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808" r:id="rId2"/>
    <p:sldId id="811" r:id="rId3"/>
    <p:sldId id="844" r:id="rId4"/>
    <p:sldId id="845" r:id="rId5"/>
    <p:sldId id="812" r:id="rId6"/>
    <p:sldId id="819" r:id="rId7"/>
    <p:sldId id="814" r:id="rId8"/>
    <p:sldId id="815" r:id="rId9"/>
    <p:sldId id="816" r:id="rId10"/>
    <p:sldId id="856" r:id="rId11"/>
    <p:sldId id="846" r:id="rId12"/>
    <p:sldId id="818" r:id="rId13"/>
    <p:sldId id="847" r:id="rId14"/>
    <p:sldId id="803" r:id="rId15"/>
    <p:sldId id="820" r:id="rId16"/>
    <p:sldId id="851" r:id="rId17"/>
    <p:sldId id="833" r:id="rId18"/>
    <p:sldId id="852" r:id="rId19"/>
    <p:sldId id="853" r:id="rId20"/>
    <p:sldId id="823" r:id="rId21"/>
    <p:sldId id="854" r:id="rId22"/>
    <p:sldId id="855" r:id="rId23"/>
    <p:sldId id="824" r:id="rId24"/>
    <p:sldId id="825" r:id="rId25"/>
    <p:sldId id="826" r:id="rId26"/>
    <p:sldId id="877" r:id="rId27"/>
    <p:sldId id="827" r:id="rId28"/>
    <p:sldId id="828" r:id="rId29"/>
    <p:sldId id="829" r:id="rId30"/>
    <p:sldId id="830" r:id="rId31"/>
    <p:sldId id="831" r:id="rId32"/>
    <p:sldId id="862" r:id="rId33"/>
    <p:sldId id="858" r:id="rId34"/>
    <p:sldId id="859" r:id="rId35"/>
    <p:sldId id="860" r:id="rId36"/>
    <p:sldId id="874" r:id="rId37"/>
    <p:sldId id="864" r:id="rId38"/>
    <p:sldId id="865" r:id="rId39"/>
    <p:sldId id="875" r:id="rId40"/>
    <p:sldId id="876" r:id="rId41"/>
    <p:sldId id="838" r:id="rId42"/>
    <p:sldId id="810" r:id="rId43"/>
    <p:sldId id="866" r:id="rId44"/>
    <p:sldId id="867" r:id="rId45"/>
    <p:sldId id="868" r:id="rId46"/>
    <p:sldId id="869" r:id="rId47"/>
    <p:sldId id="870" r:id="rId48"/>
    <p:sldId id="871" r:id="rId49"/>
    <p:sldId id="872" r:id="rId50"/>
    <p:sldId id="873" r:id="rId51"/>
    <p:sldId id="837" r:id="rId52"/>
    <p:sldId id="843" r:id="rId53"/>
    <p:sldId id="861" r:id="rId54"/>
  </p:sldIdLst>
  <p:sldSz cx="9144000" cy="6858000" type="screen4x3"/>
  <p:notesSz cx="6845300" cy="9348788"/>
  <p:custDataLst>
    <p:tags r:id="rId57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CC"/>
    <a:srgbClr val="0033CC"/>
    <a:srgbClr val="33CC33"/>
    <a:srgbClr val="0000FF"/>
    <a:srgbClr val="66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683" autoAdjust="0"/>
  </p:normalViewPr>
  <p:slideViewPr>
    <p:cSldViewPr snapToGrid="0" snapToObjects="1">
      <p:cViewPr varScale="1">
        <p:scale>
          <a:sx n="108" d="100"/>
          <a:sy n="108" d="100"/>
        </p:scale>
        <p:origin x="1710" y="90"/>
      </p:cViewPr>
      <p:guideLst>
        <p:guide orient="horz" pos="2016"/>
        <p:guide pos="1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-25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BF643B70-72F5-4B02-974E-5E4037605E6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587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701675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40238"/>
            <a:ext cx="50196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AE625E25-DBEC-4BC3-AC7F-0F9EA8BA753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176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9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49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3431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814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49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7393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51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366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53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066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2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0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6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1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25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3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12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165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3D6-241D-4BBB-BFEC-227D9ACB7202}" type="datetime1">
              <a:rPr lang="en-US"/>
              <a:pPr>
                <a:defRPr/>
              </a:pPr>
              <a:t>12/9/2020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89C0-034B-4629-98AF-BB6D02A1E077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6F6B-35D0-4536-B3C2-37B802F3CA98}" type="datetime1">
              <a:rPr lang="en-US"/>
              <a:pPr>
                <a:defRPr/>
              </a:pPr>
              <a:t>12/9/2020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2EDA-3C43-40BD-977F-87699513D50A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2425"/>
            <a:ext cx="1943100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2425"/>
            <a:ext cx="567690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AF06-9830-4676-B7DE-A24A875F9C71}" type="datetime1">
              <a:rPr lang="en-US"/>
              <a:pPr>
                <a:defRPr/>
              </a:pPr>
              <a:t>12/9/2020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8750E-1E0E-4611-BC79-1B4E06425662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7408-BFB9-4F4B-B3E6-0E0B9555CF6E}" type="datetime1">
              <a:rPr lang="en-US"/>
              <a:pPr>
                <a:defRPr/>
              </a:pPr>
              <a:t>12/9/2020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F68C-BBD2-46E1-B90F-66FA6C580677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E4F3-E4B5-4CF0-86FF-C9E9C4A8D9FB}" type="datetime1">
              <a:rPr lang="en-US"/>
              <a:pPr>
                <a:defRPr/>
              </a:pPr>
              <a:t>12/9/2020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482C9-A053-4606-A934-19A999DF17D1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A10B-AFF9-439F-B4DF-ACB91EB5A23B}" type="datetime1">
              <a:rPr lang="en-US"/>
              <a:pPr>
                <a:defRPr/>
              </a:pPr>
              <a:t>12/9/2020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2AF0-5082-4FCD-AC9F-D1DCC37E7248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A276-62C2-4EF6-BF67-0F520333651A}" type="datetime1">
              <a:rPr lang="en-US"/>
              <a:pPr>
                <a:defRPr/>
              </a:pPr>
              <a:t>12/9/2020</a:t>
            </a:fld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0BCC-4FE8-4323-9D37-EB2FF5EE1240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5471-09FF-451D-8B0B-9341A341AC58}" type="datetime1">
              <a:rPr lang="en-US"/>
              <a:pPr>
                <a:defRPr/>
              </a:pPr>
              <a:t>12/9/2020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E813-DA2D-4777-91FF-653FB650E136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8E6C-00EA-4A9D-A529-A256D18F3259}" type="datetime1">
              <a:rPr lang="en-US"/>
              <a:pPr>
                <a:defRPr/>
              </a:pPr>
              <a:t>12/9/2020</a:t>
            </a:fld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2045-5F67-491E-BB82-F45F889CE58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452F-C285-4051-9771-43C3534AAE1C}" type="datetime1">
              <a:rPr lang="en-US"/>
              <a:pPr>
                <a:defRPr/>
              </a:pPr>
              <a:t>12/9/2020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1C91C-9EEF-49BE-AA94-4E87577EEE09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18B8-5B6A-4ECF-A9E0-15E862929F1F}" type="datetime1">
              <a:rPr lang="en-US"/>
              <a:pPr>
                <a:defRPr/>
              </a:pPr>
              <a:t>12/9/2020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49B4-BABD-4604-B49B-AA22EABF32C6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24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812B7B-985F-4055-9F8F-BD4DB8581CAB}" type="datetime1">
              <a:rPr lang="en-US"/>
              <a:pPr>
                <a:defRPr/>
              </a:pPr>
              <a:t>12/9/2020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17F3696A-42C3-494D-9C8C-06B87DB4B428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0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2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81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3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0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8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95.png"/><Relationship Id="rId7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30.png"/><Relationship Id="rId10" Type="http://schemas.openxmlformats.org/officeDocument/2006/relationships/image" Target="../media/image100.png"/><Relationship Id="rId4" Type="http://schemas.openxmlformats.org/officeDocument/2006/relationships/image" Target="../media/image96.png"/><Relationship Id="rId9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4.png"/><Relationship Id="rId4" Type="http://schemas.openxmlformats.org/officeDocument/2006/relationships/image" Target="../media/image1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1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3.png"/><Relationship Id="rId4" Type="http://schemas.openxmlformats.org/officeDocument/2006/relationships/image" Target="../media/image118.png"/><Relationship Id="rId9" Type="http://schemas.openxmlformats.org/officeDocument/2006/relationships/image" Target="../media/image1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7" Type="http://schemas.openxmlformats.org/officeDocument/2006/relationships/image" Target="../media/image126.png"/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24.png"/><Relationship Id="rId4" Type="http://schemas.openxmlformats.org/officeDocument/2006/relationships/image" Target="../media/image12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200.png"/><Relationship Id="rId7" Type="http://schemas.openxmlformats.org/officeDocument/2006/relationships/image" Target="../media/image128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5" Type="http://schemas.openxmlformats.org/officeDocument/2006/relationships/image" Target="../media/image127.png"/><Relationship Id="rId4" Type="http://schemas.openxmlformats.org/officeDocument/2006/relationships/image" Target="../media/image12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1.png"/><Relationship Id="rId7" Type="http://schemas.openxmlformats.org/officeDocument/2006/relationships/image" Target="../media/image133.png"/><Relationship Id="rId2" Type="http://schemas.openxmlformats.org/officeDocument/2006/relationships/image" Target="../media/image12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theoryofcomputing.org/articles/v008a006/v008a006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3" Type="http://schemas.openxmlformats.org/officeDocument/2006/relationships/image" Target="../media/image1130.png"/><Relationship Id="rId7" Type="http://schemas.openxmlformats.org/officeDocument/2006/relationships/image" Target="../media/image11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0.png"/><Relationship Id="rId5" Type="http://schemas.openxmlformats.org/officeDocument/2006/relationships/image" Target="../media/image1150.png"/><Relationship Id="rId10" Type="http://schemas.openxmlformats.org/officeDocument/2006/relationships/image" Target="../media/image1200.png"/><Relationship Id="rId4" Type="http://schemas.openxmlformats.org/officeDocument/2006/relationships/image" Target="../media/image1140.png"/><Relationship Id="rId9" Type="http://schemas.openxmlformats.org/officeDocument/2006/relationships/image" Target="../media/image11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0.png"/><Relationship Id="rId5" Type="http://schemas.openxmlformats.org/officeDocument/2006/relationships/image" Target="../media/image1230.png"/><Relationship Id="rId4" Type="http://schemas.openxmlformats.org/officeDocument/2006/relationships/image" Target="../media/image11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png"/><Relationship Id="rId12" Type="http://schemas.openxmlformats.org/officeDocument/2006/relationships/image" Target="../media/image1140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0.png"/><Relationship Id="rId10" Type="http://schemas.openxmlformats.org/officeDocument/2006/relationships/image" Target="../media/image1230.png"/><Relationship Id="rId4" Type="http://schemas.openxmlformats.org/officeDocument/2006/relationships/image" Target="../media/image1261.png"/><Relationship Id="rId9" Type="http://schemas.openxmlformats.org/officeDocument/2006/relationships/image" Target="../media/image113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3" Type="http://schemas.openxmlformats.org/officeDocument/2006/relationships/image" Target="../media/image1290.png"/><Relationship Id="rId7" Type="http://schemas.openxmlformats.org/officeDocument/2006/relationships/image" Target="../media/image1330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0.png"/><Relationship Id="rId5" Type="http://schemas.openxmlformats.org/officeDocument/2006/relationships/image" Target="../media/image1310.png"/><Relationship Id="rId4" Type="http://schemas.openxmlformats.org/officeDocument/2006/relationships/image" Target="../media/image1300.png"/><Relationship Id="rId9" Type="http://schemas.openxmlformats.org/officeDocument/2006/relationships/image" Target="../media/image13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0.png"/><Relationship Id="rId2" Type="http://schemas.openxmlformats.org/officeDocument/2006/relationships/image" Target="../media/image1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0.png"/><Relationship Id="rId5" Type="http://schemas.openxmlformats.org/officeDocument/2006/relationships/image" Target="../media/image1390.png"/><Relationship Id="rId4" Type="http://schemas.openxmlformats.org/officeDocument/2006/relationships/image" Target="../media/image13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png"/><Relationship Id="rId3" Type="http://schemas.openxmlformats.org/officeDocument/2006/relationships/image" Target="../media/image1700.png"/><Relationship Id="rId7" Type="http://schemas.openxmlformats.org/officeDocument/2006/relationships/image" Target="../media/image176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0.png"/><Relationship Id="rId5" Type="http://schemas.openxmlformats.org/officeDocument/2006/relationships/image" Target="../media/image175.png"/><Relationship Id="rId4" Type="http://schemas.openxmlformats.org/officeDocument/2006/relationships/image" Target="../media/image159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1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552575" y="3520925"/>
            <a:ext cx="6038850" cy="1359716"/>
            <a:chOff x="1032" y="2989"/>
            <a:chExt cx="3804" cy="834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032" y="2989"/>
              <a:ext cx="380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4000" b="1" dirty="0" smtClean="0">
                  <a:solidFill>
                    <a:srgbClr val="00B050"/>
                  </a:solidFill>
                </a:rPr>
                <a:t>Haim Kaplan, Uri </a:t>
              </a:r>
              <a:r>
                <a:rPr lang="en-US" sz="4000" b="1" dirty="0">
                  <a:solidFill>
                    <a:srgbClr val="00B050"/>
                  </a:solidFill>
                </a:rPr>
                <a:t>Zwick</a:t>
              </a:r>
              <a:endParaRPr lang="zh-CN" altLang="en-US" sz="2000" b="1" dirty="0">
                <a:solidFill>
                  <a:srgbClr val="00B050"/>
                </a:solidFill>
                <a:latin typeface="Comic Sans MS" pitchFamily="66" charset="0"/>
                <a:ea typeface="SimSun" pitchFamily="2" charset="-122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033" y="3411"/>
              <a:ext cx="3803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4000" b="1" dirty="0"/>
                <a:t>Tel Aviv University</a:t>
              </a:r>
              <a:endParaRPr lang="zh-CN" altLang="en-US" sz="2000" b="1" dirty="0">
                <a:latin typeface="Comic Sans MS" pitchFamily="66" charset="0"/>
                <a:ea typeface="SimSun" pitchFamily="2" charset="-122"/>
              </a:endParaRPr>
            </a:p>
          </p:txBody>
        </p:sp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7490" y="523059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May</a:t>
            </a:r>
            <a:r>
              <a:rPr lang="da-DK" sz="3200" kern="0" dirty="0" smtClean="0">
                <a:solidFill>
                  <a:srgbClr val="000000"/>
                </a:solidFill>
                <a:latin typeface="Arial"/>
              </a:rPr>
              <a:t> 2016</a:t>
            </a:r>
            <a:br>
              <a:rPr lang="da-DK" sz="3200" kern="0" dirty="0" smtClean="0">
                <a:solidFill>
                  <a:srgbClr val="000000"/>
                </a:solidFill>
                <a:latin typeface="Arial"/>
              </a:rPr>
            </a:br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>Last updated: December </a:t>
            </a:r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>9, </a:t>
            </a:r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>2020</a:t>
            </a:r>
            <a:endParaRPr lang="en-US" sz="24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" y="465711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Algorithms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745871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CC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Multiplicative Weights Update Method</a:t>
            </a:r>
          </a:p>
        </p:txBody>
      </p:sp>
    </p:spTree>
    <p:extLst>
      <p:ext uri="{BB962C8B-B14F-4D97-AF65-F5344CB8AC3E}">
        <p14:creationId xmlns:p14="http://schemas.microsoft.com/office/powerpoint/2010/main" val="15909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10</a:t>
            </a:fld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4" y="433280"/>
            <a:ext cx="8289639" cy="5137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" y="5828251"/>
                <a:ext cx="9144000" cy="6572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≤−</m:t>
                    </m:r>
                    <m:r>
                      <m:rPr>
                        <m:sty m:val="p"/>
                      </m:rP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 ,  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5828251"/>
                <a:ext cx="9144000" cy="657296"/>
              </a:xfrm>
              <a:prstGeom prst="rect">
                <a:avLst/>
              </a:prstGeom>
              <a:blipFill rotWithShape="0">
                <a:blip r:embed="rId3"/>
                <a:stretch>
                  <a:fillRect b="-10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" y="3525775"/>
                <a:ext cx="3086101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525775"/>
                <a:ext cx="3086101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7399" y="4535752"/>
                <a:ext cx="3086101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he-IL" sz="2600" dirty="0">
                  <a:solidFill>
                    <a:srgbClr val="FFC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99" y="4535752"/>
                <a:ext cx="3086101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01139" y="2798766"/>
                <a:ext cx="3086101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e-IL" sz="26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139" y="2798766"/>
                <a:ext cx="3086101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1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63"/>
          <p:cNvSpPr txBox="1"/>
          <p:nvPr/>
        </p:nvSpPr>
        <p:spPr>
          <a:xfrm>
            <a:off x="15240" y="46555"/>
            <a:ext cx="9144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“Using </a:t>
            </a:r>
            <a:r>
              <a:rPr lang="en-US" sz="4800" kern="0" dirty="0" smtClean="0">
                <a:solidFill>
                  <a:srgbClr val="CC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expert</a:t>
            </a: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advice”</a:t>
            </a:r>
            <a:b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 more general setting</a:t>
            </a:r>
            <a:endParaRPr lang="en-US" sz="3600" kern="0" dirty="0">
              <a:solidFill>
                <a:srgbClr val="00B05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576432"/>
                <a:ext cx="9144000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000" dirty="0" smtClean="0">
                    <a:cs typeface="Times New Roman" panose="02020603050405020304" pitchFamily="18" charset="0"/>
                  </a:rPr>
                  <a:t>On each on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3000" dirty="0" smtClean="0">
                    <a:cs typeface="Times New Roman" panose="02020603050405020304" pitchFamily="18" charset="0"/>
                  </a:rPr>
                  <a:t> days:</a:t>
                </a:r>
                <a:endParaRPr lang="he-IL" sz="3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6432"/>
                <a:ext cx="9144000" cy="553998"/>
              </a:xfrm>
              <a:prstGeom prst="rect">
                <a:avLst/>
              </a:prstGeom>
              <a:blipFill rotWithShape="0">
                <a:blip r:embed="rId3"/>
                <a:stretch>
                  <a:fillRect t="-14444" b="-3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275312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0" dirty="0" smtClean="0">
                    <a:cs typeface="Times New Roman" panose="02020603050405020304" pitchFamily="18" charset="0"/>
                  </a:rPr>
                  <a:t>(Each </a:t>
                </a:r>
                <a:r>
                  <a:rPr lang="en-US" sz="2600" dirty="0">
                    <a:cs typeface="Times New Roman" panose="02020603050405020304" pitchFamily="18" charset="0"/>
                  </a:rPr>
                  <a:t>o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ne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“</a:t>
                </a:r>
                <a:r>
                  <a:rPr lang="en-US" sz="26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experts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” suggests a 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course of action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.)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75312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240" y="2834035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b="0" dirty="0" smtClean="0">
                <a:cs typeface="Times New Roman" panose="02020603050405020304" pitchFamily="18" charset="0"/>
              </a:rPr>
              <a:t>We choose a </a:t>
            </a:r>
            <a:r>
              <a:rPr lang="en-US" sz="2600" b="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(</a:t>
            </a:r>
            <a:r>
              <a:rPr lang="en-US" sz="2600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probability</a:t>
            </a:r>
            <a:r>
              <a:rPr lang="en-US" sz="2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)</a:t>
            </a:r>
            <a:r>
              <a:rPr lang="en-US" sz="2600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distribution </a:t>
            </a:r>
            <a:r>
              <a:rPr lang="en-US" sz="2600" dirty="0" smtClean="0">
                <a:cs typeface="Times New Roman" panose="02020603050405020304" pitchFamily="18" charset="0"/>
              </a:rPr>
              <a:t>over the</a:t>
            </a:r>
            <a:r>
              <a:rPr lang="en-US" sz="2600" b="0" dirty="0" smtClean="0">
                <a:cs typeface="Times New Roman" panose="02020603050405020304" pitchFamily="18" charset="0"/>
              </a:rPr>
              <a:t> </a:t>
            </a:r>
            <a:r>
              <a:rPr lang="en-US" sz="2600" b="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exper</a:t>
            </a:r>
            <a:r>
              <a:rPr lang="en-US" sz="2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ts.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351589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b="0" dirty="0" smtClean="0">
                <a:cs typeface="Times New Roman" panose="02020603050405020304" pitchFamily="18" charset="0"/>
              </a:rPr>
              <a:t>We pay the </a:t>
            </a:r>
            <a:r>
              <a:rPr lang="en-US" sz="2600" b="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average</a:t>
            </a:r>
            <a:r>
              <a:rPr lang="en-US" sz="2600" b="0" dirty="0" smtClean="0">
                <a:cs typeface="Times New Roman" panose="02020603050405020304" pitchFamily="18" charset="0"/>
              </a:rPr>
              <a:t> </a:t>
            </a:r>
            <a:r>
              <a:rPr lang="en-US" sz="2600" b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cost</a:t>
            </a:r>
            <a:r>
              <a:rPr lang="en-US" sz="2600" b="0" dirty="0" smtClean="0">
                <a:cs typeface="Times New Roman" panose="02020603050405020304" pitchFamily="18" charset="0"/>
              </a:rPr>
              <a:t> according to the </a:t>
            </a:r>
            <a:r>
              <a:rPr lang="en-US" sz="2600" b="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distribution</a:t>
            </a:r>
            <a:r>
              <a:rPr lang="en-US" sz="2600" b="0" dirty="0" smtClean="0">
                <a:cs typeface="Times New Roman" panose="02020603050405020304" pitchFamily="18" charset="0"/>
              </a:rPr>
              <a:t> chosen.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" y="3392758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0" dirty="0" smtClean="0">
                    <a:cs typeface="Times New Roman" panose="02020603050405020304" pitchFamily="18" charset="0"/>
                  </a:rPr>
                  <a:t>The </a:t>
                </a:r>
                <a:r>
                  <a:rPr lang="en-US" sz="2600" b="0" i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costs</a:t>
                </a:r>
                <a:r>
                  <a:rPr lang="en-US" sz="2600" b="0" dirty="0" smtClean="0">
                    <a:cs typeface="Times New Roman" panose="02020603050405020304" pitchFamily="18" charset="0"/>
                  </a:rPr>
                  <a:t> of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choosing each </a:t>
                </a:r>
                <a:r>
                  <a:rPr lang="en-US" sz="26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expert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2600" b="0" dirty="0" smtClean="0">
                    <a:cs typeface="Times New Roman" panose="02020603050405020304" pitchFamily="18" charset="0"/>
                  </a:rPr>
                  <a:t>are revealed.</a:t>
                </a:r>
                <a:br>
                  <a:rPr lang="en-US" sz="2600" b="0" dirty="0" smtClean="0">
                    <a:cs typeface="Times New Roman" panose="02020603050405020304" pitchFamily="18" charset="0"/>
                  </a:rPr>
                </a:br>
                <a:r>
                  <a:rPr lang="en-US" sz="2600" dirty="0">
                    <a:cs typeface="Times New Roman" panose="02020603050405020304" pitchFamily="18" charset="0"/>
                  </a:rPr>
                  <a:t>All </a:t>
                </a:r>
                <a:r>
                  <a:rPr lang="en-US" sz="26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costs</a:t>
                </a:r>
                <a:r>
                  <a:rPr lang="en-US" sz="2600" dirty="0">
                    <a:cs typeface="Times New Roman" panose="02020603050405020304" pitchFamily="18" charset="0"/>
                  </a:rPr>
                  <a:t> are in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[−</m:t>
                    </m:r>
                    <m:r>
                      <a:rPr lang="en-US" sz="26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3392758"/>
                <a:ext cx="9144000" cy="892552"/>
              </a:xfrm>
              <a:prstGeom prst="rect">
                <a:avLst/>
              </a:prstGeom>
              <a:blipFill rotWithShape="0">
                <a:blip r:embed="rId5"/>
                <a:stretch>
                  <a:fillRect t="-6849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240" y="5089459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b="0" dirty="0" smtClean="0">
                <a:cs typeface="Times New Roman" panose="02020603050405020304" pitchFamily="18" charset="0"/>
              </a:rPr>
              <a:t>Our goal is to minimize our total </a:t>
            </a:r>
            <a:r>
              <a:rPr lang="en-US" sz="2600" b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cost</a:t>
            </a:r>
            <a:r>
              <a:rPr lang="en-US" sz="2600" b="0" dirty="0" smtClean="0">
                <a:cs typeface="Times New Roman" panose="02020603050405020304" pitchFamily="18" charset="0"/>
              </a:rPr>
              <a:t>.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635893"/>
            <a:ext cx="9144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b="0" u="sng" dirty="0" smtClean="0">
                <a:cs typeface="Times New Roman" panose="02020603050405020304" pitchFamily="18" charset="0"/>
              </a:rPr>
              <a:t>Alternative interpretation</a:t>
            </a:r>
            <a:r>
              <a:rPr lang="en-US" sz="2600" b="0" dirty="0" smtClean="0">
                <a:cs typeface="Times New Roman" panose="02020603050405020304" pitchFamily="18" charset="0"/>
              </a:rPr>
              <a:t>: On each day a </a:t>
            </a:r>
            <a:r>
              <a:rPr lang="en-US" sz="2600" b="0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random</a:t>
            </a:r>
            <a:r>
              <a:rPr lang="en-US" sz="2600" b="0" dirty="0" smtClean="0">
                <a:cs typeface="Times New Roman" panose="02020603050405020304" pitchFamily="18" charset="0"/>
              </a:rPr>
              <a:t> </a:t>
            </a:r>
            <a:r>
              <a:rPr lang="en-US" sz="2600" b="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expert</a:t>
            </a:r>
            <a:r>
              <a:rPr lang="en-US" sz="2600" b="0" dirty="0" smtClean="0">
                <a:cs typeface="Times New Roman" panose="02020603050405020304" pitchFamily="18" charset="0"/>
              </a:rPr>
              <a:t> is drawn according to the </a:t>
            </a:r>
            <a:r>
              <a:rPr lang="en-US" sz="2600" b="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distribution</a:t>
            </a:r>
            <a:r>
              <a:rPr lang="en-US" sz="2600" b="0" dirty="0" smtClean="0">
                <a:cs typeface="Times New Roman" panose="02020603050405020304" pitchFamily="18" charset="0"/>
              </a:rPr>
              <a:t> chosen. We pay the </a:t>
            </a:r>
            <a:r>
              <a:rPr lang="en-US" sz="2600" b="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expected</a:t>
            </a:r>
            <a:r>
              <a:rPr lang="en-US" sz="2600" b="0" dirty="0" smtClean="0">
                <a:cs typeface="Times New Roman" panose="02020603050405020304" pitchFamily="18" charset="0"/>
              </a:rPr>
              <a:t> </a:t>
            </a:r>
            <a:r>
              <a:rPr lang="en-US" sz="2600" b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cost</a:t>
            </a:r>
            <a:r>
              <a:rPr lang="en-US" sz="2600" b="0" dirty="0" smtClean="0">
                <a:cs typeface="Times New Roman" panose="02020603050405020304" pitchFamily="18" charset="0"/>
              </a:rPr>
              <a:t>.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2168" y="2164100"/>
            <a:ext cx="8439665" cy="280178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  <p:bldP spid="16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12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4112455"/>
                  </p:ext>
                </p:extLst>
              </p:nvPr>
            </p:nvGraphicFramePr>
            <p:xfrm>
              <a:off x="899985" y="2245358"/>
              <a:ext cx="7355955" cy="3740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07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03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03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03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035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3035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3035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3035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30353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1052426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748013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Cost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8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8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8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48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cost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41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4112455"/>
                  </p:ext>
                </p:extLst>
              </p:nvPr>
            </p:nvGraphicFramePr>
            <p:xfrm>
              <a:off x="899985" y="2245358"/>
              <a:ext cx="7355955" cy="3740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0705"/>
                    <a:gridCol w="630353"/>
                    <a:gridCol w="630353"/>
                    <a:gridCol w="630353"/>
                    <a:gridCol w="630353"/>
                    <a:gridCol w="630353"/>
                    <a:gridCol w="630353"/>
                    <a:gridCol w="630353"/>
                    <a:gridCol w="630353"/>
                    <a:gridCol w="1052426"/>
                  </a:tblGrid>
                  <a:tr h="748013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Cost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748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00813" r="-864423" b="-3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2913" t="-100813" r="-772816" b="-3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038" t="-100813" r="-665385" b="-3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3883" t="-100813" r="-571845" b="-3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8077" t="-100813" r="-466346" b="-3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4854" t="-100813" r="-370874" b="-3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97115" t="-100813" r="-267308" b="-3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05825" t="-100813" r="-169903" b="-3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8844" t="-100813" r="-1156" b="-300813"/>
                          </a:stretch>
                        </a:blipFill>
                      </a:tcPr>
                    </a:tc>
                  </a:tr>
                  <a:tr h="748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202459" r="-86442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2913" t="-202459" r="-77281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038" t="-202459" r="-66538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3883" t="-202459" r="-57184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8077" t="-202459" r="-46634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4854" t="-202459" r="-37087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97115" t="-202459" r="-26730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05825" t="-202459" r="-16990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8844" t="-202459" r="-1156" b="-203279"/>
                          </a:stretch>
                        </a:blipFill>
                      </a:tcPr>
                    </a:tc>
                  </a:tr>
                  <a:tr h="748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300000" r="-864423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2913" t="-300000" r="-772816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038" t="-300000" r="-665385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3883" t="-300000" r="-571845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8077" t="-300000" r="-466346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4854" t="-300000" r="-370874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97115" t="-300000" r="-267308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05825" t="-300000" r="-169903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8844" t="-300000" r="-1156" b="-101626"/>
                          </a:stretch>
                        </a:blipFill>
                      </a:tcPr>
                    </a:tc>
                  </a:tr>
                  <a:tr h="748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cost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2913" t="-400000" r="-772816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3883" t="-400000" r="-571845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4854" t="-400000" r="-370874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05825" t="-400000" r="-169903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8844" t="-400000" r="-1156" b="-16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6" name="TextBox 25"/>
          <p:cNvSpPr txBox="1"/>
          <p:nvPr/>
        </p:nvSpPr>
        <p:spPr>
          <a:xfrm rot="16200000">
            <a:off x="-644722" y="3847011"/>
            <a:ext cx="22612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cs typeface="Times New Roman" panose="02020603050405020304" pitchFamily="18" charset="0"/>
              </a:rPr>
              <a:t>Experts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" y="207196"/>
            <a:ext cx="9144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“Using </a:t>
            </a:r>
            <a:r>
              <a:rPr lang="en-US" sz="4800" kern="0" dirty="0" smtClean="0">
                <a:solidFill>
                  <a:srgbClr val="CC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expert</a:t>
            </a: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advice”</a:t>
            </a:r>
            <a:b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 more general setting</a:t>
            </a:r>
            <a:endParaRPr lang="en-US" sz="3600" kern="0" dirty="0">
              <a:solidFill>
                <a:srgbClr val="00B05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51718" y="1676771"/>
            <a:ext cx="50596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cs typeface="Times New Roman" panose="02020603050405020304" pitchFamily="18" charset="0"/>
              </a:rPr>
              <a:t>Days</a:t>
            </a:r>
            <a:endParaRPr lang="he-I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180036"/>
            <a:ext cx="9144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“Using </a:t>
            </a:r>
            <a:r>
              <a:rPr lang="en-US" sz="4800" kern="0" dirty="0" smtClean="0">
                <a:solidFill>
                  <a:srgbClr val="CC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expert</a:t>
            </a: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advice”</a:t>
            </a:r>
            <a:b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 more general setting</a:t>
            </a:r>
            <a:endParaRPr lang="en-US" sz="3600" kern="0" dirty="0">
              <a:solidFill>
                <a:srgbClr val="00B05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644722" y="3847011"/>
            <a:ext cx="22612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Experts</a:t>
            </a:r>
            <a:endParaRPr lang="he-IL" dirty="0">
              <a:solidFill>
                <a:srgbClr val="CC00CC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1718" y="1676771"/>
            <a:ext cx="50596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cs typeface="Times New Roman" panose="02020603050405020304" pitchFamily="18" charset="0"/>
              </a:rPr>
              <a:t>Days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4204" name="AutoShape 132"/>
          <p:cNvSpPr>
            <a:spLocks noChangeAspect="1" noChangeArrowheads="1" noTextEdit="1"/>
          </p:cNvSpPr>
          <p:nvPr/>
        </p:nvSpPr>
        <p:spPr bwMode="auto">
          <a:xfrm>
            <a:off x="909638" y="2290763"/>
            <a:ext cx="737393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Rectangle 134"/>
          <p:cNvSpPr>
            <a:spLocks noChangeArrowheads="1"/>
          </p:cNvSpPr>
          <p:nvPr/>
        </p:nvSpPr>
        <p:spPr bwMode="auto">
          <a:xfrm>
            <a:off x="915988" y="2297113"/>
            <a:ext cx="1260475" cy="747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35"/>
          <p:cNvSpPr>
            <a:spLocks noChangeArrowheads="1"/>
          </p:cNvSpPr>
          <p:nvPr/>
        </p:nvSpPr>
        <p:spPr bwMode="auto">
          <a:xfrm>
            <a:off x="2176463" y="2297113"/>
            <a:ext cx="1260475" cy="747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Rectangle 136"/>
          <p:cNvSpPr>
            <a:spLocks noChangeArrowheads="1"/>
          </p:cNvSpPr>
          <p:nvPr/>
        </p:nvSpPr>
        <p:spPr bwMode="auto">
          <a:xfrm>
            <a:off x="3436938" y="2297113"/>
            <a:ext cx="1260475" cy="747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137"/>
          <p:cNvSpPr>
            <a:spLocks noChangeArrowheads="1"/>
          </p:cNvSpPr>
          <p:nvPr/>
        </p:nvSpPr>
        <p:spPr bwMode="auto">
          <a:xfrm>
            <a:off x="4697413" y="2297113"/>
            <a:ext cx="1260475" cy="747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138"/>
          <p:cNvSpPr>
            <a:spLocks noChangeArrowheads="1"/>
          </p:cNvSpPr>
          <p:nvPr/>
        </p:nvSpPr>
        <p:spPr bwMode="auto">
          <a:xfrm>
            <a:off x="5957888" y="2297113"/>
            <a:ext cx="1260475" cy="747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139"/>
          <p:cNvSpPr>
            <a:spLocks noChangeArrowheads="1"/>
          </p:cNvSpPr>
          <p:nvPr/>
        </p:nvSpPr>
        <p:spPr bwMode="auto">
          <a:xfrm>
            <a:off x="7218363" y="2297113"/>
            <a:ext cx="1052512" cy="747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Rectangle 140"/>
          <p:cNvSpPr>
            <a:spLocks noChangeArrowheads="1"/>
          </p:cNvSpPr>
          <p:nvPr/>
        </p:nvSpPr>
        <p:spPr bwMode="auto">
          <a:xfrm>
            <a:off x="915988" y="3043238"/>
            <a:ext cx="1262062" cy="749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37" name="Picture 1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55123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Rectangle 142"/>
          <p:cNvSpPr>
            <a:spLocks noChangeArrowheads="1"/>
          </p:cNvSpPr>
          <p:nvPr/>
        </p:nvSpPr>
        <p:spPr bwMode="auto">
          <a:xfrm>
            <a:off x="915988" y="3043238"/>
            <a:ext cx="1262062" cy="749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143"/>
          <p:cNvSpPr>
            <a:spLocks noChangeArrowheads="1"/>
          </p:cNvSpPr>
          <p:nvPr/>
        </p:nvSpPr>
        <p:spPr bwMode="auto">
          <a:xfrm>
            <a:off x="2176463" y="3043238"/>
            <a:ext cx="630237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40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Rectangle 146"/>
          <p:cNvSpPr>
            <a:spLocks noChangeArrowheads="1"/>
          </p:cNvSpPr>
          <p:nvPr/>
        </p:nvSpPr>
        <p:spPr bwMode="auto">
          <a:xfrm>
            <a:off x="2805113" y="3043238"/>
            <a:ext cx="631825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43" name="Picture 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Rectangle 149"/>
          <p:cNvSpPr>
            <a:spLocks noChangeArrowheads="1"/>
          </p:cNvSpPr>
          <p:nvPr/>
        </p:nvSpPr>
        <p:spPr bwMode="auto">
          <a:xfrm>
            <a:off x="3436938" y="3043238"/>
            <a:ext cx="630237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46" name="Picture 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921001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Rectangle 152"/>
          <p:cNvSpPr>
            <a:spLocks noChangeArrowheads="1"/>
          </p:cNvSpPr>
          <p:nvPr/>
        </p:nvSpPr>
        <p:spPr bwMode="auto">
          <a:xfrm>
            <a:off x="4067175" y="3043238"/>
            <a:ext cx="630237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49" name="Picture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5" name="Rectangle 155"/>
          <p:cNvSpPr>
            <a:spLocks noChangeArrowheads="1"/>
          </p:cNvSpPr>
          <p:nvPr/>
        </p:nvSpPr>
        <p:spPr bwMode="auto">
          <a:xfrm>
            <a:off x="4695825" y="3043238"/>
            <a:ext cx="631825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52" name="Picture 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921001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7" name="Rectangle 158"/>
          <p:cNvSpPr>
            <a:spLocks noChangeArrowheads="1"/>
          </p:cNvSpPr>
          <p:nvPr/>
        </p:nvSpPr>
        <p:spPr bwMode="auto">
          <a:xfrm>
            <a:off x="5327650" y="3043238"/>
            <a:ext cx="630237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55" name="Picture 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9" name="Rectangle 161"/>
          <p:cNvSpPr>
            <a:spLocks noChangeArrowheads="1"/>
          </p:cNvSpPr>
          <p:nvPr/>
        </p:nvSpPr>
        <p:spPr bwMode="auto">
          <a:xfrm>
            <a:off x="5957888" y="3043238"/>
            <a:ext cx="631825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58" name="Picture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1" name="Rectangle 164"/>
          <p:cNvSpPr>
            <a:spLocks noChangeArrowheads="1"/>
          </p:cNvSpPr>
          <p:nvPr/>
        </p:nvSpPr>
        <p:spPr bwMode="auto">
          <a:xfrm>
            <a:off x="6588125" y="3043238"/>
            <a:ext cx="630237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61" name="Picture 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921001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3" name="Rectangle 167"/>
          <p:cNvSpPr>
            <a:spLocks noChangeArrowheads="1"/>
          </p:cNvSpPr>
          <p:nvPr/>
        </p:nvSpPr>
        <p:spPr bwMode="auto">
          <a:xfrm>
            <a:off x="7218363" y="3043238"/>
            <a:ext cx="1052512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64" name="Picture 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344863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5" name="Rectangle 170"/>
          <p:cNvSpPr>
            <a:spLocks noChangeArrowheads="1"/>
          </p:cNvSpPr>
          <p:nvPr/>
        </p:nvSpPr>
        <p:spPr bwMode="auto">
          <a:xfrm>
            <a:off x="915988" y="3792538"/>
            <a:ext cx="1262062" cy="747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67" name="Picture 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5123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6" name="Rectangle 172"/>
          <p:cNvSpPr>
            <a:spLocks noChangeArrowheads="1"/>
          </p:cNvSpPr>
          <p:nvPr/>
        </p:nvSpPr>
        <p:spPr bwMode="auto">
          <a:xfrm>
            <a:off x="915988" y="3792538"/>
            <a:ext cx="1262062" cy="747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8" name="Rectangle 173"/>
          <p:cNvSpPr>
            <a:spLocks noChangeArrowheads="1"/>
          </p:cNvSpPr>
          <p:nvPr/>
        </p:nvSpPr>
        <p:spPr bwMode="auto">
          <a:xfrm>
            <a:off x="2176463" y="3792538"/>
            <a:ext cx="630237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70" name="Picture 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1" name="Rectangle 176"/>
          <p:cNvSpPr>
            <a:spLocks noChangeArrowheads="1"/>
          </p:cNvSpPr>
          <p:nvPr/>
        </p:nvSpPr>
        <p:spPr bwMode="auto">
          <a:xfrm>
            <a:off x="2843212" y="3772589"/>
            <a:ext cx="631825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73" name="Picture 1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4" name="Rectangle 179"/>
          <p:cNvSpPr>
            <a:spLocks noChangeArrowheads="1"/>
          </p:cNvSpPr>
          <p:nvPr/>
        </p:nvSpPr>
        <p:spPr bwMode="auto">
          <a:xfrm>
            <a:off x="3436938" y="3792538"/>
            <a:ext cx="630237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76" name="Picture 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1001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7" name="Rectangle 182"/>
          <p:cNvSpPr>
            <a:spLocks noChangeArrowheads="1"/>
          </p:cNvSpPr>
          <p:nvPr/>
        </p:nvSpPr>
        <p:spPr bwMode="auto">
          <a:xfrm>
            <a:off x="4067175" y="3792538"/>
            <a:ext cx="630237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79" name="Picture 1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0" name="Rectangle 185"/>
          <p:cNvSpPr>
            <a:spLocks noChangeArrowheads="1"/>
          </p:cNvSpPr>
          <p:nvPr/>
        </p:nvSpPr>
        <p:spPr bwMode="auto">
          <a:xfrm>
            <a:off x="4695825" y="3792538"/>
            <a:ext cx="631825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82" name="Picture 1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1001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3" name="Rectangle 188"/>
          <p:cNvSpPr>
            <a:spLocks noChangeArrowheads="1"/>
          </p:cNvSpPr>
          <p:nvPr/>
        </p:nvSpPr>
        <p:spPr bwMode="auto">
          <a:xfrm>
            <a:off x="5327650" y="3792538"/>
            <a:ext cx="630237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85" name="Picture 1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6" name="Rectangle 191"/>
          <p:cNvSpPr>
            <a:spLocks noChangeArrowheads="1"/>
          </p:cNvSpPr>
          <p:nvPr/>
        </p:nvSpPr>
        <p:spPr bwMode="auto">
          <a:xfrm>
            <a:off x="5957888" y="3792538"/>
            <a:ext cx="631825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88" name="Picture 1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" name="Rectangle 194"/>
          <p:cNvSpPr>
            <a:spLocks noChangeArrowheads="1"/>
          </p:cNvSpPr>
          <p:nvPr/>
        </p:nvSpPr>
        <p:spPr bwMode="auto">
          <a:xfrm>
            <a:off x="6588125" y="3792538"/>
            <a:ext cx="630237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91" name="Picture 1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1001"/>
            <a:ext cx="7493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62" name="Rectangle 197"/>
          <p:cNvSpPr>
            <a:spLocks noChangeArrowheads="1"/>
          </p:cNvSpPr>
          <p:nvPr/>
        </p:nvSpPr>
        <p:spPr bwMode="auto">
          <a:xfrm>
            <a:off x="7218363" y="3792538"/>
            <a:ext cx="1052512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94" name="Picture 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44863"/>
            <a:ext cx="7493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65" name="Rectangle 200"/>
          <p:cNvSpPr>
            <a:spLocks noChangeArrowheads="1"/>
          </p:cNvSpPr>
          <p:nvPr/>
        </p:nvSpPr>
        <p:spPr bwMode="auto">
          <a:xfrm>
            <a:off x="915988" y="4540251"/>
            <a:ext cx="1262062" cy="749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97" name="Picture 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355123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66" name="Rectangle 202"/>
          <p:cNvSpPr>
            <a:spLocks noChangeArrowheads="1"/>
          </p:cNvSpPr>
          <p:nvPr/>
        </p:nvSpPr>
        <p:spPr bwMode="auto">
          <a:xfrm>
            <a:off x="915988" y="4540251"/>
            <a:ext cx="1262062" cy="749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8" name="Rectangle 203"/>
          <p:cNvSpPr>
            <a:spLocks noChangeArrowheads="1"/>
          </p:cNvSpPr>
          <p:nvPr/>
        </p:nvSpPr>
        <p:spPr bwMode="auto">
          <a:xfrm>
            <a:off x="2176463" y="4540251"/>
            <a:ext cx="630237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0" name="Picture 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1" name="Rectangle 206"/>
          <p:cNvSpPr>
            <a:spLocks noChangeArrowheads="1"/>
          </p:cNvSpPr>
          <p:nvPr/>
        </p:nvSpPr>
        <p:spPr bwMode="auto">
          <a:xfrm>
            <a:off x="2805113" y="4540251"/>
            <a:ext cx="631825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3" name="Picture 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4" name="Rectangle 209"/>
          <p:cNvSpPr>
            <a:spLocks noChangeArrowheads="1"/>
          </p:cNvSpPr>
          <p:nvPr/>
        </p:nvSpPr>
        <p:spPr bwMode="auto">
          <a:xfrm>
            <a:off x="3436938" y="4540251"/>
            <a:ext cx="630237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6" name="Picture 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921001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7" name="Rectangle 212"/>
          <p:cNvSpPr>
            <a:spLocks noChangeArrowheads="1"/>
          </p:cNvSpPr>
          <p:nvPr/>
        </p:nvSpPr>
        <p:spPr bwMode="auto">
          <a:xfrm>
            <a:off x="4067175" y="4540251"/>
            <a:ext cx="630237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9" name="Picture 2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" name="Rectangle 215"/>
          <p:cNvSpPr>
            <a:spLocks noChangeArrowheads="1"/>
          </p:cNvSpPr>
          <p:nvPr/>
        </p:nvSpPr>
        <p:spPr bwMode="auto">
          <a:xfrm>
            <a:off x="4695825" y="4540251"/>
            <a:ext cx="631825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12" name="Picture 2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921001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3" name="Rectangle 218"/>
          <p:cNvSpPr>
            <a:spLocks noChangeArrowheads="1"/>
          </p:cNvSpPr>
          <p:nvPr/>
        </p:nvSpPr>
        <p:spPr bwMode="auto">
          <a:xfrm>
            <a:off x="5327650" y="4540251"/>
            <a:ext cx="630237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15" name="Picture 2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6" name="Rectangle 221"/>
          <p:cNvSpPr>
            <a:spLocks noChangeArrowheads="1"/>
          </p:cNvSpPr>
          <p:nvPr/>
        </p:nvSpPr>
        <p:spPr bwMode="auto">
          <a:xfrm>
            <a:off x="5957888" y="4540251"/>
            <a:ext cx="631825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18" name="Picture 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9" name="Rectangle 224"/>
          <p:cNvSpPr>
            <a:spLocks noChangeArrowheads="1"/>
          </p:cNvSpPr>
          <p:nvPr/>
        </p:nvSpPr>
        <p:spPr bwMode="auto">
          <a:xfrm>
            <a:off x="6588125" y="4540251"/>
            <a:ext cx="630237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21" name="Picture 2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921001"/>
            <a:ext cx="746125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2" name="Rectangle 227"/>
          <p:cNvSpPr>
            <a:spLocks noChangeArrowheads="1"/>
          </p:cNvSpPr>
          <p:nvPr/>
        </p:nvSpPr>
        <p:spPr bwMode="auto">
          <a:xfrm>
            <a:off x="7218363" y="4540251"/>
            <a:ext cx="1052512" cy="7493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24" name="Picture 2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3344863"/>
            <a:ext cx="746125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5" name="Rectangle 230"/>
          <p:cNvSpPr>
            <a:spLocks noChangeArrowheads="1"/>
          </p:cNvSpPr>
          <p:nvPr/>
        </p:nvSpPr>
        <p:spPr bwMode="auto">
          <a:xfrm>
            <a:off x="915988" y="5289551"/>
            <a:ext cx="1262062" cy="747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27" name="Picture 2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355123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6" name="Rectangle 232"/>
          <p:cNvSpPr>
            <a:spLocks noChangeArrowheads="1"/>
          </p:cNvSpPr>
          <p:nvPr/>
        </p:nvSpPr>
        <p:spPr bwMode="auto">
          <a:xfrm>
            <a:off x="915988" y="5289551"/>
            <a:ext cx="1262062" cy="747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8" name="Rectangle 233"/>
          <p:cNvSpPr>
            <a:spLocks noChangeArrowheads="1"/>
          </p:cNvSpPr>
          <p:nvPr/>
        </p:nvSpPr>
        <p:spPr bwMode="auto">
          <a:xfrm>
            <a:off x="2176463" y="5289551"/>
            <a:ext cx="630237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30" name="Picture 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" name="Rectangle 236"/>
          <p:cNvSpPr>
            <a:spLocks noChangeArrowheads="1"/>
          </p:cNvSpPr>
          <p:nvPr/>
        </p:nvSpPr>
        <p:spPr bwMode="auto">
          <a:xfrm>
            <a:off x="2806700" y="5289551"/>
            <a:ext cx="630237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33" name="Picture 2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4" name="Rectangle 239"/>
          <p:cNvSpPr>
            <a:spLocks noChangeArrowheads="1"/>
          </p:cNvSpPr>
          <p:nvPr/>
        </p:nvSpPr>
        <p:spPr bwMode="auto">
          <a:xfrm>
            <a:off x="3436938" y="5289551"/>
            <a:ext cx="630237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36" name="Picture 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2921001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7" name="Rectangle 242"/>
          <p:cNvSpPr>
            <a:spLocks noChangeArrowheads="1"/>
          </p:cNvSpPr>
          <p:nvPr/>
        </p:nvSpPr>
        <p:spPr bwMode="auto">
          <a:xfrm>
            <a:off x="4067175" y="5289551"/>
            <a:ext cx="630237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39" name="Picture 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0" name="Rectangle 245"/>
          <p:cNvSpPr>
            <a:spLocks noChangeArrowheads="1"/>
          </p:cNvSpPr>
          <p:nvPr/>
        </p:nvSpPr>
        <p:spPr bwMode="auto">
          <a:xfrm>
            <a:off x="4695825" y="5289551"/>
            <a:ext cx="631825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42" name="Picture 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2921001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3" name="Rectangle 248"/>
          <p:cNvSpPr>
            <a:spLocks noChangeArrowheads="1"/>
          </p:cNvSpPr>
          <p:nvPr/>
        </p:nvSpPr>
        <p:spPr bwMode="auto">
          <a:xfrm>
            <a:off x="5327650" y="5289551"/>
            <a:ext cx="630237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45" name="Picture 2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6" name="Rectangle 251"/>
          <p:cNvSpPr>
            <a:spLocks noChangeArrowheads="1"/>
          </p:cNvSpPr>
          <p:nvPr/>
        </p:nvSpPr>
        <p:spPr bwMode="auto">
          <a:xfrm>
            <a:off x="5957888" y="5289551"/>
            <a:ext cx="631825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48" name="Picture 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2922588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9" name="Rectangle 254"/>
          <p:cNvSpPr>
            <a:spLocks noChangeArrowheads="1"/>
          </p:cNvSpPr>
          <p:nvPr/>
        </p:nvSpPr>
        <p:spPr bwMode="auto">
          <a:xfrm>
            <a:off x="6588125" y="5289551"/>
            <a:ext cx="630237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51" name="Picture 2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2921001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2" name="Rectangle 257"/>
          <p:cNvSpPr>
            <a:spLocks noChangeArrowheads="1"/>
          </p:cNvSpPr>
          <p:nvPr/>
        </p:nvSpPr>
        <p:spPr bwMode="auto">
          <a:xfrm>
            <a:off x="7218363" y="5289551"/>
            <a:ext cx="1052512" cy="747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54" name="Picture 2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3344863"/>
            <a:ext cx="74771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5" name="Line 260"/>
          <p:cNvSpPr>
            <a:spLocks noChangeShapeType="1"/>
          </p:cNvSpPr>
          <p:nvPr/>
        </p:nvSpPr>
        <p:spPr bwMode="auto">
          <a:xfrm>
            <a:off x="2176463" y="2290763"/>
            <a:ext cx="0" cy="37528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8" name="Line 262"/>
          <p:cNvSpPr>
            <a:spLocks noChangeShapeType="1"/>
          </p:cNvSpPr>
          <p:nvPr/>
        </p:nvSpPr>
        <p:spPr bwMode="auto">
          <a:xfrm>
            <a:off x="3436938" y="2290763"/>
            <a:ext cx="0" cy="37528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1" name="Line 264"/>
          <p:cNvSpPr>
            <a:spLocks noChangeShapeType="1"/>
          </p:cNvSpPr>
          <p:nvPr/>
        </p:nvSpPr>
        <p:spPr bwMode="auto">
          <a:xfrm>
            <a:off x="4697413" y="2290763"/>
            <a:ext cx="0" cy="37528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2" name="Line 265"/>
          <p:cNvSpPr>
            <a:spLocks noChangeShapeType="1"/>
          </p:cNvSpPr>
          <p:nvPr/>
        </p:nvSpPr>
        <p:spPr bwMode="auto">
          <a:xfrm>
            <a:off x="5327650" y="3038476"/>
            <a:ext cx="0" cy="30051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4" name="Line 266"/>
          <p:cNvSpPr>
            <a:spLocks noChangeShapeType="1"/>
          </p:cNvSpPr>
          <p:nvPr/>
        </p:nvSpPr>
        <p:spPr bwMode="auto">
          <a:xfrm>
            <a:off x="5957888" y="2290763"/>
            <a:ext cx="0" cy="37528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5" name="Line 267"/>
          <p:cNvSpPr>
            <a:spLocks noChangeShapeType="1"/>
          </p:cNvSpPr>
          <p:nvPr/>
        </p:nvSpPr>
        <p:spPr bwMode="auto">
          <a:xfrm>
            <a:off x="6589713" y="3038476"/>
            <a:ext cx="0" cy="30051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7" name="Line 268"/>
          <p:cNvSpPr>
            <a:spLocks noChangeShapeType="1"/>
          </p:cNvSpPr>
          <p:nvPr/>
        </p:nvSpPr>
        <p:spPr bwMode="auto">
          <a:xfrm>
            <a:off x="7218363" y="2290763"/>
            <a:ext cx="0" cy="37528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8" name="Line 269"/>
          <p:cNvSpPr>
            <a:spLocks noChangeShapeType="1"/>
          </p:cNvSpPr>
          <p:nvPr/>
        </p:nvSpPr>
        <p:spPr bwMode="auto">
          <a:xfrm>
            <a:off x="909638" y="3044826"/>
            <a:ext cx="7367587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0" name="Line 270"/>
          <p:cNvSpPr>
            <a:spLocks noChangeShapeType="1"/>
          </p:cNvSpPr>
          <p:nvPr/>
        </p:nvSpPr>
        <p:spPr bwMode="auto">
          <a:xfrm>
            <a:off x="909638" y="3794126"/>
            <a:ext cx="736758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1" name="Line 271"/>
          <p:cNvSpPr>
            <a:spLocks noChangeShapeType="1"/>
          </p:cNvSpPr>
          <p:nvPr/>
        </p:nvSpPr>
        <p:spPr bwMode="auto">
          <a:xfrm>
            <a:off x="909638" y="4541838"/>
            <a:ext cx="736758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3" name="Line 272"/>
          <p:cNvSpPr>
            <a:spLocks noChangeShapeType="1"/>
          </p:cNvSpPr>
          <p:nvPr/>
        </p:nvSpPr>
        <p:spPr bwMode="auto">
          <a:xfrm>
            <a:off x="909638" y="5289551"/>
            <a:ext cx="7367587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4" name="Line 273"/>
          <p:cNvSpPr>
            <a:spLocks noChangeShapeType="1"/>
          </p:cNvSpPr>
          <p:nvPr/>
        </p:nvSpPr>
        <p:spPr bwMode="auto">
          <a:xfrm>
            <a:off x="915988" y="2290763"/>
            <a:ext cx="0" cy="37528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6" name="Line 274"/>
          <p:cNvSpPr>
            <a:spLocks noChangeShapeType="1"/>
          </p:cNvSpPr>
          <p:nvPr/>
        </p:nvSpPr>
        <p:spPr bwMode="auto">
          <a:xfrm>
            <a:off x="8270875" y="2290763"/>
            <a:ext cx="0" cy="37528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7" name="Line 275"/>
          <p:cNvSpPr>
            <a:spLocks noChangeShapeType="1"/>
          </p:cNvSpPr>
          <p:nvPr/>
        </p:nvSpPr>
        <p:spPr bwMode="auto">
          <a:xfrm>
            <a:off x="909638" y="2297113"/>
            <a:ext cx="736758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9" name="Line 276"/>
          <p:cNvSpPr>
            <a:spLocks noChangeShapeType="1"/>
          </p:cNvSpPr>
          <p:nvPr/>
        </p:nvSpPr>
        <p:spPr bwMode="auto">
          <a:xfrm>
            <a:off x="909638" y="6037263"/>
            <a:ext cx="736758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0" name="Rectangle 277"/>
          <p:cNvSpPr>
            <a:spLocks noChangeArrowheads="1"/>
          </p:cNvSpPr>
          <p:nvPr/>
        </p:nvSpPr>
        <p:spPr bwMode="auto">
          <a:xfrm>
            <a:off x="2730500" y="2503488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52" name="Rectangle 278"/>
          <p:cNvSpPr>
            <a:spLocks noChangeArrowheads="1"/>
          </p:cNvSpPr>
          <p:nvPr/>
        </p:nvSpPr>
        <p:spPr bwMode="auto">
          <a:xfrm>
            <a:off x="3992563" y="2503488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53" name="Rectangle 279"/>
          <p:cNvSpPr>
            <a:spLocks noChangeArrowheads="1"/>
          </p:cNvSpPr>
          <p:nvPr/>
        </p:nvSpPr>
        <p:spPr bwMode="auto">
          <a:xfrm>
            <a:off x="5253038" y="2503488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55" name="Rectangle 280"/>
          <p:cNvSpPr>
            <a:spLocks noChangeArrowheads="1"/>
          </p:cNvSpPr>
          <p:nvPr/>
        </p:nvSpPr>
        <p:spPr bwMode="auto">
          <a:xfrm>
            <a:off x="6513513" y="2503488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56" name="Rectangle 281"/>
          <p:cNvSpPr>
            <a:spLocks noChangeArrowheads="1"/>
          </p:cNvSpPr>
          <p:nvPr/>
        </p:nvSpPr>
        <p:spPr bwMode="auto">
          <a:xfrm>
            <a:off x="7466013" y="2508251"/>
            <a:ext cx="6810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57" name="Rectangle 282"/>
          <p:cNvSpPr>
            <a:spLocks noChangeArrowheads="1"/>
          </p:cNvSpPr>
          <p:nvPr/>
        </p:nvSpPr>
        <p:spPr bwMode="auto">
          <a:xfrm>
            <a:off x="1470025" y="3257551"/>
            <a:ext cx="2746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77" name="Rectangle 302"/>
          <p:cNvSpPr>
            <a:spLocks noChangeArrowheads="1"/>
          </p:cNvSpPr>
          <p:nvPr/>
        </p:nvSpPr>
        <p:spPr bwMode="auto">
          <a:xfrm>
            <a:off x="1470025" y="4003676"/>
            <a:ext cx="2746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05" name="Rectangle 330"/>
          <p:cNvSpPr>
            <a:spLocks noChangeArrowheads="1"/>
          </p:cNvSpPr>
          <p:nvPr/>
        </p:nvSpPr>
        <p:spPr bwMode="auto">
          <a:xfrm>
            <a:off x="1470025" y="4752976"/>
            <a:ext cx="2746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409" name="Group 4408"/>
          <p:cNvGrpSpPr/>
          <p:nvPr/>
        </p:nvGrpSpPr>
        <p:grpSpPr>
          <a:xfrm>
            <a:off x="2421272" y="3170238"/>
            <a:ext cx="141287" cy="2032001"/>
            <a:chOff x="2389188" y="3170238"/>
            <a:chExt cx="141287" cy="2032001"/>
          </a:xfrm>
        </p:grpSpPr>
        <p:sp>
          <p:nvSpPr>
            <p:cNvPr id="4358" name="Freeform 283"/>
            <p:cNvSpPr>
              <a:spLocks/>
            </p:cNvSpPr>
            <p:nvPr/>
          </p:nvSpPr>
          <p:spPr bwMode="auto">
            <a:xfrm>
              <a:off x="2411413" y="3170238"/>
              <a:ext cx="98425" cy="171450"/>
            </a:xfrm>
            <a:custGeom>
              <a:avLst/>
              <a:gdLst>
                <a:gd name="T0" fmla="*/ 75 w 125"/>
                <a:gd name="T1" fmla="*/ 0 h 215"/>
                <a:gd name="T2" fmla="*/ 83 w 125"/>
                <a:gd name="T3" fmla="*/ 0 h 215"/>
                <a:gd name="T4" fmla="*/ 83 w 125"/>
                <a:gd name="T5" fmla="*/ 17 h 215"/>
                <a:gd name="T6" fmla="*/ 83 w 125"/>
                <a:gd name="T7" fmla="*/ 40 h 215"/>
                <a:gd name="T8" fmla="*/ 83 w 125"/>
                <a:gd name="T9" fmla="*/ 175 h 215"/>
                <a:gd name="T10" fmla="*/ 83 w 125"/>
                <a:gd name="T11" fmla="*/ 183 h 215"/>
                <a:gd name="T12" fmla="*/ 83 w 125"/>
                <a:gd name="T13" fmla="*/ 188 h 215"/>
                <a:gd name="T14" fmla="*/ 86 w 125"/>
                <a:gd name="T15" fmla="*/ 196 h 215"/>
                <a:gd name="T16" fmla="*/ 94 w 125"/>
                <a:gd name="T17" fmla="*/ 200 h 215"/>
                <a:gd name="T18" fmla="*/ 106 w 125"/>
                <a:gd name="T19" fmla="*/ 204 h 215"/>
                <a:gd name="T20" fmla="*/ 115 w 125"/>
                <a:gd name="T21" fmla="*/ 204 h 215"/>
                <a:gd name="T22" fmla="*/ 125 w 125"/>
                <a:gd name="T23" fmla="*/ 204 h 215"/>
                <a:gd name="T24" fmla="*/ 125 w 125"/>
                <a:gd name="T25" fmla="*/ 215 h 215"/>
                <a:gd name="T26" fmla="*/ 10 w 125"/>
                <a:gd name="T27" fmla="*/ 215 h 215"/>
                <a:gd name="T28" fmla="*/ 10 w 125"/>
                <a:gd name="T29" fmla="*/ 204 h 215"/>
                <a:gd name="T30" fmla="*/ 25 w 125"/>
                <a:gd name="T31" fmla="*/ 204 h 215"/>
                <a:gd name="T32" fmla="*/ 35 w 125"/>
                <a:gd name="T33" fmla="*/ 202 h 215"/>
                <a:gd name="T34" fmla="*/ 40 w 125"/>
                <a:gd name="T35" fmla="*/ 200 h 215"/>
                <a:gd name="T36" fmla="*/ 46 w 125"/>
                <a:gd name="T37" fmla="*/ 198 h 215"/>
                <a:gd name="T38" fmla="*/ 52 w 125"/>
                <a:gd name="T39" fmla="*/ 190 h 215"/>
                <a:gd name="T40" fmla="*/ 54 w 125"/>
                <a:gd name="T41" fmla="*/ 185 h 215"/>
                <a:gd name="T42" fmla="*/ 54 w 125"/>
                <a:gd name="T43" fmla="*/ 175 h 215"/>
                <a:gd name="T44" fmla="*/ 54 w 125"/>
                <a:gd name="T45" fmla="*/ 48 h 215"/>
                <a:gd name="T46" fmla="*/ 52 w 125"/>
                <a:gd name="T47" fmla="*/ 39 h 215"/>
                <a:gd name="T48" fmla="*/ 44 w 125"/>
                <a:gd name="T49" fmla="*/ 37 h 215"/>
                <a:gd name="T50" fmla="*/ 38 w 125"/>
                <a:gd name="T51" fmla="*/ 37 h 215"/>
                <a:gd name="T52" fmla="*/ 31 w 125"/>
                <a:gd name="T53" fmla="*/ 40 h 215"/>
                <a:gd name="T54" fmla="*/ 21 w 125"/>
                <a:gd name="T55" fmla="*/ 46 h 215"/>
                <a:gd name="T56" fmla="*/ 8 w 125"/>
                <a:gd name="T57" fmla="*/ 56 h 215"/>
                <a:gd name="T58" fmla="*/ 0 w 125"/>
                <a:gd name="T59" fmla="*/ 42 h 215"/>
                <a:gd name="T60" fmla="*/ 75 w 125"/>
                <a:gd name="T6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215">
                  <a:moveTo>
                    <a:pt x="75" y="0"/>
                  </a:moveTo>
                  <a:lnTo>
                    <a:pt x="83" y="0"/>
                  </a:lnTo>
                  <a:lnTo>
                    <a:pt x="83" y="17"/>
                  </a:lnTo>
                  <a:lnTo>
                    <a:pt x="83" y="40"/>
                  </a:lnTo>
                  <a:lnTo>
                    <a:pt x="83" y="175"/>
                  </a:lnTo>
                  <a:lnTo>
                    <a:pt x="83" y="183"/>
                  </a:lnTo>
                  <a:lnTo>
                    <a:pt x="83" y="188"/>
                  </a:lnTo>
                  <a:lnTo>
                    <a:pt x="86" y="196"/>
                  </a:lnTo>
                  <a:lnTo>
                    <a:pt x="94" y="200"/>
                  </a:lnTo>
                  <a:lnTo>
                    <a:pt x="106" y="204"/>
                  </a:lnTo>
                  <a:lnTo>
                    <a:pt x="115" y="204"/>
                  </a:lnTo>
                  <a:lnTo>
                    <a:pt x="125" y="204"/>
                  </a:lnTo>
                  <a:lnTo>
                    <a:pt x="125" y="215"/>
                  </a:lnTo>
                  <a:lnTo>
                    <a:pt x="10" y="215"/>
                  </a:lnTo>
                  <a:lnTo>
                    <a:pt x="10" y="204"/>
                  </a:lnTo>
                  <a:lnTo>
                    <a:pt x="25" y="204"/>
                  </a:lnTo>
                  <a:lnTo>
                    <a:pt x="35" y="202"/>
                  </a:lnTo>
                  <a:lnTo>
                    <a:pt x="40" y="200"/>
                  </a:lnTo>
                  <a:lnTo>
                    <a:pt x="46" y="198"/>
                  </a:lnTo>
                  <a:lnTo>
                    <a:pt x="52" y="190"/>
                  </a:lnTo>
                  <a:lnTo>
                    <a:pt x="54" y="185"/>
                  </a:lnTo>
                  <a:lnTo>
                    <a:pt x="54" y="175"/>
                  </a:lnTo>
                  <a:lnTo>
                    <a:pt x="54" y="48"/>
                  </a:lnTo>
                  <a:lnTo>
                    <a:pt x="52" y="39"/>
                  </a:lnTo>
                  <a:lnTo>
                    <a:pt x="44" y="37"/>
                  </a:lnTo>
                  <a:lnTo>
                    <a:pt x="38" y="37"/>
                  </a:lnTo>
                  <a:lnTo>
                    <a:pt x="31" y="40"/>
                  </a:lnTo>
                  <a:lnTo>
                    <a:pt x="21" y="46"/>
                  </a:lnTo>
                  <a:lnTo>
                    <a:pt x="8" y="56"/>
                  </a:lnTo>
                  <a:lnTo>
                    <a:pt x="0" y="4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9" name="Freeform 284"/>
            <p:cNvSpPr>
              <a:spLocks/>
            </p:cNvSpPr>
            <p:nvPr/>
          </p:nvSpPr>
          <p:spPr bwMode="auto">
            <a:xfrm>
              <a:off x="2408238" y="3533776"/>
              <a:ext cx="101600" cy="173038"/>
            </a:xfrm>
            <a:custGeom>
              <a:avLst/>
              <a:gdLst>
                <a:gd name="T0" fmla="*/ 83 w 129"/>
                <a:gd name="T1" fmla="*/ 0 h 219"/>
                <a:gd name="T2" fmla="*/ 110 w 129"/>
                <a:gd name="T3" fmla="*/ 12 h 219"/>
                <a:gd name="T4" fmla="*/ 123 w 129"/>
                <a:gd name="T5" fmla="*/ 33 h 219"/>
                <a:gd name="T6" fmla="*/ 123 w 129"/>
                <a:gd name="T7" fmla="*/ 58 h 219"/>
                <a:gd name="T8" fmla="*/ 113 w 129"/>
                <a:gd name="T9" fmla="*/ 79 h 219"/>
                <a:gd name="T10" fmla="*/ 94 w 129"/>
                <a:gd name="T11" fmla="*/ 94 h 219"/>
                <a:gd name="T12" fmla="*/ 79 w 129"/>
                <a:gd name="T13" fmla="*/ 102 h 219"/>
                <a:gd name="T14" fmla="*/ 113 w 129"/>
                <a:gd name="T15" fmla="*/ 119 h 219"/>
                <a:gd name="T16" fmla="*/ 129 w 129"/>
                <a:gd name="T17" fmla="*/ 144 h 219"/>
                <a:gd name="T18" fmla="*/ 127 w 129"/>
                <a:gd name="T19" fmla="*/ 173 h 219"/>
                <a:gd name="T20" fmla="*/ 112 w 129"/>
                <a:gd name="T21" fmla="*/ 200 h 219"/>
                <a:gd name="T22" fmla="*/ 79 w 129"/>
                <a:gd name="T23" fmla="*/ 215 h 219"/>
                <a:gd name="T24" fmla="*/ 29 w 129"/>
                <a:gd name="T25" fmla="*/ 215 h 219"/>
                <a:gd name="T26" fmla="*/ 0 w 129"/>
                <a:gd name="T27" fmla="*/ 173 h 219"/>
                <a:gd name="T28" fmla="*/ 25 w 129"/>
                <a:gd name="T29" fmla="*/ 188 h 219"/>
                <a:gd name="T30" fmla="*/ 44 w 129"/>
                <a:gd name="T31" fmla="*/ 204 h 219"/>
                <a:gd name="T32" fmla="*/ 75 w 129"/>
                <a:gd name="T33" fmla="*/ 202 h 219"/>
                <a:gd name="T34" fmla="*/ 96 w 129"/>
                <a:gd name="T35" fmla="*/ 181 h 219"/>
                <a:gd name="T36" fmla="*/ 94 w 129"/>
                <a:gd name="T37" fmla="*/ 140 h 219"/>
                <a:gd name="T38" fmla="*/ 67 w 129"/>
                <a:gd name="T39" fmla="*/ 117 h 219"/>
                <a:gd name="T40" fmla="*/ 31 w 129"/>
                <a:gd name="T41" fmla="*/ 114 h 219"/>
                <a:gd name="T42" fmla="*/ 50 w 129"/>
                <a:gd name="T43" fmla="*/ 98 h 219"/>
                <a:gd name="T44" fmla="*/ 79 w 129"/>
                <a:gd name="T45" fmla="*/ 85 h 219"/>
                <a:gd name="T46" fmla="*/ 92 w 129"/>
                <a:gd name="T47" fmla="*/ 64 h 219"/>
                <a:gd name="T48" fmla="*/ 92 w 129"/>
                <a:gd name="T49" fmla="*/ 35 h 219"/>
                <a:gd name="T50" fmla="*/ 73 w 129"/>
                <a:gd name="T51" fmla="*/ 16 h 219"/>
                <a:gd name="T52" fmla="*/ 44 w 129"/>
                <a:gd name="T53" fmla="*/ 16 h 219"/>
                <a:gd name="T54" fmla="*/ 27 w 129"/>
                <a:gd name="T55" fmla="*/ 33 h 219"/>
                <a:gd name="T56" fmla="*/ 2 w 129"/>
                <a:gd name="T57" fmla="*/ 46 h 219"/>
                <a:gd name="T58" fmla="*/ 19 w 129"/>
                <a:gd name="T59" fmla="*/ 10 h 219"/>
                <a:gd name="T60" fmla="*/ 52 w 129"/>
                <a:gd name="T61" fmla="*/ 0 h 219"/>
                <a:gd name="T62" fmla="*/ 67 w 129"/>
                <a:gd name="T6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219">
                  <a:moveTo>
                    <a:pt x="67" y="0"/>
                  </a:moveTo>
                  <a:lnTo>
                    <a:pt x="83" y="0"/>
                  </a:lnTo>
                  <a:lnTo>
                    <a:pt x="98" y="4"/>
                  </a:lnTo>
                  <a:lnTo>
                    <a:pt x="110" y="12"/>
                  </a:lnTo>
                  <a:lnTo>
                    <a:pt x="117" y="21"/>
                  </a:lnTo>
                  <a:lnTo>
                    <a:pt x="123" y="33"/>
                  </a:lnTo>
                  <a:lnTo>
                    <a:pt x="125" y="44"/>
                  </a:lnTo>
                  <a:lnTo>
                    <a:pt x="123" y="58"/>
                  </a:lnTo>
                  <a:lnTo>
                    <a:pt x="119" y="69"/>
                  </a:lnTo>
                  <a:lnTo>
                    <a:pt x="113" y="79"/>
                  </a:lnTo>
                  <a:lnTo>
                    <a:pt x="104" y="87"/>
                  </a:lnTo>
                  <a:lnTo>
                    <a:pt x="94" y="94"/>
                  </a:lnTo>
                  <a:lnTo>
                    <a:pt x="79" y="100"/>
                  </a:lnTo>
                  <a:lnTo>
                    <a:pt x="79" y="102"/>
                  </a:lnTo>
                  <a:lnTo>
                    <a:pt x="98" y="108"/>
                  </a:lnTo>
                  <a:lnTo>
                    <a:pt x="113" y="119"/>
                  </a:lnTo>
                  <a:lnTo>
                    <a:pt x="125" y="135"/>
                  </a:lnTo>
                  <a:lnTo>
                    <a:pt x="129" y="144"/>
                  </a:lnTo>
                  <a:lnTo>
                    <a:pt x="129" y="156"/>
                  </a:lnTo>
                  <a:lnTo>
                    <a:pt x="127" y="173"/>
                  </a:lnTo>
                  <a:lnTo>
                    <a:pt x="121" y="188"/>
                  </a:lnTo>
                  <a:lnTo>
                    <a:pt x="112" y="200"/>
                  </a:lnTo>
                  <a:lnTo>
                    <a:pt x="96" y="210"/>
                  </a:lnTo>
                  <a:lnTo>
                    <a:pt x="79" y="215"/>
                  </a:lnTo>
                  <a:lnTo>
                    <a:pt x="58" y="219"/>
                  </a:lnTo>
                  <a:lnTo>
                    <a:pt x="29" y="215"/>
                  </a:lnTo>
                  <a:lnTo>
                    <a:pt x="0" y="208"/>
                  </a:lnTo>
                  <a:lnTo>
                    <a:pt x="0" y="173"/>
                  </a:lnTo>
                  <a:lnTo>
                    <a:pt x="17" y="173"/>
                  </a:lnTo>
                  <a:lnTo>
                    <a:pt x="25" y="188"/>
                  </a:lnTo>
                  <a:lnTo>
                    <a:pt x="33" y="198"/>
                  </a:lnTo>
                  <a:lnTo>
                    <a:pt x="44" y="204"/>
                  </a:lnTo>
                  <a:lnTo>
                    <a:pt x="58" y="206"/>
                  </a:lnTo>
                  <a:lnTo>
                    <a:pt x="75" y="202"/>
                  </a:lnTo>
                  <a:lnTo>
                    <a:pt x="88" y="194"/>
                  </a:lnTo>
                  <a:lnTo>
                    <a:pt x="96" y="181"/>
                  </a:lnTo>
                  <a:lnTo>
                    <a:pt x="98" y="162"/>
                  </a:lnTo>
                  <a:lnTo>
                    <a:pt x="94" y="140"/>
                  </a:lnTo>
                  <a:lnTo>
                    <a:pt x="85" y="127"/>
                  </a:lnTo>
                  <a:lnTo>
                    <a:pt x="67" y="117"/>
                  </a:lnTo>
                  <a:lnTo>
                    <a:pt x="44" y="114"/>
                  </a:lnTo>
                  <a:lnTo>
                    <a:pt x="31" y="114"/>
                  </a:lnTo>
                  <a:lnTo>
                    <a:pt x="31" y="100"/>
                  </a:lnTo>
                  <a:lnTo>
                    <a:pt x="50" y="98"/>
                  </a:lnTo>
                  <a:lnTo>
                    <a:pt x="65" y="92"/>
                  </a:lnTo>
                  <a:lnTo>
                    <a:pt x="79" y="85"/>
                  </a:lnTo>
                  <a:lnTo>
                    <a:pt x="87" y="75"/>
                  </a:lnTo>
                  <a:lnTo>
                    <a:pt x="92" y="64"/>
                  </a:lnTo>
                  <a:lnTo>
                    <a:pt x="94" y="50"/>
                  </a:lnTo>
                  <a:lnTo>
                    <a:pt x="92" y="35"/>
                  </a:lnTo>
                  <a:lnTo>
                    <a:pt x="85" y="23"/>
                  </a:lnTo>
                  <a:lnTo>
                    <a:pt x="73" y="16"/>
                  </a:lnTo>
                  <a:lnTo>
                    <a:pt x="58" y="14"/>
                  </a:lnTo>
                  <a:lnTo>
                    <a:pt x="44" y="16"/>
                  </a:lnTo>
                  <a:lnTo>
                    <a:pt x="35" y="21"/>
                  </a:lnTo>
                  <a:lnTo>
                    <a:pt x="27" y="33"/>
                  </a:lnTo>
                  <a:lnTo>
                    <a:pt x="21" y="46"/>
                  </a:lnTo>
                  <a:lnTo>
                    <a:pt x="2" y="46"/>
                  </a:lnTo>
                  <a:lnTo>
                    <a:pt x="2" y="18"/>
                  </a:lnTo>
                  <a:lnTo>
                    <a:pt x="19" y="10"/>
                  </a:lnTo>
                  <a:lnTo>
                    <a:pt x="37" y="4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0" name="Freeform 285"/>
            <p:cNvSpPr>
              <a:spLocks/>
            </p:cNvSpPr>
            <p:nvPr/>
          </p:nvSpPr>
          <p:spPr bwMode="auto">
            <a:xfrm>
              <a:off x="2389188" y="3452813"/>
              <a:ext cx="141287" cy="15875"/>
            </a:xfrm>
            <a:custGeom>
              <a:avLst/>
              <a:gdLst>
                <a:gd name="T0" fmla="*/ 0 w 179"/>
                <a:gd name="T1" fmla="*/ 0 h 22"/>
                <a:gd name="T2" fmla="*/ 88 w 179"/>
                <a:gd name="T3" fmla="*/ 0 h 22"/>
                <a:gd name="T4" fmla="*/ 179 w 179"/>
                <a:gd name="T5" fmla="*/ 0 h 22"/>
                <a:gd name="T6" fmla="*/ 179 w 179"/>
                <a:gd name="T7" fmla="*/ 22 h 22"/>
                <a:gd name="T8" fmla="*/ 88 w 179"/>
                <a:gd name="T9" fmla="*/ 22 h 22"/>
                <a:gd name="T10" fmla="*/ 0 w 179"/>
                <a:gd name="T11" fmla="*/ 22 h 22"/>
                <a:gd name="T12" fmla="*/ 0 w 17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22">
                  <a:moveTo>
                    <a:pt x="0" y="0"/>
                  </a:moveTo>
                  <a:lnTo>
                    <a:pt x="88" y="0"/>
                  </a:lnTo>
                  <a:lnTo>
                    <a:pt x="179" y="0"/>
                  </a:lnTo>
                  <a:lnTo>
                    <a:pt x="179" y="22"/>
                  </a:lnTo>
                  <a:lnTo>
                    <a:pt x="88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8" name="Freeform 303"/>
            <p:cNvSpPr>
              <a:spLocks/>
            </p:cNvSpPr>
            <p:nvPr/>
          </p:nvSpPr>
          <p:spPr bwMode="auto">
            <a:xfrm>
              <a:off x="2411413" y="3917951"/>
              <a:ext cx="98425" cy="171450"/>
            </a:xfrm>
            <a:custGeom>
              <a:avLst/>
              <a:gdLst>
                <a:gd name="T0" fmla="*/ 75 w 125"/>
                <a:gd name="T1" fmla="*/ 0 h 217"/>
                <a:gd name="T2" fmla="*/ 83 w 125"/>
                <a:gd name="T3" fmla="*/ 0 h 217"/>
                <a:gd name="T4" fmla="*/ 83 w 125"/>
                <a:gd name="T5" fmla="*/ 19 h 217"/>
                <a:gd name="T6" fmla="*/ 83 w 125"/>
                <a:gd name="T7" fmla="*/ 42 h 217"/>
                <a:gd name="T8" fmla="*/ 83 w 125"/>
                <a:gd name="T9" fmla="*/ 177 h 217"/>
                <a:gd name="T10" fmla="*/ 83 w 125"/>
                <a:gd name="T11" fmla="*/ 185 h 217"/>
                <a:gd name="T12" fmla="*/ 83 w 125"/>
                <a:gd name="T13" fmla="*/ 190 h 217"/>
                <a:gd name="T14" fmla="*/ 86 w 125"/>
                <a:gd name="T15" fmla="*/ 198 h 217"/>
                <a:gd name="T16" fmla="*/ 94 w 125"/>
                <a:gd name="T17" fmla="*/ 202 h 217"/>
                <a:gd name="T18" fmla="*/ 106 w 125"/>
                <a:gd name="T19" fmla="*/ 206 h 217"/>
                <a:gd name="T20" fmla="*/ 115 w 125"/>
                <a:gd name="T21" fmla="*/ 206 h 217"/>
                <a:gd name="T22" fmla="*/ 125 w 125"/>
                <a:gd name="T23" fmla="*/ 206 h 217"/>
                <a:gd name="T24" fmla="*/ 125 w 125"/>
                <a:gd name="T25" fmla="*/ 217 h 217"/>
                <a:gd name="T26" fmla="*/ 10 w 125"/>
                <a:gd name="T27" fmla="*/ 217 h 217"/>
                <a:gd name="T28" fmla="*/ 10 w 125"/>
                <a:gd name="T29" fmla="*/ 206 h 217"/>
                <a:gd name="T30" fmla="*/ 25 w 125"/>
                <a:gd name="T31" fmla="*/ 206 h 217"/>
                <a:gd name="T32" fmla="*/ 35 w 125"/>
                <a:gd name="T33" fmla="*/ 204 h 217"/>
                <a:gd name="T34" fmla="*/ 40 w 125"/>
                <a:gd name="T35" fmla="*/ 202 h 217"/>
                <a:gd name="T36" fmla="*/ 46 w 125"/>
                <a:gd name="T37" fmla="*/ 200 h 217"/>
                <a:gd name="T38" fmla="*/ 52 w 125"/>
                <a:gd name="T39" fmla="*/ 192 h 217"/>
                <a:gd name="T40" fmla="*/ 54 w 125"/>
                <a:gd name="T41" fmla="*/ 186 h 217"/>
                <a:gd name="T42" fmla="*/ 54 w 125"/>
                <a:gd name="T43" fmla="*/ 177 h 217"/>
                <a:gd name="T44" fmla="*/ 54 w 125"/>
                <a:gd name="T45" fmla="*/ 50 h 217"/>
                <a:gd name="T46" fmla="*/ 52 w 125"/>
                <a:gd name="T47" fmla="*/ 41 h 217"/>
                <a:gd name="T48" fmla="*/ 44 w 125"/>
                <a:gd name="T49" fmla="*/ 37 h 217"/>
                <a:gd name="T50" fmla="*/ 38 w 125"/>
                <a:gd name="T51" fmla="*/ 39 h 217"/>
                <a:gd name="T52" fmla="*/ 31 w 125"/>
                <a:gd name="T53" fmla="*/ 42 h 217"/>
                <a:gd name="T54" fmla="*/ 21 w 125"/>
                <a:gd name="T55" fmla="*/ 48 h 217"/>
                <a:gd name="T56" fmla="*/ 8 w 125"/>
                <a:gd name="T57" fmla="*/ 56 h 217"/>
                <a:gd name="T58" fmla="*/ 0 w 125"/>
                <a:gd name="T59" fmla="*/ 44 h 217"/>
                <a:gd name="T60" fmla="*/ 75 w 125"/>
                <a:gd name="T6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217">
                  <a:moveTo>
                    <a:pt x="75" y="0"/>
                  </a:moveTo>
                  <a:lnTo>
                    <a:pt x="83" y="0"/>
                  </a:lnTo>
                  <a:lnTo>
                    <a:pt x="83" y="19"/>
                  </a:lnTo>
                  <a:lnTo>
                    <a:pt x="83" y="42"/>
                  </a:lnTo>
                  <a:lnTo>
                    <a:pt x="83" y="177"/>
                  </a:lnTo>
                  <a:lnTo>
                    <a:pt x="83" y="185"/>
                  </a:lnTo>
                  <a:lnTo>
                    <a:pt x="83" y="190"/>
                  </a:lnTo>
                  <a:lnTo>
                    <a:pt x="86" y="198"/>
                  </a:lnTo>
                  <a:lnTo>
                    <a:pt x="94" y="202"/>
                  </a:lnTo>
                  <a:lnTo>
                    <a:pt x="106" y="206"/>
                  </a:lnTo>
                  <a:lnTo>
                    <a:pt x="115" y="206"/>
                  </a:lnTo>
                  <a:lnTo>
                    <a:pt x="125" y="206"/>
                  </a:lnTo>
                  <a:lnTo>
                    <a:pt x="125" y="217"/>
                  </a:lnTo>
                  <a:lnTo>
                    <a:pt x="10" y="217"/>
                  </a:lnTo>
                  <a:lnTo>
                    <a:pt x="10" y="206"/>
                  </a:lnTo>
                  <a:lnTo>
                    <a:pt x="25" y="206"/>
                  </a:lnTo>
                  <a:lnTo>
                    <a:pt x="35" y="204"/>
                  </a:lnTo>
                  <a:lnTo>
                    <a:pt x="40" y="202"/>
                  </a:lnTo>
                  <a:lnTo>
                    <a:pt x="46" y="200"/>
                  </a:lnTo>
                  <a:lnTo>
                    <a:pt x="52" y="192"/>
                  </a:lnTo>
                  <a:lnTo>
                    <a:pt x="54" y="186"/>
                  </a:lnTo>
                  <a:lnTo>
                    <a:pt x="54" y="177"/>
                  </a:lnTo>
                  <a:lnTo>
                    <a:pt x="54" y="50"/>
                  </a:lnTo>
                  <a:lnTo>
                    <a:pt x="52" y="41"/>
                  </a:lnTo>
                  <a:lnTo>
                    <a:pt x="44" y="37"/>
                  </a:lnTo>
                  <a:lnTo>
                    <a:pt x="38" y="39"/>
                  </a:lnTo>
                  <a:lnTo>
                    <a:pt x="31" y="42"/>
                  </a:lnTo>
                  <a:lnTo>
                    <a:pt x="21" y="48"/>
                  </a:lnTo>
                  <a:lnTo>
                    <a:pt x="8" y="56"/>
                  </a:lnTo>
                  <a:lnTo>
                    <a:pt x="0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9" name="Freeform 304"/>
            <p:cNvSpPr>
              <a:spLocks/>
            </p:cNvSpPr>
            <p:nvPr/>
          </p:nvSpPr>
          <p:spPr bwMode="auto">
            <a:xfrm>
              <a:off x="2408238" y="4279901"/>
              <a:ext cx="101600" cy="174625"/>
            </a:xfrm>
            <a:custGeom>
              <a:avLst/>
              <a:gdLst>
                <a:gd name="T0" fmla="*/ 83 w 129"/>
                <a:gd name="T1" fmla="*/ 2 h 219"/>
                <a:gd name="T2" fmla="*/ 110 w 129"/>
                <a:gd name="T3" fmla="*/ 14 h 219"/>
                <a:gd name="T4" fmla="*/ 123 w 129"/>
                <a:gd name="T5" fmla="*/ 33 h 219"/>
                <a:gd name="T6" fmla="*/ 123 w 129"/>
                <a:gd name="T7" fmla="*/ 60 h 219"/>
                <a:gd name="T8" fmla="*/ 113 w 129"/>
                <a:gd name="T9" fmla="*/ 79 h 219"/>
                <a:gd name="T10" fmla="*/ 94 w 129"/>
                <a:gd name="T11" fmla="*/ 94 h 219"/>
                <a:gd name="T12" fmla="*/ 79 w 129"/>
                <a:gd name="T13" fmla="*/ 104 h 219"/>
                <a:gd name="T14" fmla="*/ 113 w 129"/>
                <a:gd name="T15" fmla="*/ 121 h 219"/>
                <a:gd name="T16" fmla="*/ 129 w 129"/>
                <a:gd name="T17" fmla="*/ 146 h 219"/>
                <a:gd name="T18" fmla="*/ 127 w 129"/>
                <a:gd name="T19" fmla="*/ 175 h 219"/>
                <a:gd name="T20" fmla="*/ 112 w 129"/>
                <a:gd name="T21" fmla="*/ 202 h 219"/>
                <a:gd name="T22" fmla="*/ 79 w 129"/>
                <a:gd name="T23" fmla="*/ 217 h 219"/>
                <a:gd name="T24" fmla="*/ 29 w 129"/>
                <a:gd name="T25" fmla="*/ 217 h 219"/>
                <a:gd name="T26" fmla="*/ 0 w 129"/>
                <a:gd name="T27" fmla="*/ 175 h 219"/>
                <a:gd name="T28" fmla="*/ 25 w 129"/>
                <a:gd name="T29" fmla="*/ 190 h 219"/>
                <a:gd name="T30" fmla="*/ 44 w 129"/>
                <a:gd name="T31" fmla="*/ 204 h 219"/>
                <a:gd name="T32" fmla="*/ 75 w 129"/>
                <a:gd name="T33" fmla="*/ 204 h 219"/>
                <a:gd name="T34" fmla="*/ 96 w 129"/>
                <a:gd name="T35" fmla="*/ 181 h 219"/>
                <a:gd name="T36" fmla="*/ 94 w 129"/>
                <a:gd name="T37" fmla="*/ 142 h 219"/>
                <a:gd name="T38" fmla="*/ 67 w 129"/>
                <a:gd name="T39" fmla="*/ 119 h 219"/>
                <a:gd name="T40" fmla="*/ 31 w 129"/>
                <a:gd name="T41" fmla="*/ 116 h 219"/>
                <a:gd name="T42" fmla="*/ 50 w 129"/>
                <a:gd name="T43" fmla="*/ 100 h 219"/>
                <a:gd name="T44" fmla="*/ 79 w 129"/>
                <a:gd name="T45" fmla="*/ 87 h 219"/>
                <a:gd name="T46" fmla="*/ 92 w 129"/>
                <a:gd name="T47" fmla="*/ 64 h 219"/>
                <a:gd name="T48" fmla="*/ 92 w 129"/>
                <a:gd name="T49" fmla="*/ 37 h 219"/>
                <a:gd name="T50" fmla="*/ 73 w 129"/>
                <a:gd name="T51" fmla="*/ 18 h 219"/>
                <a:gd name="T52" fmla="*/ 44 w 129"/>
                <a:gd name="T53" fmla="*/ 18 h 219"/>
                <a:gd name="T54" fmla="*/ 27 w 129"/>
                <a:gd name="T55" fmla="*/ 33 h 219"/>
                <a:gd name="T56" fmla="*/ 2 w 129"/>
                <a:gd name="T57" fmla="*/ 48 h 219"/>
                <a:gd name="T58" fmla="*/ 19 w 129"/>
                <a:gd name="T59" fmla="*/ 10 h 219"/>
                <a:gd name="T60" fmla="*/ 52 w 129"/>
                <a:gd name="T61" fmla="*/ 2 h 219"/>
                <a:gd name="T62" fmla="*/ 67 w 129"/>
                <a:gd name="T6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219">
                  <a:moveTo>
                    <a:pt x="67" y="0"/>
                  </a:moveTo>
                  <a:lnTo>
                    <a:pt x="83" y="2"/>
                  </a:lnTo>
                  <a:lnTo>
                    <a:pt x="98" y="6"/>
                  </a:lnTo>
                  <a:lnTo>
                    <a:pt x="110" y="14"/>
                  </a:lnTo>
                  <a:lnTo>
                    <a:pt x="117" y="23"/>
                  </a:lnTo>
                  <a:lnTo>
                    <a:pt x="123" y="33"/>
                  </a:lnTo>
                  <a:lnTo>
                    <a:pt x="125" y="46"/>
                  </a:lnTo>
                  <a:lnTo>
                    <a:pt x="123" y="60"/>
                  </a:lnTo>
                  <a:lnTo>
                    <a:pt x="119" y="69"/>
                  </a:lnTo>
                  <a:lnTo>
                    <a:pt x="113" y="79"/>
                  </a:lnTo>
                  <a:lnTo>
                    <a:pt x="104" y="89"/>
                  </a:lnTo>
                  <a:lnTo>
                    <a:pt x="94" y="94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98" y="110"/>
                  </a:lnTo>
                  <a:lnTo>
                    <a:pt x="113" y="121"/>
                  </a:lnTo>
                  <a:lnTo>
                    <a:pt x="125" y="137"/>
                  </a:lnTo>
                  <a:lnTo>
                    <a:pt x="129" y="146"/>
                  </a:lnTo>
                  <a:lnTo>
                    <a:pt x="129" y="158"/>
                  </a:lnTo>
                  <a:lnTo>
                    <a:pt x="127" y="175"/>
                  </a:lnTo>
                  <a:lnTo>
                    <a:pt x="121" y="190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79" y="217"/>
                  </a:lnTo>
                  <a:lnTo>
                    <a:pt x="58" y="219"/>
                  </a:lnTo>
                  <a:lnTo>
                    <a:pt x="29" y="217"/>
                  </a:lnTo>
                  <a:lnTo>
                    <a:pt x="0" y="210"/>
                  </a:lnTo>
                  <a:lnTo>
                    <a:pt x="0" y="175"/>
                  </a:lnTo>
                  <a:lnTo>
                    <a:pt x="17" y="175"/>
                  </a:lnTo>
                  <a:lnTo>
                    <a:pt x="25" y="190"/>
                  </a:lnTo>
                  <a:lnTo>
                    <a:pt x="33" y="200"/>
                  </a:lnTo>
                  <a:lnTo>
                    <a:pt x="44" y="204"/>
                  </a:lnTo>
                  <a:lnTo>
                    <a:pt x="58" y="206"/>
                  </a:lnTo>
                  <a:lnTo>
                    <a:pt x="75" y="204"/>
                  </a:lnTo>
                  <a:lnTo>
                    <a:pt x="88" y="196"/>
                  </a:lnTo>
                  <a:lnTo>
                    <a:pt x="96" y="181"/>
                  </a:lnTo>
                  <a:lnTo>
                    <a:pt x="98" y="164"/>
                  </a:lnTo>
                  <a:lnTo>
                    <a:pt x="94" y="142"/>
                  </a:lnTo>
                  <a:lnTo>
                    <a:pt x="85" y="127"/>
                  </a:lnTo>
                  <a:lnTo>
                    <a:pt x="67" y="119"/>
                  </a:lnTo>
                  <a:lnTo>
                    <a:pt x="44" y="116"/>
                  </a:lnTo>
                  <a:lnTo>
                    <a:pt x="31" y="116"/>
                  </a:lnTo>
                  <a:lnTo>
                    <a:pt x="31" y="102"/>
                  </a:lnTo>
                  <a:lnTo>
                    <a:pt x="50" y="100"/>
                  </a:lnTo>
                  <a:lnTo>
                    <a:pt x="65" y="94"/>
                  </a:lnTo>
                  <a:lnTo>
                    <a:pt x="79" y="87"/>
                  </a:lnTo>
                  <a:lnTo>
                    <a:pt x="87" y="75"/>
                  </a:lnTo>
                  <a:lnTo>
                    <a:pt x="92" y="64"/>
                  </a:lnTo>
                  <a:lnTo>
                    <a:pt x="94" y="52"/>
                  </a:lnTo>
                  <a:lnTo>
                    <a:pt x="92" y="37"/>
                  </a:lnTo>
                  <a:lnTo>
                    <a:pt x="85" y="25"/>
                  </a:lnTo>
                  <a:lnTo>
                    <a:pt x="73" y="18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35" y="23"/>
                  </a:lnTo>
                  <a:lnTo>
                    <a:pt x="27" y="33"/>
                  </a:lnTo>
                  <a:lnTo>
                    <a:pt x="21" y="48"/>
                  </a:lnTo>
                  <a:lnTo>
                    <a:pt x="2" y="48"/>
                  </a:lnTo>
                  <a:lnTo>
                    <a:pt x="2" y="18"/>
                  </a:lnTo>
                  <a:lnTo>
                    <a:pt x="19" y="10"/>
                  </a:lnTo>
                  <a:lnTo>
                    <a:pt x="37" y="6"/>
                  </a:lnTo>
                  <a:lnTo>
                    <a:pt x="52" y="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0" name="Freeform 305"/>
            <p:cNvSpPr>
              <a:spLocks/>
            </p:cNvSpPr>
            <p:nvPr/>
          </p:nvSpPr>
          <p:spPr bwMode="auto">
            <a:xfrm>
              <a:off x="2389188" y="4200526"/>
              <a:ext cx="141287" cy="17463"/>
            </a:xfrm>
            <a:custGeom>
              <a:avLst/>
              <a:gdLst>
                <a:gd name="T0" fmla="*/ 0 w 179"/>
                <a:gd name="T1" fmla="*/ 0 h 22"/>
                <a:gd name="T2" fmla="*/ 88 w 179"/>
                <a:gd name="T3" fmla="*/ 0 h 22"/>
                <a:gd name="T4" fmla="*/ 179 w 179"/>
                <a:gd name="T5" fmla="*/ 0 h 22"/>
                <a:gd name="T6" fmla="*/ 179 w 179"/>
                <a:gd name="T7" fmla="*/ 22 h 22"/>
                <a:gd name="T8" fmla="*/ 88 w 179"/>
                <a:gd name="T9" fmla="*/ 22 h 22"/>
                <a:gd name="T10" fmla="*/ 0 w 179"/>
                <a:gd name="T11" fmla="*/ 22 h 22"/>
                <a:gd name="T12" fmla="*/ 0 w 17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22">
                  <a:moveTo>
                    <a:pt x="0" y="0"/>
                  </a:moveTo>
                  <a:lnTo>
                    <a:pt x="88" y="0"/>
                  </a:lnTo>
                  <a:lnTo>
                    <a:pt x="179" y="0"/>
                  </a:lnTo>
                  <a:lnTo>
                    <a:pt x="179" y="22"/>
                  </a:lnTo>
                  <a:lnTo>
                    <a:pt x="88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" name="Freeform 331"/>
            <p:cNvSpPr>
              <a:spLocks/>
            </p:cNvSpPr>
            <p:nvPr/>
          </p:nvSpPr>
          <p:spPr bwMode="auto">
            <a:xfrm>
              <a:off x="2411413" y="4665663"/>
              <a:ext cx="98425" cy="173038"/>
            </a:xfrm>
            <a:custGeom>
              <a:avLst/>
              <a:gdLst>
                <a:gd name="T0" fmla="*/ 75 w 125"/>
                <a:gd name="T1" fmla="*/ 0 h 217"/>
                <a:gd name="T2" fmla="*/ 83 w 125"/>
                <a:gd name="T3" fmla="*/ 0 h 217"/>
                <a:gd name="T4" fmla="*/ 83 w 125"/>
                <a:gd name="T5" fmla="*/ 19 h 217"/>
                <a:gd name="T6" fmla="*/ 83 w 125"/>
                <a:gd name="T7" fmla="*/ 42 h 217"/>
                <a:gd name="T8" fmla="*/ 83 w 125"/>
                <a:gd name="T9" fmla="*/ 177 h 217"/>
                <a:gd name="T10" fmla="*/ 83 w 125"/>
                <a:gd name="T11" fmla="*/ 185 h 217"/>
                <a:gd name="T12" fmla="*/ 83 w 125"/>
                <a:gd name="T13" fmla="*/ 190 h 217"/>
                <a:gd name="T14" fmla="*/ 86 w 125"/>
                <a:gd name="T15" fmla="*/ 198 h 217"/>
                <a:gd name="T16" fmla="*/ 94 w 125"/>
                <a:gd name="T17" fmla="*/ 202 h 217"/>
                <a:gd name="T18" fmla="*/ 106 w 125"/>
                <a:gd name="T19" fmla="*/ 204 h 217"/>
                <a:gd name="T20" fmla="*/ 115 w 125"/>
                <a:gd name="T21" fmla="*/ 206 h 217"/>
                <a:gd name="T22" fmla="*/ 125 w 125"/>
                <a:gd name="T23" fmla="*/ 206 h 217"/>
                <a:gd name="T24" fmla="*/ 125 w 125"/>
                <a:gd name="T25" fmla="*/ 217 h 217"/>
                <a:gd name="T26" fmla="*/ 10 w 125"/>
                <a:gd name="T27" fmla="*/ 217 h 217"/>
                <a:gd name="T28" fmla="*/ 10 w 125"/>
                <a:gd name="T29" fmla="*/ 206 h 217"/>
                <a:gd name="T30" fmla="*/ 25 w 125"/>
                <a:gd name="T31" fmla="*/ 204 h 217"/>
                <a:gd name="T32" fmla="*/ 35 w 125"/>
                <a:gd name="T33" fmla="*/ 204 h 217"/>
                <a:gd name="T34" fmla="*/ 40 w 125"/>
                <a:gd name="T35" fmla="*/ 202 h 217"/>
                <a:gd name="T36" fmla="*/ 46 w 125"/>
                <a:gd name="T37" fmla="*/ 200 h 217"/>
                <a:gd name="T38" fmla="*/ 52 w 125"/>
                <a:gd name="T39" fmla="*/ 192 h 217"/>
                <a:gd name="T40" fmla="*/ 54 w 125"/>
                <a:gd name="T41" fmla="*/ 186 h 217"/>
                <a:gd name="T42" fmla="*/ 54 w 125"/>
                <a:gd name="T43" fmla="*/ 177 h 217"/>
                <a:gd name="T44" fmla="*/ 54 w 125"/>
                <a:gd name="T45" fmla="*/ 48 h 217"/>
                <a:gd name="T46" fmla="*/ 52 w 125"/>
                <a:gd name="T47" fmla="*/ 40 h 217"/>
                <a:gd name="T48" fmla="*/ 44 w 125"/>
                <a:gd name="T49" fmla="*/ 37 h 217"/>
                <a:gd name="T50" fmla="*/ 38 w 125"/>
                <a:gd name="T51" fmla="*/ 39 h 217"/>
                <a:gd name="T52" fmla="*/ 31 w 125"/>
                <a:gd name="T53" fmla="*/ 42 h 217"/>
                <a:gd name="T54" fmla="*/ 21 w 125"/>
                <a:gd name="T55" fmla="*/ 48 h 217"/>
                <a:gd name="T56" fmla="*/ 8 w 125"/>
                <a:gd name="T57" fmla="*/ 56 h 217"/>
                <a:gd name="T58" fmla="*/ 0 w 125"/>
                <a:gd name="T59" fmla="*/ 44 h 217"/>
                <a:gd name="T60" fmla="*/ 75 w 125"/>
                <a:gd name="T6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217">
                  <a:moveTo>
                    <a:pt x="75" y="0"/>
                  </a:moveTo>
                  <a:lnTo>
                    <a:pt x="83" y="0"/>
                  </a:lnTo>
                  <a:lnTo>
                    <a:pt x="83" y="19"/>
                  </a:lnTo>
                  <a:lnTo>
                    <a:pt x="83" y="42"/>
                  </a:lnTo>
                  <a:lnTo>
                    <a:pt x="83" y="177"/>
                  </a:lnTo>
                  <a:lnTo>
                    <a:pt x="83" y="185"/>
                  </a:lnTo>
                  <a:lnTo>
                    <a:pt x="83" y="190"/>
                  </a:lnTo>
                  <a:lnTo>
                    <a:pt x="86" y="198"/>
                  </a:lnTo>
                  <a:lnTo>
                    <a:pt x="94" y="202"/>
                  </a:lnTo>
                  <a:lnTo>
                    <a:pt x="106" y="204"/>
                  </a:lnTo>
                  <a:lnTo>
                    <a:pt x="115" y="206"/>
                  </a:lnTo>
                  <a:lnTo>
                    <a:pt x="125" y="206"/>
                  </a:lnTo>
                  <a:lnTo>
                    <a:pt x="125" y="217"/>
                  </a:lnTo>
                  <a:lnTo>
                    <a:pt x="10" y="217"/>
                  </a:lnTo>
                  <a:lnTo>
                    <a:pt x="10" y="206"/>
                  </a:lnTo>
                  <a:lnTo>
                    <a:pt x="25" y="204"/>
                  </a:lnTo>
                  <a:lnTo>
                    <a:pt x="35" y="204"/>
                  </a:lnTo>
                  <a:lnTo>
                    <a:pt x="40" y="202"/>
                  </a:lnTo>
                  <a:lnTo>
                    <a:pt x="46" y="200"/>
                  </a:lnTo>
                  <a:lnTo>
                    <a:pt x="52" y="192"/>
                  </a:lnTo>
                  <a:lnTo>
                    <a:pt x="54" y="186"/>
                  </a:lnTo>
                  <a:lnTo>
                    <a:pt x="54" y="177"/>
                  </a:lnTo>
                  <a:lnTo>
                    <a:pt x="54" y="48"/>
                  </a:lnTo>
                  <a:lnTo>
                    <a:pt x="52" y="40"/>
                  </a:lnTo>
                  <a:lnTo>
                    <a:pt x="44" y="37"/>
                  </a:lnTo>
                  <a:lnTo>
                    <a:pt x="38" y="39"/>
                  </a:lnTo>
                  <a:lnTo>
                    <a:pt x="31" y="42"/>
                  </a:lnTo>
                  <a:lnTo>
                    <a:pt x="21" y="48"/>
                  </a:lnTo>
                  <a:lnTo>
                    <a:pt x="8" y="56"/>
                  </a:lnTo>
                  <a:lnTo>
                    <a:pt x="0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" name="Freeform 332"/>
            <p:cNvSpPr>
              <a:spLocks/>
            </p:cNvSpPr>
            <p:nvPr/>
          </p:nvSpPr>
          <p:spPr bwMode="auto">
            <a:xfrm>
              <a:off x="2408238" y="5029201"/>
              <a:ext cx="101600" cy="173038"/>
            </a:xfrm>
            <a:custGeom>
              <a:avLst/>
              <a:gdLst>
                <a:gd name="T0" fmla="*/ 83 w 129"/>
                <a:gd name="T1" fmla="*/ 2 h 219"/>
                <a:gd name="T2" fmla="*/ 110 w 129"/>
                <a:gd name="T3" fmla="*/ 14 h 219"/>
                <a:gd name="T4" fmla="*/ 123 w 129"/>
                <a:gd name="T5" fmla="*/ 33 h 219"/>
                <a:gd name="T6" fmla="*/ 123 w 129"/>
                <a:gd name="T7" fmla="*/ 60 h 219"/>
                <a:gd name="T8" fmla="*/ 113 w 129"/>
                <a:gd name="T9" fmla="*/ 79 h 219"/>
                <a:gd name="T10" fmla="*/ 94 w 129"/>
                <a:gd name="T11" fmla="*/ 94 h 219"/>
                <a:gd name="T12" fmla="*/ 79 w 129"/>
                <a:gd name="T13" fmla="*/ 104 h 219"/>
                <a:gd name="T14" fmla="*/ 113 w 129"/>
                <a:gd name="T15" fmla="*/ 121 h 219"/>
                <a:gd name="T16" fmla="*/ 129 w 129"/>
                <a:gd name="T17" fmla="*/ 146 h 219"/>
                <a:gd name="T18" fmla="*/ 127 w 129"/>
                <a:gd name="T19" fmla="*/ 175 h 219"/>
                <a:gd name="T20" fmla="*/ 112 w 129"/>
                <a:gd name="T21" fmla="*/ 202 h 219"/>
                <a:gd name="T22" fmla="*/ 79 w 129"/>
                <a:gd name="T23" fmla="*/ 217 h 219"/>
                <a:gd name="T24" fmla="*/ 29 w 129"/>
                <a:gd name="T25" fmla="*/ 217 h 219"/>
                <a:gd name="T26" fmla="*/ 0 w 129"/>
                <a:gd name="T27" fmla="*/ 175 h 219"/>
                <a:gd name="T28" fmla="*/ 25 w 129"/>
                <a:gd name="T29" fmla="*/ 188 h 219"/>
                <a:gd name="T30" fmla="*/ 44 w 129"/>
                <a:gd name="T31" fmla="*/ 204 h 219"/>
                <a:gd name="T32" fmla="*/ 75 w 129"/>
                <a:gd name="T33" fmla="*/ 204 h 219"/>
                <a:gd name="T34" fmla="*/ 96 w 129"/>
                <a:gd name="T35" fmla="*/ 181 h 219"/>
                <a:gd name="T36" fmla="*/ 94 w 129"/>
                <a:gd name="T37" fmla="*/ 142 h 219"/>
                <a:gd name="T38" fmla="*/ 67 w 129"/>
                <a:gd name="T39" fmla="*/ 117 h 219"/>
                <a:gd name="T40" fmla="*/ 31 w 129"/>
                <a:gd name="T41" fmla="*/ 115 h 219"/>
                <a:gd name="T42" fmla="*/ 50 w 129"/>
                <a:gd name="T43" fmla="*/ 98 h 219"/>
                <a:gd name="T44" fmla="*/ 79 w 129"/>
                <a:gd name="T45" fmla="*/ 85 h 219"/>
                <a:gd name="T46" fmla="*/ 92 w 129"/>
                <a:gd name="T47" fmla="*/ 64 h 219"/>
                <a:gd name="T48" fmla="*/ 92 w 129"/>
                <a:gd name="T49" fmla="*/ 37 h 219"/>
                <a:gd name="T50" fmla="*/ 73 w 129"/>
                <a:gd name="T51" fmla="*/ 18 h 219"/>
                <a:gd name="T52" fmla="*/ 44 w 129"/>
                <a:gd name="T53" fmla="*/ 18 h 219"/>
                <a:gd name="T54" fmla="*/ 27 w 129"/>
                <a:gd name="T55" fmla="*/ 33 h 219"/>
                <a:gd name="T56" fmla="*/ 2 w 129"/>
                <a:gd name="T57" fmla="*/ 48 h 219"/>
                <a:gd name="T58" fmla="*/ 19 w 129"/>
                <a:gd name="T59" fmla="*/ 10 h 219"/>
                <a:gd name="T60" fmla="*/ 52 w 129"/>
                <a:gd name="T61" fmla="*/ 2 h 219"/>
                <a:gd name="T62" fmla="*/ 67 w 129"/>
                <a:gd name="T6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219">
                  <a:moveTo>
                    <a:pt x="67" y="0"/>
                  </a:moveTo>
                  <a:lnTo>
                    <a:pt x="83" y="2"/>
                  </a:lnTo>
                  <a:lnTo>
                    <a:pt x="98" y="6"/>
                  </a:lnTo>
                  <a:lnTo>
                    <a:pt x="110" y="14"/>
                  </a:lnTo>
                  <a:lnTo>
                    <a:pt x="117" y="21"/>
                  </a:lnTo>
                  <a:lnTo>
                    <a:pt x="123" y="33"/>
                  </a:lnTo>
                  <a:lnTo>
                    <a:pt x="125" y="46"/>
                  </a:lnTo>
                  <a:lnTo>
                    <a:pt x="123" y="60"/>
                  </a:lnTo>
                  <a:lnTo>
                    <a:pt x="119" y="69"/>
                  </a:lnTo>
                  <a:lnTo>
                    <a:pt x="113" y="79"/>
                  </a:lnTo>
                  <a:lnTo>
                    <a:pt x="104" y="87"/>
                  </a:lnTo>
                  <a:lnTo>
                    <a:pt x="94" y="94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98" y="110"/>
                  </a:lnTo>
                  <a:lnTo>
                    <a:pt x="113" y="121"/>
                  </a:lnTo>
                  <a:lnTo>
                    <a:pt x="125" y="137"/>
                  </a:lnTo>
                  <a:lnTo>
                    <a:pt x="129" y="146"/>
                  </a:lnTo>
                  <a:lnTo>
                    <a:pt x="129" y="158"/>
                  </a:lnTo>
                  <a:lnTo>
                    <a:pt x="127" y="175"/>
                  </a:lnTo>
                  <a:lnTo>
                    <a:pt x="121" y="188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79" y="217"/>
                  </a:lnTo>
                  <a:lnTo>
                    <a:pt x="58" y="219"/>
                  </a:lnTo>
                  <a:lnTo>
                    <a:pt x="29" y="217"/>
                  </a:lnTo>
                  <a:lnTo>
                    <a:pt x="0" y="208"/>
                  </a:lnTo>
                  <a:lnTo>
                    <a:pt x="0" y="175"/>
                  </a:lnTo>
                  <a:lnTo>
                    <a:pt x="17" y="175"/>
                  </a:lnTo>
                  <a:lnTo>
                    <a:pt x="25" y="188"/>
                  </a:lnTo>
                  <a:lnTo>
                    <a:pt x="33" y="198"/>
                  </a:lnTo>
                  <a:lnTo>
                    <a:pt x="44" y="204"/>
                  </a:lnTo>
                  <a:lnTo>
                    <a:pt x="58" y="206"/>
                  </a:lnTo>
                  <a:lnTo>
                    <a:pt x="75" y="204"/>
                  </a:lnTo>
                  <a:lnTo>
                    <a:pt x="88" y="194"/>
                  </a:lnTo>
                  <a:lnTo>
                    <a:pt x="96" y="181"/>
                  </a:lnTo>
                  <a:lnTo>
                    <a:pt x="98" y="162"/>
                  </a:lnTo>
                  <a:lnTo>
                    <a:pt x="94" y="142"/>
                  </a:lnTo>
                  <a:lnTo>
                    <a:pt x="85" y="127"/>
                  </a:lnTo>
                  <a:lnTo>
                    <a:pt x="67" y="117"/>
                  </a:lnTo>
                  <a:lnTo>
                    <a:pt x="44" y="115"/>
                  </a:lnTo>
                  <a:lnTo>
                    <a:pt x="31" y="115"/>
                  </a:lnTo>
                  <a:lnTo>
                    <a:pt x="31" y="102"/>
                  </a:lnTo>
                  <a:lnTo>
                    <a:pt x="50" y="98"/>
                  </a:lnTo>
                  <a:lnTo>
                    <a:pt x="65" y="92"/>
                  </a:lnTo>
                  <a:lnTo>
                    <a:pt x="79" y="85"/>
                  </a:lnTo>
                  <a:lnTo>
                    <a:pt x="87" y="75"/>
                  </a:lnTo>
                  <a:lnTo>
                    <a:pt x="92" y="64"/>
                  </a:lnTo>
                  <a:lnTo>
                    <a:pt x="94" y="52"/>
                  </a:lnTo>
                  <a:lnTo>
                    <a:pt x="92" y="37"/>
                  </a:lnTo>
                  <a:lnTo>
                    <a:pt x="85" y="25"/>
                  </a:lnTo>
                  <a:lnTo>
                    <a:pt x="73" y="18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35" y="23"/>
                  </a:lnTo>
                  <a:lnTo>
                    <a:pt x="27" y="33"/>
                  </a:lnTo>
                  <a:lnTo>
                    <a:pt x="21" y="48"/>
                  </a:lnTo>
                  <a:lnTo>
                    <a:pt x="2" y="48"/>
                  </a:lnTo>
                  <a:lnTo>
                    <a:pt x="2" y="18"/>
                  </a:lnTo>
                  <a:lnTo>
                    <a:pt x="19" y="10"/>
                  </a:lnTo>
                  <a:lnTo>
                    <a:pt x="37" y="4"/>
                  </a:lnTo>
                  <a:lnTo>
                    <a:pt x="52" y="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" name="Freeform 333"/>
            <p:cNvSpPr>
              <a:spLocks/>
            </p:cNvSpPr>
            <p:nvPr/>
          </p:nvSpPr>
          <p:spPr bwMode="auto">
            <a:xfrm>
              <a:off x="2389188" y="4949826"/>
              <a:ext cx="141287" cy="15875"/>
            </a:xfrm>
            <a:custGeom>
              <a:avLst/>
              <a:gdLst>
                <a:gd name="T0" fmla="*/ 0 w 179"/>
                <a:gd name="T1" fmla="*/ 0 h 22"/>
                <a:gd name="T2" fmla="*/ 88 w 179"/>
                <a:gd name="T3" fmla="*/ 0 h 22"/>
                <a:gd name="T4" fmla="*/ 179 w 179"/>
                <a:gd name="T5" fmla="*/ 0 h 22"/>
                <a:gd name="T6" fmla="*/ 179 w 179"/>
                <a:gd name="T7" fmla="*/ 22 h 22"/>
                <a:gd name="T8" fmla="*/ 88 w 179"/>
                <a:gd name="T9" fmla="*/ 22 h 22"/>
                <a:gd name="T10" fmla="*/ 0 w 179"/>
                <a:gd name="T11" fmla="*/ 22 h 22"/>
                <a:gd name="T12" fmla="*/ 0 w 17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22">
                  <a:moveTo>
                    <a:pt x="0" y="0"/>
                  </a:moveTo>
                  <a:lnTo>
                    <a:pt x="88" y="0"/>
                  </a:lnTo>
                  <a:lnTo>
                    <a:pt x="179" y="0"/>
                  </a:lnTo>
                  <a:lnTo>
                    <a:pt x="179" y="22"/>
                  </a:lnTo>
                  <a:lnTo>
                    <a:pt x="88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29" name="Line 263"/>
          <p:cNvSpPr>
            <a:spLocks noChangeShapeType="1"/>
          </p:cNvSpPr>
          <p:nvPr/>
        </p:nvSpPr>
        <p:spPr bwMode="auto">
          <a:xfrm>
            <a:off x="4067175" y="3038476"/>
            <a:ext cx="0" cy="30051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19" name="Group 4418"/>
          <p:cNvGrpSpPr/>
          <p:nvPr/>
        </p:nvGrpSpPr>
        <p:grpSpPr>
          <a:xfrm>
            <a:off x="3649663" y="3170238"/>
            <a:ext cx="141287" cy="2032001"/>
            <a:chOff x="3649663" y="3170238"/>
            <a:chExt cx="141287" cy="2032001"/>
          </a:xfrm>
        </p:grpSpPr>
        <p:sp>
          <p:nvSpPr>
            <p:cNvPr id="4362" name="Freeform 287"/>
            <p:cNvSpPr>
              <a:spLocks/>
            </p:cNvSpPr>
            <p:nvPr/>
          </p:nvSpPr>
          <p:spPr bwMode="auto">
            <a:xfrm>
              <a:off x="3671888" y="3170238"/>
              <a:ext cx="100012" cy="171450"/>
            </a:xfrm>
            <a:custGeom>
              <a:avLst/>
              <a:gdLst>
                <a:gd name="T0" fmla="*/ 73 w 124"/>
                <a:gd name="T1" fmla="*/ 0 h 215"/>
                <a:gd name="T2" fmla="*/ 80 w 124"/>
                <a:gd name="T3" fmla="*/ 0 h 215"/>
                <a:gd name="T4" fmla="*/ 80 w 124"/>
                <a:gd name="T5" fmla="*/ 17 h 215"/>
                <a:gd name="T6" fmla="*/ 80 w 124"/>
                <a:gd name="T7" fmla="*/ 40 h 215"/>
                <a:gd name="T8" fmla="*/ 80 w 124"/>
                <a:gd name="T9" fmla="*/ 175 h 215"/>
                <a:gd name="T10" fmla="*/ 80 w 124"/>
                <a:gd name="T11" fmla="*/ 183 h 215"/>
                <a:gd name="T12" fmla="*/ 80 w 124"/>
                <a:gd name="T13" fmla="*/ 188 h 215"/>
                <a:gd name="T14" fmla="*/ 84 w 124"/>
                <a:gd name="T15" fmla="*/ 196 h 215"/>
                <a:gd name="T16" fmla="*/ 92 w 124"/>
                <a:gd name="T17" fmla="*/ 200 h 215"/>
                <a:gd name="T18" fmla="*/ 105 w 124"/>
                <a:gd name="T19" fmla="*/ 204 h 215"/>
                <a:gd name="T20" fmla="*/ 113 w 124"/>
                <a:gd name="T21" fmla="*/ 204 h 215"/>
                <a:gd name="T22" fmla="*/ 124 w 124"/>
                <a:gd name="T23" fmla="*/ 204 h 215"/>
                <a:gd name="T24" fmla="*/ 124 w 124"/>
                <a:gd name="T25" fmla="*/ 215 h 215"/>
                <a:gd name="T26" fmla="*/ 7 w 124"/>
                <a:gd name="T27" fmla="*/ 215 h 215"/>
                <a:gd name="T28" fmla="*/ 7 w 124"/>
                <a:gd name="T29" fmla="*/ 204 h 215"/>
                <a:gd name="T30" fmla="*/ 23 w 124"/>
                <a:gd name="T31" fmla="*/ 204 h 215"/>
                <a:gd name="T32" fmla="*/ 32 w 124"/>
                <a:gd name="T33" fmla="*/ 202 h 215"/>
                <a:gd name="T34" fmla="*/ 44 w 124"/>
                <a:gd name="T35" fmla="*/ 198 h 215"/>
                <a:gd name="T36" fmla="*/ 50 w 124"/>
                <a:gd name="T37" fmla="*/ 190 h 215"/>
                <a:gd name="T38" fmla="*/ 51 w 124"/>
                <a:gd name="T39" fmla="*/ 185 h 215"/>
                <a:gd name="T40" fmla="*/ 51 w 124"/>
                <a:gd name="T41" fmla="*/ 175 h 215"/>
                <a:gd name="T42" fmla="*/ 51 w 124"/>
                <a:gd name="T43" fmla="*/ 48 h 215"/>
                <a:gd name="T44" fmla="*/ 50 w 124"/>
                <a:gd name="T45" fmla="*/ 39 h 215"/>
                <a:gd name="T46" fmla="*/ 44 w 124"/>
                <a:gd name="T47" fmla="*/ 37 h 215"/>
                <a:gd name="T48" fmla="*/ 36 w 124"/>
                <a:gd name="T49" fmla="*/ 37 h 215"/>
                <a:gd name="T50" fmla="*/ 28 w 124"/>
                <a:gd name="T51" fmla="*/ 40 h 215"/>
                <a:gd name="T52" fmla="*/ 19 w 124"/>
                <a:gd name="T53" fmla="*/ 46 h 215"/>
                <a:gd name="T54" fmla="*/ 5 w 124"/>
                <a:gd name="T55" fmla="*/ 56 h 215"/>
                <a:gd name="T56" fmla="*/ 0 w 124"/>
                <a:gd name="T57" fmla="*/ 42 h 215"/>
                <a:gd name="T58" fmla="*/ 73 w 124"/>
                <a:gd name="T5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215">
                  <a:moveTo>
                    <a:pt x="73" y="0"/>
                  </a:moveTo>
                  <a:lnTo>
                    <a:pt x="80" y="0"/>
                  </a:lnTo>
                  <a:lnTo>
                    <a:pt x="80" y="17"/>
                  </a:lnTo>
                  <a:lnTo>
                    <a:pt x="80" y="40"/>
                  </a:lnTo>
                  <a:lnTo>
                    <a:pt x="80" y="175"/>
                  </a:lnTo>
                  <a:lnTo>
                    <a:pt x="80" y="183"/>
                  </a:lnTo>
                  <a:lnTo>
                    <a:pt x="80" y="188"/>
                  </a:lnTo>
                  <a:lnTo>
                    <a:pt x="84" y="196"/>
                  </a:lnTo>
                  <a:lnTo>
                    <a:pt x="92" y="200"/>
                  </a:lnTo>
                  <a:lnTo>
                    <a:pt x="105" y="204"/>
                  </a:lnTo>
                  <a:lnTo>
                    <a:pt x="113" y="204"/>
                  </a:lnTo>
                  <a:lnTo>
                    <a:pt x="124" y="204"/>
                  </a:lnTo>
                  <a:lnTo>
                    <a:pt x="124" y="215"/>
                  </a:lnTo>
                  <a:lnTo>
                    <a:pt x="7" y="215"/>
                  </a:lnTo>
                  <a:lnTo>
                    <a:pt x="7" y="204"/>
                  </a:lnTo>
                  <a:lnTo>
                    <a:pt x="23" y="204"/>
                  </a:lnTo>
                  <a:lnTo>
                    <a:pt x="32" y="202"/>
                  </a:lnTo>
                  <a:lnTo>
                    <a:pt x="44" y="198"/>
                  </a:lnTo>
                  <a:lnTo>
                    <a:pt x="50" y="190"/>
                  </a:lnTo>
                  <a:lnTo>
                    <a:pt x="51" y="185"/>
                  </a:lnTo>
                  <a:lnTo>
                    <a:pt x="51" y="175"/>
                  </a:lnTo>
                  <a:lnTo>
                    <a:pt x="51" y="48"/>
                  </a:lnTo>
                  <a:lnTo>
                    <a:pt x="50" y="39"/>
                  </a:lnTo>
                  <a:lnTo>
                    <a:pt x="44" y="37"/>
                  </a:lnTo>
                  <a:lnTo>
                    <a:pt x="36" y="37"/>
                  </a:lnTo>
                  <a:lnTo>
                    <a:pt x="28" y="40"/>
                  </a:lnTo>
                  <a:lnTo>
                    <a:pt x="19" y="46"/>
                  </a:lnTo>
                  <a:lnTo>
                    <a:pt x="5" y="56"/>
                  </a:lnTo>
                  <a:lnTo>
                    <a:pt x="0" y="4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3" name="Freeform 288"/>
            <p:cNvSpPr>
              <a:spLocks noEditPoints="1"/>
            </p:cNvSpPr>
            <p:nvPr/>
          </p:nvSpPr>
          <p:spPr bwMode="auto">
            <a:xfrm>
              <a:off x="3665538" y="3533776"/>
              <a:ext cx="114300" cy="173038"/>
            </a:xfrm>
            <a:custGeom>
              <a:avLst/>
              <a:gdLst>
                <a:gd name="T0" fmla="*/ 59 w 142"/>
                <a:gd name="T1" fmla="*/ 104 h 219"/>
                <a:gd name="T2" fmla="*/ 35 w 142"/>
                <a:gd name="T3" fmla="*/ 117 h 219"/>
                <a:gd name="T4" fmla="*/ 31 w 142"/>
                <a:gd name="T5" fmla="*/ 129 h 219"/>
                <a:gd name="T6" fmla="*/ 29 w 142"/>
                <a:gd name="T7" fmla="*/ 144 h 219"/>
                <a:gd name="T8" fmla="*/ 40 w 142"/>
                <a:gd name="T9" fmla="*/ 188 h 219"/>
                <a:gd name="T10" fmla="*/ 52 w 142"/>
                <a:gd name="T11" fmla="*/ 202 h 219"/>
                <a:gd name="T12" fmla="*/ 69 w 142"/>
                <a:gd name="T13" fmla="*/ 206 h 219"/>
                <a:gd name="T14" fmla="*/ 90 w 142"/>
                <a:gd name="T15" fmla="*/ 202 h 219"/>
                <a:gd name="T16" fmla="*/ 109 w 142"/>
                <a:gd name="T17" fmla="*/ 173 h 219"/>
                <a:gd name="T18" fmla="*/ 109 w 142"/>
                <a:gd name="T19" fmla="*/ 131 h 219"/>
                <a:gd name="T20" fmla="*/ 90 w 142"/>
                <a:gd name="T21" fmla="*/ 106 h 219"/>
                <a:gd name="T22" fmla="*/ 75 w 142"/>
                <a:gd name="T23" fmla="*/ 104 h 219"/>
                <a:gd name="T24" fmla="*/ 121 w 142"/>
                <a:gd name="T25" fmla="*/ 8 h 219"/>
                <a:gd name="T26" fmla="*/ 100 w 142"/>
                <a:gd name="T27" fmla="*/ 18 h 219"/>
                <a:gd name="T28" fmla="*/ 61 w 142"/>
                <a:gd name="T29" fmla="*/ 39 h 219"/>
                <a:gd name="T30" fmla="*/ 38 w 142"/>
                <a:gd name="T31" fmla="*/ 79 h 219"/>
                <a:gd name="T32" fmla="*/ 33 w 142"/>
                <a:gd name="T33" fmla="*/ 104 h 219"/>
                <a:gd name="T34" fmla="*/ 58 w 142"/>
                <a:gd name="T35" fmla="*/ 90 h 219"/>
                <a:gd name="T36" fmla="*/ 86 w 142"/>
                <a:gd name="T37" fmla="*/ 87 h 219"/>
                <a:gd name="T38" fmla="*/ 117 w 142"/>
                <a:gd name="T39" fmla="*/ 94 h 219"/>
                <a:gd name="T40" fmla="*/ 134 w 142"/>
                <a:gd name="T41" fmla="*/ 115 h 219"/>
                <a:gd name="T42" fmla="*/ 142 w 142"/>
                <a:gd name="T43" fmla="*/ 148 h 219"/>
                <a:gd name="T44" fmla="*/ 132 w 142"/>
                <a:gd name="T45" fmla="*/ 185 h 219"/>
                <a:gd name="T46" fmla="*/ 109 w 142"/>
                <a:gd name="T47" fmla="*/ 210 h 219"/>
                <a:gd name="T48" fmla="*/ 69 w 142"/>
                <a:gd name="T49" fmla="*/ 219 h 219"/>
                <a:gd name="T50" fmla="*/ 38 w 142"/>
                <a:gd name="T51" fmla="*/ 213 h 219"/>
                <a:gd name="T52" fmla="*/ 17 w 142"/>
                <a:gd name="T53" fmla="*/ 196 h 219"/>
                <a:gd name="T54" fmla="*/ 4 w 142"/>
                <a:gd name="T55" fmla="*/ 171 h 219"/>
                <a:gd name="T56" fmla="*/ 0 w 142"/>
                <a:gd name="T57" fmla="*/ 135 h 219"/>
                <a:gd name="T58" fmla="*/ 8 w 142"/>
                <a:gd name="T59" fmla="*/ 83 h 219"/>
                <a:gd name="T60" fmla="*/ 33 w 142"/>
                <a:gd name="T61" fmla="*/ 41 h 219"/>
                <a:gd name="T62" fmla="*/ 71 w 142"/>
                <a:gd name="T63" fmla="*/ 12 h 219"/>
                <a:gd name="T64" fmla="*/ 115 w 142"/>
                <a:gd name="T6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219">
                  <a:moveTo>
                    <a:pt x="75" y="104"/>
                  </a:moveTo>
                  <a:lnTo>
                    <a:pt x="59" y="104"/>
                  </a:lnTo>
                  <a:lnTo>
                    <a:pt x="48" y="110"/>
                  </a:lnTo>
                  <a:lnTo>
                    <a:pt x="35" y="117"/>
                  </a:lnTo>
                  <a:lnTo>
                    <a:pt x="33" y="121"/>
                  </a:lnTo>
                  <a:lnTo>
                    <a:pt x="31" y="129"/>
                  </a:lnTo>
                  <a:lnTo>
                    <a:pt x="29" y="135"/>
                  </a:lnTo>
                  <a:lnTo>
                    <a:pt x="29" y="144"/>
                  </a:lnTo>
                  <a:lnTo>
                    <a:pt x="33" y="169"/>
                  </a:lnTo>
                  <a:lnTo>
                    <a:pt x="40" y="188"/>
                  </a:lnTo>
                  <a:lnTo>
                    <a:pt x="46" y="196"/>
                  </a:lnTo>
                  <a:lnTo>
                    <a:pt x="52" y="202"/>
                  </a:lnTo>
                  <a:lnTo>
                    <a:pt x="59" y="204"/>
                  </a:lnTo>
                  <a:lnTo>
                    <a:pt x="69" y="206"/>
                  </a:lnTo>
                  <a:lnTo>
                    <a:pt x="81" y="204"/>
                  </a:lnTo>
                  <a:lnTo>
                    <a:pt x="90" y="202"/>
                  </a:lnTo>
                  <a:lnTo>
                    <a:pt x="102" y="190"/>
                  </a:lnTo>
                  <a:lnTo>
                    <a:pt x="109" y="173"/>
                  </a:lnTo>
                  <a:lnTo>
                    <a:pt x="111" y="152"/>
                  </a:lnTo>
                  <a:lnTo>
                    <a:pt x="109" y="131"/>
                  </a:lnTo>
                  <a:lnTo>
                    <a:pt x="102" y="115"/>
                  </a:lnTo>
                  <a:lnTo>
                    <a:pt x="90" y="106"/>
                  </a:lnTo>
                  <a:lnTo>
                    <a:pt x="75" y="104"/>
                  </a:lnTo>
                  <a:lnTo>
                    <a:pt x="75" y="104"/>
                  </a:lnTo>
                  <a:close/>
                  <a:moveTo>
                    <a:pt x="115" y="0"/>
                  </a:moveTo>
                  <a:lnTo>
                    <a:pt x="121" y="8"/>
                  </a:lnTo>
                  <a:lnTo>
                    <a:pt x="121" y="16"/>
                  </a:lnTo>
                  <a:lnTo>
                    <a:pt x="100" y="18"/>
                  </a:lnTo>
                  <a:lnTo>
                    <a:pt x="79" y="27"/>
                  </a:lnTo>
                  <a:lnTo>
                    <a:pt x="61" y="39"/>
                  </a:lnTo>
                  <a:lnTo>
                    <a:pt x="48" y="56"/>
                  </a:lnTo>
                  <a:lnTo>
                    <a:pt x="38" y="79"/>
                  </a:lnTo>
                  <a:lnTo>
                    <a:pt x="31" y="104"/>
                  </a:lnTo>
                  <a:lnTo>
                    <a:pt x="33" y="104"/>
                  </a:lnTo>
                  <a:lnTo>
                    <a:pt x="46" y="96"/>
                  </a:lnTo>
                  <a:lnTo>
                    <a:pt x="58" y="90"/>
                  </a:lnTo>
                  <a:lnTo>
                    <a:pt x="71" y="89"/>
                  </a:lnTo>
                  <a:lnTo>
                    <a:pt x="86" y="87"/>
                  </a:lnTo>
                  <a:lnTo>
                    <a:pt x="102" y="89"/>
                  </a:lnTo>
                  <a:lnTo>
                    <a:pt x="117" y="94"/>
                  </a:lnTo>
                  <a:lnTo>
                    <a:pt x="127" y="104"/>
                  </a:lnTo>
                  <a:lnTo>
                    <a:pt x="134" y="115"/>
                  </a:lnTo>
                  <a:lnTo>
                    <a:pt x="140" y="131"/>
                  </a:lnTo>
                  <a:lnTo>
                    <a:pt x="142" y="148"/>
                  </a:lnTo>
                  <a:lnTo>
                    <a:pt x="140" y="167"/>
                  </a:lnTo>
                  <a:lnTo>
                    <a:pt x="132" y="185"/>
                  </a:lnTo>
                  <a:lnTo>
                    <a:pt x="123" y="198"/>
                  </a:lnTo>
                  <a:lnTo>
                    <a:pt x="109" y="210"/>
                  </a:lnTo>
                  <a:lnTo>
                    <a:pt x="90" y="215"/>
                  </a:lnTo>
                  <a:lnTo>
                    <a:pt x="69" y="219"/>
                  </a:lnTo>
                  <a:lnTo>
                    <a:pt x="52" y="217"/>
                  </a:lnTo>
                  <a:lnTo>
                    <a:pt x="38" y="213"/>
                  </a:lnTo>
                  <a:lnTo>
                    <a:pt x="27" y="206"/>
                  </a:lnTo>
                  <a:lnTo>
                    <a:pt x="17" y="196"/>
                  </a:lnTo>
                  <a:lnTo>
                    <a:pt x="10" y="185"/>
                  </a:lnTo>
                  <a:lnTo>
                    <a:pt x="4" y="171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2" y="108"/>
                  </a:lnTo>
                  <a:lnTo>
                    <a:pt x="8" y="83"/>
                  </a:lnTo>
                  <a:lnTo>
                    <a:pt x="19" y="60"/>
                  </a:lnTo>
                  <a:lnTo>
                    <a:pt x="33" y="41"/>
                  </a:lnTo>
                  <a:lnTo>
                    <a:pt x="50" y="23"/>
                  </a:lnTo>
                  <a:lnTo>
                    <a:pt x="71" y="12"/>
                  </a:lnTo>
                  <a:lnTo>
                    <a:pt x="92" y="2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4" name="Freeform 289"/>
            <p:cNvSpPr>
              <a:spLocks/>
            </p:cNvSpPr>
            <p:nvPr/>
          </p:nvSpPr>
          <p:spPr bwMode="auto">
            <a:xfrm>
              <a:off x="3649663" y="3452813"/>
              <a:ext cx="141287" cy="15875"/>
            </a:xfrm>
            <a:custGeom>
              <a:avLst/>
              <a:gdLst>
                <a:gd name="T0" fmla="*/ 0 w 178"/>
                <a:gd name="T1" fmla="*/ 0 h 22"/>
                <a:gd name="T2" fmla="*/ 90 w 178"/>
                <a:gd name="T3" fmla="*/ 0 h 22"/>
                <a:gd name="T4" fmla="*/ 178 w 178"/>
                <a:gd name="T5" fmla="*/ 0 h 22"/>
                <a:gd name="T6" fmla="*/ 178 w 178"/>
                <a:gd name="T7" fmla="*/ 22 h 22"/>
                <a:gd name="T8" fmla="*/ 90 w 178"/>
                <a:gd name="T9" fmla="*/ 22 h 22"/>
                <a:gd name="T10" fmla="*/ 0 w 178"/>
                <a:gd name="T11" fmla="*/ 22 h 22"/>
                <a:gd name="T12" fmla="*/ 0 w 17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2">
                  <a:moveTo>
                    <a:pt x="0" y="0"/>
                  </a:moveTo>
                  <a:lnTo>
                    <a:pt x="90" y="0"/>
                  </a:lnTo>
                  <a:lnTo>
                    <a:pt x="178" y="0"/>
                  </a:lnTo>
                  <a:lnTo>
                    <a:pt x="178" y="22"/>
                  </a:lnTo>
                  <a:lnTo>
                    <a:pt x="9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" name="Freeform 308"/>
            <p:cNvSpPr>
              <a:spLocks/>
            </p:cNvSpPr>
            <p:nvPr/>
          </p:nvSpPr>
          <p:spPr bwMode="auto">
            <a:xfrm>
              <a:off x="3671888" y="3919538"/>
              <a:ext cx="100012" cy="171450"/>
            </a:xfrm>
            <a:custGeom>
              <a:avLst/>
              <a:gdLst>
                <a:gd name="T0" fmla="*/ 73 w 124"/>
                <a:gd name="T1" fmla="*/ 0 h 217"/>
                <a:gd name="T2" fmla="*/ 80 w 124"/>
                <a:gd name="T3" fmla="*/ 0 h 217"/>
                <a:gd name="T4" fmla="*/ 80 w 124"/>
                <a:gd name="T5" fmla="*/ 17 h 217"/>
                <a:gd name="T6" fmla="*/ 80 w 124"/>
                <a:gd name="T7" fmla="*/ 42 h 217"/>
                <a:gd name="T8" fmla="*/ 80 w 124"/>
                <a:gd name="T9" fmla="*/ 175 h 217"/>
                <a:gd name="T10" fmla="*/ 80 w 124"/>
                <a:gd name="T11" fmla="*/ 184 h 217"/>
                <a:gd name="T12" fmla="*/ 80 w 124"/>
                <a:gd name="T13" fmla="*/ 190 h 217"/>
                <a:gd name="T14" fmla="*/ 84 w 124"/>
                <a:gd name="T15" fmla="*/ 198 h 217"/>
                <a:gd name="T16" fmla="*/ 92 w 124"/>
                <a:gd name="T17" fmla="*/ 202 h 217"/>
                <a:gd name="T18" fmla="*/ 105 w 124"/>
                <a:gd name="T19" fmla="*/ 204 h 217"/>
                <a:gd name="T20" fmla="*/ 113 w 124"/>
                <a:gd name="T21" fmla="*/ 206 h 217"/>
                <a:gd name="T22" fmla="*/ 124 w 124"/>
                <a:gd name="T23" fmla="*/ 206 h 217"/>
                <a:gd name="T24" fmla="*/ 124 w 124"/>
                <a:gd name="T25" fmla="*/ 217 h 217"/>
                <a:gd name="T26" fmla="*/ 7 w 124"/>
                <a:gd name="T27" fmla="*/ 217 h 217"/>
                <a:gd name="T28" fmla="*/ 7 w 124"/>
                <a:gd name="T29" fmla="*/ 206 h 217"/>
                <a:gd name="T30" fmla="*/ 23 w 124"/>
                <a:gd name="T31" fmla="*/ 204 h 217"/>
                <a:gd name="T32" fmla="*/ 32 w 124"/>
                <a:gd name="T33" fmla="*/ 204 h 217"/>
                <a:gd name="T34" fmla="*/ 44 w 124"/>
                <a:gd name="T35" fmla="*/ 200 h 217"/>
                <a:gd name="T36" fmla="*/ 50 w 124"/>
                <a:gd name="T37" fmla="*/ 192 h 217"/>
                <a:gd name="T38" fmla="*/ 51 w 124"/>
                <a:gd name="T39" fmla="*/ 184 h 217"/>
                <a:gd name="T40" fmla="*/ 51 w 124"/>
                <a:gd name="T41" fmla="*/ 175 h 217"/>
                <a:gd name="T42" fmla="*/ 51 w 124"/>
                <a:gd name="T43" fmla="*/ 48 h 217"/>
                <a:gd name="T44" fmla="*/ 50 w 124"/>
                <a:gd name="T45" fmla="*/ 40 h 217"/>
                <a:gd name="T46" fmla="*/ 44 w 124"/>
                <a:gd name="T47" fmla="*/ 37 h 217"/>
                <a:gd name="T48" fmla="*/ 36 w 124"/>
                <a:gd name="T49" fmla="*/ 39 h 217"/>
                <a:gd name="T50" fmla="*/ 28 w 124"/>
                <a:gd name="T51" fmla="*/ 42 h 217"/>
                <a:gd name="T52" fmla="*/ 19 w 124"/>
                <a:gd name="T53" fmla="*/ 48 h 217"/>
                <a:gd name="T54" fmla="*/ 5 w 124"/>
                <a:gd name="T55" fmla="*/ 56 h 217"/>
                <a:gd name="T56" fmla="*/ 0 w 124"/>
                <a:gd name="T57" fmla="*/ 44 h 217"/>
                <a:gd name="T58" fmla="*/ 73 w 124"/>
                <a:gd name="T5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217">
                  <a:moveTo>
                    <a:pt x="73" y="0"/>
                  </a:moveTo>
                  <a:lnTo>
                    <a:pt x="80" y="0"/>
                  </a:lnTo>
                  <a:lnTo>
                    <a:pt x="80" y="17"/>
                  </a:lnTo>
                  <a:lnTo>
                    <a:pt x="80" y="42"/>
                  </a:lnTo>
                  <a:lnTo>
                    <a:pt x="80" y="175"/>
                  </a:lnTo>
                  <a:lnTo>
                    <a:pt x="80" y="184"/>
                  </a:lnTo>
                  <a:lnTo>
                    <a:pt x="80" y="190"/>
                  </a:lnTo>
                  <a:lnTo>
                    <a:pt x="84" y="198"/>
                  </a:lnTo>
                  <a:lnTo>
                    <a:pt x="92" y="202"/>
                  </a:lnTo>
                  <a:lnTo>
                    <a:pt x="105" y="204"/>
                  </a:lnTo>
                  <a:lnTo>
                    <a:pt x="113" y="206"/>
                  </a:lnTo>
                  <a:lnTo>
                    <a:pt x="124" y="206"/>
                  </a:lnTo>
                  <a:lnTo>
                    <a:pt x="124" y="217"/>
                  </a:lnTo>
                  <a:lnTo>
                    <a:pt x="7" y="217"/>
                  </a:lnTo>
                  <a:lnTo>
                    <a:pt x="7" y="206"/>
                  </a:lnTo>
                  <a:lnTo>
                    <a:pt x="23" y="204"/>
                  </a:lnTo>
                  <a:lnTo>
                    <a:pt x="32" y="204"/>
                  </a:lnTo>
                  <a:lnTo>
                    <a:pt x="44" y="200"/>
                  </a:lnTo>
                  <a:lnTo>
                    <a:pt x="50" y="192"/>
                  </a:lnTo>
                  <a:lnTo>
                    <a:pt x="51" y="184"/>
                  </a:lnTo>
                  <a:lnTo>
                    <a:pt x="51" y="175"/>
                  </a:lnTo>
                  <a:lnTo>
                    <a:pt x="51" y="48"/>
                  </a:lnTo>
                  <a:lnTo>
                    <a:pt x="50" y="40"/>
                  </a:lnTo>
                  <a:lnTo>
                    <a:pt x="44" y="37"/>
                  </a:lnTo>
                  <a:lnTo>
                    <a:pt x="36" y="39"/>
                  </a:lnTo>
                  <a:lnTo>
                    <a:pt x="28" y="42"/>
                  </a:lnTo>
                  <a:lnTo>
                    <a:pt x="19" y="48"/>
                  </a:lnTo>
                  <a:lnTo>
                    <a:pt x="5" y="56"/>
                  </a:lnTo>
                  <a:lnTo>
                    <a:pt x="0" y="4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" name="Freeform 309"/>
            <p:cNvSpPr>
              <a:spLocks/>
            </p:cNvSpPr>
            <p:nvPr/>
          </p:nvSpPr>
          <p:spPr bwMode="auto">
            <a:xfrm>
              <a:off x="3665538" y="4281488"/>
              <a:ext cx="104775" cy="173038"/>
            </a:xfrm>
            <a:custGeom>
              <a:avLst/>
              <a:gdLst>
                <a:gd name="T0" fmla="*/ 69 w 130"/>
                <a:gd name="T1" fmla="*/ 0 h 217"/>
                <a:gd name="T2" fmla="*/ 94 w 130"/>
                <a:gd name="T3" fmla="*/ 4 h 217"/>
                <a:gd name="T4" fmla="*/ 113 w 130"/>
                <a:gd name="T5" fmla="*/ 14 h 217"/>
                <a:gd name="T6" fmla="*/ 125 w 130"/>
                <a:gd name="T7" fmla="*/ 29 h 217"/>
                <a:gd name="T8" fmla="*/ 129 w 130"/>
                <a:gd name="T9" fmla="*/ 50 h 217"/>
                <a:gd name="T10" fmla="*/ 127 w 130"/>
                <a:gd name="T11" fmla="*/ 65 h 217"/>
                <a:gd name="T12" fmla="*/ 121 w 130"/>
                <a:gd name="T13" fmla="*/ 79 h 217"/>
                <a:gd name="T14" fmla="*/ 111 w 130"/>
                <a:gd name="T15" fmla="*/ 94 h 217"/>
                <a:gd name="T16" fmla="*/ 98 w 130"/>
                <a:gd name="T17" fmla="*/ 110 h 217"/>
                <a:gd name="T18" fmla="*/ 88 w 130"/>
                <a:gd name="T19" fmla="*/ 121 h 217"/>
                <a:gd name="T20" fmla="*/ 73 w 130"/>
                <a:gd name="T21" fmla="*/ 137 h 217"/>
                <a:gd name="T22" fmla="*/ 59 w 130"/>
                <a:gd name="T23" fmla="*/ 152 h 217"/>
                <a:gd name="T24" fmla="*/ 48 w 130"/>
                <a:gd name="T25" fmla="*/ 165 h 217"/>
                <a:gd name="T26" fmla="*/ 38 w 130"/>
                <a:gd name="T27" fmla="*/ 179 h 217"/>
                <a:gd name="T28" fmla="*/ 31 w 130"/>
                <a:gd name="T29" fmla="*/ 192 h 217"/>
                <a:gd name="T30" fmla="*/ 88 w 130"/>
                <a:gd name="T31" fmla="*/ 192 h 217"/>
                <a:gd name="T32" fmla="*/ 102 w 130"/>
                <a:gd name="T33" fmla="*/ 190 h 217"/>
                <a:gd name="T34" fmla="*/ 109 w 130"/>
                <a:gd name="T35" fmla="*/ 188 h 217"/>
                <a:gd name="T36" fmla="*/ 113 w 130"/>
                <a:gd name="T37" fmla="*/ 183 h 217"/>
                <a:gd name="T38" fmla="*/ 115 w 130"/>
                <a:gd name="T39" fmla="*/ 177 h 217"/>
                <a:gd name="T40" fmla="*/ 117 w 130"/>
                <a:gd name="T41" fmla="*/ 171 h 217"/>
                <a:gd name="T42" fmla="*/ 130 w 130"/>
                <a:gd name="T43" fmla="*/ 171 h 217"/>
                <a:gd name="T44" fmla="*/ 129 w 130"/>
                <a:gd name="T45" fmla="*/ 217 h 217"/>
                <a:gd name="T46" fmla="*/ 0 w 130"/>
                <a:gd name="T47" fmla="*/ 217 h 217"/>
                <a:gd name="T48" fmla="*/ 0 w 130"/>
                <a:gd name="T49" fmla="*/ 210 h 217"/>
                <a:gd name="T50" fmla="*/ 8 w 130"/>
                <a:gd name="T51" fmla="*/ 192 h 217"/>
                <a:gd name="T52" fmla="*/ 17 w 130"/>
                <a:gd name="T53" fmla="*/ 175 h 217"/>
                <a:gd name="T54" fmla="*/ 31 w 130"/>
                <a:gd name="T55" fmla="*/ 158 h 217"/>
                <a:gd name="T56" fmla="*/ 50 w 130"/>
                <a:gd name="T57" fmla="*/ 135 h 217"/>
                <a:gd name="T58" fmla="*/ 65 w 130"/>
                <a:gd name="T59" fmla="*/ 117 h 217"/>
                <a:gd name="T60" fmla="*/ 77 w 130"/>
                <a:gd name="T61" fmla="*/ 104 h 217"/>
                <a:gd name="T62" fmla="*/ 84 w 130"/>
                <a:gd name="T63" fmla="*/ 94 h 217"/>
                <a:gd name="T64" fmla="*/ 88 w 130"/>
                <a:gd name="T65" fmla="*/ 85 h 217"/>
                <a:gd name="T66" fmla="*/ 96 w 130"/>
                <a:gd name="T67" fmla="*/ 69 h 217"/>
                <a:gd name="T68" fmla="*/ 98 w 130"/>
                <a:gd name="T69" fmla="*/ 56 h 217"/>
                <a:gd name="T70" fmla="*/ 96 w 130"/>
                <a:gd name="T71" fmla="*/ 44 h 217"/>
                <a:gd name="T72" fmla="*/ 94 w 130"/>
                <a:gd name="T73" fmla="*/ 35 h 217"/>
                <a:gd name="T74" fmla="*/ 88 w 130"/>
                <a:gd name="T75" fmla="*/ 27 h 217"/>
                <a:gd name="T76" fmla="*/ 83 w 130"/>
                <a:gd name="T77" fmla="*/ 19 h 217"/>
                <a:gd name="T78" fmla="*/ 73 w 130"/>
                <a:gd name="T79" fmla="*/ 16 h 217"/>
                <a:gd name="T80" fmla="*/ 63 w 130"/>
                <a:gd name="T81" fmla="*/ 16 h 217"/>
                <a:gd name="T82" fmla="*/ 50 w 130"/>
                <a:gd name="T83" fmla="*/ 17 h 217"/>
                <a:gd name="T84" fmla="*/ 38 w 130"/>
                <a:gd name="T85" fmla="*/ 23 h 217"/>
                <a:gd name="T86" fmla="*/ 29 w 130"/>
                <a:gd name="T87" fmla="*/ 33 h 217"/>
                <a:gd name="T88" fmla="*/ 23 w 130"/>
                <a:gd name="T89" fmla="*/ 48 h 217"/>
                <a:gd name="T90" fmla="*/ 4 w 130"/>
                <a:gd name="T91" fmla="*/ 48 h 217"/>
                <a:gd name="T92" fmla="*/ 4 w 130"/>
                <a:gd name="T93" fmla="*/ 17 h 217"/>
                <a:gd name="T94" fmla="*/ 23 w 130"/>
                <a:gd name="T95" fmla="*/ 10 h 217"/>
                <a:gd name="T96" fmla="*/ 40 w 130"/>
                <a:gd name="T97" fmla="*/ 4 h 217"/>
                <a:gd name="T98" fmla="*/ 56 w 130"/>
                <a:gd name="T99" fmla="*/ 2 h 217"/>
                <a:gd name="T100" fmla="*/ 69 w 130"/>
                <a:gd name="T101" fmla="*/ 0 h 217"/>
                <a:gd name="T102" fmla="*/ 69 w 130"/>
                <a:gd name="T10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" h="217">
                  <a:moveTo>
                    <a:pt x="69" y="0"/>
                  </a:moveTo>
                  <a:lnTo>
                    <a:pt x="94" y="4"/>
                  </a:lnTo>
                  <a:lnTo>
                    <a:pt x="113" y="14"/>
                  </a:lnTo>
                  <a:lnTo>
                    <a:pt x="125" y="29"/>
                  </a:lnTo>
                  <a:lnTo>
                    <a:pt x="129" y="50"/>
                  </a:lnTo>
                  <a:lnTo>
                    <a:pt x="127" y="65"/>
                  </a:lnTo>
                  <a:lnTo>
                    <a:pt x="121" y="79"/>
                  </a:lnTo>
                  <a:lnTo>
                    <a:pt x="111" y="94"/>
                  </a:lnTo>
                  <a:lnTo>
                    <a:pt x="98" y="110"/>
                  </a:lnTo>
                  <a:lnTo>
                    <a:pt x="88" y="121"/>
                  </a:lnTo>
                  <a:lnTo>
                    <a:pt x="73" y="137"/>
                  </a:lnTo>
                  <a:lnTo>
                    <a:pt x="59" y="152"/>
                  </a:lnTo>
                  <a:lnTo>
                    <a:pt x="48" y="165"/>
                  </a:lnTo>
                  <a:lnTo>
                    <a:pt x="38" y="179"/>
                  </a:lnTo>
                  <a:lnTo>
                    <a:pt x="31" y="192"/>
                  </a:lnTo>
                  <a:lnTo>
                    <a:pt x="88" y="192"/>
                  </a:lnTo>
                  <a:lnTo>
                    <a:pt x="102" y="190"/>
                  </a:lnTo>
                  <a:lnTo>
                    <a:pt x="109" y="188"/>
                  </a:lnTo>
                  <a:lnTo>
                    <a:pt x="113" y="183"/>
                  </a:lnTo>
                  <a:lnTo>
                    <a:pt x="115" y="177"/>
                  </a:lnTo>
                  <a:lnTo>
                    <a:pt x="117" y="171"/>
                  </a:lnTo>
                  <a:lnTo>
                    <a:pt x="130" y="171"/>
                  </a:lnTo>
                  <a:lnTo>
                    <a:pt x="129" y="217"/>
                  </a:lnTo>
                  <a:lnTo>
                    <a:pt x="0" y="217"/>
                  </a:lnTo>
                  <a:lnTo>
                    <a:pt x="0" y="210"/>
                  </a:lnTo>
                  <a:lnTo>
                    <a:pt x="8" y="192"/>
                  </a:lnTo>
                  <a:lnTo>
                    <a:pt x="17" y="175"/>
                  </a:lnTo>
                  <a:lnTo>
                    <a:pt x="31" y="158"/>
                  </a:lnTo>
                  <a:lnTo>
                    <a:pt x="50" y="135"/>
                  </a:lnTo>
                  <a:lnTo>
                    <a:pt x="65" y="117"/>
                  </a:lnTo>
                  <a:lnTo>
                    <a:pt x="77" y="104"/>
                  </a:lnTo>
                  <a:lnTo>
                    <a:pt x="84" y="94"/>
                  </a:lnTo>
                  <a:lnTo>
                    <a:pt x="88" y="85"/>
                  </a:lnTo>
                  <a:lnTo>
                    <a:pt x="96" y="69"/>
                  </a:lnTo>
                  <a:lnTo>
                    <a:pt x="98" y="56"/>
                  </a:lnTo>
                  <a:lnTo>
                    <a:pt x="96" y="44"/>
                  </a:lnTo>
                  <a:lnTo>
                    <a:pt x="94" y="35"/>
                  </a:lnTo>
                  <a:lnTo>
                    <a:pt x="88" y="27"/>
                  </a:lnTo>
                  <a:lnTo>
                    <a:pt x="83" y="19"/>
                  </a:lnTo>
                  <a:lnTo>
                    <a:pt x="73" y="16"/>
                  </a:lnTo>
                  <a:lnTo>
                    <a:pt x="63" y="16"/>
                  </a:lnTo>
                  <a:lnTo>
                    <a:pt x="50" y="17"/>
                  </a:lnTo>
                  <a:lnTo>
                    <a:pt x="38" y="23"/>
                  </a:lnTo>
                  <a:lnTo>
                    <a:pt x="29" y="33"/>
                  </a:lnTo>
                  <a:lnTo>
                    <a:pt x="23" y="48"/>
                  </a:lnTo>
                  <a:lnTo>
                    <a:pt x="4" y="48"/>
                  </a:lnTo>
                  <a:lnTo>
                    <a:pt x="4" y="17"/>
                  </a:lnTo>
                  <a:lnTo>
                    <a:pt x="23" y="10"/>
                  </a:lnTo>
                  <a:lnTo>
                    <a:pt x="40" y="4"/>
                  </a:lnTo>
                  <a:lnTo>
                    <a:pt x="56" y="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" name="Freeform 310"/>
            <p:cNvSpPr>
              <a:spLocks/>
            </p:cNvSpPr>
            <p:nvPr/>
          </p:nvSpPr>
          <p:spPr bwMode="auto">
            <a:xfrm>
              <a:off x="3649663" y="4202113"/>
              <a:ext cx="141287" cy="17463"/>
            </a:xfrm>
            <a:custGeom>
              <a:avLst/>
              <a:gdLst>
                <a:gd name="T0" fmla="*/ 0 w 178"/>
                <a:gd name="T1" fmla="*/ 0 h 21"/>
                <a:gd name="T2" fmla="*/ 90 w 178"/>
                <a:gd name="T3" fmla="*/ 0 h 21"/>
                <a:gd name="T4" fmla="*/ 178 w 178"/>
                <a:gd name="T5" fmla="*/ 0 h 21"/>
                <a:gd name="T6" fmla="*/ 178 w 178"/>
                <a:gd name="T7" fmla="*/ 21 h 21"/>
                <a:gd name="T8" fmla="*/ 90 w 178"/>
                <a:gd name="T9" fmla="*/ 21 h 21"/>
                <a:gd name="T10" fmla="*/ 0 w 178"/>
                <a:gd name="T11" fmla="*/ 21 h 21"/>
                <a:gd name="T12" fmla="*/ 0 w 17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1">
                  <a:moveTo>
                    <a:pt x="0" y="0"/>
                  </a:moveTo>
                  <a:lnTo>
                    <a:pt x="90" y="0"/>
                  </a:lnTo>
                  <a:lnTo>
                    <a:pt x="178" y="0"/>
                  </a:lnTo>
                  <a:lnTo>
                    <a:pt x="178" y="21"/>
                  </a:lnTo>
                  <a:lnTo>
                    <a:pt x="9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" name="Freeform 336"/>
            <p:cNvSpPr>
              <a:spLocks/>
            </p:cNvSpPr>
            <p:nvPr/>
          </p:nvSpPr>
          <p:spPr bwMode="auto">
            <a:xfrm>
              <a:off x="3671888" y="4665663"/>
              <a:ext cx="100012" cy="173038"/>
            </a:xfrm>
            <a:custGeom>
              <a:avLst/>
              <a:gdLst>
                <a:gd name="T0" fmla="*/ 73 w 124"/>
                <a:gd name="T1" fmla="*/ 0 h 217"/>
                <a:gd name="T2" fmla="*/ 80 w 124"/>
                <a:gd name="T3" fmla="*/ 0 h 217"/>
                <a:gd name="T4" fmla="*/ 80 w 124"/>
                <a:gd name="T5" fmla="*/ 19 h 217"/>
                <a:gd name="T6" fmla="*/ 80 w 124"/>
                <a:gd name="T7" fmla="*/ 42 h 217"/>
                <a:gd name="T8" fmla="*/ 80 w 124"/>
                <a:gd name="T9" fmla="*/ 177 h 217"/>
                <a:gd name="T10" fmla="*/ 80 w 124"/>
                <a:gd name="T11" fmla="*/ 185 h 217"/>
                <a:gd name="T12" fmla="*/ 80 w 124"/>
                <a:gd name="T13" fmla="*/ 190 h 217"/>
                <a:gd name="T14" fmla="*/ 84 w 124"/>
                <a:gd name="T15" fmla="*/ 198 h 217"/>
                <a:gd name="T16" fmla="*/ 92 w 124"/>
                <a:gd name="T17" fmla="*/ 202 h 217"/>
                <a:gd name="T18" fmla="*/ 105 w 124"/>
                <a:gd name="T19" fmla="*/ 204 h 217"/>
                <a:gd name="T20" fmla="*/ 113 w 124"/>
                <a:gd name="T21" fmla="*/ 206 h 217"/>
                <a:gd name="T22" fmla="*/ 124 w 124"/>
                <a:gd name="T23" fmla="*/ 206 h 217"/>
                <a:gd name="T24" fmla="*/ 124 w 124"/>
                <a:gd name="T25" fmla="*/ 217 h 217"/>
                <a:gd name="T26" fmla="*/ 7 w 124"/>
                <a:gd name="T27" fmla="*/ 217 h 217"/>
                <a:gd name="T28" fmla="*/ 7 w 124"/>
                <a:gd name="T29" fmla="*/ 206 h 217"/>
                <a:gd name="T30" fmla="*/ 23 w 124"/>
                <a:gd name="T31" fmla="*/ 204 h 217"/>
                <a:gd name="T32" fmla="*/ 32 w 124"/>
                <a:gd name="T33" fmla="*/ 204 h 217"/>
                <a:gd name="T34" fmla="*/ 44 w 124"/>
                <a:gd name="T35" fmla="*/ 200 h 217"/>
                <a:gd name="T36" fmla="*/ 50 w 124"/>
                <a:gd name="T37" fmla="*/ 192 h 217"/>
                <a:gd name="T38" fmla="*/ 51 w 124"/>
                <a:gd name="T39" fmla="*/ 186 h 217"/>
                <a:gd name="T40" fmla="*/ 51 w 124"/>
                <a:gd name="T41" fmla="*/ 177 h 217"/>
                <a:gd name="T42" fmla="*/ 51 w 124"/>
                <a:gd name="T43" fmla="*/ 48 h 217"/>
                <a:gd name="T44" fmla="*/ 50 w 124"/>
                <a:gd name="T45" fmla="*/ 40 h 217"/>
                <a:gd name="T46" fmla="*/ 44 w 124"/>
                <a:gd name="T47" fmla="*/ 37 h 217"/>
                <a:gd name="T48" fmla="*/ 36 w 124"/>
                <a:gd name="T49" fmla="*/ 39 h 217"/>
                <a:gd name="T50" fmla="*/ 28 w 124"/>
                <a:gd name="T51" fmla="*/ 42 h 217"/>
                <a:gd name="T52" fmla="*/ 19 w 124"/>
                <a:gd name="T53" fmla="*/ 48 h 217"/>
                <a:gd name="T54" fmla="*/ 5 w 124"/>
                <a:gd name="T55" fmla="*/ 56 h 217"/>
                <a:gd name="T56" fmla="*/ 0 w 124"/>
                <a:gd name="T57" fmla="*/ 44 h 217"/>
                <a:gd name="T58" fmla="*/ 73 w 124"/>
                <a:gd name="T5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217">
                  <a:moveTo>
                    <a:pt x="73" y="0"/>
                  </a:moveTo>
                  <a:lnTo>
                    <a:pt x="80" y="0"/>
                  </a:lnTo>
                  <a:lnTo>
                    <a:pt x="80" y="19"/>
                  </a:lnTo>
                  <a:lnTo>
                    <a:pt x="80" y="42"/>
                  </a:lnTo>
                  <a:lnTo>
                    <a:pt x="80" y="177"/>
                  </a:lnTo>
                  <a:lnTo>
                    <a:pt x="80" y="185"/>
                  </a:lnTo>
                  <a:lnTo>
                    <a:pt x="80" y="190"/>
                  </a:lnTo>
                  <a:lnTo>
                    <a:pt x="84" y="198"/>
                  </a:lnTo>
                  <a:lnTo>
                    <a:pt x="92" y="202"/>
                  </a:lnTo>
                  <a:lnTo>
                    <a:pt x="105" y="204"/>
                  </a:lnTo>
                  <a:lnTo>
                    <a:pt x="113" y="206"/>
                  </a:lnTo>
                  <a:lnTo>
                    <a:pt x="124" y="206"/>
                  </a:lnTo>
                  <a:lnTo>
                    <a:pt x="124" y="217"/>
                  </a:lnTo>
                  <a:lnTo>
                    <a:pt x="7" y="217"/>
                  </a:lnTo>
                  <a:lnTo>
                    <a:pt x="7" y="206"/>
                  </a:lnTo>
                  <a:lnTo>
                    <a:pt x="23" y="204"/>
                  </a:lnTo>
                  <a:lnTo>
                    <a:pt x="32" y="204"/>
                  </a:lnTo>
                  <a:lnTo>
                    <a:pt x="44" y="200"/>
                  </a:lnTo>
                  <a:lnTo>
                    <a:pt x="50" y="192"/>
                  </a:lnTo>
                  <a:lnTo>
                    <a:pt x="51" y="186"/>
                  </a:lnTo>
                  <a:lnTo>
                    <a:pt x="51" y="177"/>
                  </a:lnTo>
                  <a:lnTo>
                    <a:pt x="51" y="48"/>
                  </a:lnTo>
                  <a:lnTo>
                    <a:pt x="50" y="40"/>
                  </a:lnTo>
                  <a:lnTo>
                    <a:pt x="44" y="37"/>
                  </a:lnTo>
                  <a:lnTo>
                    <a:pt x="36" y="39"/>
                  </a:lnTo>
                  <a:lnTo>
                    <a:pt x="28" y="42"/>
                  </a:lnTo>
                  <a:lnTo>
                    <a:pt x="19" y="48"/>
                  </a:lnTo>
                  <a:lnTo>
                    <a:pt x="5" y="56"/>
                  </a:lnTo>
                  <a:lnTo>
                    <a:pt x="0" y="4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" name="Freeform 337"/>
            <p:cNvSpPr>
              <a:spLocks/>
            </p:cNvSpPr>
            <p:nvPr/>
          </p:nvSpPr>
          <p:spPr bwMode="auto">
            <a:xfrm>
              <a:off x="3667125" y="5029201"/>
              <a:ext cx="103187" cy="173038"/>
            </a:xfrm>
            <a:custGeom>
              <a:avLst/>
              <a:gdLst>
                <a:gd name="T0" fmla="*/ 82 w 128"/>
                <a:gd name="T1" fmla="*/ 2 h 219"/>
                <a:gd name="T2" fmla="*/ 109 w 128"/>
                <a:gd name="T3" fmla="*/ 14 h 219"/>
                <a:gd name="T4" fmla="*/ 123 w 128"/>
                <a:gd name="T5" fmla="*/ 33 h 219"/>
                <a:gd name="T6" fmla="*/ 123 w 128"/>
                <a:gd name="T7" fmla="*/ 60 h 219"/>
                <a:gd name="T8" fmla="*/ 113 w 128"/>
                <a:gd name="T9" fmla="*/ 79 h 219"/>
                <a:gd name="T10" fmla="*/ 94 w 128"/>
                <a:gd name="T11" fmla="*/ 94 h 219"/>
                <a:gd name="T12" fmla="*/ 81 w 128"/>
                <a:gd name="T13" fmla="*/ 104 h 219"/>
                <a:gd name="T14" fmla="*/ 113 w 128"/>
                <a:gd name="T15" fmla="*/ 121 h 219"/>
                <a:gd name="T16" fmla="*/ 128 w 128"/>
                <a:gd name="T17" fmla="*/ 146 h 219"/>
                <a:gd name="T18" fmla="*/ 127 w 128"/>
                <a:gd name="T19" fmla="*/ 175 h 219"/>
                <a:gd name="T20" fmla="*/ 111 w 128"/>
                <a:gd name="T21" fmla="*/ 202 h 219"/>
                <a:gd name="T22" fmla="*/ 79 w 128"/>
                <a:gd name="T23" fmla="*/ 217 h 219"/>
                <a:gd name="T24" fmla="*/ 29 w 128"/>
                <a:gd name="T25" fmla="*/ 217 h 219"/>
                <a:gd name="T26" fmla="*/ 0 w 128"/>
                <a:gd name="T27" fmla="*/ 175 h 219"/>
                <a:gd name="T28" fmla="*/ 25 w 128"/>
                <a:gd name="T29" fmla="*/ 188 h 219"/>
                <a:gd name="T30" fmla="*/ 44 w 128"/>
                <a:gd name="T31" fmla="*/ 204 h 219"/>
                <a:gd name="T32" fmla="*/ 75 w 128"/>
                <a:gd name="T33" fmla="*/ 204 h 219"/>
                <a:gd name="T34" fmla="*/ 96 w 128"/>
                <a:gd name="T35" fmla="*/ 181 h 219"/>
                <a:gd name="T36" fmla="*/ 96 w 128"/>
                <a:gd name="T37" fmla="*/ 142 h 219"/>
                <a:gd name="T38" fmla="*/ 67 w 128"/>
                <a:gd name="T39" fmla="*/ 117 h 219"/>
                <a:gd name="T40" fmla="*/ 31 w 128"/>
                <a:gd name="T41" fmla="*/ 115 h 219"/>
                <a:gd name="T42" fmla="*/ 50 w 128"/>
                <a:gd name="T43" fmla="*/ 98 h 219"/>
                <a:gd name="T44" fmla="*/ 79 w 128"/>
                <a:gd name="T45" fmla="*/ 85 h 219"/>
                <a:gd name="T46" fmla="*/ 92 w 128"/>
                <a:gd name="T47" fmla="*/ 64 h 219"/>
                <a:gd name="T48" fmla="*/ 92 w 128"/>
                <a:gd name="T49" fmla="*/ 37 h 219"/>
                <a:gd name="T50" fmla="*/ 75 w 128"/>
                <a:gd name="T51" fmla="*/ 18 h 219"/>
                <a:gd name="T52" fmla="*/ 46 w 128"/>
                <a:gd name="T53" fmla="*/ 18 h 219"/>
                <a:gd name="T54" fmla="*/ 27 w 128"/>
                <a:gd name="T55" fmla="*/ 33 h 219"/>
                <a:gd name="T56" fmla="*/ 2 w 128"/>
                <a:gd name="T57" fmla="*/ 48 h 219"/>
                <a:gd name="T58" fmla="*/ 19 w 128"/>
                <a:gd name="T59" fmla="*/ 10 h 219"/>
                <a:gd name="T60" fmla="*/ 52 w 128"/>
                <a:gd name="T61" fmla="*/ 2 h 219"/>
                <a:gd name="T62" fmla="*/ 67 w 128"/>
                <a:gd name="T6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219">
                  <a:moveTo>
                    <a:pt x="67" y="0"/>
                  </a:moveTo>
                  <a:lnTo>
                    <a:pt x="82" y="2"/>
                  </a:lnTo>
                  <a:lnTo>
                    <a:pt x="98" y="6"/>
                  </a:lnTo>
                  <a:lnTo>
                    <a:pt x="109" y="14"/>
                  </a:lnTo>
                  <a:lnTo>
                    <a:pt x="117" y="21"/>
                  </a:lnTo>
                  <a:lnTo>
                    <a:pt x="123" y="33"/>
                  </a:lnTo>
                  <a:lnTo>
                    <a:pt x="125" y="46"/>
                  </a:lnTo>
                  <a:lnTo>
                    <a:pt x="123" y="60"/>
                  </a:lnTo>
                  <a:lnTo>
                    <a:pt x="119" y="69"/>
                  </a:lnTo>
                  <a:lnTo>
                    <a:pt x="113" y="79"/>
                  </a:lnTo>
                  <a:lnTo>
                    <a:pt x="105" y="87"/>
                  </a:lnTo>
                  <a:lnTo>
                    <a:pt x="94" y="94"/>
                  </a:lnTo>
                  <a:lnTo>
                    <a:pt x="81" y="102"/>
                  </a:lnTo>
                  <a:lnTo>
                    <a:pt x="81" y="104"/>
                  </a:lnTo>
                  <a:lnTo>
                    <a:pt x="98" y="110"/>
                  </a:lnTo>
                  <a:lnTo>
                    <a:pt x="113" y="121"/>
                  </a:lnTo>
                  <a:lnTo>
                    <a:pt x="125" y="137"/>
                  </a:lnTo>
                  <a:lnTo>
                    <a:pt x="128" y="146"/>
                  </a:lnTo>
                  <a:lnTo>
                    <a:pt x="128" y="158"/>
                  </a:lnTo>
                  <a:lnTo>
                    <a:pt x="127" y="175"/>
                  </a:lnTo>
                  <a:lnTo>
                    <a:pt x="121" y="188"/>
                  </a:lnTo>
                  <a:lnTo>
                    <a:pt x="111" y="202"/>
                  </a:lnTo>
                  <a:lnTo>
                    <a:pt x="98" y="212"/>
                  </a:lnTo>
                  <a:lnTo>
                    <a:pt x="79" y="217"/>
                  </a:lnTo>
                  <a:lnTo>
                    <a:pt x="57" y="219"/>
                  </a:lnTo>
                  <a:lnTo>
                    <a:pt x="29" y="217"/>
                  </a:lnTo>
                  <a:lnTo>
                    <a:pt x="0" y="20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5" y="188"/>
                  </a:lnTo>
                  <a:lnTo>
                    <a:pt x="33" y="198"/>
                  </a:lnTo>
                  <a:lnTo>
                    <a:pt x="44" y="204"/>
                  </a:lnTo>
                  <a:lnTo>
                    <a:pt x="57" y="206"/>
                  </a:lnTo>
                  <a:lnTo>
                    <a:pt x="75" y="204"/>
                  </a:lnTo>
                  <a:lnTo>
                    <a:pt x="88" y="194"/>
                  </a:lnTo>
                  <a:lnTo>
                    <a:pt x="96" y="181"/>
                  </a:lnTo>
                  <a:lnTo>
                    <a:pt x="98" y="162"/>
                  </a:lnTo>
                  <a:lnTo>
                    <a:pt x="96" y="142"/>
                  </a:lnTo>
                  <a:lnTo>
                    <a:pt x="84" y="127"/>
                  </a:lnTo>
                  <a:lnTo>
                    <a:pt x="67" y="117"/>
                  </a:lnTo>
                  <a:lnTo>
                    <a:pt x="44" y="115"/>
                  </a:lnTo>
                  <a:lnTo>
                    <a:pt x="31" y="115"/>
                  </a:lnTo>
                  <a:lnTo>
                    <a:pt x="31" y="102"/>
                  </a:lnTo>
                  <a:lnTo>
                    <a:pt x="50" y="98"/>
                  </a:lnTo>
                  <a:lnTo>
                    <a:pt x="65" y="92"/>
                  </a:lnTo>
                  <a:lnTo>
                    <a:pt x="79" y="85"/>
                  </a:lnTo>
                  <a:lnTo>
                    <a:pt x="88" y="75"/>
                  </a:lnTo>
                  <a:lnTo>
                    <a:pt x="92" y="64"/>
                  </a:lnTo>
                  <a:lnTo>
                    <a:pt x="94" y="52"/>
                  </a:lnTo>
                  <a:lnTo>
                    <a:pt x="92" y="37"/>
                  </a:lnTo>
                  <a:lnTo>
                    <a:pt x="86" y="25"/>
                  </a:lnTo>
                  <a:lnTo>
                    <a:pt x="75" y="18"/>
                  </a:lnTo>
                  <a:lnTo>
                    <a:pt x="59" y="16"/>
                  </a:lnTo>
                  <a:lnTo>
                    <a:pt x="46" y="18"/>
                  </a:lnTo>
                  <a:lnTo>
                    <a:pt x="34" y="23"/>
                  </a:lnTo>
                  <a:lnTo>
                    <a:pt x="27" y="33"/>
                  </a:lnTo>
                  <a:lnTo>
                    <a:pt x="21" y="48"/>
                  </a:lnTo>
                  <a:lnTo>
                    <a:pt x="2" y="48"/>
                  </a:lnTo>
                  <a:lnTo>
                    <a:pt x="2" y="18"/>
                  </a:lnTo>
                  <a:lnTo>
                    <a:pt x="19" y="10"/>
                  </a:lnTo>
                  <a:lnTo>
                    <a:pt x="36" y="4"/>
                  </a:lnTo>
                  <a:lnTo>
                    <a:pt x="52" y="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" name="Freeform 338"/>
            <p:cNvSpPr>
              <a:spLocks/>
            </p:cNvSpPr>
            <p:nvPr/>
          </p:nvSpPr>
          <p:spPr bwMode="auto">
            <a:xfrm>
              <a:off x="3649663" y="4949826"/>
              <a:ext cx="141287" cy="15875"/>
            </a:xfrm>
            <a:custGeom>
              <a:avLst/>
              <a:gdLst>
                <a:gd name="T0" fmla="*/ 0 w 178"/>
                <a:gd name="T1" fmla="*/ 0 h 22"/>
                <a:gd name="T2" fmla="*/ 90 w 178"/>
                <a:gd name="T3" fmla="*/ 0 h 22"/>
                <a:gd name="T4" fmla="*/ 178 w 178"/>
                <a:gd name="T5" fmla="*/ 0 h 22"/>
                <a:gd name="T6" fmla="*/ 178 w 178"/>
                <a:gd name="T7" fmla="*/ 22 h 22"/>
                <a:gd name="T8" fmla="*/ 90 w 178"/>
                <a:gd name="T9" fmla="*/ 22 h 22"/>
                <a:gd name="T10" fmla="*/ 0 w 178"/>
                <a:gd name="T11" fmla="*/ 22 h 22"/>
                <a:gd name="T12" fmla="*/ 0 w 17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2">
                  <a:moveTo>
                    <a:pt x="0" y="0"/>
                  </a:moveTo>
                  <a:lnTo>
                    <a:pt x="90" y="0"/>
                  </a:lnTo>
                  <a:lnTo>
                    <a:pt x="178" y="0"/>
                  </a:lnTo>
                  <a:lnTo>
                    <a:pt x="178" y="22"/>
                  </a:lnTo>
                  <a:lnTo>
                    <a:pt x="9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13" name="Group 4412"/>
          <p:cNvGrpSpPr/>
          <p:nvPr/>
        </p:nvGrpSpPr>
        <p:grpSpPr>
          <a:xfrm>
            <a:off x="4910138" y="3170238"/>
            <a:ext cx="141287" cy="2032000"/>
            <a:chOff x="4910138" y="3170238"/>
            <a:chExt cx="141287" cy="2032000"/>
          </a:xfrm>
        </p:grpSpPr>
        <p:sp>
          <p:nvSpPr>
            <p:cNvPr id="4366" name="Freeform 291"/>
            <p:cNvSpPr>
              <a:spLocks/>
            </p:cNvSpPr>
            <p:nvPr/>
          </p:nvSpPr>
          <p:spPr bwMode="auto">
            <a:xfrm>
              <a:off x="4932363" y="3170238"/>
              <a:ext cx="100012" cy="171450"/>
            </a:xfrm>
            <a:custGeom>
              <a:avLst/>
              <a:gdLst>
                <a:gd name="T0" fmla="*/ 73 w 125"/>
                <a:gd name="T1" fmla="*/ 0 h 215"/>
                <a:gd name="T2" fmla="*/ 83 w 125"/>
                <a:gd name="T3" fmla="*/ 0 h 215"/>
                <a:gd name="T4" fmla="*/ 81 w 125"/>
                <a:gd name="T5" fmla="*/ 17 h 215"/>
                <a:gd name="T6" fmla="*/ 81 w 125"/>
                <a:gd name="T7" fmla="*/ 40 h 215"/>
                <a:gd name="T8" fmla="*/ 81 w 125"/>
                <a:gd name="T9" fmla="*/ 175 h 215"/>
                <a:gd name="T10" fmla="*/ 81 w 125"/>
                <a:gd name="T11" fmla="*/ 183 h 215"/>
                <a:gd name="T12" fmla="*/ 83 w 125"/>
                <a:gd name="T13" fmla="*/ 188 h 215"/>
                <a:gd name="T14" fmla="*/ 87 w 125"/>
                <a:gd name="T15" fmla="*/ 196 h 215"/>
                <a:gd name="T16" fmla="*/ 92 w 125"/>
                <a:gd name="T17" fmla="*/ 200 h 215"/>
                <a:gd name="T18" fmla="*/ 106 w 125"/>
                <a:gd name="T19" fmla="*/ 204 h 215"/>
                <a:gd name="T20" fmla="*/ 114 w 125"/>
                <a:gd name="T21" fmla="*/ 204 h 215"/>
                <a:gd name="T22" fmla="*/ 125 w 125"/>
                <a:gd name="T23" fmla="*/ 204 h 215"/>
                <a:gd name="T24" fmla="*/ 125 w 125"/>
                <a:gd name="T25" fmla="*/ 215 h 215"/>
                <a:gd name="T26" fmla="*/ 10 w 125"/>
                <a:gd name="T27" fmla="*/ 215 h 215"/>
                <a:gd name="T28" fmla="*/ 10 w 125"/>
                <a:gd name="T29" fmla="*/ 204 h 215"/>
                <a:gd name="T30" fmla="*/ 23 w 125"/>
                <a:gd name="T31" fmla="*/ 204 h 215"/>
                <a:gd name="T32" fmla="*/ 35 w 125"/>
                <a:gd name="T33" fmla="*/ 202 h 215"/>
                <a:gd name="T34" fmla="*/ 41 w 125"/>
                <a:gd name="T35" fmla="*/ 200 h 215"/>
                <a:gd name="T36" fmla="*/ 44 w 125"/>
                <a:gd name="T37" fmla="*/ 198 h 215"/>
                <a:gd name="T38" fmla="*/ 50 w 125"/>
                <a:gd name="T39" fmla="*/ 190 h 215"/>
                <a:gd name="T40" fmla="*/ 52 w 125"/>
                <a:gd name="T41" fmla="*/ 185 h 215"/>
                <a:gd name="T42" fmla="*/ 52 w 125"/>
                <a:gd name="T43" fmla="*/ 175 h 215"/>
                <a:gd name="T44" fmla="*/ 52 w 125"/>
                <a:gd name="T45" fmla="*/ 48 h 215"/>
                <a:gd name="T46" fmla="*/ 52 w 125"/>
                <a:gd name="T47" fmla="*/ 42 h 215"/>
                <a:gd name="T48" fmla="*/ 50 w 125"/>
                <a:gd name="T49" fmla="*/ 39 h 215"/>
                <a:gd name="T50" fmla="*/ 44 w 125"/>
                <a:gd name="T51" fmla="*/ 37 h 215"/>
                <a:gd name="T52" fmla="*/ 39 w 125"/>
                <a:gd name="T53" fmla="*/ 37 h 215"/>
                <a:gd name="T54" fmla="*/ 29 w 125"/>
                <a:gd name="T55" fmla="*/ 40 h 215"/>
                <a:gd name="T56" fmla="*/ 20 w 125"/>
                <a:gd name="T57" fmla="*/ 48 h 215"/>
                <a:gd name="T58" fmla="*/ 8 w 125"/>
                <a:gd name="T59" fmla="*/ 56 h 215"/>
                <a:gd name="T60" fmla="*/ 0 w 125"/>
                <a:gd name="T61" fmla="*/ 42 h 215"/>
                <a:gd name="T62" fmla="*/ 73 w 125"/>
                <a:gd name="T6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215">
                  <a:moveTo>
                    <a:pt x="73" y="0"/>
                  </a:moveTo>
                  <a:lnTo>
                    <a:pt x="83" y="0"/>
                  </a:lnTo>
                  <a:lnTo>
                    <a:pt x="81" y="17"/>
                  </a:lnTo>
                  <a:lnTo>
                    <a:pt x="81" y="40"/>
                  </a:lnTo>
                  <a:lnTo>
                    <a:pt x="81" y="175"/>
                  </a:lnTo>
                  <a:lnTo>
                    <a:pt x="81" y="183"/>
                  </a:lnTo>
                  <a:lnTo>
                    <a:pt x="83" y="188"/>
                  </a:lnTo>
                  <a:lnTo>
                    <a:pt x="87" y="196"/>
                  </a:lnTo>
                  <a:lnTo>
                    <a:pt x="92" y="200"/>
                  </a:lnTo>
                  <a:lnTo>
                    <a:pt x="106" y="204"/>
                  </a:lnTo>
                  <a:lnTo>
                    <a:pt x="114" y="204"/>
                  </a:lnTo>
                  <a:lnTo>
                    <a:pt x="125" y="204"/>
                  </a:lnTo>
                  <a:lnTo>
                    <a:pt x="125" y="215"/>
                  </a:lnTo>
                  <a:lnTo>
                    <a:pt x="10" y="215"/>
                  </a:lnTo>
                  <a:lnTo>
                    <a:pt x="10" y="204"/>
                  </a:lnTo>
                  <a:lnTo>
                    <a:pt x="23" y="204"/>
                  </a:lnTo>
                  <a:lnTo>
                    <a:pt x="35" y="202"/>
                  </a:lnTo>
                  <a:lnTo>
                    <a:pt x="41" y="200"/>
                  </a:lnTo>
                  <a:lnTo>
                    <a:pt x="44" y="198"/>
                  </a:lnTo>
                  <a:lnTo>
                    <a:pt x="50" y="190"/>
                  </a:lnTo>
                  <a:lnTo>
                    <a:pt x="52" y="185"/>
                  </a:lnTo>
                  <a:lnTo>
                    <a:pt x="52" y="175"/>
                  </a:lnTo>
                  <a:lnTo>
                    <a:pt x="52" y="48"/>
                  </a:lnTo>
                  <a:lnTo>
                    <a:pt x="52" y="42"/>
                  </a:lnTo>
                  <a:lnTo>
                    <a:pt x="50" y="39"/>
                  </a:lnTo>
                  <a:lnTo>
                    <a:pt x="44" y="37"/>
                  </a:lnTo>
                  <a:lnTo>
                    <a:pt x="39" y="37"/>
                  </a:lnTo>
                  <a:lnTo>
                    <a:pt x="29" y="40"/>
                  </a:lnTo>
                  <a:lnTo>
                    <a:pt x="20" y="48"/>
                  </a:lnTo>
                  <a:lnTo>
                    <a:pt x="8" y="56"/>
                  </a:lnTo>
                  <a:lnTo>
                    <a:pt x="0" y="4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7" name="Freeform 292"/>
            <p:cNvSpPr>
              <a:spLocks noEditPoints="1"/>
            </p:cNvSpPr>
            <p:nvPr/>
          </p:nvSpPr>
          <p:spPr bwMode="auto">
            <a:xfrm>
              <a:off x="4924425" y="3533776"/>
              <a:ext cx="112712" cy="173038"/>
            </a:xfrm>
            <a:custGeom>
              <a:avLst/>
              <a:gdLst>
                <a:gd name="T0" fmla="*/ 52 w 142"/>
                <a:gd name="T1" fmla="*/ 115 h 219"/>
                <a:gd name="T2" fmla="*/ 30 w 142"/>
                <a:gd name="T3" fmla="*/ 139 h 219"/>
                <a:gd name="T4" fmla="*/ 30 w 142"/>
                <a:gd name="T5" fmla="*/ 175 h 219"/>
                <a:gd name="T6" fmla="*/ 52 w 142"/>
                <a:gd name="T7" fmla="*/ 202 h 219"/>
                <a:gd name="T8" fmla="*/ 71 w 142"/>
                <a:gd name="T9" fmla="*/ 206 h 219"/>
                <a:gd name="T10" fmla="*/ 94 w 142"/>
                <a:gd name="T11" fmla="*/ 200 h 219"/>
                <a:gd name="T12" fmla="*/ 107 w 142"/>
                <a:gd name="T13" fmla="*/ 185 h 219"/>
                <a:gd name="T14" fmla="*/ 111 w 142"/>
                <a:gd name="T15" fmla="*/ 160 h 219"/>
                <a:gd name="T16" fmla="*/ 107 w 142"/>
                <a:gd name="T17" fmla="*/ 135 h 219"/>
                <a:gd name="T18" fmla="*/ 92 w 142"/>
                <a:gd name="T19" fmla="*/ 117 h 219"/>
                <a:gd name="T20" fmla="*/ 71 w 142"/>
                <a:gd name="T21" fmla="*/ 112 h 219"/>
                <a:gd name="T22" fmla="*/ 71 w 142"/>
                <a:gd name="T23" fmla="*/ 14 h 219"/>
                <a:gd name="T24" fmla="*/ 40 w 142"/>
                <a:gd name="T25" fmla="*/ 23 h 219"/>
                <a:gd name="T26" fmla="*/ 30 w 142"/>
                <a:gd name="T27" fmla="*/ 54 h 219"/>
                <a:gd name="T28" fmla="*/ 40 w 142"/>
                <a:gd name="T29" fmla="*/ 85 h 219"/>
                <a:gd name="T30" fmla="*/ 61 w 142"/>
                <a:gd name="T31" fmla="*/ 98 h 219"/>
                <a:gd name="T32" fmla="*/ 84 w 142"/>
                <a:gd name="T33" fmla="*/ 98 h 219"/>
                <a:gd name="T34" fmla="*/ 101 w 142"/>
                <a:gd name="T35" fmla="*/ 87 h 219"/>
                <a:gd name="T36" fmla="*/ 109 w 142"/>
                <a:gd name="T37" fmla="*/ 67 h 219"/>
                <a:gd name="T38" fmla="*/ 109 w 142"/>
                <a:gd name="T39" fmla="*/ 42 h 219"/>
                <a:gd name="T40" fmla="*/ 100 w 142"/>
                <a:gd name="T41" fmla="*/ 23 h 219"/>
                <a:gd name="T42" fmla="*/ 82 w 142"/>
                <a:gd name="T43" fmla="*/ 14 h 219"/>
                <a:gd name="T44" fmla="*/ 71 w 142"/>
                <a:gd name="T45" fmla="*/ 14 h 219"/>
                <a:gd name="T46" fmla="*/ 92 w 142"/>
                <a:gd name="T47" fmla="*/ 2 h 219"/>
                <a:gd name="T48" fmla="*/ 123 w 142"/>
                <a:gd name="T49" fmla="*/ 14 h 219"/>
                <a:gd name="T50" fmla="*/ 138 w 142"/>
                <a:gd name="T51" fmla="*/ 37 h 219"/>
                <a:gd name="T52" fmla="*/ 138 w 142"/>
                <a:gd name="T53" fmla="*/ 69 h 219"/>
                <a:gd name="T54" fmla="*/ 121 w 142"/>
                <a:gd name="T55" fmla="*/ 94 h 219"/>
                <a:gd name="T56" fmla="*/ 105 w 142"/>
                <a:gd name="T57" fmla="*/ 106 h 219"/>
                <a:gd name="T58" fmla="*/ 132 w 142"/>
                <a:gd name="T59" fmla="*/ 125 h 219"/>
                <a:gd name="T60" fmla="*/ 142 w 142"/>
                <a:gd name="T61" fmla="*/ 158 h 219"/>
                <a:gd name="T62" fmla="*/ 132 w 142"/>
                <a:gd name="T63" fmla="*/ 188 h 219"/>
                <a:gd name="T64" fmla="*/ 107 w 142"/>
                <a:gd name="T65" fmla="*/ 211 h 219"/>
                <a:gd name="T66" fmla="*/ 69 w 142"/>
                <a:gd name="T67" fmla="*/ 219 h 219"/>
                <a:gd name="T68" fmla="*/ 32 w 142"/>
                <a:gd name="T69" fmla="*/ 211 h 219"/>
                <a:gd name="T70" fmla="*/ 7 w 142"/>
                <a:gd name="T71" fmla="*/ 190 h 219"/>
                <a:gd name="T72" fmla="*/ 0 w 142"/>
                <a:gd name="T73" fmla="*/ 160 h 219"/>
                <a:gd name="T74" fmla="*/ 4 w 142"/>
                <a:gd name="T75" fmla="*/ 137 h 219"/>
                <a:gd name="T76" fmla="*/ 25 w 142"/>
                <a:gd name="T77" fmla="*/ 114 h 219"/>
                <a:gd name="T78" fmla="*/ 34 w 142"/>
                <a:gd name="T79" fmla="*/ 106 h 219"/>
                <a:gd name="T80" fmla="*/ 9 w 142"/>
                <a:gd name="T81" fmla="*/ 87 h 219"/>
                <a:gd name="T82" fmla="*/ 2 w 142"/>
                <a:gd name="T83" fmla="*/ 56 h 219"/>
                <a:gd name="T84" fmla="*/ 9 w 142"/>
                <a:gd name="T85" fmla="*/ 27 h 219"/>
                <a:gd name="T86" fmla="*/ 34 w 142"/>
                <a:gd name="T87" fmla="*/ 6 h 219"/>
                <a:gd name="T88" fmla="*/ 71 w 142"/>
                <a:gd name="T8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" h="219">
                  <a:moveTo>
                    <a:pt x="71" y="112"/>
                  </a:moveTo>
                  <a:lnTo>
                    <a:pt x="52" y="115"/>
                  </a:lnTo>
                  <a:lnTo>
                    <a:pt x="38" y="125"/>
                  </a:lnTo>
                  <a:lnTo>
                    <a:pt x="30" y="139"/>
                  </a:lnTo>
                  <a:lnTo>
                    <a:pt x="29" y="158"/>
                  </a:lnTo>
                  <a:lnTo>
                    <a:pt x="30" y="175"/>
                  </a:lnTo>
                  <a:lnTo>
                    <a:pt x="38" y="190"/>
                  </a:lnTo>
                  <a:lnTo>
                    <a:pt x="52" y="202"/>
                  </a:lnTo>
                  <a:lnTo>
                    <a:pt x="61" y="204"/>
                  </a:lnTo>
                  <a:lnTo>
                    <a:pt x="71" y="206"/>
                  </a:lnTo>
                  <a:lnTo>
                    <a:pt x="82" y="204"/>
                  </a:lnTo>
                  <a:lnTo>
                    <a:pt x="94" y="200"/>
                  </a:lnTo>
                  <a:lnTo>
                    <a:pt x="101" y="194"/>
                  </a:lnTo>
                  <a:lnTo>
                    <a:pt x="107" y="185"/>
                  </a:lnTo>
                  <a:lnTo>
                    <a:pt x="111" y="173"/>
                  </a:lnTo>
                  <a:lnTo>
                    <a:pt x="111" y="160"/>
                  </a:lnTo>
                  <a:lnTo>
                    <a:pt x="111" y="146"/>
                  </a:lnTo>
                  <a:lnTo>
                    <a:pt x="107" y="135"/>
                  </a:lnTo>
                  <a:lnTo>
                    <a:pt x="100" y="125"/>
                  </a:lnTo>
                  <a:lnTo>
                    <a:pt x="92" y="117"/>
                  </a:lnTo>
                  <a:lnTo>
                    <a:pt x="82" y="114"/>
                  </a:lnTo>
                  <a:lnTo>
                    <a:pt x="71" y="112"/>
                  </a:lnTo>
                  <a:lnTo>
                    <a:pt x="71" y="112"/>
                  </a:lnTo>
                  <a:close/>
                  <a:moveTo>
                    <a:pt x="71" y="14"/>
                  </a:moveTo>
                  <a:lnTo>
                    <a:pt x="53" y="16"/>
                  </a:lnTo>
                  <a:lnTo>
                    <a:pt x="40" y="23"/>
                  </a:lnTo>
                  <a:lnTo>
                    <a:pt x="32" y="37"/>
                  </a:lnTo>
                  <a:lnTo>
                    <a:pt x="30" y="54"/>
                  </a:lnTo>
                  <a:lnTo>
                    <a:pt x="32" y="71"/>
                  </a:lnTo>
                  <a:lnTo>
                    <a:pt x="40" y="85"/>
                  </a:lnTo>
                  <a:lnTo>
                    <a:pt x="52" y="94"/>
                  </a:lnTo>
                  <a:lnTo>
                    <a:pt x="61" y="98"/>
                  </a:lnTo>
                  <a:lnTo>
                    <a:pt x="71" y="98"/>
                  </a:lnTo>
                  <a:lnTo>
                    <a:pt x="84" y="98"/>
                  </a:lnTo>
                  <a:lnTo>
                    <a:pt x="94" y="94"/>
                  </a:lnTo>
                  <a:lnTo>
                    <a:pt x="101" y="87"/>
                  </a:lnTo>
                  <a:lnTo>
                    <a:pt x="107" y="79"/>
                  </a:lnTo>
                  <a:lnTo>
                    <a:pt x="109" y="67"/>
                  </a:lnTo>
                  <a:lnTo>
                    <a:pt x="111" y="56"/>
                  </a:lnTo>
                  <a:lnTo>
                    <a:pt x="109" y="42"/>
                  </a:lnTo>
                  <a:lnTo>
                    <a:pt x="105" y="33"/>
                  </a:lnTo>
                  <a:lnTo>
                    <a:pt x="100" y="23"/>
                  </a:lnTo>
                  <a:lnTo>
                    <a:pt x="92" y="18"/>
                  </a:lnTo>
                  <a:lnTo>
                    <a:pt x="82" y="14"/>
                  </a:lnTo>
                  <a:lnTo>
                    <a:pt x="71" y="14"/>
                  </a:lnTo>
                  <a:lnTo>
                    <a:pt x="71" y="14"/>
                  </a:lnTo>
                  <a:close/>
                  <a:moveTo>
                    <a:pt x="71" y="0"/>
                  </a:moveTo>
                  <a:lnTo>
                    <a:pt x="92" y="2"/>
                  </a:lnTo>
                  <a:lnTo>
                    <a:pt x="109" y="6"/>
                  </a:lnTo>
                  <a:lnTo>
                    <a:pt x="123" y="14"/>
                  </a:lnTo>
                  <a:lnTo>
                    <a:pt x="132" y="25"/>
                  </a:lnTo>
                  <a:lnTo>
                    <a:pt x="138" y="37"/>
                  </a:lnTo>
                  <a:lnTo>
                    <a:pt x="140" y="54"/>
                  </a:lnTo>
                  <a:lnTo>
                    <a:pt x="138" y="69"/>
                  </a:lnTo>
                  <a:lnTo>
                    <a:pt x="132" y="83"/>
                  </a:lnTo>
                  <a:lnTo>
                    <a:pt x="121" y="94"/>
                  </a:lnTo>
                  <a:lnTo>
                    <a:pt x="105" y="104"/>
                  </a:lnTo>
                  <a:lnTo>
                    <a:pt x="105" y="106"/>
                  </a:lnTo>
                  <a:lnTo>
                    <a:pt x="121" y="114"/>
                  </a:lnTo>
                  <a:lnTo>
                    <a:pt x="132" y="125"/>
                  </a:lnTo>
                  <a:lnTo>
                    <a:pt x="140" y="140"/>
                  </a:lnTo>
                  <a:lnTo>
                    <a:pt x="142" y="158"/>
                  </a:lnTo>
                  <a:lnTo>
                    <a:pt x="140" y="175"/>
                  </a:lnTo>
                  <a:lnTo>
                    <a:pt x="132" y="188"/>
                  </a:lnTo>
                  <a:lnTo>
                    <a:pt x="123" y="202"/>
                  </a:lnTo>
                  <a:lnTo>
                    <a:pt x="107" y="211"/>
                  </a:lnTo>
                  <a:lnTo>
                    <a:pt x="90" y="217"/>
                  </a:lnTo>
                  <a:lnTo>
                    <a:pt x="69" y="219"/>
                  </a:lnTo>
                  <a:lnTo>
                    <a:pt x="50" y="217"/>
                  </a:lnTo>
                  <a:lnTo>
                    <a:pt x="32" y="211"/>
                  </a:lnTo>
                  <a:lnTo>
                    <a:pt x="19" y="204"/>
                  </a:lnTo>
                  <a:lnTo>
                    <a:pt x="7" y="190"/>
                  </a:lnTo>
                  <a:lnTo>
                    <a:pt x="2" y="17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4" y="137"/>
                  </a:lnTo>
                  <a:lnTo>
                    <a:pt x="15" y="119"/>
                  </a:lnTo>
                  <a:lnTo>
                    <a:pt x="25" y="114"/>
                  </a:lnTo>
                  <a:lnTo>
                    <a:pt x="34" y="108"/>
                  </a:lnTo>
                  <a:lnTo>
                    <a:pt x="34" y="106"/>
                  </a:lnTo>
                  <a:lnTo>
                    <a:pt x="21" y="96"/>
                  </a:lnTo>
                  <a:lnTo>
                    <a:pt x="9" y="87"/>
                  </a:lnTo>
                  <a:lnTo>
                    <a:pt x="4" y="71"/>
                  </a:lnTo>
                  <a:lnTo>
                    <a:pt x="2" y="56"/>
                  </a:lnTo>
                  <a:lnTo>
                    <a:pt x="4" y="41"/>
                  </a:lnTo>
                  <a:lnTo>
                    <a:pt x="9" y="27"/>
                  </a:lnTo>
                  <a:lnTo>
                    <a:pt x="21" y="16"/>
                  </a:lnTo>
                  <a:lnTo>
                    <a:pt x="34" y="6"/>
                  </a:lnTo>
                  <a:lnTo>
                    <a:pt x="52" y="2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8" name="Freeform 293"/>
            <p:cNvSpPr>
              <a:spLocks/>
            </p:cNvSpPr>
            <p:nvPr/>
          </p:nvSpPr>
          <p:spPr bwMode="auto">
            <a:xfrm>
              <a:off x="4910138" y="3452813"/>
              <a:ext cx="141287" cy="15875"/>
            </a:xfrm>
            <a:custGeom>
              <a:avLst/>
              <a:gdLst>
                <a:gd name="T0" fmla="*/ 0 w 178"/>
                <a:gd name="T1" fmla="*/ 0 h 22"/>
                <a:gd name="T2" fmla="*/ 90 w 178"/>
                <a:gd name="T3" fmla="*/ 0 h 22"/>
                <a:gd name="T4" fmla="*/ 178 w 178"/>
                <a:gd name="T5" fmla="*/ 0 h 22"/>
                <a:gd name="T6" fmla="*/ 178 w 178"/>
                <a:gd name="T7" fmla="*/ 22 h 22"/>
                <a:gd name="T8" fmla="*/ 90 w 178"/>
                <a:gd name="T9" fmla="*/ 22 h 22"/>
                <a:gd name="T10" fmla="*/ 0 w 178"/>
                <a:gd name="T11" fmla="*/ 22 h 22"/>
                <a:gd name="T12" fmla="*/ 0 w 17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2">
                  <a:moveTo>
                    <a:pt x="0" y="0"/>
                  </a:moveTo>
                  <a:lnTo>
                    <a:pt x="90" y="0"/>
                  </a:lnTo>
                  <a:lnTo>
                    <a:pt x="178" y="0"/>
                  </a:lnTo>
                  <a:lnTo>
                    <a:pt x="178" y="22"/>
                  </a:lnTo>
                  <a:lnTo>
                    <a:pt x="9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" name="Freeform 312"/>
            <p:cNvSpPr>
              <a:spLocks/>
            </p:cNvSpPr>
            <p:nvPr/>
          </p:nvSpPr>
          <p:spPr bwMode="auto">
            <a:xfrm>
              <a:off x="4927600" y="3919538"/>
              <a:ext cx="104775" cy="171450"/>
            </a:xfrm>
            <a:custGeom>
              <a:avLst/>
              <a:gdLst>
                <a:gd name="T0" fmla="*/ 84 w 130"/>
                <a:gd name="T1" fmla="*/ 0 h 217"/>
                <a:gd name="T2" fmla="*/ 109 w 130"/>
                <a:gd name="T3" fmla="*/ 12 h 217"/>
                <a:gd name="T4" fmla="*/ 124 w 130"/>
                <a:gd name="T5" fmla="*/ 33 h 217"/>
                <a:gd name="T6" fmla="*/ 124 w 130"/>
                <a:gd name="T7" fmla="*/ 58 h 217"/>
                <a:gd name="T8" fmla="*/ 113 w 130"/>
                <a:gd name="T9" fmla="*/ 77 h 217"/>
                <a:gd name="T10" fmla="*/ 94 w 130"/>
                <a:gd name="T11" fmla="*/ 94 h 217"/>
                <a:gd name="T12" fmla="*/ 80 w 130"/>
                <a:gd name="T13" fmla="*/ 102 h 217"/>
                <a:gd name="T14" fmla="*/ 115 w 130"/>
                <a:gd name="T15" fmla="*/ 119 h 217"/>
                <a:gd name="T16" fmla="*/ 128 w 130"/>
                <a:gd name="T17" fmla="*/ 144 h 217"/>
                <a:gd name="T18" fmla="*/ 128 w 130"/>
                <a:gd name="T19" fmla="*/ 173 h 217"/>
                <a:gd name="T20" fmla="*/ 111 w 130"/>
                <a:gd name="T21" fmla="*/ 200 h 217"/>
                <a:gd name="T22" fmla="*/ 78 w 130"/>
                <a:gd name="T23" fmla="*/ 215 h 217"/>
                <a:gd name="T24" fmla="*/ 28 w 130"/>
                <a:gd name="T25" fmla="*/ 215 h 217"/>
                <a:gd name="T26" fmla="*/ 0 w 130"/>
                <a:gd name="T27" fmla="*/ 173 h 217"/>
                <a:gd name="T28" fmla="*/ 25 w 130"/>
                <a:gd name="T29" fmla="*/ 188 h 217"/>
                <a:gd name="T30" fmla="*/ 44 w 130"/>
                <a:gd name="T31" fmla="*/ 204 h 217"/>
                <a:gd name="T32" fmla="*/ 76 w 130"/>
                <a:gd name="T33" fmla="*/ 202 h 217"/>
                <a:gd name="T34" fmla="*/ 96 w 130"/>
                <a:gd name="T35" fmla="*/ 181 h 217"/>
                <a:gd name="T36" fmla="*/ 96 w 130"/>
                <a:gd name="T37" fmla="*/ 140 h 217"/>
                <a:gd name="T38" fmla="*/ 69 w 130"/>
                <a:gd name="T39" fmla="*/ 117 h 217"/>
                <a:gd name="T40" fmla="*/ 30 w 130"/>
                <a:gd name="T41" fmla="*/ 113 h 217"/>
                <a:gd name="T42" fmla="*/ 49 w 130"/>
                <a:gd name="T43" fmla="*/ 98 h 217"/>
                <a:gd name="T44" fmla="*/ 78 w 130"/>
                <a:gd name="T45" fmla="*/ 85 h 217"/>
                <a:gd name="T46" fmla="*/ 94 w 130"/>
                <a:gd name="T47" fmla="*/ 63 h 217"/>
                <a:gd name="T48" fmla="*/ 94 w 130"/>
                <a:gd name="T49" fmla="*/ 35 h 217"/>
                <a:gd name="T50" fmla="*/ 74 w 130"/>
                <a:gd name="T51" fmla="*/ 15 h 217"/>
                <a:gd name="T52" fmla="*/ 46 w 130"/>
                <a:gd name="T53" fmla="*/ 15 h 217"/>
                <a:gd name="T54" fmla="*/ 26 w 130"/>
                <a:gd name="T55" fmla="*/ 31 h 217"/>
                <a:gd name="T56" fmla="*/ 1 w 130"/>
                <a:gd name="T57" fmla="*/ 46 h 217"/>
                <a:gd name="T58" fmla="*/ 21 w 130"/>
                <a:gd name="T59" fmla="*/ 10 h 217"/>
                <a:gd name="T60" fmla="*/ 51 w 130"/>
                <a:gd name="T61" fmla="*/ 0 h 217"/>
                <a:gd name="T62" fmla="*/ 67 w 130"/>
                <a:gd name="T6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217">
                  <a:moveTo>
                    <a:pt x="67" y="0"/>
                  </a:moveTo>
                  <a:lnTo>
                    <a:pt x="84" y="0"/>
                  </a:lnTo>
                  <a:lnTo>
                    <a:pt x="97" y="4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4" y="33"/>
                  </a:lnTo>
                  <a:lnTo>
                    <a:pt x="124" y="44"/>
                  </a:lnTo>
                  <a:lnTo>
                    <a:pt x="124" y="58"/>
                  </a:lnTo>
                  <a:lnTo>
                    <a:pt x="121" y="69"/>
                  </a:lnTo>
                  <a:lnTo>
                    <a:pt x="113" y="77"/>
                  </a:lnTo>
                  <a:lnTo>
                    <a:pt x="105" y="87"/>
                  </a:lnTo>
                  <a:lnTo>
                    <a:pt x="94" y="94"/>
                  </a:lnTo>
                  <a:lnTo>
                    <a:pt x="80" y="100"/>
                  </a:lnTo>
                  <a:lnTo>
                    <a:pt x="80" y="102"/>
                  </a:lnTo>
                  <a:lnTo>
                    <a:pt x="97" y="108"/>
                  </a:lnTo>
                  <a:lnTo>
                    <a:pt x="115" y="119"/>
                  </a:lnTo>
                  <a:lnTo>
                    <a:pt x="124" y="135"/>
                  </a:lnTo>
                  <a:lnTo>
                    <a:pt x="128" y="144"/>
                  </a:lnTo>
                  <a:lnTo>
                    <a:pt x="130" y="156"/>
                  </a:lnTo>
                  <a:lnTo>
                    <a:pt x="128" y="173"/>
                  </a:lnTo>
                  <a:lnTo>
                    <a:pt x="121" y="188"/>
                  </a:lnTo>
                  <a:lnTo>
                    <a:pt x="111" y="200"/>
                  </a:lnTo>
                  <a:lnTo>
                    <a:pt x="97" y="209"/>
                  </a:lnTo>
                  <a:lnTo>
                    <a:pt x="78" y="215"/>
                  </a:lnTo>
                  <a:lnTo>
                    <a:pt x="57" y="217"/>
                  </a:lnTo>
                  <a:lnTo>
                    <a:pt x="28" y="215"/>
                  </a:lnTo>
                  <a:lnTo>
                    <a:pt x="0" y="208"/>
                  </a:lnTo>
                  <a:lnTo>
                    <a:pt x="0" y="173"/>
                  </a:lnTo>
                  <a:lnTo>
                    <a:pt x="19" y="173"/>
                  </a:lnTo>
                  <a:lnTo>
                    <a:pt x="25" y="188"/>
                  </a:lnTo>
                  <a:lnTo>
                    <a:pt x="34" y="198"/>
                  </a:lnTo>
                  <a:lnTo>
                    <a:pt x="44" y="204"/>
                  </a:lnTo>
                  <a:lnTo>
                    <a:pt x="57" y="206"/>
                  </a:lnTo>
                  <a:lnTo>
                    <a:pt x="76" y="202"/>
                  </a:lnTo>
                  <a:lnTo>
                    <a:pt x="88" y="194"/>
                  </a:lnTo>
                  <a:lnTo>
                    <a:pt x="96" y="181"/>
                  </a:lnTo>
                  <a:lnTo>
                    <a:pt x="99" y="161"/>
                  </a:lnTo>
                  <a:lnTo>
                    <a:pt x="96" y="140"/>
                  </a:lnTo>
                  <a:lnTo>
                    <a:pt x="86" y="125"/>
                  </a:lnTo>
                  <a:lnTo>
                    <a:pt x="69" y="117"/>
                  </a:lnTo>
                  <a:lnTo>
                    <a:pt x="46" y="113"/>
                  </a:lnTo>
                  <a:lnTo>
                    <a:pt x="30" y="113"/>
                  </a:lnTo>
                  <a:lnTo>
                    <a:pt x="30" y="100"/>
                  </a:lnTo>
                  <a:lnTo>
                    <a:pt x="49" y="98"/>
                  </a:lnTo>
                  <a:lnTo>
                    <a:pt x="67" y="92"/>
                  </a:lnTo>
                  <a:lnTo>
                    <a:pt x="78" y="85"/>
                  </a:lnTo>
                  <a:lnTo>
                    <a:pt x="88" y="75"/>
                  </a:lnTo>
                  <a:lnTo>
                    <a:pt x="94" y="63"/>
                  </a:lnTo>
                  <a:lnTo>
                    <a:pt x="96" y="50"/>
                  </a:lnTo>
                  <a:lnTo>
                    <a:pt x="94" y="35"/>
                  </a:lnTo>
                  <a:lnTo>
                    <a:pt x="86" y="23"/>
                  </a:lnTo>
                  <a:lnTo>
                    <a:pt x="74" y="15"/>
                  </a:lnTo>
                  <a:lnTo>
                    <a:pt x="59" y="14"/>
                  </a:lnTo>
                  <a:lnTo>
                    <a:pt x="46" y="15"/>
                  </a:lnTo>
                  <a:lnTo>
                    <a:pt x="34" y="21"/>
                  </a:lnTo>
                  <a:lnTo>
                    <a:pt x="26" y="31"/>
                  </a:lnTo>
                  <a:lnTo>
                    <a:pt x="21" y="46"/>
                  </a:lnTo>
                  <a:lnTo>
                    <a:pt x="1" y="46"/>
                  </a:lnTo>
                  <a:lnTo>
                    <a:pt x="1" y="15"/>
                  </a:lnTo>
                  <a:lnTo>
                    <a:pt x="21" y="10"/>
                  </a:lnTo>
                  <a:lnTo>
                    <a:pt x="36" y="4"/>
                  </a:lnTo>
                  <a:lnTo>
                    <a:pt x="51" y="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" name="Freeform 313"/>
            <p:cNvSpPr>
              <a:spLocks noEditPoints="1"/>
            </p:cNvSpPr>
            <p:nvPr/>
          </p:nvSpPr>
          <p:spPr bwMode="auto">
            <a:xfrm>
              <a:off x="4924425" y="4281488"/>
              <a:ext cx="112712" cy="173038"/>
            </a:xfrm>
            <a:custGeom>
              <a:avLst/>
              <a:gdLst>
                <a:gd name="T0" fmla="*/ 52 w 142"/>
                <a:gd name="T1" fmla="*/ 115 h 217"/>
                <a:gd name="T2" fmla="*/ 30 w 142"/>
                <a:gd name="T3" fmla="*/ 138 h 217"/>
                <a:gd name="T4" fmla="*/ 30 w 142"/>
                <a:gd name="T5" fmla="*/ 175 h 217"/>
                <a:gd name="T6" fmla="*/ 52 w 142"/>
                <a:gd name="T7" fmla="*/ 202 h 217"/>
                <a:gd name="T8" fmla="*/ 71 w 142"/>
                <a:gd name="T9" fmla="*/ 206 h 217"/>
                <a:gd name="T10" fmla="*/ 94 w 142"/>
                <a:gd name="T11" fmla="*/ 200 h 217"/>
                <a:gd name="T12" fmla="*/ 107 w 142"/>
                <a:gd name="T13" fmla="*/ 185 h 217"/>
                <a:gd name="T14" fmla="*/ 111 w 142"/>
                <a:gd name="T15" fmla="*/ 160 h 217"/>
                <a:gd name="T16" fmla="*/ 107 w 142"/>
                <a:gd name="T17" fmla="*/ 133 h 217"/>
                <a:gd name="T18" fmla="*/ 92 w 142"/>
                <a:gd name="T19" fmla="*/ 117 h 217"/>
                <a:gd name="T20" fmla="*/ 71 w 142"/>
                <a:gd name="T21" fmla="*/ 112 h 217"/>
                <a:gd name="T22" fmla="*/ 71 w 142"/>
                <a:gd name="T23" fmla="*/ 12 h 217"/>
                <a:gd name="T24" fmla="*/ 40 w 142"/>
                <a:gd name="T25" fmla="*/ 23 h 217"/>
                <a:gd name="T26" fmla="*/ 30 w 142"/>
                <a:gd name="T27" fmla="*/ 54 h 217"/>
                <a:gd name="T28" fmla="*/ 40 w 142"/>
                <a:gd name="T29" fmla="*/ 85 h 217"/>
                <a:gd name="T30" fmla="*/ 61 w 142"/>
                <a:gd name="T31" fmla="*/ 98 h 217"/>
                <a:gd name="T32" fmla="*/ 84 w 142"/>
                <a:gd name="T33" fmla="*/ 96 h 217"/>
                <a:gd name="T34" fmla="*/ 101 w 142"/>
                <a:gd name="T35" fmla="*/ 87 h 217"/>
                <a:gd name="T36" fmla="*/ 109 w 142"/>
                <a:gd name="T37" fmla="*/ 67 h 217"/>
                <a:gd name="T38" fmla="*/ 109 w 142"/>
                <a:gd name="T39" fmla="*/ 42 h 217"/>
                <a:gd name="T40" fmla="*/ 100 w 142"/>
                <a:gd name="T41" fmla="*/ 23 h 217"/>
                <a:gd name="T42" fmla="*/ 82 w 142"/>
                <a:gd name="T43" fmla="*/ 14 h 217"/>
                <a:gd name="T44" fmla="*/ 71 w 142"/>
                <a:gd name="T45" fmla="*/ 12 h 217"/>
                <a:gd name="T46" fmla="*/ 92 w 142"/>
                <a:gd name="T47" fmla="*/ 0 h 217"/>
                <a:gd name="T48" fmla="*/ 123 w 142"/>
                <a:gd name="T49" fmla="*/ 14 h 217"/>
                <a:gd name="T50" fmla="*/ 138 w 142"/>
                <a:gd name="T51" fmla="*/ 37 h 217"/>
                <a:gd name="T52" fmla="*/ 138 w 142"/>
                <a:gd name="T53" fmla="*/ 69 h 217"/>
                <a:gd name="T54" fmla="*/ 121 w 142"/>
                <a:gd name="T55" fmla="*/ 94 h 217"/>
                <a:gd name="T56" fmla="*/ 105 w 142"/>
                <a:gd name="T57" fmla="*/ 104 h 217"/>
                <a:gd name="T58" fmla="*/ 132 w 142"/>
                <a:gd name="T59" fmla="*/ 125 h 217"/>
                <a:gd name="T60" fmla="*/ 142 w 142"/>
                <a:gd name="T61" fmla="*/ 156 h 217"/>
                <a:gd name="T62" fmla="*/ 132 w 142"/>
                <a:gd name="T63" fmla="*/ 188 h 217"/>
                <a:gd name="T64" fmla="*/ 107 w 142"/>
                <a:gd name="T65" fmla="*/ 210 h 217"/>
                <a:gd name="T66" fmla="*/ 69 w 142"/>
                <a:gd name="T67" fmla="*/ 217 h 217"/>
                <a:gd name="T68" fmla="*/ 32 w 142"/>
                <a:gd name="T69" fmla="*/ 211 h 217"/>
                <a:gd name="T70" fmla="*/ 7 w 142"/>
                <a:gd name="T71" fmla="*/ 190 h 217"/>
                <a:gd name="T72" fmla="*/ 0 w 142"/>
                <a:gd name="T73" fmla="*/ 160 h 217"/>
                <a:gd name="T74" fmla="*/ 4 w 142"/>
                <a:gd name="T75" fmla="*/ 135 h 217"/>
                <a:gd name="T76" fmla="*/ 25 w 142"/>
                <a:gd name="T77" fmla="*/ 114 h 217"/>
                <a:gd name="T78" fmla="*/ 34 w 142"/>
                <a:gd name="T79" fmla="*/ 106 h 217"/>
                <a:gd name="T80" fmla="*/ 9 w 142"/>
                <a:gd name="T81" fmla="*/ 85 h 217"/>
                <a:gd name="T82" fmla="*/ 2 w 142"/>
                <a:gd name="T83" fmla="*/ 56 h 217"/>
                <a:gd name="T84" fmla="*/ 9 w 142"/>
                <a:gd name="T85" fmla="*/ 27 h 217"/>
                <a:gd name="T86" fmla="*/ 34 w 142"/>
                <a:gd name="T87" fmla="*/ 6 h 217"/>
                <a:gd name="T88" fmla="*/ 71 w 142"/>
                <a:gd name="T8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" h="217">
                  <a:moveTo>
                    <a:pt x="71" y="112"/>
                  </a:moveTo>
                  <a:lnTo>
                    <a:pt x="52" y="115"/>
                  </a:lnTo>
                  <a:lnTo>
                    <a:pt x="38" y="125"/>
                  </a:lnTo>
                  <a:lnTo>
                    <a:pt x="30" y="138"/>
                  </a:lnTo>
                  <a:lnTo>
                    <a:pt x="29" y="156"/>
                  </a:lnTo>
                  <a:lnTo>
                    <a:pt x="30" y="175"/>
                  </a:lnTo>
                  <a:lnTo>
                    <a:pt x="38" y="190"/>
                  </a:lnTo>
                  <a:lnTo>
                    <a:pt x="52" y="202"/>
                  </a:lnTo>
                  <a:lnTo>
                    <a:pt x="61" y="204"/>
                  </a:lnTo>
                  <a:lnTo>
                    <a:pt x="71" y="206"/>
                  </a:lnTo>
                  <a:lnTo>
                    <a:pt x="82" y="204"/>
                  </a:lnTo>
                  <a:lnTo>
                    <a:pt x="94" y="200"/>
                  </a:lnTo>
                  <a:lnTo>
                    <a:pt x="101" y="192"/>
                  </a:lnTo>
                  <a:lnTo>
                    <a:pt x="107" y="185"/>
                  </a:lnTo>
                  <a:lnTo>
                    <a:pt x="111" y="173"/>
                  </a:lnTo>
                  <a:lnTo>
                    <a:pt x="111" y="160"/>
                  </a:lnTo>
                  <a:lnTo>
                    <a:pt x="111" y="146"/>
                  </a:lnTo>
                  <a:lnTo>
                    <a:pt x="107" y="133"/>
                  </a:lnTo>
                  <a:lnTo>
                    <a:pt x="100" y="125"/>
                  </a:lnTo>
                  <a:lnTo>
                    <a:pt x="92" y="117"/>
                  </a:lnTo>
                  <a:lnTo>
                    <a:pt x="82" y="114"/>
                  </a:lnTo>
                  <a:lnTo>
                    <a:pt x="71" y="112"/>
                  </a:lnTo>
                  <a:lnTo>
                    <a:pt x="71" y="112"/>
                  </a:lnTo>
                  <a:close/>
                  <a:moveTo>
                    <a:pt x="71" y="12"/>
                  </a:moveTo>
                  <a:lnTo>
                    <a:pt x="53" y="16"/>
                  </a:lnTo>
                  <a:lnTo>
                    <a:pt x="40" y="23"/>
                  </a:lnTo>
                  <a:lnTo>
                    <a:pt x="32" y="37"/>
                  </a:lnTo>
                  <a:lnTo>
                    <a:pt x="30" y="54"/>
                  </a:lnTo>
                  <a:lnTo>
                    <a:pt x="32" y="71"/>
                  </a:lnTo>
                  <a:lnTo>
                    <a:pt x="40" y="85"/>
                  </a:lnTo>
                  <a:lnTo>
                    <a:pt x="52" y="94"/>
                  </a:lnTo>
                  <a:lnTo>
                    <a:pt x="61" y="98"/>
                  </a:lnTo>
                  <a:lnTo>
                    <a:pt x="71" y="98"/>
                  </a:lnTo>
                  <a:lnTo>
                    <a:pt x="84" y="96"/>
                  </a:lnTo>
                  <a:lnTo>
                    <a:pt x="94" y="92"/>
                  </a:lnTo>
                  <a:lnTo>
                    <a:pt x="101" y="87"/>
                  </a:lnTo>
                  <a:lnTo>
                    <a:pt x="107" y="79"/>
                  </a:lnTo>
                  <a:lnTo>
                    <a:pt x="109" y="67"/>
                  </a:lnTo>
                  <a:lnTo>
                    <a:pt x="111" y="56"/>
                  </a:lnTo>
                  <a:lnTo>
                    <a:pt x="109" y="42"/>
                  </a:lnTo>
                  <a:lnTo>
                    <a:pt x="105" y="31"/>
                  </a:lnTo>
                  <a:lnTo>
                    <a:pt x="100" y="23"/>
                  </a:lnTo>
                  <a:lnTo>
                    <a:pt x="92" y="17"/>
                  </a:lnTo>
                  <a:lnTo>
                    <a:pt x="82" y="14"/>
                  </a:ln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71" y="0"/>
                  </a:moveTo>
                  <a:lnTo>
                    <a:pt x="92" y="0"/>
                  </a:lnTo>
                  <a:lnTo>
                    <a:pt x="109" y="6"/>
                  </a:lnTo>
                  <a:lnTo>
                    <a:pt x="123" y="14"/>
                  </a:lnTo>
                  <a:lnTo>
                    <a:pt x="132" y="23"/>
                  </a:lnTo>
                  <a:lnTo>
                    <a:pt x="138" y="37"/>
                  </a:lnTo>
                  <a:lnTo>
                    <a:pt x="140" y="52"/>
                  </a:lnTo>
                  <a:lnTo>
                    <a:pt x="138" y="69"/>
                  </a:lnTo>
                  <a:lnTo>
                    <a:pt x="132" y="83"/>
                  </a:lnTo>
                  <a:lnTo>
                    <a:pt x="121" y="94"/>
                  </a:lnTo>
                  <a:lnTo>
                    <a:pt x="105" y="102"/>
                  </a:lnTo>
                  <a:lnTo>
                    <a:pt x="105" y="104"/>
                  </a:lnTo>
                  <a:lnTo>
                    <a:pt x="121" y="114"/>
                  </a:lnTo>
                  <a:lnTo>
                    <a:pt x="132" y="125"/>
                  </a:lnTo>
                  <a:lnTo>
                    <a:pt x="140" y="140"/>
                  </a:lnTo>
                  <a:lnTo>
                    <a:pt x="142" y="156"/>
                  </a:lnTo>
                  <a:lnTo>
                    <a:pt x="140" y="173"/>
                  </a:lnTo>
                  <a:lnTo>
                    <a:pt x="132" y="188"/>
                  </a:lnTo>
                  <a:lnTo>
                    <a:pt x="123" y="202"/>
                  </a:lnTo>
                  <a:lnTo>
                    <a:pt x="107" y="210"/>
                  </a:lnTo>
                  <a:lnTo>
                    <a:pt x="90" y="215"/>
                  </a:lnTo>
                  <a:lnTo>
                    <a:pt x="69" y="217"/>
                  </a:lnTo>
                  <a:lnTo>
                    <a:pt x="50" y="217"/>
                  </a:lnTo>
                  <a:lnTo>
                    <a:pt x="32" y="211"/>
                  </a:lnTo>
                  <a:lnTo>
                    <a:pt x="19" y="202"/>
                  </a:lnTo>
                  <a:lnTo>
                    <a:pt x="7" y="190"/>
                  </a:lnTo>
                  <a:lnTo>
                    <a:pt x="2" y="17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4" y="135"/>
                  </a:lnTo>
                  <a:lnTo>
                    <a:pt x="15" y="119"/>
                  </a:lnTo>
                  <a:lnTo>
                    <a:pt x="25" y="114"/>
                  </a:lnTo>
                  <a:lnTo>
                    <a:pt x="34" y="108"/>
                  </a:lnTo>
                  <a:lnTo>
                    <a:pt x="34" y="106"/>
                  </a:lnTo>
                  <a:lnTo>
                    <a:pt x="21" y="96"/>
                  </a:lnTo>
                  <a:lnTo>
                    <a:pt x="9" y="85"/>
                  </a:lnTo>
                  <a:lnTo>
                    <a:pt x="4" y="71"/>
                  </a:lnTo>
                  <a:lnTo>
                    <a:pt x="2" y="56"/>
                  </a:lnTo>
                  <a:lnTo>
                    <a:pt x="4" y="41"/>
                  </a:lnTo>
                  <a:lnTo>
                    <a:pt x="9" y="27"/>
                  </a:lnTo>
                  <a:lnTo>
                    <a:pt x="21" y="16"/>
                  </a:lnTo>
                  <a:lnTo>
                    <a:pt x="34" y="6"/>
                  </a:lnTo>
                  <a:lnTo>
                    <a:pt x="52" y="2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" name="Freeform 314"/>
            <p:cNvSpPr>
              <a:spLocks/>
            </p:cNvSpPr>
            <p:nvPr/>
          </p:nvSpPr>
          <p:spPr bwMode="auto">
            <a:xfrm>
              <a:off x="4910138" y="4200526"/>
              <a:ext cx="141287" cy="17463"/>
            </a:xfrm>
            <a:custGeom>
              <a:avLst/>
              <a:gdLst>
                <a:gd name="T0" fmla="*/ 0 w 178"/>
                <a:gd name="T1" fmla="*/ 0 h 22"/>
                <a:gd name="T2" fmla="*/ 90 w 178"/>
                <a:gd name="T3" fmla="*/ 0 h 22"/>
                <a:gd name="T4" fmla="*/ 178 w 178"/>
                <a:gd name="T5" fmla="*/ 0 h 22"/>
                <a:gd name="T6" fmla="*/ 178 w 178"/>
                <a:gd name="T7" fmla="*/ 22 h 22"/>
                <a:gd name="T8" fmla="*/ 90 w 178"/>
                <a:gd name="T9" fmla="*/ 22 h 22"/>
                <a:gd name="T10" fmla="*/ 0 w 178"/>
                <a:gd name="T11" fmla="*/ 22 h 22"/>
                <a:gd name="T12" fmla="*/ 0 w 17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2">
                  <a:moveTo>
                    <a:pt x="0" y="0"/>
                  </a:moveTo>
                  <a:lnTo>
                    <a:pt x="90" y="0"/>
                  </a:lnTo>
                  <a:lnTo>
                    <a:pt x="178" y="0"/>
                  </a:lnTo>
                  <a:lnTo>
                    <a:pt x="178" y="22"/>
                  </a:lnTo>
                  <a:lnTo>
                    <a:pt x="9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" name="Freeform 340"/>
            <p:cNvSpPr>
              <a:spLocks/>
            </p:cNvSpPr>
            <p:nvPr/>
          </p:nvSpPr>
          <p:spPr bwMode="auto">
            <a:xfrm>
              <a:off x="4932363" y="4667251"/>
              <a:ext cx="100012" cy="173038"/>
            </a:xfrm>
            <a:custGeom>
              <a:avLst/>
              <a:gdLst>
                <a:gd name="T0" fmla="*/ 73 w 125"/>
                <a:gd name="T1" fmla="*/ 0 h 217"/>
                <a:gd name="T2" fmla="*/ 83 w 125"/>
                <a:gd name="T3" fmla="*/ 0 h 217"/>
                <a:gd name="T4" fmla="*/ 81 w 125"/>
                <a:gd name="T5" fmla="*/ 17 h 217"/>
                <a:gd name="T6" fmla="*/ 81 w 125"/>
                <a:gd name="T7" fmla="*/ 42 h 217"/>
                <a:gd name="T8" fmla="*/ 81 w 125"/>
                <a:gd name="T9" fmla="*/ 175 h 217"/>
                <a:gd name="T10" fmla="*/ 81 w 125"/>
                <a:gd name="T11" fmla="*/ 183 h 217"/>
                <a:gd name="T12" fmla="*/ 83 w 125"/>
                <a:gd name="T13" fmla="*/ 188 h 217"/>
                <a:gd name="T14" fmla="*/ 87 w 125"/>
                <a:gd name="T15" fmla="*/ 196 h 217"/>
                <a:gd name="T16" fmla="*/ 92 w 125"/>
                <a:gd name="T17" fmla="*/ 202 h 217"/>
                <a:gd name="T18" fmla="*/ 106 w 125"/>
                <a:gd name="T19" fmla="*/ 204 h 217"/>
                <a:gd name="T20" fmla="*/ 114 w 125"/>
                <a:gd name="T21" fmla="*/ 204 h 217"/>
                <a:gd name="T22" fmla="*/ 125 w 125"/>
                <a:gd name="T23" fmla="*/ 206 h 217"/>
                <a:gd name="T24" fmla="*/ 125 w 125"/>
                <a:gd name="T25" fmla="*/ 217 h 217"/>
                <a:gd name="T26" fmla="*/ 10 w 125"/>
                <a:gd name="T27" fmla="*/ 217 h 217"/>
                <a:gd name="T28" fmla="*/ 10 w 125"/>
                <a:gd name="T29" fmla="*/ 206 h 217"/>
                <a:gd name="T30" fmla="*/ 23 w 125"/>
                <a:gd name="T31" fmla="*/ 204 h 217"/>
                <a:gd name="T32" fmla="*/ 35 w 125"/>
                <a:gd name="T33" fmla="*/ 204 h 217"/>
                <a:gd name="T34" fmla="*/ 41 w 125"/>
                <a:gd name="T35" fmla="*/ 202 h 217"/>
                <a:gd name="T36" fmla="*/ 44 w 125"/>
                <a:gd name="T37" fmla="*/ 198 h 217"/>
                <a:gd name="T38" fmla="*/ 50 w 125"/>
                <a:gd name="T39" fmla="*/ 192 h 217"/>
                <a:gd name="T40" fmla="*/ 52 w 125"/>
                <a:gd name="T41" fmla="*/ 184 h 217"/>
                <a:gd name="T42" fmla="*/ 52 w 125"/>
                <a:gd name="T43" fmla="*/ 175 h 217"/>
                <a:gd name="T44" fmla="*/ 52 w 125"/>
                <a:gd name="T45" fmla="*/ 48 h 217"/>
                <a:gd name="T46" fmla="*/ 50 w 125"/>
                <a:gd name="T47" fmla="*/ 38 h 217"/>
                <a:gd name="T48" fmla="*/ 44 w 125"/>
                <a:gd name="T49" fmla="*/ 37 h 217"/>
                <a:gd name="T50" fmla="*/ 39 w 125"/>
                <a:gd name="T51" fmla="*/ 38 h 217"/>
                <a:gd name="T52" fmla="*/ 29 w 125"/>
                <a:gd name="T53" fmla="*/ 42 h 217"/>
                <a:gd name="T54" fmla="*/ 20 w 125"/>
                <a:gd name="T55" fmla="*/ 48 h 217"/>
                <a:gd name="T56" fmla="*/ 8 w 125"/>
                <a:gd name="T57" fmla="*/ 56 h 217"/>
                <a:gd name="T58" fmla="*/ 0 w 125"/>
                <a:gd name="T59" fmla="*/ 44 h 217"/>
                <a:gd name="T60" fmla="*/ 73 w 125"/>
                <a:gd name="T6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217">
                  <a:moveTo>
                    <a:pt x="73" y="0"/>
                  </a:moveTo>
                  <a:lnTo>
                    <a:pt x="83" y="0"/>
                  </a:lnTo>
                  <a:lnTo>
                    <a:pt x="81" y="17"/>
                  </a:lnTo>
                  <a:lnTo>
                    <a:pt x="81" y="42"/>
                  </a:lnTo>
                  <a:lnTo>
                    <a:pt x="81" y="175"/>
                  </a:lnTo>
                  <a:lnTo>
                    <a:pt x="81" y="183"/>
                  </a:lnTo>
                  <a:lnTo>
                    <a:pt x="83" y="188"/>
                  </a:lnTo>
                  <a:lnTo>
                    <a:pt x="87" y="196"/>
                  </a:lnTo>
                  <a:lnTo>
                    <a:pt x="92" y="202"/>
                  </a:lnTo>
                  <a:lnTo>
                    <a:pt x="106" y="204"/>
                  </a:lnTo>
                  <a:lnTo>
                    <a:pt x="114" y="204"/>
                  </a:lnTo>
                  <a:lnTo>
                    <a:pt x="125" y="206"/>
                  </a:lnTo>
                  <a:lnTo>
                    <a:pt x="125" y="217"/>
                  </a:lnTo>
                  <a:lnTo>
                    <a:pt x="10" y="217"/>
                  </a:lnTo>
                  <a:lnTo>
                    <a:pt x="10" y="206"/>
                  </a:lnTo>
                  <a:lnTo>
                    <a:pt x="23" y="204"/>
                  </a:lnTo>
                  <a:lnTo>
                    <a:pt x="35" y="204"/>
                  </a:lnTo>
                  <a:lnTo>
                    <a:pt x="41" y="202"/>
                  </a:lnTo>
                  <a:lnTo>
                    <a:pt x="44" y="198"/>
                  </a:lnTo>
                  <a:lnTo>
                    <a:pt x="50" y="192"/>
                  </a:lnTo>
                  <a:lnTo>
                    <a:pt x="52" y="184"/>
                  </a:lnTo>
                  <a:lnTo>
                    <a:pt x="52" y="175"/>
                  </a:lnTo>
                  <a:lnTo>
                    <a:pt x="52" y="48"/>
                  </a:lnTo>
                  <a:lnTo>
                    <a:pt x="50" y="38"/>
                  </a:lnTo>
                  <a:lnTo>
                    <a:pt x="44" y="37"/>
                  </a:lnTo>
                  <a:lnTo>
                    <a:pt x="39" y="38"/>
                  </a:lnTo>
                  <a:lnTo>
                    <a:pt x="29" y="42"/>
                  </a:lnTo>
                  <a:lnTo>
                    <a:pt x="20" y="48"/>
                  </a:lnTo>
                  <a:lnTo>
                    <a:pt x="8" y="56"/>
                  </a:lnTo>
                  <a:lnTo>
                    <a:pt x="0" y="4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" name="Freeform 341"/>
            <p:cNvSpPr>
              <a:spLocks/>
            </p:cNvSpPr>
            <p:nvPr/>
          </p:nvSpPr>
          <p:spPr bwMode="auto">
            <a:xfrm>
              <a:off x="4926013" y="5030788"/>
              <a:ext cx="106362" cy="171450"/>
            </a:xfrm>
            <a:custGeom>
              <a:avLst/>
              <a:gdLst>
                <a:gd name="T0" fmla="*/ 69 w 132"/>
                <a:gd name="T1" fmla="*/ 0 h 217"/>
                <a:gd name="T2" fmla="*/ 96 w 132"/>
                <a:gd name="T3" fmla="*/ 4 h 217"/>
                <a:gd name="T4" fmla="*/ 113 w 132"/>
                <a:gd name="T5" fmla="*/ 14 h 217"/>
                <a:gd name="T6" fmla="*/ 124 w 132"/>
                <a:gd name="T7" fmla="*/ 29 h 217"/>
                <a:gd name="T8" fmla="*/ 128 w 132"/>
                <a:gd name="T9" fmla="*/ 50 h 217"/>
                <a:gd name="T10" fmla="*/ 126 w 132"/>
                <a:gd name="T11" fmla="*/ 65 h 217"/>
                <a:gd name="T12" fmla="*/ 121 w 132"/>
                <a:gd name="T13" fmla="*/ 79 h 217"/>
                <a:gd name="T14" fmla="*/ 113 w 132"/>
                <a:gd name="T15" fmla="*/ 94 h 217"/>
                <a:gd name="T16" fmla="*/ 99 w 132"/>
                <a:gd name="T17" fmla="*/ 110 h 217"/>
                <a:gd name="T18" fmla="*/ 90 w 132"/>
                <a:gd name="T19" fmla="*/ 121 h 217"/>
                <a:gd name="T20" fmla="*/ 75 w 132"/>
                <a:gd name="T21" fmla="*/ 137 h 217"/>
                <a:gd name="T22" fmla="*/ 61 w 132"/>
                <a:gd name="T23" fmla="*/ 152 h 217"/>
                <a:gd name="T24" fmla="*/ 48 w 132"/>
                <a:gd name="T25" fmla="*/ 165 h 217"/>
                <a:gd name="T26" fmla="*/ 38 w 132"/>
                <a:gd name="T27" fmla="*/ 179 h 217"/>
                <a:gd name="T28" fmla="*/ 30 w 132"/>
                <a:gd name="T29" fmla="*/ 192 h 217"/>
                <a:gd name="T30" fmla="*/ 90 w 132"/>
                <a:gd name="T31" fmla="*/ 192 h 217"/>
                <a:gd name="T32" fmla="*/ 101 w 132"/>
                <a:gd name="T33" fmla="*/ 190 h 217"/>
                <a:gd name="T34" fmla="*/ 109 w 132"/>
                <a:gd name="T35" fmla="*/ 186 h 217"/>
                <a:gd name="T36" fmla="*/ 113 w 132"/>
                <a:gd name="T37" fmla="*/ 181 h 217"/>
                <a:gd name="T38" fmla="*/ 115 w 132"/>
                <a:gd name="T39" fmla="*/ 177 h 217"/>
                <a:gd name="T40" fmla="*/ 119 w 132"/>
                <a:gd name="T41" fmla="*/ 171 h 217"/>
                <a:gd name="T42" fmla="*/ 132 w 132"/>
                <a:gd name="T43" fmla="*/ 171 h 217"/>
                <a:gd name="T44" fmla="*/ 128 w 132"/>
                <a:gd name="T45" fmla="*/ 217 h 217"/>
                <a:gd name="T46" fmla="*/ 0 w 132"/>
                <a:gd name="T47" fmla="*/ 217 h 217"/>
                <a:gd name="T48" fmla="*/ 0 w 132"/>
                <a:gd name="T49" fmla="*/ 210 h 217"/>
                <a:gd name="T50" fmla="*/ 7 w 132"/>
                <a:gd name="T51" fmla="*/ 192 h 217"/>
                <a:gd name="T52" fmla="*/ 17 w 132"/>
                <a:gd name="T53" fmla="*/ 175 h 217"/>
                <a:gd name="T54" fmla="*/ 32 w 132"/>
                <a:gd name="T55" fmla="*/ 156 h 217"/>
                <a:gd name="T56" fmla="*/ 50 w 132"/>
                <a:gd name="T57" fmla="*/ 135 h 217"/>
                <a:gd name="T58" fmla="*/ 67 w 132"/>
                <a:gd name="T59" fmla="*/ 117 h 217"/>
                <a:gd name="T60" fmla="*/ 76 w 132"/>
                <a:gd name="T61" fmla="*/ 104 h 217"/>
                <a:gd name="T62" fmla="*/ 84 w 132"/>
                <a:gd name="T63" fmla="*/ 94 h 217"/>
                <a:gd name="T64" fmla="*/ 90 w 132"/>
                <a:gd name="T65" fmla="*/ 85 h 217"/>
                <a:gd name="T66" fmla="*/ 96 w 132"/>
                <a:gd name="T67" fmla="*/ 69 h 217"/>
                <a:gd name="T68" fmla="*/ 98 w 132"/>
                <a:gd name="T69" fmla="*/ 54 h 217"/>
                <a:gd name="T70" fmla="*/ 94 w 132"/>
                <a:gd name="T71" fmla="*/ 35 h 217"/>
                <a:gd name="T72" fmla="*/ 90 w 132"/>
                <a:gd name="T73" fmla="*/ 25 h 217"/>
                <a:gd name="T74" fmla="*/ 82 w 132"/>
                <a:gd name="T75" fmla="*/ 19 h 217"/>
                <a:gd name="T76" fmla="*/ 73 w 132"/>
                <a:gd name="T77" fmla="*/ 16 h 217"/>
                <a:gd name="T78" fmla="*/ 63 w 132"/>
                <a:gd name="T79" fmla="*/ 16 h 217"/>
                <a:gd name="T80" fmla="*/ 50 w 132"/>
                <a:gd name="T81" fmla="*/ 17 h 217"/>
                <a:gd name="T82" fmla="*/ 38 w 132"/>
                <a:gd name="T83" fmla="*/ 23 h 217"/>
                <a:gd name="T84" fmla="*/ 30 w 132"/>
                <a:gd name="T85" fmla="*/ 33 h 217"/>
                <a:gd name="T86" fmla="*/ 23 w 132"/>
                <a:gd name="T87" fmla="*/ 46 h 217"/>
                <a:gd name="T88" fmla="*/ 3 w 132"/>
                <a:gd name="T89" fmla="*/ 46 h 217"/>
                <a:gd name="T90" fmla="*/ 3 w 132"/>
                <a:gd name="T91" fmla="*/ 17 h 217"/>
                <a:gd name="T92" fmla="*/ 23 w 132"/>
                <a:gd name="T93" fmla="*/ 10 h 217"/>
                <a:gd name="T94" fmla="*/ 40 w 132"/>
                <a:gd name="T95" fmla="*/ 4 h 217"/>
                <a:gd name="T96" fmla="*/ 55 w 132"/>
                <a:gd name="T97" fmla="*/ 2 h 217"/>
                <a:gd name="T98" fmla="*/ 69 w 132"/>
                <a:gd name="T99" fmla="*/ 0 h 217"/>
                <a:gd name="T100" fmla="*/ 69 w 132"/>
                <a:gd name="T10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" h="217">
                  <a:moveTo>
                    <a:pt x="69" y="0"/>
                  </a:moveTo>
                  <a:lnTo>
                    <a:pt x="96" y="4"/>
                  </a:lnTo>
                  <a:lnTo>
                    <a:pt x="113" y="14"/>
                  </a:lnTo>
                  <a:lnTo>
                    <a:pt x="124" y="29"/>
                  </a:lnTo>
                  <a:lnTo>
                    <a:pt x="128" y="50"/>
                  </a:lnTo>
                  <a:lnTo>
                    <a:pt x="126" y="65"/>
                  </a:lnTo>
                  <a:lnTo>
                    <a:pt x="121" y="79"/>
                  </a:lnTo>
                  <a:lnTo>
                    <a:pt x="113" y="94"/>
                  </a:lnTo>
                  <a:lnTo>
                    <a:pt x="99" y="110"/>
                  </a:lnTo>
                  <a:lnTo>
                    <a:pt x="90" y="121"/>
                  </a:lnTo>
                  <a:lnTo>
                    <a:pt x="75" y="137"/>
                  </a:lnTo>
                  <a:lnTo>
                    <a:pt x="61" y="152"/>
                  </a:lnTo>
                  <a:lnTo>
                    <a:pt x="48" y="165"/>
                  </a:lnTo>
                  <a:lnTo>
                    <a:pt x="38" y="179"/>
                  </a:lnTo>
                  <a:lnTo>
                    <a:pt x="30" y="192"/>
                  </a:lnTo>
                  <a:lnTo>
                    <a:pt x="90" y="192"/>
                  </a:lnTo>
                  <a:lnTo>
                    <a:pt x="101" y="190"/>
                  </a:lnTo>
                  <a:lnTo>
                    <a:pt x="109" y="186"/>
                  </a:lnTo>
                  <a:lnTo>
                    <a:pt x="113" y="181"/>
                  </a:lnTo>
                  <a:lnTo>
                    <a:pt x="115" y="177"/>
                  </a:lnTo>
                  <a:lnTo>
                    <a:pt x="119" y="171"/>
                  </a:lnTo>
                  <a:lnTo>
                    <a:pt x="132" y="171"/>
                  </a:lnTo>
                  <a:lnTo>
                    <a:pt x="128" y="217"/>
                  </a:lnTo>
                  <a:lnTo>
                    <a:pt x="0" y="217"/>
                  </a:lnTo>
                  <a:lnTo>
                    <a:pt x="0" y="210"/>
                  </a:lnTo>
                  <a:lnTo>
                    <a:pt x="7" y="192"/>
                  </a:lnTo>
                  <a:lnTo>
                    <a:pt x="17" y="175"/>
                  </a:lnTo>
                  <a:lnTo>
                    <a:pt x="32" y="156"/>
                  </a:lnTo>
                  <a:lnTo>
                    <a:pt x="50" y="135"/>
                  </a:lnTo>
                  <a:lnTo>
                    <a:pt x="67" y="117"/>
                  </a:lnTo>
                  <a:lnTo>
                    <a:pt x="76" y="104"/>
                  </a:lnTo>
                  <a:lnTo>
                    <a:pt x="84" y="94"/>
                  </a:lnTo>
                  <a:lnTo>
                    <a:pt x="90" y="85"/>
                  </a:lnTo>
                  <a:lnTo>
                    <a:pt x="96" y="69"/>
                  </a:lnTo>
                  <a:lnTo>
                    <a:pt x="98" y="54"/>
                  </a:lnTo>
                  <a:lnTo>
                    <a:pt x="94" y="35"/>
                  </a:lnTo>
                  <a:lnTo>
                    <a:pt x="90" y="25"/>
                  </a:lnTo>
                  <a:lnTo>
                    <a:pt x="82" y="19"/>
                  </a:lnTo>
                  <a:lnTo>
                    <a:pt x="73" y="16"/>
                  </a:lnTo>
                  <a:lnTo>
                    <a:pt x="63" y="16"/>
                  </a:lnTo>
                  <a:lnTo>
                    <a:pt x="50" y="17"/>
                  </a:lnTo>
                  <a:lnTo>
                    <a:pt x="38" y="23"/>
                  </a:lnTo>
                  <a:lnTo>
                    <a:pt x="30" y="33"/>
                  </a:lnTo>
                  <a:lnTo>
                    <a:pt x="23" y="46"/>
                  </a:lnTo>
                  <a:lnTo>
                    <a:pt x="3" y="46"/>
                  </a:lnTo>
                  <a:lnTo>
                    <a:pt x="3" y="17"/>
                  </a:lnTo>
                  <a:lnTo>
                    <a:pt x="23" y="10"/>
                  </a:lnTo>
                  <a:lnTo>
                    <a:pt x="40" y="4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" name="Freeform 342"/>
            <p:cNvSpPr>
              <a:spLocks/>
            </p:cNvSpPr>
            <p:nvPr/>
          </p:nvSpPr>
          <p:spPr bwMode="auto">
            <a:xfrm>
              <a:off x="4910138" y="4951413"/>
              <a:ext cx="141287" cy="15875"/>
            </a:xfrm>
            <a:custGeom>
              <a:avLst/>
              <a:gdLst>
                <a:gd name="T0" fmla="*/ 0 w 178"/>
                <a:gd name="T1" fmla="*/ 0 h 21"/>
                <a:gd name="T2" fmla="*/ 90 w 178"/>
                <a:gd name="T3" fmla="*/ 0 h 21"/>
                <a:gd name="T4" fmla="*/ 178 w 178"/>
                <a:gd name="T5" fmla="*/ 0 h 21"/>
                <a:gd name="T6" fmla="*/ 178 w 178"/>
                <a:gd name="T7" fmla="*/ 21 h 21"/>
                <a:gd name="T8" fmla="*/ 90 w 178"/>
                <a:gd name="T9" fmla="*/ 21 h 21"/>
                <a:gd name="T10" fmla="*/ 0 w 178"/>
                <a:gd name="T11" fmla="*/ 21 h 21"/>
                <a:gd name="T12" fmla="*/ 0 w 17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1">
                  <a:moveTo>
                    <a:pt x="0" y="0"/>
                  </a:moveTo>
                  <a:lnTo>
                    <a:pt x="90" y="0"/>
                  </a:lnTo>
                  <a:lnTo>
                    <a:pt x="178" y="0"/>
                  </a:lnTo>
                  <a:lnTo>
                    <a:pt x="178" y="21"/>
                  </a:lnTo>
                  <a:lnTo>
                    <a:pt x="9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15" name="Group 4414"/>
          <p:cNvGrpSpPr/>
          <p:nvPr/>
        </p:nvGrpSpPr>
        <p:grpSpPr>
          <a:xfrm>
            <a:off x="6172200" y="3341688"/>
            <a:ext cx="141287" cy="1860551"/>
            <a:chOff x="6172200" y="3341688"/>
            <a:chExt cx="141287" cy="1860551"/>
          </a:xfrm>
        </p:grpSpPr>
        <p:sp>
          <p:nvSpPr>
            <p:cNvPr id="4372" name="Freeform 297"/>
            <p:cNvSpPr>
              <a:spLocks noEditPoints="1"/>
            </p:cNvSpPr>
            <p:nvPr/>
          </p:nvSpPr>
          <p:spPr bwMode="auto">
            <a:xfrm>
              <a:off x="6186488" y="3341688"/>
              <a:ext cx="109537" cy="171450"/>
            </a:xfrm>
            <a:custGeom>
              <a:avLst/>
              <a:gdLst>
                <a:gd name="T0" fmla="*/ 60 w 139"/>
                <a:gd name="T1" fmla="*/ 14 h 217"/>
                <a:gd name="T2" fmla="*/ 44 w 139"/>
                <a:gd name="T3" fmla="*/ 27 h 217"/>
                <a:gd name="T4" fmla="*/ 35 w 139"/>
                <a:gd name="T5" fmla="*/ 52 h 217"/>
                <a:gd name="T6" fmla="*/ 31 w 139"/>
                <a:gd name="T7" fmla="*/ 85 h 217"/>
                <a:gd name="T8" fmla="*/ 33 w 139"/>
                <a:gd name="T9" fmla="*/ 131 h 217"/>
                <a:gd name="T10" fmla="*/ 37 w 139"/>
                <a:gd name="T11" fmla="*/ 167 h 217"/>
                <a:gd name="T12" fmla="*/ 46 w 139"/>
                <a:gd name="T13" fmla="*/ 192 h 217"/>
                <a:gd name="T14" fmla="*/ 62 w 139"/>
                <a:gd name="T15" fmla="*/ 204 h 217"/>
                <a:gd name="T16" fmla="*/ 79 w 139"/>
                <a:gd name="T17" fmla="*/ 204 h 217"/>
                <a:gd name="T18" fmla="*/ 92 w 139"/>
                <a:gd name="T19" fmla="*/ 192 h 217"/>
                <a:gd name="T20" fmla="*/ 102 w 139"/>
                <a:gd name="T21" fmla="*/ 169 h 217"/>
                <a:gd name="T22" fmla="*/ 108 w 139"/>
                <a:gd name="T23" fmla="*/ 135 h 217"/>
                <a:gd name="T24" fmla="*/ 106 w 139"/>
                <a:gd name="T25" fmla="*/ 81 h 217"/>
                <a:gd name="T26" fmla="*/ 96 w 139"/>
                <a:gd name="T27" fmla="*/ 35 h 217"/>
                <a:gd name="T28" fmla="*/ 81 w 139"/>
                <a:gd name="T29" fmla="*/ 16 h 217"/>
                <a:gd name="T30" fmla="*/ 69 w 139"/>
                <a:gd name="T31" fmla="*/ 14 h 217"/>
                <a:gd name="T32" fmla="*/ 87 w 139"/>
                <a:gd name="T33" fmla="*/ 0 h 217"/>
                <a:gd name="T34" fmla="*/ 112 w 139"/>
                <a:gd name="T35" fmla="*/ 14 h 217"/>
                <a:gd name="T36" fmla="*/ 129 w 139"/>
                <a:gd name="T37" fmla="*/ 41 h 217"/>
                <a:gd name="T38" fmla="*/ 137 w 139"/>
                <a:gd name="T39" fmla="*/ 81 h 217"/>
                <a:gd name="T40" fmla="*/ 137 w 139"/>
                <a:gd name="T41" fmla="*/ 133 h 217"/>
                <a:gd name="T42" fmla="*/ 127 w 139"/>
                <a:gd name="T43" fmla="*/ 173 h 217"/>
                <a:gd name="T44" fmla="*/ 110 w 139"/>
                <a:gd name="T45" fmla="*/ 202 h 217"/>
                <a:gd name="T46" fmla="*/ 85 w 139"/>
                <a:gd name="T47" fmla="*/ 217 h 217"/>
                <a:gd name="T48" fmla="*/ 52 w 139"/>
                <a:gd name="T49" fmla="*/ 217 h 217"/>
                <a:gd name="T50" fmla="*/ 27 w 139"/>
                <a:gd name="T51" fmla="*/ 204 h 217"/>
                <a:gd name="T52" fmla="*/ 10 w 139"/>
                <a:gd name="T53" fmla="*/ 177 h 217"/>
                <a:gd name="T54" fmla="*/ 2 w 139"/>
                <a:gd name="T55" fmla="*/ 137 h 217"/>
                <a:gd name="T56" fmla="*/ 2 w 139"/>
                <a:gd name="T57" fmla="*/ 85 h 217"/>
                <a:gd name="T58" fmla="*/ 12 w 139"/>
                <a:gd name="T59" fmla="*/ 42 h 217"/>
                <a:gd name="T60" fmla="*/ 31 w 139"/>
                <a:gd name="T61" fmla="*/ 14 h 217"/>
                <a:gd name="T62" fmla="*/ 56 w 139"/>
                <a:gd name="T63" fmla="*/ 0 h 217"/>
                <a:gd name="T64" fmla="*/ 69 w 139"/>
                <a:gd name="T6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" h="217">
                  <a:moveTo>
                    <a:pt x="69" y="14"/>
                  </a:moveTo>
                  <a:lnTo>
                    <a:pt x="60" y="14"/>
                  </a:lnTo>
                  <a:lnTo>
                    <a:pt x="52" y="19"/>
                  </a:lnTo>
                  <a:lnTo>
                    <a:pt x="44" y="27"/>
                  </a:lnTo>
                  <a:lnTo>
                    <a:pt x="39" y="37"/>
                  </a:lnTo>
                  <a:lnTo>
                    <a:pt x="35" y="52"/>
                  </a:lnTo>
                  <a:lnTo>
                    <a:pt x="33" y="67"/>
                  </a:lnTo>
                  <a:lnTo>
                    <a:pt x="31" y="85"/>
                  </a:lnTo>
                  <a:lnTo>
                    <a:pt x="31" y="106"/>
                  </a:lnTo>
                  <a:lnTo>
                    <a:pt x="33" y="131"/>
                  </a:lnTo>
                  <a:lnTo>
                    <a:pt x="33" y="150"/>
                  </a:lnTo>
                  <a:lnTo>
                    <a:pt x="37" y="167"/>
                  </a:lnTo>
                  <a:lnTo>
                    <a:pt x="41" y="181"/>
                  </a:lnTo>
                  <a:lnTo>
                    <a:pt x="46" y="192"/>
                  </a:lnTo>
                  <a:lnTo>
                    <a:pt x="52" y="198"/>
                  </a:lnTo>
                  <a:lnTo>
                    <a:pt x="62" y="204"/>
                  </a:lnTo>
                  <a:lnTo>
                    <a:pt x="69" y="206"/>
                  </a:lnTo>
                  <a:lnTo>
                    <a:pt x="79" y="204"/>
                  </a:lnTo>
                  <a:lnTo>
                    <a:pt x="87" y="200"/>
                  </a:lnTo>
                  <a:lnTo>
                    <a:pt x="92" y="192"/>
                  </a:lnTo>
                  <a:lnTo>
                    <a:pt x="98" y="183"/>
                  </a:lnTo>
                  <a:lnTo>
                    <a:pt x="102" y="169"/>
                  </a:lnTo>
                  <a:lnTo>
                    <a:pt x="106" y="154"/>
                  </a:lnTo>
                  <a:lnTo>
                    <a:pt x="108" y="135"/>
                  </a:lnTo>
                  <a:lnTo>
                    <a:pt x="108" y="114"/>
                  </a:lnTo>
                  <a:lnTo>
                    <a:pt x="106" y="81"/>
                  </a:lnTo>
                  <a:lnTo>
                    <a:pt x="102" y="54"/>
                  </a:lnTo>
                  <a:lnTo>
                    <a:pt x="96" y="35"/>
                  </a:lnTo>
                  <a:lnTo>
                    <a:pt x="91" y="23"/>
                  </a:lnTo>
                  <a:lnTo>
                    <a:pt x="81" y="16"/>
                  </a:lnTo>
                  <a:lnTo>
                    <a:pt x="69" y="14"/>
                  </a:lnTo>
                  <a:lnTo>
                    <a:pt x="69" y="14"/>
                  </a:lnTo>
                  <a:close/>
                  <a:moveTo>
                    <a:pt x="69" y="0"/>
                  </a:moveTo>
                  <a:lnTo>
                    <a:pt x="87" y="0"/>
                  </a:lnTo>
                  <a:lnTo>
                    <a:pt x="100" y="6"/>
                  </a:lnTo>
                  <a:lnTo>
                    <a:pt x="112" y="14"/>
                  </a:lnTo>
                  <a:lnTo>
                    <a:pt x="121" y="25"/>
                  </a:lnTo>
                  <a:lnTo>
                    <a:pt x="129" y="41"/>
                  </a:lnTo>
                  <a:lnTo>
                    <a:pt x="135" y="60"/>
                  </a:lnTo>
                  <a:lnTo>
                    <a:pt x="137" y="81"/>
                  </a:lnTo>
                  <a:lnTo>
                    <a:pt x="139" y="106"/>
                  </a:lnTo>
                  <a:lnTo>
                    <a:pt x="137" y="133"/>
                  </a:lnTo>
                  <a:lnTo>
                    <a:pt x="133" y="154"/>
                  </a:lnTo>
                  <a:lnTo>
                    <a:pt x="127" y="173"/>
                  </a:lnTo>
                  <a:lnTo>
                    <a:pt x="119" y="190"/>
                  </a:lnTo>
                  <a:lnTo>
                    <a:pt x="110" y="202"/>
                  </a:lnTo>
                  <a:lnTo>
                    <a:pt x="98" y="211"/>
                  </a:lnTo>
                  <a:lnTo>
                    <a:pt x="85" y="217"/>
                  </a:lnTo>
                  <a:lnTo>
                    <a:pt x="68" y="217"/>
                  </a:lnTo>
                  <a:lnTo>
                    <a:pt x="52" y="217"/>
                  </a:lnTo>
                  <a:lnTo>
                    <a:pt x="39" y="211"/>
                  </a:lnTo>
                  <a:lnTo>
                    <a:pt x="27" y="204"/>
                  </a:lnTo>
                  <a:lnTo>
                    <a:pt x="18" y="192"/>
                  </a:lnTo>
                  <a:lnTo>
                    <a:pt x="10" y="177"/>
                  </a:lnTo>
                  <a:lnTo>
                    <a:pt x="4" y="158"/>
                  </a:lnTo>
                  <a:lnTo>
                    <a:pt x="2" y="137"/>
                  </a:lnTo>
                  <a:lnTo>
                    <a:pt x="0" y="112"/>
                  </a:lnTo>
                  <a:lnTo>
                    <a:pt x="2" y="85"/>
                  </a:lnTo>
                  <a:lnTo>
                    <a:pt x="6" y="62"/>
                  </a:lnTo>
                  <a:lnTo>
                    <a:pt x="12" y="42"/>
                  </a:lnTo>
                  <a:lnTo>
                    <a:pt x="20" y="27"/>
                  </a:lnTo>
                  <a:lnTo>
                    <a:pt x="31" y="14"/>
                  </a:lnTo>
                  <a:lnTo>
                    <a:pt x="43" y="6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" name="Freeform 319"/>
            <p:cNvSpPr>
              <a:spLocks/>
            </p:cNvSpPr>
            <p:nvPr/>
          </p:nvSpPr>
          <p:spPr bwMode="auto">
            <a:xfrm>
              <a:off x="6192838" y="3919538"/>
              <a:ext cx="98425" cy="171450"/>
            </a:xfrm>
            <a:custGeom>
              <a:avLst/>
              <a:gdLst>
                <a:gd name="T0" fmla="*/ 73 w 125"/>
                <a:gd name="T1" fmla="*/ 0 h 217"/>
                <a:gd name="T2" fmla="*/ 83 w 125"/>
                <a:gd name="T3" fmla="*/ 0 h 217"/>
                <a:gd name="T4" fmla="*/ 83 w 125"/>
                <a:gd name="T5" fmla="*/ 19 h 217"/>
                <a:gd name="T6" fmla="*/ 81 w 125"/>
                <a:gd name="T7" fmla="*/ 42 h 217"/>
                <a:gd name="T8" fmla="*/ 81 w 125"/>
                <a:gd name="T9" fmla="*/ 177 h 217"/>
                <a:gd name="T10" fmla="*/ 83 w 125"/>
                <a:gd name="T11" fmla="*/ 184 h 217"/>
                <a:gd name="T12" fmla="*/ 83 w 125"/>
                <a:gd name="T13" fmla="*/ 190 h 217"/>
                <a:gd name="T14" fmla="*/ 86 w 125"/>
                <a:gd name="T15" fmla="*/ 198 h 217"/>
                <a:gd name="T16" fmla="*/ 94 w 125"/>
                <a:gd name="T17" fmla="*/ 202 h 217"/>
                <a:gd name="T18" fmla="*/ 106 w 125"/>
                <a:gd name="T19" fmla="*/ 204 h 217"/>
                <a:gd name="T20" fmla="*/ 115 w 125"/>
                <a:gd name="T21" fmla="*/ 206 h 217"/>
                <a:gd name="T22" fmla="*/ 125 w 125"/>
                <a:gd name="T23" fmla="*/ 206 h 217"/>
                <a:gd name="T24" fmla="*/ 125 w 125"/>
                <a:gd name="T25" fmla="*/ 217 h 217"/>
                <a:gd name="T26" fmla="*/ 10 w 125"/>
                <a:gd name="T27" fmla="*/ 217 h 217"/>
                <a:gd name="T28" fmla="*/ 10 w 125"/>
                <a:gd name="T29" fmla="*/ 206 h 217"/>
                <a:gd name="T30" fmla="*/ 25 w 125"/>
                <a:gd name="T31" fmla="*/ 204 h 217"/>
                <a:gd name="T32" fmla="*/ 35 w 125"/>
                <a:gd name="T33" fmla="*/ 204 h 217"/>
                <a:gd name="T34" fmla="*/ 40 w 125"/>
                <a:gd name="T35" fmla="*/ 202 h 217"/>
                <a:gd name="T36" fmla="*/ 46 w 125"/>
                <a:gd name="T37" fmla="*/ 200 h 217"/>
                <a:gd name="T38" fmla="*/ 52 w 125"/>
                <a:gd name="T39" fmla="*/ 192 h 217"/>
                <a:gd name="T40" fmla="*/ 52 w 125"/>
                <a:gd name="T41" fmla="*/ 184 h 217"/>
                <a:gd name="T42" fmla="*/ 54 w 125"/>
                <a:gd name="T43" fmla="*/ 177 h 217"/>
                <a:gd name="T44" fmla="*/ 54 w 125"/>
                <a:gd name="T45" fmla="*/ 48 h 217"/>
                <a:gd name="T46" fmla="*/ 50 w 125"/>
                <a:gd name="T47" fmla="*/ 40 h 217"/>
                <a:gd name="T48" fmla="*/ 44 w 125"/>
                <a:gd name="T49" fmla="*/ 37 h 217"/>
                <a:gd name="T50" fmla="*/ 38 w 125"/>
                <a:gd name="T51" fmla="*/ 39 h 217"/>
                <a:gd name="T52" fmla="*/ 31 w 125"/>
                <a:gd name="T53" fmla="*/ 42 h 217"/>
                <a:gd name="T54" fmla="*/ 19 w 125"/>
                <a:gd name="T55" fmla="*/ 48 h 217"/>
                <a:gd name="T56" fmla="*/ 8 w 125"/>
                <a:gd name="T57" fmla="*/ 56 h 217"/>
                <a:gd name="T58" fmla="*/ 0 w 125"/>
                <a:gd name="T59" fmla="*/ 44 h 217"/>
                <a:gd name="T60" fmla="*/ 73 w 125"/>
                <a:gd name="T6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217">
                  <a:moveTo>
                    <a:pt x="73" y="0"/>
                  </a:moveTo>
                  <a:lnTo>
                    <a:pt x="83" y="0"/>
                  </a:lnTo>
                  <a:lnTo>
                    <a:pt x="83" y="19"/>
                  </a:lnTo>
                  <a:lnTo>
                    <a:pt x="81" y="42"/>
                  </a:lnTo>
                  <a:lnTo>
                    <a:pt x="81" y="177"/>
                  </a:lnTo>
                  <a:lnTo>
                    <a:pt x="83" y="184"/>
                  </a:lnTo>
                  <a:lnTo>
                    <a:pt x="83" y="190"/>
                  </a:lnTo>
                  <a:lnTo>
                    <a:pt x="86" y="198"/>
                  </a:lnTo>
                  <a:lnTo>
                    <a:pt x="94" y="202"/>
                  </a:lnTo>
                  <a:lnTo>
                    <a:pt x="106" y="204"/>
                  </a:lnTo>
                  <a:lnTo>
                    <a:pt x="115" y="206"/>
                  </a:lnTo>
                  <a:lnTo>
                    <a:pt x="125" y="206"/>
                  </a:lnTo>
                  <a:lnTo>
                    <a:pt x="125" y="217"/>
                  </a:lnTo>
                  <a:lnTo>
                    <a:pt x="10" y="217"/>
                  </a:lnTo>
                  <a:lnTo>
                    <a:pt x="10" y="206"/>
                  </a:lnTo>
                  <a:lnTo>
                    <a:pt x="25" y="204"/>
                  </a:lnTo>
                  <a:lnTo>
                    <a:pt x="35" y="204"/>
                  </a:lnTo>
                  <a:lnTo>
                    <a:pt x="40" y="202"/>
                  </a:lnTo>
                  <a:lnTo>
                    <a:pt x="46" y="200"/>
                  </a:lnTo>
                  <a:lnTo>
                    <a:pt x="52" y="192"/>
                  </a:lnTo>
                  <a:lnTo>
                    <a:pt x="52" y="184"/>
                  </a:lnTo>
                  <a:lnTo>
                    <a:pt x="54" y="177"/>
                  </a:lnTo>
                  <a:lnTo>
                    <a:pt x="54" y="48"/>
                  </a:lnTo>
                  <a:lnTo>
                    <a:pt x="50" y="40"/>
                  </a:lnTo>
                  <a:lnTo>
                    <a:pt x="44" y="37"/>
                  </a:lnTo>
                  <a:lnTo>
                    <a:pt x="38" y="39"/>
                  </a:lnTo>
                  <a:lnTo>
                    <a:pt x="31" y="42"/>
                  </a:lnTo>
                  <a:lnTo>
                    <a:pt x="19" y="48"/>
                  </a:lnTo>
                  <a:lnTo>
                    <a:pt x="8" y="56"/>
                  </a:lnTo>
                  <a:lnTo>
                    <a:pt x="0" y="4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" name="Freeform 320"/>
            <p:cNvSpPr>
              <a:spLocks noEditPoints="1"/>
            </p:cNvSpPr>
            <p:nvPr/>
          </p:nvSpPr>
          <p:spPr bwMode="auto">
            <a:xfrm>
              <a:off x="6180138" y="4283076"/>
              <a:ext cx="122237" cy="171450"/>
            </a:xfrm>
            <a:custGeom>
              <a:avLst/>
              <a:gdLst>
                <a:gd name="T0" fmla="*/ 86 w 153"/>
                <a:gd name="T1" fmla="*/ 35 h 215"/>
                <a:gd name="T2" fmla="*/ 25 w 153"/>
                <a:gd name="T3" fmla="*/ 133 h 215"/>
                <a:gd name="T4" fmla="*/ 25 w 153"/>
                <a:gd name="T5" fmla="*/ 135 h 215"/>
                <a:gd name="T6" fmla="*/ 86 w 153"/>
                <a:gd name="T7" fmla="*/ 135 h 215"/>
                <a:gd name="T8" fmla="*/ 86 w 153"/>
                <a:gd name="T9" fmla="*/ 96 h 215"/>
                <a:gd name="T10" fmla="*/ 88 w 153"/>
                <a:gd name="T11" fmla="*/ 63 h 215"/>
                <a:gd name="T12" fmla="*/ 88 w 153"/>
                <a:gd name="T13" fmla="*/ 46 h 215"/>
                <a:gd name="T14" fmla="*/ 88 w 153"/>
                <a:gd name="T15" fmla="*/ 35 h 215"/>
                <a:gd name="T16" fmla="*/ 86 w 153"/>
                <a:gd name="T17" fmla="*/ 35 h 215"/>
                <a:gd name="T18" fmla="*/ 92 w 153"/>
                <a:gd name="T19" fmla="*/ 0 h 215"/>
                <a:gd name="T20" fmla="*/ 113 w 153"/>
                <a:gd name="T21" fmla="*/ 0 h 215"/>
                <a:gd name="T22" fmla="*/ 113 w 153"/>
                <a:gd name="T23" fmla="*/ 135 h 215"/>
                <a:gd name="T24" fmla="*/ 117 w 153"/>
                <a:gd name="T25" fmla="*/ 135 h 215"/>
                <a:gd name="T26" fmla="*/ 124 w 153"/>
                <a:gd name="T27" fmla="*/ 135 h 215"/>
                <a:gd name="T28" fmla="*/ 130 w 153"/>
                <a:gd name="T29" fmla="*/ 133 h 215"/>
                <a:gd name="T30" fmla="*/ 136 w 153"/>
                <a:gd name="T31" fmla="*/ 129 h 215"/>
                <a:gd name="T32" fmla="*/ 140 w 153"/>
                <a:gd name="T33" fmla="*/ 125 h 215"/>
                <a:gd name="T34" fmla="*/ 142 w 153"/>
                <a:gd name="T35" fmla="*/ 117 h 215"/>
                <a:gd name="T36" fmla="*/ 153 w 153"/>
                <a:gd name="T37" fmla="*/ 117 h 215"/>
                <a:gd name="T38" fmla="*/ 151 w 153"/>
                <a:gd name="T39" fmla="*/ 150 h 215"/>
                <a:gd name="T40" fmla="*/ 113 w 153"/>
                <a:gd name="T41" fmla="*/ 150 h 215"/>
                <a:gd name="T42" fmla="*/ 113 w 153"/>
                <a:gd name="T43" fmla="*/ 175 h 215"/>
                <a:gd name="T44" fmla="*/ 113 w 153"/>
                <a:gd name="T45" fmla="*/ 184 h 215"/>
                <a:gd name="T46" fmla="*/ 115 w 153"/>
                <a:gd name="T47" fmla="*/ 190 h 215"/>
                <a:gd name="T48" fmla="*/ 117 w 153"/>
                <a:gd name="T49" fmla="*/ 198 h 215"/>
                <a:gd name="T50" fmla="*/ 121 w 153"/>
                <a:gd name="T51" fmla="*/ 204 h 215"/>
                <a:gd name="T52" fmla="*/ 126 w 153"/>
                <a:gd name="T53" fmla="*/ 206 h 215"/>
                <a:gd name="T54" fmla="*/ 132 w 153"/>
                <a:gd name="T55" fmla="*/ 208 h 215"/>
                <a:gd name="T56" fmla="*/ 132 w 153"/>
                <a:gd name="T57" fmla="*/ 215 h 215"/>
                <a:gd name="T58" fmla="*/ 69 w 153"/>
                <a:gd name="T59" fmla="*/ 215 h 215"/>
                <a:gd name="T60" fmla="*/ 69 w 153"/>
                <a:gd name="T61" fmla="*/ 208 h 215"/>
                <a:gd name="T62" fmla="*/ 76 w 153"/>
                <a:gd name="T63" fmla="*/ 204 h 215"/>
                <a:gd name="T64" fmla="*/ 82 w 153"/>
                <a:gd name="T65" fmla="*/ 202 h 215"/>
                <a:gd name="T66" fmla="*/ 86 w 153"/>
                <a:gd name="T67" fmla="*/ 192 h 215"/>
                <a:gd name="T68" fmla="*/ 86 w 153"/>
                <a:gd name="T69" fmla="*/ 186 h 215"/>
                <a:gd name="T70" fmla="*/ 86 w 153"/>
                <a:gd name="T71" fmla="*/ 175 h 215"/>
                <a:gd name="T72" fmla="*/ 86 w 153"/>
                <a:gd name="T73" fmla="*/ 150 h 215"/>
                <a:gd name="T74" fmla="*/ 0 w 153"/>
                <a:gd name="T75" fmla="*/ 150 h 215"/>
                <a:gd name="T76" fmla="*/ 0 w 153"/>
                <a:gd name="T77" fmla="*/ 138 h 215"/>
                <a:gd name="T78" fmla="*/ 92 w 153"/>
                <a:gd name="T7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215">
                  <a:moveTo>
                    <a:pt x="86" y="35"/>
                  </a:moveTo>
                  <a:lnTo>
                    <a:pt x="25" y="133"/>
                  </a:lnTo>
                  <a:lnTo>
                    <a:pt x="25" y="135"/>
                  </a:lnTo>
                  <a:lnTo>
                    <a:pt x="86" y="135"/>
                  </a:lnTo>
                  <a:lnTo>
                    <a:pt x="86" y="96"/>
                  </a:lnTo>
                  <a:lnTo>
                    <a:pt x="88" y="63"/>
                  </a:lnTo>
                  <a:lnTo>
                    <a:pt x="88" y="46"/>
                  </a:lnTo>
                  <a:lnTo>
                    <a:pt x="88" y="35"/>
                  </a:lnTo>
                  <a:lnTo>
                    <a:pt x="86" y="35"/>
                  </a:lnTo>
                  <a:close/>
                  <a:moveTo>
                    <a:pt x="92" y="0"/>
                  </a:moveTo>
                  <a:lnTo>
                    <a:pt x="113" y="0"/>
                  </a:lnTo>
                  <a:lnTo>
                    <a:pt x="113" y="135"/>
                  </a:lnTo>
                  <a:lnTo>
                    <a:pt x="117" y="135"/>
                  </a:lnTo>
                  <a:lnTo>
                    <a:pt x="124" y="135"/>
                  </a:lnTo>
                  <a:lnTo>
                    <a:pt x="130" y="133"/>
                  </a:lnTo>
                  <a:lnTo>
                    <a:pt x="136" y="129"/>
                  </a:lnTo>
                  <a:lnTo>
                    <a:pt x="140" y="125"/>
                  </a:lnTo>
                  <a:lnTo>
                    <a:pt x="142" y="117"/>
                  </a:lnTo>
                  <a:lnTo>
                    <a:pt x="153" y="117"/>
                  </a:lnTo>
                  <a:lnTo>
                    <a:pt x="151" y="150"/>
                  </a:lnTo>
                  <a:lnTo>
                    <a:pt x="113" y="150"/>
                  </a:lnTo>
                  <a:lnTo>
                    <a:pt x="113" y="175"/>
                  </a:lnTo>
                  <a:lnTo>
                    <a:pt x="113" y="184"/>
                  </a:lnTo>
                  <a:lnTo>
                    <a:pt x="115" y="190"/>
                  </a:lnTo>
                  <a:lnTo>
                    <a:pt x="117" y="198"/>
                  </a:lnTo>
                  <a:lnTo>
                    <a:pt x="121" y="204"/>
                  </a:lnTo>
                  <a:lnTo>
                    <a:pt x="126" y="206"/>
                  </a:lnTo>
                  <a:lnTo>
                    <a:pt x="132" y="208"/>
                  </a:lnTo>
                  <a:lnTo>
                    <a:pt x="132" y="215"/>
                  </a:lnTo>
                  <a:lnTo>
                    <a:pt x="69" y="215"/>
                  </a:lnTo>
                  <a:lnTo>
                    <a:pt x="69" y="208"/>
                  </a:lnTo>
                  <a:lnTo>
                    <a:pt x="76" y="204"/>
                  </a:lnTo>
                  <a:lnTo>
                    <a:pt x="82" y="202"/>
                  </a:lnTo>
                  <a:lnTo>
                    <a:pt x="86" y="192"/>
                  </a:lnTo>
                  <a:lnTo>
                    <a:pt x="86" y="186"/>
                  </a:lnTo>
                  <a:lnTo>
                    <a:pt x="86" y="175"/>
                  </a:lnTo>
                  <a:lnTo>
                    <a:pt x="86" y="150"/>
                  </a:lnTo>
                  <a:lnTo>
                    <a:pt x="0" y="150"/>
                  </a:lnTo>
                  <a:lnTo>
                    <a:pt x="0" y="13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" name="Freeform 321"/>
            <p:cNvSpPr>
              <a:spLocks/>
            </p:cNvSpPr>
            <p:nvPr/>
          </p:nvSpPr>
          <p:spPr bwMode="auto">
            <a:xfrm>
              <a:off x="6172200" y="4202113"/>
              <a:ext cx="141287" cy="17463"/>
            </a:xfrm>
            <a:custGeom>
              <a:avLst/>
              <a:gdLst>
                <a:gd name="T0" fmla="*/ 0 w 179"/>
                <a:gd name="T1" fmla="*/ 0 h 21"/>
                <a:gd name="T2" fmla="*/ 88 w 179"/>
                <a:gd name="T3" fmla="*/ 0 h 21"/>
                <a:gd name="T4" fmla="*/ 179 w 179"/>
                <a:gd name="T5" fmla="*/ 0 h 21"/>
                <a:gd name="T6" fmla="*/ 179 w 179"/>
                <a:gd name="T7" fmla="*/ 21 h 21"/>
                <a:gd name="T8" fmla="*/ 88 w 179"/>
                <a:gd name="T9" fmla="*/ 21 h 21"/>
                <a:gd name="T10" fmla="*/ 0 w 179"/>
                <a:gd name="T11" fmla="*/ 21 h 21"/>
                <a:gd name="T12" fmla="*/ 0 w 17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21">
                  <a:moveTo>
                    <a:pt x="0" y="0"/>
                  </a:moveTo>
                  <a:lnTo>
                    <a:pt x="88" y="0"/>
                  </a:lnTo>
                  <a:lnTo>
                    <a:pt x="179" y="0"/>
                  </a:lnTo>
                  <a:lnTo>
                    <a:pt x="179" y="21"/>
                  </a:lnTo>
                  <a:lnTo>
                    <a:pt x="88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" name="Freeform 345"/>
            <p:cNvSpPr>
              <a:spLocks/>
            </p:cNvSpPr>
            <p:nvPr/>
          </p:nvSpPr>
          <p:spPr bwMode="auto">
            <a:xfrm>
              <a:off x="6188075" y="4667251"/>
              <a:ext cx="103187" cy="174625"/>
            </a:xfrm>
            <a:custGeom>
              <a:avLst/>
              <a:gdLst>
                <a:gd name="T0" fmla="*/ 85 w 131"/>
                <a:gd name="T1" fmla="*/ 2 h 219"/>
                <a:gd name="T2" fmla="*/ 112 w 131"/>
                <a:gd name="T3" fmla="*/ 12 h 219"/>
                <a:gd name="T4" fmla="*/ 125 w 131"/>
                <a:gd name="T5" fmla="*/ 33 h 219"/>
                <a:gd name="T6" fmla="*/ 125 w 131"/>
                <a:gd name="T7" fmla="*/ 58 h 219"/>
                <a:gd name="T8" fmla="*/ 115 w 131"/>
                <a:gd name="T9" fmla="*/ 79 h 219"/>
                <a:gd name="T10" fmla="*/ 94 w 131"/>
                <a:gd name="T11" fmla="*/ 94 h 219"/>
                <a:gd name="T12" fmla="*/ 81 w 131"/>
                <a:gd name="T13" fmla="*/ 104 h 219"/>
                <a:gd name="T14" fmla="*/ 115 w 131"/>
                <a:gd name="T15" fmla="*/ 119 h 219"/>
                <a:gd name="T16" fmla="*/ 129 w 131"/>
                <a:gd name="T17" fmla="*/ 146 h 219"/>
                <a:gd name="T18" fmla="*/ 129 w 131"/>
                <a:gd name="T19" fmla="*/ 173 h 219"/>
                <a:gd name="T20" fmla="*/ 114 w 131"/>
                <a:gd name="T21" fmla="*/ 202 h 219"/>
                <a:gd name="T22" fmla="*/ 81 w 131"/>
                <a:gd name="T23" fmla="*/ 217 h 219"/>
                <a:gd name="T24" fmla="*/ 29 w 131"/>
                <a:gd name="T25" fmla="*/ 215 h 219"/>
                <a:gd name="T26" fmla="*/ 0 w 131"/>
                <a:gd name="T27" fmla="*/ 175 h 219"/>
                <a:gd name="T28" fmla="*/ 27 w 131"/>
                <a:gd name="T29" fmla="*/ 188 h 219"/>
                <a:gd name="T30" fmla="*/ 44 w 131"/>
                <a:gd name="T31" fmla="*/ 204 h 219"/>
                <a:gd name="T32" fmla="*/ 77 w 131"/>
                <a:gd name="T33" fmla="*/ 204 h 219"/>
                <a:gd name="T34" fmla="*/ 98 w 131"/>
                <a:gd name="T35" fmla="*/ 181 h 219"/>
                <a:gd name="T36" fmla="*/ 96 w 131"/>
                <a:gd name="T37" fmla="*/ 142 h 219"/>
                <a:gd name="T38" fmla="*/ 69 w 131"/>
                <a:gd name="T39" fmla="*/ 117 h 219"/>
                <a:gd name="T40" fmla="*/ 31 w 131"/>
                <a:gd name="T41" fmla="*/ 115 h 219"/>
                <a:gd name="T42" fmla="*/ 52 w 131"/>
                <a:gd name="T43" fmla="*/ 98 h 219"/>
                <a:gd name="T44" fmla="*/ 81 w 131"/>
                <a:gd name="T45" fmla="*/ 85 h 219"/>
                <a:gd name="T46" fmla="*/ 94 w 131"/>
                <a:gd name="T47" fmla="*/ 63 h 219"/>
                <a:gd name="T48" fmla="*/ 94 w 131"/>
                <a:gd name="T49" fmla="*/ 35 h 219"/>
                <a:gd name="T50" fmla="*/ 75 w 131"/>
                <a:gd name="T51" fmla="*/ 17 h 219"/>
                <a:gd name="T52" fmla="*/ 46 w 131"/>
                <a:gd name="T53" fmla="*/ 17 h 219"/>
                <a:gd name="T54" fmla="*/ 27 w 131"/>
                <a:gd name="T55" fmla="*/ 33 h 219"/>
                <a:gd name="T56" fmla="*/ 4 w 131"/>
                <a:gd name="T57" fmla="*/ 46 h 219"/>
                <a:gd name="T58" fmla="*/ 21 w 131"/>
                <a:gd name="T59" fmla="*/ 10 h 219"/>
                <a:gd name="T60" fmla="*/ 54 w 131"/>
                <a:gd name="T61" fmla="*/ 2 h 219"/>
                <a:gd name="T62" fmla="*/ 67 w 131"/>
                <a:gd name="T6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219">
                  <a:moveTo>
                    <a:pt x="67" y="0"/>
                  </a:moveTo>
                  <a:lnTo>
                    <a:pt x="85" y="2"/>
                  </a:lnTo>
                  <a:lnTo>
                    <a:pt x="98" y="6"/>
                  </a:lnTo>
                  <a:lnTo>
                    <a:pt x="112" y="12"/>
                  </a:lnTo>
                  <a:lnTo>
                    <a:pt x="119" y="21"/>
                  </a:lnTo>
                  <a:lnTo>
                    <a:pt x="125" y="33"/>
                  </a:lnTo>
                  <a:lnTo>
                    <a:pt x="127" y="46"/>
                  </a:lnTo>
                  <a:lnTo>
                    <a:pt x="125" y="58"/>
                  </a:lnTo>
                  <a:lnTo>
                    <a:pt x="121" y="69"/>
                  </a:lnTo>
                  <a:lnTo>
                    <a:pt x="115" y="79"/>
                  </a:lnTo>
                  <a:lnTo>
                    <a:pt x="106" y="87"/>
                  </a:lnTo>
                  <a:lnTo>
                    <a:pt x="94" y="94"/>
                  </a:lnTo>
                  <a:lnTo>
                    <a:pt x="81" y="102"/>
                  </a:lnTo>
                  <a:lnTo>
                    <a:pt x="81" y="104"/>
                  </a:lnTo>
                  <a:lnTo>
                    <a:pt x="100" y="110"/>
                  </a:lnTo>
                  <a:lnTo>
                    <a:pt x="115" y="119"/>
                  </a:lnTo>
                  <a:lnTo>
                    <a:pt x="127" y="135"/>
                  </a:lnTo>
                  <a:lnTo>
                    <a:pt x="129" y="146"/>
                  </a:lnTo>
                  <a:lnTo>
                    <a:pt x="131" y="156"/>
                  </a:lnTo>
                  <a:lnTo>
                    <a:pt x="129" y="173"/>
                  </a:lnTo>
                  <a:lnTo>
                    <a:pt x="123" y="188"/>
                  </a:lnTo>
                  <a:lnTo>
                    <a:pt x="114" y="202"/>
                  </a:lnTo>
                  <a:lnTo>
                    <a:pt x="98" y="211"/>
                  </a:lnTo>
                  <a:lnTo>
                    <a:pt x="81" y="217"/>
                  </a:lnTo>
                  <a:lnTo>
                    <a:pt x="58" y="219"/>
                  </a:lnTo>
                  <a:lnTo>
                    <a:pt x="29" y="215"/>
                  </a:lnTo>
                  <a:lnTo>
                    <a:pt x="0" y="20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7" y="188"/>
                  </a:lnTo>
                  <a:lnTo>
                    <a:pt x="35" y="198"/>
                  </a:lnTo>
                  <a:lnTo>
                    <a:pt x="44" y="204"/>
                  </a:lnTo>
                  <a:lnTo>
                    <a:pt x="60" y="206"/>
                  </a:lnTo>
                  <a:lnTo>
                    <a:pt x="77" y="204"/>
                  </a:lnTo>
                  <a:lnTo>
                    <a:pt x="90" y="194"/>
                  </a:lnTo>
                  <a:lnTo>
                    <a:pt x="98" y="181"/>
                  </a:lnTo>
                  <a:lnTo>
                    <a:pt x="100" y="161"/>
                  </a:lnTo>
                  <a:lnTo>
                    <a:pt x="96" y="142"/>
                  </a:lnTo>
                  <a:lnTo>
                    <a:pt x="87" y="127"/>
                  </a:lnTo>
                  <a:lnTo>
                    <a:pt x="69" y="117"/>
                  </a:lnTo>
                  <a:lnTo>
                    <a:pt x="46" y="115"/>
                  </a:lnTo>
                  <a:lnTo>
                    <a:pt x="31" y="115"/>
                  </a:lnTo>
                  <a:lnTo>
                    <a:pt x="31" y="100"/>
                  </a:lnTo>
                  <a:lnTo>
                    <a:pt x="52" y="98"/>
                  </a:lnTo>
                  <a:lnTo>
                    <a:pt x="67" y="92"/>
                  </a:lnTo>
                  <a:lnTo>
                    <a:pt x="81" y="85"/>
                  </a:lnTo>
                  <a:lnTo>
                    <a:pt x="89" y="75"/>
                  </a:lnTo>
                  <a:lnTo>
                    <a:pt x="94" y="63"/>
                  </a:lnTo>
                  <a:lnTo>
                    <a:pt x="96" y="50"/>
                  </a:lnTo>
                  <a:lnTo>
                    <a:pt x="94" y="35"/>
                  </a:lnTo>
                  <a:lnTo>
                    <a:pt x="87" y="23"/>
                  </a:lnTo>
                  <a:lnTo>
                    <a:pt x="75" y="17"/>
                  </a:lnTo>
                  <a:lnTo>
                    <a:pt x="60" y="15"/>
                  </a:lnTo>
                  <a:lnTo>
                    <a:pt x="46" y="17"/>
                  </a:lnTo>
                  <a:lnTo>
                    <a:pt x="37" y="23"/>
                  </a:lnTo>
                  <a:lnTo>
                    <a:pt x="27" y="33"/>
                  </a:lnTo>
                  <a:lnTo>
                    <a:pt x="21" y="46"/>
                  </a:lnTo>
                  <a:lnTo>
                    <a:pt x="4" y="46"/>
                  </a:lnTo>
                  <a:lnTo>
                    <a:pt x="4" y="17"/>
                  </a:lnTo>
                  <a:lnTo>
                    <a:pt x="21" y="10"/>
                  </a:lnTo>
                  <a:lnTo>
                    <a:pt x="37" y="4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" name="Freeform 346"/>
            <p:cNvSpPr>
              <a:spLocks noEditPoints="1"/>
            </p:cNvSpPr>
            <p:nvPr/>
          </p:nvSpPr>
          <p:spPr bwMode="auto">
            <a:xfrm>
              <a:off x="6180138" y="5032376"/>
              <a:ext cx="122237" cy="169863"/>
            </a:xfrm>
            <a:custGeom>
              <a:avLst/>
              <a:gdLst>
                <a:gd name="T0" fmla="*/ 86 w 153"/>
                <a:gd name="T1" fmla="*/ 35 h 215"/>
                <a:gd name="T2" fmla="*/ 25 w 153"/>
                <a:gd name="T3" fmla="*/ 133 h 215"/>
                <a:gd name="T4" fmla="*/ 25 w 153"/>
                <a:gd name="T5" fmla="*/ 135 h 215"/>
                <a:gd name="T6" fmla="*/ 86 w 153"/>
                <a:gd name="T7" fmla="*/ 135 h 215"/>
                <a:gd name="T8" fmla="*/ 86 w 153"/>
                <a:gd name="T9" fmla="*/ 96 h 215"/>
                <a:gd name="T10" fmla="*/ 88 w 153"/>
                <a:gd name="T11" fmla="*/ 62 h 215"/>
                <a:gd name="T12" fmla="*/ 88 w 153"/>
                <a:gd name="T13" fmla="*/ 46 h 215"/>
                <a:gd name="T14" fmla="*/ 88 w 153"/>
                <a:gd name="T15" fmla="*/ 35 h 215"/>
                <a:gd name="T16" fmla="*/ 86 w 153"/>
                <a:gd name="T17" fmla="*/ 35 h 215"/>
                <a:gd name="T18" fmla="*/ 92 w 153"/>
                <a:gd name="T19" fmla="*/ 0 h 215"/>
                <a:gd name="T20" fmla="*/ 113 w 153"/>
                <a:gd name="T21" fmla="*/ 0 h 215"/>
                <a:gd name="T22" fmla="*/ 113 w 153"/>
                <a:gd name="T23" fmla="*/ 135 h 215"/>
                <a:gd name="T24" fmla="*/ 117 w 153"/>
                <a:gd name="T25" fmla="*/ 135 h 215"/>
                <a:gd name="T26" fmla="*/ 124 w 153"/>
                <a:gd name="T27" fmla="*/ 135 h 215"/>
                <a:gd name="T28" fmla="*/ 130 w 153"/>
                <a:gd name="T29" fmla="*/ 133 h 215"/>
                <a:gd name="T30" fmla="*/ 136 w 153"/>
                <a:gd name="T31" fmla="*/ 129 h 215"/>
                <a:gd name="T32" fmla="*/ 140 w 153"/>
                <a:gd name="T33" fmla="*/ 125 h 215"/>
                <a:gd name="T34" fmla="*/ 142 w 153"/>
                <a:gd name="T35" fmla="*/ 117 h 215"/>
                <a:gd name="T36" fmla="*/ 153 w 153"/>
                <a:gd name="T37" fmla="*/ 117 h 215"/>
                <a:gd name="T38" fmla="*/ 151 w 153"/>
                <a:gd name="T39" fmla="*/ 150 h 215"/>
                <a:gd name="T40" fmla="*/ 113 w 153"/>
                <a:gd name="T41" fmla="*/ 150 h 215"/>
                <a:gd name="T42" fmla="*/ 113 w 153"/>
                <a:gd name="T43" fmla="*/ 175 h 215"/>
                <a:gd name="T44" fmla="*/ 113 w 153"/>
                <a:gd name="T45" fmla="*/ 184 h 215"/>
                <a:gd name="T46" fmla="*/ 115 w 153"/>
                <a:gd name="T47" fmla="*/ 190 h 215"/>
                <a:gd name="T48" fmla="*/ 117 w 153"/>
                <a:gd name="T49" fmla="*/ 198 h 215"/>
                <a:gd name="T50" fmla="*/ 121 w 153"/>
                <a:gd name="T51" fmla="*/ 204 h 215"/>
                <a:gd name="T52" fmla="*/ 126 w 153"/>
                <a:gd name="T53" fmla="*/ 206 h 215"/>
                <a:gd name="T54" fmla="*/ 132 w 153"/>
                <a:gd name="T55" fmla="*/ 208 h 215"/>
                <a:gd name="T56" fmla="*/ 132 w 153"/>
                <a:gd name="T57" fmla="*/ 215 h 215"/>
                <a:gd name="T58" fmla="*/ 69 w 153"/>
                <a:gd name="T59" fmla="*/ 215 h 215"/>
                <a:gd name="T60" fmla="*/ 69 w 153"/>
                <a:gd name="T61" fmla="*/ 208 h 215"/>
                <a:gd name="T62" fmla="*/ 76 w 153"/>
                <a:gd name="T63" fmla="*/ 204 h 215"/>
                <a:gd name="T64" fmla="*/ 82 w 153"/>
                <a:gd name="T65" fmla="*/ 202 h 215"/>
                <a:gd name="T66" fmla="*/ 86 w 153"/>
                <a:gd name="T67" fmla="*/ 192 h 215"/>
                <a:gd name="T68" fmla="*/ 86 w 153"/>
                <a:gd name="T69" fmla="*/ 186 h 215"/>
                <a:gd name="T70" fmla="*/ 86 w 153"/>
                <a:gd name="T71" fmla="*/ 175 h 215"/>
                <a:gd name="T72" fmla="*/ 86 w 153"/>
                <a:gd name="T73" fmla="*/ 150 h 215"/>
                <a:gd name="T74" fmla="*/ 0 w 153"/>
                <a:gd name="T75" fmla="*/ 150 h 215"/>
                <a:gd name="T76" fmla="*/ 0 w 153"/>
                <a:gd name="T77" fmla="*/ 138 h 215"/>
                <a:gd name="T78" fmla="*/ 92 w 153"/>
                <a:gd name="T7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215">
                  <a:moveTo>
                    <a:pt x="86" y="35"/>
                  </a:moveTo>
                  <a:lnTo>
                    <a:pt x="25" y="133"/>
                  </a:lnTo>
                  <a:lnTo>
                    <a:pt x="25" y="135"/>
                  </a:lnTo>
                  <a:lnTo>
                    <a:pt x="86" y="135"/>
                  </a:lnTo>
                  <a:lnTo>
                    <a:pt x="86" y="96"/>
                  </a:lnTo>
                  <a:lnTo>
                    <a:pt x="88" y="62"/>
                  </a:lnTo>
                  <a:lnTo>
                    <a:pt x="88" y="46"/>
                  </a:lnTo>
                  <a:lnTo>
                    <a:pt x="88" y="35"/>
                  </a:lnTo>
                  <a:lnTo>
                    <a:pt x="86" y="35"/>
                  </a:lnTo>
                  <a:close/>
                  <a:moveTo>
                    <a:pt x="92" y="0"/>
                  </a:moveTo>
                  <a:lnTo>
                    <a:pt x="113" y="0"/>
                  </a:lnTo>
                  <a:lnTo>
                    <a:pt x="113" y="135"/>
                  </a:lnTo>
                  <a:lnTo>
                    <a:pt x="117" y="135"/>
                  </a:lnTo>
                  <a:lnTo>
                    <a:pt x="124" y="135"/>
                  </a:lnTo>
                  <a:lnTo>
                    <a:pt x="130" y="133"/>
                  </a:lnTo>
                  <a:lnTo>
                    <a:pt x="136" y="129"/>
                  </a:lnTo>
                  <a:lnTo>
                    <a:pt x="140" y="125"/>
                  </a:lnTo>
                  <a:lnTo>
                    <a:pt x="142" y="117"/>
                  </a:lnTo>
                  <a:lnTo>
                    <a:pt x="153" y="117"/>
                  </a:lnTo>
                  <a:lnTo>
                    <a:pt x="151" y="150"/>
                  </a:lnTo>
                  <a:lnTo>
                    <a:pt x="113" y="150"/>
                  </a:lnTo>
                  <a:lnTo>
                    <a:pt x="113" y="175"/>
                  </a:lnTo>
                  <a:lnTo>
                    <a:pt x="113" y="184"/>
                  </a:lnTo>
                  <a:lnTo>
                    <a:pt x="115" y="190"/>
                  </a:lnTo>
                  <a:lnTo>
                    <a:pt x="117" y="198"/>
                  </a:lnTo>
                  <a:lnTo>
                    <a:pt x="121" y="204"/>
                  </a:lnTo>
                  <a:lnTo>
                    <a:pt x="126" y="206"/>
                  </a:lnTo>
                  <a:lnTo>
                    <a:pt x="132" y="208"/>
                  </a:lnTo>
                  <a:lnTo>
                    <a:pt x="132" y="215"/>
                  </a:lnTo>
                  <a:lnTo>
                    <a:pt x="69" y="215"/>
                  </a:lnTo>
                  <a:lnTo>
                    <a:pt x="69" y="208"/>
                  </a:lnTo>
                  <a:lnTo>
                    <a:pt x="76" y="204"/>
                  </a:lnTo>
                  <a:lnTo>
                    <a:pt x="82" y="202"/>
                  </a:lnTo>
                  <a:lnTo>
                    <a:pt x="86" y="192"/>
                  </a:lnTo>
                  <a:lnTo>
                    <a:pt x="86" y="186"/>
                  </a:lnTo>
                  <a:lnTo>
                    <a:pt x="86" y="175"/>
                  </a:lnTo>
                  <a:lnTo>
                    <a:pt x="86" y="150"/>
                  </a:lnTo>
                  <a:lnTo>
                    <a:pt x="0" y="150"/>
                  </a:lnTo>
                  <a:lnTo>
                    <a:pt x="0" y="13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" name="Freeform 347"/>
            <p:cNvSpPr>
              <a:spLocks/>
            </p:cNvSpPr>
            <p:nvPr/>
          </p:nvSpPr>
          <p:spPr bwMode="auto">
            <a:xfrm>
              <a:off x="6172200" y="4951413"/>
              <a:ext cx="141287" cy="15875"/>
            </a:xfrm>
            <a:custGeom>
              <a:avLst/>
              <a:gdLst>
                <a:gd name="T0" fmla="*/ 0 w 179"/>
                <a:gd name="T1" fmla="*/ 0 h 21"/>
                <a:gd name="T2" fmla="*/ 88 w 179"/>
                <a:gd name="T3" fmla="*/ 0 h 21"/>
                <a:gd name="T4" fmla="*/ 179 w 179"/>
                <a:gd name="T5" fmla="*/ 0 h 21"/>
                <a:gd name="T6" fmla="*/ 179 w 179"/>
                <a:gd name="T7" fmla="*/ 21 h 21"/>
                <a:gd name="T8" fmla="*/ 88 w 179"/>
                <a:gd name="T9" fmla="*/ 21 h 21"/>
                <a:gd name="T10" fmla="*/ 0 w 179"/>
                <a:gd name="T11" fmla="*/ 21 h 21"/>
                <a:gd name="T12" fmla="*/ 0 w 17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21">
                  <a:moveTo>
                    <a:pt x="0" y="0"/>
                  </a:moveTo>
                  <a:lnTo>
                    <a:pt x="88" y="0"/>
                  </a:lnTo>
                  <a:lnTo>
                    <a:pt x="179" y="0"/>
                  </a:lnTo>
                  <a:lnTo>
                    <a:pt x="179" y="21"/>
                  </a:lnTo>
                  <a:lnTo>
                    <a:pt x="88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23" name="Rectangle 352"/>
          <p:cNvSpPr>
            <a:spLocks noChangeArrowheads="1"/>
          </p:cNvSpPr>
          <p:nvPr/>
        </p:nvSpPr>
        <p:spPr bwMode="auto">
          <a:xfrm>
            <a:off x="1025525" y="5500688"/>
            <a:ext cx="11636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 cost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26" name="Line 261"/>
          <p:cNvSpPr>
            <a:spLocks noChangeShapeType="1"/>
          </p:cNvSpPr>
          <p:nvPr/>
        </p:nvSpPr>
        <p:spPr bwMode="auto">
          <a:xfrm>
            <a:off x="2806700" y="3038476"/>
            <a:ext cx="0" cy="30051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18" name="Group 4417"/>
          <p:cNvGrpSpPr/>
          <p:nvPr/>
        </p:nvGrpSpPr>
        <p:grpSpPr>
          <a:xfrm>
            <a:off x="2943225" y="3341688"/>
            <a:ext cx="293687" cy="2417763"/>
            <a:chOff x="2943225" y="3341688"/>
            <a:chExt cx="293687" cy="2417763"/>
          </a:xfrm>
        </p:grpSpPr>
        <p:sp>
          <p:nvSpPr>
            <p:cNvPr id="4361" name="Freeform 286"/>
            <p:cNvSpPr>
              <a:spLocks/>
            </p:cNvSpPr>
            <p:nvPr/>
          </p:nvSpPr>
          <p:spPr bwMode="auto">
            <a:xfrm>
              <a:off x="3041650" y="3341688"/>
              <a:ext cx="98425" cy="169863"/>
            </a:xfrm>
            <a:custGeom>
              <a:avLst/>
              <a:gdLst>
                <a:gd name="T0" fmla="*/ 73 w 125"/>
                <a:gd name="T1" fmla="*/ 0 h 215"/>
                <a:gd name="T2" fmla="*/ 82 w 125"/>
                <a:gd name="T3" fmla="*/ 0 h 215"/>
                <a:gd name="T4" fmla="*/ 80 w 125"/>
                <a:gd name="T5" fmla="*/ 18 h 215"/>
                <a:gd name="T6" fmla="*/ 80 w 125"/>
                <a:gd name="T7" fmla="*/ 41 h 215"/>
                <a:gd name="T8" fmla="*/ 80 w 125"/>
                <a:gd name="T9" fmla="*/ 175 h 215"/>
                <a:gd name="T10" fmla="*/ 80 w 125"/>
                <a:gd name="T11" fmla="*/ 183 h 215"/>
                <a:gd name="T12" fmla="*/ 82 w 125"/>
                <a:gd name="T13" fmla="*/ 188 h 215"/>
                <a:gd name="T14" fmla="*/ 86 w 125"/>
                <a:gd name="T15" fmla="*/ 196 h 215"/>
                <a:gd name="T16" fmla="*/ 94 w 125"/>
                <a:gd name="T17" fmla="*/ 200 h 215"/>
                <a:gd name="T18" fmla="*/ 105 w 125"/>
                <a:gd name="T19" fmla="*/ 204 h 215"/>
                <a:gd name="T20" fmla="*/ 113 w 125"/>
                <a:gd name="T21" fmla="*/ 204 h 215"/>
                <a:gd name="T22" fmla="*/ 125 w 125"/>
                <a:gd name="T23" fmla="*/ 204 h 215"/>
                <a:gd name="T24" fmla="*/ 125 w 125"/>
                <a:gd name="T25" fmla="*/ 215 h 215"/>
                <a:gd name="T26" fmla="*/ 9 w 125"/>
                <a:gd name="T27" fmla="*/ 215 h 215"/>
                <a:gd name="T28" fmla="*/ 9 w 125"/>
                <a:gd name="T29" fmla="*/ 204 h 215"/>
                <a:gd name="T30" fmla="*/ 25 w 125"/>
                <a:gd name="T31" fmla="*/ 204 h 215"/>
                <a:gd name="T32" fmla="*/ 34 w 125"/>
                <a:gd name="T33" fmla="*/ 202 h 215"/>
                <a:gd name="T34" fmla="*/ 46 w 125"/>
                <a:gd name="T35" fmla="*/ 198 h 215"/>
                <a:gd name="T36" fmla="*/ 52 w 125"/>
                <a:gd name="T37" fmla="*/ 190 h 215"/>
                <a:gd name="T38" fmla="*/ 52 w 125"/>
                <a:gd name="T39" fmla="*/ 185 h 215"/>
                <a:gd name="T40" fmla="*/ 52 w 125"/>
                <a:gd name="T41" fmla="*/ 175 h 215"/>
                <a:gd name="T42" fmla="*/ 52 w 125"/>
                <a:gd name="T43" fmla="*/ 48 h 215"/>
                <a:gd name="T44" fmla="*/ 50 w 125"/>
                <a:gd name="T45" fmla="*/ 39 h 215"/>
                <a:gd name="T46" fmla="*/ 44 w 125"/>
                <a:gd name="T47" fmla="*/ 35 h 215"/>
                <a:gd name="T48" fmla="*/ 38 w 125"/>
                <a:gd name="T49" fmla="*/ 37 h 215"/>
                <a:gd name="T50" fmla="*/ 31 w 125"/>
                <a:gd name="T51" fmla="*/ 41 h 215"/>
                <a:gd name="T52" fmla="*/ 19 w 125"/>
                <a:gd name="T53" fmla="*/ 46 h 215"/>
                <a:gd name="T54" fmla="*/ 8 w 125"/>
                <a:gd name="T55" fmla="*/ 56 h 215"/>
                <a:gd name="T56" fmla="*/ 0 w 125"/>
                <a:gd name="T57" fmla="*/ 42 h 215"/>
                <a:gd name="T58" fmla="*/ 73 w 125"/>
                <a:gd name="T5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215">
                  <a:moveTo>
                    <a:pt x="73" y="0"/>
                  </a:moveTo>
                  <a:lnTo>
                    <a:pt x="82" y="0"/>
                  </a:lnTo>
                  <a:lnTo>
                    <a:pt x="80" y="18"/>
                  </a:lnTo>
                  <a:lnTo>
                    <a:pt x="80" y="41"/>
                  </a:lnTo>
                  <a:lnTo>
                    <a:pt x="80" y="175"/>
                  </a:lnTo>
                  <a:lnTo>
                    <a:pt x="80" y="183"/>
                  </a:lnTo>
                  <a:lnTo>
                    <a:pt x="82" y="188"/>
                  </a:lnTo>
                  <a:lnTo>
                    <a:pt x="86" y="196"/>
                  </a:lnTo>
                  <a:lnTo>
                    <a:pt x="94" y="200"/>
                  </a:lnTo>
                  <a:lnTo>
                    <a:pt x="105" y="204"/>
                  </a:lnTo>
                  <a:lnTo>
                    <a:pt x="113" y="204"/>
                  </a:lnTo>
                  <a:lnTo>
                    <a:pt x="125" y="204"/>
                  </a:lnTo>
                  <a:lnTo>
                    <a:pt x="125" y="215"/>
                  </a:lnTo>
                  <a:lnTo>
                    <a:pt x="9" y="215"/>
                  </a:lnTo>
                  <a:lnTo>
                    <a:pt x="9" y="204"/>
                  </a:lnTo>
                  <a:lnTo>
                    <a:pt x="25" y="204"/>
                  </a:lnTo>
                  <a:lnTo>
                    <a:pt x="34" y="202"/>
                  </a:lnTo>
                  <a:lnTo>
                    <a:pt x="46" y="198"/>
                  </a:lnTo>
                  <a:lnTo>
                    <a:pt x="52" y="190"/>
                  </a:lnTo>
                  <a:lnTo>
                    <a:pt x="52" y="185"/>
                  </a:lnTo>
                  <a:lnTo>
                    <a:pt x="52" y="175"/>
                  </a:lnTo>
                  <a:lnTo>
                    <a:pt x="52" y="48"/>
                  </a:lnTo>
                  <a:lnTo>
                    <a:pt x="50" y="39"/>
                  </a:lnTo>
                  <a:lnTo>
                    <a:pt x="44" y="35"/>
                  </a:lnTo>
                  <a:lnTo>
                    <a:pt x="38" y="37"/>
                  </a:lnTo>
                  <a:lnTo>
                    <a:pt x="31" y="41"/>
                  </a:lnTo>
                  <a:lnTo>
                    <a:pt x="19" y="46"/>
                  </a:lnTo>
                  <a:lnTo>
                    <a:pt x="8" y="56"/>
                  </a:lnTo>
                  <a:lnTo>
                    <a:pt x="0" y="4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1" name="Rectangle 306"/>
            <p:cNvSpPr>
              <a:spLocks noChangeArrowheads="1"/>
            </p:cNvSpPr>
            <p:nvPr/>
          </p:nvSpPr>
          <p:spPr bwMode="auto">
            <a:xfrm>
              <a:off x="2943225" y="4179888"/>
              <a:ext cx="152400" cy="15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2" name="Freeform 307"/>
            <p:cNvSpPr>
              <a:spLocks/>
            </p:cNvSpPr>
            <p:nvPr/>
          </p:nvSpPr>
          <p:spPr bwMode="auto">
            <a:xfrm>
              <a:off x="3136900" y="4087813"/>
              <a:ext cx="100012" cy="173038"/>
            </a:xfrm>
            <a:custGeom>
              <a:avLst/>
              <a:gdLst>
                <a:gd name="T0" fmla="*/ 73 w 125"/>
                <a:gd name="T1" fmla="*/ 0 h 217"/>
                <a:gd name="T2" fmla="*/ 82 w 125"/>
                <a:gd name="T3" fmla="*/ 0 h 217"/>
                <a:gd name="T4" fmla="*/ 80 w 125"/>
                <a:gd name="T5" fmla="*/ 19 h 217"/>
                <a:gd name="T6" fmla="*/ 80 w 125"/>
                <a:gd name="T7" fmla="*/ 43 h 217"/>
                <a:gd name="T8" fmla="*/ 80 w 125"/>
                <a:gd name="T9" fmla="*/ 177 h 217"/>
                <a:gd name="T10" fmla="*/ 80 w 125"/>
                <a:gd name="T11" fmla="*/ 185 h 217"/>
                <a:gd name="T12" fmla="*/ 82 w 125"/>
                <a:gd name="T13" fmla="*/ 190 h 217"/>
                <a:gd name="T14" fmla="*/ 86 w 125"/>
                <a:gd name="T15" fmla="*/ 198 h 217"/>
                <a:gd name="T16" fmla="*/ 94 w 125"/>
                <a:gd name="T17" fmla="*/ 202 h 217"/>
                <a:gd name="T18" fmla="*/ 105 w 125"/>
                <a:gd name="T19" fmla="*/ 204 h 217"/>
                <a:gd name="T20" fmla="*/ 113 w 125"/>
                <a:gd name="T21" fmla="*/ 206 h 217"/>
                <a:gd name="T22" fmla="*/ 125 w 125"/>
                <a:gd name="T23" fmla="*/ 206 h 217"/>
                <a:gd name="T24" fmla="*/ 125 w 125"/>
                <a:gd name="T25" fmla="*/ 217 h 217"/>
                <a:gd name="T26" fmla="*/ 9 w 125"/>
                <a:gd name="T27" fmla="*/ 217 h 217"/>
                <a:gd name="T28" fmla="*/ 9 w 125"/>
                <a:gd name="T29" fmla="*/ 206 h 217"/>
                <a:gd name="T30" fmla="*/ 25 w 125"/>
                <a:gd name="T31" fmla="*/ 206 h 217"/>
                <a:gd name="T32" fmla="*/ 34 w 125"/>
                <a:gd name="T33" fmla="*/ 204 h 217"/>
                <a:gd name="T34" fmla="*/ 46 w 125"/>
                <a:gd name="T35" fmla="*/ 200 h 217"/>
                <a:gd name="T36" fmla="*/ 52 w 125"/>
                <a:gd name="T37" fmla="*/ 192 h 217"/>
                <a:gd name="T38" fmla="*/ 52 w 125"/>
                <a:gd name="T39" fmla="*/ 187 h 217"/>
                <a:gd name="T40" fmla="*/ 52 w 125"/>
                <a:gd name="T41" fmla="*/ 177 h 217"/>
                <a:gd name="T42" fmla="*/ 52 w 125"/>
                <a:gd name="T43" fmla="*/ 50 h 217"/>
                <a:gd name="T44" fmla="*/ 50 w 125"/>
                <a:gd name="T45" fmla="*/ 41 h 217"/>
                <a:gd name="T46" fmla="*/ 44 w 125"/>
                <a:gd name="T47" fmla="*/ 37 h 217"/>
                <a:gd name="T48" fmla="*/ 38 w 125"/>
                <a:gd name="T49" fmla="*/ 39 h 217"/>
                <a:gd name="T50" fmla="*/ 30 w 125"/>
                <a:gd name="T51" fmla="*/ 43 h 217"/>
                <a:gd name="T52" fmla="*/ 19 w 125"/>
                <a:gd name="T53" fmla="*/ 48 h 217"/>
                <a:gd name="T54" fmla="*/ 7 w 125"/>
                <a:gd name="T55" fmla="*/ 56 h 217"/>
                <a:gd name="T56" fmla="*/ 0 w 125"/>
                <a:gd name="T57" fmla="*/ 44 h 217"/>
                <a:gd name="T58" fmla="*/ 73 w 125"/>
                <a:gd name="T5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217">
                  <a:moveTo>
                    <a:pt x="73" y="0"/>
                  </a:moveTo>
                  <a:lnTo>
                    <a:pt x="82" y="0"/>
                  </a:lnTo>
                  <a:lnTo>
                    <a:pt x="80" y="19"/>
                  </a:lnTo>
                  <a:lnTo>
                    <a:pt x="80" y="43"/>
                  </a:lnTo>
                  <a:lnTo>
                    <a:pt x="80" y="177"/>
                  </a:lnTo>
                  <a:lnTo>
                    <a:pt x="80" y="185"/>
                  </a:lnTo>
                  <a:lnTo>
                    <a:pt x="82" y="190"/>
                  </a:lnTo>
                  <a:lnTo>
                    <a:pt x="86" y="198"/>
                  </a:lnTo>
                  <a:lnTo>
                    <a:pt x="94" y="202"/>
                  </a:lnTo>
                  <a:lnTo>
                    <a:pt x="105" y="204"/>
                  </a:lnTo>
                  <a:lnTo>
                    <a:pt x="113" y="206"/>
                  </a:lnTo>
                  <a:lnTo>
                    <a:pt x="125" y="206"/>
                  </a:lnTo>
                  <a:lnTo>
                    <a:pt x="125" y="217"/>
                  </a:lnTo>
                  <a:lnTo>
                    <a:pt x="9" y="217"/>
                  </a:lnTo>
                  <a:lnTo>
                    <a:pt x="9" y="206"/>
                  </a:lnTo>
                  <a:lnTo>
                    <a:pt x="25" y="206"/>
                  </a:lnTo>
                  <a:lnTo>
                    <a:pt x="34" y="204"/>
                  </a:lnTo>
                  <a:lnTo>
                    <a:pt x="46" y="200"/>
                  </a:lnTo>
                  <a:lnTo>
                    <a:pt x="52" y="192"/>
                  </a:lnTo>
                  <a:lnTo>
                    <a:pt x="52" y="187"/>
                  </a:lnTo>
                  <a:lnTo>
                    <a:pt x="52" y="177"/>
                  </a:lnTo>
                  <a:lnTo>
                    <a:pt x="52" y="50"/>
                  </a:lnTo>
                  <a:lnTo>
                    <a:pt x="50" y="41"/>
                  </a:lnTo>
                  <a:lnTo>
                    <a:pt x="44" y="37"/>
                  </a:lnTo>
                  <a:lnTo>
                    <a:pt x="38" y="39"/>
                  </a:lnTo>
                  <a:lnTo>
                    <a:pt x="30" y="43"/>
                  </a:lnTo>
                  <a:lnTo>
                    <a:pt x="19" y="48"/>
                  </a:lnTo>
                  <a:lnTo>
                    <a:pt x="7" y="56"/>
                  </a:lnTo>
                  <a:lnTo>
                    <a:pt x="0" y="4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" name="Freeform 335"/>
            <p:cNvSpPr>
              <a:spLocks noEditPoints="1"/>
            </p:cNvSpPr>
            <p:nvPr/>
          </p:nvSpPr>
          <p:spPr bwMode="auto">
            <a:xfrm>
              <a:off x="3035300" y="4837113"/>
              <a:ext cx="109537" cy="173038"/>
            </a:xfrm>
            <a:custGeom>
              <a:avLst/>
              <a:gdLst>
                <a:gd name="T0" fmla="*/ 60 w 138"/>
                <a:gd name="T1" fmla="*/ 16 h 219"/>
                <a:gd name="T2" fmla="*/ 44 w 138"/>
                <a:gd name="T3" fmla="*/ 27 h 219"/>
                <a:gd name="T4" fmla="*/ 35 w 138"/>
                <a:gd name="T5" fmla="*/ 52 h 219"/>
                <a:gd name="T6" fmla="*/ 31 w 138"/>
                <a:gd name="T7" fmla="*/ 87 h 219"/>
                <a:gd name="T8" fmla="*/ 31 w 138"/>
                <a:gd name="T9" fmla="*/ 131 h 219"/>
                <a:gd name="T10" fmla="*/ 37 w 138"/>
                <a:gd name="T11" fmla="*/ 169 h 219"/>
                <a:gd name="T12" fmla="*/ 46 w 138"/>
                <a:gd name="T13" fmla="*/ 192 h 219"/>
                <a:gd name="T14" fmla="*/ 60 w 138"/>
                <a:gd name="T15" fmla="*/ 204 h 219"/>
                <a:gd name="T16" fmla="*/ 79 w 138"/>
                <a:gd name="T17" fmla="*/ 204 h 219"/>
                <a:gd name="T18" fmla="*/ 92 w 138"/>
                <a:gd name="T19" fmla="*/ 194 h 219"/>
                <a:gd name="T20" fmla="*/ 102 w 138"/>
                <a:gd name="T21" fmla="*/ 171 h 219"/>
                <a:gd name="T22" fmla="*/ 106 w 138"/>
                <a:gd name="T23" fmla="*/ 137 h 219"/>
                <a:gd name="T24" fmla="*/ 106 w 138"/>
                <a:gd name="T25" fmla="*/ 81 h 219"/>
                <a:gd name="T26" fmla="*/ 96 w 138"/>
                <a:gd name="T27" fmla="*/ 37 h 219"/>
                <a:gd name="T28" fmla="*/ 81 w 138"/>
                <a:gd name="T29" fmla="*/ 16 h 219"/>
                <a:gd name="T30" fmla="*/ 69 w 138"/>
                <a:gd name="T31" fmla="*/ 14 h 219"/>
                <a:gd name="T32" fmla="*/ 87 w 138"/>
                <a:gd name="T33" fmla="*/ 2 h 219"/>
                <a:gd name="T34" fmla="*/ 111 w 138"/>
                <a:gd name="T35" fmla="*/ 16 h 219"/>
                <a:gd name="T36" fmla="*/ 129 w 138"/>
                <a:gd name="T37" fmla="*/ 43 h 219"/>
                <a:gd name="T38" fmla="*/ 136 w 138"/>
                <a:gd name="T39" fmla="*/ 83 h 219"/>
                <a:gd name="T40" fmla="*/ 136 w 138"/>
                <a:gd name="T41" fmla="*/ 133 h 219"/>
                <a:gd name="T42" fmla="*/ 127 w 138"/>
                <a:gd name="T43" fmla="*/ 175 h 219"/>
                <a:gd name="T44" fmla="*/ 110 w 138"/>
                <a:gd name="T45" fmla="*/ 204 h 219"/>
                <a:gd name="T46" fmla="*/ 83 w 138"/>
                <a:gd name="T47" fmla="*/ 217 h 219"/>
                <a:gd name="T48" fmla="*/ 52 w 138"/>
                <a:gd name="T49" fmla="*/ 217 h 219"/>
                <a:gd name="T50" fmla="*/ 27 w 138"/>
                <a:gd name="T51" fmla="*/ 204 h 219"/>
                <a:gd name="T52" fmla="*/ 10 w 138"/>
                <a:gd name="T53" fmla="*/ 177 h 219"/>
                <a:gd name="T54" fmla="*/ 2 w 138"/>
                <a:gd name="T55" fmla="*/ 137 h 219"/>
                <a:gd name="T56" fmla="*/ 2 w 138"/>
                <a:gd name="T57" fmla="*/ 85 h 219"/>
                <a:gd name="T58" fmla="*/ 12 w 138"/>
                <a:gd name="T59" fmla="*/ 43 h 219"/>
                <a:gd name="T60" fmla="*/ 29 w 138"/>
                <a:gd name="T61" fmla="*/ 16 h 219"/>
                <a:gd name="T62" fmla="*/ 56 w 138"/>
                <a:gd name="T63" fmla="*/ 2 h 219"/>
                <a:gd name="T64" fmla="*/ 69 w 138"/>
                <a:gd name="T6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219">
                  <a:moveTo>
                    <a:pt x="69" y="14"/>
                  </a:moveTo>
                  <a:lnTo>
                    <a:pt x="60" y="16"/>
                  </a:lnTo>
                  <a:lnTo>
                    <a:pt x="50" y="19"/>
                  </a:lnTo>
                  <a:lnTo>
                    <a:pt x="44" y="27"/>
                  </a:lnTo>
                  <a:lnTo>
                    <a:pt x="39" y="39"/>
                  </a:lnTo>
                  <a:lnTo>
                    <a:pt x="35" y="52"/>
                  </a:lnTo>
                  <a:lnTo>
                    <a:pt x="33" y="67"/>
                  </a:lnTo>
                  <a:lnTo>
                    <a:pt x="31" y="87"/>
                  </a:lnTo>
                  <a:lnTo>
                    <a:pt x="31" y="108"/>
                  </a:lnTo>
                  <a:lnTo>
                    <a:pt x="31" y="131"/>
                  </a:lnTo>
                  <a:lnTo>
                    <a:pt x="33" y="152"/>
                  </a:lnTo>
                  <a:lnTo>
                    <a:pt x="37" y="169"/>
                  </a:lnTo>
                  <a:lnTo>
                    <a:pt x="40" y="183"/>
                  </a:lnTo>
                  <a:lnTo>
                    <a:pt x="46" y="192"/>
                  </a:lnTo>
                  <a:lnTo>
                    <a:pt x="52" y="200"/>
                  </a:lnTo>
                  <a:lnTo>
                    <a:pt x="60" y="204"/>
                  </a:lnTo>
                  <a:lnTo>
                    <a:pt x="69" y="206"/>
                  </a:lnTo>
                  <a:lnTo>
                    <a:pt x="79" y="204"/>
                  </a:lnTo>
                  <a:lnTo>
                    <a:pt x="87" y="200"/>
                  </a:lnTo>
                  <a:lnTo>
                    <a:pt x="92" y="194"/>
                  </a:lnTo>
                  <a:lnTo>
                    <a:pt x="98" y="183"/>
                  </a:lnTo>
                  <a:lnTo>
                    <a:pt x="102" y="171"/>
                  </a:lnTo>
                  <a:lnTo>
                    <a:pt x="104" y="156"/>
                  </a:lnTo>
                  <a:lnTo>
                    <a:pt x="106" y="137"/>
                  </a:lnTo>
                  <a:lnTo>
                    <a:pt x="108" y="114"/>
                  </a:lnTo>
                  <a:lnTo>
                    <a:pt x="106" y="81"/>
                  </a:lnTo>
                  <a:lnTo>
                    <a:pt x="102" y="56"/>
                  </a:lnTo>
                  <a:lnTo>
                    <a:pt x="96" y="37"/>
                  </a:lnTo>
                  <a:lnTo>
                    <a:pt x="88" y="23"/>
                  </a:lnTo>
                  <a:lnTo>
                    <a:pt x="81" y="16"/>
                  </a:lnTo>
                  <a:lnTo>
                    <a:pt x="69" y="14"/>
                  </a:lnTo>
                  <a:lnTo>
                    <a:pt x="69" y="14"/>
                  </a:lnTo>
                  <a:close/>
                  <a:moveTo>
                    <a:pt x="69" y="0"/>
                  </a:moveTo>
                  <a:lnTo>
                    <a:pt x="87" y="2"/>
                  </a:lnTo>
                  <a:lnTo>
                    <a:pt x="100" y="8"/>
                  </a:lnTo>
                  <a:lnTo>
                    <a:pt x="111" y="16"/>
                  </a:lnTo>
                  <a:lnTo>
                    <a:pt x="121" y="27"/>
                  </a:lnTo>
                  <a:lnTo>
                    <a:pt x="129" y="43"/>
                  </a:lnTo>
                  <a:lnTo>
                    <a:pt x="133" y="60"/>
                  </a:lnTo>
                  <a:lnTo>
                    <a:pt x="136" y="83"/>
                  </a:lnTo>
                  <a:lnTo>
                    <a:pt x="138" y="108"/>
                  </a:lnTo>
                  <a:lnTo>
                    <a:pt x="136" y="133"/>
                  </a:lnTo>
                  <a:lnTo>
                    <a:pt x="133" y="156"/>
                  </a:lnTo>
                  <a:lnTo>
                    <a:pt x="127" y="175"/>
                  </a:lnTo>
                  <a:lnTo>
                    <a:pt x="119" y="190"/>
                  </a:lnTo>
                  <a:lnTo>
                    <a:pt x="110" y="204"/>
                  </a:lnTo>
                  <a:lnTo>
                    <a:pt x="98" y="212"/>
                  </a:lnTo>
                  <a:lnTo>
                    <a:pt x="83" y="217"/>
                  </a:lnTo>
                  <a:lnTo>
                    <a:pt x="67" y="219"/>
                  </a:lnTo>
                  <a:lnTo>
                    <a:pt x="52" y="217"/>
                  </a:lnTo>
                  <a:lnTo>
                    <a:pt x="39" y="213"/>
                  </a:lnTo>
                  <a:lnTo>
                    <a:pt x="27" y="204"/>
                  </a:lnTo>
                  <a:lnTo>
                    <a:pt x="17" y="192"/>
                  </a:lnTo>
                  <a:lnTo>
                    <a:pt x="10" y="177"/>
                  </a:lnTo>
                  <a:lnTo>
                    <a:pt x="4" y="160"/>
                  </a:lnTo>
                  <a:lnTo>
                    <a:pt x="2" y="137"/>
                  </a:lnTo>
                  <a:lnTo>
                    <a:pt x="0" y="112"/>
                  </a:lnTo>
                  <a:lnTo>
                    <a:pt x="2" y="85"/>
                  </a:lnTo>
                  <a:lnTo>
                    <a:pt x="6" y="62"/>
                  </a:lnTo>
                  <a:lnTo>
                    <a:pt x="12" y="43"/>
                  </a:lnTo>
                  <a:lnTo>
                    <a:pt x="19" y="27"/>
                  </a:lnTo>
                  <a:lnTo>
                    <a:pt x="29" y="16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53"/>
            <p:cNvSpPr>
              <a:spLocks noEditPoints="1"/>
            </p:cNvSpPr>
            <p:nvPr/>
          </p:nvSpPr>
          <p:spPr bwMode="auto">
            <a:xfrm>
              <a:off x="3035300" y="5584826"/>
              <a:ext cx="109537" cy="174625"/>
            </a:xfrm>
            <a:custGeom>
              <a:avLst/>
              <a:gdLst>
                <a:gd name="T0" fmla="*/ 60 w 138"/>
                <a:gd name="T1" fmla="*/ 16 h 219"/>
                <a:gd name="T2" fmla="*/ 44 w 138"/>
                <a:gd name="T3" fmla="*/ 27 h 219"/>
                <a:gd name="T4" fmla="*/ 35 w 138"/>
                <a:gd name="T5" fmla="*/ 52 h 219"/>
                <a:gd name="T6" fmla="*/ 31 w 138"/>
                <a:gd name="T7" fmla="*/ 87 h 219"/>
                <a:gd name="T8" fmla="*/ 31 w 138"/>
                <a:gd name="T9" fmla="*/ 131 h 219"/>
                <a:gd name="T10" fmla="*/ 37 w 138"/>
                <a:gd name="T11" fmla="*/ 169 h 219"/>
                <a:gd name="T12" fmla="*/ 46 w 138"/>
                <a:gd name="T13" fmla="*/ 192 h 219"/>
                <a:gd name="T14" fmla="*/ 60 w 138"/>
                <a:gd name="T15" fmla="*/ 204 h 219"/>
                <a:gd name="T16" fmla="*/ 79 w 138"/>
                <a:gd name="T17" fmla="*/ 204 h 219"/>
                <a:gd name="T18" fmla="*/ 92 w 138"/>
                <a:gd name="T19" fmla="*/ 194 h 219"/>
                <a:gd name="T20" fmla="*/ 102 w 138"/>
                <a:gd name="T21" fmla="*/ 171 h 219"/>
                <a:gd name="T22" fmla="*/ 106 w 138"/>
                <a:gd name="T23" fmla="*/ 137 h 219"/>
                <a:gd name="T24" fmla="*/ 106 w 138"/>
                <a:gd name="T25" fmla="*/ 81 h 219"/>
                <a:gd name="T26" fmla="*/ 96 w 138"/>
                <a:gd name="T27" fmla="*/ 37 h 219"/>
                <a:gd name="T28" fmla="*/ 81 w 138"/>
                <a:gd name="T29" fmla="*/ 16 h 219"/>
                <a:gd name="T30" fmla="*/ 69 w 138"/>
                <a:gd name="T31" fmla="*/ 14 h 219"/>
                <a:gd name="T32" fmla="*/ 87 w 138"/>
                <a:gd name="T33" fmla="*/ 2 h 219"/>
                <a:gd name="T34" fmla="*/ 111 w 138"/>
                <a:gd name="T35" fmla="*/ 16 h 219"/>
                <a:gd name="T36" fmla="*/ 129 w 138"/>
                <a:gd name="T37" fmla="*/ 42 h 219"/>
                <a:gd name="T38" fmla="*/ 136 w 138"/>
                <a:gd name="T39" fmla="*/ 81 h 219"/>
                <a:gd name="T40" fmla="*/ 136 w 138"/>
                <a:gd name="T41" fmla="*/ 133 h 219"/>
                <a:gd name="T42" fmla="*/ 127 w 138"/>
                <a:gd name="T43" fmla="*/ 175 h 219"/>
                <a:gd name="T44" fmla="*/ 110 w 138"/>
                <a:gd name="T45" fmla="*/ 204 h 219"/>
                <a:gd name="T46" fmla="*/ 83 w 138"/>
                <a:gd name="T47" fmla="*/ 217 h 219"/>
                <a:gd name="T48" fmla="*/ 52 w 138"/>
                <a:gd name="T49" fmla="*/ 217 h 219"/>
                <a:gd name="T50" fmla="*/ 27 w 138"/>
                <a:gd name="T51" fmla="*/ 204 h 219"/>
                <a:gd name="T52" fmla="*/ 10 w 138"/>
                <a:gd name="T53" fmla="*/ 177 h 219"/>
                <a:gd name="T54" fmla="*/ 2 w 138"/>
                <a:gd name="T55" fmla="*/ 137 h 219"/>
                <a:gd name="T56" fmla="*/ 2 w 138"/>
                <a:gd name="T57" fmla="*/ 85 h 219"/>
                <a:gd name="T58" fmla="*/ 12 w 138"/>
                <a:gd name="T59" fmla="*/ 42 h 219"/>
                <a:gd name="T60" fmla="*/ 31 w 138"/>
                <a:gd name="T61" fmla="*/ 16 h 219"/>
                <a:gd name="T62" fmla="*/ 56 w 138"/>
                <a:gd name="T63" fmla="*/ 2 h 219"/>
                <a:gd name="T64" fmla="*/ 69 w 138"/>
                <a:gd name="T6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219">
                  <a:moveTo>
                    <a:pt x="69" y="14"/>
                  </a:moveTo>
                  <a:lnTo>
                    <a:pt x="60" y="16"/>
                  </a:lnTo>
                  <a:lnTo>
                    <a:pt x="50" y="19"/>
                  </a:lnTo>
                  <a:lnTo>
                    <a:pt x="44" y="27"/>
                  </a:lnTo>
                  <a:lnTo>
                    <a:pt x="39" y="39"/>
                  </a:lnTo>
                  <a:lnTo>
                    <a:pt x="35" y="52"/>
                  </a:lnTo>
                  <a:lnTo>
                    <a:pt x="33" y="67"/>
                  </a:lnTo>
                  <a:lnTo>
                    <a:pt x="31" y="87"/>
                  </a:lnTo>
                  <a:lnTo>
                    <a:pt x="31" y="108"/>
                  </a:lnTo>
                  <a:lnTo>
                    <a:pt x="31" y="131"/>
                  </a:lnTo>
                  <a:lnTo>
                    <a:pt x="33" y="152"/>
                  </a:lnTo>
                  <a:lnTo>
                    <a:pt x="37" y="169"/>
                  </a:lnTo>
                  <a:lnTo>
                    <a:pt x="40" y="183"/>
                  </a:lnTo>
                  <a:lnTo>
                    <a:pt x="46" y="192"/>
                  </a:lnTo>
                  <a:lnTo>
                    <a:pt x="52" y="200"/>
                  </a:lnTo>
                  <a:lnTo>
                    <a:pt x="60" y="204"/>
                  </a:lnTo>
                  <a:lnTo>
                    <a:pt x="69" y="206"/>
                  </a:lnTo>
                  <a:lnTo>
                    <a:pt x="79" y="204"/>
                  </a:lnTo>
                  <a:lnTo>
                    <a:pt x="87" y="200"/>
                  </a:lnTo>
                  <a:lnTo>
                    <a:pt x="92" y="194"/>
                  </a:lnTo>
                  <a:lnTo>
                    <a:pt x="98" y="183"/>
                  </a:lnTo>
                  <a:lnTo>
                    <a:pt x="102" y="171"/>
                  </a:lnTo>
                  <a:lnTo>
                    <a:pt x="106" y="154"/>
                  </a:lnTo>
                  <a:lnTo>
                    <a:pt x="106" y="137"/>
                  </a:lnTo>
                  <a:lnTo>
                    <a:pt x="108" y="114"/>
                  </a:lnTo>
                  <a:lnTo>
                    <a:pt x="106" y="81"/>
                  </a:lnTo>
                  <a:lnTo>
                    <a:pt x="102" y="56"/>
                  </a:lnTo>
                  <a:lnTo>
                    <a:pt x="96" y="37"/>
                  </a:lnTo>
                  <a:lnTo>
                    <a:pt x="88" y="23"/>
                  </a:lnTo>
                  <a:lnTo>
                    <a:pt x="81" y="16"/>
                  </a:lnTo>
                  <a:lnTo>
                    <a:pt x="69" y="14"/>
                  </a:lnTo>
                  <a:lnTo>
                    <a:pt x="69" y="14"/>
                  </a:lnTo>
                  <a:close/>
                  <a:moveTo>
                    <a:pt x="69" y="0"/>
                  </a:moveTo>
                  <a:lnTo>
                    <a:pt x="87" y="2"/>
                  </a:lnTo>
                  <a:lnTo>
                    <a:pt x="100" y="8"/>
                  </a:lnTo>
                  <a:lnTo>
                    <a:pt x="111" y="16"/>
                  </a:lnTo>
                  <a:lnTo>
                    <a:pt x="121" y="27"/>
                  </a:lnTo>
                  <a:lnTo>
                    <a:pt x="129" y="42"/>
                  </a:lnTo>
                  <a:lnTo>
                    <a:pt x="133" y="60"/>
                  </a:lnTo>
                  <a:lnTo>
                    <a:pt x="136" y="81"/>
                  </a:lnTo>
                  <a:lnTo>
                    <a:pt x="138" y="106"/>
                  </a:lnTo>
                  <a:lnTo>
                    <a:pt x="136" y="133"/>
                  </a:lnTo>
                  <a:lnTo>
                    <a:pt x="133" y="156"/>
                  </a:lnTo>
                  <a:lnTo>
                    <a:pt x="127" y="175"/>
                  </a:lnTo>
                  <a:lnTo>
                    <a:pt x="119" y="190"/>
                  </a:lnTo>
                  <a:lnTo>
                    <a:pt x="110" y="204"/>
                  </a:lnTo>
                  <a:lnTo>
                    <a:pt x="98" y="211"/>
                  </a:lnTo>
                  <a:lnTo>
                    <a:pt x="83" y="217"/>
                  </a:lnTo>
                  <a:lnTo>
                    <a:pt x="67" y="219"/>
                  </a:lnTo>
                  <a:lnTo>
                    <a:pt x="52" y="217"/>
                  </a:lnTo>
                  <a:lnTo>
                    <a:pt x="39" y="213"/>
                  </a:lnTo>
                  <a:lnTo>
                    <a:pt x="27" y="204"/>
                  </a:lnTo>
                  <a:lnTo>
                    <a:pt x="17" y="192"/>
                  </a:lnTo>
                  <a:lnTo>
                    <a:pt x="10" y="177"/>
                  </a:lnTo>
                  <a:lnTo>
                    <a:pt x="4" y="160"/>
                  </a:lnTo>
                  <a:lnTo>
                    <a:pt x="2" y="137"/>
                  </a:lnTo>
                  <a:lnTo>
                    <a:pt x="0" y="112"/>
                  </a:lnTo>
                  <a:lnTo>
                    <a:pt x="2" y="85"/>
                  </a:lnTo>
                  <a:lnTo>
                    <a:pt x="6" y="62"/>
                  </a:lnTo>
                  <a:lnTo>
                    <a:pt x="12" y="42"/>
                  </a:lnTo>
                  <a:lnTo>
                    <a:pt x="19" y="27"/>
                  </a:lnTo>
                  <a:lnTo>
                    <a:pt x="31" y="16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12" name="Group 4411"/>
          <p:cNvGrpSpPr/>
          <p:nvPr/>
        </p:nvGrpSpPr>
        <p:grpSpPr>
          <a:xfrm>
            <a:off x="4279900" y="3341688"/>
            <a:ext cx="142875" cy="2608263"/>
            <a:chOff x="4279900" y="3341688"/>
            <a:chExt cx="142875" cy="2608263"/>
          </a:xfrm>
        </p:grpSpPr>
        <p:sp>
          <p:nvSpPr>
            <p:cNvPr id="4365" name="Freeform 290"/>
            <p:cNvSpPr>
              <a:spLocks noEditPoints="1"/>
            </p:cNvSpPr>
            <p:nvPr/>
          </p:nvSpPr>
          <p:spPr bwMode="auto">
            <a:xfrm>
              <a:off x="4295775" y="3341688"/>
              <a:ext cx="109537" cy="171450"/>
            </a:xfrm>
            <a:custGeom>
              <a:avLst/>
              <a:gdLst>
                <a:gd name="T0" fmla="*/ 59 w 138"/>
                <a:gd name="T1" fmla="*/ 14 h 217"/>
                <a:gd name="T2" fmla="*/ 44 w 138"/>
                <a:gd name="T3" fmla="*/ 27 h 217"/>
                <a:gd name="T4" fmla="*/ 36 w 138"/>
                <a:gd name="T5" fmla="*/ 52 h 217"/>
                <a:gd name="T6" fmla="*/ 32 w 138"/>
                <a:gd name="T7" fmla="*/ 85 h 217"/>
                <a:gd name="T8" fmla="*/ 32 w 138"/>
                <a:gd name="T9" fmla="*/ 131 h 217"/>
                <a:gd name="T10" fmla="*/ 36 w 138"/>
                <a:gd name="T11" fmla="*/ 167 h 217"/>
                <a:gd name="T12" fmla="*/ 46 w 138"/>
                <a:gd name="T13" fmla="*/ 192 h 217"/>
                <a:gd name="T14" fmla="*/ 61 w 138"/>
                <a:gd name="T15" fmla="*/ 204 h 217"/>
                <a:gd name="T16" fmla="*/ 79 w 138"/>
                <a:gd name="T17" fmla="*/ 204 h 217"/>
                <a:gd name="T18" fmla="*/ 92 w 138"/>
                <a:gd name="T19" fmla="*/ 192 h 217"/>
                <a:gd name="T20" fmla="*/ 102 w 138"/>
                <a:gd name="T21" fmla="*/ 169 h 217"/>
                <a:gd name="T22" fmla="*/ 107 w 138"/>
                <a:gd name="T23" fmla="*/ 135 h 217"/>
                <a:gd name="T24" fmla="*/ 105 w 138"/>
                <a:gd name="T25" fmla="*/ 81 h 217"/>
                <a:gd name="T26" fmla="*/ 98 w 138"/>
                <a:gd name="T27" fmla="*/ 35 h 217"/>
                <a:gd name="T28" fmla="*/ 80 w 138"/>
                <a:gd name="T29" fmla="*/ 16 h 217"/>
                <a:gd name="T30" fmla="*/ 69 w 138"/>
                <a:gd name="T31" fmla="*/ 14 h 217"/>
                <a:gd name="T32" fmla="*/ 86 w 138"/>
                <a:gd name="T33" fmla="*/ 0 h 217"/>
                <a:gd name="T34" fmla="*/ 111 w 138"/>
                <a:gd name="T35" fmla="*/ 14 h 217"/>
                <a:gd name="T36" fmla="*/ 128 w 138"/>
                <a:gd name="T37" fmla="*/ 41 h 217"/>
                <a:gd name="T38" fmla="*/ 136 w 138"/>
                <a:gd name="T39" fmla="*/ 81 h 217"/>
                <a:gd name="T40" fmla="*/ 136 w 138"/>
                <a:gd name="T41" fmla="*/ 133 h 217"/>
                <a:gd name="T42" fmla="*/ 128 w 138"/>
                <a:gd name="T43" fmla="*/ 173 h 217"/>
                <a:gd name="T44" fmla="*/ 109 w 138"/>
                <a:gd name="T45" fmla="*/ 202 h 217"/>
                <a:gd name="T46" fmla="*/ 84 w 138"/>
                <a:gd name="T47" fmla="*/ 217 h 217"/>
                <a:gd name="T48" fmla="*/ 52 w 138"/>
                <a:gd name="T49" fmla="*/ 217 h 217"/>
                <a:gd name="T50" fmla="*/ 27 w 138"/>
                <a:gd name="T51" fmla="*/ 204 h 217"/>
                <a:gd name="T52" fmla="*/ 9 w 138"/>
                <a:gd name="T53" fmla="*/ 177 h 217"/>
                <a:gd name="T54" fmla="*/ 2 w 138"/>
                <a:gd name="T55" fmla="*/ 137 h 217"/>
                <a:gd name="T56" fmla="*/ 2 w 138"/>
                <a:gd name="T57" fmla="*/ 85 h 217"/>
                <a:gd name="T58" fmla="*/ 11 w 138"/>
                <a:gd name="T59" fmla="*/ 42 h 217"/>
                <a:gd name="T60" fmla="*/ 31 w 138"/>
                <a:gd name="T61" fmla="*/ 14 h 217"/>
                <a:gd name="T62" fmla="*/ 56 w 138"/>
                <a:gd name="T63" fmla="*/ 0 h 217"/>
                <a:gd name="T64" fmla="*/ 71 w 138"/>
                <a:gd name="T6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217">
                  <a:moveTo>
                    <a:pt x="69" y="14"/>
                  </a:moveTo>
                  <a:lnTo>
                    <a:pt x="59" y="14"/>
                  </a:lnTo>
                  <a:lnTo>
                    <a:pt x="52" y="19"/>
                  </a:lnTo>
                  <a:lnTo>
                    <a:pt x="44" y="27"/>
                  </a:lnTo>
                  <a:lnTo>
                    <a:pt x="40" y="37"/>
                  </a:lnTo>
                  <a:lnTo>
                    <a:pt x="36" y="52"/>
                  </a:lnTo>
                  <a:lnTo>
                    <a:pt x="32" y="67"/>
                  </a:lnTo>
                  <a:lnTo>
                    <a:pt x="32" y="85"/>
                  </a:lnTo>
                  <a:lnTo>
                    <a:pt x="31" y="106"/>
                  </a:lnTo>
                  <a:lnTo>
                    <a:pt x="32" y="131"/>
                  </a:lnTo>
                  <a:lnTo>
                    <a:pt x="34" y="150"/>
                  </a:lnTo>
                  <a:lnTo>
                    <a:pt x="36" y="167"/>
                  </a:lnTo>
                  <a:lnTo>
                    <a:pt x="40" y="181"/>
                  </a:lnTo>
                  <a:lnTo>
                    <a:pt x="46" y="192"/>
                  </a:lnTo>
                  <a:lnTo>
                    <a:pt x="54" y="198"/>
                  </a:lnTo>
                  <a:lnTo>
                    <a:pt x="61" y="204"/>
                  </a:lnTo>
                  <a:lnTo>
                    <a:pt x="71" y="206"/>
                  </a:lnTo>
                  <a:lnTo>
                    <a:pt x="79" y="204"/>
                  </a:lnTo>
                  <a:lnTo>
                    <a:pt x="86" y="200"/>
                  </a:lnTo>
                  <a:lnTo>
                    <a:pt x="92" y="192"/>
                  </a:lnTo>
                  <a:lnTo>
                    <a:pt x="98" y="183"/>
                  </a:lnTo>
                  <a:lnTo>
                    <a:pt x="102" y="169"/>
                  </a:lnTo>
                  <a:lnTo>
                    <a:pt x="105" y="154"/>
                  </a:lnTo>
                  <a:lnTo>
                    <a:pt x="107" y="135"/>
                  </a:lnTo>
                  <a:lnTo>
                    <a:pt x="107" y="114"/>
                  </a:lnTo>
                  <a:lnTo>
                    <a:pt x="105" y="81"/>
                  </a:lnTo>
                  <a:lnTo>
                    <a:pt x="102" y="54"/>
                  </a:lnTo>
                  <a:lnTo>
                    <a:pt x="98" y="35"/>
                  </a:lnTo>
                  <a:lnTo>
                    <a:pt x="90" y="23"/>
                  </a:lnTo>
                  <a:lnTo>
                    <a:pt x="80" y="16"/>
                  </a:lnTo>
                  <a:lnTo>
                    <a:pt x="69" y="14"/>
                  </a:lnTo>
                  <a:lnTo>
                    <a:pt x="69" y="14"/>
                  </a:lnTo>
                  <a:close/>
                  <a:moveTo>
                    <a:pt x="71" y="0"/>
                  </a:moveTo>
                  <a:lnTo>
                    <a:pt x="86" y="0"/>
                  </a:lnTo>
                  <a:lnTo>
                    <a:pt x="100" y="6"/>
                  </a:lnTo>
                  <a:lnTo>
                    <a:pt x="111" y="14"/>
                  </a:lnTo>
                  <a:lnTo>
                    <a:pt x="121" y="25"/>
                  </a:lnTo>
                  <a:lnTo>
                    <a:pt x="128" y="41"/>
                  </a:lnTo>
                  <a:lnTo>
                    <a:pt x="134" y="60"/>
                  </a:lnTo>
                  <a:lnTo>
                    <a:pt x="136" y="81"/>
                  </a:lnTo>
                  <a:lnTo>
                    <a:pt x="138" y="106"/>
                  </a:lnTo>
                  <a:lnTo>
                    <a:pt x="136" y="133"/>
                  </a:lnTo>
                  <a:lnTo>
                    <a:pt x="134" y="154"/>
                  </a:lnTo>
                  <a:lnTo>
                    <a:pt x="128" y="173"/>
                  </a:lnTo>
                  <a:lnTo>
                    <a:pt x="119" y="190"/>
                  </a:lnTo>
                  <a:lnTo>
                    <a:pt x="109" y="202"/>
                  </a:lnTo>
                  <a:lnTo>
                    <a:pt x="98" y="211"/>
                  </a:lnTo>
                  <a:lnTo>
                    <a:pt x="84" y="217"/>
                  </a:lnTo>
                  <a:lnTo>
                    <a:pt x="67" y="217"/>
                  </a:lnTo>
                  <a:lnTo>
                    <a:pt x="52" y="217"/>
                  </a:lnTo>
                  <a:lnTo>
                    <a:pt x="38" y="211"/>
                  </a:lnTo>
                  <a:lnTo>
                    <a:pt x="27" y="204"/>
                  </a:lnTo>
                  <a:lnTo>
                    <a:pt x="17" y="192"/>
                  </a:lnTo>
                  <a:lnTo>
                    <a:pt x="9" y="177"/>
                  </a:lnTo>
                  <a:lnTo>
                    <a:pt x="6" y="158"/>
                  </a:lnTo>
                  <a:lnTo>
                    <a:pt x="2" y="137"/>
                  </a:lnTo>
                  <a:lnTo>
                    <a:pt x="0" y="112"/>
                  </a:lnTo>
                  <a:lnTo>
                    <a:pt x="2" y="85"/>
                  </a:lnTo>
                  <a:lnTo>
                    <a:pt x="6" y="62"/>
                  </a:lnTo>
                  <a:lnTo>
                    <a:pt x="11" y="42"/>
                  </a:lnTo>
                  <a:lnTo>
                    <a:pt x="19" y="27"/>
                  </a:lnTo>
                  <a:lnTo>
                    <a:pt x="31" y="14"/>
                  </a:lnTo>
                  <a:lnTo>
                    <a:pt x="42" y="6"/>
                  </a:lnTo>
                  <a:lnTo>
                    <a:pt x="5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" name="Freeform 311"/>
            <p:cNvSpPr>
              <a:spLocks/>
            </p:cNvSpPr>
            <p:nvPr/>
          </p:nvSpPr>
          <p:spPr bwMode="auto">
            <a:xfrm>
              <a:off x="4302125" y="4087813"/>
              <a:ext cx="98425" cy="173038"/>
            </a:xfrm>
            <a:custGeom>
              <a:avLst/>
              <a:gdLst>
                <a:gd name="T0" fmla="*/ 74 w 124"/>
                <a:gd name="T1" fmla="*/ 0 h 217"/>
                <a:gd name="T2" fmla="*/ 82 w 124"/>
                <a:gd name="T3" fmla="*/ 0 h 217"/>
                <a:gd name="T4" fmla="*/ 82 w 124"/>
                <a:gd name="T5" fmla="*/ 19 h 217"/>
                <a:gd name="T6" fmla="*/ 82 w 124"/>
                <a:gd name="T7" fmla="*/ 43 h 217"/>
                <a:gd name="T8" fmla="*/ 82 w 124"/>
                <a:gd name="T9" fmla="*/ 177 h 217"/>
                <a:gd name="T10" fmla="*/ 82 w 124"/>
                <a:gd name="T11" fmla="*/ 185 h 217"/>
                <a:gd name="T12" fmla="*/ 82 w 124"/>
                <a:gd name="T13" fmla="*/ 190 h 217"/>
                <a:gd name="T14" fmla="*/ 86 w 124"/>
                <a:gd name="T15" fmla="*/ 198 h 217"/>
                <a:gd name="T16" fmla="*/ 94 w 124"/>
                <a:gd name="T17" fmla="*/ 202 h 217"/>
                <a:gd name="T18" fmla="*/ 105 w 124"/>
                <a:gd name="T19" fmla="*/ 204 h 217"/>
                <a:gd name="T20" fmla="*/ 115 w 124"/>
                <a:gd name="T21" fmla="*/ 206 h 217"/>
                <a:gd name="T22" fmla="*/ 124 w 124"/>
                <a:gd name="T23" fmla="*/ 206 h 217"/>
                <a:gd name="T24" fmla="*/ 124 w 124"/>
                <a:gd name="T25" fmla="*/ 217 h 217"/>
                <a:gd name="T26" fmla="*/ 9 w 124"/>
                <a:gd name="T27" fmla="*/ 217 h 217"/>
                <a:gd name="T28" fmla="*/ 9 w 124"/>
                <a:gd name="T29" fmla="*/ 206 h 217"/>
                <a:gd name="T30" fmla="*/ 24 w 124"/>
                <a:gd name="T31" fmla="*/ 206 h 217"/>
                <a:gd name="T32" fmla="*/ 34 w 124"/>
                <a:gd name="T33" fmla="*/ 204 h 217"/>
                <a:gd name="T34" fmla="*/ 40 w 124"/>
                <a:gd name="T35" fmla="*/ 202 h 217"/>
                <a:gd name="T36" fmla="*/ 46 w 124"/>
                <a:gd name="T37" fmla="*/ 200 h 217"/>
                <a:gd name="T38" fmla="*/ 51 w 124"/>
                <a:gd name="T39" fmla="*/ 192 h 217"/>
                <a:gd name="T40" fmla="*/ 53 w 124"/>
                <a:gd name="T41" fmla="*/ 187 h 217"/>
                <a:gd name="T42" fmla="*/ 53 w 124"/>
                <a:gd name="T43" fmla="*/ 177 h 217"/>
                <a:gd name="T44" fmla="*/ 53 w 124"/>
                <a:gd name="T45" fmla="*/ 50 h 217"/>
                <a:gd name="T46" fmla="*/ 51 w 124"/>
                <a:gd name="T47" fmla="*/ 41 h 217"/>
                <a:gd name="T48" fmla="*/ 44 w 124"/>
                <a:gd name="T49" fmla="*/ 37 h 217"/>
                <a:gd name="T50" fmla="*/ 38 w 124"/>
                <a:gd name="T51" fmla="*/ 39 h 217"/>
                <a:gd name="T52" fmla="*/ 30 w 124"/>
                <a:gd name="T53" fmla="*/ 43 h 217"/>
                <a:gd name="T54" fmla="*/ 21 w 124"/>
                <a:gd name="T55" fmla="*/ 48 h 217"/>
                <a:gd name="T56" fmla="*/ 7 w 124"/>
                <a:gd name="T57" fmla="*/ 56 h 217"/>
                <a:gd name="T58" fmla="*/ 0 w 124"/>
                <a:gd name="T59" fmla="*/ 44 h 217"/>
                <a:gd name="T60" fmla="*/ 74 w 124"/>
                <a:gd name="T6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217">
                  <a:moveTo>
                    <a:pt x="74" y="0"/>
                  </a:moveTo>
                  <a:lnTo>
                    <a:pt x="82" y="0"/>
                  </a:lnTo>
                  <a:lnTo>
                    <a:pt x="82" y="19"/>
                  </a:lnTo>
                  <a:lnTo>
                    <a:pt x="82" y="43"/>
                  </a:lnTo>
                  <a:lnTo>
                    <a:pt x="82" y="177"/>
                  </a:lnTo>
                  <a:lnTo>
                    <a:pt x="82" y="185"/>
                  </a:lnTo>
                  <a:lnTo>
                    <a:pt x="82" y="190"/>
                  </a:lnTo>
                  <a:lnTo>
                    <a:pt x="86" y="198"/>
                  </a:lnTo>
                  <a:lnTo>
                    <a:pt x="94" y="202"/>
                  </a:lnTo>
                  <a:lnTo>
                    <a:pt x="105" y="204"/>
                  </a:lnTo>
                  <a:lnTo>
                    <a:pt x="115" y="206"/>
                  </a:lnTo>
                  <a:lnTo>
                    <a:pt x="124" y="206"/>
                  </a:lnTo>
                  <a:lnTo>
                    <a:pt x="124" y="217"/>
                  </a:lnTo>
                  <a:lnTo>
                    <a:pt x="9" y="217"/>
                  </a:lnTo>
                  <a:lnTo>
                    <a:pt x="9" y="206"/>
                  </a:lnTo>
                  <a:lnTo>
                    <a:pt x="24" y="206"/>
                  </a:lnTo>
                  <a:lnTo>
                    <a:pt x="34" y="204"/>
                  </a:lnTo>
                  <a:lnTo>
                    <a:pt x="40" y="202"/>
                  </a:lnTo>
                  <a:lnTo>
                    <a:pt x="46" y="200"/>
                  </a:lnTo>
                  <a:lnTo>
                    <a:pt x="51" y="192"/>
                  </a:lnTo>
                  <a:lnTo>
                    <a:pt x="53" y="187"/>
                  </a:lnTo>
                  <a:lnTo>
                    <a:pt x="53" y="177"/>
                  </a:lnTo>
                  <a:lnTo>
                    <a:pt x="53" y="50"/>
                  </a:lnTo>
                  <a:lnTo>
                    <a:pt x="51" y="41"/>
                  </a:lnTo>
                  <a:lnTo>
                    <a:pt x="44" y="37"/>
                  </a:lnTo>
                  <a:lnTo>
                    <a:pt x="38" y="39"/>
                  </a:lnTo>
                  <a:lnTo>
                    <a:pt x="30" y="43"/>
                  </a:lnTo>
                  <a:lnTo>
                    <a:pt x="21" y="48"/>
                  </a:lnTo>
                  <a:lnTo>
                    <a:pt x="7" y="56"/>
                  </a:lnTo>
                  <a:lnTo>
                    <a:pt x="0" y="4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" name="Freeform 339"/>
            <p:cNvSpPr>
              <a:spLocks noEditPoints="1"/>
            </p:cNvSpPr>
            <p:nvPr/>
          </p:nvSpPr>
          <p:spPr bwMode="auto">
            <a:xfrm>
              <a:off x="4295775" y="4837113"/>
              <a:ext cx="109537" cy="173038"/>
            </a:xfrm>
            <a:custGeom>
              <a:avLst/>
              <a:gdLst>
                <a:gd name="T0" fmla="*/ 59 w 138"/>
                <a:gd name="T1" fmla="*/ 16 h 219"/>
                <a:gd name="T2" fmla="*/ 44 w 138"/>
                <a:gd name="T3" fmla="*/ 29 h 219"/>
                <a:gd name="T4" fmla="*/ 36 w 138"/>
                <a:gd name="T5" fmla="*/ 52 h 219"/>
                <a:gd name="T6" fmla="*/ 32 w 138"/>
                <a:gd name="T7" fmla="*/ 87 h 219"/>
                <a:gd name="T8" fmla="*/ 32 w 138"/>
                <a:gd name="T9" fmla="*/ 131 h 219"/>
                <a:gd name="T10" fmla="*/ 36 w 138"/>
                <a:gd name="T11" fmla="*/ 169 h 219"/>
                <a:gd name="T12" fmla="*/ 46 w 138"/>
                <a:gd name="T13" fmla="*/ 192 h 219"/>
                <a:gd name="T14" fmla="*/ 61 w 138"/>
                <a:gd name="T15" fmla="*/ 204 h 219"/>
                <a:gd name="T16" fmla="*/ 79 w 138"/>
                <a:gd name="T17" fmla="*/ 204 h 219"/>
                <a:gd name="T18" fmla="*/ 92 w 138"/>
                <a:gd name="T19" fmla="*/ 194 h 219"/>
                <a:gd name="T20" fmla="*/ 102 w 138"/>
                <a:gd name="T21" fmla="*/ 171 h 219"/>
                <a:gd name="T22" fmla="*/ 107 w 138"/>
                <a:gd name="T23" fmla="*/ 137 h 219"/>
                <a:gd name="T24" fmla="*/ 105 w 138"/>
                <a:gd name="T25" fmla="*/ 81 h 219"/>
                <a:gd name="T26" fmla="*/ 98 w 138"/>
                <a:gd name="T27" fmla="*/ 37 h 219"/>
                <a:gd name="T28" fmla="*/ 80 w 138"/>
                <a:gd name="T29" fmla="*/ 16 h 219"/>
                <a:gd name="T30" fmla="*/ 69 w 138"/>
                <a:gd name="T31" fmla="*/ 14 h 219"/>
                <a:gd name="T32" fmla="*/ 86 w 138"/>
                <a:gd name="T33" fmla="*/ 2 h 219"/>
                <a:gd name="T34" fmla="*/ 111 w 138"/>
                <a:gd name="T35" fmla="*/ 16 h 219"/>
                <a:gd name="T36" fmla="*/ 128 w 138"/>
                <a:gd name="T37" fmla="*/ 43 h 219"/>
                <a:gd name="T38" fmla="*/ 136 w 138"/>
                <a:gd name="T39" fmla="*/ 83 h 219"/>
                <a:gd name="T40" fmla="*/ 136 w 138"/>
                <a:gd name="T41" fmla="*/ 133 h 219"/>
                <a:gd name="T42" fmla="*/ 128 w 138"/>
                <a:gd name="T43" fmla="*/ 175 h 219"/>
                <a:gd name="T44" fmla="*/ 109 w 138"/>
                <a:gd name="T45" fmla="*/ 204 h 219"/>
                <a:gd name="T46" fmla="*/ 84 w 138"/>
                <a:gd name="T47" fmla="*/ 217 h 219"/>
                <a:gd name="T48" fmla="*/ 52 w 138"/>
                <a:gd name="T49" fmla="*/ 217 h 219"/>
                <a:gd name="T50" fmla="*/ 27 w 138"/>
                <a:gd name="T51" fmla="*/ 204 h 219"/>
                <a:gd name="T52" fmla="*/ 9 w 138"/>
                <a:gd name="T53" fmla="*/ 179 h 219"/>
                <a:gd name="T54" fmla="*/ 2 w 138"/>
                <a:gd name="T55" fmla="*/ 137 h 219"/>
                <a:gd name="T56" fmla="*/ 2 w 138"/>
                <a:gd name="T57" fmla="*/ 85 h 219"/>
                <a:gd name="T58" fmla="*/ 11 w 138"/>
                <a:gd name="T59" fmla="*/ 43 h 219"/>
                <a:gd name="T60" fmla="*/ 31 w 138"/>
                <a:gd name="T61" fmla="*/ 16 h 219"/>
                <a:gd name="T62" fmla="*/ 56 w 138"/>
                <a:gd name="T63" fmla="*/ 2 h 219"/>
                <a:gd name="T64" fmla="*/ 71 w 138"/>
                <a:gd name="T6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219">
                  <a:moveTo>
                    <a:pt x="69" y="14"/>
                  </a:moveTo>
                  <a:lnTo>
                    <a:pt x="59" y="16"/>
                  </a:lnTo>
                  <a:lnTo>
                    <a:pt x="52" y="19"/>
                  </a:lnTo>
                  <a:lnTo>
                    <a:pt x="44" y="29"/>
                  </a:lnTo>
                  <a:lnTo>
                    <a:pt x="40" y="39"/>
                  </a:lnTo>
                  <a:lnTo>
                    <a:pt x="36" y="52"/>
                  </a:lnTo>
                  <a:lnTo>
                    <a:pt x="32" y="67"/>
                  </a:lnTo>
                  <a:lnTo>
                    <a:pt x="32" y="87"/>
                  </a:lnTo>
                  <a:lnTo>
                    <a:pt x="31" y="108"/>
                  </a:lnTo>
                  <a:lnTo>
                    <a:pt x="32" y="131"/>
                  </a:lnTo>
                  <a:lnTo>
                    <a:pt x="34" y="152"/>
                  </a:lnTo>
                  <a:lnTo>
                    <a:pt x="36" y="169"/>
                  </a:lnTo>
                  <a:lnTo>
                    <a:pt x="40" y="183"/>
                  </a:lnTo>
                  <a:lnTo>
                    <a:pt x="46" y="192"/>
                  </a:lnTo>
                  <a:lnTo>
                    <a:pt x="54" y="200"/>
                  </a:lnTo>
                  <a:lnTo>
                    <a:pt x="61" y="204"/>
                  </a:lnTo>
                  <a:lnTo>
                    <a:pt x="71" y="206"/>
                  </a:lnTo>
                  <a:lnTo>
                    <a:pt x="79" y="204"/>
                  </a:lnTo>
                  <a:lnTo>
                    <a:pt x="86" y="200"/>
                  </a:lnTo>
                  <a:lnTo>
                    <a:pt x="92" y="194"/>
                  </a:lnTo>
                  <a:lnTo>
                    <a:pt x="98" y="185"/>
                  </a:lnTo>
                  <a:lnTo>
                    <a:pt x="102" y="171"/>
                  </a:lnTo>
                  <a:lnTo>
                    <a:pt x="105" y="156"/>
                  </a:lnTo>
                  <a:lnTo>
                    <a:pt x="107" y="137"/>
                  </a:lnTo>
                  <a:lnTo>
                    <a:pt x="107" y="114"/>
                  </a:lnTo>
                  <a:lnTo>
                    <a:pt x="105" y="81"/>
                  </a:lnTo>
                  <a:lnTo>
                    <a:pt x="102" y="56"/>
                  </a:lnTo>
                  <a:lnTo>
                    <a:pt x="98" y="37"/>
                  </a:lnTo>
                  <a:lnTo>
                    <a:pt x="90" y="23"/>
                  </a:lnTo>
                  <a:lnTo>
                    <a:pt x="80" y="16"/>
                  </a:lnTo>
                  <a:lnTo>
                    <a:pt x="69" y="14"/>
                  </a:lnTo>
                  <a:lnTo>
                    <a:pt x="69" y="14"/>
                  </a:lnTo>
                  <a:close/>
                  <a:moveTo>
                    <a:pt x="71" y="0"/>
                  </a:moveTo>
                  <a:lnTo>
                    <a:pt x="86" y="2"/>
                  </a:lnTo>
                  <a:lnTo>
                    <a:pt x="100" y="8"/>
                  </a:lnTo>
                  <a:lnTo>
                    <a:pt x="111" y="16"/>
                  </a:lnTo>
                  <a:lnTo>
                    <a:pt x="121" y="27"/>
                  </a:lnTo>
                  <a:lnTo>
                    <a:pt x="128" y="43"/>
                  </a:lnTo>
                  <a:lnTo>
                    <a:pt x="134" y="60"/>
                  </a:lnTo>
                  <a:lnTo>
                    <a:pt x="136" y="83"/>
                  </a:lnTo>
                  <a:lnTo>
                    <a:pt x="138" y="108"/>
                  </a:lnTo>
                  <a:lnTo>
                    <a:pt x="136" y="133"/>
                  </a:lnTo>
                  <a:lnTo>
                    <a:pt x="134" y="156"/>
                  </a:lnTo>
                  <a:lnTo>
                    <a:pt x="128" y="175"/>
                  </a:lnTo>
                  <a:lnTo>
                    <a:pt x="119" y="190"/>
                  </a:lnTo>
                  <a:lnTo>
                    <a:pt x="109" y="204"/>
                  </a:lnTo>
                  <a:lnTo>
                    <a:pt x="98" y="212"/>
                  </a:lnTo>
                  <a:lnTo>
                    <a:pt x="84" y="217"/>
                  </a:lnTo>
                  <a:lnTo>
                    <a:pt x="67" y="219"/>
                  </a:lnTo>
                  <a:lnTo>
                    <a:pt x="52" y="217"/>
                  </a:lnTo>
                  <a:lnTo>
                    <a:pt x="38" y="213"/>
                  </a:lnTo>
                  <a:lnTo>
                    <a:pt x="27" y="204"/>
                  </a:lnTo>
                  <a:lnTo>
                    <a:pt x="17" y="192"/>
                  </a:lnTo>
                  <a:lnTo>
                    <a:pt x="9" y="179"/>
                  </a:lnTo>
                  <a:lnTo>
                    <a:pt x="6" y="160"/>
                  </a:lnTo>
                  <a:lnTo>
                    <a:pt x="2" y="137"/>
                  </a:lnTo>
                  <a:lnTo>
                    <a:pt x="0" y="112"/>
                  </a:lnTo>
                  <a:lnTo>
                    <a:pt x="2" y="85"/>
                  </a:lnTo>
                  <a:lnTo>
                    <a:pt x="6" y="62"/>
                  </a:lnTo>
                  <a:lnTo>
                    <a:pt x="11" y="43"/>
                  </a:lnTo>
                  <a:lnTo>
                    <a:pt x="19" y="27"/>
                  </a:lnTo>
                  <a:lnTo>
                    <a:pt x="31" y="16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54"/>
            <p:cNvSpPr>
              <a:spLocks/>
            </p:cNvSpPr>
            <p:nvPr/>
          </p:nvSpPr>
          <p:spPr bwMode="auto">
            <a:xfrm>
              <a:off x="4302125" y="5416551"/>
              <a:ext cx="98425" cy="169863"/>
            </a:xfrm>
            <a:custGeom>
              <a:avLst/>
              <a:gdLst>
                <a:gd name="T0" fmla="*/ 74 w 124"/>
                <a:gd name="T1" fmla="*/ 0 h 215"/>
                <a:gd name="T2" fmla="*/ 82 w 124"/>
                <a:gd name="T3" fmla="*/ 0 h 215"/>
                <a:gd name="T4" fmla="*/ 82 w 124"/>
                <a:gd name="T5" fmla="*/ 17 h 215"/>
                <a:gd name="T6" fmla="*/ 82 w 124"/>
                <a:gd name="T7" fmla="*/ 42 h 215"/>
                <a:gd name="T8" fmla="*/ 82 w 124"/>
                <a:gd name="T9" fmla="*/ 175 h 215"/>
                <a:gd name="T10" fmla="*/ 82 w 124"/>
                <a:gd name="T11" fmla="*/ 183 h 215"/>
                <a:gd name="T12" fmla="*/ 82 w 124"/>
                <a:gd name="T13" fmla="*/ 188 h 215"/>
                <a:gd name="T14" fmla="*/ 86 w 124"/>
                <a:gd name="T15" fmla="*/ 196 h 215"/>
                <a:gd name="T16" fmla="*/ 94 w 124"/>
                <a:gd name="T17" fmla="*/ 202 h 215"/>
                <a:gd name="T18" fmla="*/ 105 w 124"/>
                <a:gd name="T19" fmla="*/ 204 h 215"/>
                <a:gd name="T20" fmla="*/ 115 w 124"/>
                <a:gd name="T21" fmla="*/ 204 h 215"/>
                <a:gd name="T22" fmla="*/ 124 w 124"/>
                <a:gd name="T23" fmla="*/ 204 h 215"/>
                <a:gd name="T24" fmla="*/ 124 w 124"/>
                <a:gd name="T25" fmla="*/ 215 h 215"/>
                <a:gd name="T26" fmla="*/ 9 w 124"/>
                <a:gd name="T27" fmla="*/ 215 h 215"/>
                <a:gd name="T28" fmla="*/ 9 w 124"/>
                <a:gd name="T29" fmla="*/ 204 h 215"/>
                <a:gd name="T30" fmla="*/ 24 w 124"/>
                <a:gd name="T31" fmla="*/ 204 h 215"/>
                <a:gd name="T32" fmla="*/ 34 w 124"/>
                <a:gd name="T33" fmla="*/ 202 h 215"/>
                <a:gd name="T34" fmla="*/ 40 w 124"/>
                <a:gd name="T35" fmla="*/ 202 h 215"/>
                <a:gd name="T36" fmla="*/ 46 w 124"/>
                <a:gd name="T37" fmla="*/ 198 h 215"/>
                <a:gd name="T38" fmla="*/ 51 w 124"/>
                <a:gd name="T39" fmla="*/ 190 h 215"/>
                <a:gd name="T40" fmla="*/ 53 w 124"/>
                <a:gd name="T41" fmla="*/ 184 h 215"/>
                <a:gd name="T42" fmla="*/ 53 w 124"/>
                <a:gd name="T43" fmla="*/ 175 h 215"/>
                <a:gd name="T44" fmla="*/ 53 w 124"/>
                <a:gd name="T45" fmla="*/ 48 h 215"/>
                <a:gd name="T46" fmla="*/ 53 w 124"/>
                <a:gd name="T47" fmla="*/ 42 h 215"/>
                <a:gd name="T48" fmla="*/ 51 w 124"/>
                <a:gd name="T49" fmla="*/ 38 h 215"/>
                <a:gd name="T50" fmla="*/ 44 w 124"/>
                <a:gd name="T51" fmla="*/ 37 h 215"/>
                <a:gd name="T52" fmla="*/ 38 w 124"/>
                <a:gd name="T53" fmla="*/ 38 h 215"/>
                <a:gd name="T54" fmla="*/ 30 w 124"/>
                <a:gd name="T55" fmla="*/ 40 h 215"/>
                <a:gd name="T56" fmla="*/ 21 w 124"/>
                <a:gd name="T57" fmla="*/ 48 h 215"/>
                <a:gd name="T58" fmla="*/ 7 w 124"/>
                <a:gd name="T59" fmla="*/ 56 h 215"/>
                <a:gd name="T60" fmla="*/ 0 w 124"/>
                <a:gd name="T61" fmla="*/ 44 h 215"/>
                <a:gd name="T62" fmla="*/ 74 w 124"/>
                <a:gd name="T6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" h="215">
                  <a:moveTo>
                    <a:pt x="74" y="0"/>
                  </a:moveTo>
                  <a:lnTo>
                    <a:pt x="82" y="0"/>
                  </a:lnTo>
                  <a:lnTo>
                    <a:pt x="82" y="17"/>
                  </a:lnTo>
                  <a:lnTo>
                    <a:pt x="82" y="42"/>
                  </a:lnTo>
                  <a:lnTo>
                    <a:pt x="82" y="175"/>
                  </a:lnTo>
                  <a:lnTo>
                    <a:pt x="82" y="183"/>
                  </a:lnTo>
                  <a:lnTo>
                    <a:pt x="82" y="188"/>
                  </a:lnTo>
                  <a:lnTo>
                    <a:pt x="86" y="196"/>
                  </a:lnTo>
                  <a:lnTo>
                    <a:pt x="94" y="202"/>
                  </a:lnTo>
                  <a:lnTo>
                    <a:pt x="105" y="204"/>
                  </a:lnTo>
                  <a:lnTo>
                    <a:pt x="115" y="204"/>
                  </a:lnTo>
                  <a:lnTo>
                    <a:pt x="124" y="204"/>
                  </a:lnTo>
                  <a:lnTo>
                    <a:pt x="124" y="215"/>
                  </a:lnTo>
                  <a:lnTo>
                    <a:pt x="9" y="215"/>
                  </a:lnTo>
                  <a:lnTo>
                    <a:pt x="9" y="204"/>
                  </a:lnTo>
                  <a:lnTo>
                    <a:pt x="24" y="204"/>
                  </a:lnTo>
                  <a:lnTo>
                    <a:pt x="34" y="202"/>
                  </a:lnTo>
                  <a:lnTo>
                    <a:pt x="40" y="202"/>
                  </a:lnTo>
                  <a:lnTo>
                    <a:pt x="46" y="198"/>
                  </a:lnTo>
                  <a:lnTo>
                    <a:pt x="51" y="190"/>
                  </a:lnTo>
                  <a:lnTo>
                    <a:pt x="53" y="184"/>
                  </a:lnTo>
                  <a:lnTo>
                    <a:pt x="53" y="175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1" y="38"/>
                  </a:lnTo>
                  <a:lnTo>
                    <a:pt x="44" y="37"/>
                  </a:lnTo>
                  <a:lnTo>
                    <a:pt x="38" y="38"/>
                  </a:lnTo>
                  <a:lnTo>
                    <a:pt x="30" y="40"/>
                  </a:lnTo>
                  <a:lnTo>
                    <a:pt x="21" y="48"/>
                  </a:lnTo>
                  <a:lnTo>
                    <a:pt x="7" y="56"/>
                  </a:lnTo>
                  <a:lnTo>
                    <a:pt x="0" y="4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55"/>
            <p:cNvSpPr>
              <a:spLocks/>
            </p:cNvSpPr>
            <p:nvPr/>
          </p:nvSpPr>
          <p:spPr bwMode="auto">
            <a:xfrm>
              <a:off x="4295775" y="5778501"/>
              <a:ext cx="104775" cy="171450"/>
            </a:xfrm>
            <a:custGeom>
              <a:avLst/>
              <a:gdLst>
                <a:gd name="T0" fmla="*/ 71 w 132"/>
                <a:gd name="T1" fmla="*/ 0 h 215"/>
                <a:gd name="T2" fmla="*/ 96 w 132"/>
                <a:gd name="T3" fmla="*/ 4 h 215"/>
                <a:gd name="T4" fmla="*/ 115 w 132"/>
                <a:gd name="T5" fmla="*/ 12 h 215"/>
                <a:gd name="T6" fmla="*/ 127 w 132"/>
                <a:gd name="T7" fmla="*/ 29 h 215"/>
                <a:gd name="T8" fmla="*/ 128 w 132"/>
                <a:gd name="T9" fmla="*/ 50 h 215"/>
                <a:gd name="T10" fmla="*/ 128 w 132"/>
                <a:gd name="T11" fmla="*/ 65 h 215"/>
                <a:gd name="T12" fmla="*/ 123 w 132"/>
                <a:gd name="T13" fmla="*/ 79 h 215"/>
                <a:gd name="T14" fmla="*/ 113 w 132"/>
                <a:gd name="T15" fmla="*/ 94 h 215"/>
                <a:gd name="T16" fmla="*/ 100 w 132"/>
                <a:gd name="T17" fmla="*/ 110 h 215"/>
                <a:gd name="T18" fmla="*/ 90 w 132"/>
                <a:gd name="T19" fmla="*/ 119 h 215"/>
                <a:gd name="T20" fmla="*/ 75 w 132"/>
                <a:gd name="T21" fmla="*/ 137 h 215"/>
                <a:gd name="T22" fmla="*/ 61 w 132"/>
                <a:gd name="T23" fmla="*/ 152 h 215"/>
                <a:gd name="T24" fmla="*/ 50 w 132"/>
                <a:gd name="T25" fmla="*/ 165 h 215"/>
                <a:gd name="T26" fmla="*/ 40 w 132"/>
                <a:gd name="T27" fmla="*/ 179 h 215"/>
                <a:gd name="T28" fmla="*/ 31 w 132"/>
                <a:gd name="T29" fmla="*/ 190 h 215"/>
                <a:gd name="T30" fmla="*/ 90 w 132"/>
                <a:gd name="T31" fmla="*/ 190 h 215"/>
                <a:gd name="T32" fmla="*/ 104 w 132"/>
                <a:gd name="T33" fmla="*/ 190 h 215"/>
                <a:gd name="T34" fmla="*/ 109 w 132"/>
                <a:gd name="T35" fmla="*/ 186 h 215"/>
                <a:gd name="T36" fmla="*/ 115 w 132"/>
                <a:gd name="T37" fmla="*/ 181 h 215"/>
                <a:gd name="T38" fmla="*/ 119 w 132"/>
                <a:gd name="T39" fmla="*/ 171 h 215"/>
                <a:gd name="T40" fmla="*/ 132 w 132"/>
                <a:gd name="T41" fmla="*/ 171 h 215"/>
                <a:gd name="T42" fmla="*/ 128 w 132"/>
                <a:gd name="T43" fmla="*/ 215 h 215"/>
                <a:gd name="T44" fmla="*/ 0 w 132"/>
                <a:gd name="T45" fmla="*/ 215 h 215"/>
                <a:gd name="T46" fmla="*/ 0 w 132"/>
                <a:gd name="T47" fmla="*/ 209 h 215"/>
                <a:gd name="T48" fmla="*/ 9 w 132"/>
                <a:gd name="T49" fmla="*/ 192 h 215"/>
                <a:gd name="T50" fmla="*/ 19 w 132"/>
                <a:gd name="T51" fmla="*/ 175 h 215"/>
                <a:gd name="T52" fmla="*/ 32 w 132"/>
                <a:gd name="T53" fmla="*/ 156 h 215"/>
                <a:gd name="T54" fmla="*/ 52 w 132"/>
                <a:gd name="T55" fmla="*/ 135 h 215"/>
                <a:gd name="T56" fmla="*/ 67 w 132"/>
                <a:gd name="T57" fmla="*/ 117 h 215"/>
                <a:gd name="T58" fmla="*/ 77 w 132"/>
                <a:gd name="T59" fmla="*/ 104 h 215"/>
                <a:gd name="T60" fmla="*/ 84 w 132"/>
                <a:gd name="T61" fmla="*/ 94 h 215"/>
                <a:gd name="T62" fmla="*/ 90 w 132"/>
                <a:gd name="T63" fmla="*/ 85 h 215"/>
                <a:gd name="T64" fmla="*/ 96 w 132"/>
                <a:gd name="T65" fmla="*/ 69 h 215"/>
                <a:gd name="T66" fmla="*/ 98 w 132"/>
                <a:gd name="T67" fmla="*/ 54 h 215"/>
                <a:gd name="T68" fmla="*/ 94 w 132"/>
                <a:gd name="T69" fmla="*/ 33 h 215"/>
                <a:gd name="T70" fmla="*/ 90 w 132"/>
                <a:gd name="T71" fmla="*/ 25 h 215"/>
                <a:gd name="T72" fmla="*/ 82 w 132"/>
                <a:gd name="T73" fmla="*/ 19 h 215"/>
                <a:gd name="T74" fmla="*/ 75 w 132"/>
                <a:gd name="T75" fmla="*/ 16 h 215"/>
                <a:gd name="T76" fmla="*/ 63 w 132"/>
                <a:gd name="T77" fmla="*/ 14 h 215"/>
                <a:gd name="T78" fmla="*/ 50 w 132"/>
                <a:gd name="T79" fmla="*/ 16 h 215"/>
                <a:gd name="T80" fmla="*/ 40 w 132"/>
                <a:gd name="T81" fmla="*/ 23 h 215"/>
                <a:gd name="T82" fmla="*/ 31 w 132"/>
                <a:gd name="T83" fmla="*/ 33 h 215"/>
                <a:gd name="T84" fmla="*/ 25 w 132"/>
                <a:gd name="T85" fmla="*/ 46 h 215"/>
                <a:gd name="T86" fmla="*/ 6 w 132"/>
                <a:gd name="T87" fmla="*/ 46 h 215"/>
                <a:gd name="T88" fmla="*/ 6 w 132"/>
                <a:gd name="T89" fmla="*/ 17 h 215"/>
                <a:gd name="T90" fmla="*/ 23 w 132"/>
                <a:gd name="T91" fmla="*/ 10 h 215"/>
                <a:gd name="T92" fmla="*/ 40 w 132"/>
                <a:gd name="T93" fmla="*/ 4 h 215"/>
                <a:gd name="T94" fmla="*/ 57 w 132"/>
                <a:gd name="T95" fmla="*/ 0 h 215"/>
                <a:gd name="T96" fmla="*/ 71 w 132"/>
                <a:gd name="T97" fmla="*/ 0 h 215"/>
                <a:gd name="T98" fmla="*/ 71 w 132"/>
                <a:gd name="T9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15">
                  <a:moveTo>
                    <a:pt x="71" y="0"/>
                  </a:moveTo>
                  <a:lnTo>
                    <a:pt x="96" y="4"/>
                  </a:lnTo>
                  <a:lnTo>
                    <a:pt x="115" y="12"/>
                  </a:lnTo>
                  <a:lnTo>
                    <a:pt x="127" y="29"/>
                  </a:lnTo>
                  <a:lnTo>
                    <a:pt x="128" y="50"/>
                  </a:lnTo>
                  <a:lnTo>
                    <a:pt x="128" y="65"/>
                  </a:lnTo>
                  <a:lnTo>
                    <a:pt x="123" y="79"/>
                  </a:lnTo>
                  <a:lnTo>
                    <a:pt x="113" y="94"/>
                  </a:lnTo>
                  <a:lnTo>
                    <a:pt x="100" y="110"/>
                  </a:lnTo>
                  <a:lnTo>
                    <a:pt x="90" y="119"/>
                  </a:lnTo>
                  <a:lnTo>
                    <a:pt x="75" y="137"/>
                  </a:lnTo>
                  <a:lnTo>
                    <a:pt x="61" y="152"/>
                  </a:lnTo>
                  <a:lnTo>
                    <a:pt x="50" y="165"/>
                  </a:lnTo>
                  <a:lnTo>
                    <a:pt x="40" y="179"/>
                  </a:lnTo>
                  <a:lnTo>
                    <a:pt x="31" y="190"/>
                  </a:lnTo>
                  <a:lnTo>
                    <a:pt x="90" y="190"/>
                  </a:lnTo>
                  <a:lnTo>
                    <a:pt x="104" y="190"/>
                  </a:lnTo>
                  <a:lnTo>
                    <a:pt x="109" y="186"/>
                  </a:lnTo>
                  <a:lnTo>
                    <a:pt x="115" y="181"/>
                  </a:lnTo>
                  <a:lnTo>
                    <a:pt x="119" y="171"/>
                  </a:lnTo>
                  <a:lnTo>
                    <a:pt x="132" y="171"/>
                  </a:lnTo>
                  <a:lnTo>
                    <a:pt x="128" y="215"/>
                  </a:lnTo>
                  <a:lnTo>
                    <a:pt x="0" y="215"/>
                  </a:lnTo>
                  <a:lnTo>
                    <a:pt x="0" y="209"/>
                  </a:lnTo>
                  <a:lnTo>
                    <a:pt x="9" y="192"/>
                  </a:lnTo>
                  <a:lnTo>
                    <a:pt x="19" y="175"/>
                  </a:lnTo>
                  <a:lnTo>
                    <a:pt x="32" y="156"/>
                  </a:lnTo>
                  <a:lnTo>
                    <a:pt x="52" y="135"/>
                  </a:lnTo>
                  <a:lnTo>
                    <a:pt x="67" y="117"/>
                  </a:lnTo>
                  <a:lnTo>
                    <a:pt x="77" y="104"/>
                  </a:lnTo>
                  <a:lnTo>
                    <a:pt x="84" y="94"/>
                  </a:lnTo>
                  <a:lnTo>
                    <a:pt x="90" y="85"/>
                  </a:lnTo>
                  <a:lnTo>
                    <a:pt x="96" y="69"/>
                  </a:lnTo>
                  <a:lnTo>
                    <a:pt x="98" y="54"/>
                  </a:lnTo>
                  <a:lnTo>
                    <a:pt x="94" y="33"/>
                  </a:lnTo>
                  <a:lnTo>
                    <a:pt x="90" y="25"/>
                  </a:lnTo>
                  <a:lnTo>
                    <a:pt x="82" y="19"/>
                  </a:lnTo>
                  <a:lnTo>
                    <a:pt x="75" y="16"/>
                  </a:lnTo>
                  <a:lnTo>
                    <a:pt x="63" y="14"/>
                  </a:lnTo>
                  <a:lnTo>
                    <a:pt x="50" y="16"/>
                  </a:lnTo>
                  <a:lnTo>
                    <a:pt x="40" y="23"/>
                  </a:lnTo>
                  <a:lnTo>
                    <a:pt x="31" y="33"/>
                  </a:lnTo>
                  <a:lnTo>
                    <a:pt x="25" y="46"/>
                  </a:lnTo>
                  <a:lnTo>
                    <a:pt x="6" y="46"/>
                  </a:lnTo>
                  <a:lnTo>
                    <a:pt x="6" y="17"/>
                  </a:lnTo>
                  <a:lnTo>
                    <a:pt x="23" y="10"/>
                  </a:lnTo>
                  <a:lnTo>
                    <a:pt x="40" y="4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56"/>
            <p:cNvSpPr>
              <a:spLocks/>
            </p:cNvSpPr>
            <p:nvPr/>
          </p:nvSpPr>
          <p:spPr bwMode="auto">
            <a:xfrm>
              <a:off x="4279900" y="5697538"/>
              <a:ext cx="142875" cy="17463"/>
            </a:xfrm>
            <a:custGeom>
              <a:avLst/>
              <a:gdLst>
                <a:gd name="T0" fmla="*/ 0 w 178"/>
                <a:gd name="T1" fmla="*/ 0 h 21"/>
                <a:gd name="T2" fmla="*/ 88 w 178"/>
                <a:gd name="T3" fmla="*/ 0 h 21"/>
                <a:gd name="T4" fmla="*/ 178 w 178"/>
                <a:gd name="T5" fmla="*/ 0 h 21"/>
                <a:gd name="T6" fmla="*/ 178 w 178"/>
                <a:gd name="T7" fmla="*/ 21 h 21"/>
                <a:gd name="T8" fmla="*/ 88 w 178"/>
                <a:gd name="T9" fmla="*/ 21 h 21"/>
                <a:gd name="T10" fmla="*/ 0 w 178"/>
                <a:gd name="T11" fmla="*/ 21 h 21"/>
                <a:gd name="T12" fmla="*/ 0 w 17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1">
                  <a:moveTo>
                    <a:pt x="0" y="0"/>
                  </a:moveTo>
                  <a:lnTo>
                    <a:pt x="88" y="0"/>
                  </a:lnTo>
                  <a:lnTo>
                    <a:pt x="178" y="0"/>
                  </a:lnTo>
                  <a:lnTo>
                    <a:pt x="178" y="21"/>
                  </a:lnTo>
                  <a:lnTo>
                    <a:pt x="88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14" name="Group 4413"/>
          <p:cNvGrpSpPr/>
          <p:nvPr/>
        </p:nvGrpSpPr>
        <p:grpSpPr>
          <a:xfrm>
            <a:off x="5373688" y="3170238"/>
            <a:ext cx="495300" cy="2781300"/>
            <a:chOff x="5373688" y="3170238"/>
            <a:chExt cx="495300" cy="2781300"/>
          </a:xfrm>
        </p:grpSpPr>
        <p:sp>
          <p:nvSpPr>
            <p:cNvPr id="4369" name="Freeform 294"/>
            <p:cNvSpPr>
              <a:spLocks/>
            </p:cNvSpPr>
            <p:nvPr/>
          </p:nvSpPr>
          <p:spPr bwMode="auto">
            <a:xfrm>
              <a:off x="5564188" y="3170238"/>
              <a:ext cx="98425" cy="173038"/>
            </a:xfrm>
            <a:custGeom>
              <a:avLst/>
              <a:gdLst>
                <a:gd name="T0" fmla="*/ 73 w 125"/>
                <a:gd name="T1" fmla="*/ 0 h 217"/>
                <a:gd name="T2" fmla="*/ 81 w 125"/>
                <a:gd name="T3" fmla="*/ 0 h 217"/>
                <a:gd name="T4" fmla="*/ 81 w 125"/>
                <a:gd name="T5" fmla="*/ 19 h 217"/>
                <a:gd name="T6" fmla="*/ 81 w 125"/>
                <a:gd name="T7" fmla="*/ 42 h 217"/>
                <a:gd name="T8" fmla="*/ 81 w 125"/>
                <a:gd name="T9" fmla="*/ 177 h 217"/>
                <a:gd name="T10" fmla="*/ 81 w 125"/>
                <a:gd name="T11" fmla="*/ 185 h 217"/>
                <a:gd name="T12" fmla="*/ 81 w 125"/>
                <a:gd name="T13" fmla="*/ 190 h 217"/>
                <a:gd name="T14" fmla="*/ 85 w 125"/>
                <a:gd name="T15" fmla="*/ 198 h 217"/>
                <a:gd name="T16" fmla="*/ 92 w 125"/>
                <a:gd name="T17" fmla="*/ 202 h 217"/>
                <a:gd name="T18" fmla="*/ 104 w 125"/>
                <a:gd name="T19" fmla="*/ 204 h 217"/>
                <a:gd name="T20" fmla="*/ 113 w 125"/>
                <a:gd name="T21" fmla="*/ 206 h 217"/>
                <a:gd name="T22" fmla="*/ 125 w 125"/>
                <a:gd name="T23" fmla="*/ 206 h 217"/>
                <a:gd name="T24" fmla="*/ 125 w 125"/>
                <a:gd name="T25" fmla="*/ 217 h 217"/>
                <a:gd name="T26" fmla="*/ 8 w 125"/>
                <a:gd name="T27" fmla="*/ 217 h 217"/>
                <a:gd name="T28" fmla="*/ 8 w 125"/>
                <a:gd name="T29" fmla="*/ 206 h 217"/>
                <a:gd name="T30" fmla="*/ 23 w 125"/>
                <a:gd name="T31" fmla="*/ 206 h 217"/>
                <a:gd name="T32" fmla="*/ 33 w 125"/>
                <a:gd name="T33" fmla="*/ 204 h 217"/>
                <a:gd name="T34" fmla="*/ 40 w 125"/>
                <a:gd name="T35" fmla="*/ 202 h 217"/>
                <a:gd name="T36" fmla="*/ 44 w 125"/>
                <a:gd name="T37" fmla="*/ 200 h 217"/>
                <a:gd name="T38" fmla="*/ 50 w 125"/>
                <a:gd name="T39" fmla="*/ 192 h 217"/>
                <a:gd name="T40" fmla="*/ 52 w 125"/>
                <a:gd name="T41" fmla="*/ 186 h 217"/>
                <a:gd name="T42" fmla="*/ 52 w 125"/>
                <a:gd name="T43" fmla="*/ 177 h 217"/>
                <a:gd name="T44" fmla="*/ 52 w 125"/>
                <a:gd name="T45" fmla="*/ 50 h 217"/>
                <a:gd name="T46" fmla="*/ 50 w 125"/>
                <a:gd name="T47" fmla="*/ 40 h 217"/>
                <a:gd name="T48" fmla="*/ 44 w 125"/>
                <a:gd name="T49" fmla="*/ 37 h 217"/>
                <a:gd name="T50" fmla="*/ 37 w 125"/>
                <a:gd name="T51" fmla="*/ 39 h 217"/>
                <a:gd name="T52" fmla="*/ 29 w 125"/>
                <a:gd name="T53" fmla="*/ 42 h 217"/>
                <a:gd name="T54" fmla="*/ 19 w 125"/>
                <a:gd name="T55" fmla="*/ 48 h 217"/>
                <a:gd name="T56" fmla="*/ 6 w 125"/>
                <a:gd name="T57" fmla="*/ 56 h 217"/>
                <a:gd name="T58" fmla="*/ 0 w 125"/>
                <a:gd name="T59" fmla="*/ 44 h 217"/>
                <a:gd name="T60" fmla="*/ 73 w 125"/>
                <a:gd name="T6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217">
                  <a:moveTo>
                    <a:pt x="73" y="0"/>
                  </a:moveTo>
                  <a:lnTo>
                    <a:pt x="81" y="0"/>
                  </a:lnTo>
                  <a:lnTo>
                    <a:pt x="81" y="19"/>
                  </a:lnTo>
                  <a:lnTo>
                    <a:pt x="81" y="42"/>
                  </a:lnTo>
                  <a:lnTo>
                    <a:pt x="81" y="177"/>
                  </a:lnTo>
                  <a:lnTo>
                    <a:pt x="81" y="185"/>
                  </a:lnTo>
                  <a:lnTo>
                    <a:pt x="81" y="190"/>
                  </a:lnTo>
                  <a:lnTo>
                    <a:pt x="85" y="198"/>
                  </a:lnTo>
                  <a:lnTo>
                    <a:pt x="92" y="202"/>
                  </a:lnTo>
                  <a:lnTo>
                    <a:pt x="104" y="204"/>
                  </a:lnTo>
                  <a:lnTo>
                    <a:pt x="113" y="206"/>
                  </a:lnTo>
                  <a:lnTo>
                    <a:pt x="125" y="206"/>
                  </a:lnTo>
                  <a:lnTo>
                    <a:pt x="125" y="217"/>
                  </a:lnTo>
                  <a:lnTo>
                    <a:pt x="8" y="217"/>
                  </a:lnTo>
                  <a:lnTo>
                    <a:pt x="8" y="206"/>
                  </a:lnTo>
                  <a:lnTo>
                    <a:pt x="23" y="206"/>
                  </a:lnTo>
                  <a:lnTo>
                    <a:pt x="33" y="204"/>
                  </a:lnTo>
                  <a:lnTo>
                    <a:pt x="40" y="202"/>
                  </a:lnTo>
                  <a:lnTo>
                    <a:pt x="44" y="200"/>
                  </a:lnTo>
                  <a:lnTo>
                    <a:pt x="50" y="192"/>
                  </a:lnTo>
                  <a:lnTo>
                    <a:pt x="52" y="186"/>
                  </a:lnTo>
                  <a:lnTo>
                    <a:pt x="52" y="177"/>
                  </a:lnTo>
                  <a:lnTo>
                    <a:pt x="52" y="50"/>
                  </a:lnTo>
                  <a:lnTo>
                    <a:pt x="50" y="40"/>
                  </a:lnTo>
                  <a:lnTo>
                    <a:pt x="44" y="37"/>
                  </a:lnTo>
                  <a:lnTo>
                    <a:pt x="37" y="39"/>
                  </a:lnTo>
                  <a:lnTo>
                    <a:pt x="29" y="42"/>
                  </a:lnTo>
                  <a:lnTo>
                    <a:pt x="19" y="48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0" name="Freeform 295"/>
            <p:cNvSpPr>
              <a:spLocks/>
            </p:cNvSpPr>
            <p:nvPr/>
          </p:nvSpPr>
          <p:spPr bwMode="auto">
            <a:xfrm>
              <a:off x="5557838" y="3533776"/>
              <a:ext cx="103187" cy="171450"/>
            </a:xfrm>
            <a:custGeom>
              <a:avLst/>
              <a:gdLst>
                <a:gd name="T0" fmla="*/ 70 w 131"/>
                <a:gd name="T1" fmla="*/ 0 h 217"/>
                <a:gd name="T2" fmla="*/ 95 w 131"/>
                <a:gd name="T3" fmla="*/ 4 h 217"/>
                <a:gd name="T4" fmla="*/ 114 w 131"/>
                <a:gd name="T5" fmla="*/ 14 h 217"/>
                <a:gd name="T6" fmla="*/ 125 w 131"/>
                <a:gd name="T7" fmla="*/ 29 h 217"/>
                <a:gd name="T8" fmla="*/ 129 w 131"/>
                <a:gd name="T9" fmla="*/ 50 h 217"/>
                <a:gd name="T10" fmla="*/ 127 w 131"/>
                <a:gd name="T11" fmla="*/ 66 h 217"/>
                <a:gd name="T12" fmla="*/ 121 w 131"/>
                <a:gd name="T13" fmla="*/ 79 h 217"/>
                <a:gd name="T14" fmla="*/ 112 w 131"/>
                <a:gd name="T15" fmla="*/ 94 h 217"/>
                <a:gd name="T16" fmla="*/ 98 w 131"/>
                <a:gd name="T17" fmla="*/ 110 h 217"/>
                <a:gd name="T18" fmla="*/ 89 w 131"/>
                <a:gd name="T19" fmla="*/ 121 h 217"/>
                <a:gd name="T20" fmla="*/ 73 w 131"/>
                <a:gd name="T21" fmla="*/ 137 h 217"/>
                <a:gd name="T22" fmla="*/ 60 w 131"/>
                <a:gd name="T23" fmla="*/ 152 h 217"/>
                <a:gd name="T24" fmla="*/ 48 w 131"/>
                <a:gd name="T25" fmla="*/ 167 h 217"/>
                <a:gd name="T26" fmla="*/ 39 w 131"/>
                <a:gd name="T27" fmla="*/ 181 h 217"/>
                <a:gd name="T28" fmla="*/ 31 w 131"/>
                <a:gd name="T29" fmla="*/ 192 h 217"/>
                <a:gd name="T30" fmla="*/ 89 w 131"/>
                <a:gd name="T31" fmla="*/ 192 h 217"/>
                <a:gd name="T32" fmla="*/ 102 w 131"/>
                <a:gd name="T33" fmla="*/ 190 h 217"/>
                <a:gd name="T34" fmla="*/ 110 w 131"/>
                <a:gd name="T35" fmla="*/ 188 h 217"/>
                <a:gd name="T36" fmla="*/ 114 w 131"/>
                <a:gd name="T37" fmla="*/ 183 h 217"/>
                <a:gd name="T38" fmla="*/ 118 w 131"/>
                <a:gd name="T39" fmla="*/ 171 h 217"/>
                <a:gd name="T40" fmla="*/ 131 w 131"/>
                <a:gd name="T41" fmla="*/ 171 h 217"/>
                <a:gd name="T42" fmla="*/ 129 w 131"/>
                <a:gd name="T43" fmla="*/ 217 h 217"/>
                <a:gd name="T44" fmla="*/ 0 w 131"/>
                <a:gd name="T45" fmla="*/ 217 h 217"/>
                <a:gd name="T46" fmla="*/ 0 w 131"/>
                <a:gd name="T47" fmla="*/ 210 h 217"/>
                <a:gd name="T48" fmla="*/ 8 w 131"/>
                <a:gd name="T49" fmla="*/ 192 h 217"/>
                <a:gd name="T50" fmla="*/ 18 w 131"/>
                <a:gd name="T51" fmla="*/ 177 h 217"/>
                <a:gd name="T52" fmla="*/ 31 w 131"/>
                <a:gd name="T53" fmla="*/ 158 h 217"/>
                <a:gd name="T54" fmla="*/ 50 w 131"/>
                <a:gd name="T55" fmla="*/ 135 h 217"/>
                <a:gd name="T56" fmla="*/ 66 w 131"/>
                <a:gd name="T57" fmla="*/ 117 h 217"/>
                <a:gd name="T58" fmla="*/ 77 w 131"/>
                <a:gd name="T59" fmla="*/ 106 h 217"/>
                <a:gd name="T60" fmla="*/ 85 w 131"/>
                <a:gd name="T61" fmla="*/ 94 h 217"/>
                <a:gd name="T62" fmla="*/ 89 w 131"/>
                <a:gd name="T63" fmla="*/ 85 h 217"/>
                <a:gd name="T64" fmla="*/ 96 w 131"/>
                <a:gd name="T65" fmla="*/ 69 h 217"/>
                <a:gd name="T66" fmla="*/ 98 w 131"/>
                <a:gd name="T67" fmla="*/ 56 h 217"/>
                <a:gd name="T68" fmla="*/ 95 w 131"/>
                <a:gd name="T69" fmla="*/ 35 h 217"/>
                <a:gd name="T70" fmla="*/ 89 w 131"/>
                <a:gd name="T71" fmla="*/ 27 h 217"/>
                <a:gd name="T72" fmla="*/ 83 w 131"/>
                <a:gd name="T73" fmla="*/ 21 h 217"/>
                <a:gd name="T74" fmla="*/ 73 w 131"/>
                <a:gd name="T75" fmla="*/ 18 h 217"/>
                <a:gd name="T76" fmla="*/ 62 w 131"/>
                <a:gd name="T77" fmla="*/ 16 h 217"/>
                <a:gd name="T78" fmla="*/ 48 w 131"/>
                <a:gd name="T79" fmla="*/ 18 h 217"/>
                <a:gd name="T80" fmla="*/ 39 w 131"/>
                <a:gd name="T81" fmla="*/ 23 h 217"/>
                <a:gd name="T82" fmla="*/ 29 w 131"/>
                <a:gd name="T83" fmla="*/ 33 h 217"/>
                <a:gd name="T84" fmla="*/ 23 w 131"/>
                <a:gd name="T85" fmla="*/ 48 h 217"/>
                <a:gd name="T86" fmla="*/ 4 w 131"/>
                <a:gd name="T87" fmla="*/ 48 h 217"/>
                <a:gd name="T88" fmla="*/ 4 w 131"/>
                <a:gd name="T89" fmla="*/ 18 h 217"/>
                <a:gd name="T90" fmla="*/ 23 w 131"/>
                <a:gd name="T91" fmla="*/ 10 h 217"/>
                <a:gd name="T92" fmla="*/ 41 w 131"/>
                <a:gd name="T93" fmla="*/ 4 h 217"/>
                <a:gd name="T94" fmla="*/ 56 w 131"/>
                <a:gd name="T95" fmla="*/ 2 h 217"/>
                <a:gd name="T96" fmla="*/ 70 w 131"/>
                <a:gd name="T97" fmla="*/ 0 h 217"/>
                <a:gd name="T98" fmla="*/ 70 w 131"/>
                <a:gd name="T9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1" h="217">
                  <a:moveTo>
                    <a:pt x="70" y="0"/>
                  </a:moveTo>
                  <a:lnTo>
                    <a:pt x="95" y="4"/>
                  </a:lnTo>
                  <a:lnTo>
                    <a:pt x="114" y="14"/>
                  </a:lnTo>
                  <a:lnTo>
                    <a:pt x="125" y="29"/>
                  </a:lnTo>
                  <a:lnTo>
                    <a:pt x="129" y="50"/>
                  </a:lnTo>
                  <a:lnTo>
                    <a:pt x="127" y="66"/>
                  </a:lnTo>
                  <a:lnTo>
                    <a:pt x="121" y="79"/>
                  </a:lnTo>
                  <a:lnTo>
                    <a:pt x="112" y="94"/>
                  </a:lnTo>
                  <a:lnTo>
                    <a:pt x="98" y="110"/>
                  </a:lnTo>
                  <a:lnTo>
                    <a:pt x="89" y="121"/>
                  </a:lnTo>
                  <a:lnTo>
                    <a:pt x="73" y="137"/>
                  </a:lnTo>
                  <a:lnTo>
                    <a:pt x="60" y="152"/>
                  </a:lnTo>
                  <a:lnTo>
                    <a:pt x="48" y="167"/>
                  </a:lnTo>
                  <a:lnTo>
                    <a:pt x="39" y="181"/>
                  </a:lnTo>
                  <a:lnTo>
                    <a:pt x="31" y="192"/>
                  </a:lnTo>
                  <a:lnTo>
                    <a:pt x="89" y="192"/>
                  </a:lnTo>
                  <a:lnTo>
                    <a:pt x="102" y="190"/>
                  </a:lnTo>
                  <a:lnTo>
                    <a:pt x="110" y="188"/>
                  </a:lnTo>
                  <a:lnTo>
                    <a:pt x="114" y="183"/>
                  </a:lnTo>
                  <a:lnTo>
                    <a:pt x="118" y="171"/>
                  </a:lnTo>
                  <a:lnTo>
                    <a:pt x="131" y="171"/>
                  </a:lnTo>
                  <a:lnTo>
                    <a:pt x="129" y="217"/>
                  </a:lnTo>
                  <a:lnTo>
                    <a:pt x="0" y="217"/>
                  </a:lnTo>
                  <a:lnTo>
                    <a:pt x="0" y="210"/>
                  </a:lnTo>
                  <a:lnTo>
                    <a:pt x="8" y="192"/>
                  </a:lnTo>
                  <a:lnTo>
                    <a:pt x="18" y="177"/>
                  </a:lnTo>
                  <a:lnTo>
                    <a:pt x="31" y="158"/>
                  </a:lnTo>
                  <a:lnTo>
                    <a:pt x="50" y="135"/>
                  </a:lnTo>
                  <a:lnTo>
                    <a:pt x="66" y="117"/>
                  </a:lnTo>
                  <a:lnTo>
                    <a:pt x="77" y="106"/>
                  </a:lnTo>
                  <a:lnTo>
                    <a:pt x="85" y="94"/>
                  </a:lnTo>
                  <a:lnTo>
                    <a:pt x="89" y="85"/>
                  </a:lnTo>
                  <a:lnTo>
                    <a:pt x="96" y="69"/>
                  </a:lnTo>
                  <a:lnTo>
                    <a:pt x="98" y="56"/>
                  </a:lnTo>
                  <a:lnTo>
                    <a:pt x="95" y="35"/>
                  </a:lnTo>
                  <a:lnTo>
                    <a:pt x="89" y="27"/>
                  </a:lnTo>
                  <a:lnTo>
                    <a:pt x="83" y="21"/>
                  </a:lnTo>
                  <a:lnTo>
                    <a:pt x="73" y="18"/>
                  </a:lnTo>
                  <a:lnTo>
                    <a:pt x="62" y="16"/>
                  </a:lnTo>
                  <a:lnTo>
                    <a:pt x="48" y="18"/>
                  </a:lnTo>
                  <a:lnTo>
                    <a:pt x="39" y="23"/>
                  </a:lnTo>
                  <a:lnTo>
                    <a:pt x="29" y="33"/>
                  </a:lnTo>
                  <a:lnTo>
                    <a:pt x="23" y="48"/>
                  </a:lnTo>
                  <a:lnTo>
                    <a:pt x="4" y="48"/>
                  </a:lnTo>
                  <a:lnTo>
                    <a:pt x="4" y="18"/>
                  </a:lnTo>
                  <a:lnTo>
                    <a:pt x="23" y="10"/>
                  </a:lnTo>
                  <a:lnTo>
                    <a:pt x="41" y="4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1" name="Freeform 296"/>
            <p:cNvSpPr>
              <a:spLocks/>
            </p:cNvSpPr>
            <p:nvPr/>
          </p:nvSpPr>
          <p:spPr bwMode="auto">
            <a:xfrm>
              <a:off x="5540375" y="3454401"/>
              <a:ext cx="141287" cy="15875"/>
            </a:xfrm>
            <a:custGeom>
              <a:avLst/>
              <a:gdLst>
                <a:gd name="T0" fmla="*/ 0 w 179"/>
                <a:gd name="T1" fmla="*/ 0 h 21"/>
                <a:gd name="T2" fmla="*/ 91 w 179"/>
                <a:gd name="T3" fmla="*/ 0 h 21"/>
                <a:gd name="T4" fmla="*/ 179 w 179"/>
                <a:gd name="T5" fmla="*/ 0 h 21"/>
                <a:gd name="T6" fmla="*/ 179 w 179"/>
                <a:gd name="T7" fmla="*/ 21 h 21"/>
                <a:gd name="T8" fmla="*/ 91 w 179"/>
                <a:gd name="T9" fmla="*/ 21 h 21"/>
                <a:gd name="T10" fmla="*/ 0 w 179"/>
                <a:gd name="T11" fmla="*/ 21 h 21"/>
                <a:gd name="T12" fmla="*/ 0 w 17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21">
                  <a:moveTo>
                    <a:pt x="0" y="0"/>
                  </a:moveTo>
                  <a:lnTo>
                    <a:pt x="91" y="0"/>
                  </a:lnTo>
                  <a:lnTo>
                    <a:pt x="179" y="0"/>
                  </a:lnTo>
                  <a:lnTo>
                    <a:pt x="179" y="21"/>
                  </a:lnTo>
                  <a:lnTo>
                    <a:pt x="91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" name="Rectangle 315"/>
            <p:cNvSpPr>
              <a:spLocks noChangeArrowheads="1"/>
            </p:cNvSpPr>
            <p:nvPr/>
          </p:nvSpPr>
          <p:spPr bwMode="auto">
            <a:xfrm>
              <a:off x="5443538" y="4202113"/>
              <a:ext cx="153987" cy="15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" name="Freeform 316"/>
            <p:cNvSpPr>
              <a:spLocks/>
            </p:cNvSpPr>
            <p:nvPr/>
          </p:nvSpPr>
          <p:spPr bwMode="auto">
            <a:xfrm>
              <a:off x="5675313" y="3919538"/>
              <a:ext cx="101600" cy="173038"/>
            </a:xfrm>
            <a:custGeom>
              <a:avLst/>
              <a:gdLst>
                <a:gd name="T0" fmla="*/ 83 w 129"/>
                <a:gd name="T1" fmla="*/ 2 h 219"/>
                <a:gd name="T2" fmla="*/ 110 w 129"/>
                <a:gd name="T3" fmla="*/ 14 h 219"/>
                <a:gd name="T4" fmla="*/ 123 w 129"/>
                <a:gd name="T5" fmla="*/ 33 h 219"/>
                <a:gd name="T6" fmla="*/ 123 w 129"/>
                <a:gd name="T7" fmla="*/ 60 h 219"/>
                <a:gd name="T8" fmla="*/ 114 w 129"/>
                <a:gd name="T9" fmla="*/ 79 h 219"/>
                <a:gd name="T10" fmla="*/ 94 w 129"/>
                <a:gd name="T11" fmla="*/ 94 h 219"/>
                <a:gd name="T12" fmla="*/ 81 w 129"/>
                <a:gd name="T13" fmla="*/ 104 h 219"/>
                <a:gd name="T14" fmla="*/ 114 w 129"/>
                <a:gd name="T15" fmla="*/ 119 h 219"/>
                <a:gd name="T16" fmla="*/ 129 w 129"/>
                <a:gd name="T17" fmla="*/ 146 h 219"/>
                <a:gd name="T18" fmla="*/ 127 w 129"/>
                <a:gd name="T19" fmla="*/ 173 h 219"/>
                <a:gd name="T20" fmla="*/ 112 w 129"/>
                <a:gd name="T21" fmla="*/ 202 h 219"/>
                <a:gd name="T22" fmla="*/ 79 w 129"/>
                <a:gd name="T23" fmla="*/ 217 h 219"/>
                <a:gd name="T24" fmla="*/ 29 w 129"/>
                <a:gd name="T25" fmla="*/ 217 h 219"/>
                <a:gd name="T26" fmla="*/ 0 w 129"/>
                <a:gd name="T27" fmla="*/ 175 h 219"/>
                <a:gd name="T28" fmla="*/ 25 w 129"/>
                <a:gd name="T29" fmla="*/ 188 h 219"/>
                <a:gd name="T30" fmla="*/ 44 w 129"/>
                <a:gd name="T31" fmla="*/ 204 h 219"/>
                <a:gd name="T32" fmla="*/ 75 w 129"/>
                <a:gd name="T33" fmla="*/ 204 h 219"/>
                <a:gd name="T34" fmla="*/ 96 w 129"/>
                <a:gd name="T35" fmla="*/ 181 h 219"/>
                <a:gd name="T36" fmla="*/ 96 w 129"/>
                <a:gd name="T37" fmla="*/ 142 h 219"/>
                <a:gd name="T38" fmla="*/ 67 w 129"/>
                <a:gd name="T39" fmla="*/ 117 h 219"/>
                <a:gd name="T40" fmla="*/ 31 w 129"/>
                <a:gd name="T41" fmla="*/ 115 h 219"/>
                <a:gd name="T42" fmla="*/ 50 w 129"/>
                <a:gd name="T43" fmla="*/ 98 h 219"/>
                <a:gd name="T44" fmla="*/ 79 w 129"/>
                <a:gd name="T45" fmla="*/ 85 h 219"/>
                <a:gd name="T46" fmla="*/ 92 w 129"/>
                <a:gd name="T47" fmla="*/ 63 h 219"/>
                <a:gd name="T48" fmla="*/ 92 w 129"/>
                <a:gd name="T49" fmla="*/ 37 h 219"/>
                <a:gd name="T50" fmla="*/ 75 w 129"/>
                <a:gd name="T51" fmla="*/ 17 h 219"/>
                <a:gd name="T52" fmla="*/ 46 w 129"/>
                <a:gd name="T53" fmla="*/ 17 h 219"/>
                <a:gd name="T54" fmla="*/ 27 w 129"/>
                <a:gd name="T55" fmla="*/ 33 h 219"/>
                <a:gd name="T56" fmla="*/ 2 w 129"/>
                <a:gd name="T57" fmla="*/ 48 h 219"/>
                <a:gd name="T58" fmla="*/ 19 w 129"/>
                <a:gd name="T59" fmla="*/ 10 h 219"/>
                <a:gd name="T60" fmla="*/ 52 w 129"/>
                <a:gd name="T61" fmla="*/ 2 h 219"/>
                <a:gd name="T62" fmla="*/ 67 w 129"/>
                <a:gd name="T6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219">
                  <a:moveTo>
                    <a:pt x="67" y="0"/>
                  </a:moveTo>
                  <a:lnTo>
                    <a:pt x="83" y="2"/>
                  </a:lnTo>
                  <a:lnTo>
                    <a:pt x="98" y="6"/>
                  </a:lnTo>
                  <a:lnTo>
                    <a:pt x="110" y="14"/>
                  </a:lnTo>
                  <a:lnTo>
                    <a:pt x="117" y="21"/>
                  </a:lnTo>
                  <a:lnTo>
                    <a:pt x="123" y="33"/>
                  </a:lnTo>
                  <a:lnTo>
                    <a:pt x="125" y="46"/>
                  </a:lnTo>
                  <a:lnTo>
                    <a:pt x="123" y="60"/>
                  </a:lnTo>
                  <a:lnTo>
                    <a:pt x="119" y="69"/>
                  </a:lnTo>
                  <a:lnTo>
                    <a:pt x="114" y="79"/>
                  </a:lnTo>
                  <a:lnTo>
                    <a:pt x="106" y="87"/>
                  </a:lnTo>
                  <a:lnTo>
                    <a:pt x="94" y="94"/>
                  </a:lnTo>
                  <a:lnTo>
                    <a:pt x="81" y="102"/>
                  </a:lnTo>
                  <a:lnTo>
                    <a:pt x="81" y="104"/>
                  </a:lnTo>
                  <a:lnTo>
                    <a:pt x="98" y="110"/>
                  </a:lnTo>
                  <a:lnTo>
                    <a:pt x="114" y="119"/>
                  </a:lnTo>
                  <a:lnTo>
                    <a:pt x="125" y="136"/>
                  </a:lnTo>
                  <a:lnTo>
                    <a:pt x="129" y="146"/>
                  </a:lnTo>
                  <a:lnTo>
                    <a:pt x="129" y="156"/>
                  </a:lnTo>
                  <a:lnTo>
                    <a:pt x="127" y="173"/>
                  </a:lnTo>
                  <a:lnTo>
                    <a:pt x="121" y="188"/>
                  </a:lnTo>
                  <a:lnTo>
                    <a:pt x="112" y="202"/>
                  </a:lnTo>
                  <a:lnTo>
                    <a:pt x="98" y="211"/>
                  </a:lnTo>
                  <a:lnTo>
                    <a:pt x="79" y="217"/>
                  </a:lnTo>
                  <a:lnTo>
                    <a:pt x="58" y="219"/>
                  </a:lnTo>
                  <a:lnTo>
                    <a:pt x="29" y="217"/>
                  </a:lnTo>
                  <a:lnTo>
                    <a:pt x="0" y="20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5" y="188"/>
                  </a:lnTo>
                  <a:lnTo>
                    <a:pt x="33" y="198"/>
                  </a:lnTo>
                  <a:lnTo>
                    <a:pt x="44" y="204"/>
                  </a:lnTo>
                  <a:lnTo>
                    <a:pt x="58" y="206"/>
                  </a:lnTo>
                  <a:lnTo>
                    <a:pt x="75" y="204"/>
                  </a:lnTo>
                  <a:lnTo>
                    <a:pt x="89" y="194"/>
                  </a:lnTo>
                  <a:lnTo>
                    <a:pt x="96" y="181"/>
                  </a:lnTo>
                  <a:lnTo>
                    <a:pt x="98" y="161"/>
                  </a:lnTo>
                  <a:lnTo>
                    <a:pt x="96" y="142"/>
                  </a:lnTo>
                  <a:lnTo>
                    <a:pt x="85" y="127"/>
                  </a:lnTo>
                  <a:lnTo>
                    <a:pt x="67" y="117"/>
                  </a:lnTo>
                  <a:lnTo>
                    <a:pt x="44" y="115"/>
                  </a:lnTo>
                  <a:lnTo>
                    <a:pt x="31" y="115"/>
                  </a:lnTo>
                  <a:lnTo>
                    <a:pt x="31" y="102"/>
                  </a:lnTo>
                  <a:lnTo>
                    <a:pt x="50" y="98"/>
                  </a:lnTo>
                  <a:lnTo>
                    <a:pt x="66" y="92"/>
                  </a:lnTo>
                  <a:lnTo>
                    <a:pt x="79" y="85"/>
                  </a:lnTo>
                  <a:lnTo>
                    <a:pt x="89" y="75"/>
                  </a:lnTo>
                  <a:lnTo>
                    <a:pt x="92" y="63"/>
                  </a:lnTo>
                  <a:lnTo>
                    <a:pt x="94" y="52"/>
                  </a:lnTo>
                  <a:lnTo>
                    <a:pt x="92" y="37"/>
                  </a:lnTo>
                  <a:lnTo>
                    <a:pt x="85" y="25"/>
                  </a:lnTo>
                  <a:lnTo>
                    <a:pt x="75" y="17"/>
                  </a:lnTo>
                  <a:lnTo>
                    <a:pt x="58" y="15"/>
                  </a:lnTo>
                  <a:lnTo>
                    <a:pt x="46" y="17"/>
                  </a:lnTo>
                  <a:lnTo>
                    <a:pt x="35" y="23"/>
                  </a:lnTo>
                  <a:lnTo>
                    <a:pt x="27" y="33"/>
                  </a:lnTo>
                  <a:lnTo>
                    <a:pt x="21" y="48"/>
                  </a:lnTo>
                  <a:lnTo>
                    <a:pt x="2" y="48"/>
                  </a:lnTo>
                  <a:lnTo>
                    <a:pt x="2" y="17"/>
                  </a:lnTo>
                  <a:lnTo>
                    <a:pt x="19" y="10"/>
                  </a:lnTo>
                  <a:lnTo>
                    <a:pt x="37" y="4"/>
                  </a:lnTo>
                  <a:lnTo>
                    <a:pt x="52" y="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2" name="Freeform 317"/>
            <p:cNvSpPr>
              <a:spLocks noEditPoints="1"/>
            </p:cNvSpPr>
            <p:nvPr/>
          </p:nvSpPr>
          <p:spPr bwMode="auto">
            <a:xfrm>
              <a:off x="5665788" y="4283076"/>
              <a:ext cx="122237" cy="171450"/>
            </a:xfrm>
            <a:custGeom>
              <a:avLst/>
              <a:gdLst>
                <a:gd name="T0" fmla="*/ 88 w 153"/>
                <a:gd name="T1" fmla="*/ 35 h 215"/>
                <a:gd name="T2" fmla="*/ 27 w 153"/>
                <a:gd name="T3" fmla="*/ 133 h 215"/>
                <a:gd name="T4" fmla="*/ 27 w 153"/>
                <a:gd name="T5" fmla="*/ 135 h 215"/>
                <a:gd name="T6" fmla="*/ 88 w 153"/>
                <a:gd name="T7" fmla="*/ 135 h 215"/>
                <a:gd name="T8" fmla="*/ 88 w 153"/>
                <a:gd name="T9" fmla="*/ 96 h 215"/>
                <a:gd name="T10" fmla="*/ 88 w 153"/>
                <a:gd name="T11" fmla="*/ 63 h 215"/>
                <a:gd name="T12" fmla="*/ 88 w 153"/>
                <a:gd name="T13" fmla="*/ 46 h 215"/>
                <a:gd name="T14" fmla="*/ 90 w 153"/>
                <a:gd name="T15" fmla="*/ 35 h 215"/>
                <a:gd name="T16" fmla="*/ 88 w 153"/>
                <a:gd name="T17" fmla="*/ 35 h 215"/>
                <a:gd name="T18" fmla="*/ 92 w 153"/>
                <a:gd name="T19" fmla="*/ 0 h 215"/>
                <a:gd name="T20" fmla="*/ 115 w 153"/>
                <a:gd name="T21" fmla="*/ 0 h 215"/>
                <a:gd name="T22" fmla="*/ 115 w 153"/>
                <a:gd name="T23" fmla="*/ 135 h 215"/>
                <a:gd name="T24" fmla="*/ 117 w 153"/>
                <a:gd name="T25" fmla="*/ 135 h 215"/>
                <a:gd name="T26" fmla="*/ 126 w 153"/>
                <a:gd name="T27" fmla="*/ 135 h 215"/>
                <a:gd name="T28" fmla="*/ 130 w 153"/>
                <a:gd name="T29" fmla="*/ 133 h 215"/>
                <a:gd name="T30" fmla="*/ 138 w 153"/>
                <a:gd name="T31" fmla="*/ 129 h 215"/>
                <a:gd name="T32" fmla="*/ 140 w 153"/>
                <a:gd name="T33" fmla="*/ 125 h 215"/>
                <a:gd name="T34" fmla="*/ 142 w 153"/>
                <a:gd name="T35" fmla="*/ 117 h 215"/>
                <a:gd name="T36" fmla="*/ 153 w 153"/>
                <a:gd name="T37" fmla="*/ 117 h 215"/>
                <a:gd name="T38" fmla="*/ 151 w 153"/>
                <a:gd name="T39" fmla="*/ 150 h 215"/>
                <a:gd name="T40" fmla="*/ 115 w 153"/>
                <a:gd name="T41" fmla="*/ 150 h 215"/>
                <a:gd name="T42" fmla="*/ 115 w 153"/>
                <a:gd name="T43" fmla="*/ 175 h 215"/>
                <a:gd name="T44" fmla="*/ 115 w 153"/>
                <a:gd name="T45" fmla="*/ 184 h 215"/>
                <a:gd name="T46" fmla="*/ 115 w 153"/>
                <a:gd name="T47" fmla="*/ 190 h 215"/>
                <a:gd name="T48" fmla="*/ 117 w 153"/>
                <a:gd name="T49" fmla="*/ 198 h 215"/>
                <a:gd name="T50" fmla="*/ 123 w 153"/>
                <a:gd name="T51" fmla="*/ 204 h 215"/>
                <a:gd name="T52" fmla="*/ 126 w 153"/>
                <a:gd name="T53" fmla="*/ 206 h 215"/>
                <a:gd name="T54" fmla="*/ 132 w 153"/>
                <a:gd name="T55" fmla="*/ 208 h 215"/>
                <a:gd name="T56" fmla="*/ 132 w 153"/>
                <a:gd name="T57" fmla="*/ 215 h 215"/>
                <a:gd name="T58" fmla="*/ 69 w 153"/>
                <a:gd name="T59" fmla="*/ 215 h 215"/>
                <a:gd name="T60" fmla="*/ 69 w 153"/>
                <a:gd name="T61" fmla="*/ 208 h 215"/>
                <a:gd name="T62" fmla="*/ 77 w 153"/>
                <a:gd name="T63" fmla="*/ 204 h 215"/>
                <a:gd name="T64" fmla="*/ 82 w 153"/>
                <a:gd name="T65" fmla="*/ 202 h 215"/>
                <a:gd name="T66" fmla="*/ 86 w 153"/>
                <a:gd name="T67" fmla="*/ 192 h 215"/>
                <a:gd name="T68" fmla="*/ 88 w 153"/>
                <a:gd name="T69" fmla="*/ 186 h 215"/>
                <a:gd name="T70" fmla="*/ 88 w 153"/>
                <a:gd name="T71" fmla="*/ 175 h 215"/>
                <a:gd name="T72" fmla="*/ 88 w 153"/>
                <a:gd name="T73" fmla="*/ 150 h 215"/>
                <a:gd name="T74" fmla="*/ 0 w 153"/>
                <a:gd name="T75" fmla="*/ 150 h 215"/>
                <a:gd name="T76" fmla="*/ 0 w 153"/>
                <a:gd name="T77" fmla="*/ 138 h 215"/>
                <a:gd name="T78" fmla="*/ 92 w 153"/>
                <a:gd name="T7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215">
                  <a:moveTo>
                    <a:pt x="88" y="35"/>
                  </a:moveTo>
                  <a:lnTo>
                    <a:pt x="27" y="133"/>
                  </a:lnTo>
                  <a:lnTo>
                    <a:pt x="27" y="135"/>
                  </a:lnTo>
                  <a:lnTo>
                    <a:pt x="88" y="135"/>
                  </a:lnTo>
                  <a:lnTo>
                    <a:pt x="88" y="96"/>
                  </a:lnTo>
                  <a:lnTo>
                    <a:pt x="88" y="63"/>
                  </a:lnTo>
                  <a:lnTo>
                    <a:pt x="88" y="46"/>
                  </a:lnTo>
                  <a:lnTo>
                    <a:pt x="90" y="35"/>
                  </a:lnTo>
                  <a:lnTo>
                    <a:pt x="88" y="35"/>
                  </a:lnTo>
                  <a:close/>
                  <a:moveTo>
                    <a:pt x="92" y="0"/>
                  </a:moveTo>
                  <a:lnTo>
                    <a:pt x="115" y="0"/>
                  </a:lnTo>
                  <a:lnTo>
                    <a:pt x="115" y="135"/>
                  </a:lnTo>
                  <a:lnTo>
                    <a:pt x="117" y="135"/>
                  </a:lnTo>
                  <a:lnTo>
                    <a:pt x="126" y="135"/>
                  </a:lnTo>
                  <a:lnTo>
                    <a:pt x="130" y="133"/>
                  </a:lnTo>
                  <a:lnTo>
                    <a:pt x="138" y="129"/>
                  </a:lnTo>
                  <a:lnTo>
                    <a:pt x="140" y="125"/>
                  </a:lnTo>
                  <a:lnTo>
                    <a:pt x="142" y="117"/>
                  </a:lnTo>
                  <a:lnTo>
                    <a:pt x="153" y="117"/>
                  </a:lnTo>
                  <a:lnTo>
                    <a:pt x="151" y="150"/>
                  </a:lnTo>
                  <a:lnTo>
                    <a:pt x="115" y="150"/>
                  </a:lnTo>
                  <a:lnTo>
                    <a:pt x="115" y="175"/>
                  </a:lnTo>
                  <a:lnTo>
                    <a:pt x="115" y="184"/>
                  </a:lnTo>
                  <a:lnTo>
                    <a:pt x="115" y="190"/>
                  </a:lnTo>
                  <a:lnTo>
                    <a:pt x="117" y="198"/>
                  </a:lnTo>
                  <a:lnTo>
                    <a:pt x="123" y="204"/>
                  </a:lnTo>
                  <a:lnTo>
                    <a:pt x="126" y="206"/>
                  </a:lnTo>
                  <a:lnTo>
                    <a:pt x="132" y="208"/>
                  </a:lnTo>
                  <a:lnTo>
                    <a:pt x="132" y="215"/>
                  </a:lnTo>
                  <a:lnTo>
                    <a:pt x="69" y="215"/>
                  </a:lnTo>
                  <a:lnTo>
                    <a:pt x="69" y="208"/>
                  </a:lnTo>
                  <a:lnTo>
                    <a:pt x="77" y="204"/>
                  </a:lnTo>
                  <a:lnTo>
                    <a:pt x="82" y="202"/>
                  </a:lnTo>
                  <a:lnTo>
                    <a:pt x="86" y="192"/>
                  </a:lnTo>
                  <a:lnTo>
                    <a:pt x="88" y="186"/>
                  </a:lnTo>
                  <a:lnTo>
                    <a:pt x="88" y="175"/>
                  </a:lnTo>
                  <a:lnTo>
                    <a:pt x="88" y="150"/>
                  </a:lnTo>
                  <a:lnTo>
                    <a:pt x="0" y="150"/>
                  </a:lnTo>
                  <a:lnTo>
                    <a:pt x="0" y="13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" name="Freeform 318"/>
            <p:cNvSpPr>
              <a:spLocks/>
            </p:cNvSpPr>
            <p:nvPr/>
          </p:nvSpPr>
          <p:spPr bwMode="auto">
            <a:xfrm>
              <a:off x="5656263" y="4202113"/>
              <a:ext cx="141287" cy="17463"/>
            </a:xfrm>
            <a:custGeom>
              <a:avLst/>
              <a:gdLst>
                <a:gd name="T0" fmla="*/ 0 w 179"/>
                <a:gd name="T1" fmla="*/ 0 h 21"/>
                <a:gd name="T2" fmla="*/ 90 w 179"/>
                <a:gd name="T3" fmla="*/ 0 h 21"/>
                <a:gd name="T4" fmla="*/ 179 w 179"/>
                <a:gd name="T5" fmla="*/ 0 h 21"/>
                <a:gd name="T6" fmla="*/ 179 w 179"/>
                <a:gd name="T7" fmla="*/ 21 h 21"/>
                <a:gd name="T8" fmla="*/ 90 w 179"/>
                <a:gd name="T9" fmla="*/ 21 h 21"/>
                <a:gd name="T10" fmla="*/ 0 w 179"/>
                <a:gd name="T11" fmla="*/ 21 h 21"/>
                <a:gd name="T12" fmla="*/ 0 w 17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21">
                  <a:moveTo>
                    <a:pt x="0" y="0"/>
                  </a:moveTo>
                  <a:lnTo>
                    <a:pt x="90" y="0"/>
                  </a:lnTo>
                  <a:lnTo>
                    <a:pt x="179" y="0"/>
                  </a:lnTo>
                  <a:lnTo>
                    <a:pt x="179" y="21"/>
                  </a:lnTo>
                  <a:lnTo>
                    <a:pt x="9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" name="Rectangle 343"/>
            <p:cNvSpPr>
              <a:spLocks noChangeArrowheads="1"/>
            </p:cNvSpPr>
            <p:nvPr/>
          </p:nvSpPr>
          <p:spPr bwMode="auto">
            <a:xfrm>
              <a:off x="5464175" y="4927601"/>
              <a:ext cx="153987" cy="174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" name="Freeform 344"/>
            <p:cNvSpPr>
              <a:spLocks/>
            </p:cNvSpPr>
            <p:nvPr/>
          </p:nvSpPr>
          <p:spPr bwMode="auto">
            <a:xfrm>
              <a:off x="5659438" y="4837113"/>
              <a:ext cx="98425" cy="171450"/>
            </a:xfrm>
            <a:custGeom>
              <a:avLst/>
              <a:gdLst>
                <a:gd name="T0" fmla="*/ 73 w 125"/>
                <a:gd name="T1" fmla="*/ 0 h 217"/>
                <a:gd name="T2" fmla="*/ 81 w 125"/>
                <a:gd name="T3" fmla="*/ 0 h 217"/>
                <a:gd name="T4" fmla="*/ 81 w 125"/>
                <a:gd name="T5" fmla="*/ 19 h 217"/>
                <a:gd name="T6" fmla="*/ 81 w 125"/>
                <a:gd name="T7" fmla="*/ 43 h 217"/>
                <a:gd name="T8" fmla="*/ 81 w 125"/>
                <a:gd name="T9" fmla="*/ 177 h 217"/>
                <a:gd name="T10" fmla="*/ 81 w 125"/>
                <a:gd name="T11" fmla="*/ 185 h 217"/>
                <a:gd name="T12" fmla="*/ 81 w 125"/>
                <a:gd name="T13" fmla="*/ 190 h 217"/>
                <a:gd name="T14" fmla="*/ 85 w 125"/>
                <a:gd name="T15" fmla="*/ 198 h 217"/>
                <a:gd name="T16" fmla="*/ 92 w 125"/>
                <a:gd name="T17" fmla="*/ 202 h 217"/>
                <a:gd name="T18" fmla="*/ 104 w 125"/>
                <a:gd name="T19" fmla="*/ 204 h 217"/>
                <a:gd name="T20" fmla="*/ 113 w 125"/>
                <a:gd name="T21" fmla="*/ 206 h 217"/>
                <a:gd name="T22" fmla="*/ 125 w 125"/>
                <a:gd name="T23" fmla="*/ 206 h 217"/>
                <a:gd name="T24" fmla="*/ 125 w 125"/>
                <a:gd name="T25" fmla="*/ 217 h 217"/>
                <a:gd name="T26" fmla="*/ 8 w 125"/>
                <a:gd name="T27" fmla="*/ 217 h 217"/>
                <a:gd name="T28" fmla="*/ 8 w 125"/>
                <a:gd name="T29" fmla="*/ 206 h 217"/>
                <a:gd name="T30" fmla="*/ 23 w 125"/>
                <a:gd name="T31" fmla="*/ 204 h 217"/>
                <a:gd name="T32" fmla="*/ 33 w 125"/>
                <a:gd name="T33" fmla="*/ 204 h 217"/>
                <a:gd name="T34" fmla="*/ 40 w 125"/>
                <a:gd name="T35" fmla="*/ 202 h 217"/>
                <a:gd name="T36" fmla="*/ 44 w 125"/>
                <a:gd name="T37" fmla="*/ 200 h 217"/>
                <a:gd name="T38" fmla="*/ 50 w 125"/>
                <a:gd name="T39" fmla="*/ 192 h 217"/>
                <a:gd name="T40" fmla="*/ 52 w 125"/>
                <a:gd name="T41" fmla="*/ 185 h 217"/>
                <a:gd name="T42" fmla="*/ 52 w 125"/>
                <a:gd name="T43" fmla="*/ 177 h 217"/>
                <a:gd name="T44" fmla="*/ 52 w 125"/>
                <a:gd name="T45" fmla="*/ 48 h 217"/>
                <a:gd name="T46" fmla="*/ 52 w 125"/>
                <a:gd name="T47" fmla="*/ 44 h 217"/>
                <a:gd name="T48" fmla="*/ 50 w 125"/>
                <a:gd name="T49" fmla="*/ 41 h 217"/>
                <a:gd name="T50" fmla="*/ 44 w 125"/>
                <a:gd name="T51" fmla="*/ 37 h 217"/>
                <a:gd name="T52" fmla="*/ 37 w 125"/>
                <a:gd name="T53" fmla="*/ 39 h 217"/>
                <a:gd name="T54" fmla="*/ 29 w 125"/>
                <a:gd name="T55" fmla="*/ 43 h 217"/>
                <a:gd name="T56" fmla="*/ 19 w 125"/>
                <a:gd name="T57" fmla="*/ 48 h 217"/>
                <a:gd name="T58" fmla="*/ 6 w 125"/>
                <a:gd name="T59" fmla="*/ 56 h 217"/>
                <a:gd name="T60" fmla="*/ 0 w 125"/>
                <a:gd name="T61" fmla="*/ 44 h 217"/>
                <a:gd name="T62" fmla="*/ 73 w 125"/>
                <a:gd name="T6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217">
                  <a:moveTo>
                    <a:pt x="73" y="0"/>
                  </a:moveTo>
                  <a:lnTo>
                    <a:pt x="81" y="0"/>
                  </a:lnTo>
                  <a:lnTo>
                    <a:pt x="81" y="19"/>
                  </a:lnTo>
                  <a:lnTo>
                    <a:pt x="81" y="43"/>
                  </a:lnTo>
                  <a:lnTo>
                    <a:pt x="81" y="177"/>
                  </a:lnTo>
                  <a:lnTo>
                    <a:pt x="81" y="185"/>
                  </a:lnTo>
                  <a:lnTo>
                    <a:pt x="81" y="190"/>
                  </a:lnTo>
                  <a:lnTo>
                    <a:pt x="85" y="198"/>
                  </a:lnTo>
                  <a:lnTo>
                    <a:pt x="92" y="202"/>
                  </a:lnTo>
                  <a:lnTo>
                    <a:pt x="104" y="204"/>
                  </a:lnTo>
                  <a:lnTo>
                    <a:pt x="113" y="206"/>
                  </a:lnTo>
                  <a:lnTo>
                    <a:pt x="125" y="206"/>
                  </a:lnTo>
                  <a:lnTo>
                    <a:pt x="125" y="217"/>
                  </a:lnTo>
                  <a:lnTo>
                    <a:pt x="8" y="217"/>
                  </a:lnTo>
                  <a:lnTo>
                    <a:pt x="8" y="206"/>
                  </a:lnTo>
                  <a:lnTo>
                    <a:pt x="23" y="204"/>
                  </a:lnTo>
                  <a:lnTo>
                    <a:pt x="33" y="204"/>
                  </a:lnTo>
                  <a:lnTo>
                    <a:pt x="40" y="202"/>
                  </a:lnTo>
                  <a:lnTo>
                    <a:pt x="44" y="200"/>
                  </a:lnTo>
                  <a:lnTo>
                    <a:pt x="50" y="192"/>
                  </a:lnTo>
                  <a:lnTo>
                    <a:pt x="52" y="185"/>
                  </a:lnTo>
                  <a:lnTo>
                    <a:pt x="52" y="177"/>
                  </a:lnTo>
                  <a:lnTo>
                    <a:pt x="52" y="48"/>
                  </a:lnTo>
                  <a:lnTo>
                    <a:pt x="52" y="44"/>
                  </a:lnTo>
                  <a:lnTo>
                    <a:pt x="50" y="41"/>
                  </a:lnTo>
                  <a:lnTo>
                    <a:pt x="44" y="37"/>
                  </a:lnTo>
                  <a:lnTo>
                    <a:pt x="37" y="39"/>
                  </a:lnTo>
                  <a:lnTo>
                    <a:pt x="29" y="43"/>
                  </a:lnTo>
                  <a:lnTo>
                    <a:pt x="19" y="48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357"/>
            <p:cNvSpPr>
              <a:spLocks noChangeArrowheads="1"/>
            </p:cNvSpPr>
            <p:nvPr/>
          </p:nvSpPr>
          <p:spPr bwMode="auto">
            <a:xfrm>
              <a:off x="5373688" y="5697538"/>
              <a:ext cx="152400" cy="15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58"/>
            <p:cNvSpPr>
              <a:spLocks noEditPoints="1"/>
            </p:cNvSpPr>
            <p:nvPr/>
          </p:nvSpPr>
          <p:spPr bwMode="auto">
            <a:xfrm>
              <a:off x="5603875" y="5414963"/>
              <a:ext cx="250825" cy="171450"/>
            </a:xfrm>
            <a:custGeom>
              <a:avLst/>
              <a:gdLst>
                <a:gd name="T0" fmla="*/ 317 w 317"/>
                <a:gd name="T1" fmla="*/ 2 h 217"/>
                <a:gd name="T2" fmla="*/ 227 w 317"/>
                <a:gd name="T3" fmla="*/ 217 h 217"/>
                <a:gd name="T4" fmla="*/ 204 w 317"/>
                <a:gd name="T5" fmla="*/ 209 h 217"/>
                <a:gd name="T6" fmla="*/ 288 w 317"/>
                <a:gd name="T7" fmla="*/ 29 h 217"/>
                <a:gd name="T8" fmla="*/ 207 w 317"/>
                <a:gd name="T9" fmla="*/ 31 h 217"/>
                <a:gd name="T10" fmla="*/ 198 w 317"/>
                <a:gd name="T11" fmla="*/ 39 h 217"/>
                <a:gd name="T12" fmla="*/ 192 w 317"/>
                <a:gd name="T13" fmla="*/ 54 h 217"/>
                <a:gd name="T14" fmla="*/ 182 w 317"/>
                <a:gd name="T15" fmla="*/ 2 h 217"/>
                <a:gd name="T16" fmla="*/ 96 w 317"/>
                <a:gd name="T17" fmla="*/ 4 h 217"/>
                <a:gd name="T18" fmla="*/ 125 w 317"/>
                <a:gd name="T19" fmla="*/ 29 h 217"/>
                <a:gd name="T20" fmla="*/ 127 w 317"/>
                <a:gd name="T21" fmla="*/ 65 h 217"/>
                <a:gd name="T22" fmla="*/ 111 w 317"/>
                <a:gd name="T23" fmla="*/ 94 h 217"/>
                <a:gd name="T24" fmla="*/ 88 w 317"/>
                <a:gd name="T25" fmla="*/ 121 h 217"/>
                <a:gd name="T26" fmla="*/ 60 w 317"/>
                <a:gd name="T27" fmla="*/ 152 h 217"/>
                <a:gd name="T28" fmla="*/ 38 w 317"/>
                <a:gd name="T29" fmla="*/ 179 h 217"/>
                <a:gd name="T30" fmla="*/ 90 w 317"/>
                <a:gd name="T31" fmla="*/ 192 h 217"/>
                <a:gd name="T32" fmla="*/ 109 w 317"/>
                <a:gd name="T33" fmla="*/ 188 h 217"/>
                <a:gd name="T34" fmla="*/ 115 w 317"/>
                <a:gd name="T35" fmla="*/ 177 h 217"/>
                <a:gd name="T36" fmla="*/ 131 w 317"/>
                <a:gd name="T37" fmla="*/ 171 h 217"/>
                <a:gd name="T38" fmla="*/ 0 w 317"/>
                <a:gd name="T39" fmla="*/ 217 h 217"/>
                <a:gd name="T40" fmla="*/ 8 w 317"/>
                <a:gd name="T41" fmla="*/ 192 h 217"/>
                <a:gd name="T42" fmla="*/ 33 w 317"/>
                <a:gd name="T43" fmla="*/ 158 h 217"/>
                <a:gd name="T44" fmla="*/ 65 w 317"/>
                <a:gd name="T45" fmla="*/ 117 h 217"/>
                <a:gd name="T46" fmla="*/ 85 w 317"/>
                <a:gd name="T47" fmla="*/ 94 h 217"/>
                <a:gd name="T48" fmla="*/ 96 w 317"/>
                <a:gd name="T49" fmla="*/ 69 h 217"/>
                <a:gd name="T50" fmla="*/ 94 w 317"/>
                <a:gd name="T51" fmla="*/ 35 h 217"/>
                <a:gd name="T52" fmla="*/ 83 w 317"/>
                <a:gd name="T53" fmla="*/ 19 h 217"/>
                <a:gd name="T54" fmla="*/ 63 w 317"/>
                <a:gd name="T55" fmla="*/ 16 h 217"/>
                <a:gd name="T56" fmla="*/ 38 w 317"/>
                <a:gd name="T57" fmla="*/ 23 h 217"/>
                <a:gd name="T58" fmla="*/ 23 w 317"/>
                <a:gd name="T59" fmla="*/ 48 h 217"/>
                <a:gd name="T60" fmla="*/ 4 w 317"/>
                <a:gd name="T61" fmla="*/ 17 h 217"/>
                <a:gd name="T62" fmla="*/ 40 w 317"/>
                <a:gd name="T63" fmla="*/ 4 h 217"/>
                <a:gd name="T64" fmla="*/ 69 w 317"/>
                <a:gd name="T6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7" h="217">
                  <a:moveTo>
                    <a:pt x="182" y="2"/>
                  </a:moveTo>
                  <a:lnTo>
                    <a:pt x="317" y="2"/>
                  </a:lnTo>
                  <a:lnTo>
                    <a:pt x="317" y="10"/>
                  </a:lnTo>
                  <a:lnTo>
                    <a:pt x="227" y="217"/>
                  </a:lnTo>
                  <a:lnTo>
                    <a:pt x="204" y="217"/>
                  </a:lnTo>
                  <a:lnTo>
                    <a:pt x="204" y="209"/>
                  </a:lnTo>
                  <a:lnTo>
                    <a:pt x="288" y="31"/>
                  </a:lnTo>
                  <a:lnTo>
                    <a:pt x="288" y="29"/>
                  </a:lnTo>
                  <a:lnTo>
                    <a:pt x="219" y="29"/>
                  </a:lnTo>
                  <a:lnTo>
                    <a:pt x="207" y="31"/>
                  </a:lnTo>
                  <a:lnTo>
                    <a:pt x="202" y="33"/>
                  </a:lnTo>
                  <a:lnTo>
                    <a:pt x="198" y="39"/>
                  </a:lnTo>
                  <a:lnTo>
                    <a:pt x="196" y="44"/>
                  </a:lnTo>
                  <a:lnTo>
                    <a:pt x="192" y="54"/>
                  </a:lnTo>
                  <a:lnTo>
                    <a:pt x="179" y="54"/>
                  </a:lnTo>
                  <a:lnTo>
                    <a:pt x="182" y="2"/>
                  </a:lnTo>
                  <a:close/>
                  <a:moveTo>
                    <a:pt x="69" y="0"/>
                  </a:moveTo>
                  <a:lnTo>
                    <a:pt x="96" y="4"/>
                  </a:lnTo>
                  <a:lnTo>
                    <a:pt x="113" y="14"/>
                  </a:lnTo>
                  <a:lnTo>
                    <a:pt x="125" y="29"/>
                  </a:lnTo>
                  <a:lnTo>
                    <a:pt x="129" y="50"/>
                  </a:lnTo>
                  <a:lnTo>
                    <a:pt x="127" y="65"/>
                  </a:lnTo>
                  <a:lnTo>
                    <a:pt x="121" y="79"/>
                  </a:lnTo>
                  <a:lnTo>
                    <a:pt x="111" y="94"/>
                  </a:lnTo>
                  <a:lnTo>
                    <a:pt x="100" y="110"/>
                  </a:lnTo>
                  <a:lnTo>
                    <a:pt x="88" y="121"/>
                  </a:lnTo>
                  <a:lnTo>
                    <a:pt x="75" y="137"/>
                  </a:lnTo>
                  <a:lnTo>
                    <a:pt x="60" y="152"/>
                  </a:lnTo>
                  <a:lnTo>
                    <a:pt x="48" y="165"/>
                  </a:lnTo>
                  <a:lnTo>
                    <a:pt x="38" y="179"/>
                  </a:lnTo>
                  <a:lnTo>
                    <a:pt x="31" y="192"/>
                  </a:lnTo>
                  <a:lnTo>
                    <a:pt x="90" y="192"/>
                  </a:lnTo>
                  <a:lnTo>
                    <a:pt x="102" y="190"/>
                  </a:lnTo>
                  <a:lnTo>
                    <a:pt x="109" y="188"/>
                  </a:lnTo>
                  <a:lnTo>
                    <a:pt x="113" y="183"/>
                  </a:lnTo>
                  <a:lnTo>
                    <a:pt x="115" y="177"/>
                  </a:lnTo>
                  <a:lnTo>
                    <a:pt x="117" y="171"/>
                  </a:lnTo>
                  <a:lnTo>
                    <a:pt x="131" y="171"/>
                  </a:lnTo>
                  <a:lnTo>
                    <a:pt x="129" y="217"/>
                  </a:lnTo>
                  <a:lnTo>
                    <a:pt x="0" y="217"/>
                  </a:lnTo>
                  <a:lnTo>
                    <a:pt x="0" y="209"/>
                  </a:lnTo>
                  <a:lnTo>
                    <a:pt x="8" y="192"/>
                  </a:lnTo>
                  <a:lnTo>
                    <a:pt x="17" y="175"/>
                  </a:lnTo>
                  <a:lnTo>
                    <a:pt x="33" y="158"/>
                  </a:lnTo>
                  <a:lnTo>
                    <a:pt x="50" y="135"/>
                  </a:lnTo>
                  <a:lnTo>
                    <a:pt x="65" y="117"/>
                  </a:lnTo>
                  <a:lnTo>
                    <a:pt x="77" y="104"/>
                  </a:lnTo>
                  <a:lnTo>
                    <a:pt x="85" y="94"/>
                  </a:lnTo>
                  <a:lnTo>
                    <a:pt x="90" y="85"/>
                  </a:lnTo>
                  <a:lnTo>
                    <a:pt x="96" y="69"/>
                  </a:lnTo>
                  <a:lnTo>
                    <a:pt x="98" y="56"/>
                  </a:lnTo>
                  <a:lnTo>
                    <a:pt x="94" y="35"/>
                  </a:lnTo>
                  <a:lnTo>
                    <a:pt x="88" y="27"/>
                  </a:lnTo>
                  <a:lnTo>
                    <a:pt x="83" y="19"/>
                  </a:lnTo>
                  <a:lnTo>
                    <a:pt x="73" y="16"/>
                  </a:lnTo>
                  <a:lnTo>
                    <a:pt x="63" y="16"/>
                  </a:lnTo>
                  <a:lnTo>
                    <a:pt x="50" y="17"/>
                  </a:lnTo>
                  <a:lnTo>
                    <a:pt x="38" y="23"/>
                  </a:lnTo>
                  <a:lnTo>
                    <a:pt x="29" y="33"/>
                  </a:lnTo>
                  <a:lnTo>
                    <a:pt x="23" y="48"/>
                  </a:lnTo>
                  <a:lnTo>
                    <a:pt x="4" y="48"/>
                  </a:lnTo>
                  <a:lnTo>
                    <a:pt x="4" y="17"/>
                  </a:lnTo>
                  <a:lnTo>
                    <a:pt x="23" y="10"/>
                  </a:lnTo>
                  <a:lnTo>
                    <a:pt x="40" y="4"/>
                  </a:lnTo>
                  <a:lnTo>
                    <a:pt x="56" y="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59"/>
            <p:cNvSpPr>
              <a:spLocks noEditPoints="1"/>
            </p:cNvSpPr>
            <p:nvPr/>
          </p:nvSpPr>
          <p:spPr bwMode="auto">
            <a:xfrm>
              <a:off x="5603875" y="5776913"/>
              <a:ext cx="242887" cy="174625"/>
            </a:xfrm>
            <a:custGeom>
              <a:avLst/>
              <a:gdLst>
                <a:gd name="T0" fmla="*/ 271 w 305"/>
                <a:gd name="T1" fmla="*/ 4 h 219"/>
                <a:gd name="T2" fmla="*/ 299 w 305"/>
                <a:gd name="T3" fmla="*/ 29 h 219"/>
                <a:gd name="T4" fmla="*/ 301 w 305"/>
                <a:gd name="T5" fmla="*/ 66 h 219"/>
                <a:gd name="T6" fmla="*/ 286 w 305"/>
                <a:gd name="T7" fmla="*/ 94 h 219"/>
                <a:gd name="T8" fmla="*/ 263 w 305"/>
                <a:gd name="T9" fmla="*/ 121 h 219"/>
                <a:gd name="T10" fmla="*/ 234 w 305"/>
                <a:gd name="T11" fmla="*/ 152 h 219"/>
                <a:gd name="T12" fmla="*/ 213 w 305"/>
                <a:gd name="T13" fmla="*/ 179 h 219"/>
                <a:gd name="T14" fmla="*/ 265 w 305"/>
                <a:gd name="T15" fmla="*/ 192 h 219"/>
                <a:gd name="T16" fmla="*/ 284 w 305"/>
                <a:gd name="T17" fmla="*/ 188 h 219"/>
                <a:gd name="T18" fmla="*/ 290 w 305"/>
                <a:gd name="T19" fmla="*/ 177 h 219"/>
                <a:gd name="T20" fmla="*/ 305 w 305"/>
                <a:gd name="T21" fmla="*/ 171 h 219"/>
                <a:gd name="T22" fmla="*/ 175 w 305"/>
                <a:gd name="T23" fmla="*/ 217 h 219"/>
                <a:gd name="T24" fmla="*/ 182 w 305"/>
                <a:gd name="T25" fmla="*/ 192 h 219"/>
                <a:gd name="T26" fmla="*/ 207 w 305"/>
                <a:gd name="T27" fmla="*/ 158 h 219"/>
                <a:gd name="T28" fmla="*/ 240 w 305"/>
                <a:gd name="T29" fmla="*/ 117 h 219"/>
                <a:gd name="T30" fmla="*/ 259 w 305"/>
                <a:gd name="T31" fmla="*/ 94 h 219"/>
                <a:gd name="T32" fmla="*/ 271 w 305"/>
                <a:gd name="T33" fmla="*/ 69 h 219"/>
                <a:gd name="T34" fmla="*/ 269 w 305"/>
                <a:gd name="T35" fmla="*/ 35 h 219"/>
                <a:gd name="T36" fmla="*/ 257 w 305"/>
                <a:gd name="T37" fmla="*/ 19 h 219"/>
                <a:gd name="T38" fmla="*/ 238 w 305"/>
                <a:gd name="T39" fmla="*/ 16 h 219"/>
                <a:gd name="T40" fmla="*/ 213 w 305"/>
                <a:gd name="T41" fmla="*/ 23 h 219"/>
                <a:gd name="T42" fmla="*/ 198 w 305"/>
                <a:gd name="T43" fmla="*/ 48 h 219"/>
                <a:gd name="T44" fmla="*/ 179 w 305"/>
                <a:gd name="T45" fmla="*/ 18 h 219"/>
                <a:gd name="T46" fmla="*/ 215 w 305"/>
                <a:gd name="T47" fmla="*/ 4 h 219"/>
                <a:gd name="T48" fmla="*/ 244 w 305"/>
                <a:gd name="T49" fmla="*/ 0 h 219"/>
                <a:gd name="T50" fmla="*/ 67 w 305"/>
                <a:gd name="T51" fmla="*/ 0 h 219"/>
                <a:gd name="T52" fmla="*/ 98 w 305"/>
                <a:gd name="T53" fmla="*/ 6 h 219"/>
                <a:gd name="T54" fmla="*/ 119 w 305"/>
                <a:gd name="T55" fmla="*/ 21 h 219"/>
                <a:gd name="T56" fmla="*/ 125 w 305"/>
                <a:gd name="T57" fmla="*/ 46 h 219"/>
                <a:gd name="T58" fmla="*/ 121 w 305"/>
                <a:gd name="T59" fmla="*/ 69 h 219"/>
                <a:gd name="T60" fmla="*/ 106 w 305"/>
                <a:gd name="T61" fmla="*/ 87 h 219"/>
                <a:gd name="T62" fmla="*/ 81 w 305"/>
                <a:gd name="T63" fmla="*/ 102 h 219"/>
                <a:gd name="T64" fmla="*/ 98 w 305"/>
                <a:gd name="T65" fmla="*/ 110 h 219"/>
                <a:gd name="T66" fmla="*/ 125 w 305"/>
                <a:gd name="T67" fmla="*/ 137 h 219"/>
                <a:gd name="T68" fmla="*/ 129 w 305"/>
                <a:gd name="T69" fmla="*/ 156 h 219"/>
                <a:gd name="T70" fmla="*/ 121 w 305"/>
                <a:gd name="T71" fmla="*/ 188 h 219"/>
                <a:gd name="T72" fmla="*/ 98 w 305"/>
                <a:gd name="T73" fmla="*/ 211 h 219"/>
                <a:gd name="T74" fmla="*/ 58 w 305"/>
                <a:gd name="T75" fmla="*/ 219 h 219"/>
                <a:gd name="T76" fmla="*/ 0 w 305"/>
                <a:gd name="T77" fmla="*/ 208 h 219"/>
                <a:gd name="T78" fmla="*/ 19 w 305"/>
                <a:gd name="T79" fmla="*/ 175 h 219"/>
                <a:gd name="T80" fmla="*/ 33 w 305"/>
                <a:gd name="T81" fmla="*/ 198 h 219"/>
                <a:gd name="T82" fmla="*/ 58 w 305"/>
                <a:gd name="T83" fmla="*/ 206 h 219"/>
                <a:gd name="T84" fmla="*/ 88 w 305"/>
                <a:gd name="T85" fmla="*/ 194 h 219"/>
                <a:gd name="T86" fmla="*/ 100 w 305"/>
                <a:gd name="T87" fmla="*/ 162 h 219"/>
                <a:gd name="T88" fmla="*/ 84 w 305"/>
                <a:gd name="T89" fmla="*/ 127 h 219"/>
                <a:gd name="T90" fmla="*/ 44 w 305"/>
                <a:gd name="T91" fmla="*/ 115 h 219"/>
                <a:gd name="T92" fmla="*/ 31 w 305"/>
                <a:gd name="T93" fmla="*/ 102 h 219"/>
                <a:gd name="T94" fmla="*/ 67 w 305"/>
                <a:gd name="T95" fmla="*/ 92 h 219"/>
                <a:gd name="T96" fmla="*/ 88 w 305"/>
                <a:gd name="T97" fmla="*/ 75 h 219"/>
                <a:gd name="T98" fmla="*/ 96 w 305"/>
                <a:gd name="T99" fmla="*/ 52 h 219"/>
                <a:gd name="T100" fmla="*/ 86 w 305"/>
                <a:gd name="T101" fmla="*/ 25 h 219"/>
                <a:gd name="T102" fmla="*/ 59 w 305"/>
                <a:gd name="T103" fmla="*/ 16 h 219"/>
                <a:gd name="T104" fmla="*/ 35 w 305"/>
                <a:gd name="T105" fmla="*/ 23 h 219"/>
                <a:gd name="T106" fmla="*/ 21 w 305"/>
                <a:gd name="T107" fmla="*/ 48 h 219"/>
                <a:gd name="T108" fmla="*/ 2 w 305"/>
                <a:gd name="T109" fmla="*/ 18 h 219"/>
                <a:gd name="T110" fmla="*/ 36 w 305"/>
                <a:gd name="T111" fmla="*/ 4 h 219"/>
                <a:gd name="T112" fmla="*/ 67 w 305"/>
                <a:gd name="T1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19">
                  <a:moveTo>
                    <a:pt x="244" y="0"/>
                  </a:moveTo>
                  <a:lnTo>
                    <a:pt x="271" y="4"/>
                  </a:lnTo>
                  <a:lnTo>
                    <a:pt x="288" y="14"/>
                  </a:lnTo>
                  <a:lnTo>
                    <a:pt x="299" y="29"/>
                  </a:lnTo>
                  <a:lnTo>
                    <a:pt x="303" y="50"/>
                  </a:lnTo>
                  <a:lnTo>
                    <a:pt x="301" y="66"/>
                  </a:lnTo>
                  <a:lnTo>
                    <a:pt x="296" y="79"/>
                  </a:lnTo>
                  <a:lnTo>
                    <a:pt x="286" y="94"/>
                  </a:lnTo>
                  <a:lnTo>
                    <a:pt x="274" y="110"/>
                  </a:lnTo>
                  <a:lnTo>
                    <a:pt x="263" y="121"/>
                  </a:lnTo>
                  <a:lnTo>
                    <a:pt x="250" y="137"/>
                  </a:lnTo>
                  <a:lnTo>
                    <a:pt x="234" y="152"/>
                  </a:lnTo>
                  <a:lnTo>
                    <a:pt x="223" y="165"/>
                  </a:lnTo>
                  <a:lnTo>
                    <a:pt x="213" y="179"/>
                  </a:lnTo>
                  <a:lnTo>
                    <a:pt x="205" y="192"/>
                  </a:lnTo>
                  <a:lnTo>
                    <a:pt x="265" y="192"/>
                  </a:lnTo>
                  <a:lnTo>
                    <a:pt x="276" y="190"/>
                  </a:lnTo>
                  <a:lnTo>
                    <a:pt x="284" y="188"/>
                  </a:lnTo>
                  <a:lnTo>
                    <a:pt x="288" y="183"/>
                  </a:lnTo>
                  <a:lnTo>
                    <a:pt x="290" y="177"/>
                  </a:lnTo>
                  <a:lnTo>
                    <a:pt x="292" y="171"/>
                  </a:lnTo>
                  <a:lnTo>
                    <a:pt x="305" y="171"/>
                  </a:lnTo>
                  <a:lnTo>
                    <a:pt x="303" y="217"/>
                  </a:lnTo>
                  <a:lnTo>
                    <a:pt x="175" y="217"/>
                  </a:lnTo>
                  <a:lnTo>
                    <a:pt x="175" y="210"/>
                  </a:lnTo>
                  <a:lnTo>
                    <a:pt x="182" y="192"/>
                  </a:lnTo>
                  <a:lnTo>
                    <a:pt x="192" y="175"/>
                  </a:lnTo>
                  <a:lnTo>
                    <a:pt x="207" y="158"/>
                  </a:lnTo>
                  <a:lnTo>
                    <a:pt x="225" y="135"/>
                  </a:lnTo>
                  <a:lnTo>
                    <a:pt x="240" y="117"/>
                  </a:lnTo>
                  <a:lnTo>
                    <a:pt x="251" y="104"/>
                  </a:lnTo>
                  <a:lnTo>
                    <a:pt x="259" y="94"/>
                  </a:lnTo>
                  <a:lnTo>
                    <a:pt x="265" y="85"/>
                  </a:lnTo>
                  <a:lnTo>
                    <a:pt x="271" y="69"/>
                  </a:lnTo>
                  <a:lnTo>
                    <a:pt x="273" y="56"/>
                  </a:lnTo>
                  <a:lnTo>
                    <a:pt x="269" y="35"/>
                  </a:lnTo>
                  <a:lnTo>
                    <a:pt x="263" y="27"/>
                  </a:lnTo>
                  <a:lnTo>
                    <a:pt x="257" y="19"/>
                  </a:lnTo>
                  <a:lnTo>
                    <a:pt x="248" y="16"/>
                  </a:lnTo>
                  <a:lnTo>
                    <a:pt x="238" y="16"/>
                  </a:lnTo>
                  <a:lnTo>
                    <a:pt x="225" y="18"/>
                  </a:lnTo>
                  <a:lnTo>
                    <a:pt x="213" y="23"/>
                  </a:lnTo>
                  <a:lnTo>
                    <a:pt x="203" y="33"/>
                  </a:lnTo>
                  <a:lnTo>
                    <a:pt x="198" y="48"/>
                  </a:lnTo>
                  <a:lnTo>
                    <a:pt x="179" y="48"/>
                  </a:lnTo>
                  <a:lnTo>
                    <a:pt x="179" y="18"/>
                  </a:lnTo>
                  <a:lnTo>
                    <a:pt x="198" y="10"/>
                  </a:lnTo>
                  <a:lnTo>
                    <a:pt x="215" y="4"/>
                  </a:lnTo>
                  <a:lnTo>
                    <a:pt x="23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67" y="0"/>
                  </a:moveTo>
                  <a:lnTo>
                    <a:pt x="84" y="2"/>
                  </a:lnTo>
                  <a:lnTo>
                    <a:pt x="98" y="6"/>
                  </a:lnTo>
                  <a:lnTo>
                    <a:pt x="109" y="14"/>
                  </a:lnTo>
                  <a:lnTo>
                    <a:pt x="119" y="21"/>
                  </a:lnTo>
                  <a:lnTo>
                    <a:pt x="123" y="33"/>
                  </a:lnTo>
                  <a:lnTo>
                    <a:pt x="125" y="46"/>
                  </a:lnTo>
                  <a:lnTo>
                    <a:pt x="125" y="60"/>
                  </a:lnTo>
                  <a:lnTo>
                    <a:pt x="121" y="69"/>
                  </a:lnTo>
                  <a:lnTo>
                    <a:pt x="113" y="79"/>
                  </a:lnTo>
                  <a:lnTo>
                    <a:pt x="106" y="87"/>
                  </a:lnTo>
                  <a:lnTo>
                    <a:pt x="94" y="94"/>
                  </a:lnTo>
                  <a:lnTo>
                    <a:pt x="81" y="102"/>
                  </a:lnTo>
                  <a:lnTo>
                    <a:pt x="81" y="104"/>
                  </a:lnTo>
                  <a:lnTo>
                    <a:pt x="98" y="110"/>
                  </a:lnTo>
                  <a:lnTo>
                    <a:pt x="115" y="119"/>
                  </a:lnTo>
                  <a:lnTo>
                    <a:pt x="125" y="137"/>
                  </a:lnTo>
                  <a:lnTo>
                    <a:pt x="129" y="146"/>
                  </a:lnTo>
                  <a:lnTo>
                    <a:pt x="129" y="156"/>
                  </a:lnTo>
                  <a:lnTo>
                    <a:pt x="127" y="173"/>
                  </a:lnTo>
                  <a:lnTo>
                    <a:pt x="121" y="188"/>
                  </a:lnTo>
                  <a:lnTo>
                    <a:pt x="111" y="202"/>
                  </a:lnTo>
                  <a:lnTo>
                    <a:pt x="98" y="211"/>
                  </a:lnTo>
                  <a:lnTo>
                    <a:pt x="79" y="217"/>
                  </a:lnTo>
                  <a:lnTo>
                    <a:pt x="58" y="219"/>
                  </a:lnTo>
                  <a:lnTo>
                    <a:pt x="29" y="215"/>
                  </a:lnTo>
                  <a:lnTo>
                    <a:pt x="0" y="20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5" y="188"/>
                  </a:lnTo>
                  <a:lnTo>
                    <a:pt x="33" y="198"/>
                  </a:lnTo>
                  <a:lnTo>
                    <a:pt x="44" y="204"/>
                  </a:lnTo>
                  <a:lnTo>
                    <a:pt x="58" y="206"/>
                  </a:lnTo>
                  <a:lnTo>
                    <a:pt x="77" y="204"/>
                  </a:lnTo>
                  <a:lnTo>
                    <a:pt x="88" y="194"/>
                  </a:lnTo>
                  <a:lnTo>
                    <a:pt x="96" y="181"/>
                  </a:lnTo>
                  <a:lnTo>
                    <a:pt x="100" y="162"/>
                  </a:lnTo>
                  <a:lnTo>
                    <a:pt x="96" y="142"/>
                  </a:lnTo>
                  <a:lnTo>
                    <a:pt x="84" y="127"/>
                  </a:lnTo>
                  <a:lnTo>
                    <a:pt x="69" y="117"/>
                  </a:lnTo>
                  <a:lnTo>
                    <a:pt x="44" y="115"/>
                  </a:lnTo>
                  <a:lnTo>
                    <a:pt x="31" y="115"/>
                  </a:lnTo>
                  <a:lnTo>
                    <a:pt x="31" y="102"/>
                  </a:lnTo>
                  <a:lnTo>
                    <a:pt x="50" y="98"/>
                  </a:lnTo>
                  <a:lnTo>
                    <a:pt x="67" y="92"/>
                  </a:lnTo>
                  <a:lnTo>
                    <a:pt x="79" y="85"/>
                  </a:lnTo>
                  <a:lnTo>
                    <a:pt x="88" y="75"/>
                  </a:lnTo>
                  <a:lnTo>
                    <a:pt x="94" y="64"/>
                  </a:lnTo>
                  <a:lnTo>
                    <a:pt x="96" y="52"/>
                  </a:lnTo>
                  <a:lnTo>
                    <a:pt x="92" y="37"/>
                  </a:lnTo>
                  <a:lnTo>
                    <a:pt x="86" y="25"/>
                  </a:lnTo>
                  <a:lnTo>
                    <a:pt x="75" y="18"/>
                  </a:lnTo>
                  <a:lnTo>
                    <a:pt x="59" y="16"/>
                  </a:lnTo>
                  <a:lnTo>
                    <a:pt x="46" y="18"/>
                  </a:lnTo>
                  <a:lnTo>
                    <a:pt x="35" y="23"/>
                  </a:lnTo>
                  <a:lnTo>
                    <a:pt x="27" y="33"/>
                  </a:lnTo>
                  <a:lnTo>
                    <a:pt x="21" y="48"/>
                  </a:lnTo>
                  <a:lnTo>
                    <a:pt x="2" y="48"/>
                  </a:lnTo>
                  <a:lnTo>
                    <a:pt x="2" y="18"/>
                  </a:lnTo>
                  <a:lnTo>
                    <a:pt x="21" y="10"/>
                  </a:lnTo>
                  <a:lnTo>
                    <a:pt x="36" y="4"/>
                  </a:lnTo>
                  <a:lnTo>
                    <a:pt x="52" y="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60"/>
            <p:cNvSpPr>
              <a:spLocks/>
            </p:cNvSpPr>
            <p:nvPr/>
          </p:nvSpPr>
          <p:spPr bwMode="auto">
            <a:xfrm>
              <a:off x="5586413" y="5697538"/>
              <a:ext cx="282575" cy="17463"/>
            </a:xfrm>
            <a:custGeom>
              <a:avLst/>
              <a:gdLst>
                <a:gd name="T0" fmla="*/ 0 w 355"/>
                <a:gd name="T1" fmla="*/ 0 h 21"/>
                <a:gd name="T2" fmla="*/ 119 w 355"/>
                <a:gd name="T3" fmla="*/ 0 h 21"/>
                <a:gd name="T4" fmla="*/ 238 w 355"/>
                <a:gd name="T5" fmla="*/ 0 h 21"/>
                <a:gd name="T6" fmla="*/ 355 w 355"/>
                <a:gd name="T7" fmla="*/ 0 h 21"/>
                <a:gd name="T8" fmla="*/ 355 w 355"/>
                <a:gd name="T9" fmla="*/ 21 h 21"/>
                <a:gd name="T10" fmla="*/ 238 w 355"/>
                <a:gd name="T11" fmla="*/ 21 h 21"/>
                <a:gd name="T12" fmla="*/ 119 w 355"/>
                <a:gd name="T13" fmla="*/ 21 h 21"/>
                <a:gd name="T14" fmla="*/ 0 w 355"/>
                <a:gd name="T15" fmla="*/ 21 h 21"/>
                <a:gd name="T16" fmla="*/ 0 w 355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21">
                  <a:moveTo>
                    <a:pt x="0" y="0"/>
                  </a:moveTo>
                  <a:lnTo>
                    <a:pt x="119" y="0"/>
                  </a:lnTo>
                  <a:lnTo>
                    <a:pt x="238" y="0"/>
                  </a:lnTo>
                  <a:lnTo>
                    <a:pt x="355" y="0"/>
                  </a:lnTo>
                  <a:lnTo>
                    <a:pt x="355" y="21"/>
                  </a:lnTo>
                  <a:lnTo>
                    <a:pt x="238" y="21"/>
                  </a:lnTo>
                  <a:lnTo>
                    <a:pt x="119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16" name="Group 4415"/>
          <p:cNvGrpSpPr/>
          <p:nvPr/>
        </p:nvGrpSpPr>
        <p:grpSpPr>
          <a:xfrm>
            <a:off x="6632575" y="3170238"/>
            <a:ext cx="496887" cy="2784475"/>
            <a:chOff x="6632575" y="3170238"/>
            <a:chExt cx="496887" cy="2784475"/>
          </a:xfrm>
        </p:grpSpPr>
        <p:sp>
          <p:nvSpPr>
            <p:cNvPr id="4373" name="Freeform 298"/>
            <p:cNvSpPr>
              <a:spLocks/>
            </p:cNvSpPr>
            <p:nvPr/>
          </p:nvSpPr>
          <p:spPr bwMode="auto">
            <a:xfrm>
              <a:off x="6823075" y="3170238"/>
              <a:ext cx="100012" cy="173038"/>
            </a:xfrm>
            <a:custGeom>
              <a:avLst/>
              <a:gdLst>
                <a:gd name="T0" fmla="*/ 73 w 125"/>
                <a:gd name="T1" fmla="*/ 0 h 217"/>
                <a:gd name="T2" fmla="*/ 82 w 125"/>
                <a:gd name="T3" fmla="*/ 0 h 217"/>
                <a:gd name="T4" fmla="*/ 80 w 125"/>
                <a:gd name="T5" fmla="*/ 19 h 217"/>
                <a:gd name="T6" fmla="*/ 80 w 125"/>
                <a:gd name="T7" fmla="*/ 42 h 217"/>
                <a:gd name="T8" fmla="*/ 80 w 125"/>
                <a:gd name="T9" fmla="*/ 177 h 217"/>
                <a:gd name="T10" fmla="*/ 80 w 125"/>
                <a:gd name="T11" fmla="*/ 185 h 217"/>
                <a:gd name="T12" fmla="*/ 82 w 125"/>
                <a:gd name="T13" fmla="*/ 190 h 217"/>
                <a:gd name="T14" fmla="*/ 84 w 125"/>
                <a:gd name="T15" fmla="*/ 198 h 217"/>
                <a:gd name="T16" fmla="*/ 92 w 125"/>
                <a:gd name="T17" fmla="*/ 202 h 217"/>
                <a:gd name="T18" fmla="*/ 105 w 125"/>
                <a:gd name="T19" fmla="*/ 204 h 217"/>
                <a:gd name="T20" fmla="*/ 113 w 125"/>
                <a:gd name="T21" fmla="*/ 206 h 217"/>
                <a:gd name="T22" fmla="*/ 125 w 125"/>
                <a:gd name="T23" fmla="*/ 206 h 217"/>
                <a:gd name="T24" fmla="*/ 125 w 125"/>
                <a:gd name="T25" fmla="*/ 217 h 217"/>
                <a:gd name="T26" fmla="*/ 9 w 125"/>
                <a:gd name="T27" fmla="*/ 217 h 217"/>
                <a:gd name="T28" fmla="*/ 9 w 125"/>
                <a:gd name="T29" fmla="*/ 206 h 217"/>
                <a:gd name="T30" fmla="*/ 23 w 125"/>
                <a:gd name="T31" fmla="*/ 206 h 217"/>
                <a:gd name="T32" fmla="*/ 32 w 125"/>
                <a:gd name="T33" fmla="*/ 204 h 217"/>
                <a:gd name="T34" fmla="*/ 40 w 125"/>
                <a:gd name="T35" fmla="*/ 202 h 217"/>
                <a:gd name="T36" fmla="*/ 44 w 125"/>
                <a:gd name="T37" fmla="*/ 200 h 217"/>
                <a:gd name="T38" fmla="*/ 50 w 125"/>
                <a:gd name="T39" fmla="*/ 192 h 217"/>
                <a:gd name="T40" fmla="*/ 52 w 125"/>
                <a:gd name="T41" fmla="*/ 186 h 217"/>
                <a:gd name="T42" fmla="*/ 52 w 125"/>
                <a:gd name="T43" fmla="*/ 177 h 217"/>
                <a:gd name="T44" fmla="*/ 52 w 125"/>
                <a:gd name="T45" fmla="*/ 50 h 217"/>
                <a:gd name="T46" fmla="*/ 50 w 125"/>
                <a:gd name="T47" fmla="*/ 40 h 217"/>
                <a:gd name="T48" fmla="*/ 44 w 125"/>
                <a:gd name="T49" fmla="*/ 37 h 217"/>
                <a:gd name="T50" fmla="*/ 38 w 125"/>
                <a:gd name="T51" fmla="*/ 39 h 217"/>
                <a:gd name="T52" fmla="*/ 29 w 125"/>
                <a:gd name="T53" fmla="*/ 42 h 217"/>
                <a:gd name="T54" fmla="*/ 19 w 125"/>
                <a:gd name="T55" fmla="*/ 48 h 217"/>
                <a:gd name="T56" fmla="*/ 6 w 125"/>
                <a:gd name="T57" fmla="*/ 56 h 217"/>
                <a:gd name="T58" fmla="*/ 0 w 125"/>
                <a:gd name="T59" fmla="*/ 44 h 217"/>
                <a:gd name="T60" fmla="*/ 73 w 125"/>
                <a:gd name="T6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217">
                  <a:moveTo>
                    <a:pt x="73" y="0"/>
                  </a:moveTo>
                  <a:lnTo>
                    <a:pt x="82" y="0"/>
                  </a:lnTo>
                  <a:lnTo>
                    <a:pt x="80" y="19"/>
                  </a:lnTo>
                  <a:lnTo>
                    <a:pt x="80" y="42"/>
                  </a:lnTo>
                  <a:lnTo>
                    <a:pt x="80" y="177"/>
                  </a:lnTo>
                  <a:lnTo>
                    <a:pt x="80" y="185"/>
                  </a:lnTo>
                  <a:lnTo>
                    <a:pt x="82" y="190"/>
                  </a:lnTo>
                  <a:lnTo>
                    <a:pt x="84" y="198"/>
                  </a:lnTo>
                  <a:lnTo>
                    <a:pt x="92" y="202"/>
                  </a:lnTo>
                  <a:lnTo>
                    <a:pt x="105" y="204"/>
                  </a:lnTo>
                  <a:lnTo>
                    <a:pt x="113" y="206"/>
                  </a:lnTo>
                  <a:lnTo>
                    <a:pt x="125" y="206"/>
                  </a:lnTo>
                  <a:lnTo>
                    <a:pt x="125" y="217"/>
                  </a:lnTo>
                  <a:lnTo>
                    <a:pt x="9" y="217"/>
                  </a:lnTo>
                  <a:lnTo>
                    <a:pt x="9" y="206"/>
                  </a:lnTo>
                  <a:lnTo>
                    <a:pt x="23" y="206"/>
                  </a:lnTo>
                  <a:lnTo>
                    <a:pt x="32" y="204"/>
                  </a:lnTo>
                  <a:lnTo>
                    <a:pt x="40" y="202"/>
                  </a:lnTo>
                  <a:lnTo>
                    <a:pt x="44" y="200"/>
                  </a:lnTo>
                  <a:lnTo>
                    <a:pt x="50" y="192"/>
                  </a:lnTo>
                  <a:lnTo>
                    <a:pt x="52" y="186"/>
                  </a:lnTo>
                  <a:lnTo>
                    <a:pt x="52" y="177"/>
                  </a:lnTo>
                  <a:lnTo>
                    <a:pt x="52" y="50"/>
                  </a:lnTo>
                  <a:lnTo>
                    <a:pt x="50" y="40"/>
                  </a:lnTo>
                  <a:lnTo>
                    <a:pt x="44" y="37"/>
                  </a:lnTo>
                  <a:lnTo>
                    <a:pt x="38" y="39"/>
                  </a:lnTo>
                  <a:lnTo>
                    <a:pt x="29" y="42"/>
                  </a:lnTo>
                  <a:lnTo>
                    <a:pt x="19" y="48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4" name="Freeform 299"/>
            <p:cNvSpPr>
              <a:spLocks/>
            </p:cNvSpPr>
            <p:nvPr/>
          </p:nvSpPr>
          <p:spPr bwMode="auto">
            <a:xfrm>
              <a:off x="6818313" y="3533776"/>
              <a:ext cx="103187" cy="171450"/>
            </a:xfrm>
            <a:custGeom>
              <a:avLst/>
              <a:gdLst>
                <a:gd name="T0" fmla="*/ 69 w 131"/>
                <a:gd name="T1" fmla="*/ 0 h 217"/>
                <a:gd name="T2" fmla="*/ 96 w 131"/>
                <a:gd name="T3" fmla="*/ 4 h 217"/>
                <a:gd name="T4" fmla="*/ 113 w 131"/>
                <a:gd name="T5" fmla="*/ 14 h 217"/>
                <a:gd name="T6" fmla="*/ 125 w 131"/>
                <a:gd name="T7" fmla="*/ 29 h 217"/>
                <a:gd name="T8" fmla="*/ 129 w 131"/>
                <a:gd name="T9" fmla="*/ 50 h 217"/>
                <a:gd name="T10" fmla="*/ 127 w 131"/>
                <a:gd name="T11" fmla="*/ 66 h 217"/>
                <a:gd name="T12" fmla="*/ 121 w 131"/>
                <a:gd name="T13" fmla="*/ 79 h 217"/>
                <a:gd name="T14" fmla="*/ 111 w 131"/>
                <a:gd name="T15" fmla="*/ 94 h 217"/>
                <a:gd name="T16" fmla="*/ 100 w 131"/>
                <a:gd name="T17" fmla="*/ 110 h 217"/>
                <a:gd name="T18" fmla="*/ 88 w 131"/>
                <a:gd name="T19" fmla="*/ 121 h 217"/>
                <a:gd name="T20" fmla="*/ 75 w 131"/>
                <a:gd name="T21" fmla="*/ 137 h 217"/>
                <a:gd name="T22" fmla="*/ 60 w 131"/>
                <a:gd name="T23" fmla="*/ 152 h 217"/>
                <a:gd name="T24" fmla="*/ 48 w 131"/>
                <a:gd name="T25" fmla="*/ 167 h 217"/>
                <a:gd name="T26" fmla="*/ 39 w 131"/>
                <a:gd name="T27" fmla="*/ 181 h 217"/>
                <a:gd name="T28" fmla="*/ 31 w 131"/>
                <a:gd name="T29" fmla="*/ 192 h 217"/>
                <a:gd name="T30" fmla="*/ 90 w 131"/>
                <a:gd name="T31" fmla="*/ 192 h 217"/>
                <a:gd name="T32" fmla="*/ 102 w 131"/>
                <a:gd name="T33" fmla="*/ 190 h 217"/>
                <a:gd name="T34" fmla="*/ 110 w 131"/>
                <a:gd name="T35" fmla="*/ 188 h 217"/>
                <a:gd name="T36" fmla="*/ 113 w 131"/>
                <a:gd name="T37" fmla="*/ 183 h 217"/>
                <a:gd name="T38" fmla="*/ 117 w 131"/>
                <a:gd name="T39" fmla="*/ 171 h 217"/>
                <a:gd name="T40" fmla="*/ 131 w 131"/>
                <a:gd name="T41" fmla="*/ 171 h 217"/>
                <a:gd name="T42" fmla="*/ 129 w 131"/>
                <a:gd name="T43" fmla="*/ 217 h 217"/>
                <a:gd name="T44" fmla="*/ 0 w 131"/>
                <a:gd name="T45" fmla="*/ 217 h 217"/>
                <a:gd name="T46" fmla="*/ 0 w 131"/>
                <a:gd name="T47" fmla="*/ 210 h 217"/>
                <a:gd name="T48" fmla="*/ 8 w 131"/>
                <a:gd name="T49" fmla="*/ 192 h 217"/>
                <a:gd name="T50" fmla="*/ 17 w 131"/>
                <a:gd name="T51" fmla="*/ 177 h 217"/>
                <a:gd name="T52" fmla="*/ 33 w 131"/>
                <a:gd name="T53" fmla="*/ 158 h 217"/>
                <a:gd name="T54" fmla="*/ 50 w 131"/>
                <a:gd name="T55" fmla="*/ 135 h 217"/>
                <a:gd name="T56" fmla="*/ 65 w 131"/>
                <a:gd name="T57" fmla="*/ 117 h 217"/>
                <a:gd name="T58" fmla="*/ 77 w 131"/>
                <a:gd name="T59" fmla="*/ 106 h 217"/>
                <a:gd name="T60" fmla="*/ 85 w 131"/>
                <a:gd name="T61" fmla="*/ 94 h 217"/>
                <a:gd name="T62" fmla="*/ 90 w 131"/>
                <a:gd name="T63" fmla="*/ 85 h 217"/>
                <a:gd name="T64" fmla="*/ 96 w 131"/>
                <a:gd name="T65" fmla="*/ 69 h 217"/>
                <a:gd name="T66" fmla="*/ 98 w 131"/>
                <a:gd name="T67" fmla="*/ 56 h 217"/>
                <a:gd name="T68" fmla="*/ 96 w 131"/>
                <a:gd name="T69" fmla="*/ 44 h 217"/>
                <a:gd name="T70" fmla="*/ 94 w 131"/>
                <a:gd name="T71" fmla="*/ 35 h 217"/>
                <a:gd name="T72" fmla="*/ 88 w 131"/>
                <a:gd name="T73" fmla="*/ 27 h 217"/>
                <a:gd name="T74" fmla="*/ 83 w 131"/>
                <a:gd name="T75" fmla="*/ 21 h 217"/>
                <a:gd name="T76" fmla="*/ 73 w 131"/>
                <a:gd name="T77" fmla="*/ 18 h 217"/>
                <a:gd name="T78" fmla="*/ 63 w 131"/>
                <a:gd name="T79" fmla="*/ 16 h 217"/>
                <a:gd name="T80" fmla="*/ 50 w 131"/>
                <a:gd name="T81" fmla="*/ 18 h 217"/>
                <a:gd name="T82" fmla="*/ 39 w 131"/>
                <a:gd name="T83" fmla="*/ 23 h 217"/>
                <a:gd name="T84" fmla="*/ 29 w 131"/>
                <a:gd name="T85" fmla="*/ 33 h 217"/>
                <a:gd name="T86" fmla="*/ 23 w 131"/>
                <a:gd name="T87" fmla="*/ 48 h 217"/>
                <a:gd name="T88" fmla="*/ 4 w 131"/>
                <a:gd name="T89" fmla="*/ 48 h 217"/>
                <a:gd name="T90" fmla="*/ 4 w 131"/>
                <a:gd name="T91" fmla="*/ 18 h 217"/>
                <a:gd name="T92" fmla="*/ 23 w 131"/>
                <a:gd name="T93" fmla="*/ 10 h 217"/>
                <a:gd name="T94" fmla="*/ 40 w 131"/>
                <a:gd name="T95" fmla="*/ 4 h 217"/>
                <a:gd name="T96" fmla="*/ 56 w 131"/>
                <a:gd name="T97" fmla="*/ 2 h 217"/>
                <a:gd name="T98" fmla="*/ 69 w 131"/>
                <a:gd name="T99" fmla="*/ 0 h 217"/>
                <a:gd name="T100" fmla="*/ 69 w 131"/>
                <a:gd name="T10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1" h="217">
                  <a:moveTo>
                    <a:pt x="69" y="0"/>
                  </a:moveTo>
                  <a:lnTo>
                    <a:pt x="96" y="4"/>
                  </a:lnTo>
                  <a:lnTo>
                    <a:pt x="113" y="14"/>
                  </a:lnTo>
                  <a:lnTo>
                    <a:pt x="125" y="29"/>
                  </a:lnTo>
                  <a:lnTo>
                    <a:pt x="129" y="50"/>
                  </a:lnTo>
                  <a:lnTo>
                    <a:pt x="127" y="66"/>
                  </a:lnTo>
                  <a:lnTo>
                    <a:pt x="121" y="79"/>
                  </a:lnTo>
                  <a:lnTo>
                    <a:pt x="111" y="94"/>
                  </a:lnTo>
                  <a:lnTo>
                    <a:pt x="100" y="110"/>
                  </a:lnTo>
                  <a:lnTo>
                    <a:pt x="88" y="121"/>
                  </a:lnTo>
                  <a:lnTo>
                    <a:pt x="75" y="137"/>
                  </a:lnTo>
                  <a:lnTo>
                    <a:pt x="60" y="152"/>
                  </a:lnTo>
                  <a:lnTo>
                    <a:pt x="48" y="167"/>
                  </a:lnTo>
                  <a:lnTo>
                    <a:pt x="39" y="181"/>
                  </a:lnTo>
                  <a:lnTo>
                    <a:pt x="31" y="192"/>
                  </a:lnTo>
                  <a:lnTo>
                    <a:pt x="90" y="192"/>
                  </a:lnTo>
                  <a:lnTo>
                    <a:pt x="102" y="190"/>
                  </a:lnTo>
                  <a:lnTo>
                    <a:pt x="110" y="188"/>
                  </a:lnTo>
                  <a:lnTo>
                    <a:pt x="113" y="183"/>
                  </a:lnTo>
                  <a:lnTo>
                    <a:pt x="117" y="171"/>
                  </a:lnTo>
                  <a:lnTo>
                    <a:pt x="131" y="171"/>
                  </a:lnTo>
                  <a:lnTo>
                    <a:pt x="129" y="217"/>
                  </a:lnTo>
                  <a:lnTo>
                    <a:pt x="0" y="217"/>
                  </a:lnTo>
                  <a:lnTo>
                    <a:pt x="0" y="210"/>
                  </a:lnTo>
                  <a:lnTo>
                    <a:pt x="8" y="192"/>
                  </a:lnTo>
                  <a:lnTo>
                    <a:pt x="17" y="177"/>
                  </a:lnTo>
                  <a:lnTo>
                    <a:pt x="33" y="158"/>
                  </a:lnTo>
                  <a:lnTo>
                    <a:pt x="50" y="135"/>
                  </a:lnTo>
                  <a:lnTo>
                    <a:pt x="65" y="117"/>
                  </a:lnTo>
                  <a:lnTo>
                    <a:pt x="77" y="106"/>
                  </a:lnTo>
                  <a:lnTo>
                    <a:pt x="85" y="94"/>
                  </a:lnTo>
                  <a:lnTo>
                    <a:pt x="90" y="85"/>
                  </a:lnTo>
                  <a:lnTo>
                    <a:pt x="96" y="69"/>
                  </a:lnTo>
                  <a:lnTo>
                    <a:pt x="98" y="56"/>
                  </a:lnTo>
                  <a:lnTo>
                    <a:pt x="96" y="44"/>
                  </a:lnTo>
                  <a:lnTo>
                    <a:pt x="94" y="35"/>
                  </a:lnTo>
                  <a:lnTo>
                    <a:pt x="88" y="27"/>
                  </a:lnTo>
                  <a:lnTo>
                    <a:pt x="83" y="21"/>
                  </a:lnTo>
                  <a:lnTo>
                    <a:pt x="73" y="18"/>
                  </a:lnTo>
                  <a:lnTo>
                    <a:pt x="63" y="16"/>
                  </a:lnTo>
                  <a:lnTo>
                    <a:pt x="50" y="18"/>
                  </a:lnTo>
                  <a:lnTo>
                    <a:pt x="39" y="23"/>
                  </a:lnTo>
                  <a:lnTo>
                    <a:pt x="29" y="33"/>
                  </a:lnTo>
                  <a:lnTo>
                    <a:pt x="23" y="48"/>
                  </a:lnTo>
                  <a:lnTo>
                    <a:pt x="4" y="48"/>
                  </a:lnTo>
                  <a:lnTo>
                    <a:pt x="4" y="18"/>
                  </a:lnTo>
                  <a:lnTo>
                    <a:pt x="23" y="10"/>
                  </a:lnTo>
                  <a:lnTo>
                    <a:pt x="40" y="4"/>
                  </a:lnTo>
                  <a:lnTo>
                    <a:pt x="56" y="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5" name="Freeform 300"/>
            <p:cNvSpPr>
              <a:spLocks/>
            </p:cNvSpPr>
            <p:nvPr/>
          </p:nvSpPr>
          <p:spPr bwMode="auto">
            <a:xfrm>
              <a:off x="6800850" y="3454401"/>
              <a:ext cx="141287" cy="15875"/>
            </a:xfrm>
            <a:custGeom>
              <a:avLst/>
              <a:gdLst>
                <a:gd name="T0" fmla="*/ 0 w 179"/>
                <a:gd name="T1" fmla="*/ 0 h 21"/>
                <a:gd name="T2" fmla="*/ 90 w 179"/>
                <a:gd name="T3" fmla="*/ 0 h 21"/>
                <a:gd name="T4" fmla="*/ 179 w 179"/>
                <a:gd name="T5" fmla="*/ 0 h 21"/>
                <a:gd name="T6" fmla="*/ 179 w 179"/>
                <a:gd name="T7" fmla="*/ 21 h 21"/>
                <a:gd name="T8" fmla="*/ 90 w 179"/>
                <a:gd name="T9" fmla="*/ 21 h 21"/>
                <a:gd name="T10" fmla="*/ 0 w 179"/>
                <a:gd name="T11" fmla="*/ 21 h 21"/>
                <a:gd name="T12" fmla="*/ 0 w 17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21">
                  <a:moveTo>
                    <a:pt x="0" y="0"/>
                  </a:moveTo>
                  <a:lnTo>
                    <a:pt x="90" y="0"/>
                  </a:lnTo>
                  <a:lnTo>
                    <a:pt x="179" y="0"/>
                  </a:lnTo>
                  <a:lnTo>
                    <a:pt x="179" y="21"/>
                  </a:lnTo>
                  <a:lnTo>
                    <a:pt x="9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" name="Rectangle 322"/>
            <p:cNvSpPr>
              <a:spLocks noChangeArrowheads="1"/>
            </p:cNvSpPr>
            <p:nvPr/>
          </p:nvSpPr>
          <p:spPr bwMode="auto">
            <a:xfrm>
              <a:off x="6705600" y="4202113"/>
              <a:ext cx="152400" cy="15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8" name="Freeform 323"/>
            <p:cNvSpPr>
              <a:spLocks/>
            </p:cNvSpPr>
            <p:nvPr/>
          </p:nvSpPr>
          <p:spPr bwMode="auto">
            <a:xfrm>
              <a:off x="6934200" y="3919538"/>
              <a:ext cx="103187" cy="173038"/>
            </a:xfrm>
            <a:custGeom>
              <a:avLst/>
              <a:gdLst>
                <a:gd name="T0" fmla="*/ 84 w 129"/>
                <a:gd name="T1" fmla="*/ 2 h 219"/>
                <a:gd name="T2" fmla="*/ 109 w 129"/>
                <a:gd name="T3" fmla="*/ 14 h 219"/>
                <a:gd name="T4" fmla="*/ 123 w 129"/>
                <a:gd name="T5" fmla="*/ 33 h 219"/>
                <a:gd name="T6" fmla="*/ 125 w 129"/>
                <a:gd name="T7" fmla="*/ 60 h 219"/>
                <a:gd name="T8" fmla="*/ 113 w 129"/>
                <a:gd name="T9" fmla="*/ 79 h 219"/>
                <a:gd name="T10" fmla="*/ 94 w 129"/>
                <a:gd name="T11" fmla="*/ 94 h 219"/>
                <a:gd name="T12" fmla="*/ 81 w 129"/>
                <a:gd name="T13" fmla="*/ 104 h 219"/>
                <a:gd name="T14" fmla="*/ 115 w 129"/>
                <a:gd name="T15" fmla="*/ 119 h 219"/>
                <a:gd name="T16" fmla="*/ 129 w 129"/>
                <a:gd name="T17" fmla="*/ 146 h 219"/>
                <a:gd name="T18" fmla="*/ 127 w 129"/>
                <a:gd name="T19" fmla="*/ 173 h 219"/>
                <a:gd name="T20" fmla="*/ 111 w 129"/>
                <a:gd name="T21" fmla="*/ 202 h 219"/>
                <a:gd name="T22" fmla="*/ 79 w 129"/>
                <a:gd name="T23" fmla="*/ 217 h 219"/>
                <a:gd name="T24" fmla="*/ 29 w 129"/>
                <a:gd name="T25" fmla="*/ 217 h 219"/>
                <a:gd name="T26" fmla="*/ 0 w 129"/>
                <a:gd name="T27" fmla="*/ 175 h 219"/>
                <a:gd name="T28" fmla="*/ 25 w 129"/>
                <a:gd name="T29" fmla="*/ 188 h 219"/>
                <a:gd name="T30" fmla="*/ 44 w 129"/>
                <a:gd name="T31" fmla="*/ 204 h 219"/>
                <a:gd name="T32" fmla="*/ 77 w 129"/>
                <a:gd name="T33" fmla="*/ 204 h 219"/>
                <a:gd name="T34" fmla="*/ 96 w 129"/>
                <a:gd name="T35" fmla="*/ 181 h 219"/>
                <a:gd name="T36" fmla="*/ 96 w 129"/>
                <a:gd name="T37" fmla="*/ 142 h 219"/>
                <a:gd name="T38" fmla="*/ 69 w 129"/>
                <a:gd name="T39" fmla="*/ 117 h 219"/>
                <a:gd name="T40" fmla="*/ 31 w 129"/>
                <a:gd name="T41" fmla="*/ 115 h 219"/>
                <a:gd name="T42" fmla="*/ 50 w 129"/>
                <a:gd name="T43" fmla="*/ 98 h 219"/>
                <a:gd name="T44" fmla="*/ 79 w 129"/>
                <a:gd name="T45" fmla="*/ 85 h 219"/>
                <a:gd name="T46" fmla="*/ 94 w 129"/>
                <a:gd name="T47" fmla="*/ 63 h 219"/>
                <a:gd name="T48" fmla="*/ 92 w 129"/>
                <a:gd name="T49" fmla="*/ 37 h 219"/>
                <a:gd name="T50" fmla="*/ 75 w 129"/>
                <a:gd name="T51" fmla="*/ 17 h 219"/>
                <a:gd name="T52" fmla="*/ 46 w 129"/>
                <a:gd name="T53" fmla="*/ 17 h 219"/>
                <a:gd name="T54" fmla="*/ 27 w 129"/>
                <a:gd name="T55" fmla="*/ 33 h 219"/>
                <a:gd name="T56" fmla="*/ 2 w 129"/>
                <a:gd name="T57" fmla="*/ 48 h 219"/>
                <a:gd name="T58" fmla="*/ 21 w 129"/>
                <a:gd name="T59" fmla="*/ 10 h 219"/>
                <a:gd name="T60" fmla="*/ 52 w 129"/>
                <a:gd name="T61" fmla="*/ 2 h 219"/>
                <a:gd name="T62" fmla="*/ 67 w 129"/>
                <a:gd name="T6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219">
                  <a:moveTo>
                    <a:pt x="67" y="0"/>
                  </a:moveTo>
                  <a:lnTo>
                    <a:pt x="84" y="2"/>
                  </a:lnTo>
                  <a:lnTo>
                    <a:pt x="98" y="6"/>
                  </a:lnTo>
                  <a:lnTo>
                    <a:pt x="109" y="14"/>
                  </a:lnTo>
                  <a:lnTo>
                    <a:pt x="119" y="21"/>
                  </a:lnTo>
                  <a:lnTo>
                    <a:pt x="123" y="33"/>
                  </a:lnTo>
                  <a:lnTo>
                    <a:pt x="125" y="46"/>
                  </a:lnTo>
                  <a:lnTo>
                    <a:pt x="125" y="60"/>
                  </a:lnTo>
                  <a:lnTo>
                    <a:pt x="121" y="69"/>
                  </a:lnTo>
                  <a:lnTo>
                    <a:pt x="113" y="79"/>
                  </a:lnTo>
                  <a:lnTo>
                    <a:pt x="106" y="87"/>
                  </a:lnTo>
                  <a:lnTo>
                    <a:pt x="94" y="94"/>
                  </a:lnTo>
                  <a:lnTo>
                    <a:pt x="81" y="102"/>
                  </a:lnTo>
                  <a:lnTo>
                    <a:pt x="81" y="104"/>
                  </a:lnTo>
                  <a:lnTo>
                    <a:pt x="98" y="110"/>
                  </a:lnTo>
                  <a:lnTo>
                    <a:pt x="115" y="119"/>
                  </a:lnTo>
                  <a:lnTo>
                    <a:pt x="125" y="136"/>
                  </a:lnTo>
                  <a:lnTo>
                    <a:pt x="129" y="146"/>
                  </a:lnTo>
                  <a:lnTo>
                    <a:pt x="129" y="156"/>
                  </a:lnTo>
                  <a:lnTo>
                    <a:pt x="127" y="173"/>
                  </a:lnTo>
                  <a:lnTo>
                    <a:pt x="121" y="188"/>
                  </a:lnTo>
                  <a:lnTo>
                    <a:pt x="111" y="202"/>
                  </a:lnTo>
                  <a:lnTo>
                    <a:pt x="98" y="211"/>
                  </a:lnTo>
                  <a:lnTo>
                    <a:pt x="79" y="217"/>
                  </a:lnTo>
                  <a:lnTo>
                    <a:pt x="58" y="219"/>
                  </a:lnTo>
                  <a:lnTo>
                    <a:pt x="29" y="217"/>
                  </a:lnTo>
                  <a:lnTo>
                    <a:pt x="0" y="20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5" y="188"/>
                  </a:lnTo>
                  <a:lnTo>
                    <a:pt x="33" y="198"/>
                  </a:lnTo>
                  <a:lnTo>
                    <a:pt x="44" y="204"/>
                  </a:lnTo>
                  <a:lnTo>
                    <a:pt x="58" y="206"/>
                  </a:lnTo>
                  <a:lnTo>
                    <a:pt x="77" y="204"/>
                  </a:lnTo>
                  <a:lnTo>
                    <a:pt x="88" y="194"/>
                  </a:lnTo>
                  <a:lnTo>
                    <a:pt x="96" y="181"/>
                  </a:lnTo>
                  <a:lnTo>
                    <a:pt x="100" y="161"/>
                  </a:lnTo>
                  <a:lnTo>
                    <a:pt x="96" y="142"/>
                  </a:lnTo>
                  <a:lnTo>
                    <a:pt x="84" y="127"/>
                  </a:lnTo>
                  <a:lnTo>
                    <a:pt x="69" y="117"/>
                  </a:lnTo>
                  <a:lnTo>
                    <a:pt x="44" y="115"/>
                  </a:lnTo>
                  <a:lnTo>
                    <a:pt x="31" y="115"/>
                  </a:lnTo>
                  <a:lnTo>
                    <a:pt x="31" y="102"/>
                  </a:lnTo>
                  <a:lnTo>
                    <a:pt x="50" y="98"/>
                  </a:lnTo>
                  <a:lnTo>
                    <a:pt x="67" y="92"/>
                  </a:lnTo>
                  <a:lnTo>
                    <a:pt x="79" y="85"/>
                  </a:lnTo>
                  <a:lnTo>
                    <a:pt x="88" y="75"/>
                  </a:lnTo>
                  <a:lnTo>
                    <a:pt x="94" y="63"/>
                  </a:lnTo>
                  <a:lnTo>
                    <a:pt x="96" y="52"/>
                  </a:lnTo>
                  <a:lnTo>
                    <a:pt x="92" y="37"/>
                  </a:lnTo>
                  <a:lnTo>
                    <a:pt x="86" y="25"/>
                  </a:lnTo>
                  <a:lnTo>
                    <a:pt x="75" y="17"/>
                  </a:lnTo>
                  <a:lnTo>
                    <a:pt x="59" y="15"/>
                  </a:lnTo>
                  <a:lnTo>
                    <a:pt x="46" y="17"/>
                  </a:lnTo>
                  <a:lnTo>
                    <a:pt x="35" y="23"/>
                  </a:lnTo>
                  <a:lnTo>
                    <a:pt x="27" y="33"/>
                  </a:lnTo>
                  <a:lnTo>
                    <a:pt x="21" y="48"/>
                  </a:lnTo>
                  <a:lnTo>
                    <a:pt x="2" y="48"/>
                  </a:lnTo>
                  <a:lnTo>
                    <a:pt x="2" y="17"/>
                  </a:lnTo>
                  <a:lnTo>
                    <a:pt x="21" y="10"/>
                  </a:lnTo>
                  <a:lnTo>
                    <a:pt x="36" y="4"/>
                  </a:lnTo>
                  <a:lnTo>
                    <a:pt x="52" y="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" name="Freeform 324"/>
            <p:cNvSpPr>
              <a:spLocks noEditPoints="1"/>
            </p:cNvSpPr>
            <p:nvPr/>
          </p:nvSpPr>
          <p:spPr bwMode="auto">
            <a:xfrm>
              <a:off x="6927850" y="4283076"/>
              <a:ext cx="120650" cy="171450"/>
            </a:xfrm>
            <a:custGeom>
              <a:avLst/>
              <a:gdLst>
                <a:gd name="T0" fmla="*/ 87 w 154"/>
                <a:gd name="T1" fmla="*/ 35 h 215"/>
                <a:gd name="T2" fmla="*/ 25 w 154"/>
                <a:gd name="T3" fmla="*/ 133 h 215"/>
                <a:gd name="T4" fmla="*/ 25 w 154"/>
                <a:gd name="T5" fmla="*/ 135 h 215"/>
                <a:gd name="T6" fmla="*/ 87 w 154"/>
                <a:gd name="T7" fmla="*/ 135 h 215"/>
                <a:gd name="T8" fmla="*/ 87 w 154"/>
                <a:gd name="T9" fmla="*/ 96 h 215"/>
                <a:gd name="T10" fmla="*/ 87 w 154"/>
                <a:gd name="T11" fmla="*/ 63 h 215"/>
                <a:gd name="T12" fmla="*/ 89 w 154"/>
                <a:gd name="T13" fmla="*/ 46 h 215"/>
                <a:gd name="T14" fmla="*/ 89 w 154"/>
                <a:gd name="T15" fmla="*/ 35 h 215"/>
                <a:gd name="T16" fmla="*/ 87 w 154"/>
                <a:gd name="T17" fmla="*/ 35 h 215"/>
                <a:gd name="T18" fmla="*/ 91 w 154"/>
                <a:gd name="T19" fmla="*/ 0 h 215"/>
                <a:gd name="T20" fmla="*/ 114 w 154"/>
                <a:gd name="T21" fmla="*/ 0 h 215"/>
                <a:gd name="T22" fmla="*/ 114 w 154"/>
                <a:gd name="T23" fmla="*/ 135 h 215"/>
                <a:gd name="T24" fmla="*/ 117 w 154"/>
                <a:gd name="T25" fmla="*/ 135 h 215"/>
                <a:gd name="T26" fmla="*/ 125 w 154"/>
                <a:gd name="T27" fmla="*/ 135 h 215"/>
                <a:gd name="T28" fmla="*/ 129 w 154"/>
                <a:gd name="T29" fmla="*/ 133 h 215"/>
                <a:gd name="T30" fmla="*/ 137 w 154"/>
                <a:gd name="T31" fmla="*/ 129 h 215"/>
                <a:gd name="T32" fmla="*/ 139 w 154"/>
                <a:gd name="T33" fmla="*/ 125 h 215"/>
                <a:gd name="T34" fmla="*/ 141 w 154"/>
                <a:gd name="T35" fmla="*/ 117 h 215"/>
                <a:gd name="T36" fmla="*/ 154 w 154"/>
                <a:gd name="T37" fmla="*/ 117 h 215"/>
                <a:gd name="T38" fmla="*/ 152 w 154"/>
                <a:gd name="T39" fmla="*/ 150 h 215"/>
                <a:gd name="T40" fmla="*/ 114 w 154"/>
                <a:gd name="T41" fmla="*/ 150 h 215"/>
                <a:gd name="T42" fmla="*/ 114 w 154"/>
                <a:gd name="T43" fmla="*/ 175 h 215"/>
                <a:gd name="T44" fmla="*/ 114 w 154"/>
                <a:gd name="T45" fmla="*/ 184 h 215"/>
                <a:gd name="T46" fmla="*/ 114 w 154"/>
                <a:gd name="T47" fmla="*/ 190 h 215"/>
                <a:gd name="T48" fmla="*/ 117 w 154"/>
                <a:gd name="T49" fmla="*/ 198 h 215"/>
                <a:gd name="T50" fmla="*/ 121 w 154"/>
                <a:gd name="T51" fmla="*/ 204 h 215"/>
                <a:gd name="T52" fmla="*/ 125 w 154"/>
                <a:gd name="T53" fmla="*/ 206 h 215"/>
                <a:gd name="T54" fmla="*/ 133 w 154"/>
                <a:gd name="T55" fmla="*/ 208 h 215"/>
                <a:gd name="T56" fmla="*/ 133 w 154"/>
                <a:gd name="T57" fmla="*/ 215 h 215"/>
                <a:gd name="T58" fmla="*/ 68 w 154"/>
                <a:gd name="T59" fmla="*/ 215 h 215"/>
                <a:gd name="T60" fmla="*/ 68 w 154"/>
                <a:gd name="T61" fmla="*/ 208 h 215"/>
                <a:gd name="T62" fmla="*/ 77 w 154"/>
                <a:gd name="T63" fmla="*/ 204 h 215"/>
                <a:gd name="T64" fmla="*/ 81 w 154"/>
                <a:gd name="T65" fmla="*/ 202 h 215"/>
                <a:gd name="T66" fmla="*/ 85 w 154"/>
                <a:gd name="T67" fmla="*/ 192 h 215"/>
                <a:gd name="T68" fmla="*/ 87 w 154"/>
                <a:gd name="T69" fmla="*/ 186 h 215"/>
                <a:gd name="T70" fmla="*/ 87 w 154"/>
                <a:gd name="T71" fmla="*/ 175 h 215"/>
                <a:gd name="T72" fmla="*/ 87 w 154"/>
                <a:gd name="T73" fmla="*/ 150 h 215"/>
                <a:gd name="T74" fmla="*/ 0 w 154"/>
                <a:gd name="T75" fmla="*/ 150 h 215"/>
                <a:gd name="T76" fmla="*/ 0 w 154"/>
                <a:gd name="T77" fmla="*/ 138 h 215"/>
                <a:gd name="T78" fmla="*/ 91 w 154"/>
                <a:gd name="T7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215">
                  <a:moveTo>
                    <a:pt x="87" y="35"/>
                  </a:moveTo>
                  <a:lnTo>
                    <a:pt x="25" y="133"/>
                  </a:lnTo>
                  <a:lnTo>
                    <a:pt x="25" y="135"/>
                  </a:lnTo>
                  <a:lnTo>
                    <a:pt x="87" y="135"/>
                  </a:lnTo>
                  <a:lnTo>
                    <a:pt x="87" y="96"/>
                  </a:lnTo>
                  <a:lnTo>
                    <a:pt x="87" y="63"/>
                  </a:lnTo>
                  <a:lnTo>
                    <a:pt x="89" y="46"/>
                  </a:lnTo>
                  <a:lnTo>
                    <a:pt x="89" y="35"/>
                  </a:lnTo>
                  <a:lnTo>
                    <a:pt x="87" y="35"/>
                  </a:lnTo>
                  <a:close/>
                  <a:moveTo>
                    <a:pt x="91" y="0"/>
                  </a:moveTo>
                  <a:lnTo>
                    <a:pt x="114" y="0"/>
                  </a:lnTo>
                  <a:lnTo>
                    <a:pt x="114" y="135"/>
                  </a:lnTo>
                  <a:lnTo>
                    <a:pt x="117" y="135"/>
                  </a:lnTo>
                  <a:lnTo>
                    <a:pt x="125" y="135"/>
                  </a:lnTo>
                  <a:lnTo>
                    <a:pt x="129" y="133"/>
                  </a:lnTo>
                  <a:lnTo>
                    <a:pt x="137" y="129"/>
                  </a:lnTo>
                  <a:lnTo>
                    <a:pt x="139" y="125"/>
                  </a:lnTo>
                  <a:lnTo>
                    <a:pt x="141" y="117"/>
                  </a:lnTo>
                  <a:lnTo>
                    <a:pt x="154" y="117"/>
                  </a:lnTo>
                  <a:lnTo>
                    <a:pt x="152" y="150"/>
                  </a:lnTo>
                  <a:lnTo>
                    <a:pt x="114" y="150"/>
                  </a:lnTo>
                  <a:lnTo>
                    <a:pt x="114" y="175"/>
                  </a:lnTo>
                  <a:lnTo>
                    <a:pt x="114" y="184"/>
                  </a:lnTo>
                  <a:lnTo>
                    <a:pt x="114" y="190"/>
                  </a:lnTo>
                  <a:lnTo>
                    <a:pt x="117" y="198"/>
                  </a:lnTo>
                  <a:lnTo>
                    <a:pt x="121" y="204"/>
                  </a:lnTo>
                  <a:lnTo>
                    <a:pt x="125" y="206"/>
                  </a:lnTo>
                  <a:lnTo>
                    <a:pt x="133" y="208"/>
                  </a:lnTo>
                  <a:lnTo>
                    <a:pt x="133" y="215"/>
                  </a:lnTo>
                  <a:lnTo>
                    <a:pt x="68" y="215"/>
                  </a:lnTo>
                  <a:lnTo>
                    <a:pt x="68" y="208"/>
                  </a:lnTo>
                  <a:lnTo>
                    <a:pt x="77" y="204"/>
                  </a:lnTo>
                  <a:lnTo>
                    <a:pt x="81" y="202"/>
                  </a:lnTo>
                  <a:lnTo>
                    <a:pt x="85" y="192"/>
                  </a:lnTo>
                  <a:lnTo>
                    <a:pt x="87" y="186"/>
                  </a:lnTo>
                  <a:lnTo>
                    <a:pt x="87" y="175"/>
                  </a:lnTo>
                  <a:lnTo>
                    <a:pt x="87" y="150"/>
                  </a:lnTo>
                  <a:lnTo>
                    <a:pt x="0" y="150"/>
                  </a:lnTo>
                  <a:lnTo>
                    <a:pt x="0" y="13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" name="Freeform 325"/>
            <p:cNvSpPr>
              <a:spLocks/>
            </p:cNvSpPr>
            <p:nvPr/>
          </p:nvSpPr>
          <p:spPr bwMode="auto">
            <a:xfrm>
              <a:off x="6916738" y="4202113"/>
              <a:ext cx="141287" cy="17463"/>
            </a:xfrm>
            <a:custGeom>
              <a:avLst/>
              <a:gdLst>
                <a:gd name="T0" fmla="*/ 0 w 178"/>
                <a:gd name="T1" fmla="*/ 0 h 21"/>
                <a:gd name="T2" fmla="*/ 90 w 178"/>
                <a:gd name="T3" fmla="*/ 0 h 21"/>
                <a:gd name="T4" fmla="*/ 178 w 178"/>
                <a:gd name="T5" fmla="*/ 0 h 21"/>
                <a:gd name="T6" fmla="*/ 178 w 178"/>
                <a:gd name="T7" fmla="*/ 21 h 21"/>
                <a:gd name="T8" fmla="*/ 90 w 178"/>
                <a:gd name="T9" fmla="*/ 21 h 21"/>
                <a:gd name="T10" fmla="*/ 0 w 178"/>
                <a:gd name="T11" fmla="*/ 21 h 21"/>
                <a:gd name="T12" fmla="*/ 0 w 17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1">
                  <a:moveTo>
                    <a:pt x="0" y="0"/>
                  </a:moveTo>
                  <a:lnTo>
                    <a:pt x="90" y="0"/>
                  </a:lnTo>
                  <a:lnTo>
                    <a:pt x="178" y="0"/>
                  </a:lnTo>
                  <a:lnTo>
                    <a:pt x="178" y="21"/>
                  </a:lnTo>
                  <a:lnTo>
                    <a:pt x="9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" name="Rectangle 348"/>
            <p:cNvSpPr>
              <a:spLocks noChangeArrowheads="1"/>
            </p:cNvSpPr>
            <p:nvPr/>
          </p:nvSpPr>
          <p:spPr bwMode="auto">
            <a:xfrm>
              <a:off x="6724650" y="4927601"/>
              <a:ext cx="153987" cy="174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" name="Freeform 349"/>
            <p:cNvSpPr>
              <a:spLocks/>
            </p:cNvSpPr>
            <p:nvPr/>
          </p:nvSpPr>
          <p:spPr bwMode="auto">
            <a:xfrm>
              <a:off x="6919913" y="4837113"/>
              <a:ext cx="98425" cy="171450"/>
            </a:xfrm>
            <a:custGeom>
              <a:avLst/>
              <a:gdLst>
                <a:gd name="T0" fmla="*/ 73 w 125"/>
                <a:gd name="T1" fmla="*/ 0 h 217"/>
                <a:gd name="T2" fmla="*/ 82 w 125"/>
                <a:gd name="T3" fmla="*/ 0 h 217"/>
                <a:gd name="T4" fmla="*/ 80 w 125"/>
                <a:gd name="T5" fmla="*/ 19 h 217"/>
                <a:gd name="T6" fmla="*/ 80 w 125"/>
                <a:gd name="T7" fmla="*/ 43 h 217"/>
                <a:gd name="T8" fmla="*/ 80 w 125"/>
                <a:gd name="T9" fmla="*/ 177 h 217"/>
                <a:gd name="T10" fmla="*/ 80 w 125"/>
                <a:gd name="T11" fmla="*/ 185 h 217"/>
                <a:gd name="T12" fmla="*/ 82 w 125"/>
                <a:gd name="T13" fmla="*/ 190 h 217"/>
                <a:gd name="T14" fmla="*/ 84 w 125"/>
                <a:gd name="T15" fmla="*/ 198 h 217"/>
                <a:gd name="T16" fmla="*/ 92 w 125"/>
                <a:gd name="T17" fmla="*/ 202 h 217"/>
                <a:gd name="T18" fmla="*/ 105 w 125"/>
                <a:gd name="T19" fmla="*/ 204 h 217"/>
                <a:gd name="T20" fmla="*/ 113 w 125"/>
                <a:gd name="T21" fmla="*/ 206 h 217"/>
                <a:gd name="T22" fmla="*/ 125 w 125"/>
                <a:gd name="T23" fmla="*/ 206 h 217"/>
                <a:gd name="T24" fmla="*/ 125 w 125"/>
                <a:gd name="T25" fmla="*/ 217 h 217"/>
                <a:gd name="T26" fmla="*/ 9 w 125"/>
                <a:gd name="T27" fmla="*/ 217 h 217"/>
                <a:gd name="T28" fmla="*/ 9 w 125"/>
                <a:gd name="T29" fmla="*/ 206 h 217"/>
                <a:gd name="T30" fmla="*/ 23 w 125"/>
                <a:gd name="T31" fmla="*/ 204 h 217"/>
                <a:gd name="T32" fmla="*/ 32 w 125"/>
                <a:gd name="T33" fmla="*/ 204 h 217"/>
                <a:gd name="T34" fmla="*/ 40 w 125"/>
                <a:gd name="T35" fmla="*/ 202 h 217"/>
                <a:gd name="T36" fmla="*/ 44 w 125"/>
                <a:gd name="T37" fmla="*/ 200 h 217"/>
                <a:gd name="T38" fmla="*/ 50 w 125"/>
                <a:gd name="T39" fmla="*/ 192 h 217"/>
                <a:gd name="T40" fmla="*/ 52 w 125"/>
                <a:gd name="T41" fmla="*/ 185 h 217"/>
                <a:gd name="T42" fmla="*/ 52 w 125"/>
                <a:gd name="T43" fmla="*/ 177 h 217"/>
                <a:gd name="T44" fmla="*/ 52 w 125"/>
                <a:gd name="T45" fmla="*/ 48 h 217"/>
                <a:gd name="T46" fmla="*/ 52 w 125"/>
                <a:gd name="T47" fmla="*/ 44 h 217"/>
                <a:gd name="T48" fmla="*/ 50 w 125"/>
                <a:gd name="T49" fmla="*/ 41 h 217"/>
                <a:gd name="T50" fmla="*/ 44 w 125"/>
                <a:gd name="T51" fmla="*/ 37 h 217"/>
                <a:gd name="T52" fmla="*/ 38 w 125"/>
                <a:gd name="T53" fmla="*/ 39 h 217"/>
                <a:gd name="T54" fmla="*/ 29 w 125"/>
                <a:gd name="T55" fmla="*/ 43 h 217"/>
                <a:gd name="T56" fmla="*/ 19 w 125"/>
                <a:gd name="T57" fmla="*/ 48 h 217"/>
                <a:gd name="T58" fmla="*/ 6 w 125"/>
                <a:gd name="T59" fmla="*/ 56 h 217"/>
                <a:gd name="T60" fmla="*/ 0 w 125"/>
                <a:gd name="T61" fmla="*/ 44 h 217"/>
                <a:gd name="T62" fmla="*/ 73 w 125"/>
                <a:gd name="T6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217">
                  <a:moveTo>
                    <a:pt x="73" y="0"/>
                  </a:moveTo>
                  <a:lnTo>
                    <a:pt x="82" y="0"/>
                  </a:lnTo>
                  <a:lnTo>
                    <a:pt x="80" y="19"/>
                  </a:lnTo>
                  <a:lnTo>
                    <a:pt x="80" y="43"/>
                  </a:lnTo>
                  <a:lnTo>
                    <a:pt x="80" y="177"/>
                  </a:lnTo>
                  <a:lnTo>
                    <a:pt x="80" y="185"/>
                  </a:lnTo>
                  <a:lnTo>
                    <a:pt x="82" y="190"/>
                  </a:lnTo>
                  <a:lnTo>
                    <a:pt x="84" y="198"/>
                  </a:lnTo>
                  <a:lnTo>
                    <a:pt x="92" y="202"/>
                  </a:lnTo>
                  <a:lnTo>
                    <a:pt x="105" y="204"/>
                  </a:lnTo>
                  <a:lnTo>
                    <a:pt x="113" y="206"/>
                  </a:lnTo>
                  <a:lnTo>
                    <a:pt x="125" y="206"/>
                  </a:lnTo>
                  <a:lnTo>
                    <a:pt x="125" y="217"/>
                  </a:lnTo>
                  <a:lnTo>
                    <a:pt x="9" y="217"/>
                  </a:lnTo>
                  <a:lnTo>
                    <a:pt x="9" y="206"/>
                  </a:lnTo>
                  <a:lnTo>
                    <a:pt x="23" y="204"/>
                  </a:lnTo>
                  <a:lnTo>
                    <a:pt x="32" y="204"/>
                  </a:lnTo>
                  <a:lnTo>
                    <a:pt x="40" y="202"/>
                  </a:lnTo>
                  <a:lnTo>
                    <a:pt x="44" y="200"/>
                  </a:lnTo>
                  <a:lnTo>
                    <a:pt x="50" y="192"/>
                  </a:lnTo>
                  <a:lnTo>
                    <a:pt x="52" y="185"/>
                  </a:lnTo>
                  <a:lnTo>
                    <a:pt x="52" y="177"/>
                  </a:lnTo>
                  <a:lnTo>
                    <a:pt x="52" y="48"/>
                  </a:lnTo>
                  <a:lnTo>
                    <a:pt x="52" y="44"/>
                  </a:lnTo>
                  <a:lnTo>
                    <a:pt x="50" y="41"/>
                  </a:lnTo>
                  <a:lnTo>
                    <a:pt x="44" y="37"/>
                  </a:lnTo>
                  <a:lnTo>
                    <a:pt x="38" y="39"/>
                  </a:lnTo>
                  <a:lnTo>
                    <a:pt x="29" y="43"/>
                  </a:lnTo>
                  <a:lnTo>
                    <a:pt x="19" y="48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61"/>
            <p:cNvSpPr>
              <a:spLocks noChangeArrowheads="1"/>
            </p:cNvSpPr>
            <p:nvPr/>
          </p:nvSpPr>
          <p:spPr bwMode="auto">
            <a:xfrm>
              <a:off x="6632575" y="5700713"/>
              <a:ext cx="152400" cy="158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62"/>
            <p:cNvSpPr>
              <a:spLocks noEditPoints="1"/>
            </p:cNvSpPr>
            <p:nvPr/>
          </p:nvSpPr>
          <p:spPr bwMode="auto">
            <a:xfrm>
              <a:off x="6869113" y="5411788"/>
              <a:ext cx="241300" cy="179388"/>
            </a:xfrm>
            <a:custGeom>
              <a:avLst/>
              <a:gdLst>
                <a:gd name="T0" fmla="*/ 83 w 304"/>
                <a:gd name="T1" fmla="*/ 8 h 227"/>
                <a:gd name="T2" fmla="*/ 81 w 304"/>
                <a:gd name="T3" fmla="*/ 50 h 227"/>
                <a:gd name="T4" fmla="*/ 81 w 304"/>
                <a:gd name="T5" fmla="*/ 192 h 227"/>
                <a:gd name="T6" fmla="*/ 87 w 304"/>
                <a:gd name="T7" fmla="*/ 206 h 227"/>
                <a:gd name="T8" fmla="*/ 106 w 304"/>
                <a:gd name="T9" fmla="*/ 212 h 227"/>
                <a:gd name="T10" fmla="*/ 125 w 304"/>
                <a:gd name="T11" fmla="*/ 213 h 227"/>
                <a:gd name="T12" fmla="*/ 10 w 304"/>
                <a:gd name="T13" fmla="*/ 225 h 227"/>
                <a:gd name="T14" fmla="*/ 25 w 304"/>
                <a:gd name="T15" fmla="*/ 212 h 227"/>
                <a:gd name="T16" fmla="*/ 41 w 304"/>
                <a:gd name="T17" fmla="*/ 210 h 227"/>
                <a:gd name="T18" fmla="*/ 52 w 304"/>
                <a:gd name="T19" fmla="*/ 200 h 227"/>
                <a:gd name="T20" fmla="*/ 54 w 304"/>
                <a:gd name="T21" fmla="*/ 183 h 227"/>
                <a:gd name="T22" fmla="*/ 50 w 304"/>
                <a:gd name="T23" fmla="*/ 48 h 227"/>
                <a:gd name="T24" fmla="*/ 39 w 304"/>
                <a:gd name="T25" fmla="*/ 46 h 227"/>
                <a:gd name="T26" fmla="*/ 20 w 304"/>
                <a:gd name="T27" fmla="*/ 56 h 227"/>
                <a:gd name="T28" fmla="*/ 0 w 304"/>
                <a:gd name="T29" fmla="*/ 52 h 227"/>
                <a:gd name="T30" fmla="*/ 283 w 304"/>
                <a:gd name="T31" fmla="*/ 0 h 227"/>
                <a:gd name="T32" fmla="*/ 292 w 304"/>
                <a:gd name="T33" fmla="*/ 37 h 227"/>
                <a:gd name="T34" fmla="*/ 204 w 304"/>
                <a:gd name="T35" fmla="*/ 106 h 227"/>
                <a:gd name="T36" fmla="*/ 240 w 304"/>
                <a:gd name="T37" fmla="*/ 98 h 227"/>
                <a:gd name="T38" fmla="*/ 273 w 304"/>
                <a:gd name="T39" fmla="*/ 106 h 227"/>
                <a:gd name="T40" fmla="*/ 296 w 304"/>
                <a:gd name="T41" fmla="*/ 127 h 227"/>
                <a:gd name="T42" fmla="*/ 304 w 304"/>
                <a:gd name="T43" fmla="*/ 160 h 227"/>
                <a:gd name="T44" fmla="*/ 294 w 304"/>
                <a:gd name="T45" fmla="*/ 196 h 227"/>
                <a:gd name="T46" fmla="*/ 269 w 304"/>
                <a:gd name="T47" fmla="*/ 219 h 227"/>
                <a:gd name="T48" fmla="*/ 229 w 304"/>
                <a:gd name="T49" fmla="*/ 227 h 227"/>
                <a:gd name="T50" fmla="*/ 173 w 304"/>
                <a:gd name="T51" fmla="*/ 215 h 227"/>
                <a:gd name="T52" fmla="*/ 192 w 304"/>
                <a:gd name="T53" fmla="*/ 183 h 227"/>
                <a:gd name="T54" fmla="*/ 206 w 304"/>
                <a:gd name="T55" fmla="*/ 206 h 227"/>
                <a:gd name="T56" fmla="*/ 231 w 304"/>
                <a:gd name="T57" fmla="*/ 213 h 227"/>
                <a:gd name="T58" fmla="*/ 262 w 304"/>
                <a:gd name="T59" fmla="*/ 202 h 227"/>
                <a:gd name="T60" fmla="*/ 273 w 304"/>
                <a:gd name="T61" fmla="*/ 164 h 227"/>
                <a:gd name="T62" fmla="*/ 267 w 304"/>
                <a:gd name="T63" fmla="*/ 137 h 227"/>
                <a:gd name="T64" fmla="*/ 252 w 304"/>
                <a:gd name="T65" fmla="*/ 121 h 227"/>
                <a:gd name="T66" fmla="*/ 229 w 304"/>
                <a:gd name="T67" fmla="*/ 116 h 227"/>
                <a:gd name="T68" fmla="*/ 194 w 304"/>
                <a:gd name="T69" fmla="*/ 121 h 227"/>
                <a:gd name="T70" fmla="*/ 183 w 304"/>
                <a:gd name="T71" fmla="*/ 10 h 227"/>
                <a:gd name="T72" fmla="*/ 277 w 304"/>
                <a:gd name="T73" fmla="*/ 10 h 227"/>
                <a:gd name="T74" fmla="*/ 283 w 304"/>
                <a:gd name="T7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27">
                  <a:moveTo>
                    <a:pt x="73" y="8"/>
                  </a:moveTo>
                  <a:lnTo>
                    <a:pt x="83" y="8"/>
                  </a:lnTo>
                  <a:lnTo>
                    <a:pt x="81" y="25"/>
                  </a:lnTo>
                  <a:lnTo>
                    <a:pt x="81" y="50"/>
                  </a:lnTo>
                  <a:lnTo>
                    <a:pt x="81" y="183"/>
                  </a:lnTo>
                  <a:lnTo>
                    <a:pt x="81" y="192"/>
                  </a:lnTo>
                  <a:lnTo>
                    <a:pt x="83" y="198"/>
                  </a:lnTo>
                  <a:lnTo>
                    <a:pt x="87" y="206"/>
                  </a:lnTo>
                  <a:lnTo>
                    <a:pt x="94" y="210"/>
                  </a:lnTo>
                  <a:lnTo>
                    <a:pt x="106" y="212"/>
                  </a:lnTo>
                  <a:lnTo>
                    <a:pt x="114" y="213"/>
                  </a:lnTo>
                  <a:lnTo>
                    <a:pt x="125" y="213"/>
                  </a:lnTo>
                  <a:lnTo>
                    <a:pt x="125" y="225"/>
                  </a:lnTo>
                  <a:lnTo>
                    <a:pt x="10" y="225"/>
                  </a:lnTo>
                  <a:lnTo>
                    <a:pt x="10" y="213"/>
                  </a:lnTo>
                  <a:lnTo>
                    <a:pt x="25" y="212"/>
                  </a:lnTo>
                  <a:lnTo>
                    <a:pt x="35" y="212"/>
                  </a:lnTo>
                  <a:lnTo>
                    <a:pt x="41" y="210"/>
                  </a:lnTo>
                  <a:lnTo>
                    <a:pt x="46" y="208"/>
                  </a:lnTo>
                  <a:lnTo>
                    <a:pt x="52" y="200"/>
                  </a:lnTo>
                  <a:lnTo>
                    <a:pt x="52" y="192"/>
                  </a:lnTo>
                  <a:lnTo>
                    <a:pt x="54" y="183"/>
                  </a:lnTo>
                  <a:lnTo>
                    <a:pt x="54" y="56"/>
                  </a:lnTo>
                  <a:lnTo>
                    <a:pt x="50" y="48"/>
                  </a:lnTo>
                  <a:lnTo>
                    <a:pt x="45" y="44"/>
                  </a:lnTo>
                  <a:lnTo>
                    <a:pt x="39" y="46"/>
                  </a:lnTo>
                  <a:lnTo>
                    <a:pt x="31" y="50"/>
                  </a:lnTo>
                  <a:lnTo>
                    <a:pt x="20" y="56"/>
                  </a:lnTo>
                  <a:lnTo>
                    <a:pt x="8" y="64"/>
                  </a:lnTo>
                  <a:lnTo>
                    <a:pt x="0" y="52"/>
                  </a:lnTo>
                  <a:lnTo>
                    <a:pt x="73" y="8"/>
                  </a:lnTo>
                  <a:close/>
                  <a:moveTo>
                    <a:pt x="283" y="0"/>
                  </a:moveTo>
                  <a:lnTo>
                    <a:pt x="296" y="0"/>
                  </a:lnTo>
                  <a:lnTo>
                    <a:pt x="292" y="37"/>
                  </a:lnTo>
                  <a:lnTo>
                    <a:pt x="204" y="37"/>
                  </a:lnTo>
                  <a:lnTo>
                    <a:pt x="204" y="106"/>
                  </a:lnTo>
                  <a:lnTo>
                    <a:pt x="221" y="100"/>
                  </a:lnTo>
                  <a:lnTo>
                    <a:pt x="240" y="98"/>
                  </a:lnTo>
                  <a:lnTo>
                    <a:pt x="258" y="100"/>
                  </a:lnTo>
                  <a:lnTo>
                    <a:pt x="273" y="106"/>
                  </a:lnTo>
                  <a:lnTo>
                    <a:pt x="286" y="116"/>
                  </a:lnTo>
                  <a:lnTo>
                    <a:pt x="296" y="127"/>
                  </a:lnTo>
                  <a:lnTo>
                    <a:pt x="302" y="142"/>
                  </a:lnTo>
                  <a:lnTo>
                    <a:pt x="304" y="160"/>
                  </a:lnTo>
                  <a:lnTo>
                    <a:pt x="300" y="179"/>
                  </a:lnTo>
                  <a:lnTo>
                    <a:pt x="294" y="196"/>
                  </a:lnTo>
                  <a:lnTo>
                    <a:pt x="283" y="210"/>
                  </a:lnTo>
                  <a:lnTo>
                    <a:pt x="269" y="219"/>
                  </a:lnTo>
                  <a:lnTo>
                    <a:pt x="250" y="225"/>
                  </a:lnTo>
                  <a:lnTo>
                    <a:pt x="229" y="227"/>
                  </a:lnTo>
                  <a:lnTo>
                    <a:pt x="202" y="225"/>
                  </a:lnTo>
                  <a:lnTo>
                    <a:pt x="173" y="215"/>
                  </a:lnTo>
                  <a:lnTo>
                    <a:pt x="173" y="183"/>
                  </a:lnTo>
                  <a:lnTo>
                    <a:pt x="192" y="183"/>
                  </a:lnTo>
                  <a:lnTo>
                    <a:pt x="198" y="196"/>
                  </a:lnTo>
                  <a:lnTo>
                    <a:pt x="206" y="206"/>
                  </a:lnTo>
                  <a:lnTo>
                    <a:pt x="217" y="212"/>
                  </a:lnTo>
                  <a:lnTo>
                    <a:pt x="231" y="213"/>
                  </a:lnTo>
                  <a:lnTo>
                    <a:pt x="248" y="210"/>
                  </a:lnTo>
                  <a:lnTo>
                    <a:pt x="262" y="202"/>
                  </a:lnTo>
                  <a:lnTo>
                    <a:pt x="269" y="185"/>
                  </a:lnTo>
                  <a:lnTo>
                    <a:pt x="273" y="164"/>
                  </a:lnTo>
                  <a:lnTo>
                    <a:pt x="271" y="148"/>
                  </a:lnTo>
                  <a:lnTo>
                    <a:pt x="267" y="137"/>
                  </a:lnTo>
                  <a:lnTo>
                    <a:pt x="260" y="127"/>
                  </a:lnTo>
                  <a:lnTo>
                    <a:pt x="252" y="121"/>
                  </a:lnTo>
                  <a:lnTo>
                    <a:pt x="242" y="117"/>
                  </a:lnTo>
                  <a:lnTo>
                    <a:pt x="229" y="116"/>
                  </a:lnTo>
                  <a:lnTo>
                    <a:pt x="212" y="117"/>
                  </a:lnTo>
                  <a:lnTo>
                    <a:pt x="194" y="121"/>
                  </a:lnTo>
                  <a:lnTo>
                    <a:pt x="183" y="114"/>
                  </a:lnTo>
                  <a:lnTo>
                    <a:pt x="183" y="10"/>
                  </a:lnTo>
                  <a:lnTo>
                    <a:pt x="269" y="10"/>
                  </a:lnTo>
                  <a:lnTo>
                    <a:pt x="277" y="10"/>
                  </a:lnTo>
                  <a:lnTo>
                    <a:pt x="281" y="8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63"/>
            <p:cNvSpPr>
              <a:spLocks noEditPoints="1"/>
            </p:cNvSpPr>
            <p:nvPr/>
          </p:nvSpPr>
          <p:spPr bwMode="auto">
            <a:xfrm>
              <a:off x="6869113" y="5780088"/>
              <a:ext cx="247650" cy="174625"/>
            </a:xfrm>
            <a:custGeom>
              <a:avLst/>
              <a:gdLst>
                <a:gd name="T0" fmla="*/ 231 w 311"/>
                <a:gd name="T1" fmla="*/ 106 h 219"/>
                <a:gd name="T2" fmla="*/ 206 w 311"/>
                <a:gd name="T3" fmla="*/ 119 h 219"/>
                <a:gd name="T4" fmla="*/ 200 w 311"/>
                <a:gd name="T5" fmla="*/ 131 h 219"/>
                <a:gd name="T6" fmla="*/ 200 w 311"/>
                <a:gd name="T7" fmla="*/ 144 h 219"/>
                <a:gd name="T8" fmla="*/ 210 w 311"/>
                <a:gd name="T9" fmla="*/ 190 h 219"/>
                <a:gd name="T10" fmla="*/ 223 w 311"/>
                <a:gd name="T11" fmla="*/ 202 h 219"/>
                <a:gd name="T12" fmla="*/ 240 w 311"/>
                <a:gd name="T13" fmla="*/ 206 h 219"/>
                <a:gd name="T14" fmla="*/ 260 w 311"/>
                <a:gd name="T15" fmla="*/ 202 h 219"/>
                <a:gd name="T16" fmla="*/ 279 w 311"/>
                <a:gd name="T17" fmla="*/ 173 h 219"/>
                <a:gd name="T18" fmla="*/ 279 w 311"/>
                <a:gd name="T19" fmla="*/ 133 h 219"/>
                <a:gd name="T20" fmla="*/ 262 w 311"/>
                <a:gd name="T21" fmla="*/ 108 h 219"/>
                <a:gd name="T22" fmla="*/ 246 w 311"/>
                <a:gd name="T23" fmla="*/ 104 h 219"/>
                <a:gd name="T24" fmla="*/ 292 w 311"/>
                <a:gd name="T25" fmla="*/ 10 h 219"/>
                <a:gd name="T26" fmla="*/ 269 w 311"/>
                <a:gd name="T27" fmla="*/ 19 h 219"/>
                <a:gd name="T28" fmla="*/ 233 w 311"/>
                <a:gd name="T29" fmla="*/ 40 h 219"/>
                <a:gd name="T30" fmla="*/ 208 w 311"/>
                <a:gd name="T31" fmla="*/ 79 h 219"/>
                <a:gd name="T32" fmla="*/ 202 w 311"/>
                <a:gd name="T33" fmla="*/ 106 h 219"/>
                <a:gd name="T34" fmla="*/ 229 w 311"/>
                <a:gd name="T35" fmla="*/ 92 h 219"/>
                <a:gd name="T36" fmla="*/ 256 w 311"/>
                <a:gd name="T37" fmla="*/ 86 h 219"/>
                <a:gd name="T38" fmla="*/ 286 w 311"/>
                <a:gd name="T39" fmla="*/ 94 h 219"/>
                <a:gd name="T40" fmla="*/ 306 w 311"/>
                <a:gd name="T41" fmla="*/ 117 h 219"/>
                <a:gd name="T42" fmla="*/ 311 w 311"/>
                <a:gd name="T43" fmla="*/ 150 h 219"/>
                <a:gd name="T44" fmla="*/ 304 w 311"/>
                <a:gd name="T45" fmla="*/ 186 h 219"/>
                <a:gd name="T46" fmla="*/ 279 w 311"/>
                <a:gd name="T47" fmla="*/ 209 h 219"/>
                <a:gd name="T48" fmla="*/ 238 w 311"/>
                <a:gd name="T49" fmla="*/ 219 h 219"/>
                <a:gd name="T50" fmla="*/ 210 w 311"/>
                <a:gd name="T51" fmla="*/ 213 h 219"/>
                <a:gd name="T52" fmla="*/ 187 w 311"/>
                <a:gd name="T53" fmla="*/ 198 h 219"/>
                <a:gd name="T54" fmla="*/ 173 w 311"/>
                <a:gd name="T55" fmla="*/ 171 h 219"/>
                <a:gd name="T56" fmla="*/ 169 w 311"/>
                <a:gd name="T57" fmla="*/ 135 h 219"/>
                <a:gd name="T58" fmla="*/ 179 w 311"/>
                <a:gd name="T59" fmla="*/ 83 h 219"/>
                <a:gd name="T60" fmla="*/ 204 w 311"/>
                <a:gd name="T61" fmla="*/ 40 h 219"/>
                <a:gd name="T62" fmla="*/ 240 w 311"/>
                <a:gd name="T63" fmla="*/ 12 h 219"/>
                <a:gd name="T64" fmla="*/ 286 w 311"/>
                <a:gd name="T65" fmla="*/ 0 h 219"/>
                <a:gd name="T66" fmla="*/ 73 w 311"/>
                <a:gd name="T67" fmla="*/ 0 h 219"/>
                <a:gd name="T68" fmla="*/ 81 w 311"/>
                <a:gd name="T69" fmla="*/ 17 h 219"/>
                <a:gd name="T70" fmla="*/ 81 w 311"/>
                <a:gd name="T71" fmla="*/ 175 h 219"/>
                <a:gd name="T72" fmla="*/ 83 w 311"/>
                <a:gd name="T73" fmla="*/ 190 h 219"/>
                <a:gd name="T74" fmla="*/ 94 w 311"/>
                <a:gd name="T75" fmla="*/ 202 h 219"/>
                <a:gd name="T76" fmla="*/ 114 w 311"/>
                <a:gd name="T77" fmla="*/ 206 h 219"/>
                <a:gd name="T78" fmla="*/ 125 w 311"/>
                <a:gd name="T79" fmla="*/ 217 h 219"/>
                <a:gd name="T80" fmla="*/ 10 w 311"/>
                <a:gd name="T81" fmla="*/ 206 h 219"/>
                <a:gd name="T82" fmla="*/ 35 w 311"/>
                <a:gd name="T83" fmla="*/ 204 h 219"/>
                <a:gd name="T84" fmla="*/ 46 w 311"/>
                <a:gd name="T85" fmla="*/ 200 h 219"/>
                <a:gd name="T86" fmla="*/ 52 w 311"/>
                <a:gd name="T87" fmla="*/ 184 h 219"/>
                <a:gd name="T88" fmla="*/ 54 w 311"/>
                <a:gd name="T89" fmla="*/ 48 h 219"/>
                <a:gd name="T90" fmla="*/ 45 w 311"/>
                <a:gd name="T91" fmla="*/ 37 h 219"/>
                <a:gd name="T92" fmla="*/ 31 w 311"/>
                <a:gd name="T93" fmla="*/ 42 h 219"/>
                <a:gd name="T94" fmla="*/ 8 w 311"/>
                <a:gd name="T95" fmla="*/ 56 h 219"/>
                <a:gd name="T96" fmla="*/ 73 w 311"/>
                <a:gd name="T9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1" h="219">
                  <a:moveTo>
                    <a:pt x="246" y="104"/>
                  </a:moveTo>
                  <a:lnTo>
                    <a:pt x="231" y="106"/>
                  </a:lnTo>
                  <a:lnTo>
                    <a:pt x="217" y="111"/>
                  </a:lnTo>
                  <a:lnTo>
                    <a:pt x="206" y="119"/>
                  </a:lnTo>
                  <a:lnTo>
                    <a:pt x="202" y="123"/>
                  </a:lnTo>
                  <a:lnTo>
                    <a:pt x="200" y="131"/>
                  </a:lnTo>
                  <a:lnTo>
                    <a:pt x="200" y="136"/>
                  </a:lnTo>
                  <a:lnTo>
                    <a:pt x="200" y="144"/>
                  </a:lnTo>
                  <a:lnTo>
                    <a:pt x="202" y="171"/>
                  </a:lnTo>
                  <a:lnTo>
                    <a:pt x="210" y="190"/>
                  </a:lnTo>
                  <a:lnTo>
                    <a:pt x="215" y="198"/>
                  </a:lnTo>
                  <a:lnTo>
                    <a:pt x="223" y="202"/>
                  </a:lnTo>
                  <a:lnTo>
                    <a:pt x="231" y="206"/>
                  </a:lnTo>
                  <a:lnTo>
                    <a:pt x="240" y="206"/>
                  </a:lnTo>
                  <a:lnTo>
                    <a:pt x="250" y="206"/>
                  </a:lnTo>
                  <a:lnTo>
                    <a:pt x="260" y="202"/>
                  </a:lnTo>
                  <a:lnTo>
                    <a:pt x="273" y="190"/>
                  </a:lnTo>
                  <a:lnTo>
                    <a:pt x="279" y="173"/>
                  </a:lnTo>
                  <a:lnTo>
                    <a:pt x="283" y="154"/>
                  </a:lnTo>
                  <a:lnTo>
                    <a:pt x="279" y="133"/>
                  </a:lnTo>
                  <a:lnTo>
                    <a:pt x="273" y="117"/>
                  </a:lnTo>
                  <a:lnTo>
                    <a:pt x="262" y="108"/>
                  </a:lnTo>
                  <a:lnTo>
                    <a:pt x="246" y="104"/>
                  </a:lnTo>
                  <a:lnTo>
                    <a:pt x="246" y="104"/>
                  </a:lnTo>
                  <a:close/>
                  <a:moveTo>
                    <a:pt x="286" y="0"/>
                  </a:moveTo>
                  <a:lnTo>
                    <a:pt x="292" y="10"/>
                  </a:lnTo>
                  <a:lnTo>
                    <a:pt x="292" y="17"/>
                  </a:lnTo>
                  <a:lnTo>
                    <a:pt x="269" y="19"/>
                  </a:lnTo>
                  <a:lnTo>
                    <a:pt x="250" y="27"/>
                  </a:lnTo>
                  <a:lnTo>
                    <a:pt x="233" y="40"/>
                  </a:lnTo>
                  <a:lnTo>
                    <a:pt x="219" y="58"/>
                  </a:lnTo>
                  <a:lnTo>
                    <a:pt x="208" y="79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15" y="98"/>
                  </a:lnTo>
                  <a:lnTo>
                    <a:pt x="229" y="92"/>
                  </a:lnTo>
                  <a:lnTo>
                    <a:pt x="242" y="88"/>
                  </a:lnTo>
                  <a:lnTo>
                    <a:pt x="256" y="86"/>
                  </a:lnTo>
                  <a:lnTo>
                    <a:pt x="273" y="88"/>
                  </a:lnTo>
                  <a:lnTo>
                    <a:pt x="286" y="94"/>
                  </a:lnTo>
                  <a:lnTo>
                    <a:pt x="298" y="104"/>
                  </a:lnTo>
                  <a:lnTo>
                    <a:pt x="306" y="117"/>
                  </a:lnTo>
                  <a:lnTo>
                    <a:pt x="309" y="133"/>
                  </a:lnTo>
                  <a:lnTo>
                    <a:pt x="311" y="150"/>
                  </a:lnTo>
                  <a:lnTo>
                    <a:pt x="309" y="169"/>
                  </a:lnTo>
                  <a:lnTo>
                    <a:pt x="304" y="186"/>
                  </a:lnTo>
                  <a:lnTo>
                    <a:pt x="294" y="200"/>
                  </a:lnTo>
                  <a:lnTo>
                    <a:pt x="279" y="209"/>
                  </a:lnTo>
                  <a:lnTo>
                    <a:pt x="262" y="217"/>
                  </a:lnTo>
                  <a:lnTo>
                    <a:pt x="238" y="219"/>
                  </a:lnTo>
                  <a:lnTo>
                    <a:pt x="223" y="217"/>
                  </a:lnTo>
                  <a:lnTo>
                    <a:pt x="210" y="213"/>
                  </a:lnTo>
                  <a:lnTo>
                    <a:pt x="196" y="207"/>
                  </a:lnTo>
                  <a:lnTo>
                    <a:pt x="187" y="198"/>
                  </a:lnTo>
                  <a:lnTo>
                    <a:pt x="179" y="186"/>
                  </a:lnTo>
                  <a:lnTo>
                    <a:pt x="173" y="171"/>
                  </a:lnTo>
                  <a:lnTo>
                    <a:pt x="171" y="154"/>
                  </a:lnTo>
                  <a:lnTo>
                    <a:pt x="169" y="135"/>
                  </a:lnTo>
                  <a:lnTo>
                    <a:pt x="171" y="108"/>
                  </a:lnTo>
                  <a:lnTo>
                    <a:pt x="179" y="83"/>
                  </a:lnTo>
                  <a:lnTo>
                    <a:pt x="189" y="60"/>
                  </a:lnTo>
                  <a:lnTo>
                    <a:pt x="204" y="40"/>
                  </a:lnTo>
                  <a:lnTo>
                    <a:pt x="221" y="25"/>
                  </a:lnTo>
                  <a:lnTo>
                    <a:pt x="240" y="12"/>
                  </a:lnTo>
                  <a:lnTo>
                    <a:pt x="263" y="4"/>
                  </a:lnTo>
                  <a:lnTo>
                    <a:pt x="286" y="0"/>
                  </a:lnTo>
                  <a:lnTo>
                    <a:pt x="286" y="0"/>
                  </a:lnTo>
                  <a:close/>
                  <a:moveTo>
                    <a:pt x="73" y="0"/>
                  </a:moveTo>
                  <a:lnTo>
                    <a:pt x="83" y="0"/>
                  </a:lnTo>
                  <a:lnTo>
                    <a:pt x="81" y="17"/>
                  </a:lnTo>
                  <a:lnTo>
                    <a:pt x="81" y="42"/>
                  </a:lnTo>
                  <a:lnTo>
                    <a:pt x="81" y="175"/>
                  </a:lnTo>
                  <a:lnTo>
                    <a:pt x="81" y="184"/>
                  </a:lnTo>
                  <a:lnTo>
                    <a:pt x="83" y="190"/>
                  </a:lnTo>
                  <a:lnTo>
                    <a:pt x="87" y="198"/>
                  </a:lnTo>
                  <a:lnTo>
                    <a:pt x="94" y="202"/>
                  </a:lnTo>
                  <a:lnTo>
                    <a:pt x="106" y="204"/>
                  </a:lnTo>
                  <a:lnTo>
                    <a:pt x="114" y="206"/>
                  </a:lnTo>
                  <a:lnTo>
                    <a:pt x="125" y="206"/>
                  </a:lnTo>
                  <a:lnTo>
                    <a:pt x="125" y="217"/>
                  </a:lnTo>
                  <a:lnTo>
                    <a:pt x="10" y="217"/>
                  </a:lnTo>
                  <a:lnTo>
                    <a:pt x="10" y="206"/>
                  </a:lnTo>
                  <a:lnTo>
                    <a:pt x="25" y="204"/>
                  </a:lnTo>
                  <a:lnTo>
                    <a:pt x="35" y="204"/>
                  </a:lnTo>
                  <a:lnTo>
                    <a:pt x="41" y="202"/>
                  </a:lnTo>
                  <a:lnTo>
                    <a:pt x="46" y="200"/>
                  </a:lnTo>
                  <a:lnTo>
                    <a:pt x="52" y="192"/>
                  </a:lnTo>
                  <a:lnTo>
                    <a:pt x="52" y="184"/>
                  </a:lnTo>
                  <a:lnTo>
                    <a:pt x="54" y="175"/>
                  </a:lnTo>
                  <a:lnTo>
                    <a:pt x="54" y="48"/>
                  </a:lnTo>
                  <a:lnTo>
                    <a:pt x="50" y="40"/>
                  </a:lnTo>
                  <a:lnTo>
                    <a:pt x="45" y="37"/>
                  </a:lnTo>
                  <a:lnTo>
                    <a:pt x="39" y="38"/>
                  </a:lnTo>
                  <a:lnTo>
                    <a:pt x="31" y="42"/>
                  </a:lnTo>
                  <a:lnTo>
                    <a:pt x="20" y="48"/>
                  </a:lnTo>
                  <a:lnTo>
                    <a:pt x="8" y="56"/>
                  </a:lnTo>
                  <a:lnTo>
                    <a:pt x="0" y="4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64"/>
            <p:cNvSpPr>
              <a:spLocks/>
            </p:cNvSpPr>
            <p:nvPr/>
          </p:nvSpPr>
          <p:spPr bwMode="auto">
            <a:xfrm>
              <a:off x="6848475" y="5700713"/>
              <a:ext cx="280987" cy="17463"/>
            </a:xfrm>
            <a:custGeom>
              <a:avLst/>
              <a:gdLst>
                <a:gd name="T0" fmla="*/ 0 w 355"/>
                <a:gd name="T1" fmla="*/ 0 h 21"/>
                <a:gd name="T2" fmla="*/ 117 w 355"/>
                <a:gd name="T3" fmla="*/ 0 h 21"/>
                <a:gd name="T4" fmla="*/ 236 w 355"/>
                <a:gd name="T5" fmla="*/ 0 h 21"/>
                <a:gd name="T6" fmla="*/ 355 w 355"/>
                <a:gd name="T7" fmla="*/ 0 h 21"/>
                <a:gd name="T8" fmla="*/ 355 w 355"/>
                <a:gd name="T9" fmla="*/ 21 h 21"/>
                <a:gd name="T10" fmla="*/ 236 w 355"/>
                <a:gd name="T11" fmla="*/ 21 h 21"/>
                <a:gd name="T12" fmla="*/ 117 w 355"/>
                <a:gd name="T13" fmla="*/ 21 h 21"/>
                <a:gd name="T14" fmla="*/ 0 w 355"/>
                <a:gd name="T15" fmla="*/ 21 h 21"/>
                <a:gd name="T16" fmla="*/ 0 w 355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21">
                  <a:moveTo>
                    <a:pt x="0" y="0"/>
                  </a:moveTo>
                  <a:lnTo>
                    <a:pt x="117" y="0"/>
                  </a:lnTo>
                  <a:lnTo>
                    <a:pt x="236" y="0"/>
                  </a:lnTo>
                  <a:lnTo>
                    <a:pt x="355" y="0"/>
                  </a:lnTo>
                  <a:lnTo>
                    <a:pt x="355" y="21"/>
                  </a:lnTo>
                  <a:lnTo>
                    <a:pt x="236" y="21"/>
                  </a:lnTo>
                  <a:lnTo>
                    <a:pt x="117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17" name="Group 4416"/>
          <p:cNvGrpSpPr/>
          <p:nvPr/>
        </p:nvGrpSpPr>
        <p:grpSpPr>
          <a:xfrm>
            <a:off x="7473950" y="3341688"/>
            <a:ext cx="496887" cy="2609850"/>
            <a:chOff x="7473950" y="3341688"/>
            <a:chExt cx="496887" cy="2609850"/>
          </a:xfrm>
        </p:grpSpPr>
        <p:sp>
          <p:nvSpPr>
            <p:cNvPr id="4376" name="Freeform 301"/>
            <p:cNvSpPr>
              <a:spLocks/>
            </p:cNvSpPr>
            <p:nvPr/>
          </p:nvSpPr>
          <p:spPr bwMode="auto">
            <a:xfrm>
              <a:off x="7659688" y="3341688"/>
              <a:ext cx="104775" cy="169863"/>
            </a:xfrm>
            <a:custGeom>
              <a:avLst/>
              <a:gdLst>
                <a:gd name="T0" fmla="*/ 69 w 130"/>
                <a:gd name="T1" fmla="*/ 0 h 215"/>
                <a:gd name="T2" fmla="*/ 82 w 130"/>
                <a:gd name="T3" fmla="*/ 0 h 215"/>
                <a:gd name="T4" fmla="*/ 94 w 130"/>
                <a:gd name="T5" fmla="*/ 2 h 215"/>
                <a:gd name="T6" fmla="*/ 113 w 130"/>
                <a:gd name="T7" fmla="*/ 12 h 215"/>
                <a:gd name="T8" fmla="*/ 125 w 130"/>
                <a:gd name="T9" fmla="*/ 29 h 215"/>
                <a:gd name="T10" fmla="*/ 127 w 130"/>
                <a:gd name="T11" fmla="*/ 39 h 215"/>
                <a:gd name="T12" fmla="*/ 128 w 130"/>
                <a:gd name="T13" fmla="*/ 50 h 215"/>
                <a:gd name="T14" fmla="*/ 127 w 130"/>
                <a:gd name="T15" fmla="*/ 66 h 215"/>
                <a:gd name="T16" fmla="*/ 121 w 130"/>
                <a:gd name="T17" fmla="*/ 79 h 215"/>
                <a:gd name="T18" fmla="*/ 111 w 130"/>
                <a:gd name="T19" fmla="*/ 92 h 215"/>
                <a:gd name="T20" fmla="*/ 98 w 130"/>
                <a:gd name="T21" fmla="*/ 110 h 215"/>
                <a:gd name="T22" fmla="*/ 88 w 130"/>
                <a:gd name="T23" fmla="*/ 119 h 215"/>
                <a:gd name="T24" fmla="*/ 73 w 130"/>
                <a:gd name="T25" fmla="*/ 137 h 215"/>
                <a:gd name="T26" fmla="*/ 59 w 130"/>
                <a:gd name="T27" fmla="*/ 152 h 215"/>
                <a:gd name="T28" fmla="*/ 48 w 130"/>
                <a:gd name="T29" fmla="*/ 165 h 215"/>
                <a:gd name="T30" fmla="*/ 38 w 130"/>
                <a:gd name="T31" fmla="*/ 179 h 215"/>
                <a:gd name="T32" fmla="*/ 31 w 130"/>
                <a:gd name="T33" fmla="*/ 190 h 215"/>
                <a:gd name="T34" fmla="*/ 88 w 130"/>
                <a:gd name="T35" fmla="*/ 190 h 215"/>
                <a:gd name="T36" fmla="*/ 96 w 130"/>
                <a:gd name="T37" fmla="*/ 190 h 215"/>
                <a:gd name="T38" fmla="*/ 102 w 130"/>
                <a:gd name="T39" fmla="*/ 190 h 215"/>
                <a:gd name="T40" fmla="*/ 109 w 130"/>
                <a:gd name="T41" fmla="*/ 187 h 215"/>
                <a:gd name="T42" fmla="*/ 113 w 130"/>
                <a:gd name="T43" fmla="*/ 181 h 215"/>
                <a:gd name="T44" fmla="*/ 115 w 130"/>
                <a:gd name="T45" fmla="*/ 177 h 215"/>
                <a:gd name="T46" fmla="*/ 117 w 130"/>
                <a:gd name="T47" fmla="*/ 169 h 215"/>
                <a:gd name="T48" fmla="*/ 130 w 130"/>
                <a:gd name="T49" fmla="*/ 169 h 215"/>
                <a:gd name="T50" fmla="*/ 128 w 130"/>
                <a:gd name="T51" fmla="*/ 215 h 215"/>
                <a:gd name="T52" fmla="*/ 0 w 130"/>
                <a:gd name="T53" fmla="*/ 215 h 215"/>
                <a:gd name="T54" fmla="*/ 0 w 130"/>
                <a:gd name="T55" fmla="*/ 208 h 215"/>
                <a:gd name="T56" fmla="*/ 7 w 130"/>
                <a:gd name="T57" fmla="*/ 192 h 215"/>
                <a:gd name="T58" fmla="*/ 17 w 130"/>
                <a:gd name="T59" fmla="*/ 175 h 215"/>
                <a:gd name="T60" fmla="*/ 31 w 130"/>
                <a:gd name="T61" fmla="*/ 156 h 215"/>
                <a:gd name="T62" fmla="*/ 50 w 130"/>
                <a:gd name="T63" fmla="*/ 135 h 215"/>
                <a:gd name="T64" fmla="*/ 65 w 130"/>
                <a:gd name="T65" fmla="*/ 117 h 215"/>
                <a:gd name="T66" fmla="*/ 75 w 130"/>
                <a:gd name="T67" fmla="*/ 104 h 215"/>
                <a:gd name="T68" fmla="*/ 84 w 130"/>
                <a:gd name="T69" fmla="*/ 94 h 215"/>
                <a:gd name="T70" fmla="*/ 88 w 130"/>
                <a:gd name="T71" fmla="*/ 85 h 215"/>
                <a:gd name="T72" fmla="*/ 96 w 130"/>
                <a:gd name="T73" fmla="*/ 69 h 215"/>
                <a:gd name="T74" fmla="*/ 96 w 130"/>
                <a:gd name="T75" fmla="*/ 54 h 215"/>
                <a:gd name="T76" fmla="*/ 96 w 130"/>
                <a:gd name="T77" fmla="*/ 42 h 215"/>
                <a:gd name="T78" fmla="*/ 94 w 130"/>
                <a:gd name="T79" fmla="*/ 33 h 215"/>
                <a:gd name="T80" fmla="*/ 88 w 130"/>
                <a:gd name="T81" fmla="*/ 25 h 215"/>
                <a:gd name="T82" fmla="*/ 82 w 130"/>
                <a:gd name="T83" fmla="*/ 19 h 215"/>
                <a:gd name="T84" fmla="*/ 73 w 130"/>
                <a:gd name="T85" fmla="*/ 16 h 215"/>
                <a:gd name="T86" fmla="*/ 61 w 130"/>
                <a:gd name="T87" fmla="*/ 14 h 215"/>
                <a:gd name="T88" fmla="*/ 48 w 130"/>
                <a:gd name="T89" fmla="*/ 16 h 215"/>
                <a:gd name="T90" fmla="*/ 38 w 130"/>
                <a:gd name="T91" fmla="*/ 21 h 215"/>
                <a:gd name="T92" fmla="*/ 29 w 130"/>
                <a:gd name="T93" fmla="*/ 33 h 215"/>
                <a:gd name="T94" fmla="*/ 23 w 130"/>
                <a:gd name="T95" fmla="*/ 46 h 215"/>
                <a:gd name="T96" fmla="*/ 4 w 130"/>
                <a:gd name="T97" fmla="*/ 46 h 215"/>
                <a:gd name="T98" fmla="*/ 4 w 130"/>
                <a:gd name="T99" fmla="*/ 18 h 215"/>
                <a:gd name="T100" fmla="*/ 23 w 130"/>
                <a:gd name="T101" fmla="*/ 10 h 215"/>
                <a:gd name="T102" fmla="*/ 38 w 130"/>
                <a:gd name="T103" fmla="*/ 4 h 215"/>
                <a:gd name="T104" fmla="*/ 55 w 130"/>
                <a:gd name="T105" fmla="*/ 0 h 215"/>
                <a:gd name="T106" fmla="*/ 69 w 130"/>
                <a:gd name="T107" fmla="*/ 0 h 215"/>
                <a:gd name="T108" fmla="*/ 69 w 130"/>
                <a:gd name="T10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" h="215">
                  <a:moveTo>
                    <a:pt x="69" y="0"/>
                  </a:moveTo>
                  <a:lnTo>
                    <a:pt x="82" y="0"/>
                  </a:lnTo>
                  <a:lnTo>
                    <a:pt x="94" y="2"/>
                  </a:lnTo>
                  <a:lnTo>
                    <a:pt x="113" y="12"/>
                  </a:lnTo>
                  <a:lnTo>
                    <a:pt x="125" y="29"/>
                  </a:lnTo>
                  <a:lnTo>
                    <a:pt x="127" y="39"/>
                  </a:lnTo>
                  <a:lnTo>
                    <a:pt x="128" y="50"/>
                  </a:lnTo>
                  <a:lnTo>
                    <a:pt x="127" y="66"/>
                  </a:lnTo>
                  <a:lnTo>
                    <a:pt x="121" y="79"/>
                  </a:lnTo>
                  <a:lnTo>
                    <a:pt x="111" y="92"/>
                  </a:lnTo>
                  <a:lnTo>
                    <a:pt x="98" y="110"/>
                  </a:lnTo>
                  <a:lnTo>
                    <a:pt x="88" y="119"/>
                  </a:lnTo>
                  <a:lnTo>
                    <a:pt x="73" y="137"/>
                  </a:lnTo>
                  <a:lnTo>
                    <a:pt x="59" y="152"/>
                  </a:lnTo>
                  <a:lnTo>
                    <a:pt x="48" y="165"/>
                  </a:lnTo>
                  <a:lnTo>
                    <a:pt x="38" y="179"/>
                  </a:lnTo>
                  <a:lnTo>
                    <a:pt x="31" y="190"/>
                  </a:lnTo>
                  <a:lnTo>
                    <a:pt x="88" y="190"/>
                  </a:lnTo>
                  <a:lnTo>
                    <a:pt x="96" y="190"/>
                  </a:lnTo>
                  <a:lnTo>
                    <a:pt x="102" y="190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7"/>
                  </a:lnTo>
                  <a:lnTo>
                    <a:pt x="117" y="169"/>
                  </a:lnTo>
                  <a:lnTo>
                    <a:pt x="130" y="169"/>
                  </a:lnTo>
                  <a:lnTo>
                    <a:pt x="128" y="215"/>
                  </a:lnTo>
                  <a:lnTo>
                    <a:pt x="0" y="215"/>
                  </a:lnTo>
                  <a:lnTo>
                    <a:pt x="0" y="208"/>
                  </a:lnTo>
                  <a:lnTo>
                    <a:pt x="7" y="192"/>
                  </a:lnTo>
                  <a:lnTo>
                    <a:pt x="17" y="175"/>
                  </a:lnTo>
                  <a:lnTo>
                    <a:pt x="31" y="156"/>
                  </a:lnTo>
                  <a:lnTo>
                    <a:pt x="50" y="135"/>
                  </a:lnTo>
                  <a:lnTo>
                    <a:pt x="65" y="117"/>
                  </a:lnTo>
                  <a:lnTo>
                    <a:pt x="75" y="104"/>
                  </a:lnTo>
                  <a:lnTo>
                    <a:pt x="84" y="94"/>
                  </a:lnTo>
                  <a:lnTo>
                    <a:pt x="88" y="85"/>
                  </a:lnTo>
                  <a:lnTo>
                    <a:pt x="96" y="69"/>
                  </a:lnTo>
                  <a:lnTo>
                    <a:pt x="96" y="54"/>
                  </a:lnTo>
                  <a:lnTo>
                    <a:pt x="96" y="42"/>
                  </a:lnTo>
                  <a:lnTo>
                    <a:pt x="94" y="33"/>
                  </a:lnTo>
                  <a:lnTo>
                    <a:pt x="88" y="25"/>
                  </a:lnTo>
                  <a:lnTo>
                    <a:pt x="82" y="19"/>
                  </a:lnTo>
                  <a:lnTo>
                    <a:pt x="73" y="16"/>
                  </a:lnTo>
                  <a:lnTo>
                    <a:pt x="61" y="14"/>
                  </a:lnTo>
                  <a:lnTo>
                    <a:pt x="48" y="16"/>
                  </a:lnTo>
                  <a:lnTo>
                    <a:pt x="38" y="21"/>
                  </a:lnTo>
                  <a:lnTo>
                    <a:pt x="29" y="33"/>
                  </a:lnTo>
                  <a:lnTo>
                    <a:pt x="23" y="46"/>
                  </a:lnTo>
                  <a:lnTo>
                    <a:pt x="4" y="46"/>
                  </a:lnTo>
                  <a:lnTo>
                    <a:pt x="4" y="18"/>
                  </a:lnTo>
                  <a:lnTo>
                    <a:pt x="23" y="10"/>
                  </a:lnTo>
                  <a:lnTo>
                    <a:pt x="38" y="4"/>
                  </a:lnTo>
                  <a:lnTo>
                    <a:pt x="5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" name="Rectangle 326"/>
            <p:cNvSpPr>
              <a:spLocks noChangeArrowheads="1"/>
            </p:cNvSpPr>
            <p:nvPr/>
          </p:nvSpPr>
          <p:spPr bwMode="auto">
            <a:xfrm>
              <a:off x="7543800" y="4202113"/>
              <a:ext cx="153987" cy="174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" name="Freeform 327"/>
            <p:cNvSpPr>
              <a:spLocks/>
            </p:cNvSpPr>
            <p:nvPr/>
          </p:nvSpPr>
          <p:spPr bwMode="auto">
            <a:xfrm>
              <a:off x="7777163" y="3919538"/>
              <a:ext cx="103187" cy="173038"/>
            </a:xfrm>
            <a:custGeom>
              <a:avLst/>
              <a:gdLst>
                <a:gd name="T0" fmla="*/ 82 w 128"/>
                <a:gd name="T1" fmla="*/ 2 h 219"/>
                <a:gd name="T2" fmla="*/ 109 w 128"/>
                <a:gd name="T3" fmla="*/ 14 h 219"/>
                <a:gd name="T4" fmla="*/ 122 w 128"/>
                <a:gd name="T5" fmla="*/ 33 h 219"/>
                <a:gd name="T6" fmla="*/ 122 w 128"/>
                <a:gd name="T7" fmla="*/ 60 h 219"/>
                <a:gd name="T8" fmla="*/ 113 w 128"/>
                <a:gd name="T9" fmla="*/ 79 h 219"/>
                <a:gd name="T10" fmla="*/ 94 w 128"/>
                <a:gd name="T11" fmla="*/ 94 h 219"/>
                <a:gd name="T12" fmla="*/ 78 w 128"/>
                <a:gd name="T13" fmla="*/ 104 h 219"/>
                <a:gd name="T14" fmla="*/ 98 w 128"/>
                <a:gd name="T15" fmla="*/ 110 h 219"/>
                <a:gd name="T16" fmla="*/ 113 w 128"/>
                <a:gd name="T17" fmla="*/ 121 h 219"/>
                <a:gd name="T18" fmla="*/ 124 w 128"/>
                <a:gd name="T19" fmla="*/ 136 h 219"/>
                <a:gd name="T20" fmla="*/ 128 w 128"/>
                <a:gd name="T21" fmla="*/ 158 h 219"/>
                <a:gd name="T22" fmla="*/ 121 w 128"/>
                <a:gd name="T23" fmla="*/ 188 h 219"/>
                <a:gd name="T24" fmla="*/ 96 w 128"/>
                <a:gd name="T25" fmla="*/ 211 h 219"/>
                <a:gd name="T26" fmla="*/ 57 w 128"/>
                <a:gd name="T27" fmla="*/ 219 h 219"/>
                <a:gd name="T28" fmla="*/ 13 w 128"/>
                <a:gd name="T29" fmla="*/ 213 h 219"/>
                <a:gd name="T30" fmla="*/ 0 w 128"/>
                <a:gd name="T31" fmla="*/ 175 h 219"/>
                <a:gd name="T32" fmla="*/ 25 w 128"/>
                <a:gd name="T33" fmla="*/ 190 h 219"/>
                <a:gd name="T34" fmla="*/ 44 w 128"/>
                <a:gd name="T35" fmla="*/ 204 h 219"/>
                <a:gd name="T36" fmla="*/ 74 w 128"/>
                <a:gd name="T37" fmla="*/ 204 h 219"/>
                <a:gd name="T38" fmla="*/ 96 w 128"/>
                <a:gd name="T39" fmla="*/ 181 h 219"/>
                <a:gd name="T40" fmla="*/ 96 w 128"/>
                <a:gd name="T41" fmla="*/ 142 h 219"/>
                <a:gd name="T42" fmla="*/ 67 w 128"/>
                <a:gd name="T43" fmla="*/ 119 h 219"/>
                <a:gd name="T44" fmla="*/ 30 w 128"/>
                <a:gd name="T45" fmla="*/ 115 h 219"/>
                <a:gd name="T46" fmla="*/ 50 w 128"/>
                <a:gd name="T47" fmla="*/ 98 h 219"/>
                <a:gd name="T48" fmla="*/ 78 w 128"/>
                <a:gd name="T49" fmla="*/ 87 h 219"/>
                <a:gd name="T50" fmla="*/ 92 w 128"/>
                <a:gd name="T51" fmla="*/ 63 h 219"/>
                <a:gd name="T52" fmla="*/ 92 w 128"/>
                <a:gd name="T53" fmla="*/ 37 h 219"/>
                <a:gd name="T54" fmla="*/ 73 w 128"/>
                <a:gd name="T55" fmla="*/ 17 h 219"/>
                <a:gd name="T56" fmla="*/ 44 w 128"/>
                <a:gd name="T57" fmla="*/ 17 h 219"/>
                <a:gd name="T58" fmla="*/ 26 w 128"/>
                <a:gd name="T59" fmla="*/ 33 h 219"/>
                <a:gd name="T60" fmla="*/ 2 w 128"/>
                <a:gd name="T61" fmla="*/ 48 h 219"/>
                <a:gd name="T62" fmla="*/ 19 w 128"/>
                <a:gd name="T63" fmla="*/ 10 h 219"/>
                <a:gd name="T64" fmla="*/ 51 w 128"/>
                <a:gd name="T65" fmla="*/ 2 h 219"/>
                <a:gd name="T66" fmla="*/ 67 w 128"/>
                <a:gd name="T6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219">
                  <a:moveTo>
                    <a:pt x="67" y="0"/>
                  </a:moveTo>
                  <a:lnTo>
                    <a:pt x="82" y="2"/>
                  </a:lnTo>
                  <a:lnTo>
                    <a:pt x="98" y="6"/>
                  </a:lnTo>
                  <a:lnTo>
                    <a:pt x="109" y="14"/>
                  </a:lnTo>
                  <a:lnTo>
                    <a:pt x="117" y="21"/>
                  </a:lnTo>
                  <a:lnTo>
                    <a:pt x="122" y="33"/>
                  </a:lnTo>
                  <a:lnTo>
                    <a:pt x="124" y="46"/>
                  </a:lnTo>
                  <a:lnTo>
                    <a:pt x="122" y="60"/>
                  </a:lnTo>
                  <a:lnTo>
                    <a:pt x="119" y="69"/>
                  </a:lnTo>
                  <a:lnTo>
                    <a:pt x="113" y="79"/>
                  </a:lnTo>
                  <a:lnTo>
                    <a:pt x="103" y="87"/>
                  </a:lnTo>
                  <a:lnTo>
                    <a:pt x="94" y="94"/>
                  </a:lnTo>
                  <a:lnTo>
                    <a:pt x="78" y="102"/>
                  </a:lnTo>
                  <a:lnTo>
                    <a:pt x="78" y="104"/>
                  </a:lnTo>
                  <a:lnTo>
                    <a:pt x="88" y="106"/>
                  </a:lnTo>
                  <a:lnTo>
                    <a:pt x="98" y="110"/>
                  </a:lnTo>
                  <a:lnTo>
                    <a:pt x="105" y="113"/>
                  </a:lnTo>
                  <a:lnTo>
                    <a:pt x="113" y="121"/>
                  </a:lnTo>
                  <a:lnTo>
                    <a:pt x="121" y="127"/>
                  </a:lnTo>
                  <a:lnTo>
                    <a:pt x="124" y="136"/>
                  </a:lnTo>
                  <a:lnTo>
                    <a:pt x="128" y="146"/>
                  </a:lnTo>
                  <a:lnTo>
                    <a:pt x="128" y="158"/>
                  </a:lnTo>
                  <a:lnTo>
                    <a:pt x="126" y="175"/>
                  </a:lnTo>
                  <a:lnTo>
                    <a:pt x="121" y="188"/>
                  </a:lnTo>
                  <a:lnTo>
                    <a:pt x="111" y="202"/>
                  </a:lnTo>
                  <a:lnTo>
                    <a:pt x="96" y="211"/>
                  </a:lnTo>
                  <a:lnTo>
                    <a:pt x="78" y="217"/>
                  </a:lnTo>
                  <a:lnTo>
                    <a:pt x="57" y="219"/>
                  </a:lnTo>
                  <a:lnTo>
                    <a:pt x="28" y="217"/>
                  </a:lnTo>
                  <a:lnTo>
                    <a:pt x="13" y="213"/>
                  </a:lnTo>
                  <a:lnTo>
                    <a:pt x="0" y="20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5" y="190"/>
                  </a:lnTo>
                  <a:lnTo>
                    <a:pt x="32" y="198"/>
                  </a:lnTo>
                  <a:lnTo>
                    <a:pt x="44" y="204"/>
                  </a:lnTo>
                  <a:lnTo>
                    <a:pt x="57" y="206"/>
                  </a:lnTo>
                  <a:lnTo>
                    <a:pt x="74" y="204"/>
                  </a:lnTo>
                  <a:lnTo>
                    <a:pt x="88" y="196"/>
                  </a:lnTo>
                  <a:lnTo>
                    <a:pt x="96" y="181"/>
                  </a:lnTo>
                  <a:lnTo>
                    <a:pt x="98" y="161"/>
                  </a:lnTo>
                  <a:lnTo>
                    <a:pt x="96" y="142"/>
                  </a:lnTo>
                  <a:lnTo>
                    <a:pt x="84" y="127"/>
                  </a:lnTo>
                  <a:lnTo>
                    <a:pt x="67" y="119"/>
                  </a:lnTo>
                  <a:lnTo>
                    <a:pt x="44" y="115"/>
                  </a:lnTo>
                  <a:lnTo>
                    <a:pt x="30" y="115"/>
                  </a:lnTo>
                  <a:lnTo>
                    <a:pt x="30" y="102"/>
                  </a:lnTo>
                  <a:lnTo>
                    <a:pt x="50" y="98"/>
                  </a:lnTo>
                  <a:lnTo>
                    <a:pt x="65" y="94"/>
                  </a:lnTo>
                  <a:lnTo>
                    <a:pt x="78" y="87"/>
                  </a:lnTo>
                  <a:lnTo>
                    <a:pt x="88" y="75"/>
                  </a:lnTo>
                  <a:lnTo>
                    <a:pt x="92" y="63"/>
                  </a:lnTo>
                  <a:lnTo>
                    <a:pt x="94" y="52"/>
                  </a:lnTo>
                  <a:lnTo>
                    <a:pt x="92" y="37"/>
                  </a:lnTo>
                  <a:lnTo>
                    <a:pt x="84" y="25"/>
                  </a:lnTo>
                  <a:lnTo>
                    <a:pt x="73" y="17"/>
                  </a:lnTo>
                  <a:lnTo>
                    <a:pt x="57" y="15"/>
                  </a:lnTo>
                  <a:lnTo>
                    <a:pt x="44" y="17"/>
                  </a:lnTo>
                  <a:lnTo>
                    <a:pt x="34" y="23"/>
                  </a:lnTo>
                  <a:lnTo>
                    <a:pt x="26" y="33"/>
                  </a:lnTo>
                  <a:lnTo>
                    <a:pt x="21" y="48"/>
                  </a:lnTo>
                  <a:lnTo>
                    <a:pt x="2" y="48"/>
                  </a:lnTo>
                  <a:lnTo>
                    <a:pt x="2" y="17"/>
                  </a:lnTo>
                  <a:lnTo>
                    <a:pt x="19" y="10"/>
                  </a:lnTo>
                  <a:lnTo>
                    <a:pt x="36" y="6"/>
                  </a:lnTo>
                  <a:lnTo>
                    <a:pt x="51" y="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" name="Freeform 328"/>
            <p:cNvSpPr>
              <a:spLocks/>
            </p:cNvSpPr>
            <p:nvPr/>
          </p:nvSpPr>
          <p:spPr bwMode="auto">
            <a:xfrm>
              <a:off x="7775575" y="4281488"/>
              <a:ext cx="104775" cy="173038"/>
            </a:xfrm>
            <a:custGeom>
              <a:avLst/>
              <a:gdLst>
                <a:gd name="T0" fmla="*/ 69 w 130"/>
                <a:gd name="T1" fmla="*/ 0 h 217"/>
                <a:gd name="T2" fmla="*/ 82 w 130"/>
                <a:gd name="T3" fmla="*/ 2 h 217"/>
                <a:gd name="T4" fmla="*/ 94 w 130"/>
                <a:gd name="T5" fmla="*/ 4 h 217"/>
                <a:gd name="T6" fmla="*/ 113 w 130"/>
                <a:gd name="T7" fmla="*/ 14 h 217"/>
                <a:gd name="T8" fmla="*/ 124 w 130"/>
                <a:gd name="T9" fmla="*/ 29 h 217"/>
                <a:gd name="T10" fmla="*/ 126 w 130"/>
                <a:gd name="T11" fmla="*/ 39 h 217"/>
                <a:gd name="T12" fmla="*/ 128 w 130"/>
                <a:gd name="T13" fmla="*/ 50 h 217"/>
                <a:gd name="T14" fmla="*/ 126 w 130"/>
                <a:gd name="T15" fmla="*/ 65 h 217"/>
                <a:gd name="T16" fmla="*/ 121 w 130"/>
                <a:gd name="T17" fmla="*/ 79 h 217"/>
                <a:gd name="T18" fmla="*/ 111 w 130"/>
                <a:gd name="T19" fmla="*/ 94 h 217"/>
                <a:gd name="T20" fmla="*/ 98 w 130"/>
                <a:gd name="T21" fmla="*/ 110 h 217"/>
                <a:gd name="T22" fmla="*/ 88 w 130"/>
                <a:gd name="T23" fmla="*/ 121 h 217"/>
                <a:gd name="T24" fmla="*/ 73 w 130"/>
                <a:gd name="T25" fmla="*/ 137 h 217"/>
                <a:gd name="T26" fmla="*/ 59 w 130"/>
                <a:gd name="T27" fmla="*/ 152 h 217"/>
                <a:gd name="T28" fmla="*/ 48 w 130"/>
                <a:gd name="T29" fmla="*/ 167 h 217"/>
                <a:gd name="T30" fmla="*/ 38 w 130"/>
                <a:gd name="T31" fmla="*/ 179 h 217"/>
                <a:gd name="T32" fmla="*/ 30 w 130"/>
                <a:gd name="T33" fmla="*/ 192 h 217"/>
                <a:gd name="T34" fmla="*/ 88 w 130"/>
                <a:gd name="T35" fmla="*/ 192 h 217"/>
                <a:gd name="T36" fmla="*/ 96 w 130"/>
                <a:gd name="T37" fmla="*/ 192 h 217"/>
                <a:gd name="T38" fmla="*/ 101 w 130"/>
                <a:gd name="T39" fmla="*/ 190 h 217"/>
                <a:gd name="T40" fmla="*/ 109 w 130"/>
                <a:gd name="T41" fmla="*/ 188 h 217"/>
                <a:gd name="T42" fmla="*/ 113 w 130"/>
                <a:gd name="T43" fmla="*/ 183 h 217"/>
                <a:gd name="T44" fmla="*/ 115 w 130"/>
                <a:gd name="T45" fmla="*/ 179 h 217"/>
                <a:gd name="T46" fmla="*/ 117 w 130"/>
                <a:gd name="T47" fmla="*/ 171 h 217"/>
                <a:gd name="T48" fmla="*/ 130 w 130"/>
                <a:gd name="T49" fmla="*/ 171 h 217"/>
                <a:gd name="T50" fmla="*/ 128 w 130"/>
                <a:gd name="T51" fmla="*/ 217 h 217"/>
                <a:gd name="T52" fmla="*/ 0 w 130"/>
                <a:gd name="T53" fmla="*/ 217 h 217"/>
                <a:gd name="T54" fmla="*/ 0 w 130"/>
                <a:gd name="T55" fmla="*/ 210 h 217"/>
                <a:gd name="T56" fmla="*/ 7 w 130"/>
                <a:gd name="T57" fmla="*/ 192 h 217"/>
                <a:gd name="T58" fmla="*/ 17 w 130"/>
                <a:gd name="T59" fmla="*/ 175 h 217"/>
                <a:gd name="T60" fmla="*/ 30 w 130"/>
                <a:gd name="T61" fmla="*/ 158 h 217"/>
                <a:gd name="T62" fmla="*/ 50 w 130"/>
                <a:gd name="T63" fmla="*/ 135 h 217"/>
                <a:gd name="T64" fmla="*/ 65 w 130"/>
                <a:gd name="T65" fmla="*/ 117 h 217"/>
                <a:gd name="T66" fmla="*/ 76 w 130"/>
                <a:gd name="T67" fmla="*/ 106 h 217"/>
                <a:gd name="T68" fmla="*/ 84 w 130"/>
                <a:gd name="T69" fmla="*/ 94 h 217"/>
                <a:gd name="T70" fmla="*/ 88 w 130"/>
                <a:gd name="T71" fmla="*/ 85 h 217"/>
                <a:gd name="T72" fmla="*/ 96 w 130"/>
                <a:gd name="T73" fmla="*/ 69 h 217"/>
                <a:gd name="T74" fmla="*/ 98 w 130"/>
                <a:gd name="T75" fmla="*/ 56 h 217"/>
                <a:gd name="T76" fmla="*/ 96 w 130"/>
                <a:gd name="T77" fmla="*/ 44 h 217"/>
                <a:gd name="T78" fmla="*/ 94 w 130"/>
                <a:gd name="T79" fmla="*/ 35 h 217"/>
                <a:gd name="T80" fmla="*/ 88 w 130"/>
                <a:gd name="T81" fmla="*/ 27 h 217"/>
                <a:gd name="T82" fmla="*/ 82 w 130"/>
                <a:gd name="T83" fmla="*/ 21 h 217"/>
                <a:gd name="T84" fmla="*/ 73 w 130"/>
                <a:gd name="T85" fmla="*/ 17 h 217"/>
                <a:gd name="T86" fmla="*/ 61 w 130"/>
                <a:gd name="T87" fmla="*/ 16 h 217"/>
                <a:gd name="T88" fmla="*/ 48 w 130"/>
                <a:gd name="T89" fmla="*/ 17 h 217"/>
                <a:gd name="T90" fmla="*/ 38 w 130"/>
                <a:gd name="T91" fmla="*/ 23 h 217"/>
                <a:gd name="T92" fmla="*/ 28 w 130"/>
                <a:gd name="T93" fmla="*/ 33 h 217"/>
                <a:gd name="T94" fmla="*/ 23 w 130"/>
                <a:gd name="T95" fmla="*/ 48 h 217"/>
                <a:gd name="T96" fmla="*/ 4 w 130"/>
                <a:gd name="T97" fmla="*/ 48 h 217"/>
                <a:gd name="T98" fmla="*/ 4 w 130"/>
                <a:gd name="T99" fmla="*/ 17 h 217"/>
                <a:gd name="T100" fmla="*/ 23 w 130"/>
                <a:gd name="T101" fmla="*/ 10 h 217"/>
                <a:gd name="T102" fmla="*/ 38 w 130"/>
                <a:gd name="T103" fmla="*/ 4 h 217"/>
                <a:gd name="T104" fmla="*/ 55 w 130"/>
                <a:gd name="T105" fmla="*/ 2 h 217"/>
                <a:gd name="T106" fmla="*/ 69 w 130"/>
                <a:gd name="T107" fmla="*/ 0 h 217"/>
                <a:gd name="T108" fmla="*/ 69 w 130"/>
                <a:gd name="T10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" h="217">
                  <a:moveTo>
                    <a:pt x="69" y="0"/>
                  </a:moveTo>
                  <a:lnTo>
                    <a:pt x="82" y="2"/>
                  </a:lnTo>
                  <a:lnTo>
                    <a:pt x="94" y="4"/>
                  </a:lnTo>
                  <a:lnTo>
                    <a:pt x="113" y="14"/>
                  </a:lnTo>
                  <a:lnTo>
                    <a:pt x="124" y="29"/>
                  </a:lnTo>
                  <a:lnTo>
                    <a:pt x="126" y="39"/>
                  </a:lnTo>
                  <a:lnTo>
                    <a:pt x="128" y="50"/>
                  </a:lnTo>
                  <a:lnTo>
                    <a:pt x="126" y="65"/>
                  </a:lnTo>
                  <a:lnTo>
                    <a:pt x="121" y="79"/>
                  </a:lnTo>
                  <a:lnTo>
                    <a:pt x="111" y="94"/>
                  </a:lnTo>
                  <a:lnTo>
                    <a:pt x="98" y="110"/>
                  </a:lnTo>
                  <a:lnTo>
                    <a:pt x="88" y="121"/>
                  </a:lnTo>
                  <a:lnTo>
                    <a:pt x="73" y="137"/>
                  </a:lnTo>
                  <a:lnTo>
                    <a:pt x="59" y="152"/>
                  </a:lnTo>
                  <a:lnTo>
                    <a:pt x="48" y="167"/>
                  </a:lnTo>
                  <a:lnTo>
                    <a:pt x="38" y="179"/>
                  </a:lnTo>
                  <a:lnTo>
                    <a:pt x="3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01" y="190"/>
                  </a:lnTo>
                  <a:lnTo>
                    <a:pt x="109" y="188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1"/>
                  </a:lnTo>
                  <a:lnTo>
                    <a:pt x="130" y="171"/>
                  </a:lnTo>
                  <a:lnTo>
                    <a:pt x="128" y="217"/>
                  </a:lnTo>
                  <a:lnTo>
                    <a:pt x="0" y="217"/>
                  </a:lnTo>
                  <a:lnTo>
                    <a:pt x="0" y="210"/>
                  </a:lnTo>
                  <a:lnTo>
                    <a:pt x="7" y="192"/>
                  </a:lnTo>
                  <a:lnTo>
                    <a:pt x="17" y="175"/>
                  </a:lnTo>
                  <a:lnTo>
                    <a:pt x="30" y="158"/>
                  </a:lnTo>
                  <a:lnTo>
                    <a:pt x="50" y="135"/>
                  </a:lnTo>
                  <a:lnTo>
                    <a:pt x="65" y="117"/>
                  </a:lnTo>
                  <a:lnTo>
                    <a:pt x="76" y="106"/>
                  </a:lnTo>
                  <a:lnTo>
                    <a:pt x="84" y="94"/>
                  </a:lnTo>
                  <a:lnTo>
                    <a:pt x="88" y="85"/>
                  </a:lnTo>
                  <a:lnTo>
                    <a:pt x="96" y="69"/>
                  </a:lnTo>
                  <a:lnTo>
                    <a:pt x="98" y="56"/>
                  </a:lnTo>
                  <a:lnTo>
                    <a:pt x="96" y="44"/>
                  </a:lnTo>
                  <a:lnTo>
                    <a:pt x="94" y="35"/>
                  </a:lnTo>
                  <a:lnTo>
                    <a:pt x="88" y="27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1" y="16"/>
                  </a:lnTo>
                  <a:lnTo>
                    <a:pt x="48" y="17"/>
                  </a:lnTo>
                  <a:lnTo>
                    <a:pt x="38" y="23"/>
                  </a:lnTo>
                  <a:lnTo>
                    <a:pt x="28" y="33"/>
                  </a:lnTo>
                  <a:lnTo>
                    <a:pt x="23" y="48"/>
                  </a:lnTo>
                  <a:lnTo>
                    <a:pt x="4" y="48"/>
                  </a:lnTo>
                  <a:lnTo>
                    <a:pt x="4" y="17"/>
                  </a:lnTo>
                  <a:lnTo>
                    <a:pt x="23" y="10"/>
                  </a:lnTo>
                  <a:lnTo>
                    <a:pt x="38" y="4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" name="Rectangle 329"/>
            <p:cNvSpPr>
              <a:spLocks noChangeArrowheads="1"/>
            </p:cNvSpPr>
            <p:nvPr/>
          </p:nvSpPr>
          <p:spPr bwMode="auto">
            <a:xfrm>
              <a:off x="7759700" y="4202113"/>
              <a:ext cx="141287" cy="174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" name="Rectangle 350"/>
            <p:cNvSpPr>
              <a:spLocks noChangeArrowheads="1"/>
            </p:cNvSpPr>
            <p:nvPr/>
          </p:nvSpPr>
          <p:spPr bwMode="auto">
            <a:xfrm>
              <a:off x="7566025" y="4927601"/>
              <a:ext cx="153987" cy="174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" name="Freeform 351"/>
            <p:cNvSpPr>
              <a:spLocks/>
            </p:cNvSpPr>
            <p:nvPr/>
          </p:nvSpPr>
          <p:spPr bwMode="auto">
            <a:xfrm>
              <a:off x="7754938" y="4837113"/>
              <a:ext cx="103187" cy="171450"/>
            </a:xfrm>
            <a:custGeom>
              <a:avLst/>
              <a:gdLst>
                <a:gd name="T0" fmla="*/ 69 w 130"/>
                <a:gd name="T1" fmla="*/ 0 h 217"/>
                <a:gd name="T2" fmla="*/ 82 w 130"/>
                <a:gd name="T3" fmla="*/ 2 h 217"/>
                <a:gd name="T4" fmla="*/ 94 w 130"/>
                <a:gd name="T5" fmla="*/ 4 h 217"/>
                <a:gd name="T6" fmla="*/ 113 w 130"/>
                <a:gd name="T7" fmla="*/ 14 h 217"/>
                <a:gd name="T8" fmla="*/ 125 w 130"/>
                <a:gd name="T9" fmla="*/ 29 h 217"/>
                <a:gd name="T10" fmla="*/ 127 w 130"/>
                <a:gd name="T11" fmla="*/ 39 h 217"/>
                <a:gd name="T12" fmla="*/ 128 w 130"/>
                <a:gd name="T13" fmla="*/ 50 h 217"/>
                <a:gd name="T14" fmla="*/ 127 w 130"/>
                <a:gd name="T15" fmla="*/ 66 h 217"/>
                <a:gd name="T16" fmla="*/ 121 w 130"/>
                <a:gd name="T17" fmla="*/ 79 h 217"/>
                <a:gd name="T18" fmla="*/ 111 w 130"/>
                <a:gd name="T19" fmla="*/ 94 h 217"/>
                <a:gd name="T20" fmla="*/ 98 w 130"/>
                <a:gd name="T21" fmla="*/ 110 h 217"/>
                <a:gd name="T22" fmla="*/ 88 w 130"/>
                <a:gd name="T23" fmla="*/ 121 h 217"/>
                <a:gd name="T24" fmla="*/ 73 w 130"/>
                <a:gd name="T25" fmla="*/ 137 h 217"/>
                <a:gd name="T26" fmla="*/ 59 w 130"/>
                <a:gd name="T27" fmla="*/ 152 h 217"/>
                <a:gd name="T28" fmla="*/ 48 w 130"/>
                <a:gd name="T29" fmla="*/ 167 h 217"/>
                <a:gd name="T30" fmla="*/ 38 w 130"/>
                <a:gd name="T31" fmla="*/ 181 h 217"/>
                <a:gd name="T32" fmla="*/ 31 w 130"/>
                <a:gd name="T33" fmla="*/ 192 h 217"/>
                <a:gd name="T34" fmla="*/ 88 w 130"/>
                <a:gd name="T35" fmla="*/ 192 h 217"/>
                <a:gd name="T36" fmla="*/ 96 w 130"/>
                <a:gd name="T37" fmla="*/ 192 h 217"/>
                <a:gd name="T38" fmla="*/ 102 w 130"/>
                <a:gd name="T39" fmla="*/ 190 h 217"/>
                <a:gd name="T40" fmla="*/ 109 w 130"/>
                <a:gd name="T41" fmla="*/ 188 h 217"/>
                <a:gd name="T42" fmla="*/ 113 w 130"/>
                <a:gd name="T43" fmla="*/ 183 h 217"/>
                <a:gd name="T44" fmla="*/ 115 w 130"/>
                <a:gd name="T45" fmla="*/ 179 h 217"/>
                <a:gd name="T46" fmla="*/ 117 w 130"/>
                <a:gd name="T47" fmla="*/ 171 h 217"/>
                <a:gd name="T48" fmla="*/ 130 w 130"/>
                <a:gd name="T49" fmla="*/ 171 h 217"/>
                <a:gd name="T50" fmla="*/ 128 w 130"/>
                <a:gd name="T51" fmla="*/ 217 h 217"/>
                <a:gd name="T52" fmla="*/ 0 w 130"/>
                <a:gd name="T53" fmla="*/ 217 h 217"/>
                <a:gd name="T54" fmla="*/ 0 w 130"/>
                <a:gd name="T55" fmla="*/ 210 h 217"/>
                <a:gd name="T56" fmla="*/ 8 w 130"/>
                <a:gd name="T57" fmla="*/ 192 h 217"/>
                <a:gd name="T58" fmla="*/ 17 w 130"/>
                <a:gd name="T59" fmla="*/ 177 h 217"/>
                <a:gd name="T60" fmla="*/ 31 w 130"/>
                <a:gd name="T61" fmla="*/ 158 h 217"/>
                <a:gd name="T62" fmla="*/ 50 w 130"/>
                <a:gd name="T63" fmla="*/ 135 h 217"/>
                <a:gd name="T64" fmla="*/ 65 w 130"/>
                <a:gd name="T65" fmla="*/ 117 h 217"/>
                <a:gd name="T66" fmla="*/ 75 w 130"/>
                <a:gd name="T67" fmla="*/ 106 h 217"/>
                <a:gd name="T68" fmla="*/ 84 w 130"/>
                <a:gd name="T69" fmla="*/ 94 h 217"/>
                <a:gd name="T70" fmla="*/ 88 w 130"/>
                <a:gd name="T71" fmla="*/ 85 h 217"/>
                <a:gd name="T72" fmla="*/ 96 w 130"/>
                <a:gd name="T73" fmla="*/ 69 h 217"/>
                <a:gd name="T74" fmla="*/ 96 w 130"/>
                <a:gd name="T75" fmla="*/ 56 h 217"/>
                <a:gd name="T76" fmla="*/ 96 w 130"/>
                <a:gd name="T77" fmla="*/ 44 h 217"/>
                <a:gd name="T78" fmla="*/ 94 w 130"/>
                <a:gd name="T79" fmla="*/ 35 h 217"/>
                <a:gd name="T80" fmla="*/ 88 w 130"/>
                <a:gd name="T81" fmla="*/ 27 h 217"/>
                <a:gd name="T82" fmla="*/ 82 w 130"/>
                <a:gd name="T83" fmla="*/ 21 h 217"/>
                <a:gd name="T84" fmla="*/ 73 w 130"/>
                <a:gd name="T85" fmla="*/ 18 h 217"/>
                <a:gd name="T86" fmla="*/ 61 w 130"/>
                <a:gd name="T87" fmla="*/ 16 h 217"/>
                <a:gd name="T88" fmla="*/ 48 w 130"/>
                <a:gd name="T89" fmla="*/ 18 h 217"/>
                <a:gd name="T90" fmla="*/ 38 w 130"/>
                <a:gd name="T91" fmla="*/ 23 h 217"/>
                <a:gd name="T92" fmla="*/ 29 w 130"/>
                <a:gd name="T93" fmla="*/ 33 h 217"/>
                <a:gd name="T94" fmla="*/ 23 w 130"/>
                <a:gd name="T95" fmla="*/ 48 h 217"/>
                <a:gd name="T96" fmla="*/ 4 w 130"/>
                <a:gd name="T97" fmla="*/ 48 h 217"/>
                <a:gd name="T98" fmla="*/ 4 w 130"/>
                <a:gd name="T99" fmla="*/ 18 h 217"/>
                <a:gd name="T100" fmla="*/ 23 w 130"/>
                <a:gd name="T101" fmla="*/ 10 h 217"/>
                <a:gd name="T102" fmla="*/ 38 w 130"/>
                <a:gd name="T103" fmla="*/ 4 h 217"/>
                <a:gd name="T104" fmla="*/ 55 w 130"/>
                <a:gd name="T105" fmla="*/ 2 h 217"/>
                <a:gd name="T106" fmla="*/ 69 w 130"/>
                <a:gd name="T107" fmla="*/ 0 h 217"/>
                <a:gd name="T108" fmla="*/ 69 w 130"/>
                <a:gd name="T10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" h="217">
                  <a:moveTo>
                    <a:pt x="69" y="0"/>
                  </a:moveTo>
                  <a:lnTo>
                    <a:pt x="82" y="2"/>
                  </a:lnTo>
                  <a:lnTo>
                    <a:pt x="94" y="4"/>
                  </a:lnTo>
                  <a:lnTo>
                    <a:pt x="113" y="14"/>
                  </a:lnTo>
                  <a:lnTo>
                    <a:pt x="125" y="29"/>
                  </a:lnTo>
                  <a:lnTo>
                    <a:pt x="127" y="39"/>
                  </a:lnTo>
                  <a:lnTo>
                    <a:pt x="128" y="50"/>
                  </a:lnTo>
                  <a:lnTo>
                    <a:pt x="127" y="66"/>
                  </a:lnTo>
                  <a:lnTo>
                    <a:pt x="121" y="79"/>
                  </a:lnTo>
                  <a:lnTo>
                    <a:pt x="111" y="94"/>
                  </a:lnTo>
                  <a:lnTo>
                    <a:pt x="98" y="110"/>
                  </a:lnTo>
                  <a:lnTo>
                    <a:pt x="88" y="121"/>
                  </a:lnTo>
                  <a:lnTo>
                    <a:pt x="73" y="137"/>
                  </a:lnTo>
                  <a:lnTo>
                    <a:pt x="59" y="152"/>
                  </a:lnTo>
                  <a:lnTo>
                    <a:pt x="48" y="167"/>
                  </a:lnTo>
                  <a:lnTo>
                    <a:pt x="38" y="181"/>
                  </a:lnTo>
                  <a:lnTo>
                    <a:pt x="31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02" y="190"/>
                  </a:lnTo>
                  <a:lnTo>
                    <a:pt x="109" y="188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1"/>
                  </a:lnTo>
                  <a:lnTo>
                    <a:pt x="130" y="171"/>
                  </a:lnTo>
                  <a:lnTo>
                    <a:pt x="128" y="217"/>
                  </a:lnTo>
                  <a:lnTo>
                    <a:pt x="0" y="217"/>
                  </a:lnTo>
                  <a:lnTo>
                    <a:pt x="0" y="210"/>
                  </a:lnTo>
                  <a:lnTo>
                    <a:pt x="8" y="192"/>
                  </a:lnTo>
                  <a:lnTo>
                    <a:pt x="17" y="177"/>
                  </a:lnTo>
                  <a:lnTo>
                    <a:pt x="31" y="158"/>
                  </a:lnTo>
                  <a:lnTo>
                    <a:pt x="50" y="135"/>
                  </a:lnTo>
                  <a:lnTo>
                    <a:pt x="65" y="117"/>
                  </a:lnTo>
                  <a:lnTo>
                    <a:pt x="75" y="106"/>
                  </a:lnTo>
                  <a:lnTo>
                    <a:pt x="84" y="94"/>
                  </a:lnTo>
                  <a:lnTo>
                    <a:pt x="88" y="85"/>
                  </a:lnTo>
                  <a:lnTo>
                    <a:pt x="96" y="69"/>
                  </a:lnTo>
                  <a:lnTo>
                    <a:pt x="96" y="56"/>
                  </a:lnTo>
                  <a:lnTo>
                    <a:pt x="96" y="44"/>
                  </a:lnTo>
                  <a:lnTo>
                    <a:pt x="94" y="35"/>
                  </a:lnTo>
                  <a:lnTo>
                    <a:pt x="88" y="27"/>
                  </a:lnTo>
                  <a:lnTo>
                    <a:pt x="82" y="21"/>
                  </a:lnTo>
                  <a:lnTo>
                    <a:pt x="73" y="18"/>
                  </a:lnTo>
                  <a:lnTo>
                    <a:pt x="61" y="16"/>
                  </a:lnTo>
                  <a:lnTo>
                    <a:pt x="48" y="18"/>
                  </a:lnTo>
                  <a:lnTo>
                    <a:pt x="38" y="23"/>
                  </a:lnTo>
                  <a:lnTo>
                    <a:pt x="29" y="33"/>
                  </a:lnTo>
                  <a:lnTo>
                    <a:pt x="23" y="48"/>
                  </a:lnTo>
                  <a:lnTo>
                    <a:pt x="4" y="48"/>
                  </a:lnTo>
                  <a:lnTo>
                    <a:pt x="4" y="18"/>
                  </a:lnTo>
                  <a:lnTo>
                    <a:pt x="23" y="10"/>
                  </a:lnTo>
                  <a:lnTo>
                    <a:pt x="38" y="4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365"/>
            <p:cNvSpPr>
              <a:spLocks noChangeArrowheads="1"/>
            </p:cNvSpPr>
            <p:nvPr/>
          </p:nvSpPr>
          <p:spPr bwMode="auto">
            <a:xfrm>
              <a:off x="7473950" y="5697538"/>
              <a:ext cx="153987" cy="174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66"/>
            <p:cNvSpPr>
              <a:spLocks noEditPoints="1"/>
            </p:cNvSpPr>
            <p:nvPr/>
          </p:nvSpPr>
          <p:spPr bwMode="auto">
            <a:xfrm>
              <a:off x="7697788" y="5414963"/>
              <a:ext cx="252412" cy="171450"/>
            </a:xfrm>
            <a:custGeom>
              <a:avLst/>
              <a:gdLst>
                <a:gd name="T0" fmla="*/ 27 w 317"/>
                <a:gd name="T1" fmla="*/ 135 h 217"/>
                <a:gd name="T2" fmla="*/ 88 w 317"/>
                <a:gd name="T3" fmla="*/ 137 h 217"/>
                <a:gd name="T4" fmla="*/ 88 w 317"/>
                <a:gd name="T5" fmla="*/ 83 h 217"/>
                <a:gd name="T6" fmla="*/ 88 w 317"/>
                <a:gd name="T7" fmla="*/ 48 h 217"/>
                <a:gd name="T8" fmla="*/ 88 w 317"/>
                <a:gd name="T9" fmla="*/ 37 h 217"/>
                <a:gd name="T10" fmla="*/ 115 w 317"/>
                <a:gd name="T11" fmla="*/ 2 h 217"/>
                <a:gd name="T12" fmla="*/ 117 w 317"/>
                <a:gd name="T13" fmla="*/ 137 h 217"/>
                <a:gd name="T14" fmla="*/ 130 w 317"/>
                <a:gd name="T15" fmla="*/ 137 h 217"/>
                <a:gd name="T16" fmla="*/ 140 w 317"/>
                <a:gd name="T17" fmla="*/ 127 h 217"/>
                <a:gd name="T18" fmla="*/ 153 w 317"/>
                <a:gd name="T19" fmla="*/ 119 h 217"/>
                <a:gd name="T20" fmla="*/ 115 w 317"/>
                <a:gd name="T21" fmla="*/ 152 h 217"/>
                <a:gd name="T22" fmla="*/ 115 w 317"/>
                <a:gd name="T23" fmla="*/ 186 h 217"/>
                <a:gd name="T24" fmla="*/ 117 w 317"/>
                <a:gd name="T25" fmla="*/ 202 h 217"/>
                <a:gd name="T26" fmla="*/ 126 w 317"/>
                <a:gd name="T27" fmla="*/ 208 h 217"/>
                <a:gd name="T28" fmla="*/ 132 w 317"/>
                <a:gd name="T29" fmla="*/ 217 h 217"/>
                <a:gd name="T30" fmla="*/ 69 w 317"/>
                <a:gd name="T31" fmla="*/ 209 h 217"/>
                <a:gd name="T32" fmla="*/ 82 w 317"/>
                <a:gd name="T33" fmla="*/ 204 h 217"/>
                <a:gd name="T34" fmla="*/ 88 w 317"/>
                <a:gd name="T35" fmla="*/ 188 h 217"/>
                <a:gd name="T36" fmla="*/ 88 w 317"/>
                <a:gd name="T37" fmla="*/ 152 h 217"/>
                <a:gd name="T38" fmla="*/ 0 w 317"/>
                <a:gd name="T39" fmla="*/ 140 h 217"/>
                <a:gd name="T40" fmla="*/ 267 w 317"/>
                <a:gd name="T41" fmla="*/ 0 h 217"/>
                <a:gd name="T42" fmla="*/ 274 w 317"/>
                <a:gd name="T43" fmla="*/ 19 h 217"/>
                <a:gd name="T44" fmla="*/ 274 w 317"/>
                <a:gd name="T45" fmla="*/ 177 h 217"/>
                <a:gd name="T46" fmla="*/ 274 w 317"/>
                <a:gd name="T47" fmla="*/ 190 h 217"/>
                <a:gd name="T48" fmla="*/ 282 w 317"/>
                <a:gd name="T49" fmla="*/ 200 h 217"/>
                <a:gd name="T50" fmla="*/ 297 w 317"/>
                <a:gd name="T51" fmla="*/ 204 h 217"/>
                <a:gd name="T52" fmla="*/ 317 w 317"/>
                <a:gd name="T53" fmla="*/ 206 h 217"/>
                <a:gd name="T54" fmla="*/ 201 w 317"/>
                <a:gd name="T55" fmla="*/ 217 h 217"/>
                <a:gd name="T56" fmla="*/ 217 w 317"/>
                <a:gd name="T57" fmla="*/ 206 h 217"/>
                <a:gd name="T58" fmla="*/ 238 w 317"/>
                <a:gd name="T59" fmla="*/ 200 h 217"/>
                <a:gd name="T60" fmla="*/ 246 w 317"/>
                <a:gd name="T61" fmla="*/ 186 h 217"/>
                <a:gd name="T62" fmla="*/ 246 w 317"/>
                <a:gd name="T63" fmla="*/ 48 h 217"/>
                <a:gd name="T64" fmla="*/ 244 w 317"/>
                <a:gd name="T65" fmla="*/ 40 h 217"/>
                <a:gd name="T66" fmla="*/ 230 w 317"/>
                <a:gd name="T67" fmla="*/ 39 h 217"/>
                <a:gd name="T68" fmla="*/ 213 w 317"/>
                <a:gd name="T69" fmla="*/ 48 h 217"/>
                <a:gd name="T70" fmla="*/ 194 w 317"/>
                <a:gd name="T71" fmla="*/ 4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217">
                  <a:moveTo>
                    <a:pt x="88" y="37"/>
                  </a:moveTo>
                  <a:lnTo>
                    <a:pt x="27" y="135"/>
                  </a:lnTo>
                  <a:lnTo>
                    <a:pt x="27" y="137"/>
                  </a:lnTo>
                  <a:lnTo>
                    <a:pt x="88" y="137"/>
                  </a:lnTo>
                  <a:lnTo>
                    <a:pt x="88" y="98"/>
                  </a:lnTo>
                  <a:lnTo>
                    <a:pt x="88" y="83"/>
                  </a:lnTo>
                  <a:lnTo>
                    <a:pt x="88" y="65"/>
                  </a:lnTo>
                  <a:lnTo>
                    <a:pt x="88" y="48"/>
                  </a:lnTo>
                  <a:lnTo>
                    <a:pt x="88" y="37"/>
                  </a:lnTo>
                  <a:lnTo>
                    <a:pt x="88" y="37"/>
                  </a:lnTo>
                  <a:close/>
                  <a:moveTo>
                    <a:pt x="92" y="2"/>
                  </a:moveTo>
                  <a:lnTo>
                    <a:pt x="115" y="2"/>
                  </a:lnTo>
                  <a:lnTo>
                    <a:pt x="115" y="137"/>
                  </a:lnTo>
                  <a:lnTo>
                    <a:pt x="117" y="137"/>
                  </a:lnTo>
                  <a:lnTo>
                    <a:pt x="126" y="137"/>
                  </a:lnTo>
                  <a:lnTo>
                    <a:pt x="130" y="137"/>
                  </a:lnTo>
                  <a:lnTo>
                    <a:pt x="138" y="131"/>
                  </a:lnTo>
                  <a:lnTo>
                    <a:pt x="140" y="127"/>
                  </a:lnTo>
                  <a:lnTo>
                    <a:pt x="142" y="119"/>
                  </a:lnTo>
                  <a:lnTo>
                    <a:pt x="153" y="119"/>
                  </a:lnTo>
                  <a:lnTo>
                    <a:pt x="151" y="152"/>
                  </a:lnTo>
                  <a:lnTo>
                    <a:pt x="115" y="152"/>
                  </a:lnTo>
                  <a:lnTo>
                    <a:pt x="115" y="179"/>
                  </a:lnTo>
                  <a:lnTo>
                    <a:pt x="115" y="186"/>
                  </a:lnTo>
                  <a:lnTo>
                    <a:pt x="115" y="194"/>
                  </a:lnTo>
                  <a:lnTo>
                    <a:pt x="117" y="202"/>
                  </a:lnTo>
                  <a:lnTo>
                    <a:pt x="123" y="206"/>
                  </a:lnTo>
                  <a:lnTo>
                    <a:pt x="126" y="208"/>
                  </a:lnTo>
                  <a:lnTo>
                    <a:pt x="132" y="209"/>
                  </a:lnTo>
                  <a:lnTo>
                    <a:pt x="132" y="217"/>
                  </a:lnTo>
                  <a:lnTo>
                    <a:pt x="69" y="217"/>
                  </a:lnTo>
                  <a:lnTo>
                    <a:pt x="69" y="209"/>
                  </a:lnTo>
                  <a:lnTo>
                    <a:pt x="77" y="208"/>
                  </a:lnTo>
                  <a:lnTo>
                    <a:pt x="82" y="204"/>
                  </a:lnTo>
                  <a:lnTo>
                    <a:pt x="86" y="194"/>
                  </a:lnTo>
                  <a:lnTo>
                    <a:pt x="88" y="188"/>
                  </a:lnTo>
                  <a:lnTo>
                    <a:pt x="88" y="179"/>
                  </a:lnTo>
                  <a:lnTo>
                    <a:pt x="88" y="152"/>
                  </a:lnTo>
                  <a:lnTo>
                    <a:pt x="0" y="152"/>
                  </a:lnTo>
                  <a:lnTo>
                    <a:pt x="0" y="140"/>
                  </a:lnTo>
                  <a:lnTo>
                    <a:pt x="92" y="2"/>
                  </a:lnTo>
                  <a:close/>
                  <a:moveTo>
                    <a:pt x="267" y="0"/>
                  </a:moveTo>
                  <a:lnTo>
                    <a:pt x="274" y="0"/>
                  </a:lnTo>
                  <a:lnTo>
                    <a:pt x="274" y="19"/>
                  </a:lnTo>
                  <a:lnTo>
                    <a:pt x="274" y="42"/>
                  </a:lnTo>
                  <a:lnTo>
                    <a:pt x="274" y="177"/>
                  </a:lnTo>
                  <a:lnTo>
                    <a:pt x="274" y="185"/>
                  </a:lnTo>
                  <a:lnTo>
                    <a:pt x="274" y="190"/>
                  </a:lnTo>
                  <a:lnTo>
                    <a:pt x="278" y="198"/>
                  </a:lnTo>
                  <a:lnTo>
                    <a:pt x="282" y="200"/>
                  </a:lnTo>
                  <a:lnTo>
                    <a:pt x="286" y="202"/>
                  </a:lnTo>
                  <a:lnTo>
                    <a:pt x="297" y="204"/>
                  </a:lnTo>
                  <a:lnTo>
                    <a:pt x="307" y="206"/>
                  </a:lnTo>
                  <a:lnTo>
                    <a:pt x="317" y="206"/>
                  </a:lnTo>
                  <a:lnTo>
                    <a:pt x="317" y="217"/>
                  </a:lnTo>
                  <a:lnTo>
                    <a:pt x="201" y="217"/>
                  </a:lnTo>
                  <a:lnTo>
                    <a:pt x="201" y="206"/>
                  </a:lnTo>
                  <a:lnTo>
                    <a:pt x="217" y="206"/>
                  </a:lnTo>
                  <a:lnTo>
                    <a:pt x="226" y="204"/>
                  </a:lnTo>
                  <a:lnTo>
                    <a:pt x="238" y="200"/>
                  </a:lnTo>
                  <a:lnTo>
                    <a:pt x="244" y="192"/>
                  </a:lnTo>
                  <a:lnTo>
                    <a:pt x="246" y="186"/>
                  </a:lnTo>
                  <a:lnTo>
                    <a:pt x="246" y="177"/>
                  </a:lnTo>
                  <a:lnTo>
                    <a:pt x="246" y="48"/>
                  </a:lnTo>
                  <a:lnTo>
                    <a:pt x="246" y="44"/>
                  </a:lnTo>
                  <a:lnTo>
                    <a:pt x="244" y="40"/>
                  </a:lnTo>
                  <a:lnTo>
                    <a:pt x="236" y="37"/>
                  </a:lnTo>
                  <a:lnTo>
                    <a:pt x="230" y="39"/>
                  </a:lnTo>
                  <a:lnTo>
                    <a:pt x="222" y="42"/>
                  </a:lnTo>
                  <a:lnTo>
                    <a:pt x="213" y="48"/>
                  </a:lnTo>
                  <a:lnTo>
                    <a:pt x="199" y="56"/>
                  </a:lnTo>
                  <a:lnTo>
                    <a:pt x="194" y="44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67"/>
            <p:cNvSpPr>
              <a:spLocks noEditPoints="1"/>
            </p:cNvSpPr>
            <p:nvPr/>
          </p:nvSpPr>
          <p:spPr bwMode="auto">
            <a:xfrm>
              <a:off x="7707313" y="5776913"/>
              <a:ext cx="242887" cy="174625"/>
            </a:xfrm>
            <a:custGeom>
              <a:avLst/>
              <a:gdLst>
                <a:gd name="T0" fmla="*/ 258 w 306"/>
                <a:gd name="T1" fmla="*/ 2 h 219"/>
                <a:gd name="T2" fmla="*/ 288 w 306"/>
                <a:gd name="T3" fmla="*/ 14 h 219"/>
                <a:gd name="T4" fmla="*/ 302 w 306"/>
                <a:gd name="T5" fmla="*/ 39 h 219"/>
                <a:gd name="T6" fmla="*/ 302 w 306"/>
                <a:gd name="T7" fmla="*/ 66 h 219"/>
                <a:gd name="T8" fmla="*/ 286 w 306"/>
                <a:gd name="T9" fmla="*/ 94 h 219"/>
                <a:gd name="T10" fmla="*/ 263 w 306"/>
                <a:gd name="T11" fmla="*/ 121 h 219"/>
                <a:gd name="T12" fmla="*/ 235 w 306"/>
                <a:gd name="T13" fmla="*/ 152 h 219"/>
                <a:gd name="T14" fmla="*/ 213 w 306"/>
                <a:gd name="T15" fmla="*/ 179 h 219"/>
                <a:gd name="T16" fmla="*/ 263 w 306"/>
                <a:gd name="T17" fmla="*/ 192 h 219"/>
                <a:gd name="T18" fmla="*/ 277 w 306"/>
                <a:gd name="T19" fmla="*/ 190 h 219"/>
                <a:gd name="T20" fmla="*/ 288 w 306"/>
                <a:gd name="T21" fmla="*/ 183 h 219"/>
                <a:gd name="T22" fmla="*/ 292 w 306"/>
                <a:gd name="T23" fmla="*/ 171 h 219"/>
                <a:gd name="T24" fmla="*/ 304 w 306"/>
                <a:gd name="T25" fmla="*/ 217 h 219"/>
                <a:gd name="T26" fmla="*/ 175 w 306"/>
                <a:gd name="T27" fmla="*/ 210 h 219"/>
                <a:gd name="T28" fmla="*/ 192 w 306"/>
                <a:gd name="T29" fmla="*/ 175 h 219"/>
                <a:gd name="T30" fmla="*/ 225 w 306"/>
                <a:gd name="T31" fmla="*/ 135 h 219"/>
                <a:gd name="T32" fmla="*/ 250 w 306"/>
                <a:gd name="T33" fmla="*/ 106 h 219"/>
                <a:gd name="T34" fmla="*/ 263 w 306"/>
                <a:gd name="T35" fmla="*/ 85 h 219"/>
                <a:gd name="T36" fmla="*/ 271 w 306"/>
                <a:gd name="T37" fmla="*/ 56 h 219"/>
                <a:gd name="T38" fmla="*/ 269 w 306"/>
                <a:gd name="T39" fmla="*/ 35 h 219"/>
                <a:gd name="T40" fmla="*/ 258 w 306"/>
                <a:gd name="T41" fmla="*/ 19 h 219"/>
                <a:gd name="T42" fmla="*/ 236 w 306"/>
                <a:gd name="T43" fmla="*/ 16 h 219"/>
                <a:gd name="T44" fmla="*/ 213 w 306"/>
                <a:gd name="T45" fmla="*/ 23 h 219"/>
                <a:gd name="T46" fmla="*/ 198 w 306"/>
                <a:gd name="T47" fmla="*/ 48 h 219"/>
                <a:gd name="T48" fmla="*/ 179 w 306"/>
                <a:gd name="T49" fmla="*/ 18 h 219"/>
                <a:gd name="T50" fmla="*/ 213 w 306"/>
                <a:gd name="T51" fmla="*/ 4 h 219"/>
                <a:gd name="T52" fmla="*/ 244 w 306"/>
                <a:gd name="T53" fmla="*/ 0 h 219"/>
                <a:gd name="T54" fmla="*/ 68 w 306"/>
                <a:gd name="T55" fmla="*/ 0 h 219"/>
                <a:gd name="T56" fmla="*/ 98 w 306"/>
                <a:gd name="T57" fmla="*/ 6 h 219"/>
                <a:gd name="T58" fmla="*/ 117 w 306"/>
                <a:gd name="T59" fmla="*/ 21 h 219"/>
                <a:gd name="T60" fmla="*/ 125 w 306"/>
                <a:gd name="T61" fmla="*/ 46 h 219"/>
                <a:gd name="T62" fmla="*/ 119 w 306"/>
                <a:gd name="T63" fmla="*/ 69 h 219"/>
                <a:gd name="T64" fmla="*/ 104 w 306"/>
                <a:gd name="T65" fmla="*/ 87 h 219"/>
                <a:gd name="T66" fmla="*/ 79 w 306"/>
                <a:gd name="T67" fmla="*/ 102 h 219"/>
                <a:gd name="T68" fmla="*/ 98 w 306"/>
                <a:gd name="T69" fmla="*/ 110 h 219"/>
                <a:gd name="T70" fmla="*/ 114 w 306"/>
                <a:gd name="T71" fmla="*/ 121 h 219"/>
                <a:gd name="T72" fmla="*/ 125 w 306"/>
                <a:gd name="T73" fmla="*/ 137 h 219"/>
                <a:gd name="T74" fmla="*/ 129 w 306"/>
                <a:gd name="T75" fmla="*/ 158 h 219"/>
                <a:gd name="T76" fmla="*/ 121 w 306"/>
                <a:gd name="T77" fmla="*/ 188 h 219"/>
                <a:gd name="T78" fmla="*/ 96 w 306"/>
                <a:gd name="T79" fmla="*/ 211 h 219"/>
                <a:gd name="T80" fmla="*/ 58 w 306"/>
                <a:gd name="T81" fmla="*/ 219 h 219"/>
                <a:gd name="T82" fmla="*/ 14 w 306"/>
                <a:gd name="T83" fmla="*/ 213 h 219"/>
                <a:gd name="T84" fmla="*/ 0 w 306"/>
                <a:gd name="T85" fmla="*/ 175 h 219"/>
                <a:gd name="T86" fmla="*/ 25 w 306"/>
                <a:gd name="T87" fmla="*/ 190 h 219"/>
                <a:gd name="T88" fmla="*/ 44 w 306"/>
                <a:gd name="T89" fmla="*/ 204 h 219"/>
                <a:gd name="T90" fmla="*/ 75 w 306"/>
                <a:gd name="T91" fmla="*/ 204 h 219"/>
                <a:gd name="T92" fmla="*/ 96 w 306"/>
                <a:gd name="T93" fmla="*/ 181 h 219"/>
                <a:gd name="T94" fmla="*/ 96 w 306"/>
                <a:gd name="T95" fmla="*/ 142 h 219"/>
                <a:gd name="T96" fmla="*/ 68 w 306"/>
                <a:gd name="T97" fmla="*/ 117 h 219"/>
                <a:gd name="T98" fmla="*/ 31 w 306"/>
                <a:gd name="T99" fmla="*/ 115 h 219"/>
                <a:gd name="T100" fmla="*/ 50 w 306"/>
                <a:gd name="T101" fmla="*/ 98 h 219"/>
                <a:gd name="T102" fmla="*/ 79 w 306"/>
                <a:gd name="T103" fmla="*/ 85 h 219"/>
                <a:gd name="T104" fmla="*/ 92 w 306"/>
                <a:gd name="T105" fmla="*/ 64 h 219"/>
                <a:gd name="T106" fmla="*/ 92 w 306"/>
                <a:gd name="T107" fmla="*/ 37 h 219"/>
                <a:gd name="T108" fmla="*/ 73 w 306"/>
                <a:gd name="T109" fmla="*/ 18 h 219"/>
                <a:gd name="T110" fmla="*/ 44 w 306"/>
                <a:gd name="T111" fmla="*/ 18 h 219"/>
                <a:gd name="T112" fmla="*/ 27 w 306"/>
                <a:gd name="T113" fmla="*/ 33 h 219"/>
                <a:gd name="T114" fmla="*/ 2 w 306"/>
                <a:gd name="T115" fmla="*/ 48 h 219"/>
                <a:gd name="T116" fmla="*/ 20 w 306"/>
                <a:gd name="T117" fmla="*/ 10 h 219"/>
                <a:gd name="T118" fmla="*/ 52 w 306"/>
                <a:gd name="T119" fmla="*/ 2 h 219"/>
                <a:gd name="T120" fmla="*/ 68 w 306"/>
                <a:gd name="T12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6" h="219">
                  <a:moveTo>
                    <a:pt x="244" y="0"/>
                  </a:moveTo>
                  <a:lnTo>
                    <a:pt x="258" y="2"/>
                  </a:lnTo>
                  <a:lnTo>
                    <a:pt x="269" y="4"/>
                  </a:lnTo>
                  <a:lnTo>
                    <a:pt x="288" y="14"/>
                  </a:lnTo>
                  <a:lnTo>
                    <a:pt x="300" y="29"/>
                  </a:lnTo>
                  <a:lnTo>
                    <a:pt x="302" y="39"/>
                  </a:lnTo>
                  <a:lnTo>
                    <a:pt x="304" y="50"/>
                  </a:lnTo>
                  <a:lnTo>
                    <a:pt x="302" y="66"/>
                  </a:lnTo>
                  <a:lnTo>
                    <a:pt x="296" y="79"/>
                  </a:lnTo>
                  <a:lnTo>
                    <a:pt x="286" y="94"/>
                  </a:lnTo>
                  <a:lnTo>
                    <a:pt x="273" y="110"/>
                  </a:lnTo>
                  <a:lnTo>
                    <a:pt x="263" y="121"/>
                  </a:lnTo>
                  <a:lnTo>
                    <a:pt x="248" y="137"/>
                  </a:lnTo>
                  <a:lnTo>
                    <a:pt x="235" y="152"/>
                  </a:lnTo>
                  <a:lnTo>
                    <a:pt x="223" y="167"/>
                  </a:lnTo>
                  <a:lnTo>
                    <a:pt x="213" y="179"/>
                  </a:lnTo>
                  <a:lnTo>
                    <a:pt x="206" y="192"/>
                  </a:lnTo>
                  <a:lnTo>
                    <a:pt x="263" y="192"/>
                  </a:lnTo>
                  <a:lnTo>
                    <a:pt x="271" y="192"/>
                  </a:lnTo>
                  <a:lnTo>
                    <a:pt x="277" y="190"/>
                  </a:lnTo>
                  <a:lnTo>
                    <a:pt x="284" y="188"/>
                  </a:lnTo>
                  <a:lnTo>
                    <a:pt x="288" y="183"/>
                  </a:lnTo>
                  <a:lnTo>
                    <a:pt x="290" y="179"/>
                  </a:lnTo>
                  <a:lnTo>
                    <a:pt x="292" y="171"/>
                  </a:lnTo>
                  <a:lnTo>
                    <a:pt x="306" y="171"/>
                  </a:lnTo>
                  <a:lnTo>
                    <a:pt x="304" y="217"/>
                  </a:lnTo>
                  <a:lnTo>
                    <a:pt x="175" y="217"/>
                  </a:lnTo>
                  <a:lnTo>
                    <a:pt x="175" y="210"/>
                  </a:lnTo>
                  <a:lnTo>
                    <a:pt x="183" y="192"/>
                  </a:lnTo>
                  <a:lnTo>
                    <a:pt x="192" y="175"/>
                  </a:lnTo>
                  <a:lnTo>
                    <a:pt x="206" y="158"/>
                  </a:lnTo>
                  <a:lnTo>
                    <a:pt x="225" y="135"/>
                  </a:lnTo>
                  <a:lnTo>
                    <a:pt x="240" y="117"/>
                  </a:lnTo>
                  <a:lnTo>
                    <a:pt x="250" y="106"/>
                  </a:lnTo>
                  <a:lnTo>
                    <a:pt x="259" y="94"/>
                  </a:lnTo>
                  <a:lnTo>
                    <a:pt x="263" y="85"/>
                  </a:lnTo>
                  <a:lnTo>
                    <a:pt x="271" y="69"/>
                  </a:lnTo>
                  <a:lnTo>
                    <a:pt x="271" y="56"/>
                  </a:lnTo>
                  <a:lnTo>
                    <a:pt x="271" y="44"/>
                  </a:lnTo>
                  <a:lnTo>
                    <a:pt x="269" y="35"/>
                  </a:lnTo>
                  <a:lnTo>
                    <a:pt x="263" y="27"/>
                  </a:lnTo>
                  <a:lnTo>
                    <a:pt x="258" y="19"/>
                  </a:lnTo>
                  <a:lnTo>
                    <a:pt x="248" y="18"/>
                  </a:lnTo>
                  <a:lnTo>
                    <a:pt x="236" y="16"/>
                  </a:lnTo>
                  <a:lnTo>
                    <a:pt x="223" y="18"/>
                  </a:lnTo>
                  <a:lnTo>
                    <a:pt x="213" y="23"/>
                  </a:lnTo>
                  <a:lnTo>
                    <a:pt x="204" y="33"/>
                  </a:lnTo>
                  <a:lnTo>
                    <a:pt x="198" y="48"/>
                  </a:lnTo>
                  <a:lnTo>
                    <a:pt x="179" y="48"/>
                  </a:lnTo>
                  <a:lnTo>
                    <a:pt x="179" y="18"/>
                  </a:lnTo>
                  <a:lnTo>
                    <a:pt x="198" y="10"/>
                  </a:lnTo>
                  <a:lnTo>
                    <a:pt x="213" y="4"/>
                  </a:lnTo>
                  <a:lnTo>
                    <a:pt x="231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68" y="0"/>
                  </a:moveTo>
                  <a:lnTo>
                    <a:pt x="83" y="2"/>
                  </a:lnTo>
                  <a:lnTo>
                    <a:pt x="98" y="6"/>
                  </a:lnTo>
                  <a:lnTo>
                    <a:pt x="110" y="14"/>
                  </a:lnTo>
                  <a:lnTo>
                    <a:pt x="117" y="21"/>
                  </a:lnTo>
                  <a:lnTo>
                    <a:pt x="123" y="33"/>
                  </a:lnTo>
                  <a:lnTo>
                    <a:pt x="125" y="46"/>
                  </a:lnTo>
                  <a:lnTo>
                    <a:pt x="123" y="60"/>
                  </a:lnTo>
                  <a:lnTo>
                    <a:pt x="119" y="69"/>
                  </a:lnTo>
                  <a:lnTo>
                    <a:pt x="114" y="79"/>
                  </a:lnTo>
                  <a:lnTo>
                    <a:pt x="104" y="87"/>
                  </a:lnTo>
                  <a:lnTo>
                    <a:pt x="94" y="94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98" y="110"/>
                  </a:lnTo>
                  <a:lnTo>
                    <a:pt x="106" y="114"/>
                  </a:lnTo>
                  <a:lnTo>
                    <a:pt x="114" y="121"/>
                  </a:lnTo>
                  <a:lnTo>
                    <a:pt x="121" y="127"/>
                  </a:lnTo>
                  <a:lnTo>
                    <a:pt x="125" y="137"/>
                  </a:lnTo>
                  <a:lnTo>
                    <a:pt x="129" y="146"/>
                  </a:lnTo>
                  <a:lnTo>
                    <a:pt x="129" y="158"/>
                  </a:lnTo>
                  <a:lnTo>
                    <a:pt x="127" y="175"/>
                  </a:lnTo>
                  <a:lnTo>
                    <a:pt x="121" y="188"/>
                  </a:lnTo>
                  <a:lnTo>
                    <a:pt x="112" y="202"/>
                  </a:lnTo>
                  <a:lnTo>
                    <a:pt x="96" y="211"/>
                  </a:lnTo>
                  <a:lnTo>
                    <a:pt x="79" y="217"/>
                  </a:lnTo>
                  <a:lnTo>
                    <a:pt x="58" y="219"/>
                  </a:lnTo>
                  <a:lnTo>
                    <a:pt x="29" y="217"/>
                  </a:lnTo>
                  <a:lnTo>
                    <a:pt x="14" y="213"/>
                  </a:lnTo>
                  <a:lnTo>
                    <a:pt x="0" y="208"/>
                  </a:lnTo>
                  <a:lnTo>
                    <a:pt x="0" y="175"/>
                  </a:lnTo>
                  <a:lnTo>
                    <a:pt x="20" y="175"/>
                  </a:lnTo>
                  <a:lnTo>
                    <a:pt x="25" y="190"/>
                  </a:lnTo>
                  <a:lnTo>
                    <a:pt x="33" y="198"/>
                  </a:lnTo>
                  <a:lnTo>
                    <a:pt x="44" y="204"/>
                  </a:lnTo>
                  <a:lnTo>
                    <a:pt x="58" y="206"/>
                  </a:lnTo>
                  <a:lnTo>
                    <a:pt x="75" y="204"/>
                  </a:lnTo>
                  <a:lnTo>
                    <a:pt x="89" y="194"/>
                  </a:lnTo>
                  <a:lnTo>
                    <a:pt x="96" y="181"/>
                  </a:lnTo>
                  <a:lnTo>
                    <a:pt x="98" y="162"/>
                  </a:lnTo>
                  <a:lnTo>
                    <a:pt x="96" y="142"/>
                  </a:lnTo>
                  <a:lnTo>
                    <a:pt x="85" y="127"/>
                  </a:lnTo>
                  <a:lnTo>
                    <a:pt x="68" y="117"/>
                  </a:lnTo>
                  <a:lnTo>
                    <a:pt x="44" y="115"/>
                  </a:lnTo>
                  <a:lnTo>
                    <a:pt x="31" y="115"/>
                  </a:lnTo>
                  <a:lnTo>
                    <a:pt x="31" y="102"/>
                  </a:lnTo>
                  <a:lnTo>
                    <a:pt x="50" y="98"/>
                  </a:lnTo>
                  <a:lnTo>
                    <a:pt x="66" y="92"/>
                  </a:lnTo>
                  <a:lnTo>
                    <a:pt x="79" y="85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2"/>
                  </a:lnTo>
                  <a:lnTo>
                    <a:pt x="92" y="37"/>
                  </a:lnTo>
                  <a:lnTo>
                    <a:pt x="85" y="25"/>
                  </a:lnTo>
                  <a:lnTo>
                    <a:pt x="73" y="18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35" y="23"/>
                  </a:lnTo>
                  <a:lnTo>
                    <a:pt x="27" y="33"/>
                  </a:lnTo>
                  <a:lnTo>
                    <a:pt x="21" y="48"/>
                  </a:lnTo>
                  <a:lnTo>
                    <a:pt x="2" y="48"/>
                  </a:lnTo>
                  <a:lnTo>
                    <a:pt x="2" y="18"/>
                  </a:lnTo>
                  <a:lnTo>
                    <a:pt x="20" y="10"/>
                  </a:lnTo>
                  <a:lnTo>
                    <a:pt x="37" y="4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68"/>
            <p:cNvSpPr>
              <a:spLocks/>
            </p:cNvSpPr>
            <p:nvPr/>
          </p:nvSpPr>
          <p:spPr bwMode="auto">
            <a:xfrm>
              <a:off x="7689850" y="5697538"/>
              <a:ext cx="280987" cy="17463"/>
            </a:xfrm>
            <a:custGeom>
              <a:avLst/>
              <a:gdLst>
                <a:gd name="T0" fmla="*/ 0 w 355"/>
                <a:gd name="T1" fmla="*/ 0 h 21"/>
                <a:gd name="T2" fmla="*/ 179 w 355"/>
                <a:gd name="T3" fmla="*/ 0 h 21"/>
                <a:gd name="T4" fmla="*/ 355 w 355"/>
                <a:gd name="T5" fmla="*/ 0 h 21"/>
                <a:gd name="T6" fmla="*/ 355 w 355"/>
                <a:gd name="T7" fmla="*/ 21 h 21"/>
                <a:gd name="T8" fmla="*/ 179 w 355"/>
                <a:gd name="T9" fmla="*/ 21 h 21"/>
                <a:gd name="T10" fmla="*/ 0 w 355"/>
                <a:gd name="T11" fmla="*/ 21 h 21"/>
                <a:gd name="T12" fmla="*/ 0 w 355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1">
                  <a:moveTo>
                    <a:pt x="0" y="0"/>
                  </a:moveTo>
                  <a:lnTo>
                    <a:pt x="179" y="0"/>
                  </a:lnTo>
                  <a:lnTo>
                    <a:pt x="355" y="0"/>
                  </a:lnTo>
                  <a:lnTo>
                    <a:pt x="355" y="21"/>
                  </a:lnTo>
                  <a:lnTo>
                    <a:pt x="179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83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9344" y="617349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22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</a:t>
            </a:r>
            <a:r>
              <a:rPr lang="en-US" sz="40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Multiplicative Weights 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algorithm</a:t>
            </a:r>
            <a:r>
              <a:rPr lang="en-US" sz="44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US" sz="44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Cesa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-Bianchi, Mansour</a:t>
            </a: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Stoltz (2007)]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790058"/>
                <a:ext cx="9144000" cy="5963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The weight of expert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at day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90058"/>
                <a:ext cx="9144000" cy="596382"/>
              </a:xfrm>
              <a:prstGeom prst="rect">
                <a:avLst/>
              </a:prstGeom>
              <a:blipFill rotWithShape="0">
                <a:blip r:embed="rId3"/>
                <a:stretch>
                  <a:fillRect b="-2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" y="2255728"/>
                <a:ext cx="9144000" cy="5963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2255728"/>
                <a:ext cx="9144000" cy="596382"/>
              </a:xfrm>
              <a:prstGeom prst="rect">
                <a:avLst/>
              </a:prstGeom>
              <a:blipFill rotWithShape="0"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" y="3418996"/>
                <a:ext cx="6076641" cy="10818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p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,…,</m:t>
                              </m:r>
                              <m:sSubSup>
                                <m:sSubSup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6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3418996"/>
                <a:ext cx="6076641" cy="10818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0" y="1210938"/>
                <a:ext cx="9144000" cy="6572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Choose a parameter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1210938"/>
                <a:ext cx="9144000" cy="657296"/>
              </a:xfrm>
              <a:prstGeom prst="rect">
                <a:avLst/>
              </a:prstGeom>
              <a:blipFill rotWithShape="0">
                <a:blip r:embed="rId6"/>
                <a:stretch>
                  <a:fillRect b="-10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" y="5422600"/>
                <a:ext cx="9144000" cy="10912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>
                    <a:cs typeface="Times New Roman" panose="02020603050405020304" pitchFamily="18" charset="0"/>
                  </a:rPr>
                  <a:t>Update the weights:</a:t>
                </a:r>
                <a:endParaRPr lang="he-IL" sz="26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26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5422600"/>
                <a:ext cx="9144000" cy="1091261"/>
              </a:xfrm>
              <a:prstGeom prst="rect">
                <a:avLst/>
              </a:prstGeom>
              <a:blipFill rotWithShape="0">
                <a:blip r:embed="rId7"/>
                <a:stretch>
                  <a:fillRect t="-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" y="4607690"/>
                <a:ext cx="9144000" cy="6911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  <m:r>
                          <a:rPr lang="en-US" sz="26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be the costs at day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4607690"/>
                <a:ext cx="9144000" cy="691151"/>
              </a:xfrm>
              <a:prstGeom prst="rect">
                <a:avLst/>
              </a:prstGeom>
              <a:blipFill rotWithShape="0">
                <a:blip r:embed="rId8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2400" y="2937590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At day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use the distribution: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37590"/>
                <a:ext cx="9144000" cy="492443"/>
              </a:xfrm>
              <a:prstGeom prst="rect">
                <a:avLst/>
              </a:prstGeom>
              <a:blipFill rotWithShape="0">
                <a:blip r:embed="rId9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0854" y="3384185"/>
                <a:ext cx="4488387" cy="11845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6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54" y="3384185"/>
                <a:ext cx="4488387" cy="118455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4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15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" y="1757279"/>
                <a:ext cx="9144000" cy="28893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>
                    <a:cs typeface="Times New Roman" panose="02020603050405020304" pitchFamily="18" charset="0"/>
                  </a:rPr>
                  <a:t>Theorem:</a:t>
                </a:r>
                <a:r>
                  <a:rPr lang="en-US" sz="2600" b="0" dirty="0" smtClean="0">
                    <a:cs typeface="Times New Roman" panose="02020603050405020304" pitchFamily="18" charset="0"/>
                  </a:rPr>
                  <a:t> Assume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∈[−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b="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b="0" dirty="0" smtClean="0">
                    <a:cs typeface="Times New Roman" panose="02020603050405020304" pitchFamily="18" charset="0"/>
                  </a:rPr>
                  <a:t>and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b="0" dirty="0" smtClean="0">
                    <a:cs typeface="Times New Roman" panose="02020603050405020304" pitchFamily="18" charset="0"/>
                  </a:rPr>
                  <a:t>.</a:t>
                </a:r>
                <a:br>
                  <a:rPr lang="en-US" sz="2600" b="0" dirty="0" smtClean="0">
                    <a:cs typeface="Times New Roman" panose="02020603050405020304" pitchFamily="18" charset="0"/>
                  </a:rPr>
                </a:br>
                <a:r>
                  <a:rPr lang="en-US" sz="2600" b="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b="0" dirty="0" smtClean="0">
                    <a:cs typeface="Times New Roman" panose="02020603050405020304" pitchFamily="18" charset="0"/>
                  </a:rPr>
                  <a:t> be the distribution used by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sz="2600" b="0" dirty="0" smtClean="0">
                    <a:cs typeface="Times New Roman" panose="02020603050405020304" pitchFamily="18" charset="0"/>
                  </a:rPr>
                  <a:t> at day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600" b="0" dirty="0" smtClean="0">
                    <a:cs typeface="Times New Roman" panose="02020603050405020304" pitchFamily="18" charset="0"/>
                  </a:rPr>
                  <a:t>.</a:t>
                </a:r>
                <a:br>
                  <a:rPr lang="en-US" sz="2600" b="0" dirty="0" smtClean="0">
                    <a:cs typeface="Times New Roman" panose="02020603050405020304" pitchFamily="18" charset="0"/>
                  </a:rPr>
                </a:br>
                <a:r>
                  <a:rPr lang="en-US" sz="2600" b="0" dirty="0" smtClean="0">
                    <a:cs typeface="Times New Roman" panose="02020603050405020304" pitchFamily="18" charset="0"/>
                  </a:rPr>
                  <a:t>Then, for every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b="0" dirty="0" smtClean="0">
                    <a:cs typeface="Times New Roman" panose="02020603050405020304" pitchFamily="18" charset="0"/>
                  </a:rPr>
                  <a:t>,</a:t>
                </a:r>
              </a:p>
              <a:p>
                <a:pPr algn="ctr"/>
                <a:r>
                  <a:rPr lang="en-US" sz="1200" dirty="0">
                    <a:cs typeface="Times New Roman" panose="02020603050405020304" pitchFamily="18" charset="0"/>
                  </a:rPr>
                  <a:t> </a:t>
                </a:r>
                <a:endParaRPr lang="en-US" sz="1200" b="0" dirty="0" smtClean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" y="1757279"/>
                <a:ext cx="9144000" cy="28893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29382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</a:t>
            </a:r>
            <a:r>
              <a:rPr lang="en-US" sz="40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Multiplicative Weights 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algorithm</a:t>
            </a:r>
            <a:r>
              <a:rPr lang="en-US" sz="44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US" sz="44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Cesa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-Bianchi, Mansour</a:t>
            </a: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Stoltz (2007)]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79145" y="4605413"/>
            <a:ext cx="2360296" cy="1086325"/>
            <a:chOff x="779145" y="4376813"/>
            <a:chExt cx="2360296" cy="10863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9145" y="4862589"/>
                  <a:ext cx="2360295" cy="60054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45" y="4862589"/>
                  <a:ext cx="2360295" cy="6005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Left Brace 19"/>
            <p:cNvSpPr/>
            <p:nvPr/>
          </p:nvSpPr>
          <p:spPr bwMode="auto">
            <a:xfrm rot="16200000">
              <a:off x="1837848" y="3560997"/>
              <a:ext cx="485777" cy="2117409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87993" y="4605413"/>
            <a:ext cx="2498407" cy="1062185"/>
            <a:chOff x="2987993" y="4376813"/>
            <a:chExt cx="2498407" cy="10621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987993" y="4886731"/>
                  <a:ext cx="2498407" cy="55226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𝐸𝑋𝑃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he-IL" i="1" dirty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993" y="4886731"/>
                  <a:ext cx="2498407" cy="55226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eft Brace 20"/>
            <p:cNvSpPr/>
            <p:nvPr/>
          </p:nvSpPr>
          <p:spPr bwMode="auto">
            <a:xfrm rot="16200000">
              <a:off x="3979069" y="3949617"/>
              <a:ext cx="485776" cy="1340168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82833" y="4605412"/>
            <a:ext cx="2406687" cy="1709845"/>
            <a:chOff x="5182833" y="4696852"/>
            <a:chExt cx="2406687" cy="17098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182833" y="5232593"/>
                  <a:ext cx="2406687" cy="117410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  <m:nary>
                          <m:naryPr>
                            <m:chr m:val="∑"/>
                            <m:ctrlP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5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5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5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5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5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500" dirty="0" smtClean="0">
                    <a:solidFill>
                      <a:srgbClr val="0033CC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833" y="5232593"/>
                  <a:ext cx="2406687" cy="117410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 bwMode="auto">
            <a:xfrm rot="16200000">
              <a:off x="5980080" y="3948092"/>
              <a:ext cx="485776" cy="1983296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9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733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</a:t>
            </a:r>
            <a:r>
              <a:rPr lang="en-US" sz="40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Multiplicative Weights 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algorithm</a:t>
            </a:r>
            <a:r>
              <a:rPr lang="en-US" sz="44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US" sz="44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Cesa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-Bianchi, Mansour</a:t>
            </a: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Stoltz (2007)]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318888"/>
                <a:ext cx="9144000" cy="11741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5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ctrlP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func>
                            <m:funcPr>
                              <m:ctrlP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5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5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5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5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func>
                            <m:funcPr>
                              <m:ctrlP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nary>
                              <m:d>
                                <m:dPr>
                                  <m:ctrlP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5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𝜂</m:t>
                                      </m:r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5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18888"/>
                <a:ext cx="9144000" cy="11741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" y="2419751"/>
                <a:ext cx="9144000" cy="12174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func>
                            <m:funcPr>
                              <m:ctrlP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5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5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  <m:sSup>
                                    <m:sSupPr>
                                      <m:ctrlP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5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5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𝒑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5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500" b="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  −</m:t>
                      </m:r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5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25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2419751"/>
                <a:ext cx="9144000" cy="12174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3649954"/>
                <a:ext cx="9144000" cy="12174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5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25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5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5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5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5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5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func>
                            <m:funcPr>
                              <m:ctrlP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5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500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49954"/>
                <a:ext cx="9144000" cy="12174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3048" y="4770221"/>
                <a:ext cx="9144000" cy="12174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 −</m:t>
                      </m:r>
                      <m:func>
                        <m:funcPr>
                          <m:ctrl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5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5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r>
                        <a:rPr lang="en-US" sz="25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5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5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5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500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" y="4770221"/>
                <a:ext cx="9144000" cy="12174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" y="5988892"/>
                <a:ext cx="9144000" cy="6572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≤ </m:t>
                    </m:r>
                    <m:r>
                      <m:rPr>
                        <m:sty m:val="p"/>
                      </m:rP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 −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   </a:t>
                </a:r>
                <a:r>
                  <a:rPr lang="en-US" sz="2500" smtClean="0">
                    <a:cs typeface="Times New Roman" panose="02020603050405020304" pitchFamily="18" charset="0"/>
                  </a:rPr>
                  <a:t>,   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.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5988892"/>
                <a:ext cx="9144000" cy="657296"/>
              </a:xfrm>
              <a:prstGeom prst="rect">
                <a:avLst/>
              </a:prstGeom>
              <a:blipFill rotWithShape="0">
                <a:blip r:embed="rId6"/>
                <a:stretch>
                  <a:fillRect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4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17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141426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Applications of the</a:t>
            </a:r>
            <a:br>
              <a:rPr lang="en-US" sz="40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40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Multiplicative Weights 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algorithm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" y="1609625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Learning a linear classifier (The </a:t>
            </a:r>
            <a:r>
              <a:rPr lang="en-US" sz="26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Winnow</a:t>
            </a:r>
            <a:r>
              <a:rPr lang="en-US" sz="2600" dirty="0" smtClean="0">
                <a:cs typeface="Times New Roman" panose="02020603050405020304" pitchFamily="18" charset="0"/>
              </a:rPr>
              <a:t> algorithm)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23" y="2206866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Boosting the performance of weak learners (cf. </a:t>
            </a:r>
            <a:r>
              <a:rPr lang="en-US" sz="2600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Adaboost</a:t>
            </a:r>
            <a:r>
              <a:rPr lang="en-US" sz="26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)</a:t>
            </a:r>
            <a:endParaRPr lang="he-IL" sz="2600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59957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Approximately solving </a:t>
            </a:r>
            <a:r>
              <a:rPr lang="en-US" sz="26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0-sum 2-player games</a:t>
            </a:r>
            <a:endParaRPr lang="he-IL" sz="26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77" y="3549147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Approximately solving </a:t>
            </a:r>
            <a:r>
              <a:rPr lang="en-US" sz="2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packing</a:t>
            </a:r>
            <a:r>
              <a:rPr lang="en-US" sz="26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Linear Programs</a:t>
            </a:r>
            <a:endParaRPr lang="he-IL" sz="26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13" y="4492747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Special case: </a:t>
            </a:r>
            <a:r>
              <a:rPr lang="en-US" sz="2600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Multicommodity</a:t>
            </a:r>
            <a:r>
              <a:rPr lang="en-US" sz="26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flow</a:t>
            </a:r>
            <a:endParaRPr lang="he-IL" sz="26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6" y="5136027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Approximately solving </a:t>
            </a:r>
            <a:r>
              <a:rPr lang="en-US" sz="2600" dirty="0" err="1" smtClean="0">
                <a:solidFill>
                  <a:schemeClr val="bg2"/>
                </a:solidFill>
                <a:cs typeface="Times New Roman" panose="02020603050405020304" pitchFamily="18" charset="0"/>
              </a:rPr>
              <a:t>Semidefinte</a:t>
            </a:r>
            <a:r>
              <a:rPr lang="en-US" sz="26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 Programs</a:t>
            </a:r>
            <a:endParaRPr lang="he-IL" sz="2600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49" y="5597708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Special case: </a:t>
            </a:r>
            <a:r>
              <a:rPr lang="en-US" sz="26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SDP</a:t>
            </a:r>
            <a:r>
              <a:rPr lang="en-US" sz="2600" dirty="0" smtClean="0">
                <a:cs typeface="Times New Roman" panose="02020603050405020304" pitchFamily="18" charset="0"/>
              </a:rPr>
              <a:t> relaxation of </a:t>
            </a:r>
            <a:r>
              <a:rPr lang="en-US" sz="26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MAX CUT</a:t>
            </a:r>
            <a:endParaRPr lang="he-IL" sz="26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4262719" y="6269673"/>
            <a:ext cx="84268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…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578" y="4020947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>
                <a:solidFill>
                  <a:schemeClr val="bg2"/>
                </a:solidFill>
                <a:cs typeface="Times New Roman" panose="02020603050405020304" pitchFamily="18" charset="0"/>
              </a:rPr>
              <a:t>Approximately solving </a:t>
            </a:r>
            <a:r>
              <a:rPr lang="en-US" sz="2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covering</a:t>
            </a:r>
            <a:r>
              <a:rPr lang="en-US" sz="26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2"/>
                </a:solidFill>
                <a:cs typeface="Times New Roman" panose="02020603050405020304" pitchFamily="18" charset="0"/>
              </a:rPr>
              <a:t>Linear Programs</a:t>
            </a:r>
            <a:endParaRPr lang="he-IL" sz="2600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18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196289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Learning a Linear Classifier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H="1" flipV="1">
            <a:off x="1120878" y="1497430"/>
            <a:ext cx="6471795" cy="308213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 flipV="1">
            <a:off x="893954" y="1871865"/>
            <a:ext cx="6577781" cy="3141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/>
          <p:cNvSpPr>
            <a:spLocks noChangeAspect="1"/>
          </p:cNvSpPr>
          <p:nvPr/>
        </p:nvSpPr>
        <p:spPr bwMode="auto">
          <a:xfrm flipH="1">
            <a:off x="6200423" y="1871865"/>
            <a:ext cx="165183" cy="165182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 flipH="1">
            <a:off x="5236862" y="1553374"/>
            <a:ext cx="165183" cy="165182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 flipH="1">
            <a:off x="5427609" y="2614200"/>
            <a:ext cx="165183" cy="165182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 flipH="1">
            <a:off x="4135651" y="2889504"/>
            <a:ext cx="165183" cy="165182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 flipH="1">
            <a:off x="3211415" y="1236849"/>
            <a:ext cx="165183" cy="165182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 flipH="1">
            <a:off x="6022457" y="3518768"/>
            <a:ext cx="165183" cy="165182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 flipH="1">
            <a:off x="6775610" y="3921891"/>
            <a:ext cx="165183" cy="165182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 flipH="1">
            <a:off x="4682322" y="2106856"/>
            <a:ext cx="165183" cy="165182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 flipH="1">
            <a:off x="3316621" y="1903328"/>
            <a:ext cx="165183" cy="165182"/>
          </a:xfrm>
          <a:prstGeom prst="ellipse">
            <a:avLst/>
          </a:prstGeom>
          <a:solidFill>
            <a:srgbClr val="FF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 flipH="1">
            <a:off x="3925235" y="5227615"/>
            <a:ext cx="165183" cy="165182"/>
          </a:xfrm>
          <a:prstGeom prst="ellipse">
            <a:avLst/>
          </a:prstGeom>
          <a:solidFill>
            <a:srgbClr val="0000FF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 flipH="1">
            <a:off x="3163235" y="4352544"/>
            <a:ext cx="165183" cy="165182"/>
          </a:xfrm>
          <a:prstGeom prst="ellipse">
            <a:avLst/>
          </a:prstGeom>
          <a:solidFill>
            <a:srgbClr val="0000FF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 flipH="1">
            <a:off x="5073642" y="4872670"/>
            <a:ext cx="165183" cy="165182"/>
          </a:xfrm>
          <a:prstGeom prst="ellipse">
            <a:avLst/>
          </a:prstGeom>
          <a:solidFill>
            <a:srgbClr val="0000FF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 flipH="1">
            <a:off x="3262543" y="5043260"/>
            <a:ext cx="165183" cy="165182"/>
          </a:xfrm>
          <a:prstGeom prst="ellipse">
            <a:avLst/>
          </a:prstGeom>
          <a:solidFill>
            <a:srgbClr val="0000FF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 flipH="1">
            <a:off x="1822115" y="3821602"/>
            <a:ext cx="165183" cy="165182"/>
          </a:xfrm>
          <a:prstGeom prst="ellipse">
            <a:avLst/>
          </a:prstGeom>
          <a:solidFill>
            <a:srgbClr val="0000FF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 flipH="1">
            <a:off x="2039412" y="5006389"/>
            <a:ext cx="165183" cy="165182"/>
          </a:xfrm>
          <a:prstGeom prst="ellipse">
            <a:avLst/>
          </a:prstGeom>
          <a:solidFill>
            <a:srgbClr val="0000FF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 flipH="1">
            <a:off x="1004321" y="3126117"/>
            <a:ext cx="165183" cy="165182"/>
          </a:xfrm>
          <a:prstGeom prst="ellipse">
            <a:avLst/>
          </a:prstGeom>
          <a:solidFill>
            <a:srgbClr val="0000FF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90474" y="3258988"/>
            <a:ext cx="3161244" cy="394742"/>
            <a:chOff x="2790474" y="3569884"/>
            <a:chExt cx="3161244" cy="394742"/>
          </a:xfrm>
        </p:grpSpPr>
        <p:cxnSp>
          <p:nvCxnSpPr>
            <p:cNvPr id="30" name="Straight Connector 29"/>
            <p:cNvCxnSpPr/>
            <p:nvPr/>
          </p:nvCxnSpPr>
          <p:spPr bwMode="auto">
            <a:xfrm flipV="1">
              <a:off x="2790474" y="3657571"/>
              <a:ext cx="3133076" cy="30705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/>
            <p:cNvSpPr>
              <a:spLocks noChangeAspect="1"/>
            </p:cNvSpPr>
            <p:nvPr/>
          </p:nvSpPr>
          <p:spPr bwMode="auto">
            <a:xfrm flipH="1">
              <a:off x="5786535" y="3569884"/>
              <a:ext cx="165183" cy="165182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 flipH="1">
            <a:off x="2920537" y="2458248"/>
            <a:ext cx="729656" cy="622082"/>
            <a:chOff x="4942419" y="2769144"/>
            <a:chExt cx="729656" cy="622082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4942419" y="2991092"/>
              <a:ext cx="222467" cy="40013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bg2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988062" y="2769144"/>
                  <a:ext cx="68401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oMath>
                    </m:oMathPara>
                  </a14:m>
                  <a:endParaRPr lang="he-IL" dirty="0">
                    <a:solidFill>
                      <a:srgbClr val="0033CC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8062" y="2769144"/>
                  <a:ext cx="684013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4300834" y="2515089"/>
            <a:ext cx="854554" cy="1003680"/>
            <a:chOff x="4300834" y="2825985"/>
            <a:chExt cx="854554" cy="100368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flipV="1">
              <a:off x="4300834" y="2825985"/>
              <a:ext cx="476134" cy="100368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flipH="1">
                  <a:off x="4712514" y="2953382"/>
                  <a:ext cx="442874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oMath>
                    </m:oMathPara>
                  </a14:m>
                  <a:endParaRPr lang="he-IL" b="1" dirty="0">
                    <a:solidFill>
                      <a:srgbClr val="0033CC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712514" y="2953382"/>
                  <a:ext cx="442874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Oval 26"/>
          <p:cNvSpPr>
            <a:spLocks noChangeAspect="1"/>
          </p:cNvSpPr>
          <p:nvPr/>
        </p:nvSpPr>
        <p:spPr bwMode="auto">
          <a:xfrm flipH="1">
            <a:off x="4173792" y="3395864"/>
            <a:ext cx="235975" cy="235974"/>
          </a:xfrm>
          <a:prstGeom prst="ellipse">
            <a:avLst/>
          </a:prstGeom>
          <a:solidFill>
            <a:srgbClr val="33CC33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 flipH="1">
            <a:off x="2677013" y="3582339"/>
            <a:ext cx="165183" cy="165182"/>
          </a:xfrm>
          <a:prstGeom prst="ellipse">
            <a:avLst/>
          </a:prstGeom>
          <a:solidFill>
            <a:srgbClr val="0000FF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966" y="5628561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Assume, </a:t>
                </a:r>
                <a:r>
                  <a:rPr lang="en-US" sz="2600" dirty="0" err="1" smtClean="0">
                    <a:cs typeface="Times New Roman" panose="02020603050405020304" pitchFamily="18" charset="0"/>
                  </a:rPr>
                  <a:t>w.l.o.g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., that the hyperplane passes through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the </a:t>
                </a:r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origin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and that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" y="5628561"/>
                <a:ext cx="9144000" cy="892552"/>
              </a:xfrm>
              <a:prstGeom prst="rect">
                <a:avLst/>
              </a:prstGeom>
              <a:blipFill rotWithShape="0">
                <a:blip r:embed="rId5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19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271169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Learning a Linear Classifier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-1244227" y="4102141"/>
                <a:ext cx="9144000" cy="9246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Assume there exists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4227" y="4102141"/>
                <a:ext cx="9144000" cy="924677"/>
              </a:xfrm>
              <a:prstGeom prst="rect">
                <a:avLst/>
              </a:prstGeom>
              <a:blipFill rotWithShape="0">
                <a:blip r:embed="rId3"/>
                <a:stretch>
                  <a:fillRect t="-5921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-1244227" y="5128704"/>
                <a:ext cx="9144000" cy="9246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Find</a:t>
                </a:r>
                <a:r>
                  <a:rPr lang="en-US" sz="2600" b="1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4227" y="5128704"/>
                <a:ext cx="9144000" cy="924677"/>
              </a:xfrm>
              <a:prstGeom prst="rect">
                <a:avLst/>
              </a:prstGeom>
              <a:blipFill rotWithShape="0">
                <a:blip r:embed="rId4"/>
                <a:stretch>
                  <a:fillRect t="-592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-1244227" y="3553533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4227" y="3553533"/>
                <a:ext cx="9144000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 flipH="1">
            <a:off x="1926638" y="1192145"/>
            <a:ext cx="6577781" cy="3776423"/>
            <a:chOff x="612877" y="1192145"/>
            <a:chExt cx="6577781" cy="3776423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612877" y="1452726"/>
              <a:ext cx="6350857" cy="303218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flipV="1">
              <a:off x="612877" y="1827161"/>
              <a:ext cx="6577781" cy="314140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1719006" y="1827161"/>
              <a:ext cx="165183" cy="165182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2682567" y="1508670"/>
              <a:ext cx="165183" cy="165182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2491820" y="2569496"/>
              <a:ext cx="165183" cy="165182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3783778" y="2844800"/>
              <a:ext cx="165183" cy="165182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4708014" y="1192145"/>
              <a:ext cx="165183" cy="165182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1896972" y="3474064"/>
              <a:ext cx="165183" cy="165182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1143819" y="3877187"/>
              <a:ext cx="165183" cy="165182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3237107" y="2062152"/>
              <a:ext cx="165183" cy="165182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4602808" y="1858624"/>
              <a:ext cx="165183" cy="165182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H="1" flipV="1">
              <a:off x="3307644" y="2470385"/>
              <a:ext cx="476134" cy="100368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3674845" y="3351160"/>
              <a:ext cx="235975" cy="235974"/>
            </a:xfrm>
            <a:prstGeom prst="ellipse">
              <a:avLst/>
            </a:prstGeom>
            <a:solidFill>
              <a:srgbClr val="33CC33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2260910" y="3201927"/>
              <a:ext cx="165183" cy="165182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4434419" y="2635492"/>
              <a:ext cx="222467" cy="40013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bg2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480062" y="2413544"/>
                  <a:ext cx="68401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oMath>
                    </m:oMathPara>
                  </a14:m>
                  <a:endParaRPr lang="he-IL" dirty="0">
                    <a:solidFill>
                      <a:srgbClr val="0033CC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062" y="2413544"/>
                  <a:ext cx="684013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3463119" y="1640504"/>
              <a:ext cx="165183" cy="165182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1495930" y="2858246"/>
              <a:ext cx="165183" cy="165182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937070" y="2573949"/>
                  <a:ext cx="442874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oMath>
                    </m:oMathPara>
                  </a14:m>
                  <a:endParaRPr lang="he-IL" b="1" dirty="0">
                    <a:solidFill>
                      <a:srgbClr val="0033CC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7070" y="2573949"/>
                  <a:ext cx="442874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0923" y="6076443"/>
                <a:ext cx="6486997" cy="6896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2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lim>
                        </m:limLow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fName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6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600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he-IL" sz="2600" i="1" dirty="0">
                  <a:solidFill>
                    <a:schemeClr val="tx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3" y="6076443"/>
                <a:ext cx="6486997" cy="689612"/>
              </a:xfrm>
              <a:prstGeom prst="rect">
                <a:avLst/>
              </a:prstGeom>
              <a:blipFill>
                <a:blip r:embed="rId8"/>
                <a:stretch>
                  <a:fillRect t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41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9344" y="617349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728424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200" dirty="0" smtClean="0">
                    <a:cs typeface="Times New Roman" panose="02020603050405020304" pitchFamily="18" charset="0"/>
                  </a:rPr>
                  <a:t>On each 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3200" dirty="0" smtClean="0">
                    <a:cs typeface="Times New Roman" panose="02020603050405020304" pitchFamily="18" charset="0"/>
                  </a:rPr>
                  <a:t> days:</a:t>
                </a:r>
                <a:endParaRPr lang="he-IL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28424"/>
                <a:ext cx="9144000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920192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“</a:t>
                </a:r>
                <a:r>
                  <a:rPr lang="en-US" i="1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experts</a:t>
                </a:r>
                <a:r>
                  <a:rPr lang="en-US" dirty="0" smtClean="0">
                    <a:cs typeface="Times New Roman" panose="02020603050405020304" pitchFamily="18" charset="0"/>
                  </a:rPr>
                  <a:t>” give us their prediction (Up/Down).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20192"/>
                <a:ext cx="914400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240" y="239898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We need to make a </a:t>
            </a:r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binary</a:t>
            </a:r>
            <a:r>
              <a:rPr lang="en-US" dirty="0" smtClean="0">
                <a:cs typeface="Times New Roman" panose="02020603050405020304" pitchFamily="18" charset="0"/>
              </a:rPr>
              <a:t> decision (Up/Down).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" y="344140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cs typeface="Times New Roman" panose="02020603050405020304" pitchFamily="18" charset="0"/>
              </a:rPr>
              <a:t>Based on their advice, we make a choice.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" y="3962608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cs typeface="Times New Roman" panose="02020603050405020304" pitchFamily="18" charset="0"/>
              </a:rPr>
              <a:t>We then find out whether our choice is correct.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" y="4483816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cs typeface="Times New Roman" panose="02020603050405020304" pitchFamily="18" charset="0"/>
              </a:rPr>
              <a:t>If our choice is </a:t>
            </a:r>
            <a:r>
              <a:rPr lang="en-US" b="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wrong</a:t>
            </a:r>
            <a:r>
              <a:rPr lang="en-US" b="0" dirty="0" smtClean="0">
                <a:cs typeface="Times New Roman" panose="02020603050405020304" pitchFamily="18" charset="0"/>
              </a:rPr>
              <a:t>, we pay a </a:t>
            </a:r>
            <a:r>
              <a:rPr lang="en-US" b="0" i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penalty</a:t>
            </a:r>
            <a:r>
              <a:rPr lang="en-US" b="0" dirty="0" smtClean="0">
                <a:cs typeface="Times New Roman" panose="02020603050405020304" pitchFamily="18" charset="0"/>
              </a:rPr>
              <a:t> of </a:t>
            </a:r>
            <a:r>
              <a:rPr lang="en-US" b="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r>
              <a:rPr lang="en-US" b="0" dirty="0" smtClean="0">
                <a:cs typeface="Times New Roman" panose="02020603050405020304" pitchFamily="18" charset="0"/>
              </a:rPr>
              <a:t>.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816575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cs typeface="Times New Roman" panose="02020603050405020304" pitchFamily="18" charset="0"/>
              </a:rPr>
              <a:t>Our goal, of course, is to </a:t>
            </a:r>
            <a:r>
              <a:rPr lang="en-US" b="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pay</a:t>
            </a:r>
            <a:r>
              <a:rPr lang="en-US" b="0" dirty="0" smtClean="0">
                <a:cs typeface="Times New Roman" panose="02020603050405020304" pitchFamily="18" charset="0"/>
              </a:rPr>
              <a:t> as little as possible.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" y="500502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cs typeface="Times New Roman" panose="02020603050405020304" pitchFamily="18" charset="0"/>
              </a:rPr>
              <a:t>If our choice is </a:t>
            </a:r>
            <a:r>
              <a:rPr lang="en-US" b="0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right</a:t>
            </a:r>
            <a:r>
              <a:rPr lang="en-US" b="0" dirty="0" smtClean="0">
                <a:cs typeface="Times New Roman" panose="02020603050405020304" pitchFamily="18" charset="0"/>
              </a:rPr>
              <a:t>, we do not pay anything.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28428" y="2358919"/>
            <a:ext cx="8087144" cy="3295121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32865"/>
            <a:ext cx="9144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“Using </a:t>
            </a:r>
            <a:r>
              <a:rPr lang="en-US" sz="4800" kern="0" dirty="0" smtClean="0">
                <a:solidFill>
                  <a:srgbClr val="CC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expert</a:t>
            </a: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advice”</a:t>
            </a:r>
            <a:b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 basic binary setting</a:t>
            </a:r>
            <a:endParaRPr lang="en-US" sz="3600" kern="0" dirty="0">
              <a:solidFill>
                <a:srgbClr val="00B05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9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17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20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123137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Learning a Linear Classifier -</a:t>
            </a:r>
            <a:b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</a:t>
            </a:r>
            <a:r>
              <a:rPr lang="en-US" sz="40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Winnow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algorithm 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Littlestone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(1987)]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" y="1555362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Experts correspond coordinates (also known as </a:t>
            </a:r>
            <a:r>
              <a:rPr lang="en-US" sz="2600" i="1" dirty="0" smtClean="0">
                <a:cs typeface="Times New Roman" panose="02020603050405020304" pitchFamily="18" charset="0"/>
              </a:rPr>
              <a:t>features</a:t>
            </a:r>
            <a:r>
              <a:rPr lang="en-US" sz="2600" dirty="0" smtClean="0">
                <a:cs typeface="Times New Roman" panose="02020603050405020304" pitchFamily="18" charset="0"/>
              </a:rPr>
              <a:t>).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" y="2210682"/>
                <a:ext cx="9144000" cy="5280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Run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lit/>
                          </m:r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2210682"/>
                <a:ext cx="9144000" cy="528093"/>
              </a:xfrm>
              <a:prstGeom prst="rect">
                <a:avLst/>
              </a:prstGeom>
              <a:blipFill rotWithShape="0">
                <a:blip r:embed="rId2"/>
                <a:stretch>
                  <a:fillRect t="-11628" b="-2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" y="2783706"/>
                <a:ext cx="9144000" cy="5195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In each iteration,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a good classifier, stop.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2783706"/>
                <a:ext cx="9144000" cy="519501"/>
              </a:xfrm>
              <a:prstGeom prst="rect">
                <a:avLst/>
              </a:prstGeom>
              <a:blipFill rotWithShape="0">
                <a:blip r:embed="rId3"/>
                <a:stretch>
                  <a:fillRect t="-5882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" y="3332346"/>
                <a:ext cx="9144000" cy="5514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Otherwise, 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be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3332346"/>
                <a:ext cx="9144000" cy="551498"/>
              </a:xfrm>
              <a:prstGeom prst="rect">
                <a:avLst/>
              </a:prstGeom>
              <a:blipFill rotWithShape="0">
                <a:blip r:embed="rId4"/>
                <a:stretch>
                  <a:fillRect t="-6667" b="-2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" y="4012050"/>
                <a:ext cx="9144000" cy="5504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 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 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4012050"/>
                <a:ext cx="9144000" cy="550407"/>
              </a:xfrm>
              <a:prstGeom prst="rect">
                <a:avLst/>
              </a:prstGeom>
              <a:blipFill>
                <a:blip r:embed="rId5"/>
                <a:stretch>
                  <a:fillRect t="-555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" y="4767954"/>
                <a:ext cx="9144000" cy="16297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>
                    <a:cs typeface="Times New Roman" panose="02020603050405020304" pitchFamily="18" charset="0"/>
                  </a:rPr>
                  <a:t>Theorem: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If there exists a classifier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b="1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then </a:t>
                </a:r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Winnow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finds a classifier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600" b="1" i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>
                    <a:cs typeface="Times New Roman" panose="02020603050405020304" pitchFamily="18" charset="0"/>
                  </a:rPr>
                  <a:t>,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/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>
                    <a:cs typeface="Times New Roman" panose="02020603050405020304" pitchFamily="18" charset="0"/>
                  </a:rPr>
                  <a:t>,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after at most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2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iterations. 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4767954"/>
                <a:ext cx="9144000" cy="1629742"/>
              </a:xfrm>
              <a:prstGeom prst="rect">
                <a:avLst/>
              </a:prstGeom>
              <a:blipFill>
                <a:blip r:embed="rId6"/>
                <a:stretch>
                  <a:fillRect t="-3371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3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21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3137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Learning a Linear Classifier -</a:t>
            </a:r>
            <a:b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</a:t>
            </a:r>
            <a:r>
              <a:rPr lang="en-US" sz="40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Winnow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algorithm 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Littlestone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(1987)]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" y="1757279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For every coordinate (expert)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we have: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" y="1757279"/>
                <a:ext cx="9144000" cy="492443"/>
              </a:xfrm>
              <a:prstGeom prst="rect">
                <a:avLst/>
              </a:prstGeom>
              <a:blipFill rotWithShape="0">
                <a:blip r:embed="rId2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5" y="2142751"/>
                <a:ext cx="9144000" cy="14885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 smtClean="0">
                    <a:cs typeface="Times New Roman" panose="02020603050405020304" pitchFamily="18" charset="0"/>
                  </a:rPr>
                  <a:t> </a:t>
                </a:r>
                <a:endParaRPr lang="en-US" sz="1200" b="0" dirty="0" smtClean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" y="2142751"/>
                <a:ext cx="9144000" cy="14885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63" y="3796534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Thus, for </a:t>
                </a:r>
                <a:r>
                  <a:rPr lang="en-US" sz="2600" i="1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every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distribution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sz="2600" b="1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we have: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" y="3796534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4209145"/>
                <a:ext cx="9144000" cy="14885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 smtClean="0">
                    <a:cs typeface="Times New Roman" panose="02020603050405020304" pitchFamily="18" charset="0"/>
                  </a:rPr>
                  <a:t> </a:t>
                </a:r>
                <a:endParaRPr lang="en-US" sz="1200" b="0" dirty="0" smtClean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09145"/>
                <a:ext cx="9144000" cy="14885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422" y="5922878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We choose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" y="5922878"/>
                <a:ext cx="9144000" cy="492443"/>
              </a:xfrm>
              <a:prstGeom prst="rect">
                <a:avLst/>
              </a:prstGeom>
              <a:blipFill rotWithShape="0">
                <a:blip r:embed="rId6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7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22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3709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</a:t>
            </a:r>
            <a:r>
              <a:rPr lang="en-US" sz="40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Winnow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algorithm 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Littlestone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(1987)]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969985"/>
                <a:ext cx="9144000" cy="12174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2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he-IL" sz="2600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9985"/>
                <a:ext cx="9144000" cy="12174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987322"/>
                <a:ext cx="9144000" cy="12174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he-IL" sz="2600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87322"/>
                <a:ext cx="9144000" cy="12174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63" y="2209967"/>
                <a:ext cx="9144000" cy="7134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d>
                          <m:d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,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d>
                          <m:d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" y="2209967"/>
                <a:ext cx="9144000" cy="713465"/>
              </a:xfrm>
              <a:prstGeom prst="rect">
                <a:avLst/>
              </a:prstGeom>
              <a:blipFill rotWithShape="0">
                <a:blip r:embed="rId4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18290" y="4252288"/>
            <a:ext cx="2360295" cy="900973"/>
            <a:chOff x="1085943" y="4384077"/>
            <a:chExt cx="2360295" cy="900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85943" y="4792607"/>
                  <a:ext cx="2360295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</m:oMath>
                    </m:oMathPara>
                  </a14:m>
                  <a:endParaRPr lang="he-IL" sz="2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943" y="4792607"/>
                  <a:ext cx="2360295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 bwMode="auto">
            <a:xfrm rot="16200000">
              <a:off x="2132706" y="3536861"/>
              <a:ext cx="332744" cy="2027175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05493" y="4217128"/>
            <a:ext cx="2360295" cy="1284922"/>
            <a:chOff x="838803" y="4329293"/>
            <a:chExt cx="2360295" cy="12849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38803" y="4767893"/>
                  <a:ext cx="2360295" cy="84632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  <m:r>
                              <a:rPr lang="en-US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oMath>
                    </m:oMathPara>
                  </a14:m>
                  <a:endParaRPr lang="he-IL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803" y="4767893"/>
                  <a:ext cx="2360295" cy="84632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/>
            <p:cNvSpPr/>
            <p:nvPr/>
          </p:nvSpPr>
          <p:spPr bwMode="auto">
            <a:xfrm rot="16200000">
              <a:off x="1844314" y="3607478"/>
              <a:ext cx="387528" cy="1831158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28596" y="4252286"/>
            <a:ext cx="2360295" cy="962770"/>
            <a:chOff x="801732" y="4384065"/>
            <a:chExt cx="2360295" cy="9627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01732" y="4854392"/>
                  <a:ext cx="2360295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oMath>
                    </m:oMathPara>
                  </a14:m>
                  <a:endParaRPr lang="he-IL" sz="2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32" y="4854392"/>
                  <a:ext cx="2360295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/>
            <p:cNvSpPr/>
            <p:nvPr/>
          </p:nvSpPr>
          <p:spPr bwMode="auto">
            <a:xfrm rot="16200000">
              <a:off x="1786240" y="3535484"/>
              <a:ext cx="352370" cy="2049531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6631" y="5472258"/>
                <a:ext cx="3672114" cy="9199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en-US" sz="26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 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31" y="5472258"/>
                <a:ext cx="3672114" cy="9199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25116" y="5397045"/>
                <a:ext cx="5569270" cy="10703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sz="2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116" y="5397045"/>
                <a:ext cx="5569270" cy="107035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 bwMode="auto">
          <a:xfrm>
            <a:off x="3509320" y="5870439"/>
            <a:ext cx="420129" cy="209084"/>
          </a:xfrm>
          <a:prstGeom prst="rightArrow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0" grpId="0"/>
      <p:bldP spid="21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23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37002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0-sum 2-player matrix games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8160" y="1515738"/>
                <a:ext cx="3611880" cy="13946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1515738"/>
                <a:ext cx="3611880" cy="13946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83280" y="1454778"/>
                <a:ext cx="577596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ROW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chooses a row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0" y="1454778"/>
                <a:ext cx="577596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83280" y="1911978"/>
                <a:ext cx="577596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COLUMN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chooses a column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0" y="1911978"/>
                <a:ext cx="577596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83280" y="2384418"/>
                <a:ext cx="577596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ROW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pays </a:t>
                </a:r>
                <a:r>
                  <a:rPr lang="en-US" sz="26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COLUMN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0" y="2384418"/>
                <a:ext cx="5775960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3329298"/>
                <a:ext cx="9144000" cy="6609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 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</m:fName>
                            <m:e>
                              <m:func>
                                <m:func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 b="0" i="0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29298"/>
                <a:ext cx="9144000" cy="6609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4170130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No player wants to go first…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" y="4642570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Suppose the players play </a:t>
            </a:r>
            <a:r>
              <a:rPr lang="en-US" sz="2600" i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simultaneously</a:t>
            </a:r>
            <a:r>
              <a:rPr lang="en-US" sz="2600" i="1" dirty="0" smtClean="0">
                <a:cs typeface="Times New Roman" panose="02020603050405020304" pitchFamily="18" charset="0"/>
              </a:rPr>
              <a:t>.</a:t>
            </a:r>
            <a:endParaRPr lang="he-IL" sz="2600" i="1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" y="5160730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Playing </a:t>
            </a:r>
            <a:r>
              <a:rPr lang="en-US" sz="2600" i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deterministically</a:t>
            </a:r>
            <a:r>
              <a:rPr lang="en-US" sz="2600" dirty="0" smtClean="0">
                <a:cs typeface="Times New Roman" panose="02020603050405020304" pitchFamily="18" charset="0"/>
              </a:rPr>
              <a:t> is similar to playing first.</a:t>
            </a:r>
            <a:endParaRPr lang="he-IL" sz="2600" i="1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" y="5861770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Use </a:t>
            </a:r>
            <a:r>
              <a:rPr lang="en-US" sz="2600" i="1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randomized</a:t>
            </a:r>
            <a:r>
              <a:rPr lang="en-US" sz="2600" dirty="0" smtClean="0">
                <a:cs typeface="Times New Roman" panose="02020603050405020304" pitchFamily="18" charset="0"/>
              </a:rPr>
              <a:t> (</a:t>
            </a:r>
            <a:r>
              <a:rPr lang="en-US" sz="2600" i="1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mixed</a:t>
            </a:r>
            <a:r>
              <a:rPr lang="en-US" sz="2600" dirty="0" smtClean="0">
                <a:cs typeface="Times New Roman" panose="02020603050405020304" pitchFamily="18" charset="0"/>
              </a:rPr>
              <a:t>) strategies.</a:t>
            </a:r>
            <a:endParaRPr lang="he-IL" sz="26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24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7002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0-sum 2-player matrix games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45" y="1472650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Randomized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(</a:t>
                </a:r>
                <a:r>
                  <a:rPr lang="en-US" sz="26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mixed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) strategy for </a:t>
                </a:r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ROW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: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A distribution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sz="2600" i="1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over the rows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00" i="1" dirty="0" smtClean="0">
                    <a:cs typeface="Times New Roman" panose="02020603050405020304" pitchFamily="18" charset="0"/>
                  </a:rPr>
                  <a:t>.</a:t>
                </a:r>
                <a:endParaRPr lang="he-IL" sz="26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" y="1472650"/>
                <a:ext cx="9144000" cy="892552"/>
              </a:xfrm>
              <a:prstGeom prst="rect">
                <a:avLst/>
              </a:prstGeom>
              <a:blipFill rotWithShape="0">
                <a:blip r:embed="rId2"/>
                <a:stretch>
                  <a:fillRect t="-6849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145" y="2448010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Randomized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(</a:t>
                </a:r>
                <a:r>
                  <a:rPr lang="en-US" sz="26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mixed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) strategy for </a:t>
                </a:r>
                <a:r>
                  <a:rPr lang="en-US" sz="26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COLUMN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: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A distribution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sz="2600" i="1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over the columns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00" i="1" dirty="0" smtClean="0">
                    <a:cs typeface="Times New Roman" panose="02020603050405020304" pitchFamily="18" charset="0"/>
                  </a:rPr>
                  <a:t>.</a:t>
                </a:r>
                <a:endParaRPr lang="he-IL" sz="26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" y="2448010"/>
                <a:ext cx="9144000" cy="892552"/>
              </a:xfrm>
              <a:prstGeom prst="rect">
                <a:avLst/>
              </a:prstGeom>
              <a:blipFill rotWithShape="0">
                <a:blip r:embed="rId3"/>
                <a:stretch>
                  <a:fillRect t="-6849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145" y="3651970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If </a:t>
                </a:r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ROW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uses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and </a:t>
                </a:r>
                <a:r>
                  <a:rPr lang="en-US" sz="26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COLUMN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uses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the expected payoff is: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" y="3651970"/>
                <a:ext cx="9144000" cy="892552"/>
              </a:xfrm>
              <a:prstGeom prst="rect">
                <a:avLst/>
              </a:prstGeom>
              <a:blipFill rotWithShape="0">
                <a:blip r:embed="rId4"/>
                <a:stretch>
                  <a:fillRect t="-6164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85" y="4673050"/>
                <a:ext cx="9144000" cy="110850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𝒒</m:t>
                      </m:r>
                    </m:oMath>
                  </m:oMathPara>
                </a14:m>
                <a:endParaRPr lang="he-IL" sz="2600" b="1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" y="4673050"/>
                <a:ext cx="9144000" cy="11085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1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25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18714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0-sum 2-player matrix games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" y="984970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Von Neumann</a:t>
            </a:r>
            <a:r>
              <a:rPr lang="en-US" sz="3200" b="1" dirty="0" smtClean="0">
                <a:cs typeface="Times New Roman" panose="02020603050405020304" pitchFamily="18" charset="0"/>
              </a:rPr>
              <a:t>’s min-max theorem:</a:t>
            </a:r>
            <a:endParaRPr lang="he-IL" sz="32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697658"/>
                <a:ext cx="9144000" cy="7969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3200" b="1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3200" b="1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lim>
                              </m:limLow>
                            </m:fName>
                            <m:e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2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3200" b="1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𝒑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𝒑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1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𝒒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he-IL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7658"/>
                <a:ext cx="9144000" cy="7969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897510"/>
                <a:ext cx="5425440" cy="7969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he-IL" sz="3200" dirty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7510"/>
                <a:ext cx="5425440" cy="7969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81401" y="2897510"/>
                <a:ext cx="5562600" cy="7969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32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2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he-IL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2897510"/>
                <a:ext cx="5562600" cy="7969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5400000">
                <a:off x="2355532" y="2528927"/>
                <a:ext cx="71437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he-IL" sz="32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355532" y="2528927"/>
                <a:ext cx="71437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5400000">
                <a:off x="5891212" y="2528927"/>
                <a:ext cx="71437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he-IL" sz="32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91212" y="2528927"/>
                <a:ext cx="71437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45279" y="4223390"/>
                <a:ext cx="3109041" cy="20621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3200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  <m:r>
                          <a:rPr lang="en-US" sz="32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sz="3200" b="0" dirty="0" smtClean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rgbClr val="0033CC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33CC"/>
                    </a:solidFill>
                    <a:cs typeface="Times New Roman" panose="02020603050405020304" pitchFamily="18" charset="0"/>
                  </a:rPr>
                  <a:t>s.t.</a:t>
                </a:r>
                <a:r>
                  <a:rPr lang="en-US" sz="3200" dirty="0" smtClean="0">
                    <a:solidFill>
                      <a:srgbClr val="0033CC"/>
                    </a:solidFill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3200" b="1" dirty="0" smtClean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sz="3200" b="1" dirty="0" smtClean="0">
                    <a:solidFill>
                      <a:srgbClr val="0033CC"/>
                    </a:solidFill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200" b="0" dirty="0" smtClean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rgbClr val="0033CC"/>
                    </a:solidFill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he-IL" sz="3200" dirty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79" y="4223390"/>
                <a:ext cx="3109041" cy="2062103"/>
              </a:xfrm>
              <a:prstGeom prst="rect">
                <a:avLst/>
              </a:prstGeom>
              <a:blipFill rotWithShape="0">
                <a:blip r:embed="rId6"/>
                <a:stretch>
                  <a:fillRect l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45575" y="4223390"/>
                <a:ext cx="2773680" cy="21377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3200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  <m:r>
                          <a:rPr lang="en-US" sz="32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sz="3200" b="0" dirty="0" smtClean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rgbClr val="0033CC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33CC"/>
                    </a:solidFill>
                    <a:cs typeface="Times New Roman" panose="02020603050405020304" pitchFamily="18" charset="0"/>
                  </a:rPr>
                  <a:t>s.t.</a:t>
                </a:r>
                <a:r>
                  <a:rPr lang="en-US" sz="3200" dirty="0" smtClean="0">
                    <a:solidFill>
                      <a:srgbClr val="0033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2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3200" b="1" dirty="0" smtClean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𝒒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200" b="0" dirty="0" smtClean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rgbClr val="0033CC"/>
                    </a:solidFill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he-IL" sz="3200" dirty="0">
                  <a:solidFill>
                    <a:srgbClr val="0033CC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575" y="4223390"/>
                <a:ext cx="2773680" cy="2137701"/>
              </a:xfrm>
              <a:prstGeom prst="rect">
                <a:avLst/>
              </a:prstGeom>
              <a:blipFill rotWithShape="0">
                <a:blip r:embed="rId7"/>
                <a:stretch>
                  <a:fillRect l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5400000">
                <a:off x="2355532" y="3747175"/>
                <a:ext cx="71437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he-IL" sz="32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355532" y="3747175"/>
                <a:ext cx="714375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5400000">
                <a:off x="5891212" y="3747175"/>
                <a:ext cx="71437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he-IL" sz="32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91212" y="3747175"/>
                <a:ext cx="714375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40499" y="4702524"/>
                <a:ext cx="71437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he-IL" sz="32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499" y="4702524"/>
                <a:ext cx="714375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47533" y="5625822"/>
            <a:ext cx="264893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LP</a:t>
            </a:r>
            <a:br>
              <a:rPr lang="en-US" sz="3000" dirty="0" smtClean="0">
                <a:solidFill>
                  <a:srgbClr val="00B050"/>
                </a:solidFill>
                <a:cs typeface="Times New Roman" panose="02020603050405020304" pitchFamily="18" charset="0"/>
              </a:rPr>
            </a:br>
            <a:r>
              <a:rPr lang="en-US" sz="30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Duality</a:t>
            </a:r>
            <a:endParaRPr lang="he-IL" sz="3000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4537055" y="5254441"/>
            <a:ext cx="0" cy="3713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102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26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37002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0-sum 2-player matrix games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8160" y="1515738"/>
                <a:ext cx="3611880" cy="13946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1515738"/>
                <a:ext cx="3611880" cy="13946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83280" y="1454778"/>
                <a:ext cx="577596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ROW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chooses a row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0" y="1454778"/>
                <a:ext cx="577596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83280" y="1911978"/>
                <a:ext cx="577596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COLUMN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chooses a column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0" y="1911978"/>
                <a:ext cx="577596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83280" y="2384418"/>
                <a:ext cx="577596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ROW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pays </a:t>
                </a:r>
                <a:r>
                  <a:rPr lang="en-US" sz="26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COLUMN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0" y="2384418"/>
                <a:ext cx="5775960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3155562"/>
                <a:ext cx="9144000" cy="6609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&gt;  </m:t>
                          </m:r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</m:fName>
                            <m:e>
                              <m:func>
                                <m:func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 b="0" i="0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55562"/>
                <a:ext cx="9144000" cy="6609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0" y="3951720"/>
            <a:ext cx="915924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What is the </a:t>
            </a:r>
            <a:r>
              <a:rPr lang="en-US" sz="2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value </a:t>
            </a:r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and what are the </a:t>
            </a:r>
            <a:r>
              <a:rPr lang="en-US" sz="26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optimal strategies</a:t>
            </a:r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?</a:t>
            </a:r>
            <a:endParaRPr lang="he-IL" sz="26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94460" y="4657123"/>
                <a:ext cx="3611880" cy="16961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b="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mr>
                    </m:m>
                  </m:oMath>
                </a14:m>
                <a:endParaRPr lang="en-US" sz="24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e>
                        </m:mr>
                      </m:m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" y="4657123"/>
                <a:ext cx="3611880" cy="169610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64024" y="5521461"/>
            <a:ext cx="301752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value </a:t>
            </a:r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=</a:t>
            </a:r>
            <a:r>
              <a:rPr lang="en-US" sz="2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1</a:t>
            </a:r>
            <a:endParaRPr lang="he-IL" sz="26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27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4297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Solving 0-sum games approximately</a:t>
            </a:r>
            <a:endParaRPr lang="en-US" sz="36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45" y="1369215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>
                <a:cs typeface="Times New Roman" panose="02020603050405020304" pitchFamily="18" charset="0"/>
              </a:rPr>
              <a:t>V</a:t>
            </a:r>
            <a:r>
              <a:rPr lang="en-US" sz="2600" dirty="0" smtClean="0">
                <a:cs typeface="Times New Roman" panose="02020603050405020304" pitchFamily="18" charset="0"/>
              </a:rPr>
              <a:t>alue and optimal strategies can be found by solving an LP.</a:t>
            </a:r>
            <a:endParaRPr lang="he-IL" sz="2600" i="1" dirty="0"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79" y="1935959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>
                <a:cs typeface="Times New Roman" panose="02020603050405020304" pitchFamily="18" charset="0"/>
              </a:rPr>
              <a:t>C</a:t>
            </a:r>
            <a:r>
              <a:rPr lang="en-US" sz="2600" dirty="0" smtClean="0">
                <a:cs typeface="Times New Roman" panose="02020603050405020304" pitchFamily="18" charset="0"/>
              </a:rPr>
              <a:t>an be done in polynomial time, but relatively slowly.</a:t>
            </a:r>
            <a:endParaRPr lang="he-IL" sz="2600" i="1" dirty="0"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12" y="2474129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In many situations a good approximation is sufficient.</a:t>
            </a:r>
            <a:endParaRPr lang="he-IL" sz="2600" i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132" y="3360913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W.l.o.g., assume that all entries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are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i="1" dirty="0" smtClean="0">
                    <a:cs typeface="Times New Roman" panose="02020603050405020304" pitchFamily="18" charset="0"/>
                  </a:rPr>
                  <a:t>.</a:t>
                </a:r>
                <a:endParaRPr lang="he-IL" sz="26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" y="3360913"/>
                <a:ext cx="9144000" cy="492443"/>
              </a:xfrm>
              <a:prstGeom prst="rect">
                <a:avLst/>
              </a:prstGeom>
              <a:blipFill rotWithShape="0">
                <a:blip r:embed="rId2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365" y="3856219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𝑣𝑎𝑙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be the value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5" y="3856219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0" y="4418134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-optimal strategies </a:t>
                </a:r>
                <a:r>
                  <a:rPr lang="en-US" sz="2600" dirty="0" err="1" smtClean="0">
                    <a:cs typeface="Times New Roman" panose="02020603050405020304" pitchFamily="18" charset="0"/>
                  </a:rPr>
                  <a:t>iff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: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18134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0025" y="5073547"/>
                <a:ext cx="5425440" cy="6609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US" sz="26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</m:func>
                    </m:oMath>
                  </m:oMathPara>
                </a14:m>
                <a:endParaRPr lang="he-IL" sz="26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" y="5073547"/>
                <a:ext cx="5425440" cy="6609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24239" y="5097464"/>
                <a:ext cx="5562600" cy="6131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r>
                            <a:rPr lang="en-US" sz="26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</m:func>
                      <m:r>
                        <a:rPr lang="en-US" sz="26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6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he-IL" sz="26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239" y="5097464"/>
                <a:ext cx="5562600" cy="6131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8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28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244297"/>
            <a:ext cx="91440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0-sum games using </a:t>
            </a:r>
            <a: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Multiplicative Updates</a:t>
            </a:r>
            <a: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[Freund-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Schapire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1999)]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145" y="1529801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Experts correspond to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rows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600" i="1" dirty="0" smtClean="0">
                    <a:cs typeface="Times New Roman" panose="02020603050405020304" pitchFamily="18" charset="0"/>
                  </a:rPr>
                  <a:t>.</a:t>
                </a:r>
                <a:endParaRPr lang="he-IL" sz="26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" y="1529801"/>
                <a:ext cx="9144000" cy="492443"/>
              </a:xfrm>
              <a:prstGeom prst="rect">
                <a:avLst/>
              </a:prstGeom>
              <a:blipFill rotWithShape="0">
                <a:blip r:embed="rId2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2379" y="202510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A distribution over the experts is a mixed strategy for </a:t>
            </a:r>
            <a:r>
              <a:rPr lang="en-US" sz="2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ROW</a:t>
            </a:r>
            <a:r>
              <a:rPr lang="en-US" sz="2600" dirty="0" smtClean="0">
                <a:cs typeface="Times New Roman" panose="02020603050405020304" pitchFamily="18" charset="0"/>
              </a:rPr>
              <a:t>.</a:t>
            </a:r>
            <a:endParaRPr lang="he-IL" sz="2600" i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12" y="2591852"/>
                <a:ext cx="9144000" cy="5195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In iteration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the algorithm produces a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" y="2591852"/>
                <a:ext cx="9144000" cy="519501"/>
              </a:xfrm>
              <a:prstGeom prst="rect">
                <a:avLst/>
              </a:prstGeom>
              <a:blipFill rotWithShape="0">
                <a:blip r:embed="rId3"/>
                <a:stretch>
                  <a:fillRect t="-4706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7132" y="3115723"/>
                <a:ext cx="9144000" cy="5200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i="1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is the column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maximizing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" y="3115723"/>
                <a:ext cx="9144000" cy="520014"/>
              </a:xfrm>
              <a:prstGeom prst="rect">
                <a:avLst/>
              </a:prstGeom>
              <a:blipFill>
                <a:blip r:embed="rId4"/>
                <a:stretch>
                  <a:fillRect l="-667" t="-4706" r="-667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6652" y="4282551"/>
                <a:ext cx="9144000" cy="191533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>
                    <a:cs typeface="Times New Roman" panose="02020603050405020304" pitchFamily="18" charset="0"/>
                  </a:rPr>
                  <a:t>Theorem: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run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 smtClean="0">
                    <a:solidFill>
                      <a:srgbClr val="0033CC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iterations, then the 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best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strategy obtained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-optimal for </a:t>
                </a:r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ROW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columns, the total running time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𝑚𝑛</m:t>
                        </m:r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600" dirty="0">
                    <a:cs typeface="Times New Roman" panose="02020603050405020304" pitchFamily="18" charset="0"/>
                  </a:rPr>
                  <a:t>-optimal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strategy for </a:t>
                </a:r>
                <a:r>
                  <a:rPr lang="en-US" sz="26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COLUMN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can also be found.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2" y="4282551"/>
                <a:ext cx="9144000" cy="1915333"/>
              </a:xfrm>
              <a:prstGeom prst="rect">
                <a:avLst/>
              </a:prstGeom>
              <a:blipFill>
                <a:blip r:embed="rId5"/>
                <a:stretch>
                  <a:fillRect t="-3185" b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1923" y="3653894"/>
                <a:ext cx="9144000" cy="5516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Note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23" y="3653894"/>
                <a:ext cx="9144000" cy="551626"/>
              </a:xfrm>
              <a:prstGeom prst="rect">
                <a:avLst/>
              </a:prstGeom>
              <a:blipFill rotWithShape="0">
                <a:blip r:embed="rId6"/>
                <a:stretch>
                  <a:fillRect t="-4396" b="-2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58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29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5705"/>
            <a:ext cx="91440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0-sum games using </a:t>
            </a:r>
            <a: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Multiplicative Updates</a:t>
            </a:r>
            <a: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[Freund-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Schapire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1999)]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145" y="1491994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For any distribution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and in particular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we have 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" y="1491994"/>
                <a:ext cx="9144000" cy="492443"/>
              </a:xfrm>
              <a:prstGeom prst="rect">
                <a:avLst/>
              </a:prstGeom>
              <a:blipFill rotWithShape="0">
                <a:blip r:embed="rId2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5" y="2087893"/>
                <a:ext cx="9144000" cy="13038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" y="2087893"/>
                <a:ext cx="9144000" cy="13038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202530" y="3068088"/>
            <a:ext cx="2360295" cy="846908"/>
            <a:chOff x="1202530" y="3068088"/>
            <a:chExt cx="2360295" cy="846908"/>
          </a:xfrm>
        </p:grpSpPr>
        <p:sp>
          <p:nvSpPr>
            <p:cNvPr id="10" name="Left Brace 9"/>
            <p:cNvSpPr/>
            <p:nvPr/>
          </p:nvSpPr>
          <p:spPr bwMode="auto">
            <a:xfrm rot="16200000">
              <a:off x="2250159" y="2369059"/>
              <a:ext cx="294538" cy="1692596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202530" y="3391776"/>
                  <a:ext cx="2360295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2530" y="3391776"/>
                  <a:ext cx="2360295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5198281" y="3063320"/>
            <a:ext cx="2360295" cy="846908"/>
            <a:chOff x="5198281" y="3063320"/>
            <a:chExt cx="2360295" cy="846908"/>
          </a:xfrm>
        </p:grpSpPr>
        <p:sp>
          <p:nvSpPr>
            <p:cNvPr id="13" name="Left Brace 12"/>
            <p:cNvSpPr/>
            <p:nvPr/>
          </p:nvSpPr>
          <p:spPr bwMode="auto">
            <a:xfrm rot="16200000">
              <a:off x="6113162" y="2482291"/>
              <a:ext cx="292400" cy="1454458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198281" y="3387008"/>
                  <a:ext cx="2360295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281" y="3387008"/>
                  <a:ext cx="2360295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2860" y="3993008"/>
                <a:ext cx="9144000" cy="13038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60" y="3993008"/>
                <a:ext cx="9144000" cy="13038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403" y="5404586"/>
                <a:ext cx="3086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3" y="5404586"/>
                <a:ext cx="30861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65403" y="5929221"/>
                <a:ext cx="3086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3" y="5929221"/>
                <a:ext cx="30861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431872" y="5166899"/>
            <a:ext cx="2360295" cy="997903"/>
            <a:chOff x="4431872" y="5166899"/>
            <a:chExt cx="2360295" cy="997903"/>
          </a:xfrm>
        </p:grpSpPr>
        <p:sp>
          <p:nvSpPr>
            <p:cNvPr id="17" name="Left Brace 16"/>
            <p:cNvSpPr/>
            <p:nvPr/>
          </p:nvSpPr>
          <p:spPr bwMode="auto">
            <a:xfrm rot="16200000">
              <a:off x="5538345" y="5014941"/>
              <a:ext cx="138997" cy="442913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431872" y="5337331"/>
                  <a:ext cx="2360295" cy="82747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1872" y="5337331"/>
                  <a:ext cx="2360295" cy="82747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319784" y="5176421"/>
            <a:ext cx="2360295" cy="997903"/>
            <a:chOff x="5239882" y="5176421"/>
            <a:chExt cx="2360295" cy="997903"/>
          </a:xfrm>
        </p:grpSpPr>
        <p:sp>
          <p:nvSpPr>
            <p:cNvPr id="23" name="Left Brace 22"/>
            <p:cNvSpPr/>
            <p:nvPr/>
          </p:nvSpPr>
          <p:spPr bwMode="auto">
            <a:xfrm rot="16200000">
              <a:off x="6290829" y="5024463"/>
              <a:ext cx="138997" cy="442913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239882" y="5346853"/>
                  <a:ext cx="2360295" cy="82747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882" y="5346853"/>
                  <a:ext cx="2360295" cy="82747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1852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5" grpId="0"/>
      <p:bldP spid="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</a:t>
            </a:fld>
            <a:endParaRPr lang="da-DK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508942"/>
              </p:ext>
            </p:extLst>
          </p:nvPr>
        </p:nvGraphicFramePr>
        <p:xfrm>
          <a:off x="1261644" y="2245360"/>
          <a:ext cx="7032772" cy="3434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6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234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3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Expert 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3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3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Expert 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3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 decision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3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621280" y="1639700"/>
            <a:ext cx="50596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cs typeface="Times New Roman" panose="02020603050405020304" pitchFamily="18" charset="0"/>
              </a:rPr>
              <a:t>Days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232865"/>
            <a:ext cx="9144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“Using </a:t>
            </a:r>
            <a:r>
              <a:rPr lang="en-US" sz="4800" kern="0" dirty="0" smtClean="0">
                <a:solidFill>
                  <a:srgbClr val="CC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expert</a:t>
            </a: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advice”</a:t>
            </a:r>
            <a:b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 basic binary setting</a:t>
            </a:r>
            <a:endParaRPr lang="en-US" sz="3600" kern="0" dirty="0">
              <a:solidFill>
                <a:srgbClr val="00B05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9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30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5705"/>
            <a:ext cx="91440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0-sum games using </a:t>
            </a:r>
            <a: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Multiplicative Updates</a:t>
            </a:r>
            <a: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[Freund-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Schapire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1999)]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1421610"/>
                <a:ext cx="9144000" cy="13038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21610"/>
                <a:ext cx="9144000" cy="13038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145" y="2753762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For at least one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we have: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" y="2753762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2346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7439" y="3228257"/>
                <a:ext cx="9144000" cy="6946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</m:func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39" y="3228257"/>
                <a:ext cx="9144000" cy="6946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7439" y="3993471"/>
                <a:ext cx="9144000" cy="9787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Thus,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minimizes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-optimal for </a:t>
                </a:r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ROW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39" y="3993471"/>
                <a:ext cx="9144000" cy="978794"/>
              </a:xfrm>
              <a:prstGeom prst="rect">
                <a:avLst/>
              </a:prstGeom>
              <a:blipFill rotWithShape="0">
                <a:blip r:embed="rId5"/>
                <a:stretch>
                  <a:fillRect t="-2484" b="-14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7439" y="5170971"/>
                <a:ext cx="9144000" cy="6572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also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-optimal for </a:t>
                </a:r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ROW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.)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39" y="5170971"/>
                <a:ext cx="9144000" cy="657296"/>
              </a:xfrm>
              <a:prstGeom prst="rect">
                <a:avLst/>
              </a:prstGeom>
              <a:blipFill rotWithShape="0">
                <a:blip r:embed="rId6"/>
                <a:stretch>
                  <a:fillRect b="-10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31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5705"/>
            <a:ext cx="91440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0-sum games using </a:t>
            </a:r>
            <a: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Multiplicative Updates</a:t>
            </a:r>
            <a: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[Freund-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Schapire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1999)]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905" y="3608119"/>
                <a:ext cx="9144000" cy="13038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" y="3608119"/>
                <a:ext cx="9144000" cy="1303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29148" y="4912002"/>
                <a:ext cx="821485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48" y="4912002"/>
                <a:ext cx="821485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7145" y="1491994"/>
                <a:ext cx="9144000" cy="87107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be such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6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6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" y="1491994"/>
                <a:ext cx="9144000" cy="871072"/>
              </a:xfrm>
              <a:prstGeom prst="rect">
                <a:avLst/>
              </a:prstGeom>
              <a:blipFill>
                <a:blip r:embed="rId4"/>
                <a:stretch>
                  <a:fillRect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-1" y="2747735"/>
                <a:ext cx="436552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747735"/>
                <a:ext cx="4365524" cy="492443"/>
              </a:xfrm>
              <a:prstGeom prst="rect">
                <a:avLst/>
              </a:prstGeom>
              <a:blipFill>
                <a:blip r:embed="rId5"/>
                <a:stretch>
                  <a:fillRect t="-12346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521974" y="2368970"/>
                <a:ext cx="5692878" cy="13038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974" y="2368970"/>
                <a:ext cx="5692878" cy="13038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0" y="5655008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Hence,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≤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-optimal for </a:t>
                </a:r>
                <a:r>
                  <a:rPr lang="en-US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COLUMN</a:t>
                </a:r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55008"/>
                <a:ext cx="9144000" cy="954107"/>
              </a:xfrm>
              <a:prstGeom prst="rect">
                <a:avLst/>
              </a:prstGeom>
              <a:blipFill>
                <a:blip r:embed="rId7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6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9" grpId="0"/>
      <p:bldP spid="20" grpId="0"/>
      <p:bldP spid="21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9737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Rewards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instead of </a:t>
            </a:r>
            <a:r>
              <a:rPr lang="en-US" sz="40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costs</a:t>
            </a:r>
            <a:endParaRPr lang="en-US" sz="4000" kern="0" dirty="0">
              <a:solidFill>
                <a:srgbClr val="FF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010260"/>
                <a:ext cx="9141460" cy="5031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On day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5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we get a </a:t>
                </a:r>
                <a:r>
                  <a:rPr lang="en-US" sz="25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reward</a:t>
                </a:r>
                <a:r>
                  <a:rPr lang="en-US" sz="25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5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instead of a </a:t>
                </a:r>
                <a:r>
                  <a:rPr lang="en-US" sz="25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cost</a:t>
                </a:r>
                <a:r>
                  <a:rPr lang="en-US" sz="25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d>
                          <m:d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5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</a:t>
                </a:r>
                <a:endParaRPr lang="he-IL" sz="25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0260"/>
                <a:ext cx="9141460" cy="503151"/>
              </a:xfrm>
              <a:prstGeom prst="rect">
                <a:avLst/>
              </a:prstGeom>
              <a:blipFill rotWithShape="0">
                <a:blip r:embed="rId2"/>
                <a:stretch>
                  <a:fillRect t="-4878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473" y="1540232"/>
            <a:ext cx="914146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5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Maximize </a:t>
            </a:r>
            <a:r>
              <a:rPr lang="en-US" sz="25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reward</a:t>
            </a:r>
            <a:r>
              <a:rPr lang="en-US" sz="25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instead of minimizing </a:t>
            </a:r>
            <a:r>
              <a:rPr lang="en-US" sz="25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cost.</a:t>
            </a:r>
            <a:endParaRPr lang="he-IL" sz="25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4123" y="2044108"/>
                <a:ext cx="9141460" cy="5031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Simply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d>
                          <m:dPr>
                            <m:ctrlP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5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5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</a:t>
                </a:r>
                <a:endParaRPr lang="he-IL" sz="25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23" y="2044108"/>
                <a:ext cx="9141460" cy="503151"/>
              </a:xfrm>
              <a:prstGeom prst="rect">
                <a:avLst/>
              </a:prstGeom>
              <a:blipFill rotWithShape="0">
                <a:blip r:embed="rId3"/>
                <a:stretch>
                  <a:fillRect t="-3614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" y="2728797"/>
                <a:ext cx="9144000" cy="10912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Multiplicative weight update:</a:t>
                </a:r>
                <a:endParaRPr lang="he-IL" sz="25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5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25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2728797"/>
                <a:ext cx="9144000" cy="1091261"/>
              </a:xfrm>
              <a:prstGeom prst="rect">
                <a:avLst/>
              </a:prstGeom>
              <a:blipFill rotWithShape="0">
                <a:blip r:embed="rId4"/>
                <a:stretch>
                  <a:fillRect t="-5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5" y="3857934"/>
                <a:ext cx="9144000" cy="27490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b="1" dirty="0" smtClean="0">
                    <a:cs typeface="Times New Roman" panose="02020603050405020304" pitchFamily="18" charset="0"/>
                  </a:rPr>
                  <a:t>Theorem:</a:t>
                </a:r>
                <a:r>
                  <a:rPr lang="en-US" sz="2500" b="0" dirty="0" smtClean="0">
                    <a:cs typeface="Times New Roman" panose="02020603050405020304" pitchFamily="18" charset="0"/>
                  </a:rPr>
                  <a:t> Assume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∈[−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500" b="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500" b="0" dirty="0" smtClean="0">
                    <a:cs typeface="Times New Roman" panose="02020603050405020304" pitchFamily="18" charset="0"/>
                  </a:rPr>
                  <a:t>and that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500" b="0" dirty="0" smtClean="0">
                    <a:cs typeface="Times New Roman" panose="02020603050405020304" pitchFamily="18" charset="0"/>
                  </a:rPr>
                  <a:t>.</a:t>
                </a:r>
                <a:br>
                  <a:rPr lang="en-US" sz="2500" b="0" dirty="0" smtClean="0">
                    <a:cs typeface="Times New Roman" panose="02020603050405020304" pitchFamily="18" charset="0"/>
                  </a:rPr>
                </a:br>
                <a:r>
                  <a:rPr lang="en-US" sz="2500" b="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d>
                          <m:d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500" b="0" dirty="0" smtClean="0">
                    <a:cs typeface="Times New Roman" panose="02020603050405020304" pitchFamily="18" charset="0"/>
                  </a:rPr>
                  <a:t> be the distribution used by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sz="2500" b="0" dirty="0" smtClean="0">
                    <a:cs typeface="Times New Roman" panose="02020603050405020304" pitchFamily="18" charset="0"/>
                  </a:rPr>
                  <a:t> at day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500" b="0" dirty="0" smtClean="0">
                    <a:cs typeface="Times New Roman" panose="02020603050405020304" pitchFamily="18" charset="0"/>
                  </a:rPr>
                  <a:t>.</a:t>
                </a:r>
                <a:br>
                  <a:rPr lang="en-US" sz="2500" b="0" dirty="0" smtClean="0">
                    <a:cs typeface="Times New Roman" panose="02020603050405020304" pitchFamily="18" charset="0"/>
                  </a:rPr>
                </a:br>
                <a:r>
                  <a:rPr lang="en-US" sz="2500" b="0" dirty="0" smtClean="0">
                    <a:cs typeface="Times New Roman" panose="02020603050405020304" pitchFamily="18" charset="0"/>
                  </a:rPr>
                  <a:t>Then, for every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5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5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5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5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sz="25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500" b="0" dirty="0" smtClean="0">
                    <a:cs typeface="Times New Roman" panose="02020603050405020304" pitchFamily="18" charset="0"/>
                  </a:rPr>
                  <a:t>,</a:t>
                </a:r>
              </a:p>
              <a:p>
                <a:pPr algn="ctr"/>
                <a:r>
                  <a:rPr lang="en-US" sz="1200" dirty="0">
                    <a:cs typeface="Times New Roman" panose="02020603050405020304" pitchFamily="18" charset="0"/>
                  </a:rPr>
                  <a:t> </a:t>
                </a:r>
                <a:endParaRPr lang="en-US" sz="1200" b="0" dirty="0" smtClean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2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≥  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he-IL" sz="2600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" y="3857934"/>
                <a:ext cx="9144000" cy="27490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6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stCxn id="4" idx="5"/>
            <a:endCxn id="3" idx="1"/>
          </p:cNvCxnSpPr>
          <p:nvPr/>
        </p:nvCxnSpPr>
        <p:spPr bwMode="auto">
          <a:xfrm>
            <a:off x="2194547" y="1998888"/>
            <a:ext cx="1017658" cy="14095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3" name="Straight Connector 42"/>
          <p:cNvCxnSpPr>
            <a:stCxn id="10" idx="3"/>
            <a:endCxn id="3" idx="7"/>
          </p:cNvCxnSpPr>
          <p:nvPr/>
        </p:nvCxnSpPr>
        <p:spPr bwMode="auto">
          <a:xfrm flipH="1">
            <a:off x="3517922" y="1575012"/>
            <a:ext cx="2132405" cy="18334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5" name="Straight Connector 44"/>
          <p:cNvCxnSpPr>
            <a:stCxn id="5" idx="4"/>
            <a:endCxn id="9" idx="0"/>
          </p:cNvCxnSpPr>
          <p:nvPr/>
        </p:nvCxnSpPr>
        <p:spPr bwMode="auto">
          <a:xfrm flipH="1">
            <a:off x="7566016" y="2432416"/>
            <a:ext cx="341195" cy="14731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Connector 45"/>
          <p:cNvCxnSpPr>
            <a:stCxn id="8" idx="6"/>
            <a:endCxn id="9" idx="2"/>
          </p:cNvCxnSpPr>
          <p:nvPr/>
        </p:nvCxnSpPr>
        <p:spPr bwMode="auto">
          <a:xfrm>
            <a:off x="5485192" y="3151657"/>
            <a:ext cx="1864647" cy="9525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8" name="Straight Connector 87"/>
          <p:cNvCxnSpPr>
            <a:stCxn id="6" idx="2"/>
            <a:endCxn id="7" idx="6"/>
          </p:cNvCxnSpPr>
          <p:nvPr/>
        </p:nvCxnSpPr>
        <p:spPr bwMode="auto">
          <a:xfrm flipH="1">
            <a:off x="1825513" y="5009581"/>
            <a:ext cx="2272323" cy="8615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2" name="Straight Connector 91"/>
          <p:cNvCxnSpPr>
            <a:stCxn id="11" idx="2"/>
            <a:endCxn id="7" idx="5"/>
          </p:cNvCxnSpPr>
          <p:nvPr/>
        </p:nvCxnSpPr>
        <p:spPr bwMode="auto">
          <a:xfrm flipH="1">
            <a:off x="1762195" y="5871106"/>
            <a:ext cx="4040989" cy="1404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5" name="Straight Connector 94"/>
          <p:cNvCxnSpPr>
            <a:stCxn id="11" idx="7"/>
            <a:endCxn id="9" idx="4"/>
          </p:cNvCxnSpPr>
          <p:nvPr/>
        </p:nvCxnSpPr>
        <p:spPr bwMode="auto">
          <a:xfrm flipV="1">
            <a:off x="6172219" y="4302749"/>
            <a:ext cx="1393797" cy="14279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33</a:t>
            </a:fld>
            <a:endParaRPr lang="da-DK" dirty="0"/>
          </a:p>
        </p:txBody>
      </p:sp>
      <p:sp>
        <p:nvSpPr>
          <p:cNvPr id="3" name="Oval 56"/>
          <p:cNvSpPr>
            <a:spLocks noChangeAspect="1" noChangeArrowheads="1"/>
          </p:cNvSpPr>
          <p:nvPr/>
        </p:nvSpPr>
        <p:spPr bwMode="auto">
          <a:xfrm>
            <a:off x="3148888" y="3350249"/>
            <a:ext cx="432352" cy="397186"/>
          </a:xfrm>
          <a:prstGeom prst="ellipse">
            <a:avLst/>
          </a:prstGeom>
          <a:solidFill>
            <a:srgbClr val="0033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" name="Oval 56"/>
          <p:cNvSpPr>
            <a:spLocks noChangeAspect="1" noChangeArrowheads="1"/>
          </p:cNvSpPr>
          <p:nvPr/>
        </p:nvSpPr>
        <p:spPr bwMode="auto">
          <a:xfrm>
            <a:off x="1825513" y="1659870"/>
            <a:ext cx="432352" cy="39718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" name="Oval 56"/>
          <p:cNvSpPr>
            <a:spLocks noChangeAspect="1" noChangeArrowheads="1"/>
          </p:cNvSpPr>
          <p:nvPr/>
        </p:nvSpPr>
        <p:spPr bwMode="auto">
          <a:xfrm>
            <a:off x="7691034" y="2035231"/>
            <a:ext cx="432352" cy="39718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" name="Oval 56"/>
          <p:cNvSpPr>
            <a:spLocks noChangeAspect="1" noChangeArrowheads="1"/>
          </p:cNvSpPr>
          <p:nvPr/>
        </p:nvSpPr>
        <p:spPr bwMode="auto">
          <a:xfrm>
            <a:off x="4097836" y="4810987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" name="Oval 56"/>
          <p:cNvSpPr>
            <a:spLocks noChangeAspect="1" noChangeArrowheads="1"/>
          </p:cNvSpPr>
          <p:nvPr/>
        </p:nvSpPr>
        <p:spPr bwMode="auto">
          <a:xfrm>
            <a:off x="1393161" y="5672512"/>
            <a:ext cx="432352" cy="39718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Oval 56"/>
          <p:cNvSpPr>
            <a:spLocks noChangeAspect="1" noChangeArrowheads="1"/>
          </p:cNvSpPr>
          <p:nvPr/>
        </p:nvSpPr>
        <p:spPr bwMode="auto">
          <a:xfrm>
            <a:off x="5052841" y="2953063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9" name="Oval 56"/>
          <p:cNvSpPr>
            <a:spLocks noChangeAspect="1" noChangeArrowheads="1"/>
          </p:cNvSpPr>
          <p:nvPr/>
        </p:nvSpPr>
        <p:spPr bwMode="auto">
          <a:xfrm>
            <a:off x="7349839" y="3905563"/>
            <a:ext cx="432352" cy="397186"/>
          </a:xfrm>
          <a:prstGeom prst="ellipse">
            <a:avLst/>
          </a:prstGeom>
          <a:solidFill>
            <a:srgbClr val="0033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" name="Oval 56"/>
          <p:cNvSpPr>
            <a:spLocks noChangeAspect="1" noChangeArrowheads="1"/>
          </p:cNvSpPr>
          <p:nvPr/>
        </p:nvSpPr>
        <p:spPr bwMode="auto">
          <a:xfrm>
            <a:off x="5587009" y="1235993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1" name="Oval 56"/>
          <p:cNvSpPr>
            <a:spLocks noChangeAspect="1" noChangeArrowheads="1"/>
          </p:cNvSpPr>
          <p:nvPr/>
        </p:nvSpPr>
        <p:spPr bwMode="auto">
          <a:xfrm>
            <a:off x="5803184" y="5672512"/>
            <a:ext cx="432352" cy="39718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31" name="Straight Connector 30"/>
          <p:cNvCxnSpPr>
            <a:stCxn id="4" idx="6"/>
            <a:endCxn id="10" idx="2"/>
          </p:cNvCxnSpPr>
          <p:nvPr/>
        </p:nvCxnSpPr>
        <p:spPr bwMode="auto">
          <a:xfrm flipV="1">
            <a:off x="2257864" y="1434587"/>
            <a:ext cx="3329145" cy="4238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Straight Connector 37"/>
          <p:cNvCxnSpPr>
            <a:stCxn id="4" idx="4"/>
            <a:endCxn id="7" idx="0"/>
          </p:cNvCxnSpPr>
          <p:nvPr/>
        </p:nvCxnSpPr>
        <p:spPr bwMode="auto">
          <a:xfrm flipH="1">
            <a:off x="1609338" y="2057056"/>
            <a:ext cx="432352" cy="36154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41" name="Straight Connector 40"/>
          <p:cNvCxnSpPr>
            <a:stCxn id="3" idx="3"/>
            <a:endCxn id="7" idx="7"/>
          </p:cNvCxnSpPr>
          <p:nvPr/>
        </p:nvCxnSpPr>
        <p:spPr bwMode="auto">
          <a:xfrm flipH="1">
            <a:off x="1762195" y="3689268"/>
            <a:ext cx="1450009" cy="204141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cxnSp>
        <p:nvCxnSpPr>
          <p:cNvPr id="42" name="Straight Connector 41"/>
          <p:cNvCxnSpPr>
            <a:stCxn id="9" idx="3"/>
            <a:endCxn id="6" idx="6"/>
          </p:cNvCxnSpPr>
          <p:nvPr/>
        </p:nvCxnSpPr>
        <p:spPr bwMode="auto">
          <a:xfrm flipH="1">
            <a:off x="4530188" y="4244582"/>
            <a:ext cx="2882969" cy="76499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4" name="Straight Connector 43"/>
          <p:cNvCxnSpPr>
            <a:stCxn id="5" idx="3"/>
            <a:endCxn id="6" idx="7"/>
          </p:cNvCxnSpPr>
          <p:nvPr/>
        </p:nvCxnSpPr>
        <p:spPr bwMode="auto">
          <a:xfrm flipH="1">
            <a:off x="4466870" y="2374249"/>
            <a:ext cx="3287481" cy="24949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7" name="Straight Connector 46"/>
          <p:cNvCxnSpPr>
            <a:stCxn id="10" idx="5"/>
            <a:endCxn id="9" idx="1"/>
          </p:cNvCxnSpPr>
          <p:nvPr/>
        </p:nvCxnSpPr>
        <p:spPr bwMode="auto">
          <a:xfrm>
            <a:off x="5956044" y="1575012"/>
            <a:ext cx="1457113" cy="23887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cxnSp>
        <p:nvCxnSpPr>
          <p:cNvPr id="48" name="Straight Connector 47"/>
          <p:cNvCxnSpPr>
            <a:stCxn id="8" idx="3"/>
            <a:endCxn id="6" idx="0"/>
          </p:cNvCxnSpPr>
          <p:nvPr/>
        </p:nvCxnSpPr>
        <p:spPr bwMode="auto">
          <a:xfrm flipH="1">
            <a:off x="4314013" y="3292082"/>
            <a:ext cx="802145" cy="15189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9" name="Straight Connector 48"/>
          <p:cNvCxnSpPr>
            <a:stCxn id="10" idx="6"/>
            <a:endCxn id="5" idx="2"/>
          </p:cNvCxnSpPr>
          <p:nvPr/>
        </p:nvCxnSpPr>
        <p:spPr bwMode="auto">
          <a:xfrm>
            <a:off x="6019361" y="1434587"/>
            <a:ext cx="1671673" cy="7992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0" name="Straight Connector 49"/>
          <p:cNvCxnSpPr>
            <a:stCxn id="10" idx="4"/>
            <a:endCxn id="8" idx="0"/>
          </p:cNvCxnSpPr>
          <p:nvPr/>
        </p:nvCxnSpPr>
        <p:spPr bwMode="auto">
          <a:xfrm flipH="1">
            <a:off x="5269017" y="1633179"/>
            <a:ext cx="534169" cy="131988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468808" y="2347115"/>
            <a:ext cx="343973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5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91670" y="4230234"/>
            <a:ext cx="494791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12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6722" y="2477752"/>
            <a:ext cx="320148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8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35675" y="5707760"/>
            <a:ext cx="562161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15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2314" y="3501174"/>
            <a:ext cx="330614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3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71788" y="2882034"/>
            <a:ext cx="292294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1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7745" y="4813367"/>
            <a:ext cx="228670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9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81391" y="1603896"/>
            <a:ext cx="554102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16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1531" y="3288935"/>
            <a:ext cx="533352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13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2781" y="5157918"/>
            <a:ext cx="4276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2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54516" y="2179809"/>
            <a:ext cx="561577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17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22497" y="4329507"/>
            <a:ext cx="495019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25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01622" y="1417506"/>
            <a:ext cx="517803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11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75122" y="3714477"/>
            <a:ext cx="564545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30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24461" y="3695182"/>
            <a:ext cx="513747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18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68378" y="2144599"/>
            <a:ext cx="513747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22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119498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Maximum </a:t>
            </a:r>
            <a:r>
              <a:rPr lang="en-US" sz="4000" kern="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Multicommodity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Flow</a:t>
            </a:r>
            <a:endParaRPr lang="en-US" sz="40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50639" y="2038866"/>
            <a:ext cx="5130031" cy="4416548"/>
            <a:chOff x="850639" y="2038866"/>
            <a:chExt cx="5130031" cy="4416548"/>
          </a:xfrm>
        </p:grpSpPr>
        <p:sp>
          <p:nvSpPr>
            <p:cNvPr id="13" name="Freeform 12"/>
            <p:cNvSpPr/>
            <p:nvPr/>
          </p:nvSpPr>
          <p:spPr bwMode="auto">
            <a:xfrm>
              <a:off x="1406461" y="2038866"/>
              <a:ext cx="4574209" cy="4416548"/>
            </a:xfrm>
            <a:custGeom>
              <a:avLst/>
              <a:gdLst>
                <a:gd name="connsiteX0" fmla="*/ 4579458 w 4579458"/>
                <a:gd name="connsiteY0" fmla="*/ 4065372 h 4601899"/>
                <a:gd name="connsiteX1" fmla="*/ 2256388 w 4579458"/>
                <a:gd name="connsiteY1" fmla="*/ 4423718 h 4601899"/>
                <a:gd name="connsiteX2" fmla="*/ 415231 w 4579458"/>
                <a:gd name="connsiteY2" fmla="*/ 4361935 h 4601899"/>
                <a:gd name="connsiteX3" fmla="*/ 7458 w 4579458"/>
                <a:gd name="connsiteY3" fmla="*/ 1594021 h 4601899"/>
                <a:gd name="connsiteX4" fmla="*/ 612939 w 4579458"/>
                <a:gd name="connsiteY4" fmla="*/ 0 h 4601899"/>
                <a:gd name="connsiteX0" fmla="*/ 4574209 w 4574209"/>
                <a:gd name="connsiteY0" fmla="*/ 3880021 h 4416548"/>
                <a:gd name="connsiteX1" fmla="*/ 2251139 w 4574209"/>
                <a:gd name="connsiteY1" fmla="*/ 4238367 h 4416548"/>
                <a:gd name="connsiteX2" fmla="*/ 409982 w 4574209"/>
                <a:gd name="connsiteY2" fmla="*/ 4176584 h 4416548"/>
                <a:gd name="connsiteX3" fmla="*/ 2209 w 4574209"/>
                <a:gd name="connsiteY3" fmla="*/ 1408670 h 4416548"/>
                <a:gd name="connsiteX4" fmla="*/ 496480 w 4574209"/>
                <a:gd name="connsiteY4" fmla="*/ 0 h 441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209" h="4416548">
                  <a:moveTo>
                    <a:pt x="4574209" y="3880021"/>
                  </a:moveTo>
                  <a:cubicBezTo>
                    <a:pt x="3759693" y="4034480"/>
                    <a:pt x="2945177" y="4188940"/>
                    <a:pt x="2251139" y="4238367"/>
                  </a:cubicBezTo>
                  <a:cubicBezTo>
                    <a:pt x="1557101" y="4287794"/>
                    <a:pt x="784804" y="4648200"/>
                    <a:pt x="409982" y="4176584"/>
                  </a:cubicBezTo>
                  <a:cubicBezTo>
                    <a:pt x="35160" y="3704968"/>
                    <a:pt x="-12207" y="2104767"/>
                    <a:pt x="2209" y="1408670"/>
                  </a:cubicBezTo>
                  <a:cubicBezTo>
                    <a:pt x="16625" y="712573"/>
                    <a:pt x="210215" y="433516"/>
                    <a:pt x="496480" y="0"/>
                  </a:cubicBezTo>
                </a:path>
              </a:pathLst>
            </a:cu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50639" y="3820701"/>
              <a:ext cx="533352" cy="461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13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98108" y="1461905"/>
            <a:ext cx="4188941" cy="2591112"/>
            <a:chOff x="3398108" y="1461905"/>
            <a:chExt cx="4188941" cy="2591112"/>
          </a:xfrm>
        </p:grpSpPr>
        <p:sp>
          <p:nvSpPr>
            <p:cNvPr id="14" name="Freeform 13"/>
            <p:cNvSpPr/>
            <p:nvPr/>
          </p:nvSpPr>
          <p:spPr bwMode="auto">
            <a:xfrm>
              <a:off x="3398108" y="1461905"/>
              <a:ext cx="4188941" cy="2591112"/>
            </a:xfrm>
            <a:custGeom>
              <a:avLst/>
              <a:gdLst>
                <a:gd name="connsiteX0" fmla="*/ 4188941 w 4188941"/>
                <a:gd name="connsiteY0" fmla="*/ 2595535 h 2595535"/>
                <a:gd name="connsiteX1" fmla="*/ 3274541 w 4188941"/>
                <a:gd name="connsiteY1" fmla="*/ 618454 h 2595535"/>
                <a:gd name="connsiteX2" fmla="*/ 2397211 w 4188941"/>
                <a:gd name="connsiteY2" fmla="*/ 12973 h 2595535"/>
                <a:gd name="connsiteX3" fmla="*/ 630195 w 4188941"/>
                <a:gd name="connsiteY3" fmla="*/ 1063297 h 2595535"/>
                <a:gd name="connsiteX4" fmla="*/ 0 w 4188941"/>
                <a:gd name="connsiteY4" fmla="*/ 1891200 h 2595535"/>
                <a:gd name="connsiteX0" fmla="*/ 4188941 w 4188941"/>
                <a:gd name="connsiteY0" fmla="*/ 2591113 h 2591113"/>
                <a:gd name="connsiteX1" fmla="*/ 3175687 w 4188941"/>
                <a:gd name="connsiteY1" fmla="*/ 675816 h 2591113"/>
                <a:gd name="connsiteX2" fmla="*/ 2397211 w 4188941"/>
                <a:gd name="connsiteY2" fmla="*/ 8551 h 2591113"/>
                <a:gd name="connsiteX3" fmla="*/ 630195 w 4188941"/>
                <a:gd name="connsiteY3" fmla="*/ 1058875 h 2591113"/>
                <a:gd name="connsiteX4" fmla="*/ 0 w 4188941"/>
                <a:gd name="connsiteY4" fmla="*/ 1886778 h 2591113"/>
                <a:gd name="connsiteX0" fmla="*/ 4188941 w 4188941"/>
                <a:gd name="connsiteY0" fmla="*/ 2591113 h 2591113"/>
                <a:gd name="connsiteX1" fmla="*/ 3175687 w 4188941"/>
                <a:gd name="connsiteY1" fmla="*/ 675816 h 2591113"/>
                <a:gd name="connsiteX2" fmla="*/ 2397211 w 4188941"/>
                <a:gd name="connsiteY2" fmla="*/ 8551 h 2591113"/>
                <a:gd name="connsiteX3" fmla="*/ 630195 w 4188941"/>
                <a:gd name="connsiteY3" fmla="*/ 1058875 h 2591113"/>
                <a:gd name="connsiteX4" fmla="*/ 0 w 4188941"/>
                <a:gd name="connsiteY4" fmla="*/ 1886778 h 2591113"/>
                <a:gd name="connsiteX0" fmla="*/ 4188941 w 4188941"/>
                <a:gd name="connsiteY0" fmla="*/ 2590358 h 2590358"/>
                <a:gd name="connsiteX1" fmla="*/ 3175687 w 4188941"/>
                <a:gd name="connsiteY1" fmla="*/ 675061 h 2590358"/>
                <a:gd name="connsiteX2" fmla="*/ 2397211 w 4188941"/>
                <a:gd name="connsiteY2" fmla="*/ 7796 h 2590358"/>
                <a:gd name="connsiteX3" fmla="*/ 630195 w 4188941"/>
                <a:gd name="connsiteY3" fmla="*/ 1058120 h 2590358"/>
                <a:gd name="connsiteX4" fmla="*/ 0 w 4188941"/>
                <a:gd name="connsiteY4" fmla="*/ 1886023 h 2590358"/>
                <a:gd name="connsiteX0" fmla="*/ 4188941 w 4188941"/>
                <a:gd name="connsiteY0" fmla="*/ 2591112 h 2591112"/>
                <a:gd name="connsiteX1" fmla="*/ 3175687 w 4188941"/>
                <a:gd name="connsiteY1" fmla="*/ 675815 h 2591112"/>
                <a:gd name="connsiteX2" fmla="*/ 2347784 w 4188941"/>
                <a:gd name="connsiteY2" fmla="*/ 8550 h 2591112"/>
                <a:gd name="connsiteX3" fmla="*/ 630195 w 4188941"/>
                <a:gd name="connsiteY3" fmla="*/ 1058874 h 2591112"/>
                <a:gd name="connsiteX4" fmla="*/ 0 w 4188941"/>
                <a:gd name="connsiteY4" fmla="*/ 1886777 h 259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41" h="2591112">
                  <a:moveTo>
                    <a:pt x="4188941" y="2591112"/>
                  </a:moveTo>
                  <a:cubicBezTo>
                    <a:pt x="3881052" y="1817785"/>
                    <a:pt x="3482546" y="1106242"/>
                    <a:pt x="3175687" y="675815"/>
                  </a:cubicBezTo>
                  <a:cubicBezTo>
                    <a:pt x="2868828" y="245388"/>
                    <a:pt x="2772033" y="-55293"/>
                    <a:pt x="2347784" y="8550"/>
                  </a:cubicBezTo>
                  <a:cubicBezTo>
                    <a:pt x="1923535" y="72393"/>
                    <a:pt x="1021492" y="745836"/>
                    <a:pt x="630195" y="1058874"/>
                  </a:cubicBezTo>
                  <a:cubicBezTo>
                    <a:pt x="238898" y="1371912"/>
                    <a:pt x="115330" y="1629344"/>
                    <a:pt x="0" y="1886777"/>
                  </a:cubicBezTo>
                </a:path>
              </a:pathLst>
            </a:custGeom>
            <a:noFill/>
            <a:ln w="317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45649" y="2045528"/>
              <a:ext cx="320148" cy="461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3CC"/>
                  </a:solidFill>
                </a:rPr>
                <a:t>8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47283" y="3527933"/>
            <a:ext cx="6039766" cy="2663227"/>
            <a:chOff x="1547283" y="3527933"/>
            <a:chExt cx="6039766" cy="2663227"/>
          </a:xfrm>
        </p:grpSpPr>
        <p:sp>
          <p:nvSpPr>
            <p:cNvPr id="15" name="Freeform 14"/>
            <p:cNvSpPr/>
            <p:nvPr/>
          </p:nvSpPr>
          <p:spPr bwMode="auto">
            <a:xfrm>
              <a:off x="1547283" y="3527933"/>
              <a:ext cx="6039766" cy="2663227"/>
            </a:xfrm>
            <a:custGeom>
              <a:avLst/>
              <a:gdLst>
                <a:gd name="connsiteX0" fmla="*/ 6039766 w 6039766"/>
                <a:gd name="connsiteY0" fmla="*/ 586867 h 2663227"/>
                <a:gd name="connsiteX1" fmla="*/ 5335431 w 6039766"/>
                <a:gd name="connsiteY1" fmla="*/ 2119105 h 2663227"/>
                <a:gd name="connsiteX2" fmla="*/ 4519885 w 6039766"/>
                <a:gd name="connsiteY2" fmla="*/ 2403310 h 2663227"/>
                <a:gd name="connsiteX3" fmla="*/ 676933 w 6039766"/>
                <a:gd name="connsiteY3" fmla="*/ 2662802 h 2663227"/>
                <a:gd name="connsiteX4" fmla="*/ 34382 w 6039766"/>
                <a:gd name="connsiteY4" fmla="*/ 2341526 h 2663227"/>
                <a:gd name="connsiteX5" fmla="*/ 1097063 w 6039766"/>
                <a:gd name="connsiteY5" fmla="*/ 339732 h 2663227"/>
                <a:gd name="connsiteX6" fmla="*/ 1603690 w 6039766"/>
                <a:gd name="connsiteY6" fmla="*/ 18456 h 266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9766" h="2663227">
                  <a:moveTo>
                    <a:pt x="6039766" y="586867"/>
                  </a:moveTo>
                  <a:cubicBezTo>
                    <a:pt x="5814255" y="1201616"/>
                    <a:pt x="5588744" y="1816365"/>
                    <a:pt x="5335431" y="2119105"/>
                  </a:cubicBezTo>
                  <a:cubicBezTo>
                    <a:pt x="5082117" y="2421846"/>
                    <a:pt x="5296301" y="2312694"/>
                    <a:pt x="4519885" y="2403310"/>
                  </a:cubicBezTo>
                  <a:cubicBezTo>
                    <a:pt x="3743469" y="2493926"/>
                    <a:pt x="1424517" y="2673099"/>
                    <a:pt x="676933" y="2662802"/>
                  </a:cubicBezTo>
                  <a:cubicBezTo>
                    <a:pt x="-70651" y="2652505"/>
                    <a:pt x="-35640" y="2728704"/>
                    <a:pt x="34382" y="2341526"/>
                  </a:cubicBezTo>
                  <a:cubicBezTo>
                    <a:pt x="104404" y="1954348"/>
                    <a:pt x="835512" y="726910"/>
                    <a:pt x="1097063" y="339732"/>
                  </a:cubicBezTo>
                  <a:cubicBezTo>
                    <a:pt x="1358614" y="-47446"/>
                    <a:pt x="1481152" y="-14495"/>
                    <a:pt x="1603690" y="18456"/>
                  </a:cubicBezTo>
                </a:path>
              </a:pathLst>
            </a:cu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lg" len="lg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156632" y="5221965"/>
              <a:ext cx="42769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3CC"/>
                  </a:solidFill>
                </a:rPr>
                <a:t>2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28800" y="2236573"/>
            <a:ext cx="6079524" cy="3731425"/>
            <a:chOff x="1828800" y="2236573"/>
            <a:chExt cx="6079524" cy="3731425"/>
          </a:xfrm>
        </p:grpSpPr>
        <p:sp>
          <p:nvSpPr>
            <p:cNvPr id="16" name="Freeform 15"/>
            <p:cNvSpPr/>
            <p:nvPr/>
          </p:nvSpPr>
          <p:spPr bwMode="auto">
            <a:xfrm>
              <a:off x="1828800" y="2236573"/>
              <a:ext cx="6079524" cy="3731425"/>
            </a:xfrm>
            <a:custGeom>
              <a:avLst/>
              <a:gdLst>
                <a:gd name="connsiteX0" fmla="*/ 6079524 w 6079524"/>
                <a:gd name="connsiteY0" fmla="*/ 0 h 3731425"/>
                <a:gd name="connsiteX1" fmla="*/ 4423719 w 6079524"/>
                <a:gd name="connsiteY1" fmla="*/ 1717589 h 3731425"/>
                <a:gd name="connsiteX2" fmla="*/ 2483708 w 6079524"/>
                <a:gd name="connsiteY2" fmla="*/ 2792627 h 3731425"/>
                <a:gd name="connsiteX3" fmla="*/ 494270 w 6079524"/>
                <a:gd name="connsiteY3" fmla="*/ 3645243 h 3731425"/>
                <a:gd name="connsiteX4" fmla="*/ 0 w 6079524"/>
                <a:gd name="connsiteY4" fmla="*/ 3657600 h 373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524" h="3731425">
                  <a:moveTo>
                    <a:pt x="6079524" y="0"/>
                  </a:moveTo>
                  <a:cubicBezTo>
                    <a:pt x="5551273" y="626075"/>
                    <a:pt x="5023022" y="1252151"/>
                    <a:pt x="4423719" y="1717589"/>
                  </a:cubicBezTo>
                  <a:cubicBezTo>
                    <a:pt x="3824416" y="2183027"/>
                    <a:pt x="3138616" y="2471351"/>
                    <a:pt x="2483708" y="2792627"/>
                  </a:cubicBezTo>
                  <a:cubicBezTo>
                    <a:pt x="1828800" y="3113903"/>
                    <a:pt x="908221" y="3501081"/>
                    <a:pt x="494270" y="3645243"/>
                  </a:cubicBezTo>
                  <a:cubicBezTo>
                    <a:pt x="80319" y="3789405"/>
                    <a:pt x="40159" y="3723502"/>
                    <a:pt x="0" y="3657600"/>
                  </a:cubicBezTo>
                </a:path>
              </a:pathLst>
            </a:custGeom>
            <a:noFill/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35812" y="5248912"/>
              <a:ext cx="42769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C000"/>
                  </a:solidFill>
                </a:rPr>
                <a:t>2</a:t>
              </a:r>
              <a:endParaRPr lang="en-US" sz="2400" dirty="0">
                <a:solidFill>
                  <a:srgbClr val="FFC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099400" y="1966404"/>
                <a:ext cx="733931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400" y="1966404"/>
                <a:ext cx="733931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02117" y="5553768"/>
                <a:ext cx="733931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17" y="5553768"/>
                <a:ext cx="733931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782191" y="3847965"/>
                <a:ext cx="733931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191" y="3847965"/>
                <a:ext cx="733931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497026" y="3506869"/>
                <a:ext cx="733931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026" y="3506869"/>
                <a:ext cx="733931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732447" y="6002178"/>
                <a:ext cx="733931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447" y="6002178"/>
                <a:ext cx="733931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410952" y="1112960"/>
                <a:ext cx="733931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52" y="1112960"/>
                <a:ext cx="73393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0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498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Maximum </a:t>
            </a:r>
            <a:r>
              <a:rPr lang="en-US" sz="4000" kern="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Multicommodity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Flow</a:t>
            </a:r>
            <a:endParaRPr lang="en-US" sz="40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38" y="961063"/>
                <a:ext cx="9138462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–  A directed graph (the flow network)</a:t>
                </a:r>
                <a:endParaRPr lang="he-IL" sz="26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" y="961063"/>
                <a:ext cx="9138462" cy="492443"/>
              </a:xfrm>
              <a:prstGeom prst="rect">
                <a:avLst/>
              </a:prstGeom>
              <a:blipFill rotWithShape="0">
                <a:blip r:embed="rId2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0" y="1523177"/>
                <a:ext cx="914146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–  A </a:t>
                </a:r>
                <a:r>
                  <a:rPr lang="en-US" sz="2600" i="1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capacity</a:t>
                </a:r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function</a:t>
                </a:r>
                <a:endParaRPr lang="he-IL" sz="26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" y="1523177"/>
                <a:ext cx="914146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56" y="2085292"/>
                <a:ext cx="914146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source-sink pairs.</a:t>
                </a:r>
                <a:endParaRPr lang="he-IL" sz="26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" y="2085292"/>
                <a:ext cx="914146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72" y="2818471"/>
                <a:ext cx="914146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Maximize the total flow, i.e., the flow sent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:b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plus the flow sent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etc. </a:t>
                </a:r>
                <a:endParaRPr lang="he-IL" sz="26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" y="2818471"/>
                <a:ext cx="9141460" cy="892552"/>
              </a:xfrm>
              <a:prstGeom prst="rect">
                <a:avLst/>
              </a:prstGeom>
              <a:blipFill rotWithShape="0">
                <a:blip r:embed="rId5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31" y="3844369"/>
            <a:ext cx="914146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Different </a:t>
            </a:r>
            <a:r>
              <a:rPr lang="en-US" sz="2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commodities</a:t>
            </a:r>
            <a:r>
              <a:rPr lang="en-US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can share the edges of the network. </a:t>
            </a:r>
            <a:endParaRPr lang="he-IL" sz="2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7" y="4470159"/>
            <a:ext cx="914146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The total flow on an edge should not exceed its </a:t>
            </a:r>
            <a:r>
              <a:rPr lang="en-US" sz="2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capacity</a:t>
            </a:r>
            <a:r>
              <a:rPr lang="en-US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he-IL" sz="2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763" y="5190973"/>
                <a:ext cx="9141460" cy="12926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Exercise:</a:t>
                </a:r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Express the maximum </a:t>
                </a:r>
                <a:r>
                  <a:rPr lang="en-US" sz="26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multicommodity</a:t>
                </a:r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flow </a:t>
                </a:r>
                <a:b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as a linear program of polynomial size. (Hint: For every</a:t>
                </a:r>
                <a:b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introduce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flow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600" dirty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d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.)</a:t>
                </a:r>
                <a:endParaRPr lang="he-IL" sz="26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" y="5190973"/>
                <a:ext cx="9141460" cy="1292662"/>
              </a:xfrm>
              <a:prstGeom prst="rect">
                <a:avLst/>
              </a:prstGeom>
              <a:blipFill>
                <a:blip r:embed="rId6"/>
                <a:stretch>
                  <a:fillRect t="-4717" b="-1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4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35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107142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Maximum </a:t>
            </a:r>
            <a:r>
              <a:rPr lang="en-US" sz="4000" kern="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Multicommodity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Flow</a:t>
            </a:r>
            <a:endParaRPr lang="en-US" sz="40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99051"/>
            <a:ext cx="914146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We use a different LP formulation of the problem</a:t>
            </a:r>
            <a:br>
              <a:rPr lang="en-US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of possibly exponential size (!)</a:t>
            </a:r>
            <a:endParaRPr lang="he-IL" sz="2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6" y="1928783"/>
                <a:ext cx="914146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be the set of simple directed paths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/>
                </a:r>
                <a:b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and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etc.</a:t>
                </a:r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endParaRPr lang="he-IL" sz="26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" y="1928783"/>
                <a:ext cx="9141460" cy="892552"/>
              </a:xfrm>
              <a:prstGeom prst="rect">
                <a:avLst/>
              </a:prstGeom>
              <a:blipFill rotWithShape="0">
                <a:blip r:embed="rId2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32" y="2958516"/>
                <a:ext cx="9141460" cy="9234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be a variable that expresses the flow, </a:t>
                </a:r>
                <a:b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of the appropriate commodity,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" y="2958516"/>
                <a:ext cx="9141460" cy="923458"/>
              </a:xfrm>
              <a:prstGeom prst="rect">
                <a:avLst/>
              </a:prstGeom>
              <a:blipFill rotWithShape="0">
                <a:blip r:embed="rId3"/>
                <a:stretch>
                  <a:fillRect t="-592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705" y="3901752"/>
                <a:ext cx="9141460" cy="5339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We want to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</m:oMath>
                </a14:m>
                <a:endParaRPr lang="he-IL" sz="26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5" y="3901752"/>
                <a:ext cx="9141460" cy="533929"/>
              </a:xfrm>
              <a:prstGeom prst="rect">
                <a:avLst/>
              </a:prstGeom>
              <a:blipFill rotWithShape="0">
                <a:blip r:embed="rId4"/>
                <a:stretch>
                  <a:fillRect t="-10227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464" y="4375434"/>
                <a:ext cx="9141460" cy="5233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subject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∋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for every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4" y="4375434"/>
                <a:ext cx="9141460" cy="523348"/>
              </a:xfrm>
              <a:prstGeom prst="rect">
                <a:avLst/>
              </a:prstGeom>
              <a:blipFill rotWithShape="0">
                <a:blip r:embed="rId5"/>
                <a:stretch>
                  <a:fillRect t="-10465" b="-2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614827" y="5106376"/>
                <a:ext cx="3914347" cy="13959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600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ℙ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sz="2600" b="1" i="1" dirty="0" smtClean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s.t.</a:t>
                </a:r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∋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6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sz="26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6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6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en-US" sz="26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i="1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sz="2600" i="1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endParaRPr lang="he-IL" sz="2600" i="1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27" y="5106376"/>
                <a:ext cx="3914347" cy="1395960"/>
              </a:xfrm>
              <a:prstGeom prst="rect">
                <a:avLst/>
              </a:prstGeom>
              <a:blipFill>
                <a:blip r:embed="rId6"/>
                <a:stretch>
                  <a:fillRect l="-623" b="-7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73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201724"/>
                <a:ext cx="914146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 polynomial time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-approximation algorithm.</a:t>
                </a:r>
                <a:endParaRPr lang="he-IL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1724"/>
                <a:ext cx="9141460" cy="477054"/>
              </a:xfrm>
              <a:prstGeom prst="rect">
                <a:avLst/>
              </a:prstGeom>
              <a:blipFill rotWithShape="0">
                <a:blip r:embed="rId2"/>
                <a:stretch>
                  <a:fillRect t="-10256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6" y="2497539"/>
                <a:ext cx="9141460" cy="5031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Maintain a weight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on the edges.</a:t>
                </a:r>
                <a:endParaRPr lang="he-IL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" y="2497539"/>
                <a:ext cx="9141460" cy="503151"/>
              </a:xfrm>
              <a:prstGeom prst="rect">
                <a:avLst/>
              </a:prstGeom>
              <a:blipFill rotWithShape="0">
                <a:blip r:embed="rId3"/>
                <a:stretch>
                  <a:fillRect t="-4878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32" y="3863987"/>
                <a:ext cx="9141460" cy="5545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Find a </a:t>
                </a:r>
                <a:r>
                  <a:rPr lang="en-US" sz="24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shortest path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w.r.t.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</a:t>
                </a:r>
                <a:endParaRPr lang="he-IL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" y="3863987"/>
                <a:ext cx="9141460" cy="554511"/>
              </a:xfrm>
              <a:prstGeom prst="rect">
                <a:avLst/>
              </a:prstGeom>
              <a:blipFill rotWithShape="0">
                <a:blip r:embed="rId4"/>
                <a:stretch>
                  <a:fillRect b="-20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32" y="4336784"/>
                <a:ext cx="9141460" cy="6785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Route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units of flow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</a:t>
                </a:r>
                <a:endParaRPr lang="he-IL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" y="4336784"/>
                <a:ext cx="9141460" cy="678584"/>
              </a:xfrm>
              <a:prstGeom prst="rect">
                <a:avLst/>
              </a:prstGeom>
              <a:blipFill rotWithShape="0">
                <a:blip r:embed="rId5"/>
                <a:stretch>
                  <a:fillRect t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348" y="4933655"/>
                <a:ext cx="9141460" cy="53610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otherwise.</a:t>
                </a:r>
                <a:endParaRPr lang="he-IL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" y="4933655"/>
                <a:ext cx="9141460" cy="536109"/>
              </a:xfrm>
              <a:prstGeom prst="rect">
                <a:avLst/>
              </a:prstGeom>
              <a:blipFill rotWithShape="0">
                <a:blip r:embed="rId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32" y="2940790"/>
                <a:ext cx="914146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Use Multiplicative weight updates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</a:t>
                </a:r>
                <a:endParaRPr lang="he-IL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" y="2940790"/>
                <a:ext cx="9141460" cy="477054"/>
              </a:xfrm>
              <a:prstGeom prst="rect">
                <a:avLst/>
              </a:prstGeom>
              <a:blipFill rotWithShape="0">
                <a:blip r:embed="rId7"/>
                <a:stretch>
                  <a:fillRect t="-10127" b="-24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464" y="5629476"/>
                <a:ext cx="914146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be the total flow so far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 Stop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)/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</a:t>
                </a:r>
                <a:endParaRPr lang="he-IL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4" y="5629476"/>
                <a:ext cx="9141460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4134" y="6136626"/>
                <a:ext cx="914146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Down-scale the flow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to establish all capacity constraints.</a:t>
                </a:r>
                <a:endParaRPr lang="he-IL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34" y="6136626"/>
                <a:ext cx="9141460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4124" y="2070766"/>
                <a:ext cx="9141460" cy="48667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Maintain a flow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(may violate the capacity constraints). </a:t>
                </a:r>
                <a:endParaRPr lang="he-IL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24" y="2070766"/>
                <a:ext cx="9141460" cy="486672"/>
              </a:xfrm>
              <a:prstGeom prst="rect">
                <a:avLst/>
              </a:prstGeom>
              <a:blipFill rotWithShape="0">
                <a:blip r:embed="rId10"/>
                <a:stretch>
                  <a:fillRect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2348" y="3484036"/>
            <a:ext cx="91414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 each iteration:</a:t>
            </a:r>
            <a:endParaRPr lang="he-IL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3812"/>
            <a:ext cx="914400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Maximum </a:t>
            </a:r>
            <a:r>
              <a:rPr lang="en-US" sz="4000" kern="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Multicommodity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flow</a:t>
            </a:r>
            <a:b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6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[Garg-</a:t>
            </a:r>
            <a:r>
              <a:rPr lang="en-US" sz="36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Könemman</a:t>
            </a:r>
            <a:r>
              <a:rPr lang="en-US" sz="36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(2007)]</a:t>
            </a:r>
            <a:endParaRPr lang="en-US" sz="36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73" y="1575309"/>
            <a:ext cx="914146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Our presentation follows 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[Arora-</a:t>
            </a:r>
            <a:r>
              <a:rPr lang="en-US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Hazan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-Kale (2012)]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  <a:endParaRPr lang="he-IL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812"/>
            <a:ext cx="914400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Maximum </a:t>
            </a:r>
            <a:r>
              <a:rPr lang="en-US" sz="4000" kern="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Multicommodity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flow</a:t>
            </a:r>
            <a:b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6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[Garg-</a:t>
            </a:r>
            <a:r>
              <a:rPr lang="en-US" sz="36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Könemman</a:t>
            </a:r>
            <a:r>
              <a:rPr lang="en-US" sz="36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(2007)]</a:t>
            </a:r>
            <a:endParaRPr lang="en-US" sz="36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390346"/>
                <a:ext cx="9144000" cy="113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≥ 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func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∀ 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he-IL" sz="2400" i="1" dirty="0">
                  <a:solidFill>
                    <a:srgbClr val="0033C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90346"/>
                <a:ext cx="9144000" cy="11307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579539" y="2538372"/>
            <a:ext cx="2360295" cy="772996"/>
            <a:chOff x="4926427" y="3162176"/>
            <a:chExt cx="2360295" cy="772996"/>
          </a:xfrm>
          <a:noFill/>
        </p:grpSpPr>
        <p:sp>
          <p:nvSpPr>
            <p:cNvPr id="6" name="Left Brace 5"/>
            <p:cNvSpPr/>
            <p:nvPr/>
          </p:nvSpPr>
          <p:spPr bwMode="auto">
            <a:xfrm rot="16200000">
              <a:off x="5909552" y="2784757"/>
              <a:ext cx="286823" cy="1041662"/>
            </a:xfrm>
            <a:prstGeom prst="leftBrace">
              <a:avLst/>
            </a:prstGeom>
            <a:grp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926427" y="3473507"/>
                  <a:ext cx="2360295" cy="461665"/>
                </a:xfrm>
                <a:prstGeom prst="rect">
                  <a:avLst/>
                </a:prstGeom>
                <a:grp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he-IL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6427" y="3473507"/>
                  <a:ext cx="2360295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407905"/>
                <a:ext cx="9144000" cy="1404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⋅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he-IL" sz="2400" i="1" dirty="0">
                  <a:solidFill>
                    <a:srgbClr val="0033C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07905"/>
                <a:ext cx="9144000" cy="14047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0" y="5918361"/>
                <a:ext cx="9141460" cy="5568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𝑜𝑝𝑡</m:t>
                        </m:r>
                      </m:sup>
                    </m:sSup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 be the optimal flow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𝑜𝑝𝑡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ℙ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𝑜𝑝𝑡</m:t>
                            </m:r>
                          </m:sup>
                        </m:sSubSup>
                      </m:e>
                    </m:nary>
                  </m:oMath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" y="5918361"/>
                <a:ext cx="9141460" cy="556884"/>
              </a:xfrm>
              <a:prstGeom prst="rect">
                <a:avLst/>
              </a:prstGeom>
              <a:blipFill rotWithShape="0">
                <a:blip r:embed="rId5"/>
                <a:stretch>
                  <a:fillRect t="-109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 bwMode="auto">
          <a:xfrm>
            <a:off x="6803136" y="3321003"/>
            <a:ext cx="1655064" cy="1571476"/>
          </a:xfrm>
          <a:prstGeom prst="rect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1254" y="4992572"/>
            <a:ext cx="2360295" cy="763813"/>
            <a:chOff x="1037563" y="4384077"/>
            <a:chExt cx="2360295" cy="763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37563" y="4655447"/>
                  <a:ext cx="2360295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𝑜𝑝𝑡</m:t>
                            </m:r>
                          </m:sup>
                        </m:sSup>
                      </m:oMath>
                    </m:oMathPara>
                  </a14:m>
                  <a:endParaRPr lang="he-IL" sz="2600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563" y="4655447"/>
                  <a:ext cx="2360295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Left Brace 13"/>
            <p:cNvSpPr/>
            <p:nvPr/>
          </p:nvSpPr>
          <p:spPr bwMode="auto">
            <a:xfrm rot="16200000">
              <a:off x="2016195" y="3653374"/>
              <a:ext cx="197612" cy="1659018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0" y="4798054"/>
                <a:ext cx="7726680" cy="113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𝑜𝑝𝑡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𝑜𝑝𝑡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e-IL" sz="2400" i="1" dirty="0">
                  <a:solidFill>
                    <a:srgbClr val="0033C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98054"/>
                <a:ext cx="7726680" cy="11307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 bwMode="auto">
          <a:xfrm>
            <a:off x="3526103" y="3462490"/>
            <a:ext cx="1571748" cy="1408821"/>
          </a:xfrm>
          <a:custGeom>
            <a:avLst/>
            <a:gdLst>
              <a:gd name="connsiteX0" fmla="*/ 915949 w 1577723"/>
              <a:gd name="connsiteY0" fmla="*/ 9759 h 1408821"/>
              <a:gd name="connsiteX1" fmla="*/ 1274295 w 1577723"/>
              <a:gd name="connsiteY1" fmla="*/ 158040 h 1408821"/>
              <a:gd name="connsiteX2" fmla="*/ 1286651 w 1577723"/>
              <a:gd name="connsiteY2" fmla="*/ 627596 h 1408821"/>
              <a:gd name="connsiteX3" fmla="*/ 1558500 w 1577723"/>
              <a:gd name="connsiteY3" fmla="*/ 899445 h 1408821"/>
              <a:gd name="connsiteX4" fmla="*/ 1397862 w 1577723"/>
              <a:gd name="connsiteY4" fmla="*/ 1344288 h 1408821"/>
              <a:gd name="connsiteX5" fmla="*/ 149830 w 1577723"/>
              <a:gd name="connsiteY5" fmla="*/ 1356645 h 1408821"/>
              <a:gd name="connsiteX6" fmla="*/ 88046 w 1577723"/>
              <a:gd name="connsiteY6" fmla="*/ 874732 h 1408821"/>
              <a:gd name="connsiteX7" fmla="*/ 742954 w 1577723"/>
              <a:gd name="connsiteY7" fmla="*/ 800591 h 1408821"/>
              <a:gd name="connsiteX8" fmla="*/ 619387 w 1577723"/>
              <a:gd name="connsiteY8" fmla="*/ 392818 h 1408821"/>
              <a:gd name="connsiteX9" fmla="*/ 915949 w 1577723"/>
              <a:gd name="connsiteY9" fmla="*/ 9759 h 1408821"/>
              <a:gd name="connsiteX0" fmla="*/ 909974 w 1571748"/>
              <a:gd name="connsiteY0" fmla="*/ 9759 h 1408821"/>
              <a:gd name="connsiteX1" fmla="*/ 1268320 w 1571748"/>
              <a:gd name="connsiteY1" fmla="*/ 158040 h 1408821"/>
              <a:gd name="connsiteX2" fmla="*/ 1280676 w 1571748"/>
              <a:gd name="connsiteY2" fmla="*/ 627596 h 1408821"/>
              <a:gd name="connsiteX3" fmla="*/ 1552525 w 1571748"/>
              <a:gd name="connsiteY3" fmla="*/ 899445 h 1408821"/>
              <a:gd name="connsiteX4" fmla="*/ 1391887 w 1571748"/>
              <a:gd name="connsiteY4" fmla="*/ 1344288 h 1408821"/>
              <a:gd name="connsiteX5" fmla="*/ 143855 w 1571748"/>
              <a:gd name="connsiteY5" fmla="*/ 1356645 h 1408821"/>
              <a:gd name="connsiteX6" fmla="*/ 82071 w 1571748"/>
              <a:gd name="connsiteY6" fmla="*/ 874732 h 1408821"/>
              <a:gd name="connsiteX7" fmla="*/ 640726 w 1571748"/>
              <a:gd name="connsiteY7" fmla="*/ 816633 h 1408821"/>
              <a:gd name="connsiteX8" fmla="*/ 613412 w 1571748"/>
              <a:gd name="connsiteY8" fmla="*/ 392818 h 1408821"/>
              <a:gd name="connsiteX9" fmla="*/ 909974 w 1571748"/>
              <a:gd name="connsiteY9" fmla="*/ 9759 h 140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748" h="1408821">
                <a:moveTo>
                  <a:pt x="909974" y="9759"/>
                </a:moveTo>
                <a:cubicBezTo>
                  <a:pt x="1019125" y="-29371"/>
                  <a:pt x="1206536" y="55067"/>
                  <a:pt x="1268320" y="158040"/>
                </a:cubicBezTo>
                <a:cubicBezTo>
                  <a:pt x="1330104" y="261013"/>
                  <a:pt x="1233309" y="504029"/>
                  <a:pt x="1280676" y="627596"/>
                </a:cubicBezTo>
                <a:cubicBezTo>
                  <a:pt x="1328044" y="751164"/>
                  <a:pt x="1533990" y="779996"/>
                  <a:pt x="1552525" y="899445"/>
                </a:cubicBezTo>
                <a:cubicBezTo>
                  <a:pt x="1571060" y="1018894"/>
                  <a:pt x="1626665" y="1268088"/>
                  <a:pt x="1391887" y="1344288"/>
                </a:cubicBezTo>
                <a:cubicBezTo>
                  <a:pt x="1157109" y="1420488"/>
                  <a:pt x="362158" y="1434904"/>
                  <a:pt x="143855" y="1356645"/>
                </a:cubicBezTo>
                <a:cubicBezTo>
                  <a:pt x="-74448" y="1278386"/>
                  <a:pt x="-741" y="964734"/>
                  <a:pt x="82071" y="874732"/>
                </a:cubicBezTo>
                <a:cubicBezTo>
                  <a:pt x="164883" y="784730"/>
                  <a:pt x="552169" y="896952"/>
                  <a:pt x="640726" y="816633"/>
                </a:cubicBezTo>
                <a:cubicBezTo>
                  <a:pt x="729283" y="736314"/>
                  <a:pt x="568537" y="527297"/>
                  <a:pt x="613412" y="392818"/>
                </a:cubicBezTo>
                <a:cubicBezTo>
                  <a:pt x="658287" y="258339"/>
                  <a:pt x="800823" y="48889"/>
                  <a:pt x="909974" y="9759"/>
                </a:cubicBezTo>
                <a:close/>
              </a:path>
            </a:pathLst>
          </a:cu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917991" y="3370834"/>
            <a:ext cx="593121" cy="101581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6715" y="2758292"/>
            <a:ext cx="30329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(See next slide.)</a:t>
            </a:r>
            <a:endParaRPr lang="he-IL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5" grpId="0"/>
      <p:bldP spid="17" grpId="0" animBg="1"/>
      <p:bldP spid="18" grpId="0" animBg="1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38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812"/>
            <a:ext cx="914400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Maximum </a:t>
            </a:r>
            <a:r>
              <a:rPr lang="en-US" sz="4000" kern="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Multicommodity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flow</a:t>
            </a:r>
            <a:b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6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[Garg-</a:t>
            </a:r>
            <a:r>
              <a:rPr lang="en-US" sz="36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Könemman</a:t>
            </a:r>
            <a:r>
              <a:rPr lang="en-US" sz="36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(2007)]</a:t>
            </a:r>
            <a:endParaRPr lang="en-US" sz="36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355" y="3151559"/>
                <a:ext cx="9144000" cy="1580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≥ 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∋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𝑜𝑝𝑡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he-IL" sz="2400" i="1" dirty="0">
                  <a:solidFill>
                    <a:srgbClr val="0033C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" y="3151559"/>
                <a:ext cx="9144000" cy="15807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3" y="1555440"/>
                <a:ext cx="9141460" cy="5568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𝑜𝑝𝑡</m:t>
                        </m:r>
                      </m:sup>
                    </m:sSup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 be the optimal flow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𝑜𝑝𝑡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ℙ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𝑜𝑝𝑡</m:t>
                            </m:r>
                          </m:sup>
                        </m:sSubSup>
                      </m:e>
                    </m:nary>
                  </m:oMath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" y="1555440"/>
                <a:ext cx="9141460" cy="556884"/>
              </a:xfrm>
              <a:prstGeom prst="rect">
                <a:avLst/>
              </a:prstGeom>
              <a:blipFill rotWithShape="0">
                <a:blip r:embed="rId3"/>
                <a:stretch>
                  <a:fillRect t="-1087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39" y="2127975"/>
                <a:ext cx="914146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 be arbitrary (non-negative) edge weights.</a:t>
                </a:r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" y="2127975"/>
                <a:ext cx="9141460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355" y="2663437"/>
                <a:ext cx="914146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 be a </a:t>
                </a:r>
                <a:r>
                  <a:rPr lang="en-US" sz="24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shortest path 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w.r.t. edge 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. </a:t>
                </a:r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" y="2663437"/>
                <a:ext cx="914146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0" y="4947695"/>
                <a:ext cx="9144000" cy="132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ℙ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𝑜𝑝𝑡</m:t>
                                  </m:r>
                                </m:sup>
                              </m:sSub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≥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ℙ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𝑜𝑝𝑡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= 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𝑜𝑝𝑡</m:t>
                          </m:r>
                        </m:sup>
                      </m:sSup>
                    </m:oMath>
                  </m:oMathPara>
                </a14:m>
                <a:endParaRPr lang="he-IL" sz="2400" i="1" dirty="0">
                  <a:solidFill>
                    <a:srgbClr val="0033C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47695"/>
                <a:ext cx="9144000" cy="13276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 bwMode="auto">
          <a:xfrm>
            <a:off x="5326362" y="3117167"/>
            <a:ext cx="1749139" cy="104827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83706" y="3332610"/>
                <a:ext cx="1516916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he-IL" sz="26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706" y="3332610"/>
                <a:ext cx="151691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 bwMode="auto">
          <a:xfrm>
            <a:off x="2464091" y="4870916"/>
            <a:ext cx="2130427" cy="1381089"/>
          </a:xfrm>
          <a:custGeom>
            <a:avLst/>
            <a:gdLst>
              <a:gd name="connsiteX0" fmla="*/ 915949 w 1577723"/>
              <a:gd name="connsiteY0" fmla="*/ 9759 h 1408821"/>
              <a:gd name="connsiteX1" fmla="*/ 1274295 w 1577723"/>
              <a:gd name="connsiteY1" fmla="*/ 158040 h 1408821"/>
              <a:gd name="connsiteX2" fmla="*/ 1286651 w 1577723"/>
              <a:gd name="connsiteY2" fmla="*/ 627596 h 1408821"/>
              <a:gd name="connsiteX3" fmla="*/ 1558500 w 1577723"/>
              <a:gd name="connsiteY3" fmla="*/ 899445 h 1408821"/>
              <a:gd name="connsiteX4" fmla="*/ 1397862 w 1577723"/>
              <a:gd name="connsiteY4" fmla="*/ 1344288 h 1408821"/>
              <a:gd name="connsiteX5" fmla="*/ 149830 w 1577723"/>
              <a:gd name="connsiteY5" fmla="*/ 1356645 h 1408821"/>
              <a:gd name="connsiteX6" fmla="*/ 88046 w 1577723"/>
              <a:gd name="connsiteY6" fmla="*/ 874732 h 1408821"/>
              <a:gd name="connsiteX7" fmla="*/ 742954 w 1577723"/>
              <a:gd name="connsiteY7" fmla="*/ 800591 h 1408821"/>
              <a:gd name="connsiteX8" fmla="*/ 619387 w 1577723"/>
              <a:gd name="connsiteY8" fmla="*/ 392818 h 1408821"/>
              <a:gd name="connsiteX9" fmla="*/ 915949 w 1577723"/>
              <a:gd name="connsiteY9" fmla="*/ 9759 h 1408821"/>
              <a:gd name="connsiteX0" fmla="*/ 909974 w 1571748"/>
              <a:gd name="connsiteY0" fmla="*/ 9759 h 1408821"/>
              <a:gd name="connsiteX1" fmla="*/ 1268320 w 1571748"/>
              <a:gd name="connsiteY1" fmla="*/ 158040 h 1408821"/>
              <a:gd name="connsiteX2" fmla="*/ 1280676 w 1571748"/>
              <a:gd name="connsiteY2" fmla="*/ 627596 h 1408821"/>
              <a:gd name="connsiteX3" fmla="*/ 1552525 w 1571748"/>
              <a:gd name="connsiteY3" fmla="*/ 899445 h 1408821"/>
              <a:gd name="connsiteX4" fmla="*/ 1391887 w 1571748"/>
              <a:gd name="connsiteY4" fmla="*/ 1344288 h 1408821"/>
              <a:gd name="connsiteX5" fmla="*/ 143855 w 1571748"/>
              <a:gd name="connsiteY5" fmla="*/ 1356645 h 1408821"/>
              <a:gd name="connsiteX6" fmla="*/ 82071 w 1571748"/>
              <a:gd name="connsiteY6" fmla="*/ 874732 h 1408821"/>
              <a:gd name="connsiteX7" fmla="*/ 640726 w 1571748"/>
              <a:gd name="connsiteY7" fmla="*/ 816633 h 1408821"/>
              <a:gd name="connsiteX8" fmla="*/ 613412 w 1571748"/>
              <a:gd name="connsiteY8" fmla="*/ 392818 h 1408821"/>
              <a:gd name="connsiteX9" fmla="*/ 909974 w 1571748"/>
              <a:gd name="connsiteY9" fmla="*/ 9759 h 1408821"/>
              <a:gd name="connsiteX0" fmla="*/ 909974 w 2050364"/>
              <a:gd name="connsiteY0" fmla="*/ 9759 h 1412425"/>
              <a:gd name="connsiteX1" fmla="*/ 1268320 w 2050364"/>
              <a:gd name="connsiteY1" fmla="*/ 158040 h 1412425"/>
              <a:gd name="connsiteX2" fmla="*/ 1280676 w 2050364"/>
              <a:gd name="connsiteY2" fmla="*/ 627596 h 1412425"/>
              <a:gd name="connsiteX3" fmla="*/ 2049675 w 2050364"/>
              <a:gd name="connsiteY3" fmla="*/ 837301 h 1412425"/>
              <a:gd name="connsiteX4" fmla="*/ 1391887 w 2050364"/>
              <a:gd name="connsiteY4" fmla="*/ 1344288 h 1412425"/>
              <a:gd name="connsiteX5" fmla="*/ 143855 w 2050364"/>
              <a:gd name="connsiteY5" fmla="*/ 1356645 h 1412425"/>
              <a:gd name="connsiteX6" fmla="*/ 82071 w 2050364"/>
              <a:gd name="connsiteY6" fmla="*/ 874732 h 1412425"/>
              <a:gd name="connsiteX7" fmla="*/ 640726 w 2050364"/>
              <a:gd name="connsiteY7" fmla="*/ 816633 h 1412425"/>
              <a:gd name="connsiteX8" fmla="*/ 613412 w 2050364"/>
              <a:gd name="connsiteY8" fmla="*/ 392818 h 1412425"/>
              <a:gd name="connsiteX9" fmla="*/ 909974 w 2050364"/>
              <a:gd name="connsiteY9" fmla="*/ 9759 h 1412425"/>
              <a:gd name="connsiteX0" fmla="*/ 909974 w 2136559"/>
              <a:gd name="connsiteY0" fmla="*/ 5909 h 1408575"/>
              <a:gd name="connsiteX1" fmla="*/ 1268320 w 2136559"/>
              <a:gd name="connsiteY1" fmla="*/ 154190 h 1408575"/>
              <a:gd name="connsiteX2" fmla="*/ 2044156 w 2136559"/>
              <a:gd name="connsiteY2" fmla="*/ 126597 h 1408575"/>
              <a:gd name="connsiteX3" fmla="*/ 2049675 w 2136559"/>
              <a:gd name="connsiteY3" fmla="*/ 833451 h 1408575"/>
              <a:gd name="connsiteX4" fmla="*/ 1391887 w 2136559"/>
              <a:gd name="connsiteY4" fmla="*/ 1340438 h 1408575"/>
              <a:gd name="connsiteX5" fmla="*/ 143855 w 2136559"/>
              <a:gd name="connsiteY5" fmla="*/ 1352795 h 1408575"/>
              <a:gd name="connsiteX6" fmla="*/ 82071 w 2136559"/>
              <a:gd name="connsiteY6" fmla="*/ 870882 h 1408575"/>
              <a:gd name="connsiteX7" fmla="*/ 640726 w 2136559"/>
              <a:gd name="connsiteY7" fmla="*/ 812783 h 1408575"/>
              <a:gd name="connsiteX8" fmla="*/ 613412 w 2136559"/>
              <a:gd name="connsiteY8" fmla="*/ 388968 h 1408575"/>
              <a:gd name="connsiteX9" fmla="*/ 909974 w 2136559"/>
              <a:gd name="connsiteY9" fmla="*/ 5909 h 1408575"/>
              <a:gd name="connsiteX0" fmla="*/ 909974 w 2132078"/>
              <a:gd name="connsiteY0" fmla="*/ 66613 h 1469279"/>
              <a:gd name="connsiteX1" fmla="*/ 1339342 w 2132078"/>
              <a:gd name="connsiteY1" fmla="*/ 10707 h 1469279"/>
              <a:gd name="connsiteX2" fmla="*/ 2044156 w 2132078"/>
              <a:gd name="connsiteY2" fmla="*/ 187301 h 1469279"/>
              <a:gd name="connsiteX3" fmla="*/ 2049675 w 2132078"/>
              <a:gd name="connsiteY3" fmla="*/ 894155 h 1469279"/>
              <a:gd name="connsiteX4" fmla="*/ 1391887 w 2132078"/>
              <a:gd name="connsiteY4" fmla="*/ 1401142 h 1469279"/>
              <a:gd name="connsiteX5" fmla="*/ 143855 w 2132078"/>
              <a:gd name="connsiteY5" fmla="*/ 1413499 h 1469279"/>
              <a:gd name="connsiteX6" fmla="*/ 82071 w 2132078"/>
              <a:gd name="connsiteY6" fmla="*/ 931586 h 1469279"/>
              <a:gd name="connsiteX7" fmla="*/ 640726 w 2132078"/>
              <a:gd name="connsiteY7" fmla="*/ 873487 h 1469279"/>
              <a:gd name="connsiteX8" fmla="*/ 613412 w 2132078"/>
              <a:gd name="connsiteY8" fmla="*/ 449672 h 1469279"/>
              <a:gd name="connsiteX9" fmla="*/ 909974 w 2132078"/>
              <a:gd name="connsiteY9" fmla="*/ 66613 h 1469279"/>
              <a:gd name="connsiteX0" fmla="*/ 909974 w 2132078"/>
              <a:gd name="connsiteY0" fmla="*/ 69864 h 1472530"/>
              <a:gd name="connsiteX1" fmla="*/ 1339342 w 2132078"/>
              <a:gd name="connsiteY1" fmla="*/ 13958 h 1472530"/>
              <a:gd name="connsiteX2" fmla="*/ 2044156 w 2132078"/>
              <a:gd name="connsiteY2" fmla="*/ 190552 h 1472530"/>
              <a:gd name="connsiteX3" fmla="*/ 2049675 w 2132078"/>
              <a:gd name="connsiteY3" fmla="*/ 897406 h 1472530"/>
              <a:gd name="connsiteX4" fmla="*/ 1391887 w 2132078"/>
              <a:gd name="connsiteY4" fmla="*/ 1404393 h 1472530"/>
              <a:gd name="connsiteX5" fmla="*/ 143855 w 2132078"/>
              <a:gd name="connsiteY5" fmla="*/ 1416750 h 1472530"/>
              <a:gd name="connsiteX6" fmla="*/ 82071 w 2132078"/>
              <a:gd name="connsiteY6" fmla="*/ 934837 h 1472530"/>
              <a:gd name="connsiteX7" fmla="*/ 640726 w 2132078"/>
              <a:gd name="connsiteY7" fmla="*/ 876738 h 1472530"/>
              <a:gd name="connsiteX8" fmla="*/ 755455 w 2132078"/>
              <a:gd name="connsiteY8" fmla="*/ 532822 h 1472530"/>
              <a:gd name="connsiteX9" fmla="*/ 909974 w 2132078"/>
              <a:gd name="connsiteY9" fmla="*/ 69864 h 1472530"/>
              <a:gd name="connsiteX0" fmla="*/ 980995 w 2132078"/>
              <a:gd name="connsiteY0" fmla="*/ 119453 h 1459975"/>
              <a:gd name="connsiteX1" fmla="*/ 1339342 w 2132078"/>
              <a:gd name="connsiteY1" fmla="*/ 1403 h 1459975"/>
              <a:gd name="connsiteX2" fmla="*/ 2044156 w 2132078"/>
              <a:gd name="connsiteY2" fmla="*/ 177997 h 1459975"/>
              <a:gd name="connsiteX3" fmla="*/ 2049675 w 2132078"/>
              <a:gd name="connsiteY3" fmla="*/ 884851 h 1459975"/>
              <a:gd name="connsiteX4" fmla="*/ 1391887 w 2132078"/>
              <a:gd name="connsiteY4" fmla="*/ 1391838 h 1459975"/>
              <a:gd name="connsiteX5" fmla="*/ 143855 w 2132078"/>
              <a:gd name="connsiteY5" fmla="*/ 1404195 h 1459975"/>
              <a:gd name="connsiteX6" fmla="*/ 82071 w 2132078"/>
              <a:gd name="connsiteY6" fmla="*/ 922282 h 1459975"/>
              <a:gd name="connsiteX7" fmla="*/ 640726 w 2132078"/>
              <a:gd name="connsiteY7" fmla="*/ 864183 h 1459975"/>
              <a:gd name="connsiteX8" fmla="*/ 755455 w 2132078"/>
              <a:gd name="connsiteY8" fmla="*/ 520267 h 1459975"/>
              <a:gd name="connsiteX9" fmla="*/ 980995 w 2132078"/>
              <a:gd name="connsiteY9" fmla="*/ 119453 h 1459975"/>
              <a:gd name="connsiteX0" fmla="*/ 980995 w 2130427"/>
              <a:gd name="connsiteY0" fmla="*/ 29782 h 1370304"/>
              <a:gd name="connsiteX1" fmla="*/ 1365975 w 2130427"/>
              <a:gd name="connsiteY1" fmla="*/ 36020 h 1370304"/>
              <a:gd name="connsiteX2" fmla="*/ 2044156 w 2130427"/>
              <a:gd name="connsiteY2" fmla="*/ 88326 h 1370304"/>
              <a:gd name="connsiteX3" fmla="*/ 2049675 w 2130427"/>
              <a:gd name="connsiteY3" fmla="*/ 795180 h 1370304"/>
              <a:gd name="connsiteX4" fmla="*/ 1391887 w 2130427"/>
              <a:gd name="connsiteY4" fmla="*/ 1302167 h 1370304"/>
              <a:gd name="connsiteX5" fmla="*/ 143855 w 2130427"/>
              <a:gd name="connsiteY5" fmla="*/ 1314524 h 1370304"/>
              <a:gd name="connsiteX6" fmla="*/ 82071 w 2130427"/>
              <a:gd name="connsiteY6" fmla="*/ 832611 h 1370304"/>
              <a:gd name="connsiteX7" fmla="*/ 640726 w 2130427"/>
              <a:gd name="connsiteY7" fmla="*/ 774512 h 1370304"/>
              <a:gd name="connsiteX8" fmla="*/ 755455 w 2130427"/>
              <a:gd name="connsiteY8" fmla="*/ 430596 h 1370304"/>
              <a:gd name="connsiteX9" fmla="*/ 980995 w 2130427"/>
              <a:gd name="connsiteY9" fmla="*/ 29782 h 1370304"/>
              <a:gd name="connsiteX0" fmla="*/ 980995 w 2130427"/>
              <a:gd name="connsiteY0" fmla="*/ 50364 h 1390886"/>
              <a:gd name="connsiteX1" fmla="*/ 1365975 w 2130427"/>
              <a:gd name="connsiteY1" fmla="*/ 12214 h 1390886"/>
              <a:gd name="connsiteX2" fmla="*/ 2044156 w 2130427"/>
              <a:gd name="connsiteY2" fmla="*/ 108908 h 1390886"/>
              <a:gd name="connsiteX3" fmla="*/ 2049675 w 2130427"/>
              <a:gd name="connsiteY3" fmla="*/ 815762 h 1390886"/>
              <a:gd name="connsiteX4" fmla="*/ 1391887 w 2130427"/>
              <a:gd name="connsiteY4" fmla="*/ 1322749 h 1390886"/>
              <a:gd name="connsiteX5" fmla="*/ 143855 w 2130427"/>
              <a:gd name="connsiteY5" fmla="*/ 1335106 h 1390886"/>
              <a:gd name="connsiteX6" fmla="*/ 82071 w 2130427"/>
              <a:gd name="connsiteY6" fmla="*/ 853193 h 1390886"/>
              <a:gd name="connsiteX7" fmla="*/ 640726 w 2130427"/>
              <a:gd name="connsiteY7" fmla="*/ 795094 h 1390886"/>
              <a:gd name="connsiteX8" fmla="*/ 755455 w 2130427"/>
              <a:gd name="connsiteY8" fmla="*/ 451178 h 1390886"/>
              <a:gd name="connsiteX9" fmla="*/ 980995 w 2130427"/>
              <a:gd name="connsiteY9" fmla="*/ 50364 h 1390886"/>
              <a:gd name="connsiteX0" fmla="*/ 980995 w 2130427"/>
              <a:gd name="connsiteY0" fmla="*/ 46861 h 1387383"/>
              <a:gd name="connsiteX1" fmla="*/ 1365975 w 2130427"/>
              <a:gd name="connsiteY1" fmla="*/ 8711 h 1387383"/>
              <a:gd name="connsiteX2" fmla="*/ 2044156 w 2130427"/>
              <a:gd name="connsiteY2" fmla="*/ 105405 h 1387383"/>
              <a:gd name="connsiteX3" fmla="*/ 2049675 w 2130427"/>
              <a:gd name="connsiteY3" fmla="*/ 812259 h 1387383"/>
              <a:gd name="connsiteX4" fmla="*/ 1391887 w 2130427"/>
              <a:gd name="connsiteY4" fmla="*/ 1319246 h 1387383"/>
              <a:gd name="connsiteX5" fmla="*/ 143855 w 2130427"/>
              <a:gd name="connsiteY5" fmla="*/ 1331603 h 1387383"/>
              <a:gd name="connsiteX6" fmla="*/ 82071 w 2130427"/>
              <a:gd name="connsiteY6" fmla="*/ 849690 h 1387383"/>
              <a:gd name="connsiteX7" fmla="*/ 640726 w 2130427"/>
              <a:gd name="connsiteY7" fmla="*/ 791591 h 1387383"/>
              <a:gd name="connsiteX8" fmla="*/ 755455 w 2130427"/>
              <a:gd name="connsiteY8" fmla="*/ 447675 h 1387383"/>
              <a:gd name="connsiteX9" fmla="*/ 980995 w 2130427"/>
              <a:gd name="connsiteY9" fmla="*/ 46861 h 1387383"/>
              <a:gd name="connsiteX0" fmla="*/ 1016505 w 2130427"/>
              <a:gd name="connsiteY0" fmla="*/ 67200 h 1381089"/>
              <a:gd name="connsiteX1" fmla="*/ 1365975 w 2130427"/>
              <a:gd name="connsiteY1" fmla="*/ 2417 h 1381089"/>
              <a:gd name="connsiteX2" fmla="*/ 2044156 w 2130427"/>
              <a:gd name="connsiteY2" fmla="*/ 99111 h 1381089"/>
              <a:gd name="connsiteX3" fmla="*/ 2049675 w 2130427"/>
              <a:gd name="connsiteY3" fmla="*/ 805965 h 1381089"/>
              <a:gd name="connsiteX4" fmla="*/ 1391887 w 2130427"/>
              <a:gd name="connsiteY4" fmla="*/ 1312952 h 1381089"/>
              <a:gd name="connsiteX5" fmla="*/ 143855 w 2130427"/>
              <a:gd name="connsiteY5" fmla="*/ 1325309 h 1381089"/>
              <a:gd name="connsiteX6" fmla="*/ 82071 w 2130427"/>
              <a:gd name="connsiteY6" fmla="*/ 843396 h 1381089"/>
              <a:gd name="connsiteX7" fmla="*/ 640726 w 2130427"/>
              <a:gd name="connsiteY7" fmla="*/ 785297 h 1381089"/>
              <a:gd name="connsiteX8" fmla="*/ 755455 w 2130427"/>
              <a:gd name="connsiteY8" fmla="*/ 441381 h 1381089"/>
              <a:gd name="connsiteX9" fmla="*/ 1016505 w 2130427"/>
              <a:gd name="connsiteY9" fmla="*/ 67200 h 138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0427" h="1381089">
                <a:moveTo>
                  <a:pt x="1016505" y="67200"/>
                </a:moveTo>
                <a:cubicBezTo>
                  <a:pt x="1118258" y="-5961"/>
                  <a:pt x="1194700" y="-2901"/>
                  <a:pt x="1365975" y="2417"/>
                </a:cubicBezTo>
                <a:cubicBezTo>
                  <a:pt x="1537250" y="7735"/>
                  <a:pt x="1930206" y="-34814"/>
                  <a:pt x="2044156" y="99111"/>
                </a:cubicBezTo>
                <a:cubicBezTo>
                  <a:pt x="2158106" y="233036"/>
                  <a:pt x="2158386" y="603658"/>
                  <a:pt x="2049675" y="805965"/>
                </a:cubicBezTo>
                <a:cubicBezTo>
                  <a:pt x="1940964" y="1008272"/>
                  <a:pt x="1709524" y="1226395"/>
                  <a:pt x="1391887" y="1312952"/>
                </a:cubicBezTo>
                <a:cubicBezTo>
                  <a:pt x="1074250" y="1399509"/>
                  <a:pt x="362158" y="1403568"/>
                  <a:pt x="143855" y="1325309"/>
                </a:cubicBezTo>
                <a:cubicBezTo>
                  <a:pt x="-74448" y="1247050"/>
                  <a:pt x="-741" y="933398"/>
                  <a:pt x="82071" y="843396"/>
                </a:cubicBezTo>
                <a:cubicBezTo>
                  <a:pt x="164883" y="753394"/>
                  <a:pt x="552169" y="865616"/>
                  <a:pt x="640726" y="785297"/>
                </a:cubicBezTo>
                <a:cubicBezTo>
                  <a:pt x="729283" y="704978"/>
                  <a:pt x="692825" y="561064"/>
                  <a:pt x="755455" y="441381"/>
                </a:cubicBezTo>
                <a:cubicBezTo>
                  <a:pt x="818085" y="321698"/>
                  <a:pt x="914752" y="140361"/>
                  <a:pt x="1016505" y="67200"/>
                </a:cubicBezTo>
                <a:close/>
              </a:path>
            </a:pathLst>
          </a:cu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29304" y="6144386"/>
                <a:ext cx="1516916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he-IL" sz="2600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304" y="6144386"/>
                <a:ext cx="151691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1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 animBg="1"/>
      <p:bldP spid="15" grpId="0"/>
      <p:bldP spid="17" grpId="0" animBg="1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39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23812"/>
            <a:ext cx="914400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Maximum </a:t>
            </a:r>
            <a:r>
              <a:rPr lang="en-US" sz="4000" kern="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Multicommodity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flow</a:t>
            </a:r>
            <a:b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6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[Garg-</a:t>
            </a:r>
            <a:r>
              <a:rPr lang="en-US" sz="36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Könemman</a:t>
            </a:r>
            <a:r>
              <a:rPr lang="en-US" sz="36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(2007)]</a:t>
            </a:r>
            <a:endParaRPr lang="en-US" sz="36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390346"/>
                <a:ext cx="9144000" cy="113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𝑜𝑝𝑡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≥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≥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func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he-IL" sz="2400" i="1" dirty="0">
                  <a:solidFill>
                    <a:srgbClr val="0033C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90346"/>
                <a:ext cx="9144000" cy="11307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109891" y="2337204"/>
            <a:ext cx="2360295" cy="772996"/>
            <a:chOff x="5228179" y="3162176"/>
            <a:chExt cx="2360295" cy="772996"/>
          </a:xfrm>
        </p:grpSpPr>
        <p:sp>
          <p:nvSpPr>
            <p:cNvPr id="6" name="Left Brace 5"/>
            <p:cNvSpPr/>
            <p:nvPr/>
          </p:nvSpPr>
          <p:spPr bwMode="auto">
            <a:xfrm rot="16200000">
              <a:off x="6266168" y="2784757"/>
              <a:ext cx="286823" cy="1041662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228179" y="3473507"/>
                  <a:ext cx="2360295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oMath>
                    </m:oMathPara>
                  </a14:m>
                  <a:endParaRPr lang="he-IL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8179" y="3473507"/>
                  <a:ext cx="236029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2002536" y="2631753"/>
            <a:ext cx="307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 panose="02020603050405020304" pitchFamily="18" charset="0"/>
              </a:rPr>
              <a:t>Maximum congestion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8699" y="2475916"/>
            <a:ext cx="307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 panose="02020603050405020304" pitchFamily="18" charset="0"/>
              </a:rPr>
              <a:t>Upon termination: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45651" y="2939212"/>
                <a:ext cx="3072384" cy="855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651" y="2939212"/>
                <a:ext cx="3072384" cy="855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0" y="3437453"/>
                <a:ext cx="9144000" cy="781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𝑜𝑝𝑡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≥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he-IL" sz="2400" i="1" dirty="0">
                  <a:solidFill>
                    <a:srgbClr val="0033C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7453"/>
                <a:ext cx="9144000" cy="7813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4429807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Scale down the flow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 :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29807"/>
                <a:ext cx="9144000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635" y="5102458"/>
                <a:ext cx="9144000" cy="781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≥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𝑜𝑝𝑡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𝑜𝑝𝑡</m:t>
                          </m:r>
                        </m:sup>
                      </m:sSup>
                    </m:oMath>
                  </m:oMathPara>
                </a14:m>
                <a:endParaRPr lang="he-IL" sz="2400" i="1" dirty="0">
                  <a:solidFill>
                    <a:srgbClr val="0033C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" y="5102458"/>
                <a:ext cx="9144000" cy="7813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35" y="5966365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</a:t>
                </a:r>
                <a:r>
                  <a: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approximate maximal flow!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" y="5966365"/>
                <a:ext cx="9144000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5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</a:t>
            </a:fld>
            <a:endParaRPr lang="da-DK" dirty="0"/>
          </a:p>
        </p:txBody>
      </p:sp>
      <p:sp>
        <p:nvSpPr>
          <p:cNvPr id="25" name="TextBox 24"/>
          <p:cNvSpPr txBox="1"/>
          <p:nvPr/>
        </p:nvSpPr>
        <p:spPr>
          <a:xfrm>
            <a:off x="2621280" y="1676771"/>
            <a:ext cx="50596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cs typeface="Times New Roman" panose="02020603050405020304" pitchFamily="18" charset="0"/>
              </a:rPr>
              <a:t>Days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2197" name="AutoShape 176"/>
          <p:cNvSpPr>
            <a:spLocks noChangeAspect="1" noChangeArrowheads="1" noTextEdit="1"/>
          </p:cNvSpPr>
          <p:nvPr/>
        </p:nvSpPr>
        <p:spPr bwMode="auto">
          <a:xfrm>
            <a:off x="1057275" y="2306638"/>
            <a:ext cx="70516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8" name="Rectangle 178"/>
          <p:cNvSpPr>
            <a:spLocks noChangeArrowheads="1"/>
          </p:cNvSpPr>
          <p:nvPr/>
        </p:nvSpPr>
        <p:spPr bwMode="auto">
          <a:xfrm>
            <a:off x="1063625" y="2312988"/>
            <a:ext cx="1781175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9" name="Rectangle 179"/>
          <p:cNvSpPr>
            <a:spLocks noChangeArrowheads="1"/>
          </p:cNvSpPr>
          <p:nvPr/>
        </p:nvSpPr>
        <p:spPr bwMode="auto">
          <a:xfrm>
            <a:off x="2844800" y="2312988"/>
            <a:ext cx="827088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0" name="Rectangle 180"/>
          <p:cNvSpPr>
            <a:spLocks noChangeArrowheads="1"/>
          </p:cNvSpPr>
          <p:nvPr/>
        </p:nvSpPr>
        <p:spPr bwMode="auto">
          <a:xfrm>
            <a:off x="3671888" y="2312988"/>
            <a:ext cx="827088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" name="Rectangle 181"/>
          <p:cNvSpPr>
            <a:spLocks noChangeArrowheads="1"/>
          </p:cNvSpPr>
          <p:nvPr/>
        </p:nvSpPr>
        <p:spPr bwMode="auto">
          <a:xfrm>
            <a:off x="4498975" y="2312988"/>
            <a:ext cx="825500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" name="Rectangle 182"/>
          <p:cNvSpPr>
            <a:spLocks noChangeArrowheads="1"/>
          </p:cNvSpPr>
          <p:nvPr/>
        </p:nvSpPr>
        <p:spPr bwMode="auto">
          <a:xfrm>
            <a:off x="5324475" y="2312988"/>
            <a:ext cx="827088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3" name="Rectangle 183"/>
          <p:cNvSpPr>
            <a:spLocks noChangeArrowheads="1"/>
          </p:cNvSpPr>
          <p:nvPr/>
        </p:nvSpPr>
        <p:spPr bwMode="auto">
          <a:xfrm>
            <a:off x="6151563" y="2312988"/>
            <a:ext cx="827088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4" name="Rectangle 184"/>
          <p:cNvSpPr>
            <a:spLocks noChangeArrowheads="1"/>
          </p:cNvSpPr>
          <p:nvPr/>
        </p:nvSpPr>
        <p:spPr bwMode="auto">
          <a:xfrm>
            <a:off x="6978650" y="2312988"/>
            <a:ext cx="1117600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5" name="Rectangle 185"/>
          <p:cNvSpPr>
            <a:spLocks noChangeArrowheads="1"/>
          </p:cNvSpPr>
          <p:nvPr/>
        </p:nvSpPr>
        <p:spPr bwMode="auto">
          <a:xfrm>
            <a:off x="1062038" y="2884488"/>
            <a:ext cx="1782763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34" name="Picture 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087813"/>
            <a:ext cx="5730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6" name="Rectangle 187"/>
          <p:cNvSpPr>
            <a:spLocks noChangeArrowheads="1"/>
          </p:cNvSpPr>
          <p:nvPr/>
        </p:nvSpPr>
        <p:spPr bwMode="auto">
          <a:xfrm>
            <a:off x="1062038" y="2884488"/>
            <a:ext cx="1782763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7" name="Rectangle 188"/>
          <p:cNvSpPr>
            <a:spLocks noChangeArrowheads="1"/>
          </p:cNvSpPr>
          <p:nvPr/>
        </p:nvSpPr>
        <p:spPr bwMode="auto">
          <a:xfrm>
            <a:off x="2844800" y="2884488"/>
            <a:ext cx="827088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37" name="Picture 1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3133726"/>
            <a:ext cx="5730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Rectangle 191"/>
          <p:cNvSpPr>
            <a:spLocks noChangeArrowheads="1"/>
          </p:cNvSpPr>
          <p:nvPr/>
        </p:nvSpPr>
        <p:spPr bwMode="auto">
          <a:xfrm>
            <a:off x="3670300" y="2884488"/>
            <a:ext cx="828675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40" name="Picture 1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132138"/>
            <a:ext cx="5715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" name="Rectangle 194"/>
          <p:cNvSpPr>
            <a:spLocks noChangeArrowheads="1"/>
          </p:cNvSpPr>
          <p:nvPr/>
        </p:nvSpPr>
        <p:spPr bwMode="auto">
          <a:xfrm>
            <a:off x="4498975" y="2884488"/>
            <a:ext cx="827088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43" name="Picture 1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132138"/>
            <a:ext cx="5715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Rectangle 197"/>
          <p:cNvSpPr>
            <a:spLocks noChangeArrowheads="1"/>
          </p:cNvSpPr>
          <p:nvPr/>
        </p:nvSpPr>
        <p:spPr bwMode="auto">
          <a:xfrm>
            <a:off x="5324475" y="2884488"/>
            <a:ext cx="827088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46" name="Picture 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133726"/>
            <a:ext cx="5715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Rectangle 200"/>
          <p:cNvSpPr>
            <a:spLocks noChangeArrowheads="1"/>
          </p:cNvSpPr>
          <p:nvPr/>
        </p:nvSpPr>
        <p:spPr bwMode="auto">
          <a:xfrm>
            <a:off x="6149975" y="2884488"/>
            <a:ext cx="828675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49" name="Picture 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132138"/>
            <a:ext cx="5715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" name="Picture 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424238"/>
            <a:ext cx="5715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Rectangle 206"/>
          <p:cNvSpPr>
            <a:spLocks noChangeArrowheads="1"/>
          </p:cNvSpPr>
          <p:nvPr/>
        </p:nvSpPr>
        <p:spPr bwMode="auto">
          <a:xfrm>
            <a:off x="1062038" y="3457576"/>
            <a:ext cx="1782763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5" name="Picture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087813"/>
            <a:ext cx="5730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" name="Rectangle 208"/>
          <p:cNvSpPr>
            <a:spLocks noChangeArrowheads="1"/>
          </p:cNvSpPr>
          <p:nvPr/>
        </p:nvSpPr>
        <p:spPr bwMode="auto">
          <a:xfrm>
            <a:off x="1062038" y="3457576"/>
            <a:ext cx="1782763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Rectangle 209"/>
          <p:cNvSpPr>
            <a:spLocks noChangeArrowheads="1"/>
          </p:cNvSpPr>
          <p:nvPr/>
        </p:nvSpPr>
        <p:spPr bwMode="auto">
          <a:xfrm>
            <a:off x="2844800" y="3457576"/>
            <a:ext cx="827088" cy="5715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8" name="Picture 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133726"/>
            <a:ext cx="5730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Rectangle 212"/>
          <p:cNvSpPr>
            <a:spLocks noChangeArrowheads="1"/>
          </p:cNvSpPr>
          <p:nvPr/>
        </p:nvSpPr>
        <p:spPr bwMode="auto">
          <a:xfrm>
            <a:off x="3670300" y="3457576"/>
            <a:ext cx="828675" cy="5715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61" name="Picture 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132138"/>
            <a:ext cx="5730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Rectangle 215"/>
          <p:cNvSpPr>
            <a:spLocks noChangeArrowheads="1"/>
          </p:cNvSpPr>
          <p:nvPr/>
        </p:nvSpPr>
        <p:spPr bwMode="auto">
          <a:xfrm>
            <a:off x="4498975" y="3457576"/>
            <a:ext cx="827088" cy="5715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64" name="Picture 2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132138"/>
            <a:ext cx="5730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Rectangle 218"/>
          <p:cNvSpPr>
            <a:spLocks noChangeArrowheads="1"/>
          </p:cNvSpPr>
          <p:nvPr/>
        </p:nvSpPr>
        <p:spPr bwMode="auto">
          <a:xfrm>
            <a:off x="5324475" y="3457576"/>
            <a:ext cx="827088" cy="5715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67" name="Picture 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133726"/>
            <a:ext cx="5730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" name="Rectangle 221"/>
          <p:cNvSpPr>
            <a:spLocks noChangeArrowheads="1"/>
          </p:cNvSpPr>
          <p:nvPr/>
        </p:nvSpPr>
        <p:spPr bwMode="auto">
          <a:xfrm>
            <a:off x="6149975" y="3457576"/>
            <a:ext cx="828675" cy="5715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70" name="Picture 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132138"/>
            <a:ext cx="5730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" name="Picture 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424238"/>
            <a:ext cx="5730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" name="Rectangle 227"/>
          <p:cNvSpPr>
            <a:spLocks noChangeArrowheads="1"/>
          </p:cNvSpPr>
          <p:nvPr/>
        </p:nvSpPr>
        <p:spPr bwMode="auto">
          <a:xfrm>
            <a:off x="1062038" y="4027488"/>
            <a:ext cx="1782763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76" name="Picture 2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087813"/>
            <a:ext cx="571500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188" name="Rectangle 229"/>
          <p:cNvSpPr>
            <a:spLocks noChangeArrowheads="1"/>
          </p:cNvSpPr>
          <p:nvPr/>
        </p:nvSpPr>
        <p:spPr bwMode="auto">
          <a:xfrm>
            <a:off x="1062038" y="4027488"/>
            <a:ext cx="1782763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Rectangle 230"/>
          <p:cNvSpPr>
            <a:spLocks noChangeArrowheads="1"/>
          </p:cNvSpPr>
          <p:nvPr/>
        </p:nvSpPr>
        <p:spPr bwMode="auto">
          <a:xfrm>
            <a:off x="2844800" y="4027488"/>
            <a:ext cx="827088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79" name="Picture 2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133726"/>
            <a:ext cx="571500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191" name="Rectangle 233"/>
          <p:cNvSpPr>
            <a:spLocks noChangeArrowheads="1"/>
          </p:cNvSpPr>
          <p:nvPr/>
        </p:nvSpPr>
        <p:spPr bwMode="auto">
          <a:xfrm>
            <a:off x="3670300" y="4027488"/>
            <a:ext cx="828675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82" name="Picture 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132138"/>
            <a:ext cx="571500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42" name="Rectangle 236"/>
          <p:cNvSpPr>
            <a:spLocks noChangeArrowheads="1"/>
          </p:cNvSpPr>
          <p:nvPr/>
        </p:nvSpPr>
        <p:spPr bwMode="auto">
          <a:xfrm>
            <a:off x="4498975" y="4027488"/>
            <a:ext cx="827088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85" name="Picture 2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132138"/>
            <a:ext cx="571500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45" name="Rectangle 239"/>
          <p:cNvSpPr>
            <a:spLocks noChangeArrowheads="1"/>
          </p:cNvSpPr>
          <p:nvPr/>
        </p:nvSpPr>
        <p:spPr bwMode="auto">
          <a:xfrm>
            <a:off x="5324475" y="4027488"/>
            <a:ext cx="827088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88" name="Picture 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133726"/>
            <a:ext cx="571500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48" name="Rectangle 242"/>
          <p:cNvSpPr>
            <a:spLocks noChangeArrowheads="1"/>
          </p:cNvSpPr>
          <p:nvPr/>
        </p:nvSpPr>
        <p:spPr bwMode="auto">
          <a:xfrm>
            <a:off x="6149975" y="4027488"/>
            <a:ext cx="828675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91" name="Picture 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132138"/>
            <a:ext cx="571500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2294" name="Picture 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424238"/>
            <a:ext cx="571500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54" name="Rectangle 248"/>
          <p:cNvSpPr>
            <a:spLocks noChangeArrowheads="1"/>
          </p:cNvSpPr>
          <p:nvPr/>
        </p:nvSpPr>
        <p:spPr bwMode="auto">
          <a:xfrm>
            <a:off x="1062038" y="4600576"/>
            <a:ext cx="1782763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97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87813"/>
            <a:ext cx="573088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56" name="Rectangle 250"/>
          <p:cNvSpPr>
            <a:spLocks noChangeArrowheads="1"/>
          </p:cNvSpPr>
          <p:nvPr/>
        </p:nvSpPr>
        <p:spPr bwMode="auto">
          <a:xfrm>
            <a:off x="1062038" y="4600576"/>
            <a:ext cx="1782763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" name="Rectangle 251"/>
          <p:cNvSpPr>
            <a:spLocks noChangeArrowheads="1"/>
          </p:cNvSpPr>
          <p:nvPr/>
        </p:nvSpPr>
        <p:spPr bwMode="auto">
          <a:xfrm>
            <a:off x="2844800" y="4600576"/>
            <a:ext cx="827088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00" name="Picture 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33726"/>
            <a:ext cx="573088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60" name="Rectangle 254"/>
          <p:cNvSpPr>
            <a:spLocks noChangeArrowheads="1"/>
          </p:cNvSpPr>
          <p:nvPr/>
        </p:nvSpPr>
        <p:spPr bwMode="auto">
          <a:xfrm>
            <a:off x="3670300" y="4600576"/>
            <a:ext cx="828675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03" name="Picture 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32138"/>
            <a:ext cx="573088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63" name="Rectangle 257"/>
          <p:cNvSpPr>
            <a:spLocks noChangeArrowheads="1"/>
          </p:cNvSpPr>
          <p:nvPr/>
        </p:nvSpPr>
        <p:spPr bwMode="auto">
          <a:xfrm>
            <a:off x="4498975" y="4600576"/>
            <a:ext cx="827088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06" name="Picture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32138"/>
            <a:ext cx="573088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66" name="Rectangle 260"/>
          <p:cNvSpPr>
            <a:spLocks noChangeArrowheads="1"/>
          </p:cNvSpPr>
          <p:nvPr/>
        </p:nvSpPr>
        <p:spPr bwMode="auto">
          <a:xfrm>
            <a:off x="5324475" y="4600576"/>
            <a:ext cx="827088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09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33726"/>
            <a:ext cx="573088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69" name="Rectangle 263"/>
          <p:cNvSpPr>
            <a:spLocks noChangeArrowheads="1"/>
          </p:cNvSpPr>
          <p:nvPr/>
        </p:nvSpPr>
        <p:spPr bwMode="auto">
          <a:xfrm>
            <a:off x="6149975" y="4600576"/>
            <a:ext cx="828675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12" name="Picture 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32138"/>
            <a:ext cx="573088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2315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4238"/>
            <a:ext cx="573088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75" name="Rectangle 269"/>
          <p:cNvSpPr>
            <a:spLocks noChangeArrowheads="1"/>
          </p:cNvSpPr>
          <p:nvPr/>
        </p:nvSpPr>
        <p:spPr bwMode="auto">
          <a:xfrm>
            <a:off x="1062038" y="5172076"/>
            <a:ext cx="1782763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18" name="Picture 2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4089401"/>
            <a:ext cx="571500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77" name="Rectangle 271"/>
          <p:cNvSpPr>
            <a:spLocks noChangeArrowheads="1"/>
          </p:cNvSpPr>
          <p:nvPr/>
        </p:nvSpPr>
        <p:spPr bwMode="auto">
          <a:xfrm>
            <a:off x="1062038" y="5172076"/>
            <a:ext cx="1782763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8" name="Rectangle 272"/>
          <p:cNvSpPr>
            <a:spLocks noChangeArrowheads="1"/>
          </p:cNvSpPr>
          <p:nvPr/>
        </p:nvSpPr>
        <p:spPr bwMode="auto">
          <a:xfrm>
            <a:off x="2844800" y="5172076"/>
            <a:ext cx="827088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21" name="Picture 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3132138"/>
            <a:ext cx="571500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81" name="Rectangle 275"/>
          <p:cNvSpPr>
            <a:spLocks noChangeArrowheads="1"/>
          </p:cNvSpPr>
          <p:nvPr/>
        </p:nvSpPr>
        <p:spPr bwMode="auto">
          <a:xfrm>
            <a:off x="3670300" y="5172076"/>
            <a:ext cx="828675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24" name="Picture 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3132138"/>
            <a:ext cx="571500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84" name="Rectangle 278"/>
          <p:cNvSpPr>
            <a:spLocks noChangeArrowheads="1"/>
          </p:cNvSpPr>
          <p:nvPr/>
        </p:nvSpPr>
        <p:spPr bwMode="auto">
          <a:xfrm>
            <a:off x="4498975" y="5172076"/>
            <a:ext cx="827088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27" name="Picture 2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3132138"/>
            <a:ext cx="571500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87" name="Rectangle 281"/>
          <p:cNvSpPr>
            <a:spLocks noChangeArrowheads="1"/>
          </p:cNvSpPr>
          <p:nvPr/>
        </p:nvSpPr>
        <p:spPr bwMode="auto">
          <a:xfrm>
            <a:off x="5324475" y="5172076"/>
            <a:ext cx="827088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30" name="Picture 2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3133726"/>
            <a:ext cx="571500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90" name="Rectangle 284"/>
          <p:cNvSpPr>
            <a:spLocks noChangeArrowheads="1"/>
          </p:cNvSpPr>
          <p:nvPr/>
        </p:nvSpPr>
        <p:spPr bwMode="auto">
          <a:xfrm>
            <a:off x="6149975" y="5172076"/>
            <a:ext cx="828675" cy="5730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33" name="Picture 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3132138"/>
            <a:ext cx="571500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2336" name="Picture 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3424238"/>
            <a:ext cx="571500" cy="15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96" name="Line 290"/>
          <p:cNvSpPr>
            <a:spLocks noChangeShapeType="1"/>
          </p:cNvSpPr>
          <p:nvPr/>
        </p:nvSpPr>
        <p:spPr bwMode="auto">
          <a:xfrm>
            <a:off x="2846388" y="2306638"/>
            <a:ext cx="0" cy="34448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8" name="Line 291"/>
          <p:cNvSpPr>
            <a:spLocks noChangeShapeType="1"/>
          </p:cNvSpPr>
          <p:nvPr/>
        </p:nvSpPr>
        <p:spPr bwMode="auto">
          <a:xfrm>
            <a:off x="3671888" y="2306638"/>
            <a:ext cx="0" cy="34448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9" name="Line 292"/>
          <p:cNvSpPr>
            <a:spLocks noChangeShapeType="1"/>
          </p:cNvSpPr>
          <p:nvPr/>
        </p:nvSpPr>
        <p:spPr bwMode="auto">
          <a:xfrm>
            <a:off x="4498975" y="2306638"/>
            <a:ext cx="0" cy="34448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1" name="Line 293"/>
          <p:cNvSpPr>
            <a:spLocks noChangeShapeType="1"/>
          </p:cNvSpPr>
          <p:nvPr/>
        </p:nvSpPr>
        <p:spPr bwMode="auto">
          <a:xfrm>
            <a:off x="5324475" y="2306638"/>
            <a:ext cx="0" cy="34448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2" name="Line 294"/>
          <p:cNvSpPr>
            <a:spLocks noChangeShapeType="1"/>
          </p:cNvSpPr>
          <p:nvPr/>
        </p:nvSpPr>
        <p:spPr bwMode="auto">
          <a:xfrm>
            <a:off x="6151563" y="2306638"/>
            <a:ext cx="0" cy="34448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" name="Line 295"/>
          <p:cNvSpPr>
            <a:spLocks noChangeShapeType="1"/>
          </p:cNvSpPr>
          <p:nvPr/>
        </p:nvSpPr>
        <p:spPr bwMode="auto">
          <a:xfrm>
            <a:off x="6978650" y="2306638"/>
            <a:ext cx="0" cy="34448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5" name="Line 296"/>
          <p:cNvSpPr>
            <a:spLocks noChangeShapeType="1"/>
          </p:cNvSpPr>
          <p:nvPr/>
        </p:nvSpPr>
        <p:spPr bwMode="auto">
          <a:xfrm>
            <a:off x="1057275" y="2886076"/>
            <a:ext cx="70453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7" name="Line 297"/>
          <p:cNvSpPr>
            <a:spLocks noChangeShapeType="1"/>
          </p:cNvSpPr>
          <p:nvPr/>
        </p:nvSpPr>
        <p:spPr bwMode="auto">
          <a:xfrm>
            <a:off x="1057275" y="3457576"/>
            <a:ext cx="70453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8" name="Line 298"/>
          <p:cNvSpPr>
            <a:spLocks noChangeShapeType="1"/>
          </p:cNvSpPr>
          <p:nvPr/>
        </p:nvSpPr>
        <p:spPr bwMode="auto">
          <a:xfrm>
            <a:off x="1057275" y="4029076"/>
            <a:ext cx="70453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0" name="Line 299"/>
          <p:cNvSpPr>
            <a:spLocks noChangeShapeType="1"/>
          </p:cNvSpPr>
          <p:nvPr/>
        </p:nvSpPr>
        <p:spPr bwMode="auto">
          <a:xfrm>
            <a:off x="1057275" y="4600576"/>
            <a:ext cx="70453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1" name="Line 300"/>
          <p:cNvSpPr>
            <a:spLocks noChangeShapeType="1"/>
          </p:cNvSpPr>
          <p:nvPr/>
        </p:nvSpPr>
        <p:spPr bwMode="auto">
          <a:xfrm>
            <a:off x="1057275" y="5173663"/>
            <a:ext cx="70453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3" name="Line 301"/>
          <p:cNvSpPr>
            <a:spLocks noChangeShapeType="1"/>
          </p:cNvSpPr>
          <p:nvPr/>
        </p:nvSpPr>
        <p:spPr bwMode="auto">
          <a:xfrm>
            <a:off x="1063625" y="2306638"/>
            <a:ext cx="0" cy="34448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4" name="Line 302"/>
          <p:cNvSpPr>
            <a:spLocks noChangeShapeType="1"/>
          </p:cNvSpPr>
          <p:nvPr/>
        </p:nvSpPr>
        <p:spPr bwMode="auto">
          <a:xfrm>
            <a:off x="8096250" y="2306638"/>
            <a:ext cx="0" cy="34464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6" name="Line 303"/>
          <p:cNvSpPr>
            <a:spLocks noChangeShapeType="1"/>
          </p:cNvSpPr>
          <p:nvPr/>
        </p:nvSpPr>
        <p:spPr bwMode="auto">
          <a:xfrm>
            <a:off x="1057275" y="2312988"/>
            <a:ext cx="70453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7" name="Line 304"/>
          <p:cNvSpPr>
            <a:spLocks noChangeShapeType="1"/>
          </p:cNvSpPr>
          <p:nvPr/>
        </p:nvSpPr>
        <p:spPr bwMode="auto">
          <a:xfrm>
            <a:off x="1057275" y="5745163"/>
            <a:ext cx="70453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9" name="Rectangle 305"/>
          <p:cNvSpPr>
            <a:spLocks noChangeArrowheads="1"/>
          </p:cNvSpPr>
          <p:nvPr/>
        </p:nvSpPr>
        <p:spPr bwMode="auto">
          <a:xfrm>
            <a:off x="3182938" y="2430463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0" name="Rectangle 306"/>
          <p:cNvSpPr>
            <a:spLocks noChangeArrowheads="1"/>
          </p:cNvSpPr>
          <p:nvPr/>
        </p:nvSpPr>
        <p:spPr bwMode="auto">
          <a:xfrm>
            <a:off x="4010025" y="2430463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2" name="Rectangle 307"/>
          <p:cNvSpPr>
            <a:spLocks noChangeArrowheads="1"/>
          </p:cNvSpPr>
          <p:nvPr/>
        </p:nvSpPr>
        <p:spPr bwMode="auto">
          <a:xfrm>
            <a:off x="4837113" y="2430463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3" name="Rectangle 308"/>
          <p:cNvSpPr>
            <a:spLocks noChangeArrowheads="1"/>
          </p:cNvSpPr>
          <p:nvPr/>
        </p:nvSpPr>
        <p:spPr bwMode="auto">
          <a:xfrm>
            <a:off x="5662613" y="2430463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5" name="Rectangle 309"/>
          <p:cNvSpPr>
            <a:spLocks noChangeArrowheads="1"/>
          </p:cNvSpPr>
          <p:nvPr/>
        </p:nvSpPr>
        <p:spPr bwMode="auto">
          <a:xfrm>
            <a:off x="6489700" y="2430463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6" name="Rectangle 310"/>
          <p:cNvSpPr>
            <a:spLocks noChangeArrowheads="1"/>
          </p:cNvSpPr>
          <p:nvPr/>
        </p:nvSpPr>
        <p:spPr bwMode="auto">
          <a:xfrm>
            <a:off x="7256463" y="2435226"/>
            <a:ext cx="6810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8" name="Rectangle 311"/>
          <p:cNvSpPr>
            <a:spLocks noChangeArrowheads="1"/>
          </p:cNvSpPr>
          <p:nvPr/>
        </p:nvSpPr>
        <p:spPr bwMode="auto">
          <a:xfrm>
            <a:off x="1435100" y="3008313"/>
            <a:ext cx="896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9" name="Rectangle 312"/>
          <p:cNvSpPr>
            <a:spLocks noChangeArrowheads="1"/>
          </p:cNvSpPr>
          <p:nvPr/>
        </p:nvSpPr>
        <p:spPr bwMode="auto">
          <a:xfrm>
            <a:off x="2322513" y="3008313"/>
            <a:ext cx="2746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31" name="Rectangle 313"/>
          <p:cNvSpPr>
            <a:spLocks noChangeArrowheads="1"/>
          </p:cNvSpPr>
          <p:nvPr/>
        </p:nvSpPr>
        <p:spPr bwMode="auto">
          <a:xfrm>
            <a:off x="3149600" y="3008313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32" name="Rectangle 314"/>
          <p:cNvSpPr>
            <a:spLocks noChangeArrowheads="1"/>
          </p:cNvSpPr>
          <p:nvPr/>
        </p:nvSpPr>
        <p:spPr bwMode="auto">
          <a:xfrm>
            <a:off x="3975100" y="3008313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34" name="Rectangle 315"/>
          <p:cNvSpPr>
            <a:spLocks noChangeArrowheads="1"/>
          </p:cNvSpPr>
          <p:nvPr/>
        </p:nvSpPr>
        <p:spPr bwMode="auto">
          <a:xfrm>
            <a:off x="4803775" y="3008313"/>
            <a:ext cx="222818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35" name="Rectangle 316"/>
          <p:cNvSpPr>
            <a:spLocks noChangeArrowheads="1"/>
          </p:cNvSpPr>
          <p:nvPr/>
        </p:nvSpPr>
        <p:spPr bwMode="auto">
          <a:xfrm>
            <a:off x="5629275" y="3008313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37" name="Rectangle 317"/>
          <p:cNvSpPr>
            <a:spLocks noChangeArrowheads="1"/>
          </p:cNvSpPr>
          <p:nvPr/>
        </p:nvSpPr>
        <p:spPr bwMode="auto">
          <a:xfrm>
            <a:off x="6454775" y="3008313"/>
            <a:ext cx="222818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38" name="Rectangle 318"/>
          <p:cNvSpPr>
            <a:spLocks noChangeArrowheads="1"/>
          </p:cNvSpPr>
          <p:nvPr/>
        </p:nvSpPr>
        <p:spPr bwMode="auto">
          <a:xfrm>
            <a:off x="7461250" y="3008313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39" name="Rectangle 319"/>
          <p:cNvSpPr>
            <a:spLocks noChangeArrowheads="1"/>
          </p:cNvSpPr>
          <p:nvPr/>
        </p:nvSpPr>
        <p:spPr bwMode="auto">
          <a:xfrm>
            <a:off x="1435100" y="3579813"/>
            <a:ext cx="819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</a:endParaRPr>
          </a:p>
        </p:txBody>
      </p:sp>
      <p:sp>
        <p:nvSpPr>
          <p:cNvPr id="2340" name="Rectangle 320"/>
          <p:cNvSpPr>
            <a:spLocks noChangeArrowheads="1"/>
          </p:cNvSpPr>
          <p:nvPr/>
        </p:nvSpPr>
        <p:spPr bwMode="auto">
          <a:xfrm>
            <a:off x="2322513" y="3579813"/>
            <a:ext cx="2746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1" name="Rectangle 321"/>
          <p:cNvSpPr>
            <a:spLocks noChangeArrowheads="1"/>
          </p:cNvSpPr>
          <p:nvPr/>
        </p:nvSpPr>
        <p:spPr bwMode="auto">
          <a:xfrm>
            <a:off x="3149600" y="3579813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2" name="Rectangle 322"/>
          <p:cNvSpPr>
            <a:spLocks noChangeArrowheads="1"/>
          </p:cNvSpPr>
          <p:nvPr/>
        </p:nvSpPr>
        <p:spPr bwMode="auto">
          <a:xfrm>
            <a:off x="3975100" y="3579813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3" name="Rectangle 323"/>
          <p:cNvSpPr>
            <a:spLocks noChangeArrowheads="1"/>
          </p:cNvSpPr>
          <p:nvPr/>
        </p:nvSpPr>
        <p:spPr bwMode="auto">
          <a:xfrm>
            <a:off x="4803775" y="3579813"/>
            <a:ext cx="222818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4" name="Rectangle 324"/>
          <p:cNvSpPr>
            <a:spLocks noChangeArrowheads="1"/>
          </p:cNvSpPr>
          <p:nvPr/>
        </p:nvSpPr>
        <p:spPr bwMode="auto">
          <a:xfrm>
            <a:off x="5629275" y="3579813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5" name="Rectangle 325"/>
          <p:cNvSpPr>
            <a:spLocks noChangeArrowheads="1"/>
          </p:cNvSpPr>
          <p:nvPr/>
        </p:nvSpPr>
        <p:spPr bwMode="auto">
          <a:xfrm>
            <a:off x="6454775" y="3579813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6" name="Rectangle 326"/>
          <p:cNvSpPr>
            <a:spLocks noChangeArrowheads="1"/>
          </p:cNvSpPr>
          <p:nvPr/>
        </p:nvSpPr>
        <p:spPr bwMode="auto">
          <a:xfrm>
            <a:off x="7461250" y="3579813"/>
            <a:ext cx="2746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7" name="Rectangle 327"/>
          <p:cNvSpPr>
            <a:spLocks noChangeArrowheads="1"/>
          </p:cNvSpPr>
          <p:nvPr/>
        </p:nvSpPr>
        <p:spPr bwMode="auto">
          <a:xfrm>
            <a:off x="1435100" y="4152901"/>
            <a:ext cx="896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8" name="Rectangle 328"/>
          <p:cNvSpPr>
            <a:spLocks noChangeArrowheads="1"/>
          </p:cNvSpPr>
          <p:nvPr/>
        </p:nvSpPr>
        <p:spPr bwMode="auto">
          <a:xfrm>
            <a:off x="2322513" y="4152901"/>
            <a:ext cx="2746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9" name="Rectangle 329"/>
          <p:cNvSpPr>
            <a:spLocks noChangeArrowheads="1"/>
          </p:cNvSpPr>
          <p:nvPr/>
        </p:nvSpPr>
        <p:spPr bwMode="auto">
          <a:xfrm>
            <a:off x="3149600" y="4152901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0" name="Rectangle 330"/>
          <p:cNvSpPr>
            <a:spLocks noChangeArrowheads="1"/>
          </p:cNvSpPr>
          <p:nvPr/>
        </p:nvSpPr>
        <p:spPr bwMode="auto">
          <a:xfrm>
            <a:off x="3975100" y="4152901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1" name="Rectangle 331"/>
          <p:cNvSpPr>
            <a:spLocks noChangeArrowheads="1"/>
          </p:cNvSpPr>
          <p:nvPr/>
        </p:nvSpPr>
        <p:spPr bwMode="auto">
          <a:xfrm>
            <a:off x="4803775" y="4152901"/>
            <a:ext cx="222818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2" name="Rectangle 332"/>
          <p:cNvSpPr>
            <a:spLocks noChangeArrowheads="1"/>
          </p:cNvSpPr>
          <p:nvPr/>
        </p:nvSpPr>
        <p:spPr bwMode="auto">
          <a:xfrm>
            <a:off x="5629275" y="4152901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3" name="Rectangle 333"/>
          <p:cNvSpPr>
            <a:spLocks noChangeArrowheads="1"/>
          </p:cNvSpPr>
          <p:nvPr/>
        </p:nvSpPr>
        <p:spPr bwMode="auto">
          <a:xfrm>
            <a:off x="6454775" y="4152901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4" name="Rectangle 334"/>
          <p:cNvSpPr>
            <a:spLocks noChangeArrowheads="1"/>
          </p:cNvSpPr>
          <p:nvPr/>
        </p:nvSpPr>
        <p:spPr bwMode="auto">
          <a:xfrm>
            <a:off x="7461250" y="4152901"/>
            <a:ext cx="2746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5" name="Rectangle 335"/>
          <p:cNvSpPr>
            <a:spLocks noChangeArrowheads="1"/>
          </p:cNvSpPr>
          <p:nvPr/>
        </p:nvSpPr>
        <p:spPr bwMode="auto">
          <a:xfrm>
            <a:off x="1171575" y="4724401"/>
            <a:ext cx="16906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 decision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6" name="Rectangle 336"/>
          <p:cNvSpPr>
            <a:spLocks noChangeArrowheads="1"/>
          </p:cNvSpPr>
          <p:nvPr/>
        </p:nvSpPr>
        <p:spPr bwMode="auto">
          <a:xfrm>
            <a:off x="3149600" y="4724401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7" name="Rectangle 337"/>
          <p:cNvSpPr>
            <a:spLocks noChangeArrowheads="1"/>
          </p:cNvSpPr>
          <p:nvPr/>
        </p:nvSpPr>
        <p:spPr bwMode="auto">
          <a:xfrm>
            <a:off x="3975100" y="4724401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8" name="Rectangle 338"/>
          <p:cNvSpPr>
            <a:spLocks noChangeArrowheads="1"/>
          </p:cNvSpPr>
          <p:nvPr/>
        </p:nvSpPr>
        <p:spPr bwMode="auto">
          <a:xfrm>
            <a:off x="4803775" y="4724401"/>
            <a:ext cx="222818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9" name="Rectangle 339"/>
          <p:cNvSpPr>
            <a:spLocks noChangeArrowheads="1"/>
          </p:cNvSpPr>
          <p:nvPr/>
        </p:nvSpPr>
        <p:spPr bwMode="auto">
          <a:xfrm>
            <a:off x="5629275" y="4724401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0" name="Rectangle 340"/>
          <p:cNvSpPr>
            <a:spLocks noChangeArrowheads="1"/>
          </p:cNvSpPr>
          <p:nvPr/>
        </p:nvSpPr>
        <p:spPr bwMode="auto">
          <a:xfrm>
            <a:off x="6454775" y="4724401"/>
            <a:ext cx="222818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1" name="Rectangle 341"/>
          <p:cNvSpPr>
            <a:spLocks noChangeArrowheads="1"/>
          </p:cNvSpPr>
          <p:nvPr/>
        </p:nvSpPr>
        <p:spPr bwMode="auto">
          <a:xfrm>
            <a:off x="7461250" y="4724401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2" name="Rectangle 342"/>
          <p:cNvSpPr>
            <a:spLocks noChangeArrowheads="1"/>
          </p:cNvSpPr>
          <p:nvPr/>
        </p:nvSpPr>
        <p:spPr bwMode="auto">
          <a:xfrm>
            <a:off x="1397000" y="5297488"/>
            <a:ext cx="12382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3" name="Rectangle 343"/>
          <p:cNvSpPr>
            <a:spLocks noChangeArrowheads="1"/>
          </p:cNvSpPr>
          <p:nvPr/>
        </p:nvSpPr>
        <p:spPr bwMode="auto">
          <a:xfrm>
            <a:off x="3149600" y="5297488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4" name="Rectangle 344"/>
          <p:cNvSpPr>
            <a:spLocks noChangeArrowheads="1"/>
          </p:cNvSpPr>
          <p:nvPr/>
        </p:nvSpPr>
        <p:spPr bwMode="auto">
          <a:xfrm>
            <a:off x="3975100" y="5297488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5" name="Rectangle 345"/>
          <p:cNvSpPr>
            <a:spLocks noChangeArrowheads="1"/>
          </p:cNvSpPr>
          <p:nvPr/>
        </p:nvSpPr>
        <p:spPr bwMode="auto">
          <a:xfrm>
            <a:off x="4803775" y="5297488"/>
            <a:ext cx="222818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6" name="Rectangle 346"/>
          <p:cNvSpPr>
            <a:spLocks noChangeArrowheads="1"/>
          </p:cNvSpPr>
          <p:nvPr/>
        </p:nvSpPr>
        <p:spPr bwMode="auto">
          <a:xfrm>
            <a:off x="5629275" y="5297488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7" name="Rectangle 347"/>
          <p:cNvSpPr>
            <a:spLocks noChangeArrowheads="1"/>
          </p:cNvSpPr>
          <p:nvPr/>
        </p:nvSpPr>
        <p:spPr bwMode="auto">
          <a:xfrm>
            <a:off x="6454775" y="5297488"/>
            <a:ext cx="341313" cy="4111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0" y="232865"/>
            <a:ext cx="9144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“Using </a:t>
            </a:r>
            <a:r>
              <a:rPr lang="en-US" sz="4800" kern="0" dirty="0" smtClean="0">
                <a:solidFill>
                  <a:srgbClr val="CC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expert</a:t>
            </a: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advice”</a:t>
            </a:r>
            <a:b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 basic binary setting</a:t>
            </a:r>
            <a:endParaRPr lang="en-US" sz="3600" kern="0" dirty="0">
              <a:solidFill>
                <a:srgbClr val="00B05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1" grpId="0"/>
      <p:bldP spid="2331" grpId="1"/>
      <p:bldP spid="2332" grpId="0"/>
      <p:bldP spid="2332" grpId="1"/>
      <p:bldP spid="2334" grpId="0"/>
      <p:bldP spid="2334" grpId="1"/>
      <p:bldP spid="2335" grpId="0"/>
      <p:bldP spid="2335" grpId="1"/>
      <p:bldP spid="2337" grpId="0"/>
      <p:bldP spid="2337" grpId="1"/>
      <p:bldP spid="2338" grpId="0"/>
      <p:bldP spid="2341" grpId="0"/>
      <p:bldP spid="2341" grpId="1"/>
      <p:bldP spid="2342" grpId="0"/>
      <p:bldP spid="2342" grpId="1"/>
      <p:bldP spid="2343" grpId="0"/>
      <p:bldP spid="2343" grpId="1"/>
      <p:bldP spid="2344" grpId="0"/>
      <p:bldP spid="2344" grpId="1"/>
      <p:bldP spid="2345" grpId="0"/>
      <p:bldP spid="2345" grpId="1"/>
      <p:bldP spid="2346" grpId="0"/>
      <p:bldP spid="2349" grpId="0"/>
      <p:bldP spid="2349" grpId="1"/>
      <p:bldP spid="2350" grpId="0"/>
      <p:bldP spid="2350" grpId="1"/>
      <p:bldP spid="2351" grpId="0"/>
      <p:bldP spid="2351" grpId="1"/>
      <p:bldP spid="2352" grpId="0"/>
      <p:bldP spid="2352" grpId="1"/>
      <p:bldP spid="2353" grpId="0"/>
      <p:bldP spid="2353" grpId="1"/>
      <p:bldP spid="2354" grpId="0"/>
      <p:bldP spid="2356" grpId="0"/>
      <p:bldP spid="2356" grpId="1"/>
      <p:bldP spid="2357" grpId="0"/>
      <p:bldP spid="2357" grpId="1"/>
      <p:bldP spid="2358" grpId="0"/>
      <p:bldP spid="2358" grpId="1"/>
      <p:bldP spid="2359" grpId="0"/>
      <p:bldP spid="2359" grpId="1"/>
      <p:bldP spid="2360" grpId="0"/>
      <p:bldP spid="2360" grpId="1"/>
      <p:bldP spid="2361" grpId="0"/>
      <p:bldP spid="2363" grpId="0"/>
      <p:bldP spid="2364" grpId="0"/>
      <p:bldP spid="2365" grpId="0"/>
      <p:bldP spid="2366" grpId="0"/>
      <p:bldP spid="236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40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23812"/>
            <a:ext cx="914400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Maximum </a:t>
            </a:r>
            <a:r>
              <a:rPr lang="en-US" sz="4000" kern="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Multicommodity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flow</a:t>
            </a:r>
            <a:b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6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[Garg-</a:t>
            </a:r>
            <a:r>
              <a:rPr lang="en-US" sz="36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Könemman</a:t>
            </a:r>
            <a:r>
              <a:rPr lang="en-US" sz="36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(2007)]</a:t>
            </a:r>
            <a:endParaRPr lang="en-US" sz="36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255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 panose="02020603050405020304" pitchFamily="18" charset="0"/>
              </a:rPr>
              <a:t>How many iterations are needed?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048" y="2260872"/>
                <a:ext cx="9144000" cy="679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We stop the algorithm when maximum congestion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" y="2260872"/>
                <a:ext cx="9144000" cy="679353"/>
              </a:xfrm>
              <a:prstGeom prst="rect">
                <a:avLst/>
              </a:prstGeom>
              <a:blipFill>
                <a:blip r:embed="rId2"/>
                <a:stretch>
                  <a:fillRect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8" y="29893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 panose="02020603050405020304" pitchFamily="18" charset="0"/>
              </a:rPr>
              <a:t>Each iteration adds </a:t>
            </a:r>
            <a:r>
              <a:rPr lang="en-US" sz="24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cs typeface="Times New Roman" panose="02020603050405020304" pitchFamily="18" charset="0"/>
              </a:rPr>
              <a:t> to the congestion of at least one edge.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" y="3562368"/>
                <a:ext cx="9144000" cy="67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Thus, number of iterations is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begChr m:val="⌈"/>
                        <m:endChr m:val="⌉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" y="3562368"/>
                <a:ext cx="9144000" cy="679481"/>
              </a:xfrm>
              <a:prstGeom prst="rect">
                <a:avLst/>
              </a:prstGeom>
              <a:blipFill rotWithShape="0">
                <a:blip r:embed="rId3"/>
                <a:stretch>
                  <a:fillRect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048" y="4445299"/>
                <a:ext cx="9144000" cy="67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Total running time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𝑠𝑝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" y="4445299"/>
                <a:ext cx="9144000" cy="677558"/>
              </a:xfrm>
              <a:prstGeom prst="rect">
                <a:avLst/>
              </a:prstGeom>
              <a:blipFill rotWithShape="0">
                <a:blip r:embed="rId4"/>
                <a:stretch>
                  <a:fillRect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8" y="5376180"/>
                <a:ext cx="9144000" cy="67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[Fleisher </a:t>
                </a:r>
                <a:r>
                  <a:rPr lang="en-US" sz="2400" kern="0" dirty="0">
                    <a:solidFill>
                      <a:srgbClr val="C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(</a:t>
                </a:r>
                <a:r>
                  <a:rPr lang="en-US" sz="2400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2000)] 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reduced the running time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" y="5376180"/>
                <a:ext cx="9144000" cy="677558"/>
              </a:xfrm>
              <a:prstGeom prst="rect">
                <a:avLst/>
              </a:prstGeom>
              <a:blipFill rotWithShape="0">
                <a:blip r:embed="rId5"/>
                <a:stretch>
                  <a:fillRect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68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0229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Positive Semidefinite Programming</a:t>
            </a:r>
            <a:endParaRPr lang="en-US" sz="40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94048" y="983071"/>
                <a:ext cx="4555905" cy="14196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0" dirty="0" smtClean="0">
                    <a:cs typeface="Times New Roman" panose="02020603050405020304" pitchFamily="18" charset="0"/>
                  </a:rPr>
                  <a:t> max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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𝑋</m:t>
                    </m:r>
                  </m:oMath>
                </a14:m>
                <a:endParaRPr lang="en-US" b="0" dirty="0" smtClean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s.t.</a:t>
                </a:r>
                <a:r>
                  <a:rPr lang="en-US" dirty="0" smtClean="0"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 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r>
                  <a:rPr lang="en-US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≽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he-IL" dirty="0">
                  <a:solidFill>
                    <a:srgbClr val="00B05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48" y="983071"/>
                <a:ext cx="4555905" cy="1419684"/>
              </a:xfrm>
              <a:prstGeom prst="rect">
                <a:avLst/>
              </a:prstGeom>
              <a:blipFill rotWithShape="0">
                <a:blip r:embed="rId2"/>
                <a:stretch>
                  <a:fillRect l="-668" t="-4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497" y="2487647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7" y="2487647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71" y="3146682"/>
                <a:ext cx="9144000" cy="57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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  </a:t>
                </a:r>
                <a:r>
                  <a:rPr lang="en-US" dirty="0" smtClean="0">
                    <a:cs typeface="Times New Roman" panose="02020603050405020304" pitchFamily="18" charset="0"/>
                  </a:rPr>
                  <a:t>(matrix inner product)</a:t>
                </a:r>
                <a:endParaRPr lang="en-US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1" y="3146682"/>
                <a:ext cx="9144000" cy="572336"/>
              </a:xfrm>
              <a:prstGeom prst="rect">
                <a:avLst/>
              </a:prstGeom>
              <a:blipFill rotWithShape="0">
                <a:blip r:embed="rId4"/>
                <a:stretch>
                  <a:fillRect t="-10638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30" y="3805725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≽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 ((symmetric) positive semidefinite)</a:t>
                </a:r>
                <a:endParaRPr lang="en-US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" y="3805725"/>
                <a:ext cx="9144000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346" y="4378259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i="1" dirty="0" smtClean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i="1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" y="4378259"/>
                <a:ext cx="9144000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462" y="49878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Can also be approximated using multiplicative updates.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1" y="553567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Interesting application: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Approximation algorithm for </a:t>
            </a:r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MAX CUT</a:t>
            </a:r>
            <a:endParaRPr 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9344" y="617349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0" y="339545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Bibliography</a:t>
            </a:r>
            <a:endParaRPr lang="en-US" sz="4800" kern="0" dirty="0">
              <a:solidFill>
                <a:schemeClr val="accent2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84584"/>
            <a:ext cx="91440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Sanjeev Arora, </a:t>
            </a:r>
            <a:r>
              <a:rPr lang="en-US" b="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Elad</a:t>
            </a:r>
            <a:r>
              <a:rPr lang="en-US" b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Hazan</a:t>
            </a:r>
            <a:r>
              <a:rPr lang="en-US" b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b="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Satyen</a:t>
            </a:r>
            <a:r>
              <a:rPr lang="en-US" b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Kale,</a:t>
            </a:r>
            <a:br>
              <a:rPr lang="en-US" b="0" dirty="0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US" b="0" dirty="0" smtClean="0">
                <a:cs typeface="Times New Roman" panose="02020603050405020304" pitchFamily="18" charset="0"/>
              </a:rPr>
              <a:t>The Multiplicative Weights Update Method:</a:t>
            </a:r>
            <a:br>
              <a:rPr lang="en-US" b="0" dirty="0" smtClean="0">
                <a:cs typeface="Times New Roman" panose="02020603050405020304" pitchFamily="18" charset="0"/>
              </a:rPr>
            </a:br>
            <a:r>
              <a:rPr lang="en-US" b="0" dirty="0" smtClean="0">
                <a:cs typeface="Times New Roman" panose="02020603050405020304" pitchFamily="18" charset="0"/>
              </a:rPr>
              <a:t>A Meta-Algorithm and Applications,</a:t>
            </a:r>
          </a:p>
          <a:p>
            <a:pPr algn="ctr"/>
            <a:r>
              <a:rPr lang="en-US" dirty="0" smtClean="0">
                <a:cs typeface="Times New Roman" panose="02020603050405020304" pitchFamily="18" charset="0"/>
                <a:hlinkClick r:id="rId3"/>
              </a:rPr>
              <a:t>Theory of Computing, Volume 8 (2012), pp. 121-164</a:t>
            </a:r>
            <a:endParaRPr lang="he-I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43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-15240" y="522837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Bonus material</a:t>
            </a:r>
            <a:endParaRPr lang="en-US" sz="5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556" y="1405727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Not covered in class this term</a:t>
            </a:r>
            <a:endParaRPr lang="he-IL" sz="3200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72641"/>
            <a:ext cx="912876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“</a:t>
            </a:r>
            <a:r>
              <a:rPr lang="en-US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Careful. We don’t want to learn from this.</a:t>
            </a: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”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3200" dirty="0">
                <a:cs typeface="Times New Roman" panose="02020603050405020304" pitchFamily="18" charset="0"/>
              </a:rPr>
              <a:t>(Calvin </a:t>
            </a:r>
            <a:r>
              <a:rPr lang="en-US" sz="3200" dirty="0" smtClean="0">
                <a:cs typeface="Times New Roman" panose="02020603050405020304" pitchFamily="18" charset="0"/>
              </a:rPr>
              <a:t>in Bill Watterson’s “Calvin and Hobbes”)</a:t>
            </a:r>
            <a:endParaRPr lang="he-IL" sz="32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44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18294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Packing Linear Programs</a:t>
            </a:r>
            <a:endParaRPr lang="en-US" sz="40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2821" y="955757"/>
                <a:ext cx="1895462" cy="10772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200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32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𝕂</m:t>
                      </m:r>
                    </m:oMath>
                  </m:oMathPara>
                </a14:m>
                <a:endParaRPr lang="he-IL" sz="3200" dirty="0">
                  <a:solidFill>
                    <a:srgbClr val="00B05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821" y="955757"/>
                <a:ext cx="1895462" cy="1077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90364" y="1062704"/>
                <a:ext cx="5127027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Find a feasible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or show that none exists.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364" y="1062704"/>
                <a:ext cx="5127027" cy="892552"/>
              </a:xfrm>
              <a:prstGeom prst="rect">
                <a:avLst/>
              </a:prstGeom>
              <a:blipFill rotWithShape="0">
                <a:blip r:embed="rId4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075712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a “simple” </a:t>
                </a:r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convex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set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75712"/>
                <a:ext cx="9144000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2821" y="2698757"/>
                <a:ext cx="7319109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for every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he-IL" sz="26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821" y="2698757"/>
                <a:ext cx="7319109" cy="892552"/>
              </a:xfrm>
              <a:prstGeom prst="rect">
                <a:avLst/>
              </a:prstGeom>
              <a:blipFill rotWithShape="0">
                <a:blip r:embed="rId6"/>
                <a:stretch>
                  <a:fillRect t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-38099" y="2898811"/>
            <a:ext cx="5497605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Packing:</a:t>
            </a:r>
            <a:endParaRPr lang="he-IL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30" y="3613153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By scaling, we sometimes assume that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0" y="3613153"/>
                <a:ext cx="9144000" cy="492443"/>
              </a:xfrm>
              <a:prstGeom prst="rect">
                <a:avLst/>
              </a:prstGeom>
              <a:blipFill rotWithShape="0">
                <a:blip r:embed="rId7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66" y="4155516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Willing to settle for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endParaRPr lang="he-IL" sz="26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" y="4155516"/>
                <a:ext cx="9144000" cy="492443"/>
              </a:xfrm>
              <a:prstGeom prst="rect">
                <a:avLst/>
              </a:prstGeom>
              <a:blipFill rotWithShape="0">
                <a:blip r:embed="rId8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449" y="4765114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ORACLE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: Given a distribution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sz="2600" b="1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on the rows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2400" b="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, or “no” if none exists.</a:t>
                </a:r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" y="4765114"/>
                <a:ext cx="9144000" cy="892552"/>
              </a:xfrm>
              <a:prstGeom prst="rect">
                <a:avLst/>
              </a:prstGeom>
              <a:blipFill rotWithShape="0">
                <a:blip r:embed="rId9"/>
                <a:stretch>
                  <a:fillRect t="-6849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32" y="5683993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If </a:t>
                </a:r>
                <a:r>
                  <a:rPr lang="en-US" sz="26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ORACLE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returns “no” for any distribution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then the problem is 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infeasible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2" y="5683993"/>
                <a:ext cx="9144000" cy="892552"/>
              </a:xfrm>
              <a:prstGeom prst="rect">
                <a:avLst/>
              </a:prstGeom>
              <a:blipFill rotWithShape="0">
                <a:blip r:embed="rId10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9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45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18294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Packing Linear Programs</a:t>
            </a:r>
            <a:endParaRPr lang="en-US" sz="40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30" y="2900462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</a:t>
                </a:r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convex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cs typeface="Times New Roman" panose="02020603050405020304" pitchFamily="18" charset="0"/>
                  </a:rPr>
                  <a:t>iff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/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   </a:t>
                </a:r>
                <a:r>
                  <a:rPr lang="en-US" sz="2600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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</m:e>
                    </m:d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𝒚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𝕂</m:t>
                    </m:r>
                  </m:oMath>
                </a14:m>
                <a:endParaRPr lang="he-IL" sz="2600" dirty="0">
                  <a:solidFill>
                    <a:srgbClr val="00B05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0" y="2900462"/>
                <a:ext cx="9144000" cy="892552"/>
              </a:xfrm>
              <a:prstGeom prst="rect">
                <a:avLst/>
              </a:prstGeom>
              <a:blipFill rotWithShape="0">
                <a:blip r:embed="rId2"/>
                <a:stretch>
                  <a:fillRect t="-616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966" y="4047940"/>
            <a:ext cx="9144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“Simple” is used informally. The only requirement is </a:t>
            </a:r>
            <a:br>
              <a:rPr lang="en-US" sz="2600" dirty="0" smtClean="0">
                <a:cs typeface="Times New Roman" panose="02020603050405020304" pitchFamily="18" charset="0"/>
              </a:rPr>
            </a:br>
            <a:r>
              <a:rPr lang="en-US" sz="2600" dirty="0" smtClean="0">
                <a:cs typeface="Times New Roman" panose="02020603050405020304" pitchFamily="18" charset="0"/>
              </a:rPr>
              <a:t>that </a:t>
            </a:r>
            <a:r>
              <a:rPr lang="en-US" sz="2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ORACLE</a:t>
            </a:r>
            <a:r>
              <a:rPr lang="en-US" sz="2600" dirty="0" smtClean="0">
                <a:cs typeface="Times New Roman" panose="02020603050405020304" pitchFamily="18" charset="0"/>
              </a:rPr>
              <a:t> can be efficiently implemented.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449" y="5181971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Example: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a:rPr lang="en-US" sz="26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, 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6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" y="5181971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42821" y="955757"/>
                <a:ext cx="1895462" cy="10772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200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32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𝕂</m:t>
                      </m:r>
                    </m:oMath>
                  </m:oMathPara>
                </a14:m>
                <a:endParaRPr lang="he-IL" sz="3200" dirty="0">
                  <a:solidFill>
                    <a:srgbClr val="00B05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821" y="955757"/>
                <a:ext cx="1895462" cy="10772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2075712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a “simple” </a:t>
                </a:r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convex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set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75712"/>
                <a:ext cx="9144000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90364" y="1062704"/>
                <a:ext cx="5127027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Find a feasible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or show that none exists.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364" y="1062704"/>
                <a:ext cx="5127027" cy="892552"/>
              </a:xfrm>
              <a:prstGeom prst="rect">
                <a:avLst/>
              </a:prstGeom>
              <a:blipFill rotWithShape="0">
                <a:blip r:embed="rId6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1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46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294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Packing Linear Programs</a:t>
            </a:r>
            <a:endParaRPr lang="en-US" sz="40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85" y="3917846"/>
                <a:ext cx="9144000" cy="8617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ORACLE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-bounded </a:t>
                </a:r>
                <a:r>
                  <a:rPr lang="en-US" sz="2400" dirty="0" err="1" smtClean="0">
                    <a:cs typeface="Times New Roman" panose="02020603050405020304" pitchFamily="18" charset="0"/>
                  </a:rPr>
                  <a:t>iff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 </a:t>
                </a:r>
                <a:br>
                  <a:rPr lang="en-US" sz="2400" dirty="0" smtClean="0"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cs typeface="Times New Roman" panose="02020603050405020304" pitchFamily="18" charset="0"/>
                  </a:rPr>
                  <a:t>for every point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returned and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,</a:t>
                </a:r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" y="3917846"/>
                <a:ext cx="9144000" cy="861774"/>
              </a:xfrm>
              <a:prstGeom prst="rect">
                <a:avLst/>
              </a:prstGeom>
              <a:blipFill rotWithShape="0">
                <a:blip r:embed="rId2"/>
                <a:stretch>
                  <a:fillRect t="-7092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4806648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</m:oMath>
                  </m:oMathPara>
                </a14:m>
                <a:endParaRPr lang="he-IL" sz="24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06648"/>
                <a:ext cx="9144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1998" y="5615226"/>
                <a:ext cx="3204884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This is automatic,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.</a:t>
                </a:r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8" y="5615226"/>
                <a:ext cx="3204884" cy="892552"/>
              </a:xfrm>
              <a:prstGeom prst="rect">
                <a:avLst/>
              </a:prstGeom>
              <a:blipFill rotWithShape="0">
                <a:blip r:embed="rId4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 flipV="1">
            <a:off x="3092824" y="5268313"/>
            <a:ext cx="739588" cy="34691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72000" y="5676415"/>
            <a:ext cx="320488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The </a:t>
            </a:r>
            <a:r>
              <a:rPr lang="en-US" sz="2600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width</a:t>
            </a:r>
            <a:r>
              <a:rPr lang="en-US" sz="2600" dirty="0" smtClean="0">
                <a:cs typeface="Times New Roman" panose="02020603050405020304" pitchFamily="18" charset="0"/>
              </a:rPr>
              <a:t>.</a:t>
            </a:r>
            <a:endParaRPr lang="he-IL" sz="2400" dirty="0"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5755341" y="5323857"/>
            <a:ext cx="396688" cy="34691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42821" y="955757"/>
                <a:ext cx="1895462" cy="10772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200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32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𝕂</m:t>
                      </m:r>
                    </m:oMath>
                  </m:oMathPara>
                </a14:m>
                <a:endParaRPr lang="he-IL" sz="3200" dirty="0">
                  <a:solidFill>
                    <a:srgbClr val="00B05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821" y="955757"/>
                <a:ext cx="1895462" cy="107721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2075712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a “simple” </a:t>
                </a:r>
                <a:r>
                  <a:rPr lang="en-US" sz="26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convex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set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75712"/>
                <a:ext cx="9144000" cy="492443"/>
              </a:xfrm>
              <a:prstGeom prst="rect">
                <a:avLst/>
              </a:prstGeom>
              <a:blipFill rotWithShape="0">
                <a:blip r:embed="rId10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449" y="2837459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ORACLE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: Given a distribution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sz="2600" b="1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on the rows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2400" b="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, or “no” if none exists.</a:t>
                </a:r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" y="2837459"/>
                <a:ext cx="9144000" cy="892552"/>
              </a:xfrm>
              <a:prstGeom prst="rect">
                <a:avLst/>
              </a:prstGeom>
              <a:blipFill rotWithShape="0">
                <a:blip r:embed="rId11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90364" y="1062704"/>
                <a:ext cx="5127027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Find a feasible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or show that none exists.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364" y="1062704"/>
                <a:ext cx="5127027" cy="892552"/>
              </a:xfrm>
              <a:prstGeom prst="rect">
                <a:avLst/>
              </a:prstGeom>
              <a:blipFill rotWithShape="0">
                <a:blip r:embed="rId12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9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7" grpId="0"/>
      <p:bldP spid="18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5515"/>
            <a:ext cx="91440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Packing LPs using </a:t>
            </a:r>
            <a: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multiplicative weights</a:t>
            </a:r>
            <a:b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Plotkin-Shmoys-Tardos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(1995)]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896" y="1354905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Experts correspond to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linear constraints (rows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).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6" y="1354905"/>
                <a:ext cx="9144000" cy="492443"/>
              </a:xfrm>
              <a:prstGeom prst="rect">
                <a:avLst/>
              </a:prstGeom>
              <a:blipFill rotWithShape="0">
                <a:blip r:embed="rId2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723" y="1912895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A distribution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corresponds to the constraint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" y="1912895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9" y="2470885"/>
                <a:ext cx="9144000" cy="5195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The costs at iteration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are determined by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" y="2470885"/>
                <a:ext cx="9144000" cy="519501"/>
              </a:xfrm>
              <a:prstGeom prst="rect">
                <a:avLst/>
              </a:prstGeom>
              <a:blipFill rotWithShape="0">
                <a:blip r:embed="rId4"/>
                <a:stretch>
                  <a:fillRect t="-4651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330749" y="3093930"/>
                <a:ext cx="8241252" cy="7082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den>
                    </m:f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26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b="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600" b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0749" y="3093930"/>
                <a:ext cx="8241252" cy="7082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723" y="3836785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Note: Satisfied constraints are more costly. 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7034" y="3006441"/>
                <a:ext cx="3717666" cy="7748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endParaRPr lang="he-IL" sz="26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034" y="3006441"/>
                <a:ext cx="3717666" cy="7748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323695"/>
                <a:ext cx="9144000" cy="5280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to produce distributions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d>
                          <m:d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d>
                          <m:d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23695"/>
                <a:ext cx="9144000" cy="528093"/>
              </a:xfrm>
              <a:prstGeom prst="rect">
                <a:avLst/>
              </a:prstGeom>
              <a:blipFill rotWithShape="0">
                <a:blip r:embed="rId7"/>
                <a:stretch>
                  <a:fillRect t="-9195" b="-2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30" y="4846255"/>
                <a:ext cx="9144000" cy="5195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0" dirty="0" smtClean="0">
                    <a:cs typeface="Times New Roman" panose="02020603050405020304" pitchFamily="18" charset="0"/>
                  </a:rPr>
                  <a:t>In iteration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600" b="0" dirty="0" smtClean="0">
                    <a:cs typeface="Times New Roman" panose="02020603050405020304" pitchFamily="18" charset="0"/>
                  </a:rPr>
                  <a:t> apply </a:t>
                </a:r>
                <a:r>
                  <a:rPr lang="en-US" sz="2600" b="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ORACLE</a:t>
                </a:r>
                <a:r>
                  <a:rPr lang="en-US" sz="2600" b="0" dirty="0" smtClean="0"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to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d>
                          <m:d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0" y="4846255"/>
                <a:ext cx="9144000" cy="519501"/>
              </a:xfrm>
              <a:prstGeom prst="rect">
                <a:avLst/>
              </a:prstGeom>
              <a:blipFill rotWithShape="0">
                <a:blip r:embed="rId8"/>
                <a:stretch>
                  <a:fillRect t="-4706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966" y="536022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b="0" dirty="0" smtClean="0">
                <a:cs typeface="Times New Roman" panose="02020603050405020304" pitchFamily="18" charset="0"/>
              </a:rPr>
              <a:t>If </a:t>
            </a:r>
            <a:r>
              <a:rPr lang="en-US" sz="2600" b="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ORACLE</a:t>
            </a:r>
            <a:r>
              <a:rPr lang="en-US" sz="2600" b="0" dirty="0" smtClean="0">
                <a:cs typeface="Times New Roman" panose="02020603050405020304" pitchFamily="18" charset="0"/>
              </a:rPr>
              <a:t> returns “no” in any iteration, problem infeasible.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896" y="5847135"/>
                <a:ext cx="9144000" cy="6572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0" dirty="0" smtClean="0">
                    <a:cs typeface="Times New Roman" panose="02020603050405020304" pitchFamily="18" charset="0"/>
                  </a:rPr>
                  <a:t>Run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func>
                      <m:func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func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and return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acc>
                    <m:r>
                      <a:rPr lang="en-US" sz="26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6" y="5847135"/>
                <a:ext cx="9144000" cy="657296"/>
              </a:xfrm>
              <a:prstGeom prst="rect">
                <a:avLst/>
              </a:prstGeom>
              <a:blipFill rotWithShape="0">
                <a:blip r:embed="rId9"/>
                <a:stretch>
                  <a:fillRect b="-10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4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300"/>
            <a:ext cx="91440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Packing LPs using </a:t>
            </a:r>
            <a: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multiplicative weights</a:t>
            </a:r>
            <a:b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Plotkin-Shmoys-Tardos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(1995)]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" y="1548980"/>
                <a:ext cx="9144000" cy="16543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2600" b="1" dirty="0" smtClean="0">
                    <a:cs typeface="Times New Roman" panose="02020603050405020304" pitchFamily="18" charset="0"/>
                  </a:rPr>
                  <a:t>Theorem: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after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func>
                      <m:func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func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iterations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with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-</a:t>
                </a:r>
                <a:r>
                  <a:rPr lang="en-US" sz="26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ORACLE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, the point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≤ </m:t>
                    </m:r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1548980"/>
                <a:ext cx="9144000" cy="1654364"/>
              </a:xfrm>
              <a:prstGeom prst="rect">
                <a:avLst/>
              </a:prstGeom>
              <a:blipFill rotWithShape="0">
                <a:blip r:embed="rId2"/>
                <a:stretch>
                  <a:fillRect t="-2583" b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351" y="5228861"/>
                <a:ext cx="9144000" cy="13038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" y="5228861"/>
                <a:ext cx="9144000" cy="13038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3807786"/>
                <a:ext cx="9144000" cy="9117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p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p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6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≥ 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he-IL" sz="26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07786"/>
                <a:ext cx="9144000" cy="9117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4991" y="3315343"/>
                <a:ext cx="9144000" cy="5195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the </a:t>
                </a:r>
                <a:r>
                  <a:rPr lang="en-US" sz="26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ORACLE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’s response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we have: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91" y="3315343"/>
                <a:ext cx="9144000" cy="519501"/>
              </a:xfrm>
              <a:prstGeom prst="rect">
                <a:avLst/>
              </a:prstGeom>
              <a:blipFill rotWithShape="0">
                <a:blip r:embed="rId5"/>
                <a:stretch>
                  <a:fillRect t="-4706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62" y="4792462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For every constraint (“expert”)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we have: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" y="4792462"/>
                <a:ext cx="9144000" cy="492443"/>
              </a:xfrm>
              <a:prstGeom prst="rect">
                <a:avLst/>
              </a:prstGeom>
              <a:blipFill rotWithShape="0">
                <a:blip r:embed="rId6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1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49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" y="2148013"/>
                <a:ext cx="9144000" cy="12174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=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</m:d>
                          <m:nary>
                            <m:naryPr>
                              <m:chr m:val="∑"/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he-IL" sz="26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2148013"/>
                <a:ext cx="9144000" cy="12174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240" y="1422507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Useful fact: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20566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20566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0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9344" y="617349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78898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How well can we do?</a:t>
            </a:r>
            <a:endParaRPr lang="he-IL" sz="3200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27189"/>
            <a:ext cx="9144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We would like to do </a:t>
            </a:r>
            <a:br>
              <a:rPr lang="en-US" sz="3200" dirty="0" smtClean="0">
                <a:cs typeface="Times New Roman" panose="02020603050405020304" pitchFamily="18" charset="0"/>
              </a:rPr>
            </a:br>
            <a:r>
              <a:rPr lang="en-US" sz="3200" i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almost as well as the best </a:t>
            </a:r>
            <a:r>
              <a:rPr lang="en-US" sz="3200" i="1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expert</a:t>
            </a:r>
            <a:r>
              <a:rPr lang="en-US" sz="3200" dirty="0" smtClean="0">
                <a:cs typeface="Times New Roman" panose="02020603050405020304" pitchFamily="18" charset="0"/>
              </a:rPr>
              <a:t>,</a:t>
            </a:r>
            <a:br>
              <a:rPr lang="en-US" sz="3200" dirty="0" smtClean="0">
                <a:cs typeface="Times New Roman" panose="02020603050405020304" pitchFamily="18" charset="0"/>
              </a:rPr>
            </a:br>
            <a:r>
              <a:rPr lang="en-US" sz="3200" dirty="0" smtClean="0">
                <a:cs typeface="Times New Roman" panose="02020603050405020304" pitchFamily="18" charset="0"/>
              </a:rPr>
              <a:t>with </a:t>
            </a:r>
            <a:r>
              <a:rPr lang="en-US" sz="3200" i="1" dirty="0" smtClean="0">
                <a:cs typeface="Times New Roman" panose="02020603050405020304" pitchFamily="18" charset="0"/>
              </a:rPr>
              <a:t>hindsight</a:t>
            </a:r>
            <a:r>
              <a:rPr lang="en-US" sz="3200" dirty="0" smtClean="0">
                <a:cs typeface="Times New Roman" panose="02020603050405020304" pitchFamily="18" charset="0"/>
              </a:rPr>
              <a:t>.</a:t>
            </a:r>
            <a:endParaRPr lang="he-IL" sz="3200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" y="2656822"/>
            <a:ext cx="9144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If all “</a:t>
            </a:r>
            <a:r>
              <a:rPr lang="en-US" sz="32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experts</a:t>
            </a:r>
            <a:r>
              <a:rPr lang="en-US" sz="3200" dirty="0" smtClean="0">
                <a:cs typeface="Times New Roman" panose="02020603050405020304" pitchFamily="18" charset="0"/>
              </a:rPr>
              <a:t>” are bad, </a:t>
            </a:r>
            <a:br>
              <a:rPr lang="en-US" sz="3200" dirty="0" smtClean="0">
                <a:cs typeface="Times New Roman" panose="02020603050405020304" pitchFamily="18" charset="0"/>
              </a:rPr>
            </a:br>
            <a:r>
              <a:rPr lang="en-US" sz="3200" dirty="0" smtClean="0">
                <a:cs typeface="Times New Roman" panose="02020603050405020304" pitchFamily="18" charset="0"/>
              </a:rPr>
              <a:t>we cannot do too well. </a:t>
            </a:r>
            <a:endParaRPr lang="he-IL" sz="32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2865"/>
            <a:ext cx="9144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“Using </a:t>
            </a:r>
            <a:r>
              <a:rPr lang="en-US" sz="4800" kern="0" dirty="0" smtClean="0">
                <a:solidFill>
                  <a:srgbClr val="CC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expert</a:t>
            </a:r>
            <a: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advice”</a:t>
            </a:r>
            <a:br>
              <a:rPr lang="en-US" sz="48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 basic binary setting</a:t>
            </a:r>
            <a:endParaRPr lang="en-US" sz="3600" kern="0" dirty="0">
              <a:solidFill>
                <a:srgbClr val="00B05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498"/>
            <a:ext cx="91440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Packing LPs using </a:t>
            </a:r>
            <a: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multiplicative weights</a:t>
            </a:r>
            <a:br>
              <a:rPr lang="en-US" sz="36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Plotkin-Shmoys-Tardos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(1995)]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1680" y="1329481"/>
                <a:ext cx="9144000" cy="12174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 </m:t>
                      </m:r>
                      <m:nary>
                        <m:naryPr>
                          <m:chr m:val="∑"/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6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en-US" sz="2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he-IL" sz="2600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0" y="1329481"/>
                <a:ext cx="9144000" cy="12174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680" y="2529027"/>
                <a:ext cx="9144000" cy="12174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6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he-IL" sz="2600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0" y="2529027"/>
                <a:ext cx="9144000" cy="12174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" y="3838177"/>
                <a:ext cx="707597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ORACLE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-bounded</a:t>
                </a:r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838177"/>
                <a:ext cx="7075979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 bwMode="auto">
          <a:xfrm flipV="1">
            <a:off x="5491178" y="4084397"/>
            <a:ext cx="766747" cy="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Left Brace 11"/>
          <p:cNvSpPr/>
          <p:nvPr/>
        </p:nvSpPr>
        <p:spPr bwMode="auto">
          <a:xfrm rot="16200000">
            <a:off x="6610469" y="2715604"/>
            <a:ext cx="315872" cy="178854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30232" y="3789860"/>
                <a:ext cx="244696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32" y="3789860"/>
                <a:ext cx="244696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206" y="4334424"/>
                <a:ext cx="9144000" cy="12174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</m:d>
                      <m:f>
                        <m:f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6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func>
                            <m:func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he-IL" sz="2600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" y="4334424"/>
                <a:ext cx="9144000" cy="12174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-1679" y="3460409"/>
            <a:ext cx="1847004" cy="1498308"/>
            <a:chOff x="-1679" y="3460409"/>
            <a:chExt cx="1847004" cy="1498308"/>
          </a:xfrm>
        </p:grpSpPr>
        <p:sp>
          <p:nvSpPr>
            <p:cNvPr id="7" name="Arc 6"/>
            <p:cNvSpPr/>
            <p:nvPr/>
          </p:nvSpPr>
          <p:spPr bwMode="auto">
            <a:xfrm rot="11700000">
              <a:off x="806285" y="3460409"/>
              <a:ext cx="1039040" cy="1498308"/>
            </a:xfrm>
            <a:prstGeom prst="arc">
              <a:avLst>
                <a:gd name="adj1" fmla="val 16200000"/>
                <a:gd name="adj2" fmla="val 3102905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-1679" y="3895368"/>
                  <a:ext cx="830736" cy="8272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79" y="3895368"/>
                  <a:ext cx="830736" cy="82727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Left Brace 19"/>
          <p:cNvSpPr/>
          <p:nvPr/>
        </p:nvSpPr>
        <p:spPr bwMode="auto">
          <a:xfrm rot="16200000">
            <a:off x="4118068" y="4465495"/>
            <a:ext cx="294538" cy="2451686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76008" y="5920443"/>
                <a:ext cx="236029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acc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008" y="5920443"/>
                <a:ext cx="2360295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/>
          <p:cNvSpPr/>
          <p:nvPr/>
        </p:nvSpPr>
        <p:spPr bwMode="auto">
          <a:xfrm rot="16200000">
            <a:off x="6160137" y="5181410"/>
            <a:ext cx="138997" cy="442913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74133" y="5638290"/>
                <a:ext cx="733931" cy="775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133" y="5638290"/>
                <a:ext cx="733931" cy="7750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/>
          <p:cNvSpPr/>
          <p:nvPr/>
        </p:nvSpPr>
        <p:spPr bwMode="auto">
          <a:xfrm rot="16200000">
            <a:off x="7237517" y="5103840"/>
            <a:ext cx="204340" cy="821889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28741" y="5638290"/>
                <a:ext cx="733931" cy="775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741" y="5638290"/>
                <a:ext cx="733931" cy="7750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02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0" grpId="0"/>
      <p:bldP spid="10" grpId="1"/>
      <p:bldP spid="12" grpId="0" animBg="1"/>
      <p:bldP spid="13" grpId="0"/>
      <p:bldP spid="18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42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Maximum </a:t>
            </a:r>
            <a:r>
              <a:rPr lang="en-US" sz="4000" kern="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Multicommodity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Flow</a:t>
            </a:r>
            <a:endParaRPr lang="en-US" sz="40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" y="3341076"/>
                <a:ext cx="9144000" cy="5615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ℙ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3341076"/>
                <a:ext cx="9144000" cy="5615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" y="2387370"/>
                <a:ext cx="9144000" cy="93403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Using binary search can be essentially reduced to:</a:t>
                </a:r>
                <a:br>
                  <a:rPr lang="en-US" sz="2500" dirty="0" smtClean="0">
                    <a:cs typeface="Times New Roman" panose="02020603050405020304" pitchFamily="18" charset="0"/>
                  </a:rPr>
                </a:br>
                <a:r>
                  <a:rPr lang="en-US" sz="2500" dirty="0" smtClean="0">
                    <a:cs typeface="Times New Roman" panose="02020603050405020304" pitchFamily="18" charset="0"/>
                  </a:rPr>
                  <a:t>Is there a feasible </a:t>
                </a:r>
                <a:r>
                  <a:rPr lang="en-US" sz="2500" dirty="0" err="1" smtClean="0">
                    <a:cs typeface="Times New Roman" panose="02020603050405020304" pitchFamily="18" charset="0"/>
                  </a:rPr>
                  <a:t>multicommodity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 flow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 of value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5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?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2387370"/>
                <a:ext cx="9144000" cy="934038"/>
              </a:xfrm>
              <a:prstGeom prst="rect">
                <a:avLst/>
              </a:prstGeom>
              <a:blipFill rotWithShape="0">
                <a:blip r:embed="rId4"/>
                <a:stretch>
                  <a:fillRect t="-23529" b="-9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41" y="3916112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500" dirty="0" smtClean="0">
                <a:cs typeface="Times New Roman" panose="02020603050405020304" pitchFamily="18" charset="0"/>
              </a:rPr>
              <a:t>This is now a packing problem.</a:t>
            </a:r>
            <a:endParaRPr lang="he-IL" sz="25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14827" y="781492"/>
                <a:ext cx="3914347" cy="15815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600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ℙ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sz="2600" b="1" i="1" dirty="0" smtClean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s.t.</a:t>
                </a:r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∋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6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6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en-US" sz="26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i="1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endParaRPr lang="he-IL" sz="2600" i="1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27" y="781492"/>
                <a:ext cx="3914347" cy="1581587"/>
              </a:xfrm>
              <a:prstGeom prst="rect">
                <a:avLst/>
              </a:prstGeom>
              <a:blipFill rotWithShape="0">
                <a:blip r:embed="rId5"/>
                <a:stretch>
                  <a:fillRect l="-623" b="-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2" y="4393586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ORACLE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 is given a </a:t>
                </a:r>
                <a:r>
                  <a:rPr lang="en-US" sz="2500" i="1" dirty="0" smtClean="0">
                    <a:cs typeface="Times New Roman" panose="02020603050405020304" pitchFamily="18" charset="0"/>
                  </a:rPr>
                  <a:t>weight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5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for each edge</a:t>
                </a:r>
                <a:br>
                  <a:rPr lang="en-US" sz="2500" dirty="0" smtClean="0">
                    <a:cs typeface="Times New Roman" panose="02020603050405020304" pitchFamily="18" charset="0"/>
                  </a:rPr>
                </a:br>
                <a:r>
                  <a:rPr lang="en-US" sz="2500" dirty="0" smtClean="0">
                    <a:cs typeface="Times New Roman" panose="02020603050405020304" pitchFamily="18" charset="0"/>
                  </a:rPr>
                  <a:t>and has to find a flow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, if there is one, such that 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2" y="4393586"/>
                <a:ext cx="9144000" cy="892552"/>
              </a:xfrm>
              <a:prstGeom prst="rect">
                <a:avLst/>
              </a:prstGeom>
              <a:blipFill rotWithShape="0">
                <a:blip r:embed="rId6"/>
                <a:stretch>
                  <a:fillRect t="-6164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5202124"/>
                <a:ext cx="9144000" cy="7089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f>
                          <m:f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5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∋</m:t>
                        </m:r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, 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5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25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02124"/>
                <a:ext cx="9144000" cy="7089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5356" y="5884960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Note: The flow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 returned by </a:t>
                </a:r>
                <a:r>
                  <a:rPr lang="en-US" sz="25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ORACLE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 does not have to satisfy </a:t>
                </a:r>
                <a:r>
                  <a:rPr lang="en-US" sz="2500" i="1" dirty="0" smtClean="0">
                    <a:cs typeface="Times New Roman" panose="02020603050405020304" pitchFamily="18" charset="0"/>
                  </a:rPr>
                  <a:t>all</a:t>
                </a:r>
                <a:br>
                  <a:rPr lang="en-US" sz="2500" i="1" dirty="0" smtClean="0">
                    <a:cs typeface="Times New Roman" panose="02020603050405020304" pitchFamily="18" charset="0"/>
                  </a:rPr>
                </a:br>
                <a:r>
                  <a:rPr lang="en-US" sz="2500" dirty="0" smtClean="0">
                    <a:cs typeface="Times New Roman" panose="02020603050405020304" pitchFamily="18" charset="0"/>
                  </a:rPr>
                  <a:t>the capacity constraints. Only </a:t>
                </a:r>
                <a:r>
                  <a:rPr lang="en-US" sz="2500" i="1" dirty="0" smtClean="0">
                    <a:cs typeface="Times New Roman" panose="02020603050405020304" pitchFamily="18" charset="0"/>
                  </a:rPr>
                  <a:t>one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 weighted capacity constraint.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56" y="5884960"/>
                <a:ext cx="9144000" cy="892552"/>
              </a:xfrm>
              <a:prstGeom prst="rect">
                <a:avLst/>
              </a:prstGeom>
              <a:blipFill rotWithShape="0">
                <a:blip r:embed="rId8"/>
                <a:stretch>
                  <a:fillRect t="-5442" b="-1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82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883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Maximum </a:t>
            </a:r>
            <a:r>
              <a:rPr lang="en-US" sz="4000" kern="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Multicommodity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flow</a:t>
            </a:r>
            <a:endParaRPr lang="en-US" sz="40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" y="804304"/>
                <a:ext cx="9144000" cy="11782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∋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6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6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en-US" sz="2600" b="1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  <m:r>
                      <a:rPr lang="en-US" sz="26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a:rPr lang="en-US" sz="26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ℙ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he-IL" sz="2600" i="1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804304"/>
                <a:ext cx="9144000" cy="11782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2" y="2131050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ORACLE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is given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for each edge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and has to find a flow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if there is one, such that 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2" y="2131050"/>
                <a:ext cx="9144000" cy="892552"/>
              </a:xfrm>
              <a:prstGeom prst="rect">
                <a:avLst/>
              </a:prstGeom>
              <a:blipFill rotWithShape="0">
                <a:blip r:embed="rId3"/>
                <a:stretch>
                  <a:fillRect t="-6849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2" y="3023602"/>
                <a:ext cx="9144000" cy="7089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f>
                          <m:f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∋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≤ 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, 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2" y="3023602"/>
                <a:ext cx="9144000" cy="7089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1" y="3762838"/>
                <a:ext cx="9144000" cy="7089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f>
                          <m:f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∋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762838"/>
                <a:ext cx="9144000" cy="7089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4456318"/>
                <a:ext cx="9144000" cy="6748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Find a path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that minimizes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 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56318"/>
                <a:ext cx="9144000" cy="674800"/>
              </a:xfrm>
              <a:prstGeom prst="rect">
                <a:avLst/>
              </a:prstGeom>
              <a:blipFill rotWithShape="0">
                <a:blip r:embed="rId6"/>
                <a:stretch>
                  <a:fillRect t="-1802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4" y="4923864"/>
                <a:ext cx="9144000" cy="6748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send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units of flow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4" y="4923864"/>
                <a:ext cx="9144000" cy="674800"/>
              </a:xfrm>
              <a:prstGeom prst="rect">
                <a:avLst/>
              </a:prstGeom>
              <a:blipFill rotWithShape="0">
                <a:blip r:embed="rId7"/>
                <a:stretch>
                  <a:fillRect t="-2727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1724" y="5511389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Otherwise, return “no”.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725" y="6109263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ORACLE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just needs to solve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shortest paths problems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" y="6109263"/>
                <a:ext cx="9144000" cy="492443"/>
              </a:xfrm>
              <a:prstGeom prst="rect">
                <a:avLst/>
              </a:prstGeom>
              <a:blipFill rotWithShape="0">
                <a:blip r:embed="rId8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8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53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23812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Maximum </a:t>
            </a:r>
            <a:r>
              <a:rPr lang="en-US" sz="4000" kern="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Multicommodity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flow</a:t>
            </a:r>
            <a:endParaRPr lang="en-US" sz="40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7266"/>
            <a:ext cx="914146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5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How good is the algorithm obtained using the framework? </a:t>
            </a:r>
            <a:endParaRPr lang="he-IL" sz="25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" y="1377784"/>
                <a:ext cx="914399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Number of iterations is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func>
                      <m:funcPr>
                        <m:ctrlP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func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377784"/>
                <a:ext cx="9143999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9877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474" y="1933691"/>
                <a:ext cx="9143999" cy="486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In each iteration, solve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500" dirty="0" smtClean="0"/>
                  <a:t> shortest paths problems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5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𝑚𝑘</m:t>
                        </m:r>
                      </m:e>
                    </m:d>
                  </m:oMath>
                </a14:m>
                <a:r>
                  <a:rPr lang="en-US" sz="2500" dirty="0" smtClean="0"/>
                  <a:t> time.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4" y="1933691"/>
                <a:ext cx="9143999" cy="486480"/>
              </a:xfrm>
              <a:prstGeom prst="rect">
                <a:avLst/>
              </a:prstGeom>
              <a:blipFill rotWithShape="0">
                <a:blip r:embed="rId4"/>
                <a:stretch>
                  <a:fillRect t="-750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233" y="2483636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We also need to multiply by the cost of the binary search.</a:t>
            </a:r>
            <a:endParaRPr lang="en-US" sz="25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3127005"/>
            <a:ext cx="9148485" cy="1365856"/>
            <a:chOff x="0" y="3250575"/>
            <a:chExt cx="9148485" cy="136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485" y="3250575"/>
                  <a:ext cx="9144000" cy="86177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500" dirty="0" smtClean="0">
                      <a:solidFill>
                        <a:srgbClr val="CC00CC"/>
                      </a:solidFill>
                      <a:cs typeface="Times New Roman" panose="02020603050405020304" pitchFamily="18" charset="0"/>
                    </a:rPr>
                    <a:t>ORACLE</a:t>
                  </a:r>
                  <a:r>
                    <a:rPr lang="en-US" sz="2500" dirty="0" smtClean="0">
                      <a:cs typeface="Times New Roman" panose="02020603050405020304" pitchFamily="18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5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5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5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500" dirty="0" smtClean="0">
                      <a:cs typeface="Times New Roman" panose="02020603050405020304" pitchFamily="18" charset="0"/>
                    </a:rPr>
                    <a:t>-bounded </a:t>
                  </a:r>
                  <a:r>
                    <a:rPr lang="en-US" sz="2500" dirty="0" err="1" smtClean="0">
                      <a:cs typeface="Times New Roman" panose="02020603050405020304" pitchFamily="18" charset="0"/>
                    </a:rPr>
                    <a:t>iff</a:t>
                  </a:r>
                  <a:r>
                    <a:rPr lang="en-US" sz="2500" dirty="0" smtClean="0">
                      <a:cs typeface="Times New Roman" panose="02020603050405020304" pitchFamily="18" charset="0"/>
                    </a:rPr>
                    <a:t> </a:t>
                  </a:r>
                  <a:br>
                    <a:rPr lang="en-US" sz="2500" dirty="0" smtClean="0">
                      <a:cs typeface="Times New Roman" panose="02020603050405020304" pitchFamily="18" charset="0"/>
                    </a:rPr>
                  </a:br>
                  <a:r>
                    <a:rPr lang="en-US" sz="2500" dirty="0" smtClean="0">
                      <a:cs typeface="Times New Roman" panose="02020603050405020304" pitchFamily="18" charset="0"/>
                    </a:rPr>
                    <a:t>for every point </a:t>
                  </a:r>
                  <a14:m>
                    <m:oMath xmlns:m="http://schemas.openxmlformats.org/officeDocument/2006/math">
                      <m:r>
                        <a:rPr lang="en-US" sz="25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𝕂</m:t>
                      </m:r>
                    </m:oMath>
                  </a14:m>
                  <a:r>
                    <a:rPr lang="en-US" sz="2500" dirty="0" smtClean="0">
                      <a:solidFill>
                        <a:schemeClr val="accent2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en-US" sz="2500" dirty="0" smtClean="0">
                      <a:cs typeface="Times New Roman" panose="02020603050405020304" pitchFamily="18" charset="0"/>
                    </a:rPr>
                    <a:t>returned and every </a:t>
                  </a:r>
                  <a14:m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∈[</m:t>
                      </m:r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a14:m>
                  <a:r>
                    <a:rPr lang="en-US" sz="2500" dirty="0" smtClean="0">
                      <a:cs typeface="Times New Roman" panose="02020603050405020304" pitchFamily="18" charset="0"/>
                    </a:rPr>
                    <a:t>,</a:t>
                  </a:r>
                  <a:endParaRPr lang="he-IL" sz="25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5" y="3250575"/>
                  <a:ext cx="9144000" cy="86177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6383" b="-163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0" y="4139377"/>
                  <a:ext cx="9144000" cy="4770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5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oMath>
                    </m:oMathPara>
                  </a14:m>
                  <a:endParaRPr lang="he-IL" sz="2500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139377"/>
                  <a:ext cx="9144000" cy="4770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349" y="4600763"/>
                <a:ext cx="9143999" cy="688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In our case: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  <m:f>
                      <m:f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num>
                      <m:den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5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5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func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9" y="4600763"/>
                <a:ext cx="9143999" cy="6887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465" y="5292048"/>
                <a:ext cx="9143999" cy="799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The running time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5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5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5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5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5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5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5" y="5292048"/>
                <a:ext cx="9143999" cy="7998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6094453"/>
            <a:ext cx="91439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The running time is not polynomial!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3347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9344" y="617349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22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</a:t>
            </a:r>
            <a:r>
              <a:rPr lang="en-US" sz="40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Weighted Majority 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algorithm</a:t>
            </a:r>
            <a:r>
              <a:rPr lang="en-US" sz="44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US" sz="44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Littlestone-Warmuth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(1994)]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774818"/>
                <a:ext cx="9144000" cy="9269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Assign each </a:t>
                </a:r>
                <a:r>
                  <a:rPr lang="en-US" sz="24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expert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 a </a:t>
                </a:r>
                <a:r>
                  <a:rPr lang="en-US" sz="2400" i="1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weight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The </a:t>
                </a:r>
                <a:r>
                  <a:rPr lang="en-US" sz="24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weight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-</a:t>
                </a:r>
                <a:r>
                  <a:rPr lang="en-US" sz="2400" dirty="0" err="1" smtClean="0">
                    <a:cs typeface="Times New Roman" panose="02020603050405020304" pitchFamily="18" charset="0"/>
                  </a:rPr>
                  <a:t>th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expert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 at day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.</a:t>
                </a:r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74818"/>
                <a:ext cx="9144000" cy="926985"/>
              </a:xfrm>
              <a:prstGeom prst="rect">
                <a:avLst/>
              </a:prstGeom>
              <a:blipFill rotWithShape="0">
                <a:blip r:embed="rId3"/>
                <a:stretch>
                  <a:fillRect t="-526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" y="2612344"/>
                <a:ext cx="9144000" cy="5576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On day </a:t>
                </a:r>
                <a:r>
                  <a:rPr lang="en-US" sz="24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, all </a:t>
                </a:r>
                <a:r>
                  <a:rPr lang="en-US" sz="24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weights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 are </a:t>
                </a:r>
                <a:r>
                  <a:rPr lang="en-US" sz="24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.</a:t>
                </a:r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2612344"/>
                <a:ext cx="9144000" cy="557653"/>
              </a:xfrm>
              <a:prstGeom prst="rect">
                <a:avLst/>
              </a:prstGeom>
              <a:blipFill rotWithShape="0">
                <a:blip r:embed="rId4"/>
                <a:stretch>
                  <a:fillRect b="-20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" y="3202459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At day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, predict Up or Down according to </a:t>
                </a:r>
                <a:br>
                  <a:rPr lang="en-US" sz="2400" dirty="0" smtClean="0"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cs typeface="Times New Roman" panose="02020603050405020304" pitchFamily="18" charset="0"/>
                  </a:rPr>
                  <a:t>the </a:t>
                </a:r>
                <a:r>
                  <a:rPr lang="en-US" sz="2400" i="1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weighted majority 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of the </a:t>
                </a:r>
                <a:r>
                  <a:rPr lang="en-US" sz="24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experts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3202459"/>
                <a:ext cx="9144000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0" y="1210938"/>
                <a:ext cx="9144000" cy="613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Choose a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.</a:t>
                </a:r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1210938"/>
                <a:ext cx="9144000" cy="613886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" y="4007094"/>
                <a:ext cx="9144000" cy="96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Predict </a:t>
                </a:r>
                <a:r>
                  <a:rPr lang="en-US" sz="2400" dirty="0">
                    <a:cs typeface="Times New Roman" panose="02020603050405020304" pitchFamily="18" charset="0"/>
                  </a:rPr>
                  <a:t>U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p,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</m:e>
                    </m:nary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,</a:t>
                </a:r>
                <a:br>
                  <a:rPr lang="en-US" sz="2400" dirty="0" smtClean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 – sets of </a:t>
                </a:r>
                <a:r>
                  <a:rPr lang="en-US" sz="2400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experts 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predicting Up/Down at day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4007094"/>
                <a:ext cx="9144000" cy="962443"/>
              </a:xfrm>
              <a:prstGeom prst="rect">
                <a:avLst/>
              </a:prstGeom>
              <a:blipFill>
                <a:blip r:embed="rId7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" y="5050744"/>
                <a:ext cx="9144000" cy="16407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Update the </a:t>
                </a:r>
                <a:r>
                  <a:rPr lang="en-US" sz="2400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weights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if</m:t>
                                </m:r>
                                <m:r>
                                  <a:rPr lang="en-US" sz="240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was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correct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on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day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𝜂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5050744"/>
                <a:ext cx="9144000" cy="1640770"/>
              </a:xfrm>
              <a:prstGeom prst="rect">
                <a:avLst/>
              </a:prstGeom>
              <a:blipFill rotWithShape="0">
                <a:blip r:embed="rId8"/>
                <a:stretch>
                  <a:fillRect t="-2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49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7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6522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</a:t>
            </a:r>
            <a:r>
              <a:rPr lang="en-US" sz="40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Weighted Majority 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algorithm</a:t>
            </a:r>
            <a:r>
              <a:rPr lang="en-US" sz="44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US" sz="44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Littlestone-Warmuth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(1994)]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469344"/>
                <a:ext cx="9144000" cy="5643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033CC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– Number of mistakes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up to time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69344"/>
                <a:ext cx="9144000" cy="564385"/>
              </a:xfrm>
              <a:prstGeom prst="rect">
                <a:avLst/>
              </a:prstGeom>
              <a:blipFill rotWithShape="0">
                <a:blip r:embed="rId2"/>
                <a:stretch>
                  <a:fillRect t="-4301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" y="2017984"/>
                <a:ext cx="9144000" cy="5195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𝐸𝑋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033CC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– Number of mistakes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𝐸𝑋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up to time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2017984"/>
                <a:ext cx="9144000" cy="519501"/>
              </a:xfrm>
              <a:prstGeom prst="rect">
                <a:avLst/>
              </a:prstGeom>
              <a:blipFill rotWithShape="0">
                <a:blip r:embed="rId3"/>
                <a:stretch>
                  <a:fillRect t="-4706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" y="2688544"/>
                <a:ext cx="9144000" cy="13835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>
                    <a:cs typeface="Times New Roman" panose="02020603050405020304" pitchFamily="18" charset="0"/>
                  </a:rPr>
                  <a:t>Theorem:</a:t>
                </a:r>
                <a:r>
                  <a:rPr lang="en-US" sz="2600" b="0" dirty="0" smtClean="0">
                    <a:cs typeface="Times New Roman" panose="02020603050405020304" pitchFamily="18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b="0" dirty="0" smtClean="0">
                    <a:cs typeface="Times New Roman" panose="02020603050405020304" pitchFamily="18" charset="0"/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𝐸𝑋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2688544"/>
                <a:ext cx="9144000" cy="1383584"/>
              </a:xfrm>
              <a:prstGeom prst="rect">
                <a:avLst/>
              </a:prstGeom>
              <a:blipFill rotWithShape="0">
                <a:blip r:embed="rId4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396870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In particular, the inequality holds for the </a:t>
            </a:r>
            <a:r>
              <a:rPr lang="en-US" i="1" dirty="0">
                <a:solidFill>
                  <a:schemeClr val="accent2"/>
                </a:solidFill>
                <a:cs typeface="Times New Roman" panose="02020603050405020304" pitchFamily="18" charset="0"/>
              </a:rPr>
              <a:t>best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expert</a:t>
            </a:r>
            <a:r>
              <a:rPr lang="en-US" sz="2600" dirty="0" smtClean="0">
                <a:cs typeface="Times New Roman" panose="02020603050405020304" pitchFamily="18" charset="0"/>
              </a:rPr>
              <a:t>.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" y="4654504"/>
            <a:ext cx="914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Thus, the cost of the </a:t>
            </a:r>
            <a:r>
              <a:rPr lang="en-US" sz="2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Weighted Majority </a:t>
            </a:r>
            <a:r>
              <a:rPr lang="en-US" sz="2600" dirty="0" smtClean="0">
                <a:cs typeface="Times New Roman" panose="02020603050405020304" pitchFamily="18" charset="0"/>
              </a:rPr>
              <a:t>algorithm is only </a:t>
            </a:r>
            <a:br>
              <a:rPr lang="en-US" sz="2600" dirty="0" smtClean="0">
                <a:cs typeface="Times New Roman" panose="02020603050405020304" pitchFamily="18" charset="0"/>
              </a:rPr>
            </a:br>
            <a:r>
              <a:rPr lang="en-US" sz="2600" dirty="0" smtClean="0">
                <a:cs typeface="Times New Roman" panose="02020603050405020304" pitchFamily="18" charset="0"/>
              </a:rPr>
              <a:t>slightly larger than </a:t>
            </a:r>
            <a:r>
              <a:rPr lang="en-US" sz="2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twice</a:t>
            </a:r>
            <a:r>
              <a:rPr lang="en-US" sz="2600" dirty="0" smtClean="0">
                <a:cs typeface="Times New Roman" panose="02020603050405020304" pitchFamily="18" charset="0"/>
              </a:rPr>
              <a:t> the cost of the </a:t>
            </a:r>
            <a:r>
              <a:rPr lang="en-US" i="1" dirty="0">
                <a:solidFill>
                  <a:schemeClr val="accent2"/>
                </a:solidFill>
                <a:cs typeface="Times New Roman" panose="02020603050405020304" pitchFamily="18" charset="0"/>
              </a:rPr>
              <a:t>best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expert</a:t>
            </a:r>
            <a:r>
              <a:rPr lang="en-US" sz="2600" dirty="0" smtClean="0">
                <a:cs typeface="Times New Roman" panose="02020603050405020304" pitchFamily="18" charset="0"/>
              </a:rPr>
              <a:t>!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" y="5736544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(We can do even better using a randomized algorithm.)</a:t>
            </a:r>
            <a:endParaRPr lang="he-IL" sz="2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8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6522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</a:t>
            </a:r>
            <a:r>
              <a:rPr lang="en-US" sz="40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Weighted Majority 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algorithm</a:t>
            </a:r>
            <a:r>
              <a:rPr lang="en-US" sz="44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US" sz="44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Littlestone-Warmuth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(1994)]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" y="1408384"/>
                <a:ext cx="9144000" cy="13835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>
                    <a:cs typeface="Times New Roman" panose="02020603050405020304" pitchFamily="18" charset="0"/>
                  </a:rPr>
                  <a:t>Theorem:</a:t>
                </a:r>
                <a:r>
                  <a:rPr lang="en-US" sz="2600" b="0" dirty="0" smtClean="0">
                    <a:cs typeface="Times New Roman" panose="02020603050405020304" pitchFamily="18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b="0" dirty="0" smtClean="0">
                    <a:cs typeface="Times New Roman" panose="02020603050405020304" pitchFamily="18" charset="0"/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𝐸𝑋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1408384"/>
                <a:ext cx="9144000" cy="1383584"/>
              </a:xfrm>
              <a:prstGeom prst="rect">
                <a:avLst/>
              </a:prstGeom>
              <a:blipFill rotWithShape="0">
                <a:blip r:embed="rId2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176224"/>
                <a:ext cx="9144000" cy="5963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 Clearly,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76224"/>
                <a:ext cx="9144000" cy="596382"/>
              </a:xfrm>
              <a:prstGeom prst="rect">
                <a:avLst/>
              </a:prstGeom>
              <a:blipFill rotWithShape="0">
                <a:blip r:embed="rId3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" y="3822810"/>
                <a:ext cx="9144000" cy="12021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makes a mistake in day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3822810"/>
                <a:ext cx="9144000" cy="1202124"/>
              </a:xfrm>
              <a:prstGeom prst="rect">
                <a:avLst/>
              </a:prstGeom>
              <a:blipFill rotWithShape="0">
                <a:blip r:embed="rId4"/>
                <a:stretch>
                  <a:fillRect t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" y="4983698"/>
                <a:ext cx="9144000" cy="8550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0" dirty="0" smtClean="0">
                    <a:solidFill>
                      <a:srgbClr val="0033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𝜂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sSup>
                          <m:sSupPr>
                            <m:ctrlPr>
                              <a:rPr lang="en-US" sz="2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2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𝜂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4983698"/>
                <a:ext cx="9144000" cy="8550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240" y="2658064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b="1" dirty="0" smtClean="0">
                <a:cs typeface="Times New Roman" panose="02020603050405020304" pitchFamily="18" charset="0"/>
              </a:rPr>
              <a:t>Proof:</a:t>
            </a:r>
            <a:endParaRPr lang="he-IL" sz="26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5843224"/>
                <a:ext cx="9144000" cy="61523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  <m:r>
                                    <a:rPr lang="en-US" sz="26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6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≥ </m:t>
                          </m:r>
                          <m: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sz="2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</m:d>
                        </m:e>
                        <m:sup>
                          <m:r>
                            <a:rPr lang="en-US" sz="26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𝐸𝑋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43224"/>
                <a:ext cx="9144000" cy="6152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40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37187"/>
            <a:ext cx="1905000" cy="457200"/>
          </a:xfrm>
        </p:spPr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9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6522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</a:t>
            </a:r>
            <a:r>
              <a:rPr lang="en-US" sz="4000" kern="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Weighted Majority </a:t>
            </a:r>
            <a:r>
              <a:rPr lang="en-US" sz="40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algorithm</a:t>
            </a:r>
            <a:r>
              <a:rPr lang="en-US" sz="44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US" sz="4400" kern="0" dirty="0" smtClean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Littlestone-Warmuth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(1994)]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" y="1246070"/>
                <a:ext cx="9144000" cy="96379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</m:d>
                        </m:e>
                        <m: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𝐸𝑋𝑃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sz="2600" b="0" i="1" smtClean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 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1246070"/>
                <a:ext cx="9144000" cy="9637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0" y="2242699"/>
                <a:ext cx="9144000" cy="7998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𝐸𝑋𝑃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</m:d>
                        </m:e>
                      </m:func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2242699"/>
                <a:ext cx="9144000" cy="7998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" y="3180294"/>
                <a:ext cx="9144000" cy="1151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𝜂</m:t>
                                      </m:r>
                                    </m:num>
                                    <m:den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6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𝐸𝑋𝑃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𝜂</m:t>
                                      </m:r>
                                    </m:num>
                                    <m:den>
                                      <m:r>
                                        <a:rPr lang="en-US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3180294"/>
                <a:ext cx="9144000" cy="11510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" y="5988892"/>
                <a:ext cx="9144000" cy="6572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≤−</m:t>
                    </m:r>
                    <m:r>
                      <m:rPr>
                        <m:sty m:val="p"/>
                      </m:rP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5988892"/>
                <a:ext cx="9144000" cy="657296"/>
              </a:xfrm>
              <a:prstGeom prst="rect">
                <a:avLst/>
              </a:prstGeom>
              <a:blipFill rotWithShape="0">
                <a:blip r:embed="rId5"/>
                <a:stretch>
                  <a:fillRect b="-10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811735" y="4196072"/>
            <a:ext cx="3916423" cy="1638086"/>
            <a:chOff x="-22908" y="4376813"/>
            <a:chExt cx="3916423" cy="1638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-22908" y="4781997"/>
                  <a:ext cx="3916423" cy="123290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 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𝜂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</m:d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2908" y="4781997"/>
                  <a:ext cx="3916423" cy="123290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/>
            <p:cNvSpPr/>
            <p:nvPr/>
          </p:nvSpPr>
          <p:spPr bwMode="auto">
            <a:xfrm rot="16200000">
              <a:off x="1732712" y="3764990"/>
              <a:ext cx="405184" cy="1628830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15801" y="4304021"/>
            <a:ext cx="3916423" cy="1583061"/>
            <a:chOff x="-35265" y="4376813"/>
            <a:chExt cx="3916423" cy="15830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-35265" y="4744926"/>
                  <a:ext cx="3916423" cy="121494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 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𝜂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den>
                        </m:f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5265" y="4744926"/>
                  <a:ext cx="3916423" cy="121494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/>
            <p:cNvSpPr/>
            <p:nvPr/>
          </p:nvSpPr>
          <p:spPr bwMode="auto">
            <a:xfrm rot="16200000">
              <a:off x="1801006" y="3696696"/>
              <a:ext cx="405184" cy="1765418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8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ZWICK@FZFMRKMFUVWYY57I" val="5101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1">
        <a:spAutoFit/>
      </a:bodyPr>
      <a:lstStyle>
        <a:defPPr algn="ctr">
          <a:defRPr dirty="0">
            <a:cs typeface="Times New Roman" panose="02020603050405020304" pitchFamily="18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26106</TotalTime>
  <Words>9114</Words>
  <Application>Microsoft Office PowerPoint</Application>
  <PresentationFormat>On-screen Show (4:3)</PresentationFormat>
  <Paragraphs>610</Paragraphs>
  <Slides>53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ＭＳ Ｐゴシック</vt:lpstr>
      <vt:lpstr>ＭＳ Ｐゴシック</vt:lpstr>
      <vt:lpstr>SimSun</vt:lpstr>
      <vt:lpstr>Arial</vt:lpstr>
      <vt:lpstr>Cambria Math</vt:lpstr>
      <vt:lpstr>Comic Sans MS</vt:lpstr>
      <vt:lpstr>Symbol</vt:lpstr>
      <vt:lpstr>Times New Roman</vt:lpstr>
      <vt:lpstr>Wingdings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 in Action - Inroduction</dc:title>
  <dc:creator>Uri Zwick</dc:creator>
  <cp:lastModifiedBy>zwick</cp:lastModifiedBy>
  <cp:revision>849</cp:revision>
  <dcterms:created xsi:type="dcterms:W3CDTF">2010-12-27T20:22:31Z</dcterms:created>
  <dcterms:modified xsi:type="dcterms:W3CDTF">2020-12-09T14:03:59Z</dcterms:modified>
</cp:coreProperties>
</file>