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64" r:id="rId2"/>
    <p:sldId id="799" r:id="rId3"/>
    <p:sldId id="803" r:id="rId4"/>
    <p:sldId id="801" r:id="rId5"/>
    <p:sldId id="805" r:id="rId6"/>
    <p:sldId id="806" r:id="rId7"/>
    <p:sldId id="804" r:id="rId8"/>
    <p:sldId id="807" r:id="rId9"/>
  </p:sldIdLst>
  <p:sldSz cx="9144000" cy="6858000" type="screen4x3"/>
  <p:notesSz cx="6845300" cy="9348788"/>
  <p:custDataLst>
    <p:tags r:id="rId12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r" defTabSz="914400" rtl="1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r" defTabSz="914400" rtl="1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r" defTabSz="914400" rtl="1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r" defTabSz="914400" rtl="1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5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CC"/>
    <a:srgbClr val="663300"/>
    <a:srgbClr val="FF33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1299" autoAdjust="0"/>
  </p:normalViewPr>
  <p:slideViewPr>
    <p:cSldViewPr snapToGrid="0" snapToObjects="1">
      <p:cViewPr varScale="1">
        <p:scale>
          <a:sx n="105" d="100"/>
          <a:sy n="105" d="100"/>
        </p:scale>
        <p:origin x="1800" y="108"/>
      </p:cViewPr>
      <p:guideLst>
        <p:guide orient="horz" pos="1965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80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82063"/>
            <a:ext cx="29670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882063"/>
            <a:ext cx="29670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BF643B70-72F5-4B02-974E-5E4037605E65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5874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5850" y="701675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40238"/>
            <a:ext cx="5019675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82063"/>
            <a:ext cx="29670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882063"/>
            <a:ext cx="29670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AE625E25-DBEC-4BC3-AC7F-0F9EA8BA7535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5176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dirty="0" smtClean="0">
              <a:latin typeface="Times New Roman" pitchFamily="18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11226" indent="-273548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094194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531871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1969549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407227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844904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282582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720259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11C832A-9F71-49E5-B1F8-46F9DD3390EE}" type="slidenum">
              <a:rPr lang="he-IL" alt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779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dirty="0" smtClean="0">
              <a:latin typeface="Times New Roman" pitchFamily="18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11226" indent="-273548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094194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531871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1969549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407227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844904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282582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720259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11C832A-9F71-49E5-B1F8-46F9DD3390EE}" type="slidenum">
              <a:rPr lang="he-IL" alt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46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dirty="0" smtClean="0">
              <a:latin typeface="Times New Roman" pitchFamily="18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11226" indent="-273548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094194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531871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1969549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407227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844904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282582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720259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11C832A-9F71-49E5-B1F8-46F9DD3390EE}" type="slidenum">
              <a:rPr lang="he-IL" alt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93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dirty="0" smtClean="0">
              <a:latin typeface="Times New Roman" pitchFamily="18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11226" indent="-273548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094194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531871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1969549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407227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844904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282582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720259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11C832A-9F71-49E5-B1F8-46F9DD3390EE}" type="slidenum">
              <a:rPr lang="he-IL" alt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806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dirty="0" smtClean="0">
              <a:latin typeface="Times New Roman" pitchFamily="18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11226" indent="-273548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094194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531871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1969549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407227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844904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282582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720259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11C832A-9F71-49E5-B1F8-46F9DD3390EE}" type="slidenum">
              <a:rPr lang="he-IL" alt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4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dirty="0" smtClean="0">
              <a:latin typeface="Times New Roman" pitchFamily="18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11226" indent="-273548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094194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531871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1969549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407227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844904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282582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720259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11C832A-9F71-49E5-B1F8-46F9DD3390EE}" type="slidenum">
              <a:rPr lang="he-IL" alt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726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dirty="0" smtClean="0">
              <a:latin typeface="Times New Roman" pitchFamily="18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11226" indent="-273548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094194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531871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1969549" indent="-218839" eaLnBrk="0" hangingPunct="0"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407227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844904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282582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720259" indent="-21883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11C832A-9F71-49E5-B1F8-46F9DD3390EE}" type="slidenum">
              <a:rPr lang="he-IL" alt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7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7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F73D6-241D-4BBB-BFEC-227D9ACB7202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89C0-034B-4629-98AF-BB6D02A1E077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C6F6B-35D0-4536-B3C2-37B802F3CA98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22EDA-3C43-40BD-977F-87699513D50A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52425"/>
            <a:ext cx="1943100" cy="5743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52425"/>
            <a:ext cx="5676900" cy="5743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FAF06-9830-4676-B7DE-A24A875F9C71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8750E-1E0E-4611-BC79-1B4E06425662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C7408-BFB9-4F4B-B3E6-0E0B9555CF6E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F68C-BBD2-46E1-B90F-66FA6C580677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9E4F3-E4B5-4CF0-86FF-C9E9C4A8D9FB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482C9-A053-4606-A934-19A999DF17D1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10B-AFF9-439F-B4DF-ACB91EB5A23B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12AF0-5082-4FCD-AC9F-D1DCC37E7248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AA276-62C2-4EF6-BF67-0F520333651A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30BCC-4FE8-4323-9D37-EB2FF5EE1240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95471-09FF-451D-8B0B-9341A341AC58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EE813-DA2D-4777-91FF-653FB650E136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28E6C-00EA-4A9D-A529-A256D18F3259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22045-5F67-491E-BB82-F45F889CE585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B452F-C285-4051-9771-43C3534AAE1C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1C91C-9EEF-49BE-AA94-4E87577EEE09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018B8-5B6A-4ECF-A9E0-15E862929F1F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49B4-BABD-4604-B49B-AA22EABF32C6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524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812B7B-985F-4055-9F8F-BD4DB8581CAB}" type="datetime1">
              <a:rPr lang="en-US"/>
              <a:pPr>
                <a:defRPr/>
              </a:pPr>
              <a:t>15-Mar-17</a:t>
            </a:fld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17F3696A-42C3-494D-9C8C-06B87DB4B428}" type="slidenum">
              <a:rPr lang="he-IL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ea typeface="MS PGothic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ea typeface="MS PGothic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ea typeface="MS PGothic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ea typeface="MS PGothic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A258CD8-A675-4C46-B3B4-D53A5BEE1A9B}" type="slidenum">
              <a:rPr lang="he-IL" altLang="en-US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1552575" y="2728445"/>
            <a:ext cx="6038850" cy="1359716"/>
            <a:chOff x="1032" y="2989"/>
            <a:chExt cx="3804" cy="834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1032" y="2989"/>
              <a:ext cx="3803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en-US" sz="4000" b="1" dirty="0" smtClean="0">
                  <a:solidFill>
                    <a:srgbClr val="00B050"/>
                  </a:solidFill>
                </a:rPr>
                <a:t>Haim Kaplan, Uri </a:t>
              </a:r>
              <a:r>
                <a:rPr lang="en-US" sz="4000" b="1" dirty="0">
                  <a:solidFill>
                    <a:srgbClr val="00B050"/>
                  </a:solidFill>
                </a:rPr>
                <a:t>Zwick</a:t>
              </a:r>
              <a:endParaRPr lang="zh-CN" altLang="en-US" sz="2000" b="1" dirty="0">
                <a:solidFill>
                  <a:srgbClr val="00B050"/>
                </a:solidFill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1033" y="3411"/>
              <a:ext cx="3803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en-US" sz="4000" b="1" dirty="0"/>
                <a:t>Tel Aviv University</a:t>
              </a:r>
              <a:endParaRPr lang="zh-CN" altLang="en-US" sz="2000" b="1" dirty="0">
                <a:latin typeface="Comic Sans MS" pitchFamily="66" charset="0"/>
                <a:ea typeface="SimSun" pitchFamily="2" charset="-122"/>
              </a:endParaRPr>
            </a:p>
          </p:txBody>
        </p:sp>
      </p:grp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17490" y="5093435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da-DK" sz="3200" kern="0" dirty="0" smtClean="0">
                <a:solidFill>
                  <a:srgbClr val="000000"/>
                </a:solidFill>
                <a:latin typeface="Arial"/>
              </a:rPr>
              <a:t>March </a:t>
            </a:r>
            <a:r>
              <a:rPr lang="da-DK" sz="3200" kern="0" dirty="0" smtClean="0">
                <a:solidFill>
                  <a:srgbClr val="000000"/>
                </a:solidFill>
                <a:latin typeface="Arial"/>
              </a:rPr>
              <a:t>2017</a:t>
            </a:r>
            <a:r>
              <a:rPr lang="da-DK" sz="3200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da-DK" sz="3200" kern="0" dirty="0" smtClean="0">
                <a:solidFill>
                  <a:srgbClr val="000000"/>
                </a:solidFill>
                <a:latin typeface="Arial"/>
              </a:rPr>
            </a:br>
            <a:r>
              <a:rPr lang="da-DK" sz="2400" kern="0" dirty="0" smtClean="0">
                <a:solidFill>
                  <a:srgbClr val="000000"/>
                </a:solidFill>
                <a:latin typeface="Arial"/>
              </a:rPr>
              <a:t>Last updated: March </a:t>
            </a:r>
            <a:r>
              <a:rPr lang="da-DK" sz="2400" kern="0" dirty="0" smtClean="0">
                <a:solidFill>
                  <a:srgbClr val="000000"/>
                </a:solidFill>
                <a:latin typeface="Arial"/>
              </a:rPr>
              <a:t>15, 2017</a:t>
            </a:r>
            <a:endParaRPr lang="en-US" sz="24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" y="1166751"/>
            <a:ext cx="91440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Algorithms </a:t>
            </a:r>
            <a:r>
              <a:rPr lang="en-US" sz="60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Action</a:t>
            </a:r>
          </a:p>
        </p:txBody>
      </p:sp>
    </p:spTree>
    <p:extLst>
      <p:ext uri="{BB962C8B-B14F-4D97-AF65-F5344CB8AC3E}">
        <p14:creationId xmlns:p14="http://schemas.microsoft.com/office/powerpoint/2010/main" val="75203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39344" y="6173498"/>
            <a:ext cx="1905000" cy="457200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A258CD8-A675-4C46-B3B4-D53A5BEE1A9B}" type="slidenum">
              <a:rPr lang="he-IL" altLang="en-US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0" y="339545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kern="0" dirty="0" smtClean="0">
                <a:solidFill>
                  <a:schemeClr val="accent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Course objective</a:t>
            </a:r>
            <a:endParaRPr lang="en-US" sz="4400" kern="0" dirty="0">
              <a:solidFill>
                <a:schemeClr val="accent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469348"/>
            <a:ext cx="9144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0" dirty="0" smtClean="0">
                <a:cs typeface="Times New Roman" panose="02020603050405020304" pitchFamily="18" charset="0"/>
              </a:rPr>
              <a:t>Present </a:t>
            </a:r>
            <a:r>
              <a:rPr lang="en-US" sz="3200" b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elegant</a:t>
            </a:r>
            <a:r>
              <a:rPr lang="en-US" sz="3200" b="0" dirty="0" smtClean="0">
                <a:cs typeface="Times New Roman" panose="02020603050405020304" pitchFamily="18" charset="0"/>
              </a:rPr>
              <a:t>, </a:t>
            </a:r>
            <a:r>
              <a:rPr lang="en-US" sz="3200" b="0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powerful</a:t>
            </a:r>
            <a:r>
              <a:rPr lang="en-US" sz="3200" b="0" dirty="0" smtClean="0">
                <a:cs typeface="Times New Roman" panose="02020603050405020304" pitchFamily="18" charset="0"/>
              </a:rPr>
              <a:t> and </a:t>
            </a:r>
            <a:r>
              <a:rPr lang="en-US" sz="3200" b="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influential</a:t>
            </a:r>
            <a:r>
              <a:rPr lang="en-US" sz="3200" b="0" dirty="0" smtClean="0">
                <a:cs typeface="Times New Roman" panose="02020603050405020304" pitchFamily="18" charset="0"/>
              </a:rPr>
              <a:t> algorithmic ideas that are not fully covered in other courses.</a:t>
            </a:r>
            <a:endParaRPr lang="he-IL" sz="3200" dirty="0"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" y="2856188"/>
            <a:ext cx="9144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0" dirty="0" smtClean="0">
                <a:cs typeface="Times New Roman" panose="02020603050405020304" pitchFamily="18" charset="0"/>
              </a:rPr>
              <a:t>The algorithms should have an interesting </a:t>
            </a:r>
            <a:r>
              <a:rPr lang="en-US" sz="3200" b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theory</a:t>
            </a:r>
            <a:r>
              <a:rPr lang="en-US" sz="3200" b="0" dirty="0" smtClean="0">
                <a:cs typeface="Times New Roman" panose="02020603050405020304" pitchFamily="18" charset="0"/>
              </a:rPr>
              <a:t> behind them, as well as </a:t>
            </a:r>
            <a:r>
              <a:rPr lang="en-US" sz="3200" b="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practical</a:t>
            </a:r>
            <a:r>
              <a:rPr lang="en-US" sz="3200" b="0" dirty="0" smtClean="0">
                <a:cs typeface="Times New Roman" panose="02020603050405020304" pitchFamily="18" charset="0"/>
              </a:rPr>
              <a:t> impact.</a:t>
            </a:r>
            <a:endParaRPr lang="he-IL" sz="3200" dirty="0"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" y="4243028"/>
            <a:ext cx="9144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0" dirty="0" smtClean="0">
                <a:cs typeface="Times New Roman" panose="02020603050405020304" pitchFamily="18" charset="0"/>
              </a:rPr>
              <a:t>Our point of view is </a:t>
            </a:r>
            <a:r>
              <a:rPr lang="en-US" sz="3200" b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theoretic</a:t>
            </a:r>
            <a:r>
              <a:rPr lang="en-US" sz="3200" b="0" dirty="0" smtClean="0">
                <a:cs typeface="Times New Roman" panose="02020603050405020304" pitchFamily="18" charset="0"/>
              </a:rPr>
              <a:t>. </a:t>
            </a:r>
            <a:endParaRPr lang="he-IL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11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39344" y="6173498"/>
            <a:ext cx="1905000" cy="457200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A258CD8-A675-4C46-B3B4-D53A5BEE1A9B}" type="slidenum">
              <a:rPr lang="he-IL" altLang="en-US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0" y="339545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kern="0" dirty="0" smtClean="0">
                <a:solidFill>
                  <a:schemeClr val="accent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Tentative list of subjects</a:t>
            </a:r>
            <a:endParaRPr lang="en-US" sz="4400" kern="0" dirty="0">
              <a:solidFill>
                <a:schemeClr val="accent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1469348"/>
                <a:ext cx="9144000" cy="378565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3200" b="0" dirty="0" smtClean="0">
                    <a:cs typeface="Times New Roman" panose="02020603050405020304" pitchFamily="18" charset="0"/>
                  </a:rPr>
                  <a:t>Fast Fourier Transform (FFT)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3200" b="0" dirty="0" smtClean="0">
                    <a:cs typeface="Times New Roman" panose="02020603050405020304" pitchFamily="18" charset="0"/>
                  </a:rPr>
                  <a:t>Local Search Algorithms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3200" dirty="0" smtClean="0">
                    <a:cs typeface="Times New Roman" panose="02020603050405020304" pitchFamily="18" charset="0"/>
                  </a:rPr>
                  <a:t>SAT algorithms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3200" dirty="0">
                    <a:cs typeface="Times New Roman" panose="02020603050405020304" pitchFamily="18" charset="0"/>
                  </a:rPr>
                  <a:t>M</a:t>
                </a:r>
                <a:r>
                  <a:rPr lang="en-US" sz="3200" dirty="0" smtClean="0">
                    <a:cs typeface="Times New Roman" panose="02020603050405020304" pitchFamily="18" charset="0"/>
                  </a:rPr>
                  <a:t>ultiplicative weight updates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2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⋮</m:t>
                      </m:r>
                    </m:oMath>
                  </m:oMathPara>
                </a14:m>
                <a:endParaRPr lang="he-IL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69348"/>
                <a:ext cx="9144000" cy="378565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40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39344" y="6173498"/>
            <a:ext cx="1905000" cy="457200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A258CD8-A675-4C46-B3B4-D53A5BEE1A9B}" type="slidenum">
              <a:rPr lang="he-IL" altLang="en-US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0" y="339545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kern="0" dirty="0" smtClean="0">
                <a:solidFill>
                  <a:schemeClr val="accent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Fast Fourier Transform</a:t>
            </a:r>
            <a:endParaRPr lang="en-US" sz="4400" kern="0" dirty="0">
              <a:solidFill>
                <a:schemeClr val="accent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469348"/>
            <a:ext cx="9144000" cy="36971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0" dirty="0" smtClean="0">
                <a:cs typeface="Times New Roman" panose="02020603050405020304" pitchFamily="18" charset="0"/>
              </a:rPr>
              <a:t>Fast computation of the Discrete Fourier Transform</a:t>
            </a:r>
          </a:p>
          <a:p>
            <a:pPr algn="ctr">
              <a:lnSpc>
                <a:spcPct val="150000"/>
              </a:lnSpc>
            </a:pPr>
            <a:r>
              <a:rPr lang="en-US" sz="3200" b="0" dirty="0" smtClean="0">
                <a:cs typeface="Times New Roman" panose="02020603050405020304" pitchFamily="18" charset="0"/>
              </a:rPr>
              <a:t>Applications in Signal Processing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Multiplying polynomials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Multiplying integers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String matching problems</a:t>
            </a:r>
            <a:endParaRPr lang="he-IL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7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39344" y="6173498"/>
            <a:ext cx="1905000" cy="457200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A258CD8-A675-4C46-B3B4-D53A5BEE1A9B}" type="slidenum">
              <a:rPr lang="he-IL" altLang="en-US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0" y="187145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kern="0" dirty="0" smtClean="0">
                <a:solidFill>
                  <a:schemeClr val="accent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Local Search Algorithms</a:t>
            </a:r>
            <a:endParaRPr lang="en-US" sz="4400" kern="0" dirty="0">
              <a:solidFill>
                <a:schemeClr val="accent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240" y="970680"/>
                <a:ext cx="9144000" cy="56323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>
                  <a:lnSpc>
                    <a:spcPct val="125000"/>
                  </a:lnSpc>
                </a:pPr>
                <a:r>
                  <a:rPr lang="en-US" sz="3200" dirty="0" smtClean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Deterministic algorithms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3200" dirty="0" smtClean="0">
                    <a:cs typeface="Times New Roman" panose="02020603050405020304" pitchFamily="18" charset="0"/>
                  </a:rPr>
                  <a:t>Basic concepts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3200" dirty="0" smtClean="0">
                    <a:cs typeface="Times New Roman" panose="02020603050405020304" pitchFamily="18" charset="0"/>
                  </a:rPr>
                  <a:t>Cuts in graphs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3200" dirty="0" smtClean="0">
                    <a:cs typeface="Times New Roman" panose="02020603050405020304" pitchFamily="18" charset="0"/>
                  </a:rPr>
                  <a:t>Clustering (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3200" dirty="0" smtClean="0">
                    <a:cs typeface="Times New Roman" panose="02020603050405020304" pitchFamily="18" charset="0"/>
                  </a:rPr>
                  <a:t>-center,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3200" dirty="0" smtClean="0">
                    <a:cs typeface="Times New Roman" panose="02020603050405020304" pitchFamily="18" charset="0"/>
                  </a:rPr>
                  <a:t>-median,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3200" dirty="0" smtClean="0">
                    <a:cs typeface="Times New Roman" panose="02020603050405020304" pitchFamily="18" charset="0"/>
                  </a:rPr>
                  <a:t>-means)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3200" dirty="0" smtClean="0">
                    <a:cs typeface="Times New Roman" panose="02020603050405020304" pitchFamily="18" charset="0"/>
                  </a:rPr>
                  <a:t>Traveling Salesperson (with </a:t>
                </a:r>
                <a:r>
                  <a:rPr lang="en-US" sz="3200" dirty="0">
                    <a:solidFill>
                      <a:srgbClr val="C00000"/>
                    </a:solidFill>
                    <a:cs typeface="Times New Roman" panose="02020603050405020304" pitchFamily="18" charset="0"/>
                  </a:rPr>
                  <a:t>Held-Karp</a:t>
                </a:r>
                <a:r>
                  <a:rPr lang="en-US" sz="3200" dirty="0" smtClean="0">
                    <a:cs typeface="Times New Roman" panose="02020603050405020304" pitchFamily="18" charset="0"/>
                  </a:rPr>
                  <a:t> bound)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3200" dirty="0" smtClean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Randomized algorithms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3200" dirty="0" smtClean="0">
                    <a:cs typeface="Times New Roman" panose="02020603050405020304" pitchFamily="18" charset="0"/>
                  </a:rPr>
                  <a:t>Markov Chains and Random Walks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3200" dirty="0">
                    <a:solidFill>
                      <a:srgbClr val="C00000"/>
                    </a:solidFill>
                    <a:cs typeface="Times New Roman" panose="02020603050405020304" pitchFamily="18" charset="0"/>
                  </a:rPr>
                  <a:t>Metropolis</a:t>
                </a:r>
                <a:r>
                  <a:rPr lang="en-US" sz="3200" dirty="0" smtClean="0">
                    <a:cs typeface="Times New Roman" panose="02020603050405020304" pitchFamily="18" charset="0"/>
                  </a:rPr>
                  <a:t> algorithm</a:t>
                </a:r>
              </a:p>
              <a:p>
                <a:pPr algn="ctr">
                  <a:lnSpc>
                    <a:spcPct val="125000"/>
                  </a:lnSpc>
                </a:pPr>
                <a:r>
                  <a:rPr lang="en-US" sz="3200" dirty="0" smtClean="0">
                    <a:cs typeface="Times New Roman" panose="02020603050405020304" pitchFamily="18" charset="0"/>
                  </a:rPr>
                  <a:t>Simulated Annealing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" y="970680"/>
                <a:ext cx="9144000" cy="5632311"/>
              </a:xfrm>
              <a:prstGeom prst="rect">
                <a:avLst/>
              </a:prstGeom>
              <a:blipFill rotWithShape="0">
                <a:blip r:embed="rId3"/>
                <a:stretch>
                  <a:fillRect t="-325"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60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39344" y="6173498"/>
            <a:ext cx="1905000" cy="457200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A258CD8-A675-4C46-B3B4-D53A5BEE1A9B}" type="slidenum">
              <a:rPr lang="he-IL" altLang="en-US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0" y="446225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kern="0" dirty="0" smtClean="0">
                <a:solidFill>
                  <a:schemeClr val="accent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SAT algorithms</a:t>
            </a:r>
            <a:endParaRPr lang="en-US" sz="4400" kern="0" dirty="0">
              <a:solidFill>
                <a:schemeClr val="accent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" y="1580280"/>
            <a:ext cx="91440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Random Walk (</a:t>
            </a:r>
            <a:r>
              <a:rPr lang="en-US" sz="32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Schöning</a:t>
            </a:r>
            <a:r>
              <a:rPr lang="en-US" sz="3200" dirty="0" err="1" smtClean="0">
                <a:cs typeface="Times New Roman" panose="02020603050405020304" pitchFamily="18" charset="0"/>
              </a:rPr>
              <a:t>’s</a:t>
            </a:r>
            <a:r>
              <a:rPr lang="en-US" sz="3200" dirty="0" smtClean="0">
                <a:cs typeface="Times New Roman" panose="02020603050405020304" pitchFamily="18" charset="0"/>
              </a:rPr>
              <a:t> algorithm)</a:t>
            </a:r>
          </a:p>
          <a:p>
            <a:pPr algn="ctr">
              <a:lnSpc>
                <a:spcPct val="125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Resolution</a:t>
            </a:r>
          </a:p>
          <a:p>
            <a:pPr algn="ctr">
              <a:lnSpc>
                <a:spcPct val="125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Conflict Driven Clause Learning (CDCL)</a:t>
            </a:r>
          </a:p>
        </p:txBody>
      </p:sp>
    </p:spTree>
    <p:extLst>
      <p:ext uri="{BB962C8B-B14F-4D97-AF65-F5344CB8AC3E}">
        <p14:creationId xmlns:p14="http://schemas.microsoft.com/office/powerpoint/2010/main" val="30062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39344" y="6173498"/>
            <a:ext cx="1905000" cy="457200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fld id="{1A258CD8-A675-4C46-B3B4-D53A5BEE1A9B}" type="slidenum">
              <a:rPr lang="he-IL" altLang="en-US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7</a:t>
            </a:fld>
            <a:endParaRPr lang="en-US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0" y="339545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kern="0" dirty="0" smtClean="0">
                <a:solidFill>
                  <a:schemeClr val="accent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Multiplicative weight updates</a:t>
            </a:r>
            <a:endParaRPr lang="en-US" sz="4400" kern="0" dirty="0">
              <a:solidFill>
                <a:schemeClr val="accent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" y="1488840"/>
            <a:ext cx="9144000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0" dirty="0" smtClean="0">
                <a:cs typeface="Times New Roman" panose="02020603050405020304" pitchFamily="18" charset="0"/>
              </a:rPr>
              <a:t>Predicting usin</a:t>
            </a:r>
            <a:r>
              <a:rPr lang="en-US" sz="3200" dirty="0" smtClean="0">
                <a:cs typeface="Times New Roman" panose="02020603050405020304" pitchFamily="18" charset="0"/>
              </a:rPr>
              <a:t>g “expert” advise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Applications in learning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Applications in optimization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Approximating Linear Programs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Approximating Semidefinite Programs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cs typeface="Times New Roman" panose="02020603050405020304" pitchFamily="18" charset="0"/>
              </a:rPr>
              <a:t>An approximation algorithm for MAX CUT</a:t>
            </a:r>
            <a:endParaRPr lang="he-IL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15745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kern="0" dirty="0" smtClean="0">
                <a:solidFill>
                  <a:schemeClr val="accent2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Administration</a:t>
            </a:r>
            <a:endParaRPr lang="en-US" sz="4400" kern="0" dirty="0">
              <a:solidFill>
                <a:schemeClr val="accent2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" y="1245000"/>
            <a:ext cx="9144000" cy="7425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0" dirty="0" smtClean="0">
                <a:cs typeface="Times New Roman" panose="02020603050405020304" pitchFamily="18" charset="0"/>
              </a:rPr>
              <a:t>Up to 6 theoretical homework assignments.</a:t>
            </a:r>
            <a:endParaRPr lang="he-IL" sz="3200" dirty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" y="2083200"/>
            <a:ext cx="9144000" cy="7425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0" dirty="0" smtClean="0">
                <a:cs typeface="Times New Roman" panose="02020603050405020304" pitchFamily="18" charset="0"/>
              </a:rPr>
              <a:t>Homework = about 20% of final grade</a:t>
            </a:r>
            <a:endParaRPr lang="he-IL" sz="3200" dirty="0"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738520"/>
            <a:ext cx="9144000" cy="7425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0" dirty="0" smtClean="0">
                <a:cs typeface="Times New Roman" panose="02020603050405020304" pitchFamily="18" charset="0"/>
              </a:rPr>
              <a:t>Fina</a:t>
            </a:r>
            <a:r>
              <a:rPr lang="en-US" sz="3200" dirty="0" smtClean="0">
                <a:cs typeface="Times New Roman" panose="02020603050405020304" pitchFamily="18" charset="0"/>
              </a:rPr>
              <a:t>l exam</a:t>
            </a:r>
            <a:r>
              <a:rPr lang="en-US" sz="3200" b="0" dirty="0" smtClean="0">
                <a:cs typeface="Times New Roman" panose="02020603050405020304" pitchFamily="18" charset="0"/>
              </a:rPr>
              <a:t> = about 80% of final grade</a:t>
            </a:r>
            <a:endParaRPr lang="he-IL" sz="3200" dirty="0"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" y="3454800"/>
            <a:ext cx="9144000" cy="7425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0" dirty="0" smtClean="0">
                <a:cs typeface="Times New Roman" panose="02020603050405020304" pitchFamily="18" charset="0"/>
              </a:rPr>
              <a:t>Exam:  15/06/16 , 04/09/16</a:t>
            </a:r>
            <a:endParaRPr lang="he-IL" sz="3200" dirty="0"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" y="4460640"/>
            <a:ext cx="9144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cs typeface="Times New Roman" panose="02020603050405020304" pitchFamily="18" charset="0"/>
              </a:rPr>
              <a:t>Haim Kaplan  </a:t>
            </a:r>
            <a:r>
              <a:rPr lang="en-US" sz="3200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haimk@post.tau.ac.il</a:t>
            </a:r>
            <a:br>
              <a:rPr lang="en-US" sz="3200" dirty="0" smtClean="0">
                <a:solidFill>
                  <a:schemeClr val="accent2"/>
                </a:solidFill>
                <a:cs typeface="Times New Roman" panose="02020603050405020304" pitchFamily="18" charset="0"/>
              </a:rPr>
            </a:br>
            <a:r>
              <a:rPr lang="en-US" sz="3200" dirty="0" smtClean="0">
                <a:cs typeface="Times New Roman" panose="02020603050405020304" pitchFamily="18" charset="0"/>
              </a:rPr>
              <a:t>Uri Zwick   </a:t>
            </a:r>
            <a:r>
              <a:rPr lang="en-US" sz="3200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zwick@tau.ac.il </a:t>
            </a:r>
            <a:endParaRPr lang="he-IL" sz="3200" dirty="0">
              <a:solidFill>
                <a:schemeClr val="accent2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" y="5603640"/>
            <a:ext cx="9144000" cy="7425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www.cs.tau.ac.il/~zwick/ALG-ACT-2016.html</a:t>
            </a:r>
            <a:endParaRPr lang="he-IL" sz="3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58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ZWICK@FZFMRKMFUVWYY57I" val="5101"/>
</p:tagLst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1">
        <a:spAutoFit/>
      </a:bodyPr>
      <a:lstStyle>
        <a:defPPr algn="ctr">
          <a:defRPr dirty="0">
            <a:cs typeface="Times New Roman" panose="02020603050405020304" pitchFamily="18" charset="0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18913</TotalTime>
  <Words>230</Words>
  <Application>Microsoft Office PowerPoint</Application>
  <PresentationFormat>On-screen Show (4:3)</PresentationFormat>
  <Paragraphs>62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ＭＳ Ｐゴシック</vt:lpstr>
      <vt:lpstr>SimSun</vt:lpstr>
      <vt:lpstr>Arial</vt:lpstr>
      <vt:lpstr>Cambria Math</vt:lpstr>
      <vt:lpstr>Comic Sans MS</vt:lpstr>
      <vt:lpstr>Times New Roman</vt:lpstr>
      <vt:lpstr>Standarddesign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 in Action - Inroduction</dc:title>
  <dc:creator>Uri Zwick</dc:creator>
  <cp:lastModifiedBy>Uri Zwick</cp:lastModifiedBy>
  <cp:revision>604</cp:revision>
  <dcterms:created xsi:type="dcterms:W3CDTF">2010-12-27T20:22:31Z</dcterms:created>
  <dcterms:modified xsi:type="dcterms:W3CDTF">2017-03-15T13:48:00Z</dcterms:modified>
</cp:coreProperties>
</file>