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63" r:id="rId3"/>
    <p:sldId id="569" r:id="rId4"/>
    <p:sldId id="564" r:id="rId5"/>
    <p:sldId id="566" r:id="rId6"/>
    <p:sldId id="616" r:id="rId7"/>
    <p:sldId id="621" r:id="rId8"/>
    <p:sldId id="571" r:id="rId9"/>
    <p:sldId id="574" r:id="rId10"/>
    <p:sldId id="624" r:id="rId11"/>
    <p:sldId id="638" r:id="rId12"/>
    <p:sldId id="666" r:id="rId13"/>
    <p:sldId id="658" r:id="rId14"/>
    <p:sldId id="667" r:id="rId15"/>
    <p:sldId id="628" r:id="rId16"/>
    <p:sldId id="629" r:id="rId17"/>
    <p:sldId id="631" r:id="rId18"/>
    <p:sldId id="639" r:id="rId19"/>
    <p:sldId id="642" r:id="rId20"/>
    <p:sldId id="660" r:id="rId21"/>
    <p:sldId id="648" r:id="rId22"/>
    <p:sldId id="665" r:id="rId23"/>
    <p:sldId id="651" r:id="rId24"/>
    <p:sldId id="654" r:id="rId25"/>
    <p:sldId id="634" r:id="rId26"/>
    <p:sldId id="415" r:id="rId27"/>
    <p:sldId id="632" r:id="rId28"/>
    <p:sldId id="655" r:id="rId29"/>
    <p:sldId id="661" r:id="rId30"/>
    <p:sldId id="662" r:id="rId31"/>
    <p:sldId id="663" r:id="rId32"/>
    <p:sldId id="66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unyi peng" initials="cp" lastIdx="0" clrIdx="0"/>
  <p:cmAuthor id="1" name="XxxxX" initials="X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D1CFF"/>
    <a:srgbClr val="3BABD3"/>
    <a:srgbClr val="156931"/>
    <a:srgbClr val="FF3D35"/>
    <a:srgbClr val="C700D6"/>
    <a:srgbClr val="003618"/>
    <a:srgbClr val="3A38FF"/>
    <a:srgbClr val="FF2E2A"/>
    <a:srgbClr val="FF2036"/>
    <a:srgbClr val="FF34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83128" autoAdjust="0"/>
  </p:normalViewPr>
  <p:slideViewPr>
    <p:cSldViewPr snapToObjects="1">
      <p:cViewPr>
        <p:scale>
          <a:sx n="66" d="100"/>
          <a:sy n="66" d="100"/>
        </p:scale>
        <p:origin x="-762" y="-30"/>
      </p:cViewPr>
      <p:guideLst>
        <p:guide orient="horz" pos="2736"/>
        <p:guide pos="1632"/>
      </p:guideLst>
    </p:cSldViewPr>
  </p:slideViewPr>
  <p:outlineViewPr>
    <p:cViewPr>
      <p:scale>
        <a:sx n="33" d="100"/>
        <a:sy n="33" d="100"/>
      </p:scale>
      <p:origin x="0" y="1380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304" y="-6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44.wmf"/><Relationship Id="rId16" Type="http://schemas.openxmlformats.org/officeDocument/2006/relationships/image" Target="../media/image58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5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1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0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53.wmf"/><Relationship Id="rId5" Type="http://schemas.openxmlformats.org/officeDocument/2006/relationships/image" Target="../media/image64.wmf"/><Relationship Id="rId15" Type="http://schemas.openxmlformats.org/officeDocument/2006/relationships/image" Target="../media/image73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3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92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91.wmf"/><Relationship Id="rId5" Type="http://schemas.openxmlformats.org/officeDocument/2006/relationships/image" Target="../media/image8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Relationship Id="rId1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53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93.wmf"/><Relationship Id="rId2" Type="http://schemas.openxmlformats.org/officeDocument/2006/relationships/image" Target="../media/image82.wmf"/><Relationship Id="rId16" Type="http://schemas.openxmlformats.org/officeDocument/2006/relationships/image" Target="../media/image106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92.wmf"/><Relationship Id="rId5" Type="http://schemas.openxmlformats.org/officeDocument/2006/relationships/image" Target="../media/image85.wmf"/><Relationship Id="rId15" Type="http://schemas.openxmlformats.org/officeDocument/2006/relationships/image" Target="../media/image105.wmf"/><Relationship Id="rId10" Type="http://schemas.openxmlformats.org/officeDocument/2006/relationships/image" Target="../media/image103.wmf"/><Relationship Id="rId4" Type="http://schemas.openxmlformats.org/officeDocument/2006/relationships/image" Target="../media/image84.wmf"/><Relationship Id="rId9" Type="http://schemas.openxmlformats.org/officeDocument/2006/relationships/image" Target="../media/image90.wmf"/><Relationship Id="rId14" Type="http://schemas.openxmlformats.org/officeDocument/2006/relationships/image" Target="../media/image10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917EA-DB64-4047-B879-C7A2ABC62F22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530B-C39C-4940-8626-222F54515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697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598A9-ABE7-6141-B926-D87A19139C8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98ED-5641-E144-B0C5-18E43CD86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788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98ED-5641-E144-B0C5-18E43CD867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14</a:t>
            </a:fld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98ED-5641-E144-B0C5-18E43CD867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16</a:t>
            </a:fld>
            <a:endParaRPr lang="he-I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17</a:t>
            </a:fld>
            <a:endParaRPr lang="he-I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18</a:t>
            </a:fld>
            <a:endParaRPr lang="he-I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19</a:t>
            </a:fld>
            <a:endParaRPr lang="he-I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20</a:t>
            </a:fld>
            <a:endParaRPr lang="he-I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solution,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98ED-5641-E144-B0C5-18E43CD867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Cloud Management Platform: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F7449-7FBE-6143-9F2E-FD4FD9ECDDE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מקוצר</a:t>
            </a:r>
            <a:r>
              <a:rPr lang="he-IL" baseline="0" dirty="0" smtClean="0"/>
              <a:t> הזמן לא נעשה כל הפרטים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98ED-5641-E144-B0C5-18E43CD867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baseline="0" dirty="0" smtClean="0"/>
              <a:t>להגיד </a:t>
            </a:r>
            <a:r>
              <a:rPr lang="he-IL" baseline="0" dirty="0" smtClean="0"/>
              <a:t>על מה אני מצביע.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98ED-5641-E144-B0C5-18E43CD867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30</a:t>
            </a:fld>
            <a:endParaRPr lang="he-I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32</a:t>
            </a:fld>
            <a:endParaRPr lang="he-I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6</a:t>
            </a:fld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רואים</a:t>
            </a:r>
            <a:r>
              <a:rPr lang="he-IL" baseline="0" dirty="0" smtClean="0"/>
              <a:t> שהסמיילי עצוב בגלל...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7</a:t>
            </a:fld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8</a:t>
            </a:fld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98ED-5641-E144-B0C5-18E43CD867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11</a:t>
            </a:fld>
            <a:endParaRPr lang="he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12</a:t>
            </a:fld>
            <a:endParaRPr lang="he-I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13</a:t>
            </a:fld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984248" cy="365760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he-IL" sz="1600" smtClean="0"/>
              <a:t>Aprill 2013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806952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010400" y="6355080"/>
            <a:ext cx="1219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 smtClean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 smtClean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638CAE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Aprill 2013</a:t>
            </a:r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Rochman,  Levy,  Brosh </a:t>
            </a:r>
            <a:endParaRPr lang="en-US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692646" y="635635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11" Type="http://schemas.openxmlformats.org/officeDocument/2006/relationships/image" Target="../media/image7.png"/><Relationship Id="rId5" Type="http://schemas.openxmlformats.org/officeDocument/2006/relationships/oleObject" Target="../embeddings/oleObject7.bin"/><Relationship Id="rId10" Type="http://schemas.microsoft.com/office/2007/relationships/hdphoto" Target="../media/hdphoto1.wdp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8" Type="http://schemas.microsoft.com/office/2007/relationships/hdphoto" Target="../media/hdphoto1.wdp"/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png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6.png"/><Relationship Id="rId18" Type="http://schemas.microsoft.com/office/2007/relationships/hdphoto" Target="../media/hdphoto1.wdp"/><Relationship Id="rId26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20" Type="http://schemas.microsoft.com/office/2007/relationships/hdphoto" Target="../media/hdphoto1.wdp"/><Relationship Id="rId29" Type="http://schemas.openxmlformats.org/officeDocument/2006/relationships/oleObject" Target="../embeddings/oleObject5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24" Type="http://schemas.openxmlformats.org/officeDocument/2006/relationships/oleObject" Target="../embeddings/oleObject48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8.png"/><Relationship Id="rId23" Type="http://schemas.openxmlformats.org/officeDocument/2006/relationships/oleObject" Target="../embeddings/oleObject47.bin"/><Relationship Id="rId28" Type="http://schemas.openxmlformats.org/officeDocument/2006/relationships/oleObject" Target="../embeddings/oleObject52.bin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17.png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.png"/><Relationship Id="rId22" Type="http://schemas.openxmlformats.org/officeDocument/2006/relationships/oleObject" Target="../embeddings/oleObject46.bin"/><Relationship Id="rId27" Type="http://schemas.openxmlformats.org/officeDocument/2006/relationships/oleObject" Target="../embeddings/oleObject51.bin"/><Relationship Id="rId30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8.png"/><Relationship Id="rId18" Type="http://schemas.microsoft.com/office/2007/relationships/hdphoto" Target="../media/hdphoto1.wdp"/><Relationship Id="rId26" Type="http://schemas.openxmlformats.org/officeDocument/2006/relationships/oleObject" Target="../embeddings/oleObject70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5.bin"/><Relationship Id="rId34" Type="http://schemas.openxmlformats.org/officeDocument/2006/relationships/image" Target="../media/image5.png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5" Type="http://schemas.openxmlformats.org/officeDocument/2006/relationships/oleObject" Target="../embeddings/oleObject69.bin"/><Relationship Id="rId3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20" Type="http://schemas.microsoft.com/office/2007/relationships/hdphoto" Target="../media/hdphoto1.wdp"/><Relationship Id="rId29" Type="http://schemas.openxmlformats.org/officeDocument/2006/relationships/oleObject" Target="../embeddings/oleObject7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24" Type="http://schemas.openxmlformats.org/officeDocument/2006/relationships/oleObject" Target="../embeddings/oleObject68.bin"/><Relationship Id="rId32" Type="http://schemas.openxmlformats.org/officeDocument/2006/relationships/oleObject" Target="../embeddings/oleObject76.bin"/><Relationship Id="rId5" Type="http://schemas.openxmlformats.org/officeDocument/2006/relationships/oleObject" Target="../embeddings/oleObject57.bin"/><Relationship Id="rId23" Type="http://schemas.openxmlformats.org/officeDocument/2006/relationships/oleObject" Target="../embeddings/oleObject67.bin"/><Relationship Id="rId28" Type="http://schemas.openxmlformats.org/officeDocument/2006/relationships/oleObject" Target="../embeddings/oleObject72.bin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17.png"/><Relationship Id="rId31" Type="http://schemas.openxmlformats.org/officeDocument/2006/relationships/oleObject" Target="../embeddings/oleObject75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22" Type="http://schemas.openxmlformats.org/officeDocument/2006/relationships/oleObject" Target="../embeddings/oleObject66.bin"/><Relationship Id="rId27" Type="http://schemas.openxmlformats.org/officeDocument/2006/relationships/oleObject" Target="../embeddings/oleObject71.bin"/><Relationship Id="rId30" Type="http://schemas.openxmlformats.org/officeDocument/2006/relationships/oleObject" Target="../embeddings/oleObject74.bin"/></Relationships>
</file>

<file path=ppt/slides/_rels/slide23.xml.rels><?xml version="1.0" encoding="UTF-8" standalone="yes"?>
<Relationships xmlns="http://schemas.openxmlformats.org/package/2006/relationships"><Relationship Id="rId18" Type="http://schemas.microsoft.com/office/2007/relationships/hdphoto" Target="../media/hdphoto1.wdp"/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20" Type="http://schemas.microsoft.com/office/2007/relationships/hdphoto" Target="../media/hdphoto1.wdp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78.bin"/><Relationship Id="rId19" Type="http://schemas.openxmlformats.org/officeDocument/2006/relationships/image" Target="../media/image17.png"/><Relationship Id="rId4" Type="http://schemas.openxmlformats.org/officeDocument/2006/relationships/oleObject" Target="../embeddings/oleObject77.bin"/></Relationships>
</file>

<file path=ppt/slides/_rels/slide24.xml.rels><?xml version="1.0" encoding="UTF-8" standalone="yes"?>
<Relationships xmlns="http://schemas.openxmlformats.org/package/2006/relationships"><Relationship Id="rId18" Type="http://schemas.microsoft.com/office/2007/relationships/hdphoto" Target="../media/hdphoto1.wdp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20" Type="http://schemas.microsoft.com/office/2007/relationships/hdphoto" Target="../media/hdphoto1.wdp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oleObject" Target="../embeddings/oleObject80.bin"/><Relationship Id="rId22" Type="http://schemas.openxmlformats.org/officeDocument/2006/relationships/oleObject" Target="../embeddings/oleObject8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8" Type="http://schemas.microsoft.com/office/2007/relationships/hdphoto" Target="../media/hdphoto1.wdp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4.vml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17.png"/><Relationship Id="rId18" Type="http://schemas.microsoft.com/office/2007/relationships/hdphoto" Target="../media/hdphoto1.wdp"/><Relationship Id="rId26" Type="http://schemas.openxmlformats.org/officeDocument/2006/relationships/oleObject" Target="../embeddings/oleObject99.bin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94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25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20" Type="http://schemas.openxmlformats.org/officeDocument/2006/relationships/image" Target="../media/image8.png"/><Relationship Id="rId29" Type="http://schemas.openxmlformats.org/officeDocument/2006/relationships/oleObject" Target="../embeddings/oleObject10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24" Type="http://schemas.openxmlformats.org/officeDocument/2006/relationships/oleObject" Target="../embeddings/oleObject97.bin"/><Relationship Id="rId32" Type="http://schemas.openxmlformats.org/officeDocument/2006/relationships/oleObject" Target="../embeddings/oleObject105.bin"/><Relationship Id="rId5" Type="http://schemas.openxmlformats.org/officeDocument/2006/relationships/oleObject" Target="../embeddings/oleObject86.bin"/><Relationship Id="rId23" Type="http://schemas.openxmlformats.org/officeDocument/2006/relationships/oleObject" Target="../embeddings/oleObject96.bin"/><Relationship Id="rId28" Type="http://schemas.openxmlformats.org/officeDocument/2006/relationships/oleObject" Target="../embeddings/oleObject101.bin"/><Relationship Id="rId10" Type="http://schemas.openxmlformats.org/officeDocument/2006/relationships/oleObject" Target="../embeddings/oleObject91.bin"/><Relationship Id="rId19" Type="http://schemas.microsoft.com/office/2007/relationships/hdphoto" Target="../media/hdphoto1.wdp"/><Relationship Id="rId31" Type="http://schemas.openxmlformats.org/officeDocument/2006/relationships/oleObject" Target="../embeddings/oleObject104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22" Type="http://schemas.openxmlformats.org/officeDocument/2006/relationships/oleObject" Target="../embeddings/oleObject95.bin"/><Relationship Id="rId27" Type="http://schemas.openxmlformats.org/officeDocument/2006/relationships/oleObject" Target="../embeddings/oleObject100.bin"/><Relationship Id="rId30" Type="http://schemas.openxmlformats.org/officeDocument/2006/relationships/oleObject" Target="../embeddings/oleObject10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oleObject" Target="../embeddings/oleObject115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9.bin"/><Relationship Id="rId12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8.bin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oleObject" Target="../embeddings/oleObject126.bin"/><Relationship Id="rId18" Type="http://schemas.openxmlformats.org/officeDocument/2006/relationships/oleObject" Target="../embeddings/oleObject131.bin"/><Relationship Id="rId26" Type="http://schemas.microsoft.com/office/2007/relationships/hdphoto" Target="../media/hdphoto1.wdp"/><Relationship Id="rId3" Type="http://schemas.openxmlformats.org/officeDocument/2006/relationships/oleObject" Target="../embeddings/oleObject116.bin"/><Relationship Id="rId21" Type="http://schemas.openxmlformats.org/officeDocument/2006/relationships/oleObject" Target="../embeddings/oleObject134.bin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5.bin"/><Relationship Id="rId17" Type="http://schemas.openxmlformats.org/officeDocument/2006/relationships/oleObject" Target="../embeddings/oleObject130.bin"/><Relationship Id="rId25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9.bin"/><Relationship Id="rId20" Type="http://schemas.openxmlformats.org/officeDocument/2006/relationships/oleObject" Target="../embeddings/oleObject133.bin"/><Relationship Id="rId29" Type="http://schemas.openxmlformats.org/officeDocument/2006/relationships/oleObject" Target="../embeddings/oleObject136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24" Type="http://schemas.microsoft.com/office/2007/relationships/hdphoto" Target="../media/hdphoto1.wdp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8.bin"/><Relationship Id="rId23" Type="http://schemas.openxmlformats.org/officeDocument/2006/relationships/image" Target="../media/image8.png"/><Relationship Id="rId28" Type="http://schemas.microsoft.com/office/2007/relationships/hdphoto" Target="../media/hdphoto1.wdp"/><Relationship Id="rId10" Type="http://schemas.openxmlformats.org/officeDocument/2006/relationships/oleObject" Target="../embeddings/oleObject123.bin"/><Relationship Id="rId19" Type="http://schemas.openxmlformats.org/officeDocument/2006/relationships/oleObject" Target="../embeddings/oleObject132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Relationship Id="rId14" Type="http://schemas.openxmlformats.org/officeDocument/2006/relationships/oleObject" Target="../embeddings/oleObject127.bin"/><Relationship Id="rId22" Type="http://schemas.openxmlformats.org/officeDocument/2006/relationships/oleObject" Target="../embeddings/oleObject135.bin"/><Relationship Id="rId27" Type="http://schemas.microsoft.com/office/2007/relationships/hdphoto" Target="../media/hdphoto1.wdp"/><Relationship Id="rId30" Type="http://schemas.openxmlformats.org/officeDocument/2006/relationships/oleObject" Target="../embeddings/oleObject13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139.bin"/><Relationship Id="rId4" Type="http://schemas.openxmlformats.org/officeDocument/2006/relationships/oleObject" Target="../embeddings/oleObject13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8" Type="http://schemas.microsoft.com/office/2007/relationships/hdphoto" Target="../media/hdphoto1.wdp"/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8" Type="http://schemas.microsoft.com/office/2007/relationships/hdphoto" Target="../media/hdphoto1.wdp"/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8" Type="http://schemas.microsoft.com/office/2007/relationships/hdphoto" Target="../media/hdphoto1.wdp"/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8" Type="http://schemas.microsoft.com/office/2007/relationships/hdphoto" Target="../media/hdphoto1.wdp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9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915400" cy="2057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/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 Resource Placement and Assignment in Distributed Network Topologies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Accepted to: INFOCOM 2013</a:t>
            </a: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1219200" y="3733800"/>
            <a:ext cx="7086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defTabSz="91440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600" dirty="0">
                <a:solidFill>
                  <a:schemeClr val="tx2"/>
                </a:solidFill>
                <a:latin typeface="+mj-lt"/>
              </a:rPr>
              <a:t>Yuval Rochman,  </a:t>
            </a:r>
            <a:r>
              <a:rPr lang="en-US" sz="2600" dirty="0" err="1">
                <a:solidFill>
                  <a:schemeClr val="tx2"/>
                </a:solidFill>
                <a:latin typeface="+mj-lt"/>
              </a:rPr>
              <a:t>Hanoch</a:t>
            </a:r>
            <a:r>
              <a:rPr lang="en-US" sz="2600" dirty="0">
                <a:solidFill>
                  <a:schemeClr val="tx2"/>
                </a:solidFill>
                <a:latin typeface="+mj-lt"/>
              </a:rPr>
              <a:t> Levy,  Eli </a:t>
            </a:r>
            <a:r>
              <a:rPr lang="en-US" sz="2600" dirty="0" err="1">
                <a:solidFill>
                  <a:schemeClr val="tx2"/>
                </a:solidFill>
                <a:latin typeface="+mj-lt"/>
              </a:rPr>
              <a:t>Brosh</a:t>
            </a:r>
            <a:endParaRPr lang="en-US" sz="2600" dirty="0">
              <a:solidFill>
                <a:schemeClr val="tx2"/>
              </a:solidFill>
              <a:latin typeface="+mj-l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Comic Sans MS" pitchFamily="66" charset="0"/>
              </a:rPr>
              <a:t>Single region:</a:t>
            </a:r>
            <a:r>
              <a:rPr lang="en-US" dirty="0">
                <a:latin typeface="Comic Sans MS" pitchFamily="66" charset="0"/>
              </a:rPr>
              <a:t> Revenue </a:t>
            </a:r>
            <a:r>
              <a:rPr lang="en-US" dirty="0">
                <a:latin typeface="Comic Sans MS" pitchFamily="66" charset="0"/>
              </a:rPr>
              <a:t>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sz="2400" u="sng" dirty="0">
                <a:latin typeface="Comic Sans MS" pitchFamily="66" charset="0"/>
              </a:rPr>
              <a:t>Lemma:</a:t>
            </a:r>
            <a:r>
              <a:rPr lang="en-US" sz="2400" dirty="0">
                <a:latin typeface="Comic Sans MS" pitchFamily="66" charset="0"/>
              </a:rPr>
              <a:t> optimal matching maximizes revenue of a realization</a:t>
            </a:r>
          </a:p>
          <a:p>
            <a:pPr algn="l" rtl="0"/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1981200" cy="365760"/>
          </a:xfrm>
        </p:spPr>
        <p:txBody>
          <a:bodyPr/>
          <a:lstStyle/>
          <a:p>
            <a:fld id="{06DB5852-E6BB-41E2-BF2F-6599CC182D4D}" type="slidenum">
              <a:rPr lang="he-IL"/>
              <a:pPr/>
              <a:t>10</a:t>
            </a:fld>
            <a:endParaRPr lang="he-IL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5037812"/>
              </p:ext>
            </p:extLst>
          </p:nvPr>
        </p:nvGraphicFramePr>
        <p:xfrm>
          <a:off x="1389063" y="3013075"/>
          <a:ext cx="6037262" cy="982663"/>
        </p:xfrm>
        <a:graphic>
          <a:graphicData uri="http://schemas.openxmlformats.org/presentationml/2006/ole">
            <p:oleObj spid="_x0000_s59626" name="Equation" r:id="rId3" imgW="2692080" imgH="431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2553" y="4930865"/>
            <a:ext cx="9473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Random Demand </a:t>
            </a:r>
            <a:endParaRPr lang="he-IL" sz="1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3884" y="4371922"/>
            <a:ext cx="9073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Type-</a:t>
            </a:r>
            <a:r>
              <a:rPr lang="en-US" sz="1400" dirty="0" err="1">
                <a:latin typeface="Comic Sans MS" pitchFamily="66" charset="0"/>
              </a:rPr>
              <a:t>i</a:t>
            </a:r>
            <a:r>
              <a:rPr lang="en-US" sz="1400" dirty="0">
                <a:latin typeface="Comic Sans MS" pitchFamily="66" charset="0"/>
              </a:rPr>
              <a:t> replicas</a:t>
            </a:r>
            <a:endParaRPr lang="he-IL" sz="1400" dirty="0">
              <a:latin typeface="Comic Sans MS" pitchFamily="66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1981200" y="4191000"/>
            <a:ext cx="4444386" cy="15014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5" name="Group 84"/>
          <p:cNvGrpSpPr/>
          <p:nvPr/>
        </p:nvGrpSpPr>
        <p:grpSpPr>
          <a:xfrm>
            <a:off x="4114080" y="5183933"/>
            <a:ext cx="709402" cy="302467"/>
            <a:chOff x="5436096" y="2204864"/>
            <a:chExt cx="2376264" cy="1088504"/>
          </a:xfrm>
        </p:grpSpPr>
        <p:cxnSp>
          <p:nvCxnSpPr>
            <p:cNvPr id="36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9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0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" name="Group 73"/>
          <p:cNvGrpSpPr/>
          <p:nvPr/>
        </p:nvGrpSpPr>
        <p:grpSpPr>
          <a:xfrm>
            <a:off x="2981332" y="5242262"/>
            <a:ext cx="538135" cy="210824"/>
            <a:chOff x="1979712" y="2564903"/>
            <a:chExt cx="2376264" cy="1258070"/>
          </a:xfrm>
        </p:grpSpPr>
        <p:cxnSp>
          <p:nvCxnSpPr>
            <p:cNvPr id="46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9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0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23863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9178339"/>
              </p:ext>
            </p:extLst>
          </p:nvPr>
        </p:nvGraphicFramePr>
        <p:xfrm>
          <a:off x="5703888" y="4445000"/>
          <a:ext cx="279400" cy="417513"/>
        </p:xfrm>
        <a:graphic>
          <a:graphicData uri="http://schemas.openxmlformats.org/presentationml/2006/ole">
            <p:oleObj spid="_x0000_s59627" name="Equation" r:id="rId4" imgW="152280" imgH="228600" progId="Equation.DSMT4">
              <p:embed/>
            </p:oleObj>
          </a:graphicData>
        </a:graphic>
      </p:graphicFrame>
      <p:graphicFrame>
        <p:nvGraphicFramePr>
          <p:cNvPr id="238640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7107646"/>
              </p:ext>
            </p:extLst>
          </p:nvPr>
        </p:nvGraphicFramePr>
        <p:xfrm>
          <a:off x="5678488" y="4978400"/>
          <a:ext cx="330200" cy="406400"/>
        </p:xfrm>
        <a:graphic>
          <a:graphicData uri="http://schemas.openxmlformats.org/presentationml/2006/ole">
            <p:oleObj spid="_x0000_s59628" name="Equation" r:id="rId5" imgW="190440" imgH="228600" progId="Equation.DSMT4">
              <p:embed/>
            </p:oleObj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57467" y="4394522"/>
            <a:ext cx="487802" cy="48780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4888" y="4394522"/>
            <a:ext cx="487802" cy="48780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089041" y="4394522"/>
            <a:ext cx="487802" cy="487802"/>
          </a:xfrm>
          <a:prstGeom prst="rect">
            <a:avLst/>
          </a:prstGeom>
        </p:spPr>
      </p:pic>
      <p:graphicFrame>
        <p:nvGraphicFramePr>
          <p:cNvPr id="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7150787"/>
              </p:ext>
            </p:extLst>
          </p:nvPr>
        </p:nvGraphicFramePr>
        <p:xfrm>
          <a:off x="2219325" y="1489075"/>
          <a:ext cx="3065463" cy="982663"/>
        </p:xfrm>
        <a:graphic>
          <a:graphicData uri="http://schemas.openxmlformats.org/presentationml/2006/ole">
            <p:oleObj spid="_x0000_s59629" name="Equation" r:id="rId12" imgW="1358640" imgH="431640" progId="Equation.DSMT4">
              <p:embed/>
            </p:oleObj>
          </a:graphicData>
        </a:graphic>
      </p:graphicFrame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2567214"/>
            <a:ext cx="8229600" cy="381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>
                <a:latin typeface="Comic Sans MS" pitchFamily="66" charset="0"/>
              </a:rPr>
              <a:t>Hence:</a:t>
            </a:r>
            <a:r>
              <a:rPr lang="en-US" sz="2400" dirty="0">
                <a:latin typeface="Comic Sans MS" pitchFamily="66" charset="0"/>
              </a:rPr>
              <a:t>  we have to maximize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145246" y="2152650"/>
            <a:ext cx="2057400" cy="723900"/>
          </a:xfrm>
          <a:prstGeom prst="wedgeRoundRectCallout">
            <a:avLst>
              <a:gd name="adj1" fmla="val -85858"/>
              <a:gd name="adj2" fmla="val -60844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For any placement and demand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43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  <p:extLst>
      <p:ext uri="{BB962C8B-B14F-4D97-AF65-F5344CB8AC3E}">
        <p14:creationId xmlns:p14="http://schemas.microsoft.com/office/powerpoint/2010/main" xmlns="" val="35064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Comic Sans MS" pitchFamily="66" charset="0"/>
              </a:rPr>
              <a:t>Multi-Region:</a:t>
            </a:r>
            <a:r>
              <a:rPr lang="en-US" dirty="0">
                <a:latin typeface="Comic Sans MS" pitchFamily="66" charset="0"/>
              </a:rPr>
              <a:t> Matching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09898" y="1295002"/>
            <a:ext cx="7958508" cy="22957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Match local first, then remote, then server.</a:t>
            </a:r>
            <a:endParaRPr lang="en-US" sz="2800" dirty="0">
              <a:latin typeface="Comic Sans MS" pitchFamily="66" charset="0"/>
            </a:endParaRPr>
          </a:p>
          <a:p>
            <a:endParaRPr lang="en-US" sz="2700" dirty="0">
              <a:latin typeface="Comic Sans MS" pitchFamily="66" charset="0"/>
            </a:endParaRPr>
          </a:p>
        </p:txBody>
      </p:sp>
      <p:sp>
        <p:nvSpPr>
          <p:cNvPr id="9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</p:spPr>
        <p:txBody>
          <a:bodyPr/>
          <a:lstStyle/>
          <a:p>
            <a:fld id="{06DB5852-E6BB-41E2-BF2F-6599CC182D4D}" type="slidenum">
              <a:rPr lang="he-IL"/>
              <a:pPr/>
              <a:t>11</a:t>
            </a:fld>
            <a:endParaRPr lang="he-I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cxnSp>
        <p:nvCxnSpPr>
          <p:cNvPr id="145" name="Straight Arrow Connector 119"/>
          <p:cNvCxnSpPr/>
          <p:nvPr/>
        </p:nvCxnSpPr>
        <p:spPr>
          <a:xfrm>
            <a:off x="1504390" y="5159757"/>
            <a:ext cx="0" cy="29088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Picture 57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193238" y="4877595"/>
            <a:ext cx="304800" cy="304800"/>
          </a:xfrm>
          <a:prstGeom prst="rect">
            <a:avLst/>
          </a:prstGeom>
        </p:spPr>
      </p:pic>
      <p:pic>
        <p:nvPicPr>
          <p:cNvPr id="147" name="Picture 58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444480" y="4800600"/>
            <a:ext cx="304800" cy="304800"/>
          </a:xfrm>
          <a:prstGeom prst="rect">
            <a:avLst/>
          </a:prstGeom>
        </p:spPr>
      </p:pic>
      <p:pic>
        <p:nvPicPr>
          <p:cNvPr id="148" name="Picture 59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692646" y="4757085"/>
            <a:ext cx="304800" cy="304800"/>
          </a:xfrm>
          <a:prstGeom prst="rect">
            <a:avLst/>
          </a:prstGeom>
        </p:spPr>
      </p:pic>
      <p:pic>
        <p:nvPicPr>
          <p:cNvPr id="149" name="Picture 6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29719" y="4877245"/>
            <a:ext cx="304800" cy="304800"/>
          </a:xfrm>
          <a:prstGeom prst="rect">
            <a:avLst/>
          </a:prstGeom>
        </p:spPr>
      </p:pic>
      <p:sp>
        <p:nvSpPr>
          <p:cNvPr id="150" name="Smiley Face 95"/>
          <p:cNvSpPr/>
          <p:nvPr/>
        </p:nvSpPr>
        <p:spPr>
          <a:xfrm>
            <a:off x="2463092" y="5458581"/>
            <a:ext cx="428628" cy="357190"/>
          </a:xfrm>
          <a:prstGeom prst="smileyFace">
            <a:avLst>
              <a:gd name="adj" fmla="val 68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1" name="Smiley Face 95"/>
          <p:cNvSpPr/>
          <p:nvPr/>
        </p:nvSpPr>
        <p:spPr>
          <a:xfrm>
            <a:off x="1891588" y="5458581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2" name="Smiley Face 97"/>
          <p:cNvSpPr/>
          <p:nvPr/>
        </p:nvSpPr>
        <p:spPr>
          <a:xfrm>
            <a:off x="1320084" y="5450639"/>
            <a:ext cx="368590" cy="357190"/>
          </a:xfrm>
          <a:prstGeom prst="smileyFac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3" name="Smiley Face 95"/>
          <p:cNvSpPr/>
          <p:nvPr/>
        </p:nvSpPr>
        <p:spPr>
          <a:xfrm>
            <a:off x="6587189" y="5595710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4" name="Straight Arrow Connector 93"/>
          <p:cNvCxnSpPr/>
          <p:nvPr/>
        </p:nvCxnSpPr>
        <p:spPr>
          <a:xfrm flipH="1">
            <a:off x="2125319" y="5048273"/>
            <a:ext cx="135838" cy="368842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96"/>
          <p:cNvCxnSpPr>
            <a:stCxn id="147" idx="1"/>
          </p:cNvCxnSpPr>
          <p:nvPr/>
        </p:nvCxnSpPr>
        <p:spPr>
          <a:xfrm flipH="1">
            <a:off x="2898648" y="4953000"/>
            <a:ext cx="2545832" cy="615501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97"/>
          <p:cNvCxnSpPr>
            <a:stCxn id="148" idx="2"/>
          </p:cNvCxnSpPr>
          <p:nvPr/>
        </p:nvCxnSpPr>
        <p:spPr>
          <a:xfrm flipH="1">
            <a:off x="6801504" y="5061885"/>
            <a:ext cx="43542" cy="538506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Smiley Face 97"/>
          <p:cNvSpPr/>
          <p:nvPr/>
        </p:nvSpPr>
        <p:spPr>
          <a:xfrm>
            <a:off x="5503573" y="5450639"/>
            <a:ext cx="368590" cy="357190"/>
          </a:xfrm>
          <a:prstGeom prst="smileyFace">
            <a:avLst>
              <a:gd name="adj" fmla="val -4653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3" name="אליפסה 162"/>
          <p:cNvSpPr/>
          <p:nvPr/>
        </p:nvSpPr>
        <p:spPr>
          <a:xfrm>
            <a:off x="914400" y="4572000"/>
            <a:ext cx="2819400" cy="178435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אליפסה 182"/>
          <p:cNvSpPr/>
          <p:nvPr/>
        </p:nvSpPr>
        <p:spPr>
          <a:xfrm>
            <a:off x="4800600" y="4495800"/>
            <a:ext cx="2819400" cy="178435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11"/>
          <p:cNvGrpSpPr/>
          <p:nvPr/>
        </p:nvGrpSpPr>
        <p:grpSpPr>
          <a:xfrm>
            <a:off x="3058907" y="3334223"/>
            <a:ext cx="2247889" cy="1008112"/>
            <a:chOff x="2972183" y="2708920"/>
            <a:chExt cx="2247889" cy="1008112"/>
          </a:xfrm>
        </p:grpSpPr>
        <p:sp>
          <p:nvSpPr>
            <p:cNvPr id="185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972183" y="2884216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Comic Sans MS" pitchFamily="66" charset="0"/>
                </a:rPr>
                <a:t>Available </a:t>
              </a:r>
            </a:p>
            <a:p>
              <a:pPr algn="l"/>
              <a:r>
                <a:rPr lang="en-US" dirty="0">
                  <a:latin typeface="Comic Sans MS" pitchFamily="66" charset="0"/>
                </a:rPr>
                <a:t>resource</a:t>
              </a:r>
            </a:p>
          </p:txBody>
        </p:sp>
      </p:grpSp>
      <p:pic>
        <p:nvPicPr>
          <p:cNvPr id="187" name="Picture 60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874748" y="3762999"/>
            <a:ext cx="304800" cy="304800"/>
          </a:xfrm>
          <a:prstGeom prst="rect">
            <a:avLst/>
          </a:prstGeom>
        </p:spPr>
      </p:pic>
      <p:pic>
        <p:nvPicPr>
          <p:cNvPr id="188" name="Picture 6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860503" y="3462915"/>
            <a:ext cx="304800" cy="304800"/>
          </a:xfrm>
          <a:prstGeom prst="rect">
            <a:avLst/>
          </a:prstGeom>
        </p:spPr>
      </p:pic>
      <p:pic>
        <p:nvPicPr>
          <p:cNvPr id="189" name="Picture 4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83268" y="3884391"/>
            <a:ext cx="300831" cy="300831"/>
          </a:xfrm>
          <a:prstGeom prst="rect">
            <a:avLst/>
          </a:prstGeom>
        </p:spPr>
      </p:pic>
      <p:pic>
        <p:nvPicPr>
          <p:cNvPr id="190" name="Picture 4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24332" y="3977713"/>
            <a:ext cx="300831" cy="300831"/>
          </a:xfrm>
          <a:prstGeom prst="rect">
            <a:avLst/>
          </a:prstGeom>
        </p:spPr>
      </p:pic>
      <p:pic>
        <p:nvPicPr>
          <p:cNvPr id="191" name="Picture 4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23501" y="3612583"/>
            <a:ext cx="300831" cy="300831"/>
          </a:xfrm>
          <a:prstGeom prst="rect">
            <a:avLst/>
          </a:prstGeom>
        </p:spPr>
      </p:pic>
      <p:cxnSp>
        <p:nvCxnSpPr>
          <p:cNvPr id="192" name="Straight Arrow Connector 119"/>
          <p:cNvCxnSpPr>
            <a:stCxn id="190" idx="2"/>
            <a:endCxn id="157" idx="1"/>
          </p:cNvCxnSpPr>
          <p:nvPr/>
        </p:nvCxnSpPr>
        <p:spPr>
          <a:xfrm>
            <a:off x="4874748" y="4278544"/>
            <a:ext cx="682804" cy="122440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Smiley Face 95"/>
          <p:cNvSpPr/>
          <p:nvPr/>
        </p:nvSpPr>
        <p:spPr>
          <a:xfrm>
            <a:off x="2466972" y="54864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6" name="Smiley Face 97"/>
          <p:cNvSpPr/>
          <p:nvPr/>
        </p:nvSpPr>
        <p:spPr>
          <a:xfrm>
            <a:off x="5486400" y="5486400"/>
            <a:ext cx="368590" cy="357190"/>
          </a:xfrm>
          <a:prstGeom prst="smileyFace">
            <a:avLst>
              <a:gd name="adj" fmla="val 4653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3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7" grpId="0" animBg="1"/>
      <p:bldP spid="195" grpId="0" animBg="1"/>
      <p:bldP spid="1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86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Comic Sans MS" pitchFamily="66" charset="0"/>
              </a:rPr>
              <a:t>Multi-Region: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Revenue formulation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" y="1143000"/>
            <a:ext cx="8077549" cy="881225"/>
          </a:xfrm>
        </p:spPr>
        <p:txBody>
          <a:bodyPr>
            <a:noAutofit/>
          </a:bodyPr>
          <a:lstStyle/>
          <a:p>
            <a:r>
              <a:rPr lang="en-US" sz="2400" u="sng" dirty="0" err="1">
                <a:latin typeface="Comic Sans MS" pitchFamily="66" charset="0"/>
              </a:rPr>
              <a:t>Thm</a:t>
            </a:r>
            <a:r>
              <a:rPr lang="en-US" sz="2400" u="sng" dirty="0">
                <a:latin typeface="Comic Sans MS" pitchFamily="66" charset="0"/>
              </a:rPr>
              <a:t>:</a:t>
            </a:r>
            <a:r>
              <a:rPr lang="en-US" sz="2400" dirty="0">
                <a:latin typeface="Comic Sans MS" pitchFamily="66" charset="0"/>
              </a:rPr>
              <a:t> maximize revenue to find opt placement {</a:t>
            </a:r>
            <a:r>
              <a:rPr lang="en-US" sz="2400" dirty="0" err="1">
                <a:latin typeface="Comic Sans MS" pitchFamily="66" charset="0"/>
              </a:rPr>
              <a:t>L</a:t>
            </a:r>
            <a:r>
              <a:rPr lang="en-US" sz="2400" baseline="-25000" dirty="0" err="1">
                <a:latin typeface="Comic Sans MS" pitchFamily="66" charset="0"/>
              </a:rPr>
              <a:t>i</a:t>
            </a:r>
            <a:r>
              <a:rPr lang="en-US" sz="2400" baseline="30000" dirty="0" err="1">
                <a:latin typeface="Comic Sans MS" pitchFamily="66" charset="0"/>
              </a:rPr>
              <a:t>j</a:t>
            </a:r>
            <a:r>
              <a:rPr lang="en-US" sz="2400" dirty="0">
                <a:latin typeface="Comic Sans MS" pitchFamily="66" charset="0"/>
              </a:rPr>
              <a:t>} :</a:t>
            </a:r>
          </a:p>
          <a:p>
            <a:endParaRPr lang="en-US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הסבר אליפטי 29"/>
          <p:cNvSpPr/>
          <p:nvPr/>
        </p:nvSpPr>
        <p:spPr>
          <a:xfrm>
            <a:off x="6120762" y="2667000"/>
            <a:ext cx="1512862" cy="533400"/>
          </a:xfrm>
          <a:prstGeom prst="wedgeEllipseCallout">
            <a:avLst>
              <a:gd name="adj1" fmla="val -13344"/>
              <a:gd name="adj2" fmla="val -737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156931"/>
                </a:solidFill>
                <a:latin typeface="Comic Sans MS" pitchFamily="66" charset="0"/>
              </a:rPr>
              <a:t>Local revenue</a:t>
            </a:r>
            <a:endParaRPr lang="he-IL" sz="1400" dirty="0">
              <a:solidFill>
                <a:srgbClr val="156931"/>
              </a:solidFill>
              <a:latin typeface="Comic Sans MS" pitchFamily="66" charset="0"/>
            </a:endParaRPr>
          </a:p>
        </p:txBody>
      </p:sp>
      <p:sp>
        <p:nvSpPr>
          <p:cNvPr id="24" name="הסבר אליפטי 29"/>
          <p:cNvSpPr/>
          <p:nvPr/>
        </p:nvSpPr>
        <p:spPr>
          <a:xfrm>
            <a:off x="3657600" y="2743200"/>
            <a:ext cx="1512862" cy="533400"/>
          </a:xfrm>
          <a:prstGeom prst="wedgeEllipseCallout">
            <a:avLst>
              <a:gd name="adj1" fmla="val -13344"/>
              <a:gd name="adj2" fmla="val -737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Global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revenue</a:t>
            </a:r>
            <a:endParaRPr lang="he-IL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303725"/>
              </p:ext>
            </p:extLst>
          </p:nvPr>
        </p:nvGraphicFramePr>
        <p:xfrm>
          <a:off x="196850" y="1795463"/>
          <a:ext cx="7504113" cy="923925"/>
        </p:xfrm>
        <a:graphic>
          <a:graphicData uri="http://schemas.openxmlformats.org/presentationml/2006/ole">
            <p:oleObj spid="_x0000_s198658" name="Equation" r:id="rId4" imgW="3632040" imgH="444240" progId="Equation.DSMT4">
              <p:embed/>
            </p:oleObj>
          </a:graphicData>
        </a:graphic>
      </p:graphicFrame>
      <p:graphicFrame>
        <p:nvGraphicFramePr>
          <p:cNvPr id="3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6800633"/>
              </p:ext>
            </p:extLst>
          </p:nvPr>
        </p:nvGraphicFramePr>
        <p:xfrm>
          <a:off x="228600" y="2630488"/>
          <a:ext cx="2178050" cy="555625"/>
        </p:xfrm>
        <a:graphic>
          <a:graphicData uri="http://schemas.openxmlformats.org/presentationml/2006/ole">
            <p:oleObj spid="_x0000_s198659" name="Equation" r:id="rId5" imgW="1257120" imgH="253800" progId="Equation.DSMT4">
              <p:embed/>
            </p:oleObj>
          </a:graphicData>
        </a:graphic>
      </p:graphicFrame>
      <p:sp>
        <p:nvSpPr>
          <p:cNvPr id="28" name="Rounded Rectangular Callout 27"/>
          <p:cNvSpPr/>
          <p:nvPr/>
        </p:nvSpPr>
        <p:spPr>
          <a:xfrm>
            <a:off x="7897846" y="1752600"/>
            <a:ext cx="1169954" cy="723900"/>
          </a:xfrm>
          <a:prstGeom prst="wedgeRoundRectCallout">
            <a:avLst>
              <a:gd name="adj1" fmla="val -79655"/>
              <a:gd name="adj2" fmla="val -69616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Type-</a:t>
            </a:r>
            <a:r>
              <a:rPr lang="en-US" sz="1400" dirty="0" err="1">
                <a:solidFill>
                  <a:srgbClr val="000000"/>
                </a:solidFill>
              </a:rPr>
              <a:t>i</a:t>
            </a:r>
            <a:r>
              <a:rPr lang="en-US" sz="1400" dirty="0">
                <a:solidFill>
                  <a:srgbClr val="000000"/>
                </a:solidFill>
              </a:rPr>
              <a:t> resources at region j</a:t>
            </a:r>
          </a:p>
        </p:txBody>
      </p:sp>
      <p:sp>
        <p:nvSpPr>
          <p:cNvPr id="31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</p:spPr>
        <p:txBody>
          <a:bodyPr/>
          <a:lstStyle/>
          <a:p>
            <a:fld id="{06DB5852-E6BB-41E2-BF2F-6599CC182D4D}" type="slidenum">
              <a:rPr lang="he-IL"/>
              <a:pPr/>
              <a:t>12</a:t>
            </a:fld>
            <a:endParaRPr lang="he-IL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3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33" name="Rounded Rectangle 6"/>
          <p:cNvSpPr/>
          <p:nvPr/>
        </p:nvSpPr>
        <p:spPr>
          <a:xfrm>
            <a:off x="746125" y="4117975"/>
            <a:ext cx="7096322" cy="2106224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Oval 5"/>
          <p:cNvSpPr/>
          <p:nvPr/>
        </p:nvSpPr>
        <p:spPr>
          <a:xfrm>
            <a:off x="914400" y="4577470"/>
            <a:ext cx="2266390" cy="153822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15693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6" name="Straight Arrow Connector 119"/>
          <p:cNvCxnSpPr/>
          <p:nvPr/>
        </p:nvCxnSpPr>
        <p:spPr>
          <a:xfrm>
            <a:off x="1504390" y="5159757"/>
            <a:ext cx="0" cy="29088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57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193238" y="4877595"/>
            <a:ext cx="304800" cy="304800"/>
          </a:xfrm>
          <a:prstGeom prst="rect">
            <a:avLst/>
          </a:prstGeom>
        </p:spPr>
      </p:pic>
      <p:pic>
        <p:nvPicPr>
          <p:cNvPr id="40" name="Picture 68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29719" y="4877245"/>
            <a:ext cx="304800" cy="304800"/>
          </a:xfrm>
          <a:prstGeom prst="rect">
            <a:avLst/>
          </a:prstGeom>
        </p:spPr>
      </p:pic>
      <p:sp>
        <p:nvSpPr>
          <p:cNvPr id="41" name="Smiley Face 95"/>
          <p:cNvSpPr/>
          <p:nvPr/>
        </p:nvSpPr>
        <p:spPr>
          <a:xfrm>
            <a:off x="2362200" y="5410200"/>
            <a:ext cx="428628" cy="357190"/>
          </a:xfrm>
          <a:prstGeom prst="smileyFace">
            <a:avLst>
              <a:gd name="adj" fmla="val 68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Smiley Face 95"/>
          <p:cNvSpPr/>
          <p:nvPr/>
        </p:nvSpPr>
        <p:spPr>
          <a:xfrm>
            <a:off x="1857372" y="5434010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Smiley Face 97"/>
          <p:cNvSpPr/>
          <p:nvPr/>
        </p:nvSpPr>
        <p:spPr>
          <a:xfrm>
            <a:off x="1384010" y="5410200"/>
            <a:ext cx="368590" cy="357190"/>
          </a:xfrm>
          <a:prstGeom prst="smileyFac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4" name="Straight Arrow Connector 93"/>
          <p:cNvCxnSpPr/>
          <p:nvPr/>
        </p:nvCxnSpPr>
        <p:spPr>
          <a:xfrm flipH="1">
            <a:off x="2125319" y="5048273"/>
            <a:ext cx="135838" cy="368842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6"/>
          <p:cNvCxnSpPr>
            <a:stCxn id="56" idx="1"/>
            <a:endCxn id="41" idx="6"/>
          </p:cNvCxnSpPr>
          <p:nvPr/>
        </p:nvCxnSpPr>
        <p:spPr>
          <a:xfrm flipH="1">
            <a:off x="2790828" y="5105400"/>
            <a:ext cx="3076572" cy="483395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215"/>
          <p:cNvGraphicFramePr>
            <a:graphicFrameLocks noChangeAspect="1"/>
          </p:cNvGraphicFramePr>
          <p:nvPr/>
        </p:nvGraphicFramePr>
        <p:xfrm>
          <a:off x="1550988" y="4117975"/>
          <a:ext cx="854075" cy="530225"/>
        </p:xfrm>
        <a:graphic>
          <a:graphicData uri="http://schemas.openxmlformats.org/presentationml/2006/ole">
            <p:oleObj spid="_x0000_s198660" name="Equation" r:id="rId9" imgW="393480" imgH="241200" progId="Equation.DSMT4">
              <p:embed/>
            </p:oleObj>
          </a:graphicData>
        </a:graphic>
      </p:graphicFrame>
      <p:graphicFrame>
        <p:nvGraphicFramePr>
          <p:cNvPr id="47" name="Object 216"/>
          <p:cNvGraphicFramePr>
            <a:graphicFrameLocks noChangeAspect="1"/>
          </p:cNvGraphicFramePr>
          <p:nvPr/>
        </p:nvGraphicFramePr>
        <p:xfrm>
          <a:off x="5845175" y="4117975"/>
          <a:ext cx="965200" cy="530225"/>
        </p:xfrm>
        <a:graphic>
          <a:graphicData uri="http://schemas.openxmlformats.org/presentationml/2006/ole">
            <p:oleObj spid="_x0000_s198661" name="Equation" r:id="rId10" imgW="444240" imgH="241200" progId="Equation.DSMT4">
              <p:embed/>
            </p:oleObj>
          </a:graphicData>
        </a:graphic>
      </p:graphicFrame>
      <p:graphicFrame>
        <p:nvGraphicFramePr>
          <p:cNvPr id="48" name="Object 217"/>
          <p:cNvGraphicFramePr>
            <a:graphicFrameLocks noChangeAspect="1"/>
          </p:cNvGraphicFramePr>
          <p:nvPr/>
        </p:nvGraphicFramePr>
        <p:xfrm>
          <a:off x="3670300" y="4144963"/>
          <a:ext cx="909638" cy="503237"/>
        </p:xfrm>
        <a:graphic>
          <a:graphicData uri="http://schemas.openxmlformats.org/presentationml/2006/ole">
            <p:oleObj spid="_x0000_s198662" name="Equation" r:id="rId11" imgW="419040" imgH="228600" progId="Equation.DSMT4">
              <p:embed/>
            </p:oleObj>
          </a:graphicData>
        </a:graphic>
      </p:graphicFrame>
      <p:sp>
        <p:nvSpPr>
          <p:cNvPr id="49" name="אליפסה 48"/>
          <p:cNvSpPr/>
          <p:nvPr/>
        </p:nvSpPr>
        <p:spPr>
          <a:xfrm>
            <a:off x="1066799" y="4757085"/>
            <a:ext cx="1981201" cy="11958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5"/>
          <p:cNvSpPr/>
          <p:nvPr/>
        </p:nvSpPr>
        <p:spPr>
          <a:xfrm>
            <a:off x="5277410" y="4633977"/>
            <a:ext cx="2266390" cy="153822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15693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" name="Picture 57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556248" y="4934102"/>
            <a:ext cx="304800" cy="304800"/>
          </a:xfrm>
          <a:prstGeom prst="rect">
            <a:avLst/>
          </a:prstGeom>
        </p:spPr>
      </p:pic>
      <p:sp>
        <p:nvSpPr>
          <p:cNvPr id="52" name="Smiley Face 95"/>
          <p:cNvSpPr/>
          <p:nvPr/>
        </p:nvSpPr>
        <p:spPr>
          <a:xfrm>
            <a:off x="6220382" y="5490517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Smiley Face 97"/>
          <p:cNvSpPr/>
          <p:nvPr/>
        </p:nvSpPr>
        <p:spPr>
          <a:xfrm>
            <a:off x="5747020" y="5466707"/>
            <a:ext cx="368590" cy="357190"/>
          </a:xfrm>
          <a:prstGeom prst="smileyFace">
            <a:avLst>
              <a:gd name="adj" fmla="val -4653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4" name="Straight Arrow Connector 93"/>
          <p:cNvCxnSpPr/>
          <p:nvPr/>
        </p:nvCxnSpPr>
        <p:spPr>
          <a:xfrm flipH="1">
            <a:off x="6488329" y="5104780"/>
            <a:ext cx="135838" cy="368842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אליפסה 54"/>
          <p:cNvSpPr/>
          <p:nvPr/>
        </p:nvSpPr>
        <p:spPr>
          <a:xfrm>
            <a:off x="5429809" y="4813592"/>
            <a:ext cx="1981201" cy="11958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7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867400" y="4953000"/>
            <a:ext cx="304800" cy="3048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657600" y="5588795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156931"/>
                </a:solidFill>
                <a:latin typeface="Comic Sans MS" pitchFamily="66" charset="0"/>
              </a:rPr>
              <a:t>Local=3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505200" y="3748643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Global=4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1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3" grpId="0" animBg="1"/>
      <p:bldP spid="34" grpId="0" animBg="1"/>
      <p:bldP spid="50" grpId="0" animBg="1"/>
      <p:bldP spid="39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86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mic Sans MS" pitchFamily="66" charset="0"/>
              </a:rPr>
              <a:t>Separability</a:t>
            </a:r>
            <a:r>
              <a:rPr lang="en-US" dirty="0">
                <a:latin typeface="Comic Sans MS" pitchFamily="66" charset="0"/>
              </a:rPr>
              <a:t> and semi-</a:t>
            </a:r>
            <a:r>
              <a:rPr lang="en-US" dirty="0" err="1">
                <a:latin typeface="Comic Sans MS" pitchFamily="66" charset="0"/>
              </a:rPr>
              <a:t>Separability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" y="1143000"/>
            <a:ext cx="8077549" cy="2895600"/>
          </a:xfrm>
        </p:spPr>
        <p:txBody>
          <a:bodyPr>
            <a:noAutofit/>
          </a:bodyPr>
          <a:lstStyle/>
          <a:p>
            <a:r>
              <a:rPr lang="en-US" sz="2400" u="sng" dirty="0">
                <a:latin typeface="Comic Sans MS" pitchFamily="66" charset="0"/>
              </a:rPr>
              <a:t>Definition:</a:t>
            </a:r>
            <a:r>
              <a:rPr lang="en-US" sz="2400" dirty="0">
                <a:latin typeface="Comic Sans MS" pitchFamily="66" charset="0"/>
              </a:rPr>
              <a:t> function  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  is separable </a:t>
            </a:r>
            <a:r>
              <a:rPr lang="en-US" sz="2400" dirty="0" err="1">
                <a:latin typeface="Comic Sans MS" pitchFamily="66" charset="0"/>
              </a:rPr>
              <a:t>iff</a:t>
            </a:r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pPr lvl="1"/>
            <a:r>
              <a:rPr lang="en-US" sz="2100" dirty="0">
                <a:latin typeface="Comic Sans MS" pitchFamily="66" charset="0"/>
              </a:rPr>
              <a:t>Sum of </a:t>
            </a:r>
            <a:r>
              <a:rPr lang="en-US" sz="2100" dirty="0">
                <a:latin typeface="Comic Sans MS" pitchFamily="66" charset="0"/>
              </a:rPr>
              <a:t>separated</a:t>
            </a:r>
            <a:r>
              <a:rPr lang="en-US" sz="2100" dirty="0">
                <a:latin typeface="Comic Sans MS" pitchFamily="66" charset="0"/>
              </a:rPr>
              <a:t> marginal components</a:t>
            </a:r>
          </a:p>
          <a:p>
            <a:r>
              <a:rPr lang="en-US" sz="2400" u="sng" dirty="0">
                <a:latin typeface="Comic Sans MS" pitchFamily="66" charset="0"/>
              </a:rPr>
              <a:t>Definition</a:t>
            </a:r>
            <a:r>
              <a:rPr lang="en-US" sz="2400" u="sng" dirty="0">
                <a:latin typeface="Comic Sans MS" pitchFamily="66" charset="0"/>
              </a:rPr>
              <a:t>: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function 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   is semi-separable </a:t>
            </a:r>
            <a:r>
              <a:rPr lang="en-US" sz="2400" dirty="0" err="1">
                <a:latin typeface="Comic Sans MS" pitchFamily="66" charset="0"/>
              </a:rPr>
              <a:t>iff</a:t>
            </a:r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pPr lvl="1"/>
            <a:r>
              <a:rPr lang="en-US" sz="2100" dirty="0">
                <a:latin typeface="Comic Sans MS" pitchFamily="66" charset="0"/>
              </a:rPr>
              <a:t>“Almost” </a:t>
            </a:r>
            <a:r>
              <a:rPr lang="en-US" sz="2100" dirty="0">
                <a:latin typeface="Comic Sans MS" pitchFamily="66" charset="0"/>
              </a:rPr>
              <a:t>separated </a:t>
            </a:r>
            <a:r>
              <a:rPr lang="en-US" sz="2100" dirty="0">
                <a:latin typeface="Comic Sans MS" pitchFamily="66" charset="0"/>
              </a:rPr>
              <a:t>components</a:t>
            </a:r>
            <a:endParaRPr lang="en-US" sz="21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303725"/>
              </p:ext>
            </p:extLst>
          </p:nvPr>
        </p:nvGraphicFramePr>
        <p:xfrm>
          <a:off x="2386013" y="1757363"/>
          <a:ext cx="3113087" cy="960437"/>
        </p:xfrm>
        <a:graphic>
          <a:graphicData uri="http://schemas.openxmlformats.org/presentationml/2006/ole">
            <p:oleObj spid="_x0000_s146434" name="Equation" r:id="rId4" imgW="1460160" imgH="444240" progId="Equation.DSMT4">
              <p:embed/>
            </p:oleObj>
          </a:graphicData>
        </a:graphic>
      </p:graphicFrame>
      <p:sp>
        <p:nvSpPr>
          <p:cNvPr id="31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</p:spPr>
        <p:txBody>
          <a:bodyPr/>
          <a:lstStyle/>
          <a:p>
            <a:fld id="{06DB5852-E6BB-41E2-BF2F-6599CC182D4D}" type="slidenum">
              <a:rPr lang="he-IL"/>
              <a:pPr/>
              <a:t>13</a:t>
            </a:fld>
            <a:endParaRPr lang="he-IL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3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2306637" y="3962400"/>
          <a:ext cx="4551363" cy="957263"/>
        </p:xfrm>
        <a:graphic>
          <a:graphicData uri="http://schemas.openxmlformats.org/presentationml/2006/ole">
            <p:oleObj spid="_x0000_s146443" name="Equation" r:id="rId5" imgW="2133360" imgH="444240" progId="Equation.DSMT4">
              <p:embed/>
            </p:oleObj>
          </a:graphicData>
        </a:graphic>
      </p:graphicFrame>
      <p:sp>
        <p:nvSpPr>
          <p:cNvPr id="58" name="Rounded Rectangle 6"/>
          <p:cNvSpPr/>
          <p:nvPr/>
        </p:nvSpPr>
        <p:spPr>
          <a:xfrm>
            <a:off x="5571801" y="3886200"/>
            <a:ext cx="1438599" cy="1139825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Rounded Rectangular Callout 8"/>
          <p:cNvSpPr/>
          <p:nvPr/>
        </p:nvSpPr>
        <p:spPr>
          <a:xfrm>
            <a:off x="6692646" y="5454650"/>
            <a:ext cx="2057400" cy="869950"/>
          </a:xfrm>
          <a:prstGeom prst="wedgeRoundRectCallout">
            <a:avLst>
              <a:gd name="adj1" fmla="val -41413"/>
              <a:gd name="adj2" fmla="val -110970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Where 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7467600" y="5451088"/>
          <a:ext cx="1206246" cy="873512"/>
        </p:xfrm>
        <a:graphic>
          <a:graphicData uri="http://schemas.openxmlformats.org/presentationml/2006/ole">
            <p:oleObj spid="_x0000_s146444" name="Equation" r:id="rId6" imgW="622080" imgH="444240" progId="Equation.DSMT4">
              <p:embed/>
            </p:oleObj>
          </a:graphicData>
        </a:graphic>
      </p:graphicFrame>
      <p:graphicFrame>
        <p:nvGraphicFramePr>
          <p:cNvPr id="146445" name="Object 13"/>
          <p:cNvGraphicFramePr>
            <a:graphicFrameLocks noChangeAspect="1"/>
          </p:cNvGraphicFramePr>
          <p:nvPr/>
        </p:nvGraphicFramePr>
        <p:xfrm>
          <a:off x="3505200" y="1143000"/>
          <a:ext cx="325437" cy="439737"/>
        </p:xfrm>
        <a:graphic>
          <a:graphicData uri="http://schemas.openxmlformats.org/presentationml/2006/ole">
            <p:oleObj spid="_x0000_s146445" name="Equation" r:id="rId7" imgW="152280" imgH="203040" progId="Equation.DSMT4">
              <p:embed/>
            </p:oleObj>
          </a:graphicData>
        </a:graphic>
      </p:graphicFrame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3505200" y="3352800"/>
          <a:ext cx="325438" cy="439738"/>
        </p:xfrm>
        <a:graphic>
          <a:graphicData uri="http://schemas.openxmlformats.org/presentationml/2006/ole">
            <p:oleObj spid="_x0000_s146446" name="Equation" r:id="rId8" imgW="15228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171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86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Key 1: </a:t>
            </a:r>
            <a:r>
              <a:rPr lang="en-US" dirty="0">
                <a:latin typeface="Comic Sans MS" pitchFamily="66" charset="0"/>
              </a:rPr>
              <a:t>Revenue is Semi-</a:t>
            </a:r>
            <a:r>
              <a:rPr lang="en-US" dirty="0">
                <a:latin typeface="Comic Sans MS" pitchFamily="66" charset="0"/>
              </a:rPr>
              <a:t>separable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" y="1143000"/>
            <a:ext cx="8077549" cy="88122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omic Sans MS" pitchFamily="66" charset="0"/>
              </a:rPr>
              <a:t>Revenue  function</a:t>
            </a: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 Revenue function is </a:t>
            </a:r>
            <a:r>
              <a:rPr lang="en-US" sz="2400" b="1" u="sng" dirty="0">
                <a:latin typeface="Comic Sans MS" pitchFamily="66" charset="0"/>
              </a:rPr>
              <a:t>semi-separable.</a:t>
            </a:r>
          </a:p>
          <a:p>
            <a:pPr lvl="1"/>
            <a:r>
              <a:rPr lang="en-US" sz="2100" dirty="0">
                <a:latin typeface="Comic Sans MS" pitchFamily="66" charset="0"/>
              </a:rPr>
              <a:t>Sum of </a:t>
            </a:r>
            <a:r>
              <a:rPr lang="en-US" sz="2100" dirty="0">
                <a:latin typeface="Comic Sans MS" pitchFamily="66" charset="0"/>
              </a:rPr>
              <a:t>local replicas = # global replicas.</a:t>
            </a:r>
          </a:p>
          <a:p>
            <a:endParaRPr lang="en-US" sz="2400" dirty="0">
              <a:latin typeface="Comic Sans MS" pitchFamily="66" charset="0"/>
            </a:endParaRPr>
          </a:p>
          <a:p>
            <a:pPr>
              <a:buNone/>
            </a:pPr>
            <a:r>
              <a:rPr lang="en-US" sz="2400" b="1" u="sng" dirty="0">
                <a:latin typeface="Comic Sans MS" pitchFamily="66" charset="0"/>
              </a:rPr>
              <a:t> </a:t>
            </a:r>
            <a:endParaRPr lang="en-US" sz="2400" b="1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r>
              <a:rPr lang="en-US" sz="2000" baseline="-25000" dirty="0">
                <a:latin typeface="Comic Sans MS" pitchFamily="66" charset="0"/>
              </a:rPr>
              <a:t/>
            </a:r>
            <a:br>
              <a:rPr lang="en-US" sz="2000" baseline="-25000" dirty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303725"/>
              </p:ext>
            </p:extLst>
          </p:nvPr>
        </p:nvGraphicFramePr>
        <p:xfrm>
          <a:off x="304800" y="1752600"/>
          <a:ext cx="8610600" cy="1016190"/>
        </p:xfrm>
        <a:graphic>
          <a:graphicData uri="http://schemas.openxmlformats.org/presentationml/2006/ole">
            <p:oleObj spid="_x0000_s200706" name="Equation" r:id="rId4" imgW="3797280" imgH="444240" progId="Equation.DSMT4">
              <p:embed/>
            </p:oleObj>
          </a:graphicData>
        </a:graphic>
      </p:graphicFrame>
      <p:sp>
        <p:nvSpPr>
          <p:cNvPr id="31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781800" y="6292850"/>
            <a:ext cx="1981200" cy="365760"/>
          </a:xfrm>
        </p:spPr>
        <p:txBody>
          <a:bodyPr/>
          <a:lstStyle/>
          <a:p>
            <a:fld id="{06DB5852-E6BB-41E2-BF2F-6599CC182D4D}" type="slidenum">
              <a:rPr lang="he-IL"/>
              <a:pPr/>
              <a:t>14</a:t>
            </a:fld>
            <a:endParaRPr lang="he-IL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3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58" name="הסבר אליפטי 29"/>
          <p:cNvSpPr/>
          <p:nvPr/>
        </p:nvSpPr>
        <p:spPr>
          <a:xfrm>
            <a:off x="3886200" y="1219200"/>
            <a:ext cx="1512862" cy="533400"/>
          </a:xfrm>
          <a:prstGeom prst="wedgeEllipseCallout">
            <a:avLst>
              <a:gd name="adj1" fmla="val -13344"/>
              <a:gd name="adj2" fmla="val 868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156931"/>
                </a:solidFill>
                <a:latin typeface="Comic Sans MS" pitchFamily="66" charset="0"/>
              </a:rPr>
              <a:t>Local </a:t>
            </a:r>
            <a:r>
              <a:rPr lang="en-US" sz="1400" dirty="0">
                <a:solidFill>
                  <a:srgbClr val="156931"/>
                </a:solidFill>
                <a:latin typeface="Comic Sans MS" pitchFamily="66" charset="0"/>
              </a:rPr>
              <a:t>replicas</a:t>
            </a:r>
            <a:endParaRPr lang="he-IL" sz="1400" dirty="0">
              <a:solidFill>
                <a:srgbClr val="156931"/>
              </a:solidFill>
              <a:latin typeface="Comic Sans MS" pitchFamily="66" charset="0"/>
            </a:endParaRPr>
          </a:p>
        </p:txBody>
      </p:sp>
      <p:sp>
        <p:nvSpPr>
          <p:cNvPr id="59" name="הסבר אליפטי 29"/>
          <p:cNvSpPr/>
          <p:nvPr/>
        </p:nvSpPr>
        <p:spPr>
          <a:xfrm>
            <a:off x="7467600" y="1295400"/>
            <a:ext cx="1512862" cy="533400"/>
          </a:xfrm>
          <a:prstGeom prst="wedgeEllipseCallout">
            <a:avLst>
              <a:gd name="adj1" fmla="val -12385"/>
              <a:gd name="adj2" fmla="val 841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Global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replicas</a:t>
            </a:r>
            <a:endParaRPr lang="he-IL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228600" y="4394201"/>
          <a:ext cx="3503613" cy="1035050"/>
        </p:xfrm>
        <a:graphic>
          <a:graphicData uri="http://schemas.openxmlformats.org/presentationml/2006/ole">
            <p:oleObj spid="_x0000_s200711" name="Equation" r:id="rId5" imgW="1739880" imgH="507960" progId="Equation.DSMT4">
              <p:embed/>
            </p:oleObj>
          </a:graphicData>
        </a:graphic>
      </p:graphicFrame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4800600" y="4419600"/>
          <a:ext cx="4238235" cy="930006"/>
        </p:xfrm>
        <a:graphic>
          <a:graphicData uri="http://schemas.openxmlformats.org/presentationml/2006/ole">
            <p:oleObj spid="_x0000_s200713" name="Equation" r:id="rId6" imgW="2044440" imgH="444240" progId="Equation.DSMT4">
              <p:embed/>
            </p:oleObj>
          </a:graphicData>
        </a:graphic>
      </p:graphicFrame>
      <p:sp>
        <p:nvSpPr>
          <p:cNvPr id="63" name="Oval 5"/>
          <p:cNvSpPr/>
          <p:nvPr/>
        </p:nvSpPr>
        <p:spPr>
          <a:xfrm>
            <a:off x="4191000" y="1981200"/>
            <a:ext cx="457200" cy="483457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Oval 5"/>
          <p:cNvSpPr/>
          <p:nvPr/>
        </p:nvSpPr>
        <p:spPr>
          <a:xfrm>
            <a:off x="7772400" y="2031143"/>
            <a:ext cx="457200" cy="483457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חץ ימינה מחורץ 65"/>
          <p:cNvSpPr/>
          <p:nvPr/>
        </p:nvSpPr>
        <p:spPr>
          <a:xfrm>
            <a:off x="3657600" y="4495800"/>
            <a:ext cx="1068387" cy="7620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57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879038" y="5428456"/>
            <a:ext cx="304800" cy="304800"/>
          </a:xfrm>
          <a:prstGeom prst="rect">
            <a:avLst/>
          </a:prstGeom>
        </p:spPr>
      </p:pic>
      <p:pic>
        <p:nvPicPr>
          <p:cNvPr id="71" name="Picture 68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5573" y="5429251"/>
            <a:ext cx="304800" cy="304800"/>
          </a:xfrm>
          <a:prstGeom prst="rect">
            <a:avLst/>
          </a:prstGeom>
        </p:spPr>
      </p:pic>
      <p:graphicFrame>
        <p:nvGraphicFramePr>
          <p:cNvPr id="77" name="Object 215"/>
          <p:cNvGraphicFramePr>
            <a:graphicFrameLocks noChangeAspect="1"/>
          </p:cNvGraphicFramePr>
          <p:nvPr/>
        </p:nvGraphicFramePr>
        <p:xfrm>
          <a:off x="2452688" y="4316413"/>
          <a:ext cx="855662" cy="530225"/>
        </p:xfrm>
        <a:graphic>
          <a:graphicData uri="http://schemas.openxmlformats.org/presentationml/2006/ole">
            <p:oleObj spid="_x0000_s200714" name="Equation" r:id="rId10" imgW="393480" imgH="241200" progId="Equation.DSMT4">
              <p:embed/>
            </p:oleObj>
          </a:graphicData>
        </a:graphic>
      </p:graphicFrame>
      <p:graphicFrame>
        <p:nvGraphicFramePr>
          <p:cNvPr id="78" name="Object 216"/>
          <p:cNvGraphicFramePr>
            <a:graphicFrameLocks noChangeAspect="1"/>
          </p:cNvGraphicFramePr>
          <p:nvPr/>
        </p:nvGraphicFramePr>
        <p:xfrm>
          <a:off x="5181600" y="4317206"/>
          <a:ext cx="965200" cy="530225"/>
        </p:xfrm>
        <a:graphic>
          <a:graphicData uri="http://schemas.openxmlformats.org/presentationml/2006/ole">
            <p:oleObj spid="_x0000_s200715" name="Equation" r:id="rId11" imgW="444240" imgH="241200" progId="Equation.DSMT4">
              <p:embed/>
            </p:oleObj>
          </a:graphicData>
        </a:graphic>
      </p:graphicFrame>
      <p:graphicFrame>
        <p:nvGraphicFramePr>
          <p:cNvPr id="79" name="Object 217"/>
          <p:cNvGraphicFramePr>
            <a:graphicFrameLocks noChangeAspect="1"/>
          </p:cNvGraphicFramePr>
          <p:nvPr/>
        </p:nvGraphicFramePr>
        <p:xfrm>
          <a:off x="3744913" y="4191000"/>
          <a:ext cx="909637" cy="503238"/>
        </p:xfrm>
        <a:graphic>
          <a:graphicData uri="http://schemas.openxmlformats.org/presentationml/2006/ole">
            <p:oleObj spid="_x0000_s200716" name="Equation" r:id="rId12" imgW="419040" imgH="228600" progId="Equation.DSMT4">
              <p:embed/>
            </p:oleObj>
          </a:graphicData>
        </a:graphic>
      </p:graphicFrame>
      <p:sp>
        <p:nvSpPr>
          <p:cNvPr id="80" name="אליפסה 79"/>
          <p:cNvSpPr/>
          <p:nvPr/>
        </p:nvSpPr>
        <p:spPr>
          <a:xfrm>
            <a:off x="2425572" y="5156341"/>
            <a:ext cx="833565" cy="7293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5"/>
          <p:cNvSpPr/>
          <p:nvPr/>
        </p:nvSpPr>
        <p:spPr>
          <a:xfrm>
            <a:off x="2196972" y="5060521"/>
            <a:ext cx="1308228" cy="88307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Rounded Rectangle 6"/>
          <p:cNvSpPr/>
          <p:nvPr/>
        </p:nvSpPr>
        <p:spPr>
          <a:xfrm>
            <a:off x="609600" y="4191000"/>
            <a:ext cx="7096322" cy="1935568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93" name="Picture 57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622238" y="5397135"/>
            <a:ext cx="304800" cy="304800"/>
          </a:xfrm>
          <a:prstGeom prst="rect">
            <a:avLst/>
          </a:prstGeom>
        </p:spPr>
      </p:pic>
      <p:sp>
        <p:nvSpPr>
          <p:cNvPr id="95" name="אליפסה 94"/>
          <p:cNvSpPr/>
          <p:nvPr/>
        </p:nvSpPr>
        <p:spPr>
          <a:xfrm>
            <a:off x="5168772" y="5125020"/>
            <a:ext cx="833565" cy="7293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5"/>
          <p:cNvSpPr/>
          <p:nvPr/>
        </p:nvSpPr>
        <p:spPr>
          <a:xfrm>
            <a:off x="4940172" y="5060521"/>
            <a:ext cx="1308228" cy="88307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97" name="Picture 57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181600" y="5384006"/>
            <a:ext cx="304800" cy="304800"/>
          </a:xfrm>
          <a:prstGeom prst="rect">
            <a:avLst/>
          </a:prstGeom>
        </p:spPr>
      </p:pic>
      <p:graphicFrame>
        <p:nvGraphicFramePr>
          <p:cNvPr id="200717" name="Object 13"/>
          <p:cNvGraphicFramePr>
            <a:graphicFrameLocks noChangeAspect="1"/>
          </p:cNvGraphicFramePr>
          <p:nvPr/>
        </p:nvGraphicFramePr>
        <p:xfrm>
          <a:off x="6553200" y="2955925"/>
          <a:ext cx="1316037" cy="930275"/>
        </p:xfrm>
        <a:graphic>
          <a:graphicData uri="http://schemas.openxmlformats.org/presentationml/2006/ole">
            <p:oleObj spid="_x0000_s200717" name="Equation" r:id="rId13" imgW="634680" imgH="4442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171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3" grpId="0" animBg="1"/>
      <p:bldP spid="64" grpId="0" animBg="1"/>
      <p:bldP spid="66" grpId="0" animBg="1"/>
      <p:bldP spid="80" grpId="0" animBg="1"/>
      <p:bldP spid="90" grpId="0" animBg="1"/>
      <p:bldP spid="90" grpId="1" animBg="1"/>
      <p:bldP spid="92" grpId="0" animBg="1"/>
      <p:bldP spid="92" grpId="1" animBg="1"/>
      <p:bldP spid="95" grpId="0" animBg="1"/>
      <p:bldP spid="96" grpId="0" animBg="1"/>
      <p:bldP spid="9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36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Key 2: Concavity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6744"/>
            <a:ext cx="8229600" cy="4858560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Comic Sans MS" pitchFamily="66" charset="0"/>
              </a:rPr>
              <a:t>Partial expectation</a:t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  <a:p>
            <a:pPr algn="l" rtl="0"/>
            <a:r>
              <a:rPr lang="en-US" dirty="0">
                <a:latin typeface="Comic Sans MS" pitchFamily="66" charset="0"/>
              </a:rPr>
              <a:t>Partial Expectations are concave!</a:t>
            </a:r>
          </a:p>
          <a:p>
            <a:pPr lvl="1" algn="l" rtl="0"/>
            <a:r>
              <a:rPr lang="en-US" dirty="0">
                <a:latin typeface="Comic Sans MS" pitchFamily="66" charset="0"/>
              </a:rPr>
              <a:t>Cumulative(cdf) is </a:t>
            </a:r>
            <a:r>
              <a:rPr lang="en-US" u="sng" dirty="0">
                <a:latin typeface="Comic Sans MS" pitchFamily="66" charset="0"/>
              </a:rPr>
              <a:t>monotonic</a:t>
            </a:r>
          </a:p>
          <a:p>
            <a:pPr marL="594360" lvl="2" indent="0" algn="l" rtl="0">
              <a:buNone/>
            </a:pPr>
            <a:r>
              <a:rPr lang="en-US" sz="3200" dirty="0">
                <a:latin typeface="Comic Sans MS" pitchFamily="66" charset="0"/>
              </a:rPr>
              <a:t> </a:t>
            </a:r>
          </a:p>
          <a:p>
            <a:pPr lvl="1" algn="l" rtl="0"/>
            <a:r>
              <a:rPr lang="en-US" sz="36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Thus, Partial expectation is </a:t>
            </a:r>
            <a:r>
              <a:rPr lang="en-US" u="sng" dirty="0">
                <a:latin typeface="Comic Sans MS" pitchFamily="66" charset="0"/>
              </a:rPr>
              <a:t>concave</a:t>
            </a:r>
            <a:endParaRPr lang="en-US" dirty="0">
              <a:latin typeface="Comic Sans MS" pitchFamily="66" charset="0"/>
            </a:endParaRPr>
          </a:p>
          <a:p>
            <a:pPr lvl="2" algn="l" rtl="0"/>
            <a:endParaRPr lang="en-US" dirty="0">
              <a:latin typeface="Comic Sans MS" pitchFamily="66" charset="0"/>
            </a:endParaRPr>
          </a:p>
          <a:p>
            <a:pPr lvl="2" algn="l" rtl="0"/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15</a:t>
            </a:fld>
            <a:endParaRPr lang="he-IL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6130526"/>
              </p:ext>
            </p:extLst>
          </p:nvPr>
        </p:nvGraphicFramePr>
        <p:xfrm>
          <a:off x="4191000" y="1342124"/>
          <a:ext cx="3427412" cy="537756"/>
        </p:xfrm>
        <a:graphic>
          <a:graphicData uri="http://schemas.openxmlformats.org/presentationml/2006/ole">
            <p:oleObj spid="_x0000_s63645" name="Equation" r:id="rId4" imgW="1462680" imgH="2282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28977"/>
              </p:ext>
            </p:extLst>
          </p:nvPr>
        </p:nvGraphicFramePr>
        <p:xfrm>
          <a:off x="1489075" y="3200400"/>
          <a:ext cx="3271838" cy="508000"/>
        </p:xfrm>
        <a:graphic>
          <a:graphicData uri="http://schemas.openxmlformats.org/presentationml/2006/ole">
            <p:oleObj spid="_x0000_s63646" name="Equation" r:id="rId5" imgW="1168200" imgH="2286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1656227"/>
              </p:ext>
            </p:extLst>
          </p:nvPr>
        </p:nvGraphicFramePr>
        <p:xfrm>
          <a:off x="1792288" y="4465117"/>
          <a:ext cx="4540250" cy="890587"/>
        </p:xfrm>
        <a:graphic>
          <a:graphicData uri="http://schemas.openxmlformats.org/presentationml/2006/ole">
            <p:oleObj spid="_x0000_s63647" name="Equation" r:id="rId6" imgW="2158920" imgH="431640" progId="Equation.DSMT4">
              <p:embed/>
            </p:oleObj>
          </a:graphicData>
        </a:graphic>
      </p:graphicFrame>
      <p:grpSp>
        <p:nvGrpSpPr>
          <p:cNvPr id="75" name="Group 74"/>
          <p:cNvGrpSpPr/>
          <p:nvPr/>
        </p:nvGrpSpPr>
        <p:grpSpPr>
          <a:xfrm>
            <a:off x="7236296" y="4653136"/>
            <a:ext cx="1584176" cy="955050"/>
            <a:chOff x="7059409" y="3212974"/>
            <a:chExt cx="1296144" cy="739026"/>
          </a:xfrm>
        </p:grpSpPr>
        <p:cxnSp>
          <p:nvCxnSpPr>
            <p:cNvPr id="76" name="Straight Connector 65"/>
            <p:cNvCxnSpPr/>
            <p:nvPr/>
          </p:nvCxnSpPr>
          <p:spPr>
            <a:xfrm flipV="1">
              <a:off x="7059409" y="3932578"/>
              <a:ext cx="1296144" cy="46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67"/>
            <p:cNvCxnSpPr/>
            <p:nvPr/>
          </p:nvCxnSpPr>
          <p:spPr>
            <a:xfrm flipH="1" flipV="1">
              <a:off x="7059409" y="3314351"/>
              <a:ext cx="10389" cy="623026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69"/>
            <p:cNvSpPr/>
            <p:nvPr/>
          </p:nvSpPr>
          <p:spPr>
            <a:xfrm flipV="1">
              <a:off x="7059409" y="3726502"/>
              <a:ext cx="178455" cy="22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9" name="Rectangle 69"/>
            <p:cNvSpPr/>
            <p:nvPr/>
          </p:nvSpPr>
          <p:spPr>
            <a:xfrm flipV="1">
              <a:off x="7464890" y="3314350"/>
              <a:ext cx="222994" cy="6376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0" name="Rectangle 69"/>
            <p:cNvSpPr/>
            <p:nvPr/>
          </p:nvSpPr>
          <p:spPr>
            <a:xfrm flipV="1">
              <a:off x="7697092" y="3212974"/>
              <a:ext cx="184581" cy="724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1" name="Rectangle 69"/>
            <p:cNvSpPr/>
            <p:nvPr/>
          </p:nvSpPr>
          <p:spPr>
            <a:xfrm flipV="1">
              <a:off x="7255850" y="3490030"/>
              <a:ext cx="198553" cy="4619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1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" y="4736068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itchFamily="66" charset="0"/>
              </a:rPr>
              <a:t>Tail formula:</a:t>
            </a:r>
          </a:p>
        </p:txBody>
      </p:sp>
    </p:spTree>
    <p:extLst>
      <p:ext uri="{BB962C8B-B14F-4D97-AF65-F5344CB8AC3E}">
        <p14:creationId xmlns:p14="http://schemas.microsoft.com/office/powerpoint/2010/main" xmlns="" val="5962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Placement Optimization Problem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16</a:t>
            </a:fld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79512" y="1268760"/>
            <a:ext cx="8050088" cy="468052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itchFamily="66" charset="0"/>
              </a:rPr>
              <a:t>Find {</a:t>
            </a:r>
            <a:r>
              <a:rPr lang="en-US" sz="2400" dirty="0" err="1">
                <a:latin typeface="Comic Sans MS" pitchFamily="66" charset="0"/>
              </a:rPr>
              <a:t>L</a:t>
            </a:r>
            <a:r>
              <a:rPr lang="en-US" sz="2400" baseline="-25000" dirty="0" err="1">
                <a:latin typeface="Comic Sans MS" pitchFamily="66" charset="0"/>
              </a:rPr>
              <a:t>i</a:t>
            </a:r>
            <a:r>
              <a:rPr lang="en-US" sz="2400" baseline="30000" dirty="0" err="1">
                <a:latin typeface="Comic Sans MS" pitchFamily="66" charset="0"/>
              </a:rPr>
              <a:t>j</a:t>
            </a:r>
            <a:r>
              <a:rPr lang="en-US" sz="2400" dirty="0">
                <a:latin typeface="Comic Sans MS" pitchFamily="66" charset="0"/>
              </a:rPr>
              <a:t>} allocation of type-</a:t>
            </a:r>
            <a:r>
              <a:rPr lang="en-US" sz="2400" dirty="0" err="1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movie at region j ({</a:t>
            </a:r>
            <a:r>
              <a:rPr lang="en-US" sz="2400" dirty="0" err="1">
                <a:latin typeface="Comic Sans MS" pitchFamily="66" charset="0"/>
              </a:rPr>
              <a:t>L</a:t>
            </a:r>
            <a:r>
              <a:rPr lang="en-US" sz="2400" baseline="-25000" dirty="0" err="1">
                <a:latin typeface="Comic Sans MS" pitchFamily="66" charset="0"/>
              </a:rPr>
              <a:t>i</a:t>
            </a:r>
            <a:r>
              <a:rPr lang="en-US" sz="2400" baseline="30000" dirty="0" err="1">
                <a:latin typeface="Comic Sans MS" pitchFamily="66" charset="0"/>
              </a:rPr>
              <a:t>j</a:t>
            </a:r>
            <a:r>
              <a:rPr lang="en-US" sz="2400" dirty="0">
                <a:latin typeface="Comic Sans MS" pitchFamily="66" charset="0"/>
              </a:rPr>
              <a:t>} ) maximizing:</a:t>
            </a: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endParaRPr lang="en-US" sz="2100" dirty="0">
              <a:latin typeface="Comic Sans MS" pitchFamily="66" charset="0"/>
            </a:endParaRP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  <a:p>
            <a:pPr algn="l" rtl="0"/>
            <a:r>
              <a:rPr lang="en-US" sz="2400" dirty="0">
                <a:latin typeface="Comic Sans MS" pitchFamily="66" charset="0"/>
              </a:rPr>
              <a:t>Under: capacity bound in each region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8425838"/>
              </p:ext>
            </p:extLst>
          </p:nvPr>
        </p:nvGraphicFramePr>
        <p:xfrm>
          <a:off x="701675" y="2468563"/>
          <a:ext cx="7181850" cy="1042987"/>
        </p:xfrm>
        <a:graphic>
          <a:graphicData uri="http://schemas.openxmlformats.org/presentationml/2006/ole">
            <p:oleObj spid="_x0000_s64663" name="Equation" r:id="rId4" imgW="3314520" imgH="4824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4440397"/>
              </p:ext>
            </p:extLst>
          </p:nvPr>
        </p:nvGraphicFramePr>
        <p:xfrm>
          <a:off x="3375025" y="4343400"/>
          <a:ext cx="1800225" cy="838200"/>
        </p:xfrm>
        <a:graphic>
          <a:graphicData uri="http://schemas.openxmlformats.org/presentationml/2006/ole">
            <p:oleObj spid="_x0000_s64664" name="Equation" r:id="rId5" imgW="927000" imgH="431640" progId="Equation.DSMT4">
              <p:embed/>
            </p:oleObj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403848" y="1741488"/>
            <a:ext cx="2472871" cy="727075"/>
          </a:xfrm>
          <a:prstGeom prst="wedgeRoundRectCallout">
            <a:avLst>
              <a:gd name="adj1" fmla="val -107710"/>
              <a:gd name="adj2" fmla="val 84609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Concave in placement </a:t>
            </a:r>
            <a:r>
              <a:rPr lang="en-US" dirty="0" err="1">
                <a:solidFill>
                  <a:srgbClr val="000000"/>
                </a:solidFill>
              </a:rPr>
              <a:t>vars</a:t>
            </a:r>
            <a:r>
              <a:rPr lang="en-US" dirty="0">
                <a:solidFill>
                  <a:srgbClr val="000000"/>
                </a:solidFill>
              </a:rPr>
              <a:t> {</a:t>
            </a:r>
            <a:r>
              <a:rPr lang="en-US" dirty="0" err="1">
                <a:solidFill>
                  <a:srgbClr val="000000"/>
                </a:solidFill>
              </a:rPr>
              <a:t>L</a:t>
            </a:r>
            <a:r>
              <a:rPr lang="en-US" baseline="-25000" dirty="0" err="1">
                <a:solidFill>
                  <a:srgbClr val="000000"/>
                </a:solidFill>
              </a:rPr>
              <a:t>i</a:t>
            </a:r>
            <a:r>
              <a:rPr lang="en-US" baseline="30000" dirty="0" err="1">
                <a:solidFill>
                  <a:srgbClr val="000000"/>
                </a:solidFill>
              </a:rPr>
              <a:t>j</a:t>
            </a:r>
            <a:r>
              <a:rPr lang="en-US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  <p:extLst>
      <p:ext uri="{BB962C8B-B14F-4D97-AF65-F5344CB8AC3E}">
        <p14:creationId xmlns:p14="http://schemas.microsoft.com/office/powerpoint/2010/main" xmlns="" val="8964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latin typeface="Comic Sans MS" pitchFamily="66" charset="0"/>
              </a:rPr>
              <a:t>The Multi-Region Problems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17</a:t>
            </a:fld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00529" y="1219200"/>
            <a:ext cx="7242598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Comic Sans MS" pitchFamily="66" charset="0"/>
              </a:rPr>
              <a:t>Symmetric </a:t>
            </a:r>
            <a:r>
              <a:rPr lang="en-US" dirty="0">
                <a:latin typeface="Comic Sans MS" pitchFamily="66" charset="0"/>
              </a:rPr>
              <a:t>bounded–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QEST 2012, low complexity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Greedy algorithm, max-percentile based</a:t>
            </a:r>
          </a:p>
          <a:p>
            <a:pPr algn="l" rtl="0"/>
            <a:r>
              <a:rPr lang="en-US" dirty="0">
                <a:latin typeface="Comic Sans MS" pitchFamily="66" charset="0"/>
              </a:rPr>
              <a:t>Asymmetric </a:t>
            </a:r>
            <a:r>
              <a:rPr lang="en-US" dirty="0">
                <a:latin typeface="Comic Sans MS" pitchFamily="66" charset="0"/>
              </a:rPr>
              <a:t>bounded– </a:t>
            </a:r>
            <a:r>
              <a:rPr lang="en-US" u="sng" dirty="0">
                <a:solidFill>
                  <a:srgbClr val="0070C0"/>
                </a:solidFill>
                <a:latin typeface="Comic Sans MS" pitchFamily="66" charset="0"/>
              </a:rPr>
              <a:t>INFOCOM 2013, higher complexity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Reduction to min-cost flow problem</a:t>
            </a:r>
          </a:p>
          <a:p>
            <a:pPr marL="0" indent="0" algn="l" rtl="0">
              <a:buNone/>
            </a:pPr>
            <a:endParaRPr lang="en-US" sz="2400" dirty="0">
              <a:latin typeface="Comic Sans MS" pitchFamily="66" charset="0"/>
            </a:endParaRPr>
          </a:p>
          <a:p>
            <a:pPr lvl="1" algn="l" rtl="0">
              <a:buNone/>
            </a:pPr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3972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9"/>
          <p:cNvSpPr>
            <a:spLocks noChangeShapeType="1"/>
          </p:cNvSpPr>
          <p:nvPr/>
        </p:nvSpPr>
        <p:spPr bwMode="auto">
          <a:xfrm flipH="1">
            <a:off x="5362135" y="2260035"/>
            <a:ext cx="1206305" cy="1612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75" name="מחבר חץ ישר 74"/>
          <p:cNvCxnSpPr>
            <a:stCxn id="52" idx="0"/>
            <a:endCxn id="52" idx="1"/>
          </p:cNvCxnSpPr>
          <p:nvPr/>
        </p:nvCxnSpPr>
        <p:spPr>
          <a:xfrm>
            <a:off x="3825240" y="3441809"/>
            <a:ext cx="877472" cy="64425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Line 10"/>
          <p:cNvSpPr>
            <a:spLocks noChangeShapeType="1"/>
          </p:cNvSpPr>
          <p:nvPr/>
        </p:nvSpPr>
        <p:spPr bwMode="auto">
          <a:xfrm flipV="1">
            <a:off x="3934265" y="2366763"/>
            <a:ext cx="879231" cy="6461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73" name="מחבר חץ ישר 72"/>
          <p:cNvCxnSpPr>
            <a:stCxn id="51" idx="0"/>
            <a:endCxn id="51" idx="1"/>
          </p:cNvCxnSpPr>
          <p:nvPr/>
        </p:nvCxnSpPr>
        <p:spPr>
          <a:xfrm flipV="1">
            <a:off x="3934265" y="2366763"/>
            <a:ext cx="879231" cy="64619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Key 3: Min </a:t>
            </a:r>
            <a:r>
              <a:rPr lang="en-US" dirty="0">
                <a:latin typeface="Comic Sans MS" pitchFamily="66" charset="0"/>
              </a:rPr>
              <a:t>cost flow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18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</p:spPr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3276600" y="2797558"/>
            <a:ext cx="657665" cy="6442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i="0" dirty="0"/>
              <a:t>s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702712" y="3872603"/>
            <a:ext cx="659423" cy="6442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6568440" y="3957986"/>
            <a:ext cx="657665" cy="6442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8105335" y="2797558"/>
            <a:ext cx="657665" cy="6442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i="0" dirty="0"/>
              <a:t>t</a:t>
            </a:r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6568440" y="1722512"/>
            <a:ext cx="657665" cy="6442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4702712" y="1722512"/>
            <a:ext cx="659423" cy="64425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11"/>
          <p:cNvSpPr>
            <a:spLocks noChangeShapeType="1"/>
          </p:cNvSpPr>
          <p:nvPr/>
        </p:nvSpPr>
        <p:spPr bwMode="auto">
          <a:xfrm>
            <a:off x="3825240" y="3441809"/>
            <a:ext cx="877472" cy="6442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 flipV="1">
            <a:off x="5005168" y="2366763"/>
            <a:ext cx="0" cy="150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5362135" y="2044638"/>
            <a:ext cx="10972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5362135" y="4301457"/>
            <a:ext cx="10972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>
            <a:off x="7226105" y="2260035"/>
            <a:ext cx="879231" cy="6442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 flipV="1">
            <a:off x="7226105" y="3441809"/>
            <a:ext cx="879231" cy="6442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18"/>
          <p:cNvSpPr>
            <a:spLocks noChangeShapeType="1"/>
          </p:cNvSpPr>
          <p:nvPr/>
        </p:nvSpPr>
        <p:spPr bwMode="auto">
          <a:xfrm flipV="1">
            <a:off x="6897272" y="2374525"/>
            <a:ext cx="8792" cy="1498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3845513" y="2218928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61" name="Text Box 21"/>
          <p:cNvSpPr txBox="1">
            <a:spLocks noChangeArrowheads="1"/>
          </p:cNvSpPr>
          <p:nvPr/>
        </p:nvSpPr>
        <p:spPr bwMode="auto">
          <a:xfrm>
            <a:off x="5674313" y="1533128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7836488" y="2091928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4493343" y="2993504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5645471" y="2658616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7051351" y="2980928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7625077" y="4116791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3808645" y="4098776"/>
            <a:ext cx="6254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5500209" y="4595336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4134054" y="186652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7813104" y="179452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2</a:t>
            </a:r>
            <a:endParaRPr lang="en-US" altLang="zh-CN" i="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6576" y="1841212"/>
            <a:ext cx="41764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Flow</a:t>
            </a:r>
            <a:r>
              <a:rPr lang="en-US" sz="3200" dirty="0"/>
              <a:t>/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Capacity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865222" y="1219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256437"/>
            <a:ext cx="41764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Weight 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5712822" y="23738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789022" y="4283442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4565104" y="26670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3884022" y="3821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767863" y="377332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7160622" y="26024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1835697" y="4964668"/>
            <a:ext cx="21259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i="0" dirty="0">
                <a:solidFill>
                  <a:srgbClr val="C00000"/>
                </a:solidFill>
                <a:latin typeface="Comic Sans MS" pitchFamily="66" charset="0"/>
              </a:rPr>
              <a:t>Flow value</a:t>
            </a:r>
          </a:p>
        </p:txBody>
      </p:sp>
      <p:graphicFrame>
        <p:nvGraphicFramePr>
          <p:cNvPr id="121857" name="Object 1"/>
          <p:cNvGraphicFramePr>
            <a:graphicFrameLocks noChangeAspect="1"/>
          </p:cNvGraphicFramePr>
          <p:nvPr/>
        </p:nvGraphicFramePr>
        <p:xfrm>
          <a:off x="4090509" y="4964668"/>
          <a:ext cx="2819400" cy="736600"/>
        </p:xfrm>
        <a:graphic>
          <a:graphicData uri="http://schemas.openxmlformats.org/presentationml/2006/ole">
            <p:oleObj spid="_x0000_s121857" name="Equation" r:id="rId4" imgW="965160" imgH="253800" progId="Equation.DSMT4">
              <p:embed/>
            </p:oleObj>
          </a:graphicData>
        </a:graphic>
      </p:graphicFrame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612648" y="5771575"/>
            <a:ext cx="3682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US" altLang="zh-CN" sz="3200" i="0" dirty="0">
                <a:solidFill>
                  <a:srgbClr val="00B050"/>
                </a:solidFill>
                <a:latin typeface="Comic Sans MS" pitchFamily="66" charset="0"/>
              </a:rPr>
              <a:t>low weight (cost)</a:t>
            </a: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257675" y="5740400"/>
          <a:ext cx="4524375" cy="584200"/>
        </p:xfrm>
        <a:graphic>
          <a:graphicData uri="http://schemas.openxmlformats.org/presentationml/2006/ole">
            <p:oleObj spid="_x0000_s121858" name="Equation" r:id="rId5" imgW="1536480" imgH="203040" progId="Equation.DSMT4">
              <p:embed/>
            </p:oleObj>
          </a:graphicData>
        </a:graphic>
      </p:graphicFrame>
      <p:cxnSp>
        <p:nvCxnSpPr>
          <p:cNvPr id="82" name="מחבר חץ ישר 81"/>
          <p:cNvCxnSpPr/>
          <p:nvPr/>
        </p:nvCxnSpPr>
        <p:spPr>
          <a:xfrm flipH="1">
            <a:off x="5346895" y="2260035"/>
            <a:ext cx="1206305" cy="16125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מחבר חץ ישר 82"/>
          <p:cNvCxnSpPr>
            <a:stCxn id="56" idx="0"/>
            <a:endCxn id="56" idx="1"/>
          </p:cNvCxnSpPr>
          <p:nvPr/>
        </p:nvCxnSpPr>
        <p:spPr>
          <a:xfrm>
            <a:off x="7226105" y="2260035"/>
            <a:ext cx="879231" cy="64425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527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1" grpId="0" animBg="1"/>
      <p:bldP spid="52" grpId="1" animBg="1"/>
      <p:bldP spid="56" grpId="0" animBg="1"/>
      <p:bldP spid="42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The Min-Cost Flow Problem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19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827584" y="1412776"/>
            <a:ext cx="7848872" cy="4525963"/>
          </a:xfrm>
        </p:spPr>
        <p:txBody>
          <a:bodyPr>
            <a:normAutofit/>
          </a:bodyPr>
          <a:lstStyle/>
          <a:p>
            <a:pPr marL="0" indent="0" algn="l" rtl="0"/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Input:</a:t>
            </a:r>
          </a:p>
          <a:p>
            <a:pPr marL="400050" lvl="1" indent="0" algn="l" rtl="0"/>
            <a:r>
              <a:rPr lang="en-US" altLang="zh-TW" sz="2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 positive capacity function </a:t>
            </a:r>
            <a:r>
              <a:rPr lang="en-US" altLang="zh-TW" sz="2200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en-US" altLang="zh-TW" sz="2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on the edges, </a:t>
            </a:r>
            <a:r>
              <a:rPr lang="en-US" altLang="zh-TW" sz="2200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C: E</a:t>
            </a:r>
            <a:r>
              <a:rPr lang="en-US" altLang="zh-TW" sz="2200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altLang="zh-TW" sz="2200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R</a:t>
            </a:r>
            <a:r>
              <a:rPr lang="en-US" altLang="zh-TW" sz="2200" i="1" baseline="30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+</a:t>
            </a:r>
          </a:p>
          <a:p>
            <a:pPr marL="400050" lvl="1" indent="0" algn="l" rtl="0"/>
            <a:r>
              <a:rPr lang="en-US" altLang="zh-TW" sz="2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A positive weight function </a:t>
            </a:r>
            <a:r>
              <a:rPr lang="en-US" altLang="zh-TW" sz="22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</a:t>
            </a:r>
            <a:r>
              <a:rPr lang="en-US" altLang="zh-TW" sz="2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on the edges, </a:t>
            </a:r>
            <a:r>
              <a:rPr lang="en-US" altLang="zh-TW" sz="22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W: E</a:t>
            </a:r>
            <a:r>
              <a:rPr lang="en-US" altLang="zh-TW" sz="22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altLang="zh-TW" sz="22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</a:t>
            </a:r>
            <a:r>
              <a:rPr lang="en-US" altLang="zh-TW" sz="2200" i="1" baseline="30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+</a:t>
            </a:r>
            <a:endParaRPr lang="en-US" altLang="zh-TW" sz="2200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400050" lvl="1" indent="0" algn="l" rtl="0"/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b="1" u="sng" dirty="0">
                <a:solidFill>
                  <a:srgbClr val="C00000"/>
                </a:solidFill>
                <a:latin typeface="Comic Sans MS" pitchFamily="66" charset="0"/>
              </a:rPr>
              <a:t>Required Flow value </a:t>
            </a:r>
            <a:r>
              <a:rPr lang="en-US" sz="2200" b="1" i="1" u="sng" dirty="0">
                <a:solidFill>
                  <a:srgbClr val="C00000"/>
                </a:solidFill>
                <a:latin typeface="Comic Sans MS" pitchFamily="66" charset="0"/>
              </a:rPr>
              <a:t>r</a:t>
            </a:r>
          </a:p>
          <a:p>
            <a:pPr marL="0" indent="0" algn="l" rtl="0"/>
            <a:r>
              <a:rPr lang="en-US" sz="2400" dirty="0">
                <a:latin typeface="Comic Sans MS" pitchFamily="66" charset="0"/>
              </a:rPr>
              <a:t> Output: </a:t>
            </a:r>
            <a:r>
              <a:rPr lang="en-US" altLang="zh-TW" sz="2400" dirty="0">
                <a:latin typeface="Comic Sans MS" pitchFamily="66" charset="0"/>
              </a:rPr>
              <a:t>: </a:t>
            </a:r>
            <a:r>
              <a:rPr lang="en-US" altLang="zh-TW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an </a:t>
            </a:r>
            <a:r>
              <a:rPr lang="en-US" altLang="zh-TW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s-t</a:t>
            </a:r>
            <a:r>
              <a:rPr lang="en-US" altLang="zh-TW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flow </a:t>
            </a:r>
            <a:r>
              <a:rPr lang="en-US" altLang="zh-TW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f,</a:t>
            </a:r>
            <a:r>
              <a:rPr lang="en-US" altLang="zh-TW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</a:t>
            </a:r>
            <a:r>
              <a:rPr lang="en-US" altLang="zh-TW" sz="2400" b="1" u="sng" dirty="0">
                <a:solidFill>
                  <a:srgbClr val="FF0000"/>
                </a:solidFill>
                <a:latin typeface="Comic Sans MS" pitchFamily="66" charset="0"/>
              </a:rPr>
              <a:t>with flow value= </a:t>
            </a:r>
            <a:r>
              <a:rPr lang="en-US" altLang="zh-TW" sz="2400" b="1" i="1" u="sng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altLang="zh-TW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</a:t>
            </a:r>
            <a:r>
              <a:rPr lang="en-US" altLang="zh-TW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which </a:t>
            </a:r>
            <a:r>
              <a:rPr lang="en-US" altLang="zh-TW" sz="24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minimizes weight</a:t>
            </a:r>
            <a:r>
              <a:rPr lang="en-US" altLang="zh-TW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altLang="zh-TW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Σf(e) W(e) </a:t>
            </a:r>
            <a:r>
              <a:rPr lang="en-US" altLang="zh-TW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  <a:p>
            <a:pPr lvl="1" algn="l" rtl="0"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2155292" y="4158346"/>
            <a:ext cx="4791345" cy="2150091"/>
            <a:chOff x="1008" y="2544"/>
            <a:chExt cx="3120" cy="1484"/>
          </a:xfrm>
        </p:grpSpPr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1008" y="3098"/>
              <a:ext cx="374" cy="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i="0" dirty="0"/>
                <a:t>s</a:t>
              </a:r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1819" y="3652"/>
              <a:ext cx="375" cy="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2880" y="3696"/>
              <a:ext cx="374" cy="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3754" y="3098"/>
              <a:ext cx="374" cy="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i="0" dirty="0"/>
                <a:t>t</a:t>
              </a: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2880" y="2544"/>
              <a:ext cx="374" cy="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1819" y="2544"/>
              <a:ext cx="375" cy="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 flipV="1">
              <a:off x="1382" y="2876"/>
              <a:ext cx="500" cy="333"/>
            </a:xfrm>
            <a:prstGeom prst="line">
              <a:avLst/>
            </a:prstGeom>
            <a:noFill/>
            <a:ln w="4762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1320" y="3430"/>
              <a:ext cx="499" cy="332"/>
            </a:xfrm>
            <a:prstGeom prst="line">
              <a:avLst/>
            </a:prstGeom>
            <a:noFill/>
            <a:ln w="4762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V="1">
              <a:off x="1991" y="2876"/>
              <a:ext cx="0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2194" y="271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2194" y="3873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3254" y="2821"/>
              <a:ext cx="500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V="1">
              <a:off x="3254" y="3430"/>
              <a:ext cx="500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3067" y="2880"/>
              <a:ext cx="5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 flipH="1">
              <a:off x="2194" y="2821"/>
              <a:ext cx="686" cy="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2149858" y="4458816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6140833" y="4331816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3225327" y="5048726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3978658" y="4856029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5355696" y="5220816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5929422" y="5714534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2579623" y="5738378"/>
            <a:ext cx="6254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4175809" y="5763670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399" y="410641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altLang="zh-CN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372290" y="40344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2</a:t>
            </a:r>
            <a:endParaRPr lang="en-US" altLang="zh-CN" i="0" dirty="0">
              <a:solidFill>
                <a:schemeClr val="accent1"/>
              </a:solidFill>
            </a:endParaRP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4115875" y="4089484"/>
            <a:ext cx="742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0" dirty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altLang="zh-CN" i="0" dirty="0"/>
              <a:t>/</a:t>
            </a:r>
            <a:r>
              <a:rPr lang="en-US" altLang="zh-CN" i="0" dirty="0">
                <a:solidFill>
                  <a:schemeClr val="accent3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Motivation: </a:t>
            </a:r>
            <a:r>
              <a:rPr lang="en-US" dirty="0">
                <a:latin typeface="Comic Sans MS" pitchFamily="66" charset="0"/>
              </a:rPr>
              <a:t>Video-on-Demand service</a:t>
            </a:r>
            <a:endParaRPr lang="he-IL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51248"/>
            <a:ext cx="8371656" cy="3168352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Video-on-Demand (</a:t>
            </a:r>
            <a:r>
              <a:rPr lang="en-US" dirty="0" err="1">
                <a:latin typeface="Comic Sans MS" pitchFamily="66" charset="0"/>
              </a:rPr>
              <a:t>VoD</a:t>
            </a:r>
            <a:r>
              <a:rPr lang="en-US" dirty="0">
                <a:latin typeface="Comic Sans MS" pitchFamily="66" charset="0"/>
              </a:rPr>
              <a:t>) internet service</a:t>
            </a:r>
          </a:p>
          <a:p>
            <a:pPr lvl="1"/>
            <a:r>
              <a:rPr lang="en-US" dirty="0">
                <a:latin typeface="Comic Sans MS" pitchFamily="66" charset="0"/>
              </a:rPr>
              <a:t>Large collection of movies</a:t>
            </a:r>
            <a:endParaRPr lang="en-US" sz="1800" dirty="0">
              <a:latin typeface="Comic Sans MS" pitchFamily="66" charset="0"/>
            </a:endParaRPr>
          </a:p>
          <a:p>
            <a:pPr lvl="1"/>
            <a:r>
              <a:rPr lang="en-US" sz="2100" dirty="0">
                <a:latin typeface="Comic Sans MS" pitchFamily="66" charset="0"/>
              </a:rPr>
              <a:t>Highly-variable </a:t>
            </a:r>
          </a:p>
          <a:p>
            <a:pPr lvl="1"/>
            <a:r>
              <a:rPr lang="en-US" sz="2100" dirty="0">
                <a:latin typeface="Comic Sans MS" pitchFamily="66" charset="0"/>
              </a:rPr>
              <a:t>Geo-distributed demand	</a:t>
            </a:r>
          </a:p>
          <a:p>
            <a:pPr lvl="2"/>
            <a:r>
              <a:rPr lang="en-US" sz="1800" dirty="0">
                <a:latin typeface="Comic Sans MS" pitchFamily="66" charset="0"/>
              </a:rPr>
              <a:t>Use Content Distribution Network </a:t>
            </a:r>
          </a:p>
          <a:p>
            <a:pPr marL="594360" lvl="2" indent="0">
              <a:buNone/>
            </a:pPr>
            <a:endParaRPr lang="en-US" sz="1500" dirty="0">
              <a:latin typeface="Comic Sans MS" pitchFamily="66" charset="0"/>
            </a:endParaRPr>
          </a:p>
          <a:p>
            <a:pPr marL="0" indent="0" algn="l" rtl="0">
              <a:buNone/>
            </a:pPr>
            <a:endParaRPr lang="en-US" sz="2400" dirty="0">
              <a:latin typeface="Comic Sans MS" pitchFamily="66" charset="0"/>
            </a:endParaRPr>
          </a:p>
          <a:p>
            <a:pPr marL="514350" indent="-514350" algn="l" rtl="0"/>
            <a:endParaRPr lang="en-US" dirty="0">
              <a:latin typeface="Comic Sans MS" pitchFamily="66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2</a:t>
            </a:fld>
            <a:endParaRPr lang="he-IL" dirty="0"/>
          </a:p>
        </p:txBody>
      </p:sp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5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pic>
        <p:nvPicPr>
          <p:cNvPr id="106498" name="Picture 2" descr="http://9to5google.files.wordpress.com/2013/03/happy-5th-birthday-youtube-501ecffe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650239"/>
            <a:ext cx="3048000" cy="1713297"/>
          </a:xfrm>
          <a:prstGeom prst="rect">
            <a:avLst/>
          </a:prstGeom>
          <a:noFill/>
        </p:spPr>
      </p:pic>
      <p:pic>
        <p:nvPicPr>
          <p:cNvPr id="106502" name="Picture 6" descr="Dailymotion logo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19600"/>
            <a:ext cx="4815991" cy="943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739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Main theorem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20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827584" y="1412776"/>
            <a:ext cx="7848872" cy="4525963"/>
          </a:xfrm>
        </p:spPr>
        <p:txBody>
          <a:bodyPr>
            <a:noAutofit/>
          </a:bodyPr>
          <a:lstStyle/>
          <a:p>
            <a:pPr lvl="1" algn="l" rtl="0">
              <a:buNone/>
            </a:pPr>
            <a:r>
              <a:rPr lang="en-US" sz="2800" dirty="0">
                <a:latin typeface="Comic Sans MS" pitchFamily="66" charset="0"/>
              </a:rPr>
              <a:t>Theorem :</a:t>
            </a:r>
          </a:p>
          <a:p>
            <a:pPr lvl="1"/>
            <a:r>
              <a:rPr lang="en-US" sz="2800" b="1" dirty="0">
                <a:latin typeface="Comic Sans MS" pitchFamily="66" charset="0"/>
              </a:rPr>
              <a:t>Assume: </a:t>
            </a:r>
            <a:r>
              <a:rPr lang="en-US" sz="2800" b="1" dirty="0">
                <a:latin typeface="Comic Sans MS" pitchFamily="66" charset="0"/>
              </a:rPr>
              <a:t>  </a:t>
            </a:r>
            <a:r>
              <a:rPr lang="en-US" sz="2800" i="1" dirty="0">
                <a:latin typeface="Comic Sans MS" pitchFamily="66" charset="0"/>
              </a:rPr>
              <a:t>- </a:t>
            </a:r>
            <a:r>
              <a:rPr lang="en-US" sz="2800" dirty="0">
                <a:latin typeface="Comic Sans MS" pitchFamily="66" charset="0"/>
              </a:rPr>
              <a:t>concave &amp; semi-separable</a:t>
            </a:r>
          </a:p>
          <a:p>
            <a:pPr lvl="1"/>
            <a:r>
              <a:rPr lang="en-US" sz="2800" dirty="0">
                <a:latin typeface="Comic Sans MS" pitchFamily="66" charset="0"/>
              </a:rPr>
              <a:t>Then, there is effective solution for</a:t>
            </a:r>
            <a:endParaRPr lang="en-US" sz="2800" dirty="0">
              <a:latin typeface="Comic Sans MS" pitchFamily="66" charset="0"/>
            </a:endParaRPr>
          </a:p>
          <a:p>
            <a:pPr lvl="1"/>
            <a:endParaRPr lang="en-US" sz="2800" b="1" dirty="0">
              <a:latin typeface="Comic Sans MS" pitchFamily="66" charset="0"/>
            </a:endParaRPr>
          </a:p>
          <a:p>
            <a:pPr lvl="1">
              <a:buNone/>
            </a:pPr>
            <a:endParaRPr lang="en-US" sz="2800" b="1" dirty="0">
              <a:latin typeface="Comic Sans MS" pitchFamily="66" charset="0"/>
            </a:endParaRPr>
          </a:p>
          <a:p>
            <a:pPr lvl="1"/>
            <a:endParaRPr lang="en-US" sz="2800" b="1" dirty="0">
              <a:latin typeface="Comic Sans MS" pitchFamily="66" charset="0"/>
            </a:endParaRPr>
          </a:p>
          <a:p>
            <a:pPr lvl="1"/>
            <a:r>
              <a:rPr lang="en-US" sz="2800" dirty="0">
                <a:latin typeface="Comic Sans MS" pitchFamily="66" charset="0"/>
              </a:rPr>
              <a:t>Solution uses </a:t>
            </a:r>
            <a:r>
              <a:rPr lang="en-US" sz="2800" dirty="0">
                <a:latin typeface="Comic Sans MS" pitchFamily="66" charset="0"/>
              </a:rPr>
              <a:t>min cost flow </a:t>
            </a:r>
            <a:r>
              <a:rPr lang="en-US" sz="2800" dirty="0">
                <a:latin typeface="Comic Sans MS" pitchFamily="66" charset="0"/>
              </a:rPr>
              <a:t>algorithm</a:t>
            </a:r>
            <a:endParaRPr lang="en-US" sz="2800" dirty="0">
              <a:latin typeface="Comic Sans MS" pitchFamily="66" charset="0"/>
            </a:endParaRPr>
          </a:p>
          <a:p>
            <a:pPr lvl="2"/>
            <a:r>
              <a:rPr lang="en-US" sz="2500" dirty="0">
                <a:latin typeface="Comic Sans MS" pitchFamily="66" charset="0"/>
              </a:rPr>
              <a:t>On  7-layer </a:t>
            </a:r>
            <a:r>
              <a:rPr lang="en-US" sz="2500" dirty="0">
                <a:latin typeface="Comic Sans MS" pitchFamily="66" charset="0"/>
              </a:rPr>
              <a:t>graph!</a:t>
            </a:r>
          </a:p>
          <a:p>
            <a:pPr lvl="1"/>
            <a:r>
              <a:rPr lang="en-US" sz="2800" dirty="0">
                <a:latin typeface="Comic Sans MS" pitchFamily="66" charset="0"/>
              </a:rPr>
              <a:t>C</a:t>
            </a:r>
            <a:r>
              <a:rPr lang="en-US" sz="2800" dirty="0">
                <a:latin typeface="Comic Sans MS" pitchFamily="66" charset="0"/>
              </a:rPr>
              <a:t>orrectness</a:t>
            </a:r>
            <a:r>
              <a:rPr lang="en-US" sz="2800" dirty="0">
                <a:latin typeface="Comic Sans MS" pitchFamily="66" charset="0"/>
              </a:rPr>
              <a:t> at </a:t>
            </a:r>
            <a:r>
              <a:rPr lang="en-US" sz="2800" dirty="0">
                <a:latin typeface="Comic Sans MS" pitchFamily="66" charset="0"/>
              </a:rPr>
              <a:t>the paper.</a:t>
            </a:r>
          </a:p>
          <a:p>
            <a:pPr lvl="1">
              <a:buNone/>
            </a:pPr>
            <a:r>
              <a:rPr lang="en-US" sz="2800" dirty="0">
                <a:latin typeface="Comic Sans MS" pitchFamily="66" charset="0"/>
              </a:rPr>
              <a:t>  </a:t>
            </a:r>
          </a:p>
          <a:p>
            <a:pPr algn="l" rtl="0">
              <a:buNone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57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3336925" y="2819400"/>
          <a:ext cx="1806575" cy="1503363"/>
        </p:xfrm>
        <a:graphic>
          <a:graphicData uri="http://schemas.openxmlformats.org/presentationml/2006/ole">
            <p:oleObj spid="_x0000_s182276" name="Equation" r:id="rId4" imgW="825480" imgH="685800" progId="Equation.DSMT4">
              <p:embed/>
            </p:oleObj>
          </a:graphicData>
        </a:graphic>
      </p:graphicFrame>
      <p:graphicFrame>
        <p:nvGraphicFramePr>
          <p:cNvPr id="182277" name="Object 5"/>
          <p:cNvGraphicFramePr>
            <a:graphicFrameLocks noChangeAspect="1"/>
          </p:cNvGraphicFramePr>
          <p:nvPr/>
        </p:nvGraphicFramePr>
        <p:xfrm>
          <a:off x="2943225" y="1993900"/>
          <a:ext cx="333375" cy="444500"/>
        </p:xfrm>
        <a:graphic>
          <a:graphicData uri="http://schemas.openxmlformats.org/presentationml/2006/ole">
            <p:oleObj spid="_x0000_s182277" name="Equation" r:id="rId5" imgW="152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Comic Sans MS" pitchFamily="66" charset="0"/>
              </a:rPr>
              <a:t>7-layer graph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Local part</a:t>
            </a:r>
            <a:endParaRPr lang="he-IL" dirty="0"/>
          </a:p>
        </p:txBody>
      </p:sp>
      <p:sp>
        <p:nvSpPr>
          <p:cNvPr id="121" name="אליפסה 120"/>
          <p:cNvSpPr/>
          <p:nvPr/>
        </p:nvSpPr>
        <p:spPr>
          <a:xfrm>
            <a:off x="0" y="4643446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123" name="מחבר חץ ישר 122"/>
          <p:cNvCxnSpPr>
            <a:stCxn id="121" idx="7"/>
            <a:endCxn id="125" idx="2"/>
          </p:cNvCxnSpPr>
          <p:nvPr/>
        </p:nvCxnSpPr>
        <p:spPr>
          <a:xfrm rot="5400000" flipH="1" flipV="1">
            <a:off x="-189970" y="3148496"/>
            <a:ext cx="1981135" cy="111338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מחבר חץ ישר 123"/>
          <p:cNvCxnSpPr>
            <a:stCxn id="121" idx="7"/>
            <a:endCxn id="126" idx="2"/>
          </p:cNvCxnSpPr>
          <p:nvPr/>
        </p:nvCxnSpPr>
        <p:spPr>
          <a:xfrm rot="5400000" flipH="1" flipV="1">
            <a:off x="452972" y="3791438"/>
            <a:ext cx="695251" cy="111338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אליפסה 124"/>
          <p:cNvSpPr/>
          <p:nvPr/>
        </p:nvSpPr>
        <p:spPr>
          <a:xfrm>
            <a:off x="1357290" y="2500306"/>
            <a:ext cx="642942" cy="4286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126" name="אליפסה 125"/>
          <p:cNvSpPr/>
          <p:nvPr/>
        </p:nvSpPr>
        <p:spPr>
          <a:xfrm>
            <a:off x="1357290" y="3786190"/>
            <a:ext cx="642942" cy="4286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cxnSp>
        <p:nvCxnSpPr>
          <p:cNvPr id="129" name="מחבר חץ ישר 128"/>
          <p:cNvCxnSpPr>
            <a:stCxn id="125" idx="7"/>
          </p:cNvCxnSpPr>
          <p:nvPr/>
        </p:nvCxnSpPr>
        <p:spPr>
          <a:xfrm rot="5400000" flipH="1" flipV="1">
            <a:off x="2171801" y="1520201"/>
            <a:ext cx="777151" cy="13086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אליפסה 133"/>
          <p:cNvSpPr/>
          <p:nvPr/>
        </p:nvSpPr>
        <p:spPr>
          <a:xfrm>
            <a:off x="3214678" y="1500174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35" name="Object 10"/>
          <p:cNvGraphicFramePr>
            <a:graphicFrameLocks noChangeAspect="1"/>
          </p:cNvGraphicFramePr>
          <p:nvPr/>
        </p:nvGraphicFramePr>
        <p:xfrm>
          <a:off x="1458913" y="2501900"/>
          <a:ext cx="347662" cy="406400"/>
        </p:xfrm>
        <a:graphic>
          <a:graphicData uri="http://schemas.openxmlformats.org/presentationml/2006/ole">
            <p:oleObj spid="_x0000_s123910" name="Equation" r:id="rId3" imgW="164957" imgH="203024" progId="Equation.DSMT4">
              <p:embed/>
            </p:oleObj>
          </a:graphicData>
        </a:graphic>
      </p:graphicFrame>
      <p:graphicFrame>
        <p:nvGraphicFramePr>
          <p:cNvPr id="136" name="Object 11"/>
          <p:cNvGraphicFramePr>
            <a:graphicFrameLocks noChangeAspect="1"/>
          </p:cNvGraphicFramePr>
          <p:nvPr/>
        </p:nvGraphicFramePr>
        <p:xfrm>
          <a:off x="1509713" y="3784600"/>
          <a:ext cx="373062" cy="406400"/>
        </p:xfrm>
        <a:graphic>
          <a:graphicData uri="http://schemas.openxmlformats.org/presentationml/2006/ole">
            <p:oleObj spid="_x0000_s123911" name="Equation" r:id="rId4" imgW="177569" imgH="202936" progId="Equation.DSMT4">
              <p:embed/>
            </p:oleObj>
          </a:graphicData>
        </a:graphic>
      </p:graphicFrame>
      <p:graphicFrame>
        <p:nvGraphicFramePr>
          <p:cNvPr id="138" name="Object 13"/>
          <p:cNvGraphicFramePr>
            <a:graphicFrameLocks noChangeAspect="1"/>
          </p:cNvGraphicFramePr>
          <p:nvPr/>
        </p:nvGraphicFramePr>
        <p:xfrm>
          <a:off x="3209925" y="1549400"/>
          <a:ext cx="693738" cy="457200"/>
        </p:xfrm>
        <a:graphic>
          <a:graphicData uri="http://schemas.openxmlformats.org/presentationml/2006/ole">
            <p:oleObj spid="_x0000_s123913" name="Equation" r:id="rId5" imgW="317362" imgH="228501" progId="Equation.DSMT4">
              <p:embed/>
            </p:oleObj>
          </a:graphicData>
        </a:graphic>
      </p:graphicFrame>
      <p:sp>
        <p:nvSpPr>
          <p:cNvPr id="139" name="אליפסה 138"/>
          <p:cNvSpPr/>
          <p:nvPr/>
        </p:nvSpPr>
        <p:spPr>
          <a:xfrm>
            <a:off x="3238481" y="2697141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0" name="Object 13"/>
          <p:cNvGraphicFramePr>
            <a:graphicFrameLocks noChangeAspect="1"/>
          </p:cNvGraphicFramePr>
          <p:nvPr/>
        </p:nvGraphicFramePr>
        <p:xfrm>
          <a:off x="3213100" y="2743200"/>
          <a:ext cx="709613" cy="457200"/>
        </p:xfrm>
        <a:graphic>
          <a:graphicData uri="http://schemas.openxmlformats.org/presentationml/2006/ole">
            <p:oleObj spid="_x0000_s123914" name="Equation" r:id="rId6" imgW="330120" imgH="228600" progId="Equation.DSMT4">
              <p:embed/>
            </p:oleObj>
          </a:graphicData>
        </a:graphic>
      </p:graphicFrame>
      <p:cxnSp>
        <p:nvCxnSpPr>
          <p:cNvPr id="143" name="מחבר חץ ישר 142"/>
          <p:cNvCxnSpPr>
            <a:stCxn id="125" idx="6"/>
          </p:cNvCxnSpPr>
          <p:nvPr/>
        </p:nvCxnSpPr>
        <p:spPr>
          <a:xfrm>
            <a:off x="2000232" y="2714620"/>
            <a:ext cx="1282705" cy="4128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אליפסה 146"/>
          <p:cNvSpPr/>
          <p:nvPr/>
        </p:nvSpPr>
        <p:spPr>
          <a:xfrm>
            <a:off x="3143240" y="3786190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8" name="Object 13"/>
          <p:cNvGraphicFramePr>
            <a:graphicFrameLocks noChangeAspect="1"/>
          </p:cNvGraphicFramePr>
          <p:nvPr/>
        </p:nvGraphicFramePr>
        <p:xfrm>
          <a:off x="3132138" y="3835400"/>
          <a:ext cx="720725" cy="457200"/>
        </p:xfrm>
        <a:graphic>
          <a:graphicData uri="http://schemas.openxmlformats.org/presentationml/2006/ole">
            <p:oleObj spid="_x0000_s123918" name="Equation" r:id="rId7" imgW="330200" imgH="228600" progId="Equation.DSMT4">
              <p:embed/>
            </p:oleObj>
          </a:graphicData>
        </a:graphic>
      </p:graphicFrame>
      <p:sp>
        <p:nvSpPr>
          <p:cNvPr id="149" name="אליפסה 148"/>
          <p:cNvSpPr/>
          <p:nvPr/>
        </p:nvSpPr>
        <p:spPr>
          <a:xfrm>
            <a:off x="3000364" y="4857760"/>
            <a:ext cx="78581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50" name="Object 13"/>
          <p:cNvGraphicFramePr>
            <a:graphicFrameLocks noChangeAspect="1"/>
          </p:cNvGraphicFramePr>
          <p:nvPr/>
        </p:nvGraphicFramePr>
        <p:xfrm>
          <a:off x="3073400" y="4826000"/>
          <a:ext cx="738188" cy="457200"/>
        </p:xfrm>
        <a:graphic>
          <a:graphicData uri="http://schemas.openxmlformats.org/presentationml/2006/ole">
            <p:oleObj spid="_x0000_s123919" name="Equation" r:id="rId8" imgW="342720" imgH="228600" progId="Equation.DSMT4">
              <p:embed/>
            </p:oleObj>
          </a:graphicData>
        </a:graphic>
      </p:graphicFrame>
      <p:cxnSp>
        <p:nvCxnSpPr>
          <p:cNvPr id="151" name="מחבר חץ ישר 150"/>
          <p:cNvCxnSpPr>
            <a:stCxn id="126" idx="6"/>
            <a:endCxn id="147" idx="2"/>
          </p:cNvCxnSpPr>
          <p:nvPr/>
        </p:nvCxnSpPr>
        <p:spPr>
          <a:xfrm>
            <a:off x="2000232" y="4000504"/>
            <a:ext cx="1143008" cy="3571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מחבר חץ ישר 151"/>
          <p:cNvCxnSpPr>
            <a:stCxn id="126" idx="6"/>
          </p:cNvCxnSpPr>
          <p:nvPr/>
        </p:nvCxnSpPr>
        <p:spPr>
          <a:xfrm>
            <a:off x="2000232" y="4000504"/>
            <a:ext cx="1285884" cy="8572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מחבר חץ ישר 156"/>
          <p:cNvCxnSpPr>
            <a:endCxn id="158" idx="2"/>
          </p:cNvCxnSpPr>
          <p:nvPr/>
        </p:nvCxnSpPr>
        <p:spPr>
          <a:xfrm flipV="1">
            <a:off x="3929058" y="1535893"/>
            <a:ext cx="2714644" cy="10715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אליפסה 157"/>
          <p:cNvSpPr/>
          <p:nvPr/>
        </p:nvSpPr>
        <p:spPr>
          <a:xfrm>
            <a:off x="6643702" y="128586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59" name="Object 22"/>
          <p:cNvGraphicFramePr>
            <a:graphicFrameLocks noChangeAspect="1"/>
          </p:cNvGraphicFramePr>
          <p:nvPr/>
        </p:nvGraphicFramePr>
        <p:xfrm>
          <a:off x="6740525" y="1320800"/>
          <a:ext cx="933450" cy="457200"/>
        </p:xfrm>
        <a:graphic>
          <a:graphicData uri="http://schemas.openxmlformats.org/presentationml/2006/ole">
            <p:oleObj spid="_x0000_s123922" name="Equation" r:id="rId9" imgW="431640" imgH="228600" progId="Equation.DSMT4">
              <p:embed/>
            </p:oleObj>
          </a:graphicData>
        </a:graphic>
      </p:graphicFrame>
      <p:sp>
        <p:nvSpPr>
          <p:cNvPr id="161" name="אליפסה 160"/>
          <p:cNvSpPr/>
          <p:nvPr/>
        </p:nvSpPr>
        <p:spPr>
          <a:xfrm>
            <a:off x="6643702" y="271462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2" name="Object 22"/>
          <p:cNvGraphicFramePr>
            <a:graphicFrameLocks noChangeAspect="1"/>
          </p:cNvGraphicFramePr>
          <p:nvPr/>
        </p:nvGraphicFramePr>
        <p:xfrm>
          <a:off x="6702425" y="2755900"/>
          <a:ext cx="998538" cy="457200"/>
        </p:xfrm>
        <a:graphic>
          <a:graphicData uri="http://schemas.openxmlformats.org/presentationml/2006/ole">
            <p:oleObj spid="_x0000_s123924" name="Equation" r:id="rId10" imgW="457200" imgH="228600" progId="Equation.DSMT4">
              <p:embed/>
            </p:oleObj>
          </a:graphicData>
        </a:graphic>
      </p:graphicFrame>
      <p:sp>
        <p:nvSpPr>
          <p:cNvPr id="163" name="אליפסה 162"/>
          <p:cNvSpPr/>
          <p:nvPr/>
        </p:nvSpPr>
        <p:spPr>
          <a:xfrm>
            <a:off x="6357950" y="3929066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4" name="Object 22"/>
          <p:cNvGraphicFramePr>
            <a:graphicFrameLocks noChangeAspect="1"/>
          </p:cNvGraphicFramePr>
          <p:nvPr/>
        </p:nvGraphicFramePr>
        <p:xfrm>
          <a:off x="6434138" y="3975100"/>
          <a:ext cx="962025" cy="457200"/>
        </p:xfrm>
        <a:graphic>
          <a:graphicData uri="http://schemas.openxmlformats.org/presentationml/2006/ole">
            <p:oleObj spid="_x0000_s123925" name="Equation" r:id="rId11" imgW="444240" imgH="228600" progId="Equation.DSMT4">
              <p:embed/>
            </p:oleObj>
          </a:graphicData>
        </a:graphic>
      </p:graphicFrame>
      <p:sp>
        <p:nvSpPr>
          <p:cNvPr id="165" name="אליפסה 164"/>
          <p:cNvSpPr/>
          <p:nvPr/>
        </p:nvSpPr>
        <p:spPr>
          <a:xfrm>
            <a:off x="6472230" y="510540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6" name="Object 22"/>
          <p:cNvGraphicFramePr>
            <a:graphicFrameLocks noChangeAspect="1"/>
          </p:cNvGraphicFramePr>
          <p:nvPr/>
        </p:nvGraphicFramePr>
        <p:xfrm>
          <a:off x="6545237" y="5143472"/>
          <a:ext cx="963612" cy="457200"/>
        </p:xfrm>
        <a:graphic>
          <a:graphicData uri="http://schemas.openxmlformats.org/presentationml/2006/ole">
            <p:oleObj spid="_x0000_s123926" name="Equation" r:id="rId12" imgW="444240" imgH="228600" progId="Equation.DSMT4">
              <p:embed/>
            </p:oleObj>
          </a:graphicData>
        </a:graphic>
      </p:graphicFrame>
      <p:cxnSp>
        <p:nvCxnSpPr>
          <p:cNvPr id="167" name="מחבר חץ ישר 166"/>
          <p:cNvCxnSpPr>
            <a:stCxn id="134" idx="6"/>
            <a:endCxn id="161" idx="2"/>
          </p:cNvCxnSpPr>
          <p:nvPr/>
        </p:nvCxnSpPr>
        <p:spPr>
          <a:xfrm>
            <a:off x="4000496" y="1750207"/>
            <a:ext cx="2643206" cy="121444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מחבר חץ ישר 168"/>
          <p:cNvCxnSpPr>
            <a:stCxn id="139" idx="6"/>
            <a:endCxn id="163" idx="2"/>
          </p:cNvCxnSpPr>
          <p:nvPr/>
        </p:nvCxnSpPr>
        <p:spPr>
          <a:xfrm>
            <a:off x="4024299" y="2947174"/>
            <a:ext cx="2333651" cy="12319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חץ ישר 173"/>
          <p:cNvCxnSpPr>
            <a:stCxn id="147" idx="6"/>
            <a:endCxn id="165" idx="1"/>
          </p:cNvCxnSpPr>
          <p:nvPr/>
        </p:nvCxnSpPr>
        <p:spPr>
          <a:xfrm>
            <a:off x="3929058" y="4036223"/>
            <a:ext cx="2700100" cy="114241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285852" y="5727158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Region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CE1-F738-431B-8D0C-4B92A54608E3}" type="slidenum">
              <a:rPr lang="he-IL"/>
              <a:pPr/>
              <a:t>21</a:t>
            </a:fld>
            <a:endParaRPr lang="he-IL"/>
          </a:p>
        </p:txBody>
      </p:sp>
      <p:sp>
        <p:nvSpPr>
          <p:cNvPr id="60" name="TextBox 59"/>
          <p:cNvSpPr txBox="1"/>
          <p:nvPr/>
        </p:nvSpPr>
        <p:spPr>
          <a:xfrm>
            <a:off x="2625608" y="5805264"/>
            <a:ext cx="23211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Region, Movie type</a:t>
            </a:r>
            <a:endParaRPr lang="he-IL" dirty="0"/>
          </a:p>
        </p:txBody>
      </p:sp>
      <p:sp>
        <p:nvSpPr>
          <p:cNvPr id="61" name="TextBox 60"/>
          <p:cNvSpPr txBox="1"/>
          <p:nvPr/>
        </p:nvSpPr>
        <p:spPr>
          <a:xfrm>
            <a:off x="5649510" y="591182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Region, Movie,  # replicas</a:t>
            </a:r>
            <a:endParaRPr lang="he-IL" dirty="0"/>
          </a:p>
        </p:txBody>
      </p:sp>
      <p:pic>
        <p:nvPicPr>
          <p:cNvPr id="62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08481" y="2133600"/>
            <a:ext cx="487065" cy="279400"/>
          </a:xfrm>
          <a:prstGeom prst="rect">
            <a:avLst/>
          </a:prstGeom>
          <a:noFill/>
        </p:spPr>
      </p:pic>
      <p:pic>
        <p:nvPicPr>
          <p:cNvPr id="63" name="Picture 2" descr="File:Flag of Italy.sv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09712" y="3552938"/>
            <a:ext cx="385833" cy="257061"/>
          </a:xfrm>
          <a:prstGeom prst="rect">
            <a:avLst/>
          </a:prstGeom>
          <a:noFill/>
        </p:spPr>
      </p:pic>
      <p:pic>
        <p:nvPicPr>
          <p:cNvPr id="64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43240" y="1206031"/>
            <a:ext cx="469981" cy="269600"/>
          </a:xfrm>
          <a:prstGeom prst="rect">
            <a:avLst/>
          </a:prstGeom>
          <a:noFill/>
        </p:spPr>
      </p:pic>
      <p:pic>
        <p:nvPicPr>
          <p:cNvPr id="66" name="Picture 36"/>
          <p:cNvPicPr>
            <a:picLocks noChangeAspect="1"/>
          </p:cNvPicPr>
          <p:nvPr/>
        </p:nvPicPr>
        <p:blipFill>
          <a:blip r:embed="rId1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2244" y="1068990"/>
            <a:ext cx="487802" cy="487802"/>
          </a:xfrm>
          <a:prstGeom prst="rect">
            <a:avLst/>
          </a:prstGeom>
        </p:spPr>
      </p:pic>
      <p:pic>
        <p:nvPicPr>
          <p:cNvPr id="67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374703" y="2352376"/>
            <a:ext cx="508428" cy="291655"/>
          </a:xfrm>
          <a:prstGeom prst="rect">
            <a:avLst/>
          </a:prstGeom>
          <a:noFill/>
        </p:spPr>
      </p:pic>
      <p:pic>
        <p:nvPicPr>
          <p:cNvPr id="69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29058" y="2268098"/>
            <a:ext cx="487802" cy="487802"/>
          </a:xfrm>
          <a:prstGeom prst="rect">
            <a:avLst/>
          </a:prstGeom>
        </p:spPr>
      </p:pic>
      <p:pic>
        <p:nvPicPr>
          <p:cNvPr id="70" name="Picture 2" descr="File:Flag of Italy.sv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81364" y="3505200"/>
            <a:ext cx="419362" cy="279400"/>
          </a:xfrm>
          <a:prstGeom prst="rect">
            <a:avLst/>
          </a:prstGeom>
          <a:noFill/>
        </p:spPr>
      </p:pic>
      <p:pic>
        <p:nvPicPr>
          <p:cNvPr id="71" name="Picture 36"/>
          <p:cNvPicPr>
            <a:picLocks noChangeAspect="1"/>
          </p:cNvPicPr>
          <p:nvPr/>
        </p:nvPicPr>
        <p:blipFill>
          <a:blip r:embed="rId1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25983" y="3441264"/>
            <a:ext cx="487802" cy="487802"/>
          </a:xfrm>
          <a:prstGeom prst="rect">
            <a:avLst/>
          </a:prstGeom>
        </p:spPr>
      </p:pic>
      <p:pic>
        <p:nvPicPr>
          <p:cNvPr id="72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25983" y="4510094"/>
            <a:ext cx="487802" cy="487802"/>
          </a:xfrm>
          <a:prstGeom prst="rect">
            <a:avLst/>
          </a:prstGeom>
        </p:spPr>
      </p:pic>
      <p:pic>
        <p:nvPicPr>
          <p:cNvPr id="73" name="Picture 2" descr="File:Flag of Italy.sv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81364" y="4533886"/>
            <a:ext cx="400322" cy="266714"/>
          </a:xfrm>
          <a:prstGeom prst="rect">
            <a:avLst/>
          </a:prstGeom>
          <a:noFill/>
        </p:spPr>
      </p:pic>
      <p:graphicFrame>
        <p:nvGraphicFramePr>
          <p:cNvPr id="123931" name="Object 27"/>
          <p:cNvGraphicFramePr>
            <a:graphicFrameLocks noChangeAspect="1"/>
          </p:cNvGraphicFramePr>
          <p:nvPr/>
        </p:nvGraphicFramePr>
        <p:xfrm>
          <a:off x="2223294" y="1727200"/>
          <a:ext cx="563562" cy="406400"/>
        </p:xfrm>
        <a:graphic>
          <a:graphicData uri="http://schemas.openxmlformats.org/presentationml/2006/ole">
            <p:oleObj spid="_x0000_s123931" name="Equation" r:id="rId21" imgW="279360" imgH="203040" progId="Equation.DSMT4">
              <p:embed/>
            </p:oleObj>
          </a:graphicData>
        </a:graphic>
      </p:graphicFrame>
      <p:graphicFrame>
        <p:nvGraphicFramePr>
          <p:cNvPr id="123932" name="Object 28"/>
          <p:cNvGraphicFramePr>
            <a:graphicFrameLocks noChangeAspect="1"/>
          </p:cNvGraphicFramePr>
          <p:nvPr/>
        </p:nvGraphicFramePr>
        <p:xfrm>
          <a:off x="2438389" y="2334368"/>
          <a:ext cx="561975" cy="406400"/>
        </p:xfrm>
        <a:graphic>
          <a:graphicData uri="http://schemas.openxmlformats.org/presentationml/2006/ole">
            <p:oleObj spid="_x0000_s123932" name="Equation" r:id="rId22" imgW="279360" imgH="203040" progId="Equation.DSMT4">
              <p:embed/>
            </p:oleObj>
          </a:graphicData>
        </a:graphic>
      </p:graphicFrame>
      <p:graphicFrame>
        <p:nvGraphicFramePr>
          <p:cNvPr id="123933" name="Object 29"/>
          <p:cNvGraphicFramePr>
            <a:graphicFrameLocks noChangeAspect="1"/>
          </p:cNvGraphicFramePr>
          <p:nvPr/>
        </p:nvGraphicFramePr>
        <p:xfrm>
          <a:off x="2438388" y="3581400"/>
          <a:ext cx="561975" cy="406400"/>
        </p:xfrm>
        <a:graphic>
          <a:graphicData uri="http://schemas.openxmlformats.org/presentationml/2006/ole">
            <p:oleObj spid="_x0000_s123933" name="Equation" r:id="rId23" imgW="279360" imgH="203040" progId="Equation.DSMT4">
              <p:embed/>
            </p:oleObj>
          </a:graphicData>
        </a:graphic>
      </p:graphicFrame>
      <p:graphicFrame>
        <p:nvGraphicFramePr>
          <p:cNvPr id="123934" name="Object 30"/>
          <p:cNvGraphicFramePr>
            <a:graphicFrameLocks noChangeAspect="1"/>
          </p:cNvGraphicFramePr>
          <p:nvPr/>
        </p:nvGraphicFramePr>
        <p:xfrm>
          <a:off x="2438400" y="4165600"/>
          <a:ext cx="561975" cy="406400"/>
        </p:xfrm>
        <a:graphic>
          <a:graphicData uri="http://schemas.openxmlformats.org/presentationml/2006/ole">
            <p:oleObj spid="_x0000_s123934" name="Equation" r:id="rId24" imgW="279360" imgH="203040" progId="Equation.DSMT4">
              <p:embed/>
            </p:oleObj>
          </a:graphicData>
        </a:graphic>
      </p:graphicFrame>
      <p:graphicFrame>
        <p:nvGraphicFramePr>
          <p:cNvPr id="123936" name="Object 32"/>
          <p:cNvGraphicFramePr>
            <a:graphicFrameLocks noChangeAspect="1"/>
          </p:cNvGraphicFramePr>
          <p:nvPr/>
        </p:nvGraphicFramePr>
        <p:xfrm>
          <a:off x="685800" y="3786188"/>
          <a:ext cx="612775" cy="457200"/>
        </p:xfrm>
        <a:graphic>
          <a:graphicData uri="http://schemas.openxmlformats.org/presentationml/2006/ole">
            <p:oleObj spid="_x0000_s123936" name="Equation" r:id="rId25" imgW="304560" imgH="228600" progId="Equation.DSMT4">
              <p:embed/>
            </p:oleObj>
          </a:graphicData>
        </a:graphic>
      </p:graphicFrame>
      <p:graphicFrame>
        <p:nvGraphicFramePr>
          <p:cNvPr id="123937" name="Object 33"/>
          <p:cNvGraphicFramePr>
            <a:graphicFrameLocks noChangeAspect="1"/>
          </p:cNvGraphicFramePr>
          <p:nvPr/>
        </p:nvGraphicFramePr>
        <p:xfrm>
          <a:off x="611560" y="2718574"/>
          <a:ext cx="587375" cy="457200"/>
        </p:xfrm>
        <a:graphic>
          <a:graphicData uri="http://schemas.openxmlformats.org/presentationml/2006/ole">
            <p:oleObj spid="_x0000_s123937" name="Equation" r:id="rId26" imgW="291960" imgH="228600" progId="Equation.DSMT4">
              <p:embed/>
            </p:oleObj>
          </a:graphicData>
        </a:graphic>
      </p:graphicFrame>
      <p:graphicFrame>
        <p:nvGraphicFramePr>
          <p:cNvPr id="123938" name="Object 34"/>
          <p:cNvGraphicFramePr>
            <a:graphicFrameLocks noChangeAspect="1"/>
          </p:cNvGraphicFramePr>
          <p:nvPr/>
        </p:nvGraphicFramePr>
        <p:xfrm>
          <a:off x="4341825" y="1234331"/>
          <a:ext cx="2016125" cy="482600"/>
        </p:xfrm>
        <a:graphic>
          <a:graphicData uri="http://schemas.openxmlformats.org/presentationml/2006/ole">
            <p:oleObj spid="_x0000_s123938" name="Equation" r:id="rId27" imgW="1002960" imgH="241200" progId="Equation.DSMT4">
              <p:embed/>
            </p:oleObj>
          </a:graphicData>
        </a:graphic>
      </p:graphicFrame>
      <p:graphicFrame>
        <p:nvGraphicFramePr>
          <p:cNvPr id="123939" name="Object 35"/>
          <p:cNvGraphicFramePr>
            <a:graphicFrameLocks noChangeAspect="1"/>
          </p:cNvGraphicFramePr>
          <p:nvPr/>
        </p:nvGraphicFramePr>
        <p:xfrm>
          <a:off x="4587875" y="1851025"/>
          <a:ext cx="2066925" cy="482600"/>
        </p:xfrm>
        <a:graphic>
          <a:graphicData uri="http://schemas.openxmlformats.org/presentationml/2006/ole">
            <p:oleObj spid="_x0000_s123939" name="Equation" r:id="rId28" imgW="1028520" imgH="241200" progId="Equation.DSMT4">
              <p:embed/>
            </p:oleObj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46807" y="1290965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Capacity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Weight</a:t>
            </a:r>
          </a:p>
        </p:txBody>
      </p:sp>
      <p:graphicFrame>
        <p:nvGraphicFramePr>
          <p:cNvPr id="123940" name="Object 36"/>
          <p:cNvGraphicFramePr>
            <a:graphicFrameLocks noChangeAspect="1"/>
          </p:cNvGraphicFramePr>
          <p:nvPr/>
        </p:nvGraphicFramePr>
        <p:xfrm>
          <a:off x="4529112" y="3197207"/>
          <a:ext cx="2016125" cy="482600"/>
        </p:xfrm>
        <a:graphic>
          <a:graphicData uri="http://schemas.openxmlformats.org/presentationml/2006/ole">
            <p:oleObj spid="_x0000_s123940" name="Equation" r:id="rId29" imgW="1002960" imgH="241200" progId="Equation.DSMT4">
              <p:embed/>
            </p:oleObj>
          </a:graphicData>
        </a:graphic>
      </p:graphicFrame>
      <p:graphicFrame>
        <p:nvGraphicFramePr>
          <p:cNvPr id="123941" name="Object 37"/>
          <p:cNvGraphicFramePr>
            <a:graphicFrameLocks noChangeAspect="1"/>
          </p:cNvGraphicFramePr>
          <p:nvPr/>
        </p:nvGraphicFramePr>
        <p:xfrm>
          <a:off x="4405313" y="4292600"/>
          <a:ext cx="2041525" cy="482600"/>
        </p:xfrm>
        <a:graphic>
          <a:graphicData uri="http://schemas.openxmlformats.org/presentationml/2006/ole">
            <p:oleObj spid="_x0000_s123941" name="Equation" r:id="rId30" imgW="1015920" imgH="241200" progId="Equation.DSMT4">
              <p:embed/>
            </p:oleObj>
          </a:graphicData>
        </a:graphic>
      </p:graphicFrame>
      <p:pic>
        <p:nvPicPr>
          <p:cNvPr id="85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81800" y="935178"/>
            <a:ext cx="539821" cy="309663"/>
          </a:xfrm>
          <a:prstGeom prst="rect">
            <a:avLst/>
          </a:prstGeom>
          <a:noFill/>
        </p:spPr>
      </p:pic>
      <p:pic>
        <p:nvPicPr>
          <p:cNvPr id="86" name="Picture 36"/>
          <p:cNvPicPr>
            <a:picLocks noChangeAspect="1"/>
          </p:cNvPicPr>
          <p:nvPr/>
        </p:nvPicPr>
        <p:blipFill>
          <a:blip r:embed="rId1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90644" y="838200"/>
            <a:ext cx="487802" cy="487802"/>
          </a:xfrm>
          <a:prstGeom prst="rect">
            <a:avLst/>
          </a:prstGeom>
        </p:spPr>
      </p:pic>
      <p:pic>
        <p:nvPicPr>
          <p:cNvPr id="87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81800" y="2352376"/>
            <a:ext cx="539821" cy="309663"/>
          </a:xfrm>
          <a:prstGeom prst="rect">
            <a:avLst/>
          </a:prstGeom>
          <a:noFill/>
        </p:spPr>
      </p:pic>
      <p:pic>
        <p:nvPicPr>
          <p:cNvPr id="88" name="Picture 36"/>
          <p:cNvPicPr>
            <a:picLocks noChangeAspect="1"/>
          </p:cNvPicPr>
          <p:nvPr/>
        </p:nvPicPr>
        <p:blipFill>
          <a:blip r:embed="rId1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90644" y="2255398"/>
            <a:ext cx="487802" cy="487802"/>
          </a:xfrm>
          <a:prstGeom prst="rect">
            <a:avLst/>
          </a:prstGeom>
        </p:spPr>
      </p:pic>
      <p:pic>
        <p:nvPicPr>
          <p:cNvPr id="89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99179" y="3571576"/>
            <a:ext cx="539821" cy="309663"/>
          </a:xfrm>
          <a:prstGeom prst="rect">
            <a:avLst/>
          </a:prstGeom>
          <a:noFill/>
        </p:spPr>
      </p:pic>
      <p:pic>
        <p:nvPicPr>
          <p:cNvPr id="92" name="Picture 36"/>
          <p:cNvPicPr>
            <a:picLocks noChangeAspect="1"/>
          </p:cNvPicPr>
          <p:nvPr/>
        </p:nvPicPr>
        <p:blipFill>
          <a:blip r:embed="rId1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8244" y="4617598"/>
            <a:ext cx="487802" cy="487802"/>
          </a:xfrm>
          <a:prstGeom prst="rect">
            <a:avLst/>
          </a:prstGeom>
        </p:spPr>
      </p:pic>
      <p:pic>
        <p:nvPicPr>
          <p:cNvPr id="93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15200" y="3505200"/>
            <a:ext cx="487802" cy="487802"/>
          </a:xfrm>
          <a:prstGeom prst="rect">
            <a:avLst/>
          </a:prstGeom>
        </p:spPr>
      </p:pic>
      <p:pic>
        <p:nvPicPr>
          <p:cNvPr id="94" name="Picture 2" descr="File:Flag of Italy.sv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54800" y="4673812"/>
            <a:ext cx="490542" cy="326824"/>
          </a:xfrm>
          <a:prstGeom prst="rect">
            <a:avLst/>
          </a:prstGeom>
          <a:noFill/>
        </p:spPr>
      </p:pic>
      <p:sp>
        <p:nvSpPr>
          <p:cNvPr id="95" name="מציין מיקום של כותרת תחתונה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97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75" name="Rounded Rectangular Callout 8"/>
          <p:cNvSpPr/>
          <p:nvPr/>
        </p:nvSpPr>
        <p:spPr>
          <a:xfrm>
            <a:off x="685800" y="4876772"/>
            <a:ext cx="1939808" cy="481054"/>
          </a:xfrm>
          <a:prstGeom prst="wedgeRoundRectCallout">
            <a:avLst>
              <a:gd name="adj1" fmla="val -40708"/>
              <a:gd name="adj2" fmla="val -145055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Capacity of </a:t>
            </a:r>
            <a:r>
              <a:rPr lang="en-US" sz="1600" dirty="0">
                <a:solidFill>
                  <a:srgbClr val="000000"/>
                </a:solidFill>
              </a:rPr>
              <a:t>region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6" name="אליפסה 75"/>
          <p:cNvSpPr/>
          <p:nvPr/>
        </p:nvSpPr>
        <p:spPr>
          <a:xfrm>
            <a:off x="609600" y="3786182"/>
            <a:ext cx="381000" cy="48101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אליפסה 73"/>
          <p:cNvSpPr/>
          <p:nvPr/>
        </p:nvSpPr>
        <p:spPr>
          <a:xfrm>
            <a:off x="4587875" y="3938582"/>
            <a:ext cx="1884355" cy="105931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" name="Rounded Rectangular Callout 8"/>
          <p:cNvSpPr/>
          <p:nvPr/>
        </p:nvSpPr>
        <p:spPr>
          <a:xfrm>
            <a:off x="4602682" y="5386346"/>
            <a:ext cx="1340918" cy="481054"/>
          </a:xfrm>
          <a:prstGeom prst="wedgeRoundRectCallout">
            <a:avLst>
              <a:gd name="adj1" fmla="val -21254"/>
              <a:gd name="adj2" fmla="val -132986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Local weight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2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1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2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 animBg="1"/>
      <p:bldP spid="134" grpId="0" animBg="1"/>
      <p:bldP spid="139" grpId="0" animBg="1"/>
      <p:bldP spid="147" grpId="0" animBg="1"/>
      <p:bldP spid="149" grpId="0" animBg="1"/>
      <p:bldP spid="158" grpId="0" animBg="1"/>
      <p:bldP spid="161" grpId="0" animBg="1"/>
      <p:bldP spid="163" grpId="0" animBg="1"/>
      <p:bldP spid="165" grpId="0" animBg="1"/>
      <p:bldP spid="184" grpId="0"/>
      <p:bldP spid="60" grpId="0"/>
      <p:bldP spid="61" grpId="0"/>
      <p:bldP spid="75" grpId="0" animBg="1"/>
      <p:bldP spid="76" grpId="0" animBg="1"/>
      <p:bldP spid="74" grpId="0" animBg="1"/>
      <p:bldP spid="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Comic Sans MS" pitchFamily="66" charset="0"/>
              </a:rPr>
              <a:t>7-layer graph</a:t>
            </a:r>
            <a:r>
              <a:rPr lang="en-US" dirty="0">
                <a:latin typeface="Comic Sans MS" pitchFamily="66" charset="0"/>
              </a:rPr>
              <a:t>: Global part</a:t>
            </a:r>
            <a:endParaRPr lang="he-IL" dirty="0"/>
          </a:p>
        </p:txBody>
      </p:sp>
      <p:sp>
        <p:nvSpPr>
          <p:cNvPr id="61" name="אליפסה 60"/>
          <p:cNvSpPr/>
          <p:nvPr/>
        </p:nvSpPr>
        <p:spPr>
          <a:xfrm>
            <a:off x="76200" y="148113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2" name="Object 22"/>
          <p:cNvGraphicFramePr>
            <a:graphicFrameLocks noChangeAspect="1"/>
          </p:cNvGraphicFramePr>
          <p:nvPr/>
        </p:nvGraphicFramePr>
        <p:xfrm>
          <a:off x="171454" y="1519250"/>
          <a:ext cx="933450" cy="457200"/>
        </p:xfrm>
        <a:graphic>
          <a:graphicData uri="http://schemas.openxmlformats.org/presentationml/2006/ole">
            <p:oleObj spid="_x0000_s187394" name="Equation" r:id="rId3" imgW="431613" imgH="228501" progId="Equation.DSMT4">
              <p:embed/>
            </p:oleObj>
          </a:graphicData>
        </a:graphic>
      </p:graphicFrame>
      <p:sp>
        <p:nvSpPr>
          <p:cNvPr id="63" name="אליפסה 62"/>
          <p:cNvSpPr/>
          <p:nvPr/>
        </p:nvSpPr>
        <p:spPr>
          <a:xfrm>
            <a:off x="295271" y="257174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4" name="Object 22"/>
          <p:cNvGraphicFramePr>
            <a:graphicFrameLocks noChangeAspect="1"/>
          </p:cNvGraphicFramePr>
          <p:nvPr/>
        </p:nvGraphicFramePr>
        <p:xfrm>
          <a:off x="352425" y="2616200"/>
          <a:ext cx="996950" cy="457200"/>
        </p:xfrm>
        <a:graphic>
          <a:graphicData uri="http://schemas.openxmlformats.org/presentationml/2006/ole">
            <p:oleObj spid="_x0000_s187395" name="Equation" r:id="rId4" imgW="457200" imgH="228600" progId="Equation.DSMT4">
              <p:embed/>
            </p:oleObj>
          </a:graphicData>
        </a:graphic>
      </p:graphicFrame>
      <p:sp>
        <p:nvSpPr>
          <p:cNvPr id="65" name="אליפסה 64"/>
          <p:cNvSpPr/>
          <p:nvPr/>
        </p:nvSpPr>
        <p:spPr>
          <a:xfrm>
            <a:off x="9519" y="378619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6" name="Object 22"/>
          <p:cNvGraphicFramePr>
            <a:graphicFrameLocks noChangeAspect="1"/>
          </p:cNvGraphicFramePr>
          <p:nvPr/>
        </p:nvGraphicFramePr>
        <p:xfrm>
          <a:off x="84138" y="3822700"/>
          <a:ext cx="962025" cy="457200"/>
        </p:xfrm>
        <a:graphic>
          <a:graphicData uri="http://schemas.openxmlformats.org/presentationml/2006/ole">
            <p:oleObj spid="_x0000_s187396" name="Equation" r:id="rId5" imgW="444307" imgH="228501" progId="Equation.DSMT4">
              <p:embed/>
            </p:oleObj>
          </a:graphicData>
        </a:graphic>
      </p:graphicFrame>
      <p:sp>
        <p:nvSpPr>
          <p:cNvPr id="67" name="אליפסה 66"/>
          <p:cNvSpPr/>
          <p:nvPr/>
        </p:nvSpPr>
        <p:spPr>
          <a:xfrm>
            <a:off x="71430" y="5029200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68" name="Object 22"/>
          <p:cNvGraphicFramePr>
            <a:graphicFrameLocks noChangeAspect="1"/>
          </p:cNvGraphicFramePr>
          <p:nvPr/>
        </p:nvGraphicFramePr>
        <p:xfrm>
          <a:off x="142868" y="5070448"/>
          <a:ext cx="962025" cy="457200"/>
        </p:xfrm>
        <a:graphic>
          <a:graphicData uri="http://schemas.openxmlformats.org/presentationml/2006/ole">
            <p:oleObj spid="_x0000_s187397" name="Equation" r:id="rId6" imgW="444307" imgH="228501" progId="Equation.DSMT4">
              <p:embed/>
            </p:oleObj>
          </a:graphicData>
        </a:graphic>
      </p:graphicFrame>
      <p:sp>
        <p:nvSpPr>
          <p:cNvPr id="70" name="אליפסה 69"/>
          <p:cNvSpPr/>
          <p:nvPr/>
        </p:nvSpPr>
        <p:spPr>
          <a:xfrm>
            <a:off x="2857488" y="185736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3240088" y="1854200"/>
          <a:ext cx="274637" cy="406400"/>
        </p:xfrm>
        <a:graphic>
          <a:graphicData uri="http://schemas.openxmlformats.org/presentationml/2006/ole">
            <p:oleObj spid="_x0000_s187398" name="Equation" r:id="rId7" imgW="126835" imgH="202936" progId="Equation.DSMT4">
              <p:embed/>
            </p:oleObj>
          </a:graphicData>
        </a:graphic>
      </p:graphicFrame>
      <p:sp>
        <p:nvSpPr>
          <p:cNvPr id="72" name="אליפסה 71"/>
          <p:cNvSpPr/>
          <p:nvPr/>
        </p:nvSpPr>
        <p:spPr>
          <a:xfrm>
            <a:off x="2786050" y="4000504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73" name="Object 34"/>
          <p:cNvGraphicFramePr>
            <a:graphicFrameLocks noChangeAspect="1"/>
          </p:cNvGraphicFramePr>
          <p:nvPr/>
        </p:nvGraphicFramePr>
        <p:xfrm>
          <a:off x="3149600" y="4000500"/>
          <a:ext cx="303213" cy="406400"/>
        </p:xfrm>
        <a:graphic>
          <a:graphicData uri="http://schemas.openxmlformats.org/presentationml/2006/ole">
            <p:oleObj spid="_x0000_s187399" name="Equation" r:id="rId8" imgW="139639" imgH="203112" progId="Equation.DSMT4">
              <p:embed/>
            </p:oleObj>
          </a:graphicData>
        </a:graphic>
      </p:graphicFrame>
      <p:cxnSp>
        <p:nvCxnSpPr>
          <p:cNvPr id="74" name="מחבר חץ ישר 73"/>
          <p:cNvCxnSpPr>
            <a:stCxn id="61" idx="6"/>
            <a:endCxn id="70" idx="2"/>
          </p:cNvCxnSpPr>
          <p:nvPr/>
        </p:nvCxnSpPr>
        <p:spPr>
          <a:xfrm>
            <a:off x="1147770" y="1731167"/>
            <a:ext cx="1709718" cy="37623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חץ ישר 77"/>
          <p:cNvCxnSpPr>
            <a:stCxn id="63" idx="6"/>
            <a:endCxn id="70" idx="2"/>
          </p:cNvCxnSpPr>
          <p:nvPr/>
        </p:nvCxnSpPr>
        <p:spPr>
          <a:xfrm flipV="1">
            <a:off x="1366841" y="2107397"/>
            <a:ext cx="1490647" cy="71438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מחבר חץ ישר 87"/>
          <p:cNvCxnSpPr>
            <a:stCxn id="65" idx="6"/>
            <a:endCxn id="72" idx="2"/>
          </p:cNvCxnSpPr>
          <p:nvPr/>
        </p:nvCxnSpPr>
        <p:spPr>
          <a:xfrm>
            <a:off x="1081089" y="4036223"/>
            <a:ext cx="1704961" cy="21431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חץ ישר 90"/>
          <p:cNvCxnSpPr>
            <a:stCxn id="67" idx="6"/>
          </p:cNvCxnSpPr>
          <p:nvPr/>
        </p:nvCxnSpPr>
        <p:spPr>
          <a:xfrm flipV="1">
            <a:off x="1143000" y="2341552"/>
            <a:ext cx="2097088" cy="293768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אליפסה 93"/>
          <p:cNvSpPr/>
          <p:nvPr/>
        </p:nvSpPr>
        <p:spPr>
          <a:xfrm>
            <a:off x="5505450" y="1357298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95" name="Object 22"/>
          <p:cNvGraphicFramePr>
            <a:graphicFrameLocks noChangeAspect="1"/>
          </p:cNvGraphicFramePr>
          <p:nvPr/>
        </p:nvGraphicFramePr>
        <p:xfrm>
          <a:off x="5805488" y="1397000"/>
          <a:ext cx="517525" cy="457200"/>
        </p:xfrm>
        <a:graphic>
          <a:graphicData uri="http://schemas.openxmlformats.org/presentationml/2006/ole">
            <p:oleObj spid="_x0000_s187400" name="Equation" r:id="rId9" imgW="241300" imgH="228600" progId="Equation.DSMT4">
              <p:embed/>
            </p:oleObj>
          </a:graphicData>
        </a:graphic>
      </p:graphicFrame>
      <p:sp>
        <p:nvSpPr>
          <p:cNvPr id="96" name="אליפסה 95"/>
          <p:cNvSpPr/>
          <p:nvPr/>
        </p:nvSpPr>
        <p:spPr>
          <a:xfrm>
            <a:off x="5929322" y="2786058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97" name="Object 22"/>
          <p:cNvGraphicFramePr>
            <a:graphicFrameLocks noChangeAspect="1"/>
          </p:cNvGraphicFramePr>
          <p:nvPr/>
        </p:nvGraphicFramePr>
        <p:xfrm>
          <a:off x="6184900" y="2832100"/>
          <a:ext cx="609600" cy="457200"/>
        </p:xfrm>
        <a:graphic>
          <a:graphicData uri="http://schemas.openxmlformats.org/presentationml/2006/ole">
            <p:oleObj spid="_x0000_s187401" name="Equation" r:id="rId10" imgW="279400" imgH="228600" progId="Equation.DSMT4">
              <p:embed/>
            </p:oleObj>
          </a:graphicData>
        </a:graphic>
      </p:graphicFrame>
      <p:sp>
        <p:nvSpPr>
          <p:cNvPr id="98" name="אליפסה 97"/>
          <p:cNvSpPr/>
          <p:nvPr/>
        </p:nvSpPr>
        <p:spPr>
          <a:xfrm>
            <a:off x="6019800" y="3900933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99" name="Object 22"/>
          <p:cNvGraphicFramePr>
            <a:graphicFrameLocks noChangeAspect="1"/>
          </p:cNvGraphicFramePr>
          <p:nvPr/>
        </p:nvGraphicFramePr>
        <p:xfrm>
          <a:off x="6296015" y="3937439"/>
          <a:ext cx="574675" cy="457200"/>
        </p:xfrm>
        <a:graphic>
          <a:graphicData uri="http://schemas.openxmlformats.org/presentationml/2006/ole">
            <p:oleObj spid="_x0000_s187402" name="Equation" r:id="rId11" imgW="266584" imgH="228501" progId="Equation.DSMT4">
              <p:embed/>
            </p:oleObj>
          </a:graphicData>
        </a:graphic>
      </p:graphicFrame>
      <p:sp>
        <p:nvSpPr>
          <p:cNvPr id="100" name="אליפסה 99"/>
          <p:cNvSpPr/>
          <p:nvPr/>
        </p:nvSpPr>
        <p:spPr>
          <a:xfrm>
            <a:off x="6596055" y="5364602"/>
            <a:ext cx="107157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01" name="Object 22"/>
          <p:cNvGraphicFramePr>
            <a:graphicFrameLocks noChangeAspect="1"/>
          </p:cNvGraphicFramePr>
          <p:nvPr/>
        </p:nvGraphicFramePr>
        <p:xfrm>
          <a:off x="6837346" y="5407436"/>
          <a:ext cx="638175" cy="457200"/>
        </p:xfrm>
        <a:graphic>
          <a:graphicData uri="http://schemas.openxmlformats.org/presentationml/2006/ole">
            <p:oleObj spid="_x0000_s187403" name="Equation" r:id="rId12" imgW="291973" imgH="228501" progId="Equation.DSMT4">
              <p:embed/>
            </p:oleObj>
          </a:graphicData>
        </a:graphic>
      </p:graphicFrame>
      <p:cxnSp>
        <p:nvCxnSpPr>
          <p:cNvPr id="102" name="מחבר חץ ישר 101"/>
          <p:cNvCxnSpPr>
            <a:endCxn id="94" idx="2"/>
          </p:cNvCxnSpPr>
          <p:nvPr/>
        </p:nvCxnSpPr>
        <p:spPr>
          <a:xfrm flipV="1">
            <a:off x="3786182" y="1607331"/>
            <a:ext cx="1719268" cy="46434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מחבר חץ ישר 104"/>
          <p:cNvCxnSpPr>
            <a:stCxn id="70" idx="5"/>
            <a:endCxn id="96" idx="1"/>
          </p:cNvCxnSpPr>
          <p:nvPr/>
        </p:nvCxnSpPr>
        <p:spPr>
          <a:xfrm rot="16200000" flipH="1">
            <a:off x="4641643" y="1414684"/>
            <a:ext cx="575094" cy="23141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מחבר חץ ישר 107"/>
          <p:cNvCxnSpPr>
            <a:stCxn id="72" idx="6"/>
            <a:endCxn id="98" idx="2"/>
          </p:cNvCxnSpPr>
          <p:nvPr/>
        </p:nvCxnSpPr>
        <p:spPr>
          <a:xfrm flipV="1">
            <a:off x="3857620" y="4150966"/>
            <a:ext cx="2162180" cy="9957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מחבר חץ ישר 110"/>
          <p:cNvCxnSpPr>
            <a:stCxn id="72" idx="5"/>
            <a:endCxn id="100" idx="1"/>
          </p:cNvCxnSpPr>
          <p:nvPr/>
        </p:nvCxnSpPr>
        <p:spPr>
          <a:xfrm>
            <a:off x="3700692" y="4427337"/>
            <a:ext cx="3052291" cy="101049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אליפסה 119"/>
          <p:cNvSpPr/>
          <p:nvPr/>
        </p:nvSpPr>
        <p:spPr>
          <a:xfrm>
            <a:off x="8858248" y="3786190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122" name="מחבר חץ ישר 121"/>
          <p:cNvCxnSpPr>
            <a:stCxn id="94" idx="6"/>
            <a:endCxn id="120" idx="1"/>
          </p:cNvCxnSpPr>
          <p:nvPr/>
        </p:nvCxnSpPr>
        <p:spPr>
          <a:xfrm>
            <a:off x="6577020" y="1607331"/>
            <a:ext cx="2323075" cy="223116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מחבר חץ ישר 169"/>
          <p:cNvCxnSpPr>
            <a:stCxn id="96" idx="6"/>
            <a:endCxn id="120" idx="1"/>
          </p:cNvCxnSpPr>
          <p:nvPr/>
        </p:nvCxnSpPr>
        <p:spPr>
          <a:xfrm>
            <a:off x="7000892" y="3036091"/>
            <a:ext cx="1899203" cy="8024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מחבר חץ ישר 170"/>
          <p:cNvCxnSpPr>
            <a:stCxn id="98" idx="7"/>
            <a:endCxn id="120" idx="2"/>
          </p:cNvCxnSpPr>
          <p:nvPr/>
        </p:nvCxnSpPr>
        <p:spPr>
          <a:xfrm flipV="1">
            <a:off x="6934442" y="3964785"/>
            <a:ext cx="1923806" cy="938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מחבר חץ ישר 171"/>
          <p:cNvCxnSpPr>
            <a:stCxn id="100" idx="6"/>
            <a:endCxn id="120" idx="4"/>
          </p:cNvCxnSpPr>
          <p:nvPr/>
        </p:nvCxnSpPr>
        <p:spPr>
          <a:xfrm flipV="1">
            <a:off x="7667625" y="4143380"/>
            <a:ext cx="1333499" cy="1471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53680" y="5917168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Region,  Movie type,  # items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6019800" y="5943600"/>
            <a:ext cx="22208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Movie type,  # items</a:t>
            </a:r>
            <a:endParaRPr lang="he-IL" dirty="0"/>
          </a:p>
        </p:txBody>
      </p:sp>
      <p:pic>
        <p:nvPicPr>
          <p:cNvPr id="57" name="Picture 36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9600" y="1366398"/>
            <a:ext cx="487802" cy="487802"/>
          </a:xfrm>
          <a:prstGeom prst="rect">
            <a:avLst/>
          </a:prstGeom>
        </p:spPr>
      </p:pic>
      <p:pic>
        <p:nvPicPr>
          <p:cNvPr id="58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71802" y="3578799"/>
            <a:ext cx="487802" cy="487802"/>
          </a:xfrm>
          <a:prstGeom prst="rect">
            <a:avLst/>
          </a:prstGeom>
        </p:spPr>
      </p:pic>
      <p:graphicFrame>
        <p:nvGraphicFramePr>
          <p:cNvPr id="124952" name="Object 24"/>
          <p:cNvGraphicFramePr>
            <a:graphicFrameLocks noChangeAspect="1"/>
          </p:cNvGraphicFramePr>
          <p:nvPr/>
        </p:nvGraphicFramePr>
        <p:xfrm>
          <a:off x="1943100" y="1320800"/>
          <a:ext cx="561975" cy="406400"/>
        </p:xfrm>
        <a:graphic>
          <a:graphicData uri="http://schemas.openxmlformats.org/presentationml/2006/ole">
            <p:oleObj spid="_x0000_s187404" name="Equation" r:id="rId21" imgW="279360" imgH="203040" progId="Equation.DSMT4">
              <p:embed/>
            </p:oleObj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1524000" y="2184400"/>
          <a:ext cx="561975" cy="406400"/>
        </p:xfrm>
        <a:graphic>
          <a:graphicData uri="http://schemas.openxmlformats.org/presentationml/2006/ole">
            <p:oleObj spid="_x0000_s187405" name="Equation" r:id="rId22" imgW="279360" imgH="203040" progId="Equation.DSMT4">
              <p:embed/>
            </p:oleObj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1042987" y="4451360"/>
          <a:ext cx="561975" cy="406400"/>
        </p:xfrm>
        <a:graphic>
          <a:graphicData uri="http://schemas.openxmlformats.org/presentationml/2006/ole">
            <p:oleObj spid="_x0000_s187406" name="Equation" r:id="rId23" imgW="279360" imgH="203040" progId="Equation.DSMT4">
              <p:embed/>
            </p:oleObj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1366841" y="3725866"/>
          <a:ext cx="561975" cy="406400"/>
        </p:xfrm>
        <a:graphic>
          <a:graphicData uri="http://schemas.openxmlformats.org/presentationml/2006/ole">
            <p:oleObj spid="_x0000_s187407" name="Equation" r:id="rId24" imgW="279360" imgH="203040" progId="Equation.DSMT4">
              <p:embed/>
            </p:oleObj>
          </a:graphicData>
        </a:graphic>
      </p:graphicFrame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7143768" y="1778000"/>
          <a:ext cx="561975" cy="406400"/>
        </p:xfrm>
        <a:graphic>
          <a:graphicData uri="http://schemas.openxmlformats.org/presentationml/2006/ole">
            <p:oleObj spid="_x0000_s187408" name="Equation" r:id="rId25" imgW="279360" imgH="203040" progId="Equation.DSMT4">
              <p:embed/>
            </p:oleObj>
          </a:graphicData>
        </a:graphic>
      </p:graphicFrame>
      <p:graphicFrame>
        <p:nvGraphicFramePr>
          <p:cNvPr id="124957" name="Object 29"/>
          <p:cNvGraphicFramePr>
            <a:graphicFrameLocks noChangeAspect="1"/>
          </p:cNvGraphicFramePr>
          <p:nvPr/>
        </p:nvGraphicFramePr>
        <p:xfrm>
          <a:off x="7162800" y="2870200"/>
          <a:ext cx="561975" cy="406400"/>
        </p:xfrm>
        <a:graphic>
          <a:graphicData uri="http://schemas.openxmlformats.org/presentationml/2006/ole">
            <p:oleObj spid="_x0000_s187409" name="Equation" r:id="rId26" imgW="279360" imgH="203040" progId="Equation.DSMT4">
              <p:embed/>
            </p:oleObj>
          </a:graphicData>
        </a:graphic>
      </p:graphicFrame>
      <p:graphicFrame>
        <p:nvGraphicFramePr>
          <p:cNvPr id="124958" name="Object 30"/>
          <p:cNvGraphicFramePr>
            <a:graphicFrameLocks noChangeAspect="1"/>
          </p:cNvGraphicFramePr>
          <p:nvPr/>
        </p:nvGraphicFramePr>
        <p:xfrm>
          <a:off x="7315200" y="3860800"/>
          <a:ext cx="561975" cy="406400"/>
        </p:xfrm>
        <a:graphic>
          <a:graphicData uri="http://schemas.openxmlformats.org/presentationml/2006/ole">
            <p:oleObj spid="_x0000_s187410" name="Equation" r:id="rId27" imgW="279360" imgH="203040" progId="Equation.DSMT4">
              <p:embed/>
            </p:oleObj>
          </a:graphicData>
        </a:graphic>
      </p:graphicFrame>
      <p:graphicFrame>
        <p:nvGraphicFramePr>
          <p:cNvPr id="124959" name="Object 31"/>
          <p:cNvGraphicFramePr>
            <a:graphicFrameLocks noChangeAspect="1"/>
          </p:cNvGraphicFramePr>
          <p:nvPr/>
        </p:nvGraphicFramePr>
        <p:xfrm>
          <a:off x="7820025" y="4736068"/>
          <a:ext cx="561975" cy="406400"/>
        </p:xfrm>
        <a:graphic>
          <a:graphicData uri="http://schemas.openxmlformats.org/presentationml/2006/ole">
            <p:oleObj spid="_x0000_s187411" name="Equation" r:id="rId28" imgW="279360" imgH="203040" progId="Equation.DSMT4">
              <p:embed/>
            </p:oleObj>
          </a:graphicData>
        </a:graphic>
      </p:graphicFrame>
      <p:graphicFrame>
        <p:nvGraphicFramePr>
          <p:cNvPr id="124960" name="Object 32"/>
          <p:cNvGraphicFramePr>
            <a:graphicFrameLocks noChangeAspect="1"/>
          </p:cNvGraphicFramePr>
          <p:nvPr/>
        </p:nvGraphicFramePr>
        <p:xfrm>
          <a:off x="3772130" y="1244600"/>
          <a:ext cx="2019300" cy="482600"/>
        </p:xfrm>
        <a:graphic>
          <a:graphicData uri="http://schemas.openxmlformats.org/presentationml/2006/ole">
            <p:oleObj spid="_x0000_s187412" name="Equation" r:id="rId29" imgW="1002960" imgH="241200" progId="Equation.DSMT4">
              <p:embed/>
            </p:oleObj>
          </a:graphicData>
        </a:graphic>
      </p:graphicFrame>
      <p:graphicFrame>
        <p:nvGraphicFramePr>
          <p:cNvPr id="124961" name="Object 33"/>
          <p:cNvGraphicFramePr>
            <a:graphicFrameLocks noChangeAspect="1"/>
          </p:cNvGraphicFramePr>
          <p:nvPr/>
        </p:nvGraphicFramePr>
        <p:xfrm>
          <a:off x="4038600" y="2133600"/>
          <a:ext cx="2070100" cy="482600"/>
        </p:xfrm>
        <a:graphic>
          <a:graphicData uri="http://schemas.openxmlformats.org/presentationml/2006/ole">
            <p:oleObj spid="_x0000_s187413" name="Equation" r:id="rId30" imgW="1028520" imgH="241200" progId="Equation.DSMT4">
              <p:embed/>
            </p:oleObj>
          </a:graphicData>
        </a:graphic>
      </p:graphicFrame>
      <p:graphicFrame>
        <p:nvGraphicFramePr>
          <p:cNvPr id="124962" name="Object 34"/>
          <p:cNvGraphicFramePr>
            <a:graphicFrameLocks noChangeAspect="1"/>
          </p:cNvGraphicFramePr>
          <p:nvPr/>
        </p:nvGraphicFramePr>
        <p:xfrm>
          <a:off x="4113213" y="3890963"/>
          <a:ext cx="2044700" cy="482600"/>
        </p:xfrm>
        <a:graphic>
          <a:graphicData uri="http://schemas.openxmlformats.org/presentationml/2006/ole">
            <p:oleObj spid="_x0000_s187414" name="Equation" r:id="rId31" imgW="1015920" imgH="241200" progId="Equation.DSMT4">
              <p:embed/>
            </p:oleObj>
          </a:graphicData>
        </a:graphic>
      </p:graphicFrame>
      <p:graphicFrame>
        <p:nvGraphicFramePr>
          <p:cNvPr id="124963" name="Object 35"/>
          <p:cNvGraphicFramePr>
            <a:graphicFrameLocks noChangeAspect="1"/>
          </p:cNvGraphicFramePr>
          <p:nvPr/>
        </p:nvGraphicFramePr>
        <p:xfrm>
          <a:off x="4457700" y="4635500"/>
          <a:ext cx="2095500" cy="482600"/>
        </p:xfrm>
        <a:graphic>
          <a:graphicData uri="http://schemas.openxmlformats.org/presentationml/2006/ole">
            <p:oleObj spid="_x0000_s187415" name="Equation" r:id="rId32" imgW="1041120" imgH="241200" progId="Equation.DSMT4">
              <p:embed/>
            </p:oleObj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2129664" y="4736068"/>
            <a:ext cx="22208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Movie type</a:t>
            </a:r>
            <a:endParaRPr lang="he-IL" dirty="0"/>
          </a:p>
        </p:txBody>
      </p:sp>
      <p:pic>
        <p:nvPicPr>
          <p:cNvPr id="75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289475" y="1244600"/>
            <a:ext cx="402746" cy="231031"/>
          </a:xfrm>
          <a:prstGeom prst="rect">
            <a:avLst/>
          </a:prstGeom>
          <a:noFill/>
        </p:spPr>
      </p:pic>
      <p:pic>
        <p:nvPicPr>
          <p:cNvPr id="76" name="Picture 36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1244" y="1068990"/>
            <a:ext cx="487802" cy="487802"/>
          </a:xfrm>
          <a:prstGeom prst="rect">
            <a:avLst/>
          </a:prstGeom>
        </p:spPr>
      </p:pic>
      <p:pic>
        <p:nvPicPr>
          <p:cNvPr id="79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357158" y="2233479"/>
            <a:ext cx="481417" cy="276160"/>
          </a:xfrm>
          <a:prstGeom prst="rect">
            <a:avLst/>
          </a:prstGeom>
          <a:noFill/>
        </p:spPr>
      </p:pic>
      <p:pic>
        <p:nvPicPr>
          <p:cNvPr id="80" name="Picture 36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7598" y="2102998"/>
            <a:ext cx="487802" cy="487802"/>
          </a:xfrm>
          <a:prstGeom prst="rect">
            <a:avLst/>
          </a:prstGeom>
        </p:spPr>
      </p:pic>
      <p:pic>
        <p:nvPicPr>
          <p:cNvPr id="83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39979" y="3429000"/>
            <a:ext cx="576042" cy="330441"/>
          </a:xfrm>
          <a:prstGeom prst="rect">
            <a:avLst/>
          </a:prstGeom>
          <a:noFill/>
        </p:spPr>
      </p:pic>
      <p:pic>
        <p:nvPicPr>
          <p:cNvPr id="85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7102" y="3403161"/>
            <a:ext cx="487802" cy="487802"/>
          </a:xfrm>
          <a:prstGeom prst="rect">
            <a:avLst/>
          </a:prstGeom>
        </p:spPr>
      </p:pic>
      <p:pic>
        <p:nvPicPr>
          <p:cNvPr id="86" name="Picture 36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7343" y="4582646"/>
            <a:ext cx="487802" cy="487802"/>
          </a:xfrm>
          <a:prstGeom prst="rect">
            <a:avLst/>
          </a:prstGeom>
        </p:spPr>
      </p:pic>
      <p:pic>
        <p:nvPicPr>
          <p:cNvPr id="87" name="Picture 2" descr="File:Flag of Italy.svg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-286" y="4699000"/>
            <a:ext cx="457486" cy="304800"/>
          </a:xfrm>
          <a:prstGeom prst="rect">
            <a:avLst/>
          </a:prstGeom>
          <a:noFill/>
        </p:spPr>
      </p:pic>
      <p:pic>
        <p:nvPicPr>
          <p:cNvPr id="89" name="Picture 36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0611" y="922067"/>
            <a:ext cx="487802" cy="487802"/>
          </a:xfrm>
          <a:prstGeom prst="rect">
            <a:avLst/>
          </a:prstGeom>
        </p:spPr>
      </p:pic>
      <p:pic>
        <p:nvPicPr>
          <p:cNvPr id="90" name="Picture 36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48400" y="2331598"/>
            <a:ext cx="487802" cy="487802"/>
          </a:xfrm>
          <a:prstGeom prst="rect">
            <a:avLst/>
          </a:prstGeom>
        </p:spPr>
      </p:pic>
      <p:pic>
        <p:nvPicPr>
          <p:cNvPr id="92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54300" y="3429000"/>
            <a:ext cx="487802" cy="487802"/>
          </a:xfrm>
          <a:prstGeom prst="rect">
            <a:avLst/>
          </a:prstGeom>
        </p:spPr>
      </p:pic>
      <p:pic>
        <p:nvPicPr>
          <p:cNvPr id="93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81930" y="4876800"/>
            <a:ext cx="487802" cy="487802"/>
          </a:xfrm>
          <a:prstGeom prst="rect">
            <a:avLst/>
          </a:prstGeom>
        </p:spPr>
      </p:pic>
      <p:sp>
        <p:nvSpPr>
          <p:cNvPr id="103" name="מציין מיקום של מספר שקופית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/>
              <a:pPr/>
              <a:t>22</a:t>
            </a:fld>
            <a:endParaRPr lang="en-US"/>
          </a:p>
        </p:txBody>
      </p:sp>
      <p:sp>
        <p:nvSpPr>
          <p:cNvPr id="107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110" name="מציין מיקום של כותרת תחתונה 9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69" name="Rounded Rectangular Callout 8"/>
          <p:cNvSpPr/>
          <p:nvPr/>
        </p:nvSpPr>
        <p:spPr>
          <a:xfrm>
            <a:off x="3240088" y="5437835"/>
            <a:ext cx="1404708" cy="481054"/>
          </a:xfrm>
          <a:prstGeom prst="wedgeRoundRectCallout">
            <a:avLst>
              <a:gd name="adj1" fmla="val 65433"/>
              <a:gd name="adj2" fmla="val -105831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Global weight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4745045" y="4350886"/>
            <a:ext cx="1884355" cy="105931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2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2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2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2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94" grpId="0" animBg="1"/>
      <p:bldP spid="96" grpId="0" animBg="1"/>
      <p:bldP spid="98" grpId="0" animBg="1"/>
      <p:bldP spid="100" grpId="0" animBg="1"/>
      <p:bldP spid="120" grpId="0" animBg="1"/>
      <p:bldP spid="55" grpId="0"/>
      <p:bldP spid="71" grpId="0"/>
      <p:bldP spid="69" grpId="0" animBg="1"/>
      <p:bldP spid="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Comic Sans MS" pitchFamily="66" charset="0"/>
              </a:rPr>
              <a:t>Min-Cost  Flows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algn="l" rtl="0"/>
            <a:r>
              <a:rPr lang="en-US" u="sng" dirty="0">
                <a:latin typeface="Comic Sans MS" pitchFamily="66" charset="0"/>
              </a:rPr>
              <a:t>Standard solution </a:t>
            </a:r>
            <a:r>
              <a:rPr lang="en-US" dirty="0">
                <a:latin typeface="Comic Sans MS" pitchFamily="66" charset="0"/>
              </a:rPr>
              <a:t>to min-cost flow using  Successive Shortest Path  </a:t>
            </a:r>
            <a:r>
              <a:rPr lang="en-US" b="1" u="sng" dirty="0">
                <a:latin typeface="Comic Sans MS" pitchFamily="66" charset="0"/>
              </a:rPr>
              <a:t>(SSP).</a:t>
            </a:r>
          </a:p>
          <a:p>
            <a:r>
              <a:rPr lang="en-US" dirty="0">
                <a:latin typeface="Comic Sans MS" pitchFamily="66" charset="0"/>
              </a:rPr>
              <a:t> Complexity of SSP (standard solution) is</a:t>
            </a:r>
          </a:p>
          <a:p>
            <a:pPr algn="l" rtl="0"/>
            <a:endParaRPr lang="en-US" dirty="0">
              <a:latin typeface="Comic Sans MS" pitchFamily="66" charset="0"/>
            </a:endParaRPr>
          </a:p>
          <a:p>
            <a:pPr algn="l" rtl="0"/>
            <a:endParaRPr lang="en-US" dirty="0">
              <a:latin typeface="Comic Sans MS" pitchFamily="66" charset="0"/>
            </a:endParaRPr>
          </a:p>
          <a:p>
            <a:pPr lvl="1" algn="l" rtl="0"/>
            <a:r>
              <a:rPr lang="en-US" dirty="0">
                <a:latin typeface="Comic Sans MS" pitchFamily="66" charset="0"/>
              </a:rPr>
              <a:t>s= total storage in the system</a:t>
            </a:r>
          </a:p>
          <a:p>
            <a:pPr lvl="1" algn="l" rtl="0"/>
            <a:r>
              <a:rPr lang="en-US" dirty="0">
                <a:latin typeface="Comic Sans MS" pitchFamily="66" charset="0"/>
              </a:rPr>
              <a:t>k= # regions</a:t>
            </a:r>
          </a:p>
          <a:p>
            <a:pPr lvl="1" algn="l" rtl="0"/>
            <a:r>
              <a:rPr lang="en-US" dirty="0">
                <a:latin typeface="Comic Sans MS" pitchFamily="66" charset="0"/>
              </a:rPr>
              <a:t>m= # movie types     </a:t>
            </a:r>
          </a:p>
          <a:p>
            <a:r>
              <a:rPr lang="en-US" b="1" u="sng" dirty="0">
                <a:latin typeface="Comic Sans MS" pitchFamily="66" charset="0"/>
              </a:rPr>
              <a:t>High complexity!</a:t>
            </a:r>
            <a:endParaRPr lang="en-US" dirty="0">
              <a:latin typeface="Comic Sans MS" pitchFamily="66" charset="0"/>
            </a:endParaRP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  <a:p>
            <a:pPr algn="l" rtl="0"/>
            <a:endParaRPr lang="en-US" dirty="0">
              <a:latin typeface="Comic Sans MS" pitchFamily="66" charset="0"/>
            </a:endParaRPr>
          </a:p>
          <a:p>
            <a:pPr algn="l" rtl="0"/>
            <a:endParaRPr lang="en-US" dirty="0">
              <a:latin typeface="Comic Sans MS" pitchFamily="66" charset="0"/>
            </a:endParaRPr>
          </a:p>
          <a:p>
            <a:pPr algn="l" rtl="0">
              <a:buNone/>
            </a:pPr>
            <a:endParaRPr lang="en-US" dirty="0">
              <a:latin typeface="Comic Sans MS" pitchFamily="66" charset="0"/>
            </a:endParaRPr>
          </a:p>
          <a:p>
            <a:pPr algn="l" rtl="0">
              <a:buNone/>
            </a:pPr>
            <a:r>
              <a:rPr lang="en-US" dirty="0">
                <a:latin typeface="Comic Sans MS" pitchFamily="66" charset="0"/>
              </a:rPr>
              <a:t>              </a:t>
            </a:r>
          </a:p>
          <a:p>
            <a:pPr algn="l" rtl="0"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  <a:p>
            <a:pPr algn="l" rtl="0"/>
            <a:endParaRPr lang="he-IL" dirty="0">
              <a:latin typeface="Comic Sans MS" pitchFamily="66" charset="0"/>
            </a:endParaRP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2667000" y="2983135"/>
          <a:ext cx="2306637" cy="747713"/>
        </p:xfrm>
        <a:graphic>
          <a:graphicData uri="http://schemas.openxmlformats.org/presentationml/2006/ole">
            <p:oleObj spid="_x0000_s136194" name="Equation" r:id="rId4" imgW="698500" imgH="2286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CE1-F738-431B-8D0C-4B92A54608E3}" type="slidenum">
              <a:rPr lang="he-IL"/>
              <a:pPr/>
              <a:t>23</a:t>
            </a:fld>
            <a:endParaRPr lang="he-IL" dirty="0"/>
          </a:p>
        </p:txBody>
      </p:sp>
      <p:sp>
        <p:nvSpPr>
          <p:cNvPr id="7" name="Oval 30"/>
          <p:cNvSpPr/>
          <p:nvPr/>
        </p:nvSpPr>
        <p:spPr>
          <a:xfrm>
            <a:off x="6372200" y="3645024"/>
            <a:ext cx="2267744" cy="10727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89799" name="Object 7"/>
          <p:cNvGraphicFramePr>
            <a:graphicFrameLocks noChangeAspect="1"/>
          </p:cNvGraphicFramePr>
          <p:nvPr/>
        </p:nvGraphicFramePr>
        <p:xfrm>
          <a:off x="7092280" y="5013176"/>
          <a:ext cx="1008112" cy="1270000"/>
        </p:xfrm>
        <a:graphic>
          <a:graphicData uri="http://schemas.openxmlformats.org/presentationml/2006/ole">
            <p:oleObj spid="_x0000_s136195" name="Equation" r:id="rId5" imgW="393529" imgH="634725" progId="Equation.DSMT4">
              <p:embed/>
            </p:oleObj>
          </a:graphicData>
        </a:graphic>
      </p:graphicFrame>
      <p:sp>
        <p:nvSpPr>
          <p:cNvPr id="13" name="מציין מיקום של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pic>
        <p:nvPicPr>
          <p:cNvPr id="14" name="Picture 36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8745" y="3933056"/>
            <a:ext cx="487802" cy="487802"/>
          </a:xfrm>
          <a:prstGeom prst="rect">
            <a:avLst/>
          </a:prstGeom>
        </p:spPr>
      </p:pic>
      <p:pic>
        <p:nvPicPr>
          <p:cNvPr id="15" name="Picture 36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2280" y="3841555"/>
            <a:ext cx="487802" cy="487802"/>
          </a:xfrm>
          <a:prstGeom prst="rect">
            <a:avLst/>
          </a:prstGeom>
        </p:spPr>
      </p:pic>
      <p:pic>
        <p:nvPicPr>
          <p:cNvPr id="16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56491" y="3933056"/>
            <a:ext cx="487802" cy="487802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Other proposed algorithms</a:t>
            </a:r>
            <a:endParaRPr lang="en-US" altLang="zh-TW" dirty="0">
              <a:latin typeface="Comic Sans MS" pitchFamily="66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b="1" u="sng" dirty="0">
                <a:latin typeface="Comic Sans MS" pitchFamily="66" charset="0"/>
              </a:rPr>
              <a:t>Bipartite algorithm (INFOCOM 2013)</a:t>
            </a:r>
            <a:r>
              <a:rPr lang="en-US" dirty="0">
                <a:latin typeface="Comic Sans MS" pitchFamily="66" charset="0"/>
              </a:rPr>
              <a:t> in complexity of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   (instead of                  )</a:t>
            </a:r>
          </a:p>
          <a:p>
            <a:pPr lvl="1"/>
            <a:r>
              <a:rPr lang="en-US" dirty="0">
                <a:latin typeface="Comic Sans MS" pitchFamily="66" charset="0"/>
              </a:rPr>
              <a:t>Idea: use only Region and movie type nodes</a:t>
            </a:r>
          </a:p>
          <a:p>
            <a:r>
              <a:rPr lang="en-US" b="1" u="sng" dirty="0">
                <a:latin typeface="Comic Sans MS" pitchFamily="66" charset="0"/>
              </a:rPr>
              <a:t>Clique algorithm </a:t>
            </a:r>
            <a:r>
              <a:rPr lang="en-US" dirty="0">
                <a:latin typeface="Comic Sans MS" pitchFamily="66" charset="0"/>
              </a:rPr>
              <a:t>-</a:t>
            </a:r>
            <a:r>
              <a:rPr lang="en-US" dirty="0">
                <a:latin typeface="Comic Sans MS" pitchFamily="66" charset="0"/>
              </a:rPr>
              <a:t>complexity of 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b="1" u="sng" dirty="0">
                <a:latin typeface="Comic Sans MS" pitchFamily="66" charset="0"/>
              </a:rPr>
              <a:t>Online algorithm.</a:t>
            </a:r>
            <a:r>
              <a:rPr lang="en-US" dirty="0">
                <a:latin typeface="Comic Sans MS" pitchFamily="66" charset="0"/>
              </a:rPr>
              <a:t>  </a:t>
            </a:r>
          </a:p>
          <a:p>
            <a:pPr lvl="1">
              <a:buNone/>
            </a:pPr>
            <a:endParaRPr lang="en-US" u="sng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itchFamily="66" charset="0"/>
            </a:endParaRPr>
          </a:p>
          <a:p>
            <a:pPr lvl="1">
              <a:buNone/>
            </a:pPr>
            <a:r>
              <a:rPr lang="en-US" sz="2400" dirty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2743200" y="2438400"/>
          <a:ext cx="1531937" cy="496588"/>
        </p:xfrm>
        <a:graphic>
          <a:graphicData uri="http://schemas.openxmlformats.org/presentationml/2006/ole">
            <p:oleObj spid="_x0000_s138242" name="Equation" r:id="rId3" imgW="698500" imgH="2286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CE1-F738-431B-8D0C-4B92A54608E3}" type="slidenum">
              <a:rPr lang="he-IL"/>
              <a:pPr/>
              <a:t>24</a:t>
            </a:fld>
            <a:endParaRPr lang="he-IL" dirty="0"/>
          </a:p>
        </p:txBody>
      </p:sp>
      <p:sp>
        <p:nvSpPr>
          <p:cNvPr id="7" name="Oval 30"/>
          <p:cNvSpPr/>
          <p:nvPr/>
        </p:nvSpPr>
        <p:spPr>
          <a:xfrm>
            <a:off x="1828800" y="4947090"/>
            <a:ext cx="2267744" cy="10727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89799" name="Object 7"/>
          <p:cNvGraphicFramePr>
            <a:graphicFrameLocks noChangeAspect="1"/>
          </p:cNvGraphicFramePr>
          <p:nvPr/>
        </p:nvGraphicFramePr>
        <p:xfrm>
          <a:off x="4478288" y="4830306"/>
          <a:ext cx="1008112" cy="1270000"/>
        </p:xfrm>
        <a:graphic>
          <a:graphicData uri="http://schemas.openxmlformats.org/presentationml/2006/ole">
            <p:oleObj spid="_x0000_s138243" name="Equation" r:id="rId4" imgW="393529" imgH="634725" progId="Equation.DSMT4">
              <p:embed/>
            </p:oleObj>
          </a:graphicData>
        </a:graphic>
      </p:graphicFrame>
      <p:sp>
        <p:nvSpPr>
          <p:cNvPr id="13" name="מציין מיקום של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pic>
        <p:nvPicPr>
          <p:cNvPr id="14" name="Picture 36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345" y="5235122"/>
            <a:ext cx="487802" cy="487802"/>
          </a:xfrm>
          <a:prstGeom prst="rect">
            <a:avLst/>
          </a:prstGeom>
        </p:spPr>
      </p:pic>
      <p:pic>
        <p:nvPicPr>
          <p:cNvPr id="15" name="Picture 36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48880" y="5143621"/>
            <a:ext cx="487802" cy="487802"/>
          </a:xfrm>
          <a:prstGeom prst="rect">
            <a:avLst/>
          </a:prstGeom>
        </p:spPr>
      </p:pic>
      <p:pic>
        <p:nvPicPr>
          <p:cNvPr id="16" name="Picture 40"/>
          <p:cNvPicPr>
            <a:picLocks noChangeAspect="1"/>
          </p:cNvPicPr>
          <p:nvPr/>
        </p:nvPicPr>
        <p:blipFill>
          <a:blip r:embed="rId19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3091" y="5235122"/>
            <a:ext cx="487802" cy="487802"/>
          </a:xfrm>
          <a:prstGeom prst="rect">
            <a:avLst/>
          </a:prstGeom>
        </p:spPr>
      </p:pic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2984500" y="1981200"/>
          <a:ext cx="2501900" cy="533400"/>
        </p:xfrm>
        <a:graphic>
          <a:graphicData uri="http://schemas.openxmlformats.org/presentationml/2006/ole">
            <p:oleObj spid="_x0000_s138244" name="Equation" r:id="rId21" imgW="952087" imgH="203112" progId="Equation.DSMT4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838200" y="3848100"/>
          <a:ext cx="2832100" cy="571500"/>
        </p:xfrm>
        <a:graphic>
          <a:graphicData uri="http://schemas.openxmlformats.org/presentationml/2006/ole">
            <p:oleObj spid="_x0000_s138245" name="Equation" r:id="rId22" imgW="1117600" imgH="2286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69221" y="4899977"/>
            <a:ext cx="3874779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1"/>
            <a:r>
              <a:rPr lang="en-US" dirty="0">
                <a:latin typeface="Comic Sans MS" pitchFamily="66" charset="0"/>
              </a:rPr>
              <a:t>s= total storage in the system</a:t>
            </a:r>
          </a:p>
          <a:p>
            <a:pPr lvl="1"/>
            <a:r>
              <a:rPr lang="en-US" dirty="0">
                <a:latin typeface="Comic Sans MS" pitchFamily="66" charset="0"/>
              </a:rPr>
              <a:t>k= # regions</a:t>
            </a:r>
          </a:p>
          <a:p>
            <a:pPr lvl="1"/>
            <a:r>
              <a:rPr lang="en-US" dirty="0">
                <a:latin typeface="Comic Sans MS" pitchFamily="66" charset="0"/>
              </a:rPr>
              <a:t>m= # movie types     </a:t>
            </a:r>
          </a:p>
          <a:p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dirty="0">
                <a:latin typeface="Comic Sans MS" pitchFamily="66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2296" tIns="41148" rIns="82296" bIns="41148"/>
          <a:lstStyle/>
          <a:p>
            <a:r>
              <a:rPr lang="en-US" dirty="0">
                <a:latin typeface="Comic Sans MS" pitchFamily="66" charset="0"/>
              </a:rPr>
              <a:t>Algorithms for resource placement and assignment </a:t>
            </a:r>
          </a:p>
          <a:p>
            <a:pPr lvl="1"/>
            <a:r>
              <a:rPr lang="en-US" dirty="0">
                <a:latin typeface="Comic Sans MS" pitchFamily="66" charset="0"/>
              </a:rPr>
              <a:t>Geared for distributed network settings</a:t>
            </a:r>
          </a:p>
          <a:p>
            <a:pPr lvl="1"/>
            <a:r>
              <a:rPr lang="en-US" dirty="0">
                <a:latin typeface="Comic Sans MS" pitchFamily="66" charset="0"/>
              </a:rPr>
              <a:t>Arbitrary demand pattern (e.g., highly-variable, correlated)</a:t>
            </a:r>
          </a:p>
          <a:p>
            <a:pPr lvl="1"/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Joint placement-assignment problem</a:t>
            </a:r>
          </a:p>
          <a:p>
            <a:pPr lvl="1"/>
            <a:r>
              <a:rPr lang="en-US" dirty="0">
                <a:latin typeface="Comic Sans MS" pitchFamily="66" charset="0"/>
              </a:rPr>
              <a:t>Multi-dimensional stochastic demand </a:t>
            </a:r>
          </a:p>
          <a:p>
            <a:pPr lvl="1"/>
            <a:r>
              <a:rPr lang="en-US" dirty="0">
                <a:latin typeface="Comic Sans MS" pitchFamily="66" charset="0"/>
              </a:rPr>
              <a:t>New solution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82296" tIns="41148" rIns="82296" bIns="41148"/>
          <a:lstStyle/>
          <a:p>
            <a:pPr>
              <a:defRPr/>
            </a:pPr>
            <a:fld id="{E4D7BF36-85E6-F348-BE46-311B650D86F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  <p:extLst>
      <p:ext uri="{BB962C8B-B14F-4D97-AF65-F5344CB8AC3E}">
        <p14:creationId xmlns:p14="http://schemas.microsoft.com/office/powerpoint/2010/main" xmlns="" val="900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82296" tIns="41148" rIns="82296" bIns="41148"/>
          <a:lstStyle/>
          <a:p>
            <a:pPr>
              <a:defRPr/>
            </a:pPr>
            <a:fld id="{E4D7BF36-85E6-F348-BE46-311B650D86F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011" y="1371600"/>
            <a:ext cx="6165789" cy="439826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682752" y="63246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0" y="2033464"/>
            <a:ext cx="8424936" cy="4824536"/>
          </a:xfrm>
        </p:spPr>
        <p:txBody>
          <a:bodyPr>
            <a:normAutofit/>
          </a:bodyPr>
          <a:lstStyle/>
          <a:p>
            <a:r>
              <a:rPr lang="de-DE" dirty="0">
                <a:latin typeface="Comic Sans MS" pitchFamily="66" charset="0"/>
              </a:rPr>
              <a:t>An alternative allocation: </a:t>
            </a:r>
            <a:r>
              <a:rPr lang="de-DE" u="sng" dirty="0">
                <a:latin typeface="Comic Sans MS" pitchFamily="66" charset="0"/>
              </a:rPr>
              <a:t>Proportional mean</a:t>
            </a:r>
          </a:p>
          <a:p>
            <a:r>
              <a:rPr lang="de-DE" dirty="0">
                <a:latin typeface="Comic Sans MS" pitchFamily="66" charset="0"/>
              </a:rPr>
              <a:t>Allocate movies proportion to mean of distribution</a:t>
            </a:r>
            <a:endParaRPr lang="de-DE" sz="3600" dirty="0">
              <a:latin typeface="Comic Sans MS" pitchFamily="66" charset="0"/>
            </a:endParaRPr>
          </a:p>
          <a:p>
            <a:pPr marL="457200" lvl="1" indent="0">
              <a:buNone/>
            </a:pPr>
            <a:endParaRPr lang="de-DE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0464" cy="99412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How good are the results? 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27</a:t>
            </a:fld>
            <a:endParaRPr lang="he-IL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27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pic>
        <p:nvPicPr>
          <p:cNvPr id="41" name="Picture 58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677111" y="3930550"/>
            <a:ext cx="651520" cy="651520"/>
          </a:xfrm>
          <a:prstGeom prst="rect">
            <a:avLst/>
          </a:prstGeom>
        </p:spPr>
      </p:pic>
      <p:pic>
        <p:nvPicPr>
          <p:cNvPr id="42" name="Picture 59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51130" y="3996868"/>
            <a:ext cx="695035" cy="695035"/>
          </a:xfrm>
          <a:prstGeom prst="rect">
            <a:avLst/>
          </a:prstGeom>
        </p:spPr>
      </p:pic>
      <p:pic>
        <p:nvPicPr>
          <p:cNvPr id="52" name="Picture 3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" y="4582070"/>
            <a:ext cx="780513" cy="780513"/>
          </a:xfrm>
          <a:prstGeom prst="rect">
            <a:avLst/>
          </a:prstGeom>
        </p:spPr>
      </p:pic>
      <p:graphicFrame>
        <p:nvGraphicFramePr>
          <p:cNvPr id="66614" name="Object 54"/>
          <p:cNvGraphicFramePr>
            <a:graphicFrameLocks noChangeAspect="1"/>
          </p:cNvGraphicFramePr>
          <p:nvPr/>
        </p:nvGraphicFramePr>
        <p:xfrm>
          <a:off x="6253163" y="3989388"/>
          <a:ext cx="2271712" cy="2139950"/>
        </p:xfrm>
        <a:graphic>
          <a:graphicData uri="http://schemas.openxmlformats.org/presentationml/2006/ole">
            <p:oleObj spid="_x0000_s66614" name="Equation" r:id="rId19" imgW="723600" imgH="685800" progId="Equation.DSMT4">
              <p:embed/>
            </p:oleObj>
          </a:graphicData>
        </a:graphic>
      </p:graphicFrame>
      <p:sp>
        <p:nvSpPr>
          <p:cNvPr id="53" name="אליפסה 52"/>
          <p:cNvSpPr/>
          <p:nvPr/>
        </p:nvSpPr>
        <p:spPr>
          <a:xfrm>
            <a:off x="457200" y="3669448"/>
            <a:ext cx="2963738" cy="25202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4" name="Picture 33"/>
          <p:cNvPicPr>
            <a:picLocks noChangeAspect="1"/>
          </p:cNvPicPr>
          <p:nvPr/>
        </p:nvPicPr>
        <p:blipFill>
          <a:blip r:embed="rId20">
            <a:clrChange>
              <a:clrFrom>
                <a:srgbClr val="B7B4BD"/>
              </a:clrFrom>
              <a:clrTo>
                <a:srgbClr val="B7B4BD">
                  <a:alpha val="0"/>
                </a:srgbClr>
              </a:clrTo>
            </a:clrChange>
            <a:duotone>
              <a:prstClr val="black"/>
              <a:srgbClr val="C700D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5035" y="5089179"/>
            <a:ext cx="683596" cy="683596"/>
          </a:xfrm>
          <a:prstGeom prst="rect">
            <a:avLst/>
          </a:prstGeom>
        </p:spPr>
      </p:pic>
      <p:pic>
        <p:nvPicPr>
          <p:cNvPr id="55" name="Picture 33"/>
          <p:cNvPicPr>
            <a:picLocks noChangeAspect="1"/>
          </p:cNvPicPr>
          <p:nvPr/>
        </p:nvPicPr>
        <p:blipFill>
          <a:blip r:embed="rId20">
            <a:clrChange>
              <a:clrFrom>
                <a:srgbClr val="B7B4BD"/>
              </a:clrFrom>
              <a:clrTo>
                <a:srgbClr val="B7B4BD">
                  <a:alpha val="0"/>
                </a:srgbClr>
              </a:clrTo>
            </a:clrChange>
            <a:duotone>
              <a:prstClr val="black"/>
              <a:srgbClr val="C700D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1031" y="4716783"/>
            <a:ext cx="683596" cy="683596"/>
          </a:xfrm>
          <a:prstGeom prst="rect">
            <a:avLst/>
          </a:prstGeom>
        </p:spPr>
      </p:pic>
      <p:pic>
        <p:nvPicPr>
          <p:cNvPr id="56" name="Picture 58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93515" y="3930550"/>
            <a:ext cx="651520" cy="651520"/>
          </a:xfrm>
          <a:prstGeom prst="rect">
            <a:avLst/>
          </a:prstGeom>
        </p:spPr>
      </p:pic>
      <p:pic>
        <p:nvPicPr>
          <p:cNvPr id="57" name="Picture 36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3335" y="3930550"/>
            <a:ext cx="780513" cy="780513"/>
          </a:xfrm>
          <a:prstGeom prst="rect">
            <a:avLst/>
          </a:prstGeom>
        </p:spPr>
      </p:pic>
      <p:pic>
        <p:nvPicPr>
          <p:cNvPr id="58" name="Picture 59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623335" y="4667548"/>
            <a:ext cx="695035" cy="695035"/>
          </a:xfrm>
          <a:prstGeom prst="rect">
            <a:avLst/>
          </a:prstGeom>
        </p:spPr>
      </p:pic>
      <p:pic>
        <p:nvPicPr>
          <p:cNvPr id="59" name="Picture 33"/>
          <p:cNvPicPr>
            <a:picLocks noChangeAspect="1"/>
          </p:cNvPicPr>
          <p:nvPr/>
        </p:nvPicPr>
        <p:blipFill>
          <a:blip r:embed="rId20">
            <a:clrChange>
              <a:clrFrom>
                <a:srgbClr val="B7B4BD"/>
              </a:clrFrom>
              <a:clrTo>
                <a:srgbClr val="B7B4BD">
                  <a:alpha val="0"/>
                </a:srgbClr>
              </a:clrTo>
            </a:clrChange>
            <a:duotone>
              <a:prstClr val="black"/>
              <a:srgbClr val="C700D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3335" y="5400379"/>
            <a:ext cx="683596" cy="68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695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0" y="2033464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Comic Sans MS" pitchFamily="66" charset="0"/>
              </a:rPr>
              <a:t>Two resource-types.</a:t>
            </a:r>
          </a:p>
          <a:p>
            <a:pPr algn="l" rtl="0"/>
            <a:r>
              <a:rPr lang="en-US" sz="2800" dirty="0">
                <a:latin typeface="Comic Sans MS" pitchFamily="66" charset="0"/>
              </a:rPr>
              <a:t>Single region, capacity n</a:t>
            </a:r>
          </a:p>
          <a:p>
            <a:pPr algn="l" rtl="0"/>
            <a:endParaRPr lang="en-US" sz="2800" dirty="0">
              <a:latin typeface="Comic Sans MS" pitchFamily="66" charset="0"/>
            </a:endParaRPr>
          </a:p>
          <a:p>
            <a:pPr algn="l" rtl="0">
              <a:buNone/>
            </a:pPr>
            <a:endParaRPr lang="en-US" sz="2800" dirty="0">
              <a:latin typeface="Comic Sans MS" pitchFamily="66" charset="0"/>
            </a:endParaRPr>
          </a:p>
          <a:p>
            <a:pPr algn="l" rtl="0"/>
            <a:r>
              <a:rPr lang="de-DE" sz="2800" dirty="0">
                <a:latin typeface="Comic Sans MS" pitchFamily="66" charset="0"/>
              </a:rPr>
              <a:t>Proportional Mean:</a:t>
            </a:r>
          </a:p>
          <a:p>
            <a:pPr lvl="1" algn="l" rtl="0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Expected profit= 2*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/(k+1)</a:t>
            </a:r>
          </a:p>
          <a:p>
            <a:pPr algn="l" rtl="0"/>
            <a:r>
              <a:rPr lang="de-DE" sz="2800" dirty="0">
                <a:latin typeface="Comic Sans MS" pitchFamily="66" charset="0"/>
              </a:rPr>
              <a:t>Optimal allocation: n replicas to </a:t>
            </a:r>
            <a:r>
              <a:rPr lang="de-DE" sz="2800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de-DE" sz="2800" dirty="0">
                <a:latin typeface="Comic Sans MS" pitchFamily="66" charset="0"/>
              </a:rPr>
              <a:t> . </a:t>
            </a:r>
          </a:p>
          <a:p>
            <a:pPr lvl="1" algn="l" rtl="0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Expected profit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=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n.</a:t>
            </a:r>
          </a:p>
          <a:p>
            <a:pPr algn="l" rtl="0"/>
            <a:endParaRPr lang="de-DE" dirty="0">
              <a:latin typeface="Comic Sans MS" pitchFamily="66" charset="0"/>
            </a:endParaRPr>
          </a:p>
          <a:p>
            <a:pPr lvl="1" algn="l" rtl="0"/>
            <a:endParaRPr lang="de-DE" dirty="0">
              <a:latin typeface="Comic Sans MS" pitchFamily="66" charset="0"/>
            </a:endParaRPr>
          </a:p>
          <a:p>
            <a:pPr algn="l" rtl="0"/>
            <a:endParaRPr lang="en-US" dirty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0464" cy="994122"/>
          </a:xfrm>
        </p:spPr>
        <p:txBody>
          <a:bodyPr>
            <a:normAutofit/>
          </a:bodyPr>
          <a:lstStyle/>
          <a:p>
            <a:pPr rtl="0"/>
            <a:r>
              <a:rPr lang="de-DE" sz="3600" dirty="0">
                <a:latin typeface="Comic Sans MS" pitchFamily="66" charset="0"/>
              </a:rPr>
              <a:t>Proportional Mean Not optimal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28</a:t>
            </a:fld>
            <a:endParaRPr lang="he-IL" dirty="0"/>
          </a:p>
        </p:txBody>
      </p:sp>
      <p:graphicFrame>
        <p:nvGraphicFramePr>
          <p:cNvPr id="239623" name="Object 7"/>
          <p:cNvGraphicFramePr>
            <a:graphicFrameLocks noChangeAspect="1"/>
          </p:cNvGraphicFramePr>
          <p:nvPr/>
        </p:nvGraphicFramePr>
        <p:xfrm>
          <a:off x="4716016" y="4509120"/>
          <a:ext cx="800534" cy="628991"/>
        </p:xfrm>
        <a:graphic>
          <a:graphicData uri="http://schemas.openxmlformats.org/presentationml/2006/ole">
            <p:oleObj spid="_x0000_s141314" name="Equation" r:id="rId3" imgW="355294" imgH="279278" progId="Equation.3">
              <p:embed/>
            </p:oleObj>
          </a:graphicData>
        </a:graphic>
      </p:graphicFrame>
      <p:cxnSp>
        <p:nvCxnSpPr>
          <p:cNvPr id="15" name="Straight Arrow Connector 7"/>
          <p:cNvCxnSpPr/>
          <p:nvPr/>
        </p:nvCxnSpPr>
        <p:spPr>
          <a:xfrm>
            <a:off x="5289800" y="3459774"/>
            <a:ext cx="33478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9"/>
          <p:cNvSpPr/>
          <p:nvPr/>
        </p:nvSpPr>
        <p:spPr>
          <a:xfrm>
            <a:off x="5286380" y="2571744"/>
            <a:ext cx="142876" cy="86221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70120" y="2310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19328" y="3471109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Rectangle 12"/>
          <p:cNvSpPr/>
          <p:nvPr/>
        </p:nvSpPr>
        <p:spPr>
          <a:xfrm>
            <a:off x="6105524" y="2286000"/>
            <a:ext cx="142876" cy="116847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9810" y="2064694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57528" y="3473883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23" name="Straight Arrow Connector 7"/>
          <p:cNvCxnSpPr/>
          <p:nvPr/>
        </p:nvCxnSpPr>
        <p:spPr>
          <a:xfrm rot="5400000" flipH="1" flipV="1">
            <a:off x="4607322" y="2749942"/>
            <a:ext cx="13581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2644" y="1633354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Pr(N=x)</a:t>
            </a:r>
            <a:endParaRPr lang="he-IL" sz="2000" dirty="0">
              <a:latin typeface="Comic Sans MS" pitchFamily="66" charset="0"/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5286380" y="2285992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81614" y="2371319"/>
            <a:ext cx="86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1-1/k</a:t>
            </a:r>
          </a:p>
        </p:txBody>
      </p:sp>
      <p:cxnSp>
        <p:nvCxnSpPr>
          <p:cNvPr id="32" name="מחבר ישר 31"/>
          <p:cNvCxnSpPr/>
          <p:nvPr/>
        </p:nvCxnSpPr>
        <p:spPr>
          <a:xfrm>
            <a:off x="5286380" y="2570156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5286380" y="3143248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281614" y="2895600"/>
            <a:ext cx="86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1/k</a:t>
            </a:r>
          </a:p>
        </p:txBody>
      </p:sp>
      <p:sp>
        <p:nvSpPr>
          <p:cNvPr id="35" name="Rectangle 9"/>
          <p:cNvSpPr/>
          <p:nvPr/>
        </p:nvSpPr>
        <p:spPr>
          <a:xfrm>
            <a:off x="7572396" y="3143248"/>
            <a:ext cx="142876" cy="29071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67600" y="35004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nk</a:t>
            </a:r>
            <a:r>
              <a:rPr lang="en-US" baseline="300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33920" y="3429794"/>
            <a:ext cx="15716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x=</a:t>
            </a:r>
            <a:endParaRPr lang="he-IL" sz="2000" dirty="0">
              <a:latin typeface="Comic Sans MS" pitchFamily="66" charset="0"/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27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15672" y="3562290"/>
            <a:ext cx="15716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demand</a:t>
            </a:r>
            <a:endParaRPr lang="he-IL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95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Reduction to single region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251520" y="4005064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8858248" y="3935906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30" name="מחבר חץ ישר 29"/>
          <p:cNvCxnSpPr>
            <a:stCxn id="7" idx="7"/>
            <a:endCxn id="60" idx="2"/>
          </p:cNvCxnSpPr>
          <p:nvPr/>
        </p:nvCxnSpPr>
        <p:spPr>
          <a:xfrm flipV="1">
            <a:off x="495425" y="1734817"/>
            <a:ext cx="3068463" cy="23225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אליפסה 59"/>
          <p:cNvSpPr/>
          <p:nvPr/>
        </p:nvSpPr>
        <p:spPr>
          <a:xfrm>
            <a:off x="3563888" y="1484784"/>
            <a:ext cx="504056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707904" y="1556792"/>
          <a:ext cx="277813" cy="406400"/>
        </p:xfrm>
        <a:graphic>
          <a:graphicData uri="http://schemas.openxmlformats.org/presentationml/2006/ole">
            <p:oleObj spid="_x0000_s183298" name="Equation" r:id="rId4" imgW="126835" imgH="202936" progId="Equation.DSMT4">
              <p:embed/>
            </p:oleObj>
          </a:graphicData>
        </a:graphic>
      </p:graphicFrame>
      <p:sp>
        <p:nvSpPr>
          <p:cNvPr id="65" name="אליפסה 64"/>
          <p:cNvSpPr/>
          <p:nvPr/>
        </p:nvSpPr>
        <p:spPr>
          <a:xfrm>
            <a:off x="3131840" y="5013176"/>
            <a:ext cx="425778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cxnSp>
        <p:nvCxnSpPr>
          <p:cNvPr id="82" name="מחבר חץ ישר 81"/>
          <p:cNvCxnSpPr>
            <a:stCxn id="7" idx="6"/>
            <a:endCxn id="108" idx="2"/>
          </p:cNvCxnSpPr>
          <p:nvPr/>
        </p:nvCxnSpPr>
        <p:spPr>
          <a:xfrm flipV="1">
            <a:off x="537272" y="4115071"/>
            <a:ext cx="2594568" cy="6858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מחבר חץ ישר 108"/>
          <p:cNvCxnSpPr>
            <a:stCxn id="60" idx="6"/>
            <a:endCxn id="113" idx="2"/>
          </p:cNvCxnSpPr>
          <p:nvPr/>
        </p:nvCxnSpPr>
        <p:spPr>
          <a:xfrm flipV="1">
            <a:off x="4067944" y="1535893"/>
            <a:ext cx="2575758" cy="1989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אליפסה 112"/>
          <p:cNvSpPr/>
          <p:nvPr/>
        </p:nvSpPr>
        <p:spPr>
          <a:xfrm>
            <a:off x="6643702" y="1285860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6787604" y="1320800"/>
          <a:ext cx="520700" cy="457200"/>
        </p:xfrm>
        <a:graphic>
          <a:graphicData uri="http://schemas.openxmlformats.org/presentationml/2006/ole">
            <p:oleObj spid="_x0000_s183299" name="Equation" r:id="rId5" imgW="241300" imgH="228600" progId="Equation.DSMT4">
              <p:embed/>
            </p:oleObj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4483100" y="1168400"/>
          <a:ext cx="1522413" cy="457200"/>
        </p:xfrm>
        <a:graphic>
          <a:graphicData uri="http://schemas.openxmlformats.org/presentationml/2006/ole">
            <p:oleObj spid="_x0000_s183300" name="Equation" r:id="rId6" imgW="749160" imgH="228600" progId="Equation.DSMT4">
              <p:embed/>
            </p:oleObj>
          </a:graphicData>
        </a:graphic>
      </p:graphicFrame>
      <p:cxnSp>
        <p:nvCxnSpPr>
          <p:cNvPr id="132" name="מחבר חץ ישר 131"/>
          <p:cNvCxnSpPr>
            <a:endCxn id="8" idx="3"/>
          </p:cNvCxnSpPr>
          <p:nvPr/>
        </p:nvCxnSpPr>
        <p:spPr>
          <a:xfrm>
            <a:off x="7308304" y="3578716"/>
            <a:ext cx="1591791" cy="66207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מחבר חץ ישר 143"/>
          <p:cNvCxnSpPr>
            <a:stCxn id="113" idx="6"/>
            <a:endCxn id="8" idx="1"/>
          </p:cNvCxnSpPr>
          <p:nvPr/>
        </p:nvCxnSpPr>
        <p:spPr>
          <a:xfrm>
            <a:off x="7380312" y="1535893"/>
            <a:ext cx="1519783" cy="24523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אליפסה 107"/>
          <p:cNvSpPr/>
          <p:nvPr/>
        </p:nvSpPr>
        <p:spPr>
          <a:xfrm>
            <a:off x="3131840" y="3865038"/>
            <a:ext cx="504056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10" name="Object 13"/>
          <p:cNvGraphicFramePr>
            <a:graphicFrameLocks noChangeAspect="1"/>
          </p:cNvGraphicFramePr>
          <p:nvPr/>
        </p:nvGraphicFramePr>
        <p:xfrm>
          <a:off x="3275856" y="3933056"/>
          <a:ext cx="306388" cy="406400"/>
        </p:xfrm>
        <a:graphic>
          <a:graphicData uri="http://schemas.openxmlformats.org/presentationml/2006/ole">
            <p:oleObj spid="_x0000_s183301" name="Equation" r:id="rId7" imgW="139639" imgH="203112" progId="Equation.DSMT4">
              <p:embed/>
            </p:oleObj>
          </a:graphicData>
        </a:graphic>
      </p:graphicFrame>
      <p:sp>
        <p:nvSpPr>
          <p:cNvPr id="123" name="אליפסה 122"/>
          <p:cNvSpPr/>
          <p:nvPr/>
        </p:nvSpPr>
        <p:spPr>
          <a:xfrm>
            <a:off x="6660232" y="1916832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24" name="Object 22"/>
          <p:cNvGraphicFramePr>
            <a:graphicFrameLocks noChangeAspect="1"/>
          </p:cNvGraphicFramePr>
          <p:nvPr/>
        </p:nvGraphicFramePr>
        <p:xfrm>
          <a:off x="6762750" y="1952055"/>
          <a:ext cx="603250" cy="457200"/>
        </p:xfrm>
        <a:graphic>
          <a:graphicData uri="http://schemas.openxmlformats.org/presentationml/2006/ole">
            <p:oleObj spid="_x0000_s183302" name="Equation" r:id="rId8" imgW="279400" imgH="228600" progId="Equation.DSMT4">
              <p:embed/>
            </p:oleObj>
          </a:graphicData>
        </a:graphic>
      </p:graphicFrame>
      <p:sp>
        <p:nvSpPr>
          <p:cNvPr id="127" name="אליפסה 126"/>
          <p:cNvSpPr/>
          <p:nvPr/>
        </p:nvSpPr>
        <p:spPr>
          <a:xfrm>
            <a:off x="6643702" y="3068960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29" name="Object 22"/>
          <p:cNvGraphicFramePr>
            <a:graphicFrameLocks noChangeAspect="1"/>
          </p:cNvGraphicFramePr>
          <p:nvPr/>
        </p:nvGraphicFramePr>
        <p:xfrm>
          <a:off x="6761163" y="3103563"/>
          <a:ext cx="576262" cy="457200"/>
        </p:xfrm>
        <a:graphic>
          <a:graphicData uri="http://schemas.openxmlformats.org/presentationml/2006/ole">
            <p:oleObj spid="_x0000_s183303" name="Equation" r:id="rId9" imgW="266584" imgH="228501" progId="Equation.DSMT4">
              <p:embed/>
            </p:oleObj>
          </a:graphicData>
        </a:graphic>
      </p:graphicFrame>
      <p:cxnSp>
        <p:nvCxnSpPr>
          <p:cNvPr id="130" name="מחבר חץ ישר 129"/>
          <p:cNvCxnSpPr>
            <a:stCxn id="60" idx="5"/>
            <a:endCxn id="123" idx="2"/>
          </p:cNvCxnSpPr>
          <p:nvPr/>
        </p:nvCxnSpPr>
        <p:spPr>
          <a:xfrm>
            <a:off x="3994127" y="1911617"/>
            <a:ext cx="2666105" cy="2552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מחבר חץ ישר 133"/>
          <p:cNvCxnSpPr>
            <a:stCxn id="60" idx="4"/>
            <a:endCxn id="127" idx="2"/>
          </p:cNvCxnSpPr>
          <p:nvPr/>
        </p:nvCxnSpPr>
        <p:spPr>
          <a:xfrm>
            <a:off x="3815916" y="1984850"/>
            <a:ext cx="2827786" cy="133414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אליפסה 138"/>
          <p:cNvSpPr/>
          <p:nvPr/>
        </p:nvSpPr>
        <p:spPr>
          <a:xfrm>
            <a:off x="6571694" y="4153715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0" name="Object 22"/>
          <p:cNvGraphicFramePr>
            <a:graphicFrameLocks noChangeAspect="1"/>
          </p:cNvGraphicFramePr>
          <p:nvPr/>
        </p:nvGraphicFramePr>
        <p:xfrm>
          <a:off x="6689875" y="4188963"/>
          <a:ext cx="576262" cy="457200"/>
        </p:xfrm>
        <a:graphic>
          <a:graphicData uri="http://schemas.openxmlformats.org/presentationml/2006/ole">
            <p:oleObj spid="_x0000_s183304" name="Equation" r:id="rId10" imgW="266584" imgH="228501" progId="Equation.DSMT4">
              <p:embed/>
            </p:oleObj>
          </a:graphicData>
        </a:graphic>
      </p:graphicFrame>
      <p:cxnSp>
        <p:nvCxnSpPr>
          <p:cNvPr id="141" name="מחבר חץ ישר 140"/>
          <p:cNvCxnSpPr>
            <a:stCxn id="108" idx="6"/>
            <a:endCxn id="139" idx="2"/>
          </p:cNvCxnSpPr>
          <p:nvPr/>
        </p:nvCxnSpPr>
        <p:spPr>
          <a:xfrm>
            <a:off x="3635896" y="4115071"/>
            <a:ext cx="2935798" cy="28867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מחבר חץ ישר 147"/>
          <p:cNvCxnSpPr>
            <a:endCxn id="8" idx="2"/>
          </p:cNvCxnSpPr>
          <p:nvPr/>
        </p:nvCxnSpPr>
        <p:spPr>
          <a:xfrm>
            <a:off x="7308304" y="2276872"/>
            <a:ext cx="1549944" cy="18376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מחבר חץ ישר 153"/>
          <p:cNvCxnSpPr>
            <a:stCxn id="139" idx="6"/>
            <a:endCxn id="8" idx="3"/>
          </p:cNvCxnSpPr>
          <p:nvPr/>
        </p:nvCxnSpPr>
        <p:spPr>
          <a:xfrm flipV="1">
            <a:off x="7308304" y="4240787"/>
            <a:ext cx="1591791" cy="1629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מחבר חץ ישר 157"/>
          <p:cNvCxnSpPr>
            <a:stCxn id="108" idx="5"/>
            <a:endCxn id="162" idx="2"/>
          </p:cNvCxnSpPr>
          <p:nvPr/>
        </p:nvCxnSpPr>
        <p:spPr>
          <a:xfrm>
            <a:off x="3562079" y="4291871"/>
            <a:ext cx="3008895" cy="11913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אליפסה 161"/>
          <p:cNvSpPr/>
          <p:nvPr/>
        </p:nvSpPr>
        <p:spPr>
          <a:xfrm>
            <a:off x="6570974" y="5233190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3" name="Object 22"/>
          <p:cNvGraphicFramePr>
            <a:graphicFrameLocks noChangeAspect="1"/>
          </p:cNvGraphicFramePr>
          <p:nvPr/>
        </p:nvGraphicFramePr>
        <p:xfrm>
          <a:off x="6662887" y="5268463"/>
          <a:ext cx="631825" cy="457200"/>
        </p:xfrm>
        <a:graphic>
          <a:graphicData uri="http://schemas.openxmlformats.org/presentationml/2006/ole">
            <p:oleObj spid="_x0000_s183305" name="Equation" r:id="rId11" imgW="291973" imgH="228501" progId="Equation.DSMT4">
              <p:embed/>
            </p:oleObj>
          </a:graphicData>
        </a:graphic>
      </p:graphicFrame>
      <p:cxnSp>
        <p:nvCxnSpPr>
          <p:cNvPr id="164" name="מחבר חץ ישר 163"/>
          <p:cNvCxnSpPr>
            <a:endCxn id="8" idx="4"/>
          </p:cNvCxnSpPr>
          <p:nvPr/>
        </p:nvCxnSpPr>
        <p:spPr>
          <a:xfrm flipV="1">
            <a:off x="7308304" y="4293096"/>
            <a:ext cx="1692820" cy="115212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948264" y="2433082"/>
            <a:ext cx="24878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/>
              <a:t>.</a:t>
            </a:r>
          </a:p>
          <a:p>
            <a:r>
              <a:rPr lang="en-US" sz="2000" dirty="0"/>
              <a:t>.</a:t>
            </a:r>
            <a:endParaRPr lang="he-IL" sz="2000" dirty="0"/>
          </a:p>
        </p:txBody>
      </p:sp>
      <p:graphicFrame>
        <p:nvGraphicFramePr>
          <p:cNvPr id="336941" name="Object 45"/>
          <p:cNvGraphicFramePr>
            <a:graphicFrameLocks noChangeAspect="1"/>
          </p:cNvGraphicFramePr>
          <p:nvPr/>
        </p:nvGraphicFramePr>
        <p:xfrm>
          <a:off x="3203848" y="5085184"/>
          <a:ext cx="306388" cy="406400"/>
        </p:xfrm>
        <a:graphic>
          <a:graphicData uri="http://schemas.openxmlformats.org/presentationml/2006/ole">
            <p:oleObj spid="_x0000_s183306" name="Equation" r:id="rId12" imgW="139639" imgH="203112" progId="Equation.DSMT4">
              <p:embed/>
            </p:oleObj>
          </a:graphicData>
        </a:graphic>
      </p:graphicFrame>
      <p:cxnSp>
        <p:nvCxnSpPr>
          <p:cNvPr id="173" name="מחבר חץ ישר 172"/>
          <p:cNvCxnSpPr>
            <a:stCxn id="7" idx="5"/>
            <a:endCxn id="65" idx="2"/>
          </p:cNvCxnSpPr>
          <p:nvPr/>
        </p:nvCxnSpPr>
        <p:spPr>
          <a:xfrm>
            <a:off x="495425" y="4309945"/>
            <a:ext cx="2636415" cy="95326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609600" y="1351227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Capacity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Weight</a:t>
            </a:r>
          </a:p>
        </p:txBody>
      </p:sp>
      <p:pic>
        <p:nvPicPr>
          <p:cNvPr id="56" name="Picture 40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0400" y="3505200"/>
            <a:ext cx="487802" cy="487802"/>
          </a:xfrm>
          <a:prstGeom prst="rect">
            <a:avLst/>
          </a:prstGeom>
        </p:spPr>
      </p:pic>
      <p:pic>
        <p:nvPicPr>
          <p:cNvPr id="57" name="Picture 33"/>
          <p:cNvPicPr>
            <a:picLocks noChangeAspect="1"/>
          </p:cNvPicPr>
          <p:nvPr/>
        </p:nvPicPr>
        <p:blipFill>
          <a:blip r:embed="rId13">
            <a:clrChange>
              <a:clrFrom>
                <a:srgbClr val="B7B4BD"/>
              </a:clrFrom>
              <a:clrTo>
                <a:srgbClr val="B7B4BD">
                  <a:alpha val="0"/>
                </a:srgbClr>
              </a:clrTo>
            </a:clrChange>
            <a:duotone>
              <a:prstClr val="black"/>
              <a:srgbClr val="C700D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94442" y="4613080"/>
            <a:ext cx="487802" cy="487802"/>
          </a:xfrm>
          <a:prstGeom prst="rect">
            <a:avLst/>
          </a:prstGeom>
        </p:spPr>
      </p:pic>
      <p:pic>
        <p:nvPicPr>
          <p:cNvPr id="58" name="Picture 36"/>
          <p:cNvPicPr>
            <a:picLocks noChangeAspect="1"/>
          </p:cNvPicPr>
          <p:nvPr/>
        </p:nvPicPr>
        <p:blipFill>
          <a:blip r:embed="rId20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7618" y="1107326"/>
            <a:ext cx="487802" cy="487802"/>
          </a:xfrm>
          <a:prstGeom prst="rect">
            <a:avLst/>
          </a:prstGeom>
        </p:spPr>
      </p:pic>
      <p:graphicFrame>
        <p:nvGraphicFramePr>
          <p:cNvPr id="118810" name="Object 26"/>
          <p:cNvGraphicFramePr>
            <a:graphicFrameLocks noChangeAspect="1"/>
          </p:cNvGraphicFramePr>
          <p:nvPr/>
        </p:nvGraphicFramePr>
        <p:xfrm>
          <a:off x="4932040" y="1778000"/>
          <a:ext cx="1562100" cy="457200"/>
        </p:xfrm>
        <a:graphic>
          <a:graphicData uri="http://schemas.openxmlformats.org/presentationml/2006/ole">
            <p:oleObj spid="_x0000_s183307" name="Equation" r:id="rId21" imgW="774360" imgH="228600" progId="Equation.DSMT4">
              <p:embed/>
            </p:oleObj>
          </a:graphicData>
        </a:graphic>
      </p:graphicFrame>
      <p:graphicFrame>
        <p:nvGraphicFramePr>
          <p:cNvPr id="118811" name="Object 27"/>
          <p:cNvGraphicFramePr>
            <a:graphicFrameLocks noChangeAspect="1"/>
          </p:cNvGraphicFramePr>
          <p:nvPr/>
        </p:nvGraphicFramePr>
        <p:xfrm>
          <a:off x="5100787" y="2433082"/>
          <a:ext cx="1562100" cy="457200"/>
        </p:xfrm>
        <a:graphic>
          <a:graphicData uri="http://schemas.openxmlformats.org/presentationml/2006/ole">
            <p:oleObj spid="_x0000_s183308" name="Equation" r:id="rId22" imgW="774360" imgH="228600" progId="Equation.DSMT4">
              <p:embed/>
            </p:oleObj>
          </a:graphicData>
        </a:graphic>
      </p:graphicFrame>
      <p:graphicFrame>
        <p:nvGraphicFramePr>
          <p:cNvPr id="118812" name="Object 28"/>
          <p:cNvGraphicFramePr>
            <a:graphicFrameLocks noChangeAspect="1"/>
          </p:cNvGraphicFramePr>
          <p:nvPr/>
        </p:nvGraphicFramePr>
        <p:xfrm>
          <a:off x="4319588" y="3795713"/>
          <a:ext cx="1562100" cy="457200"/>
        </p:xfrm>
        <a:graphic>
          <a:graphicData uri="http://schemas.openxmlformats.org/presentationml/2006/ole">
            <p:oleObj spid="_x0000_s183309" name="Equation" r:id="rId23" imgW="774360" imgH="228600" progId="Equation.DSMT4">
              <p:embed/>
            </p:oleObj>
          </a:graphicData>
        </a:graphic>
      </p:graphicFrame>
      <p:graphicFrame>
        <p:nvGraphicFramePr>
          <p:cNvPr id="118813" name="Object 29"/>
          <p:cNvGraphicFramePr>
            <a:graphicFrameLocks noChangeAspect="1"/>
          </p:cNvGraphicFramePr>
          <p:nvPr/>
        </p:nvGraphicFramePr>
        <p:xfrm>
          <a:off x="4457700" y="4556125"/>
          <a:ext cx="1612900" cy="457200"/>
        </p:xfrm>
        <a:graphic>
          <a:graphicData uri="http://schemas.openxmlformats.org/presentationml/2006/ole">
            <p:oleObj spid="_x0000_s183310" name="Equation" r:id="rId24" imgW="799920" imgH="228600" progId="Equation.DSMT4">
              <p:embed/>
            </p:oleObj>
          </a:graphicData>
        </a:graphic>
      </p:graphicFrame>
      <p:graphicFrame>
        <p:nvGraphicFramePr>
          <p:cNvPr id="118814" name="Object 30"/>
          <p:cNvGraphicFramePr>
            <a:graphicFrameLocks noChangeAspect="1"/>
          </p:cNvGraphicFramePr>
          <p:nvPr/>
        </p:nvGraphicFramePr>
        <p:xfrm>
          <a:off x="1763688" y="2416898"/>
          <a:ext cx="563562" cy="406400"/>
        </p:xfrm>
        <a:graphic>
          <a:graphicData uri="http://schemas.openxmlformats.org/presentationml/2006/ole">
            <p:oleObj spid="_x0000_s183311" name="Equation" r:id="rId25" imgW="279360" imgH="203040" progId="Equation.DSMT4">
              <p:embed/>
            </p:oleObj>
          </a:graphicData>
        </a:graphic>
      </p:graphicFrame>
      <p:graphicFrame>
        <p:nvGraphicFramePr>
          <p:cNvPr id="118815" name="Object 31"/>
          <p:cNvGraphicFramePr>
            <a:graphicFrameLocks noChangeAspect="1"/>
          </p:cNvGraphicFramePr>
          <p:nvPr/>
        </p:nvGraphicFramePr>
        <p:xfrm>
          <a:off x="1747838" y="3661838"/>
          <a:ext cx="563562" cy="406400"/>
        </p:xfrm>
        <a:graphic>
          <a:graphicData uri="http://schemas.openxmlformats.org/presentationml/2006/ole">
            <p:oleObj spid="_x0000_s183312" name="Equation" r:id="rId26" imgW="279360" imgH="203040" progId="Equation.DSMT4">
              <p:embed/>
            </p:oleObj>
          </a:graphicData>
        </a:graphic>
      </p:graphicFrame>
      <p:graphicFrame>
        <p:nvGraphicFramePr>
          <p:cNvPr id="118816" name="Object 32"/>
          <p:cNvGraphicFramePr>
            <a:graphicFrameLocks noChangeAspect="1"/>
          </p:cNvGraphicFramePr>
          <p:nvPr/>
        </p:nvGraphicFramePr>
        <p:xfrm>
          <a:off x="1900238" y="4450581"/>
          <a:ext cx="563562" cy="406400"/>
        </p:xfrm>
        <a:graphic>
          <a:graphicData uri="http://schemas.openxmlformats.org/presentationml/2006/ole">
            <p:oleObj spid="_x0000_s183313" name="Equation" r:id="rId27" imgW="279360" imgH="203040" progId="Equation.DSMT4">
              <p:embed/>
            </p:oleObj>
          </a:graphicData>
        </a:graphic>
      </p:graphicFrame>
      <p:graphicFrame>
        <p:nvGraphicFramePr>
          <p:cNvPr id="118817" name="Object 33"/>
          <p:cNvGraphicFramePr>
            <a:graphicFrameLocks noChangeAspect="1"/>
          </p:cNvGraphicFramePr>
          <p:nvPr/>
        </p:nvGraphicFramePr>
        <p:xfrm>
          <a:off x="7696200" y="1708417"/>
          <a:ext cx="563562" cy="406400"/>
        </p:xfrm>
        <a:graphic>
          <a:graphicData uri="http://schemas.openxmlformats.org/presentationml/2006/ole">
            <p:oleObj spid="_x0000_s183314" name="Equation" r:id="rId28" imgW="279360" imgH="203040" progId="Equation.DSMT4">
              <p:embed/>
            </p:oleObj>
          </a:graphicData>
        </a:graphic>
      </p:graphicFrame>
      <p:graphicFrame>
        <p:nvGraphicFramePr>
          <p:cNvPr id="118818" name="Object 34"/>
          <p:cNvGraphicFramePr>
            <a:graphicFrameLocks noChangeAspect="1"/>
          </p:cNvGraphicFramePr>
          <p:nvPr/>
        </p:nvGraphicFramePr>
        <p:xfrm>
          <a:off x="7414418" y="2266950"/>
          <a:ext cx="563563" cy="406400"/>
        </p:xfrm>
        <a:graphic>
          <a:graphicData uri="http://schemas.openxmlformats.org/presentationml/2006/ole">
            <p:oleObj spid="_x0000_s183315" name="Equation" r:id="rId29" imgW="279360" imgH="203040" progId="Equation.DSMT4">
              <p:embed/>
            </p:oleObj>
          </a:graphicData>
        </a:graphic>
      </p:graphicFrame>
      <p:graphicFrame>
        <p:nvGraphicFramePr>
          <p:cNvPr id="118819" name="Object 35"/>
          <p:cNvGraphicFramePr>
            <a:graphicFrameLocks noChangeAspect="1"/>
          </p:cNvGraphicFramePr>
          <p:nvPr/>
        </p:nvGraphicFramePr>
        <p:xfrm>
          <a:off x="7566025" y="3458638"/>
          <a:ext cx="563563" cy="406400"/>
        </p:xfrm>
        <a:graphic>
          <a:graphicData uri="http://schemas.openxmlformats.org/presentationml/2006/ole">
            <p:oleObj spid="_x0000_s183316" name="Equation" r:id="rId30" imgW="279360" imgH="203040" progId="Equation.DSMT4">
              <p:embed/>
            </p:oleObj>
          </a:graphicData>
        </a:graphic>
      </p:graphicFrame>
      <p:graphicFrame>
        <p:nvGraphicFramePr>
          <p:cNvPr id="118820" name="Object 36"/>
          <p:cNvGraphicFramePr>
            <a:graphicFrameLocks noChangeAspect="1"/>
          </p:cNvGraphicFramePr>
          <p:nvPr/>
        </p:nvGraphicFramePr>
        <p:xfrm>
          <a:off x="7566025" y="3985763"/>
          <a:ext cx="563563" cy="406400"/>
        </p:xfrm>
        <a:graphic>
          <a:graphicData uri="http://schemas.openxmlformats.org/presentationml/2006/ole">
            <p:oleObj spid="_x0000_s183317" name="Equation" r:id="rId31" imgW="279360" imgH="203040" progId="Equation.DSMT4">
              <p:embed/>
            </p:oleObj>
          </a:graphicData>
        </a:graphic>
      </p:graphicFrame>
      <p:graphicFrame>
        <p:nvGraphicFramePr>
          <p:cNvPr id="118821" name="Object 37"/>
          <p:cNvGraphicFramePr>
            <a:graphicFrameLocks noChangeAspect="1"/>
          </p:cNvGraphicFramePr>
          <p:nvPr/>
        </p:nvGraphicFramePr>
        <p:xfrm>
          <a:off x="7696199" y="4556125"/>
          <a:ext cx="563563" cy="406400"/>
        </p:xfrm>
        <a:graphic>
          <a:graphicData uri="http://schemas.openxmlformats.org/presentationml/2006/ole">
            <p:oleObj spid="_x0000_s183318" name="Equation" r:id="rId32" imgW="279360" imgH="20304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2776667" y="5910329"/>
            <a:ext cx="121956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Movie type</a:t>
            </a:r>
            <a:endParaRPr lang="he-IL" dirty="0"/>
          </a:p>
        </p:txBody>
      </p:sp>
      <p:sp>
        <p:nvSpPr>
          <p:cNvPr id="74" name="TextBox 73"/>
          <p:cNvSpPr txBox="1"/>
          <p:nvPr/>
        </p:nvSpPr>
        <p:spPr>
          <a:xfrm>
            <a:off x="6430414" y="5910329"/>
            <a:ext cx="22817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Movie type,  # replicas</a:t>
            </a:r>
            <a:endParaRPr lang="he-IL" dirty="0"/>
          </a:p>
        </p:txBody>
      </p:sp>
      <p:sp>
        <p:nvSpPr>
          <p:cNvPr id="75" name="מציין מיקום של מספר שקופית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/>
              <a:pPr/>
              <a:t>29</a:t>
            </a:fld>
            <a:endParaRPr lang="en-US"/>
          </a:p>
        </p:txBody>
      </p:sp>
      <p:sp>
        <p:nvSpPr>
          <p:cNvPr id="76" name="מציין מיקום של כותרת תחתונה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78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36558" y="1676400"/>
            <a:ext cx="21066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i="0" dirty="0">
                <a:solidFill>
                  <a:srgbClr val="C00000"/>
                </a:solidFill>
                <a:latin typeface="Comic Sans MS" pitchFamily="66" charset="0"/>
              </a:rPr>
              <a:t>Flow value</a:t>
            </a:r>
            <a:r>
              <a:rPr lang="en-US" altLang="zh-CN" dirty="0">
                <a:solidFill>
                  <a:srgbClr val="C00000"/>
                </a:solidFill>
                <a:latin typeface="Comic Sans MS" pitchFamily="66" charset="0"/>
              </a:rPr>
              <a:t>= s</a:t>
            </a:r>
            <a:endParaRPr lang="en-US" altLang="zh-CN" i="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1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1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1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1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1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11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11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11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1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1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1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11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1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13" grpId="0" animBg="1"/>
      <p:bldP spid="113" grpId="1" animBg="1"/>
      <p:bldP spid="108" grpId="0" animBg="1"/>
      <p:bldP spid="123" grpId="0" animBg="1"/>
      <p:bldP spid="123" grpId="1" animBg="1"/>
      <p:bldP spid="127" grpId="0" animBg="1"/>
      <p:bldP spid="139" grpId="0" animBg="1"/>
      <p:bldP spid="162" grpId="0" animBg="1"/>
      <p:bldP spid="170" grpId="0"/>
      <p:bldP spid="73" grpId="0"/>
      <p:bldP spid="74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Motivation: Content Distribution Network </a:t>
            </a:r>
            <a:endParaRPr lang="he-IL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51248"/>
            <a:ext cx="8371656" cy="3168352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Multi-region server structure (e.g., terminal based service, cloud)</a:t>
            </a:r>
          </a:p>
          <a:p>
            <a:r>
              <a:rPr lang="en-US" dirty="0">
                <a:latin typeface="Comic Sans MS" pitchFamily="66" charset="0"/>
              </a:rPr>
              <a:t>Service costs: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intra-region</a:t>
            </a:r>
            <a:r>
              <a:rPr lang="en-US" dirty="0">
                <a:latin typeface="Comic Sans MS" pitchFamily="66" charset="0"/>
              </a:rPr>
              <a:t> &lt;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inter-region</a:t>
            </a:r>
            <a:r>
              <a:rPr lang="en-US" dirty="0">
                <a:latin typeface="Comic Sans MS" pitchFamily="66" charset="0"/>
              </a:rPr>
              <a:t> &lt;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central</a:t>
            </a:r>
          </a:p>
          <a:p>
            <a:pPr lvl="1"/>
            <a:endParaRPr lang="en-US" sz="1800" dirty="0">
              <a:latin typeface="Comic Sans MS" pitchFamily="66" charset="0"/>
            </a:endParaRPr>
          </a:p>
          <a:p>
            <a:pPr lvl="2"/>
            <a:endParaRPr lang="en-US" sz="1800" dirty="0">
              <a:latin typeface="Comic Sans MS" pitchFamily="66" charset="0"/>
            </a:endParaRPr>
          </a:p>
          <a:p>
            <a:pPr marL="594360" lvl="2" indent="0">
              <a:buNone/>
            </a:pPr>
            <a:endParaRPr lang="en-US" sz="1500" dirty="0">
              <a:latin typeface="Comic Sans MS" pitchFamily="66" charset="0"/>
            </a:endParaRPr>
          </a:p>
          <a:p>
            <a:pPr marL="0" indent="0" algn="l" rtl="0">
              <a:buNone/>
            </a:pPr>
            <a:endParaRPr lang="en-US" sz="2400" dirty="0">
              <a:latin typeface="Comic Sans MS" pitchFamily="66" charset="0"/>
            </a:endParaRPr>
          </a:p>
          <a:p>
            <a:pPr marL="514350" indent="-514350" algn="l" rtl="0"/>
            <a:endParaRPr lang="en-US" dirty="0">
              <a:latin typeface="Comic Sans MS" pitchFamily="66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3</a:t>
            </a:fld>
            <a:endParaRPr lang="he-IL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80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159" name="Rectangle 56"/>
          <p:cNvSpPr/>
          <p:nvPr/>
        </p:nvSpPr>
        <p:spPr>
          <a:xfrm>
            <a:off x="90570" y="4268996"/>
            <a:ext cx="1542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1200" dirty="0">
                <a:solidFill>
                  <a:srgbClr val="C00000"/>
                </a:solidFill>
                <a:latin typeface="Comic Sans MS" pitchFamily="66" charset="0"/>
              </a:rPr>
              <a:t>Intra-region</a:t>
            </a:r>
          </a:p>
          <a:p>
            <a:pPr lvl="1" algn="ctr"/>
            <a:r>
              <a:rPr lang="en-US" sz="1200" dirty="0">
                <a:solidFill>
                  <a:srgbClr val="3366FF"/>
                </a:solidFill>
                <a:latin typeface="Comic Sans MS" pitchFamily="66" charset="0"/>
              </a:rPr>
              <a:t>Low </a:t>
            </a:r>
            <a:r>
              <a:rPr lang="en-US" sz="1200" dirty="0">
                <a:latin typeface="Comic Sans MS" pitchFamily="66" charset="0"/>
              </a:rPr>
              <a:t>cost</a:t>
            </a:r>
          </a:p>
          <a:p>
            <a:pPr lvl="1" algn="ctr"/>
            <a:endParaRPr lang="en-US" sz="1200" dirty="0"/>
          </a:p>
        </p:txBody>
      </p:sp>
      <p:sp>
        <p:nvSpPr>
          <p:cNvPr id="160" name="Rectangle 57"/>
          <p:cNvSpPr/>
          <p:nvPr/>
        </p:nvSpPr>
        <p:spPr>
          <a:xfrm>
            <a:off x="4114800" y="4154269"/>
            <a:ext cx="15536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Inter-region</a:t>
            </a:r>
          </a:p>
          <a:p>
            <a:pPr lvl="1" algn="ctr"/>
            <a:r>
              <a:rPr lang="en-US" sz="1200" dirty="0">
                <a:solidFill>
                  <a:srgbClr val="3366FF"/>
                </a:solidFill>
                <a:latin typeface="Comic Sans MS" pitchFamily="66" charset="0"/>
              </a:rPr>
              <a:t>Medium </a:t>
            </a:r>
            <a:r>
              <a:rPr lang="en-US" sz="1200" dirty="0">
                <a:latin typeface="Comic Sans MS" pitchFamily="66" charset="0"/>
              </a:rPr>
              <a:t>cost</a:t>
            </a:r>
          </a:p>
          <a:p>
            <a:pPr lvl="1" algn="ctr"/>
            <a:endParaRPr lang="en-US" sz="1200" dirty="0"/>
          </a:p>
        </p:txBody>
      </p:sp>
      <p:sp>
        <p:nvSpPr>
          <p:cNvPr id="161" name="Rectangle 58"/>
          <p:cNvSpPr/>
          <p:nvPr/>
        </p:nvSpPr>
        <p:spPr>
          <a:xfrm>
            <a:off x="3026726" y="2828835"/>
            <a:ext cx="1330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endParaRPr lang="en-US" sz="1200" dirty="0">
              <a:latin typeface="Comic Sans MS" pitchFamily="66" charset="0"/>
            </a:endParaRPr>
          </a:p>
          <a:p>
            <a:pPr lvl="1" algn="ctr"/>
            <a:r>
              <a:rPr lang="en-US" sz="1200" dirty="0">
                <a:solidFill>
                  <a:srgbClr val="002060"/>
                </a:solidFill>
                <a:latin typeface="Comic Sans MS" pitchFamily="66" charset="0"/>
              </a:rPr>
              <a:t>Central</a:t>
            </a:r>
          </a:p>
          <a:p>
            <a:pPr lvl="1" algn="ctr"/>
            <a:r>
              <a:rPr lang="en-US" sz="1200" dirty="0">
                <a:solidFill>
                  <a:srgbClr val="3366FF"/>
                </a:solidFill>
                <a:latin typeface="Comic Sans MS" pitchFamily="66" charset="0"/>
              </a:rPr>
              <a:t>High </a:t>
            </a:r>
            <a:r>
              <a:rPr lang="en-US" sz="1200" dirty="0">
                <a:latin typeface="Comic Sans MS" pitchFamily="66" charset="0"/>
              </a:rPr>
              <a:t>cost</a:t>
            </a:r>
          </a:p>
          <a:p>
            <a:pPr lvl="1" algn="ctr"/>
            <a:endParaRPr lang="en-US" sz="1200" dirty="0"/>
          </a:p>
        </p:txBody>
      </p:sp>
      <p:sp>
        <p:nvSpPr>
          <p:cNvPr id="162" name="Cloud 50"/>
          <p:cNvSpPr/>
          <p:nvPr/>
        </p:nvSpPr>
        <p:spPr>
          <a:xfrm>
            <a:off x="6324600" y="3789589"/>
            <a:ext cx="1898265" cy="1392011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Region 2</a:t>
            </a:r>
          </a:p>
        </p:txBody>
      </p:sp>
      <p:pic>
        <p:nvPicPr>
          <p:cNvPr id="169" name="Picture 60" descr="serv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9252" y="3133876"/>
            <a:ext cx="333190" cy="462038"/>
          </a:xfrm>
          <a:prstGeom prst="rect">
            <a:avLst/>
          </a:prstGeom>
        </p:spPr>
      </p:pic>
      <p:cxnSp>
        <p:nvCxnSpPr>
          <p:cNvPr id="170" name="Straight Arrow Connector 63"/>
          <p:cNvCxnSpPr>
            <a:stCxn id="167" idx="0"/>
          </p:cNvCxnSpPr>
          <p:nvPr/>
        </p:nvCxnSpPr>
        <p:spPr>
          <a:xfrm flipH="1" flipV="1">
            <a:off x="2763440" y="4987926"/>
            <a:ext cx="288031" cy="441338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lowchart: Magnetic Disk 74"/>
          <p:cNvSpPr/>
          <p:nvPr/>
        </p:nvSpPr>
        <p:spPr>
          <a:xfrm>
            <a:off x="3287425" y="5357826"/>
            <a:ext cx="190394" cy="24752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Flowchart: Magnetic Disk 76"/>
          <p:cNvSpPr/>
          <p:nvPr/>
        </p:nvSpPr>
        <p:spPr>
          <a:xfrm>
            <a:off x="4262343" y="5309566"/>
            <a:ext cx="190394" cy="24752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3" name="Straight Arrow Connector 80"/>
          <p:cNvCxnSpPr>
            <a:stCxn id="164" idx="0"/>
          </p:cNvCxnSpPr>
          <p:nvPr/>
        </p:nvCxnSpPr>
        <p:spPr>
          <a:xfrm flipV="1">
            <a:off x="2051339" y="4987925"/>
            <a:ext cx="417216" cy="474945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81"/>
          <p:cNvCxnSpPr>
            <a:stCxn id="181" idx="0"/>
          </p:cNvCxnSpPr>
          <p:nvPr/>
        </p:nvCxnSpPr>
        <p:spPr>
          <a:xfrm flipH="1" flipV="1">
            <a:off x="3287425" y="4834829"/>
            <a:ext cx="692740" cy="594435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83"/>
          <p:cNvCxnSpPr>
            <a:stCxn id="178" idx="0"/>
          </p:cNvCxnSpPr>
          <p:nvPr/>
        </p:nvCxnSpPr>
        <p:spPr>
          <a:xfrm flipV="1">
            <a:off x="1122677" y="4876104"/>
            <a:ext cx="742481" cy="515328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5105400" y="2892623"/>
            <a:ext cx="2230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/>
              <a:t>Central video server </a:t>
            </a:r>
          </a:p>
        </p:txBody>
      </p:sp>
      <p:sp>
        <p:nvSpPr>
          <p:cNvPr id="183" name="Flowchart: Magnetic Disk 74"/>
          <p:cNvSpPr/>
          <p:nvPr/>
        </p:nvSpPr>
        <p:spPr>
          <a:xfrm>
            <a:off x="2350361" y="5349108"/>
            <a:ext cx="190394" cy="247520"/>
          </a:xfrm>
          <a:prstGeom prst="flowChartMagneticDisk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lowchart: Magnetic Disk 78"/>
          <p:cNvSpPr/>
          <p:nvPr/>
        </p:nvSpPr>
        <p:spPr>
          <a:xfrm>
            <a:off x="1406117" y="5286388"/>
            <a:ext cx="142876" cy="216024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1" name="Straight Arrow Connector 68"/>
          <p:cNvCxnSpPr>
            <a:stCxn id="189" idx="0"/>
          </p:cNvCxnSpPr>
          <p:nvPr/>
        </p:nvCxnSpPr>
        <p:spPr>
          <a:xfrm flipH="1" flipV="1">
            <a:off x="7037335" y="5082142"/>
            <a:ext cx="288031" cy="441338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Magnetic Disk 74"/>
          <p:cNvSpPr/>
          <p:nvPr/>
        </p:nvSpPr>
        <p:spPr>
          <a:xfrm>
            <a:off x="7561320" y="5452042"/>
            <a:ext cx="190394" cy="24752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Flowchart: Magnetic Disk 76"/>
          <p:cNvSpPr/>
          <p:nvPr/>
        </p:nvSpPr>
        <p:spPr>
          <a:xfrm>
            <a:off x="6608706" y="5452042"/>
            <a:ext cx="190394" cy="247520"/>
          </a:xfrm>
          <a:prstGeom prst="flowChartMagneticDisk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4" name="Straight Arrow Connector 71"/>
          <p:cNvCxnSpPr>
            <a:stCxn id="186" idx="0"/>
          </p:cNvCxnSpPr>
          <p:nvPr/>
        </p:nvCxnSpPr>
        <p:spPr>
          <a:xfrm flipV="1">
            <a:off x="6325234" y="5082141"/>
            <a:ext cx="417216" cy="474945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72"/>
          <p:cNvCxnSpPr>
            <a:stCxn id="201" idx="0"/>
          </p:cNvCxnSpPr>
          <p:nvPr/>
        </p:nvCxnSpPr>
        <p:spPr>
          <a:xfrm flipH="1" flipV="1">
            <a:off x="7966028" y="4987926"/>
            <a:ext cx="288032" cy="535554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73"/>
          <p:cNvCxnSpPr>
            <a:stCxn id="198" idx="0"/>
          </p:cNvCxnSpPr>
          <p:nvPr/>
        </p:nvCxnSpPr>
        <p:spPr>
          <a:xfrm flipV="1">
            <a:off x="5396572" y="4915327"/>
            <a:ext cx="1068055" cy="570321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Flowchart: Magnetic Disk 74"/>
          <p:cNvSpPr/>
          <p:nvPr/>
        </p:nvSpPr>
        <p:spPr>
          <a:xfrm>
            <a:off x="8537532" y="5452042"/>
            <a:ext cx="190394" cy="24752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lowchart: Magnetic Disk 78"/>
          <p:cNvSpPr/>
          <p:nvPr/>
        </p:nvSpPr>
        <p:spPr>
          <a:xfrm>
            <a:off x="5680012" y="5380604"/>
            <a:ext cx="142876" cy="216024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5" name="Straight Arrow Connector 104"/>
          <p:cNvCxnSpPr/>
          <p:nvPr/>
        </p:nvCxnSpPr>
        <p:spPr>
          <a:xfrm flipH="1">
            <a:off x="3196307" y="4594787"/>
            <a:ext cx="3207542" cy="1"/>
          </a:xfrm>
          <a:prstGeom prst="straightConnector1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108"/>
          <p:cNvCxnSpPr>
            <a:stCxn id="169" idx="1"/>
          </p:cNvCxnSpPr>
          <p:nvPr/>
        </p:nvCxnSpPr>
        <p:spPr>
          <a:xfrm flipH="1">
            <a:off x="3339503" y="3364895"/>
            <a:ext cx="1329749" cy="673705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109"/>
          <p:cNvCxnSpPr/>
          <p:nvPr/>
        </p:nvCxnSpPr>
        <p:spPr>
          <a:xfrm>
            <a:off x="4979313" y="3370320"/>
            <a:ext cx="1629393" cy="973080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loud 50"/>
          <p:cNvSpPr/>
          <p:nvPr/>
        </p:nvSpPr>
        <p:spPr>
          <a:xfrm>
            <a:off x="1701393" y="3748314"/>
            <a:ext cx="1898265" cy="1392011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Region 1</a:t>
            </a:r>
          </a:p>
        </p:txBody>
      </p:sp>
      <p:pic>
        <p:nvPicPr>
          <p:cNvPr id="209" name="Picture 2" descr="File:Flag of Italy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7839" y="4351478"/>
            <a:ext cx="445361" cy="296722"/>
          </a:xfrm>
          <a:prstGeom prst="rect">
            <a:avLst/>
          </a:prstGeom>
          <a:noFill/>
        </p:spPr>
      </p:pic>
      <p:pic>
        <p:nvPicPr>
          <p:cNvPr id="210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5515" y="4413438"/>
            <a:ext cx="542085" cy="310962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2867573" y="5990582"/>
            <a:ext cx="3081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/>
              <a:t>	User terminals - demand</a:t>
            </a:r>
          </a:p>
        </p:txBody>
      </p:sp>
      <p:sp>
        <p:nvSpPr>
          <p:cNvPr id="61" name="Smiley Face 95"/>
          <p:cNvSpPr/>
          <p:nvPr/>
        </p:nvSpPr>
        <p:spPr>
          <a:xfrm>
            <a:off x="694049" y="5418033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Smiley Face 95"/>
          <p:cNvSpPr/>
          <p:nvPr/>
        </p:nvSpPr>
        <p:spPr>
          <a:xfrm>
            <a:off x="1781172" y="55102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Smiley Face 95"/>
          <p:cNvSpPr/>
          <p:nvPr/>
        </p:nvSpPr>
        <p:spPr>
          <a:xfrm>
            <a:off x="2771772" y="55102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Smiley Face 95"/>
          <p:cNvSpPr/>
          <p:nvPr/>
        </p:nvSpPr>
        <p:spPr>
          <a:xfrm>
            <a:off x="3762372" y="54864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Smiley Face 95"/>
          <p:cNvSpPr/>
          <p:nvPr/>
        </p:nvSpPr>
        <p:spPr>
          <a:xfrm>
            <a:off x="5133972" y="54864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Smiley Face 95"/>
          <p:cNvSpPr/>
          <p:nvPr/>
        </p:nvSpPr>
        <p:spPr>
          <a:xfrm>
            <a:off x="6048372" y="55626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Smiley Face 95"/>
          <p:cNvSpPr/>
          <p:nvPr/>
        </p:nvSpPr>
        <p:spPr>
          <a:xfrm>
            <a:off x="7086600" y="55864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Smiley Face 95"/>
          <p:cNvSpPr/>
          <p:nvPr/>
        </p:nvSpPr>
        <p:spPr>
          <a:xfrm>
            <a:off x="8029572" y="55864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6" name="מחבר חץ ישר 45"/>
          <p:cNvCxnSpPr>
            <a:endCxn id="61" idx="3"/>
          </p:cNvCxnSpPr>
          <p:nvPr/>
        </p:nvCxnSpPr>
        <p:spPr>
          <a:xfrm flipV="1">
            <a:off x="467544" y="5722914"/>
            <a:ext cx="289276" cy="2802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0570" y="5943600"/>
            <a:ext cx="17745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Request type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552026" y="5975350"/>
            <a:ext cx="1315547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r>
              <a:rPr lang="en-US" dirty="0"/>
              <a:t>isk</a:t>
            </a:r>
            <a:endParaRPr lang="en-US" dirty="0"/>
          </a:p>
        </p:txBody>
      </p:sp>
      <p:cxnSp>
        <p:nvCxnSpPr>
          <p:cNvPr id="51" name="מחבר חץ ישר 50"/>
          <p:cNvCxnSpPr/>
          <p:nvPr/>
        </p:nvCxnSpPr>
        <p:spPr>
          <a:xfrm flipH="1" flipV="1">
            <a:off x="1447800" y="5562600"/>
            <a:ext cx="25359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מחבר ישר 95"/>
          <p:cNvCxnSpPr>
            <a:endCxn id="62" idx="0"/>
          </p:cNvCxnSpPr>
          <p:nvPr/>
        </p:nvCxnSpPr>
        <p:spPr>
          <a:xfrm flipH="1">
            <a:off x="1995486" y="4594788"/>
            <a:ext cx="903162" cy="915422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ישר 100"/>
          <p:cNvCxnSpPr/>
          <p:nvPr/>
        </p:nvCxnSpPr>
        <p:spPr>
          <a:xfrm flipV="1">
            <a:off x="2046514" y="4648200"/>
            <a:ext cx="821059" cy="39914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מחבר ישר 104"/>
          <p:cNvCxnSpPr>
            <a:stCxn id="184" idx="1"/>
          </p:cNvCxnSpPr>
          <p:nvPr/>
        </p:nvCxnSpPr>
        <p:spPr>
          <a:xfrm flipV="1">
            <a:off x="1477555" y="4648200"/>
            <a:ext cx="594718" cy="638188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מחבר ישר 111"/>
          <p:cNvCxnSpPr/>
          <p:nvPr/>
        </p:nvCxnSpPr>
        <p:spPr>
          <a:xfrm flipH="1">
            <a:off x="2053929" y="4572000"/>
            <a:ext cx="994071" cy="967813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מחבר ישר 113"/>
          <p:cNvCxnSpPr/>
          <p:nvPr/>
        </p:nvCxnSpPr>
        <p:spPr>
          <a:xfrm flipH="1">
            <a:off x="3051472" y="4594787"/>
            <a:ext cx="3557234" cy="1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מחבר ישר 117"/>
          <p:cNvCxnSpPr>
            <a:stCxn id="204" idx="4"/>
          </p:cNvCxnSpPr>
          <p:nvPr/>
        </p:nvCxnSpPr>
        <p:spPr>
          <a:xfrm flipV="1">
            <a:off x="5822888" y="4594788"/>
            <a:ext cx="785818" cy="893828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מחבר ישר 123"/>
          <p:cNvCxnSpPr/>
          <p:nvPr/>
        </p:nvCxnSpPr>
        <p:spPr>
          <a:xfrm flipH="1">
            <a:off x="2053929" y="4572000"/>
            <a:ext cx="994071" cy="967813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/>
          <p:nvPr/>
        </p:nvCxnSpPr>
        <p:spPr>
          <a:xfrm flipH="1">
            <a:off x="2986095" y="4038600"/>
            <a:ext cx="353408" cy="533400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מחבר ישר 126"/>
          <p:cNvCxnSpPr/>
          <p:nvPr/>
        </p:nvCxnSpPr>
        <p:spPr>
          <a:xfrm flipH="1">
            <a:off x="3339503" y="3352800"/>
            <a:ext cx="1371445" cy="709386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297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59" grpId="1"/>
      <p:bldP spid="160" grpId="0"/>
      <p:bldP spid="160" grpId="1"/>
      <p:bldP spid="161" grpId="1"/>
      <p:bldP spid="47" grpId="0"/>
      <p:bldP spid="47" grpId="1"/>
      <p:bldP spid="50" grpId="0"/>
      <p:bldP spid="50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6"/>
          <p:cNvSpPr/>
          <p:nvPr/>
        </p:nvSpPr>
        <p:spPr>
          <a:xfrm>
            <a:off x="6285166" y="2955924"/>
            <a:ext cx="2574381" cy="1327150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57200" y="1362075"/>
            <a:ext cx="8208912" cy="475764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itchFamily="66" charset="0"/>
              </a:rPr>
              <a:t>Convert max to min</a:t>
            </a: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Correctness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30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1449529" y="1797050"/>
          <a:ext cx="2505382" cy="1120775"/>
        </p:xfrm>
        <a:graphic>
          <a:graphicData uri="http://schemas.openxmlformats.org/presentationml/2006/ole">
            <p:oleObj spid="_x0000_s184322" name="Equation" r:id="rId4" imgW="1041120" imgH="457200" progId="Equation.DSMT4">
              <p:embed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719263" y="2895600"/>
          <a:ext cx="1447800" cy="1095375"/>
        </p:xfrm>
        <a:graphic>
          <a:graphicData uri="http://schemas.openxmlformats.org/presentationml/2006/ole">
            <p:oleObj spid="_x0000_s184323" name="Equation" r:id="rId5" imgW="571320" imgH="431640" progId="Equation.DSMT4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427037" y="2146300"/>
          <a:ext cx="901700" cy="863600"/>
        </p:xfrm>
        <a:graphic>
          <a:graphicData uri="http://schemas.openxmlformats.org/presentationml/2006/ole">
            <p:oleObj spid="_x0000_s184324" name="Equation" r:id="rId6" imgW="317286" imgH="304616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6403847" y="1797050"/>
          <a:ext cx="2455701" cy="1098550"/>
        </p:xfrm>
        <a:graphic>
          <a:graphicData uri="http://schemas.openxmlformats.org/presentationml/2006/ole">
            <p:oleObj spid="_x0000_s184325" name="Equation" r:id="rId7" imgW="1041120" imgH="457200" progId="Equation.DSMT4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6534150" y="2955925"/>
          <a:ext cx="1360488" cy="1027113"/>
        </p:xfrm>
        <a:graphic>
          <a:graphicData uri="http://schemas.openxmlformats.org/presentationml/2006/ole">
            <p:oleObj spid="_x0000_s184326" name="Equation" r:id="rId8" imgW="571320" imgH="431640" progId="Equation.DSMT4">
              <p:embed/>
            </p:oleObj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5454904" y="2054225"/>
          <a:ext cx="830263" cy="863600"/>
        </p:xfrm>
        <a:graphic>
          <a:graphicData uri="http://schemas.openxmlformats.org/presentationml/2006/ole">
            <p:oleObj spid="_x0000_s184327" name="Equation" r:id="rId9" imgW="291960" imgH="304560" progId="Equation.DSMT4">
              <p:embed/>
            </p:oleObj>
          </a:graphicData>
        </a:graphic>
      </p:graphicFrame>
      <p:graphicFrame>
        <p:nvGraphicFramePr>
          <p:cNvPr id="119817" name="Object 9"/>
          <p:cNvGraphicFramePr>
            <a:graphicFrameLocks noChangeAspect="1"/>
          </p:cNvGraphicFramePr>
          <p:nvPr/>
        </p:nvGraphicFramePr>
        <p:xfrm>
          <a:off x="5454904" y="3194050"/>
          <a:ext cx="541337" cy="431800"/>
        </p:xfrm>
        <a:graphic>
          <a:graphicData uri="http://schemas.openxmlformats.org/presentationml/2006/ole">
            <p:oleObj spid="_x0000_s184328" name="Equation" r:id="rId10" imgW="190440" imgH="152280" progId="Equation.DSMT4">
              <p:embed/>
            </p:oleObj>
          </a:graphicData>
        </a:graphic>
      </p:graphicFrame>
      <p:graphicFrame>
        <p:nvGraphicFramePr>
          <p:cNvPr id="119818" name="Object 10"/>
          <p:cNvGraphicFramePr>
            <a:graphicFrameLocks noChangeAspect="1"/>
          </p:cNvGraphicFramePr>
          <p:nvPr/>
        </p:nvGraphicFramePr>
        <p:xfrm>
          <a:off x="787400" y="3194050"/>
          <a:ext cx="541337" cy="431800"/>
        </p:xfrm>
        <a:graphic>
          <a:graphicData uri="http://schemas.openxmlformats.org/presentationml/2006/ole">
            <p:oleObj spid="_x0000_s184329" name="Equation" r:id="rId11" imgW="190440" imgH="152280" progId="Equation.DSMT4">
              <p:embed/>
            </p:oleObj>
          </a:graphicData>
        </a:graphic>
      </p:graphicFrame>
      <p:cxnSp>
        <p:nvCxnSpPr>
          <p:cNvPr id="90" name="מחבר חץ ישר 89"/>
          <p:cNvCxnSpPr/>
          <p:nvPr/>
        </p:nvCxnSpPr>
        <p:spPr>
          <a:xfrm>
            <a:off x="4191000" y="2438400"/>
            <a:ext cx="998089" cy="0"/>
          </a:xfrm>
          <a:prstGeom prst="straightConnector1">
            <a:avLst/>
          </a:prstGeom>
          <a:ln w="539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חץ ישר 90"/>
          <p:cNvCxnSpPr/>
          <p:nvPr/>
        </p:nvCxnSpPr>
        <p:spPr>
          <a:xfrm>
            <a:off x="4191000" y="3194050"/>
            <a:ext cx="998089" cy="0"/>
          </a:xfrm>
          <a:prstGeom prst="straightConnector1">
            <a:avLst/>
          </a:prstGeom>
          <a:ln w="539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 txBox="1">
            <a:spLocks/>
          </p:cNvSpPr>
          <p:nvPr/>
        </p:nvSpPr>
        <p:spPr>
          <a:xfrm>
            <a:off x="1374648" y="4283074"/>
            <a:ext cx="1524000" cy="5937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400" dirty="0">
                <a:latin typeface="Comic Sans MS" pitchFamily="66" charset="0"/>
              </a:rPr>
              <a:t>Original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1188720" lvl="2" indent="-274320" defTabSz="91440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4" name="Content Placeholder 2"/>
          <p:cNvSpPr txBox="1">
            <a:spLocks/>
          </p:cNvSpPr>
          <p:nvPr/>
        </p:nvSpPr>
        <p:spPr>
          <a:xfrm>
            <a:off x="7142112" y="4435474"/>
            <a:ext cx="1524000" cy="5937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400" dirty="0">
                <a:latin typeface="Comic Sans MS" pitchFamily="66" charset="0"/>
              </a:rPr>
              <a:t>New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7" name="Rounded Rectangular Callout 4"/>
          <p:cNvSpPr/>
          <p:nvPr/>
        </p:nvSpPr>
        <p:spPr>
          <a:xfrm>
            <a:off x="2498493" y="5029200"/>
            <a:ext cx="5578707" cy="1090519"/>
          </a:xfrm>
          <a:prstGeom prst="wedgeRoundRectCallout">
            <a:avLst>
              <a:gd name="adj1" fmla="val -15077"/>
              <a:gd name="adj2" fmla="val -41800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rgbClr val="000000"/>
                </a:solidFill>
              </a:rPr>
              <a:t>If                    solution is   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19823" name="Object 15"/>
          <p:cNvGraphicFramePr>
            <a:graphicFrameLocks noChangeAspect="1"/>
          </p:cNvGraphicFramePr>
          <p:nvPr/>
        </p:nvGraphicFramePr>
        <p:xfrm>
          <a:off x="3303588" y="5105400"/>
          <a:ext cx="1274762" cy="963613"/>
        </p:xfrm>
        <a:graphic>
          <a:graphicData uri="http://schemas.openxmlformats.org/presentationml/2006/ole">
            <p:oleObj spid="_x0000_s184330" name="Equation" r:id="rId12" imgW="571320" imgH="431640" progId="Equation.DSMT4">
              <p:embed/>
            </p:oleObj>
          </a:graphicData>
        </a:graphic>
      </p:graphicFrame>
      <p:graphicFrame>
        <p:nvGraphicFramePr>
          <p:cNvPr id="119824" name="Object 16"/>
          <p:cNvGraphicFramePr>
            <a:graphicFrameLocks noChangeAspect="1"/>
          </p:cNvGraphicFramePr>
          <p:nvPr/>
        </p:nvGraphicFramePr>
        <p:xfrm>
          <a:off x="6692646" y="5334000"/>
          <a:ext cx="877888" cy="511175"/>
        </p:xfrm>
        <a:graphic>
          <a:graphicData uri="http://schemas.openxmlformats.org/presentationml/2006/ole">
            <p:oleObj spid="_x0000_s184331" name="Equation" r:id="rId13" imgW="393480" imgH="228600" progId="Equation.DSMT4">
              <p:embed/>
            </p:oleObj>
          </a:graphicData>
        </a:graphic>
      </p:graphicFrame>
      <p:cxnSp>
        <p:nvCxnSpPr>
          <p:cNvPr id="99" name="מחבר חץ ישר 98"/>
          <p:cNvCxnSpPr/>
          <p:nvPr/>
        </p:nvCxnSpPr>
        <p:spPr>
          <a:xfrm flipH="1">
            <a:off x="3954911" y="3983825"/>
            <a:ext cx="2330256" cy="892975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93" grpId="0"/>
      <p:bldP spid="94" grpId="0"/>
      <p:bldP spid="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מחבר חץ ישר 62"/>
          <p:cNvCxnSpPr/>
          <p:nvPr/>
        </p:nvCxnSpPr>
        <p:spPr>
          <a:xfrm>
            <a:off x="7376440" y="1524000"/>
            <a:ext cx="1519783" cy="245232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חץ ישר 63"/>
          <p:cNvCxnSpPr/>
          <p:nvPr/>
        </p:nvCxnSpPr>
        <p:spPr>
          <a:xfrm>
            <a:off x="3990255" y="1899724"/>
            <a:ext cx="2666105" cy="2552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מחבר חץ ישר 64"/>
          <p:cNvCxnSpPr/>
          <p:nvPr/>
        </p:nvCxnSpPr>
        <p:spPr>
          <a:xfrm>
            <a:off x="3632024" y="4103178"/>
            <a:ext cx="2935798" cy="28867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מחבר חץ ישר 65"/>
          <p:cNvCxnSpPr/>
          <p:nvPr/>
        </p:nvCxnSpPr>
        <p:spPr>
          <a:xfrm>
            <a:off x="7304432" y="2264979"/>
            <a:ext cx="1549944" cy="183762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חץ ישר 66"/>
          <p:cNvCxnSpPr/>
          <p:nvPr/>
        </p:nvCxnSpPr>
        <p:spPr>
          <a:xfrm flipV="1">
            <a:off x="7304432" y="4228894"/>
            <a:ext cx="1591791" cy="1629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 flipV="1">
            <a:off x="533400" y="4103178"/>
            <a:ext cx="2594568" cy="68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Correctness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251520" y="4005064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8858248" y="3935906"/>
            <a:ext cx="285752" cy="35719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30" name="מחבר חץ ישר 29"/>
          <p:cNvCxnSpPr>
            <a:stCxn id="7" idx="7"/>
            <a:endCxn id="60" idx="2"/>
          </p:cNvCxnSpPr>
          <p:nvPr/>
        </p:nvCxnSpPr>
        <p:spPr>
          <a:xfrm flipV="1">
            <a:off x="495425" y="1734817"/>
            <a:ext cx="3068463" cy="23225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אליפסה 59"/>
          <p:cNvSpPr/>
          <p:nvPr/>
        </p:nvSpPr>
        <p:spPr>
          <a:xfrm>
            <a:off x="3563888" y="1484784"/>
            <a:ext cx="504056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707904" y="1556792"/>
          <a:ext cx="277813" cy="406400"/>
        </p:xfrm>
        <a:graphic>
          <a:graphicData uri="http://schemas.openxmlformats.org/presentationml/2006/ole">
            <p:oleObj spid="_x0000_s185346" name="Equation" r:id="rId3" imgW="126835" imgH="202936" progId="Equation.DSMT4">
              <p:embed/>
            </p:oleObj>
          </a:graphicData>
        </a:graphic>
      </p:graphicFrame>
      <p:cxnSp>
        <p:nvCxnSpPr>
          <p:cNvPr id="82" name="מחבר חץ ישר 81"/>
          <p:cNvCxnSpPr>
            <a:stCxn id="7" idx="6"/>
            <a:endCxn id="108" idx="2"/>
          </p:cNvCxnSpPr>
          <p:nvPr/>
        </p:nvCxnSpPr>
        <p:spPr>
          <a:xfrm flipV="1">
            <a:off x="537272" y="4115071"/>
            <a:ext cx="2594568" cy="6858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מחבר חץ ישר 108"/>
          <p:cNvCxnSpPr>
            <a:stCxn id="60" idx="6"/>
            <a:endCxn id="113" idx="2"/>
          </p:cNvCxnSpPr>
          <p:nvPr/>
        </p:nvCxnSpPr>
        <p:spPr>
          <a:xfrm flipV="1">
            <a:off x="4067944" y="1535893"/>
            <a:ext cx="2575758" cy="1989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אליפסה 112"/>
          <p:cNvSpPr/>
          <p:nvPr/>
        </p:nvSpPr>
        <p:spPr>
          <a:xfrm>
            <a:off x="6643702" y="1285860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6787604" y="1320800"/>
          <a:ext cx="520700" cy="457200"/>
        </p:xfrm>
        <a:graphic>
          <a:graphicData uri="http://schemas.openxmlformats.org/presentationml/2006/ole">
            <p:oleObj spid="_x0000_s185347" name="Equation" r:id="rId4" imgW="241300" imgH="228600" progId="Equation.DSMT4">
              <p:embed/>
            </p:oleObj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4483100" y="1168400"/>
          <a:ext cx="1522413" cy="457200"/>
        </p:xfrm>
        <a:graphic>
          <a:graphicData uri="http://schemas.openxmlformats.org/presentationml/2006/ole">
            <p:oleObj spid="_x0000_s185348" name="Equation" r:id="rId5" imgW="749160" imgH="228600" progId="Equation.DSMT4">
              <p:embed/>
            </p:oleObj>
          </a:graphicData>
        </a:graphic>
      </p:graphicFrame>
      <p:cxnSp>
        <p:nvCxnSpPr>
          <p:cNvPr id="132" name="מחבר חץ ישר 131"/>
          <p:cNvCxnSpPr>
            <a:endCxn id="8" idx="3"/>
          </p:cNvCxnSpPr>
          <p:nvPr/>
        </p:nvCxnSpPr>
        <p:spPr>
          <a:xfrm>
            <a:off x="7308304" y="3578716"/>
            <a:ext cx="1591791" cy="66207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מחבר חץ ישר 143"/>
          <p:cNvCxnSpPr>
            <a:stCxn id="113" idx="6"/>
            <a:endCxn id="8" idx="1"/>
          </p:cNvCxnSpPr>
          <p:nvPr/>
        </p:nvCxnSpPr>
        <p:spPr>
          <a:xfrm>
            <a:off x="7380312" y="1535893"/>
            <a:ext cx="1519783" cy="24523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אליפסה 107"/>
          <p:cNvSpPr/>
          <p:nvPr/>
        </p:nvSpPr>
        <p:spPr>
          <a:xfrm>
            <a:off x="3131840" y="3865038"/>
            <a:ext cx="504056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10" name="Object 13"/>
          <p:cNvGraphicFramePr>
            <a:graphicFrameLocks noChangeAspect="1"/>
          </p:cNvGraphicFramePr>
          <p:nvPr/>
        </p:nvGraphicFramePr>
        <p:xfrm>
          <a:off x="3275856" y="3933056"/>
          <a:ext cx="306388" cy="406400"/>
        </p:xfrm>
        <a:graphic>
          <a:graphicData uri="http://schemas.openxmlformats.org/presentationml/2006/ole">
            <p:oleObj spid="_x0000_s185349" name="Equation" r:id="rId6" imgW="139639" imgH="203112" progId="Equation.DSMT4">
              <p:embed/>
            </p:oleObj>
          </a:graphicData>
        </a:graphic>
      </p:graphicFrame>
      <p:sp>
        <p:nvSpPr>
          <p:cNvPr id="123" name="אליפסה 122"/>
          <p:cNvSpPr/>
          <p:nvPr/>
        </p:nvSpPr>
        <p:spPr>
          <a:xfrm>
            <a:off x="6660232" y="1916832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24" name="Object 22"/>
          <p:cNvGraphicFramePr>
            <a:graphicFrameLocks noChangeAspect="1"/>
          </p:cNvGraphicFramePr>
          <p:nvPr/>
        </p:nvGraphicFramePr>
        <p:xfrm>
          <a:off x="6762750" y="1952055"/>
          <a:ext cx="603250" cy="457200"/>
        </p:xfrm>
        <a:graphic>
          <a:graphicData uri="http://schemas.openxmlformats.org/presentationml/2006/ole">
            <p:oleObj spid="_x0000_s185350" name="Equation" r:id="rId7" imgW="279400" imgH="228600" progId="Equation.DSMT4">
              <p:embed/>
            </p:oleObj>
          </a:graphicData>
        </a:graphic>
      </p:graphicFrame>
      <p:sp>
        <p:nvSpPr>
          <p:cNvPr id="127" name="אליפסה 126"/>
          <p:cNvSpPr/>
          <p:nvPr/>
        </p:nvSpPr>
        <p:spPr>
          <a:xfrm>
            <a:off x="6643702" y="3068960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29" name="Object 22"/>
          <p:cNvGraphicFramePr>
            <a:graphicFrameLocks noChangeAspect="1"/>
          </p:cNvGraphicFramePr>
          <p:nvPr/>
        </p:nvGraphicFramePr>
        <p:xfrm>
          <a:off x="6761163" y="3103563"/>
          <a:ext cx="576262" cy="457200"/>
        </p:xfrm>
        <a:graphic>
          <a:graphicData uri="http://schemas.openxmlformats.org/presentationml/2006/ole">
            <p:oleObj spid="_x0000_s185351" name="Equation" r:id="rId8" imgW="266584" imgH="228501" progId="Equation.DSMT4">
              <p:embed/>
            </p:oleObj>
          </a:graphicData>
        </a:graphic>
      </p:graphicFrame>
      <p:cxnSp>
        <p:nvCxnSpPr>
          <p:cNvPr id="130" name="מחבר חץ ישר 129"/>
          <p:cNvCxnSpPr>
            <a:stCxn id="60" idx="5"/>
            <a:endCxn id="123" idx="2"/>
          </p:cNvCxnSpPr>
          <p:nvPr/>
        </p:nvCxnSpPr>
        <p:spPr>
          <a:xfrm>
            <a:off x="3994127" y="1911617"/>
            <a:ext cx="2666105" cy="2552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מחבר חץ ישר 133"/>
          <p:cNvCxnSpPr>
            <a:stCxn id="60" idx="4"/>
            <a:endCxn id="127" idx="2"/>
          </p:cNvCxnSpPr>
          <p:nvPr/>
        </p:nvCxnSpPr>
        <p:spPr>
          <a:xfrm>
            <a:off x="3815916" y="1984850"/>
            <a:ext cx="2827786" cy="133414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אליפסה 138"/>
          <p:cNvSpPr/>
          <p:nvPr/>
        </p:nvSpPr>
        <p:spPr>
          <a:xfrm>
            <a:off x="6571694" y="4153715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40" name="Object 22"/>
          <p:cNvGraphicFramePr>
            <a:graphicFrameLocks noChangeAspect="1"/>
          </p:cNvGraphicFramePr>
          <p:nvPr/>
        </p:nvGraphicFramePr>
        <p:xfrm>
          <a:off x="6689875" y="4188963"/>
          <a:ext cx="576262" cy="457200"/>
        </p:xfrm>
        <a:graphic>
          <a:graphicData uri="http://schemas.openxmlformats.org/presentationml/2006/ole">
            <p:oleObj spid="_x0000_s185352" name="Equation" r:id="rId9" imgW="266584" imgH="228501" progId="Equation.DSMT4">
              <p:embed/>
            </p:oleObj>
          </a:graphicData>
        </a:graphic>
      </p:graphicFrame>
      <p:cxnSp>
        <p:nvCxnSpPr>
          <p:cNvPr id="141" name="מחבר חץ ישר 140"/>
          <p:cNvCxnSpPr>
            <a:stCxn id="108" idx="6"/>
            <a:endCxn id="139" idx="2"/>
          </p:cNvCxnSpPr>
          <p:nvPr/>
        </p:nvCxnSpPr>
        <p:spPr>
          <a:xfrm>
            <a:off x="3635896" y="4115071"/>
            <a:ext cx="2935798" cy="28867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מחבר חץ ישר 147"/>
          <p:cNvCxnSpPr>
            <a:endCxn id="8" idx="2"/>
          </p:cNvCxnSpPr>
          <p:nvPr/>
        </p:nvCxnSpPr>
        <p:spPr>
          <a:xfrm>
            <a:off x="7308304" y="2276872"/>
            <a:ext cx="1549944" cy="18376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מחבר חץ ישר 153"/>
          <p:cNvCxnSpPr>
            <a:stCxn id="139" idx="6"/>
            <a:endCxn id="8" idx="3"/>
          </p:cNvCxnSpPr>
          <p:nvPr/>
        </p:nvCxnSpPr>
        <p:spPr>
          <a:xfrm flipV="1">
            <a:off x="7308304" y="4240787"/>
            <a:ext cx="1591791" cy="1629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מחבר חץ ישר 157"/>
          <p:cNvCxnSpPr>
            <a:stCxn id="108" idx="5"/>
            <a:endCxn id="162" idx="2"/>
          </p:cNvCxnSpPr>
          <p:nvPr/>
        </p:nvCxnSpPr>
        <p:spPr>
          <a:xfrm>
            <a:off x="3562079" y="4291871"/>
            <a:ext cx="3008895" cy="11913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אליפסה 161"/>
          <p:cNvSpPr/>
          <p:nvPr/>
        </p:nvSpPr>
        <p:spPr>
          <a:xfrm>
            <a:off x="6570974" y="5233190"/>
            <a:ext cx="736610" cy="5000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graphicFrame>
        <p:nvGraphicFramePr>
          <p:cNvPr id="163" name="Object 22"/>
          <p:cNvGraphicFramePr>
            <a:graphicFrameLocks noChangeAspect="1"/>
          </p:cNvGraphicFramePr>
          <p:nvPr/>
        </p:nvGraphicFramePr>
        <p:xfrm>
          <a:off x="6662887" y="5268463"/>
          <a:ext cx="631825" cy="457200"/>
        </p:xfrm>
        <a:graphic>
          <a:graphicData uri="http://schemas.openxmlformats.org/presentationml/2006/ole">
            <p:oleObj spid="_x0000_s185353" name="Equation" r:id="rId10" imgW="291973" imgH="228501" progId="Equation.DSMT4">
              <p:embed/>
            </p:oleObj>
          </a:graphicData>
        </a:graphic>
      </p:graphicFrame>
      <p:cxnSp>
        <p:nvCxnSpPr>
          <p:cNvPr id="164" name="מחבר חץ ישר 163"/>
          <p:cNvCxnSpPr>
            <a:endCxn id="8" idx="4"/>
          </p:cNvCxnSpPr>
          <p:nvPr/>
        </p:nvCxnSpPr>
        <p:spPr>
          <a:xfrm flipV="1">
            <a:off x="7308304" y="4293096"/>
            <a:ext cx="1692820" cy="115212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948264" y="2433082"/>
            <a:ext cx="24878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/>
              <a:t>.</a:t>
            </a:r>
          </a:p>
          <a:p>
            <a:r>
              <a:rPr lang="en-US" sz="2000" dirty="0"/>
              <a:t>.</a:t>
            </a:r>
            <a:endParaRPr lang="he-IL" sz="2000" dirty="0"/>
          </a:p>
        </p:txBody>
      </p:sp>
      <p:sp>
        <p:nvSpPr>
          <p:cNvPr id="177" name="TextBox 176"/>
          <p:cNvSpPr txBox="1"/>
          <p:nvPr/>
        </p:nvSpPr>
        <p:spPr>
          <a:xfrm>
            <a:off x="609600" y="1351227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Capacity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Weight</a:t>
            </a:r>
          </a:p>
        </p:txBody>
      </p:sp>
      <p:graphicFrame>
        <p:nvGraphicFramePr>
          <p:cNvPr id="118810" name="Object 26"/>
          <p:cNvGraphicFramePr>
            <a:graphicFrameLocks noChangeAspect="1"/>
          </p:cNvGraphicFramePr>
          <p:nvPr/>
        </p:nvGraphicFramePr>
        <p:xfrm>
          <a:off x="4932040" y="1778000"/>
          <a:ext cx="1562100" cy="457200"/>
        </p:xfrm>
        <a:graphic>
          <a:graphicData uri="http://schemas.openxmlformats.org/presentationml/2006/ole">
            <p:oleObj spid="_x0000_s185354" name="Equation" r:id="rId11" imgW="774360" imgH="228600" progId="Equation.DSMT4">
              <p:embed/>
            </p:oleObj>
          </a:graphicData>
        </a:graphic>
      </p:graphicFrame>
      <p:graphicFrame>
        <p:nvGraphicFramePr>
          <p:cNvPr id="118811" name="Object 27"/>
          <p:cNvGraphicFramePr>
            <a:graphicFrameLocks noChangeAspect="1"/>
          </p:cNvGraphicFramePr>
          <p:nvPr/>
        </p:nvGraphicFramePr>
        <p:xfrm>
          <a:off x="5100787" y="2433082"/>
          <a:ext cx="1562100" cy="457200"/>
        </p:xfrm>
        <a:graphic>
          <a:graphicData uri="http://schemas.openxmlformats.org/presentationml/2006/ole">
            <p:oleObj spid="_x0000_s185355" name="Equation" r:id="rId12" imgW="774360" imgH="228600" progId="Equation.DSMT4">
              <p:embed/>
            </p:oleObj>
          </a:graphicData>
        </a:graphic>
      </p:graphicFrame>
      <p:graphicFrame>
        <p:nvGraphicFramePr>
          <p:cNvPr id="118812" name="Object 28"/>
          <p:cNvGraphicFramePr>
            <a:graphicFrameLocks noChangeAspect="1"/>
          </p:cNvGraphicFramePr>
          <p:nvPr/>
        </p:nvGraphicFramePr>
        <p:xfrm>
          <a:off x="4319588" y="3795713"/>
          <a:ext cx="1562100" cy="457200"/>
        </p:xfrm>
        <a:graphic>
          <a:graphicData uri="http://schemas.openxmlformats.org/presentationml/2006/ole">
            <p:oleObj spid="_x0000_s185356" name="Equation" r:id="rId13" imgW="774360" imgH="228600" progId="Equation.DSMT4">
              <p:embed/>
            </p:oleObj>
          </a:graphicData>
        </a:graphic>
      </p:graphicFrame>
      <p:graphicFrame>
        <p:nvGraphicFramePr>
          <p:cNvPr id="118813" name="Object 29"/>
          <p:cNvGraphicFramePr>
            <a:graphicFrameLocks noChangeAspect="1"/>
          </p:cNvGraphicFramePr>
          <p:nvPr/>
        </p:nvGraphicFramePr>
        <p:xfrm>
          <a:off x="4457700" y="4556125"/>
          <a:ext cx="1612900" cy="457200"/>
        </p:xfrm>
        <a:graphic>
          <a:graphicData uri="http://schemas.openxmlformats.org/presentationml/2006/ole">
            <p:oleObj spid="_x0000_s185357" name="Equation" r:id="rId14" imgW="799920" imgH="228600" progId="Equation.DSMT4">
              <p:embed/>
            </p:oleObj>
          </a:graphicData>
        </a:graphic>
      </p:graphicFrame>
      <p:graphicFrame>
        <p:nvGraphicFramePr>
          <p:cNvPr id="118814" name="Object 30"/>
          <p:cNvGraphicFramePr>
            <a:graphicFrameLocks noChangeAspect="1"/>
          </p:cNvGraphicFramePr>
          <p:nvPr/>
        </p:nvGraphicFramePr>
        <p:xfrm>
          <a:off x="1763688" y="2416898"/>
          <a:ext cx="563562" cy="406400"/>
        </p:xfrm>
        <a:graphic>
          <a:graphicData uri="http://schemas.openxmlformats.org/presentationml/2006/ole">
            <p:oleObj spid="_x0000_s185358" name="Equation" r:id="rId15" imgW="279360" imgH="203040" progId="Equation.DSMT4">
              <p:embed/>
            </p:oleObj>
          </a:graphicData>
        </a:graphic>
      </p:graphicFrame>
      <p:graphicFrame>
        <p:nvGraphicFramePr>
          <p:cNvPr id="118815" name="Object 31"/>
          <p:cNvGraphicFramePr>
            <a:graphicFrameLocks noChangeAspect="1"/>
          </p:cNvGraphicFramePr>
          <p:nvPr/>
        </p:nvGraphicFramePr>
        <p:xfrm>
          <a:off x="1747838" y="3661838"/>
          <a:ext cx="563562" cy="406400"/>
        </p:xfrm>
        <a:graphic>
          <a:graphicData uri="http://schemas.openxmlformats.org/presentationml/2006/ole">
            <p:oleObj spid="_x0000_s185359" name="Equation" r:id="rId16" imgW="279360" imgH="203040" progId="Equation.DSMT4">
              <p:embed/>
            </p:oleObj>
          </a:graphicData>
        </a:graphic>
      </p:graphicFrame>
      <p:graphicFrame>
        <p:nvGraphicFramePr>
          <p:cNvPr id="118817" name="Object 33"/>
          <p:cNvGraphicFramePr>
            <a:graphicFrameLocks noChangeAspect="1"/>
          </p:cNvGraphicFramePr>
          <p:nvPr/>
        </p:nvGraphicFramePr>
        <p:xfrm>
          <a:off x="7696200" y="1708417"/>
          <a:ext cx="563562" cy="406400"/>
        </p:xfrm>
        <a:graphic>
          <a:graphicData uri="http://schemas.openxmlformats.org/presentationml/2006/ole">
            <p:oleObj spid="_x0000_s185360" name="Equation" r:id="rId17" imgW="279360" imgH="203040" progId="Equation.DSMT4">
              <p:embed/>
            </p:oleObj>
          </a:graphicData>
        </a:graphic>
      </p:graphicFrame>
      <p:graphicFrame>
        <p:nvGraphicFramePr>
          <p:cNvPr id="118818" name="Object 34"/>
          <p:cNvGraphicFramePr>
            <a:graphicFrameLocks noChangeAspect="1"/>
          </p:cNvGraphicFramePr>
          <p:nvPr/>
        </p:nvGraphicFramePr>
        <p:xfrm>
          <a:off x="7414418" y="2266950"/>
          <a:ext cx="563563" cy="406400"/>
        </p:xfrm>
        <a:graphic>
          <a:graphicData uri="http://schemas.openxmlformats.org/presentationml/2006/ole">
            <p:oleObj spid="_x0000_s185361" name="Equation" r:id="rId18" imgW="279360" imgH="203040" progId="Equation.DSMT4">
              <p:embed/>
            </p:oleObj>
          </a:graphicData>
        </a:graphic>
      </p:graphicFrame>
      <p:graphicFrame>
        <p:nvGraphicFramePr>
          <p:cNvPr id="118819" name="Object 35"/>
          <p:cNvGraphicFramePr>
            <a:graphicFrameLocks noChangeAspect="1"/>
          </p:cNvGraphicFramePr>
          <p:nvPr/>
        </p:nvGraphicFramePr>
        <p:xfrm>
          <a:off x="7566025" y="3458638"/>
          <a:ext cx="563563" cy="406400"/>
        </p:xfrm>
        <a:graphic>
          <a:graphicData uri="http://schemas.openxmlformats.org/presentationml/2006/ole">
            <p:oleObj spid="_x0000_s185362" name="Equation" r:id="rId19" imgW="279360" imgH="203040" progId="Equation.DSMT4">
              <p:embed/>
            </p:oleObj>
          </a:graphicData>
        </a:graphic>
      </p:graphicFrame>
      <p:graphicFrame>
        <p:nvGraphicFramePr>
          <p:cNvPr id="118820" name="Object 36"/>
          <p:cNvGraphicFramePr>
            <a:graphicFrameLocks noChangeAspect="1"/>
          </p:cNvGraphicFramePr>
          <p:nvPr/>
        </p:nvGraphicFramePr>
        <p:xfrm>
          <a:off x="7566025" y="3985763"/>
          <a:ext cx="563563" cy="406400"/>
        </p:xfrm>
        <a:graphic>
          <a:graphicData uri="http://schemas.openxmlformats.org/presentationml/2006/ole">
            <p:oleObj spid="_x0000_s185363" name="Equation" r:id="rId20" imgW="279360" imgH="203040" progId="Equation.DSMT4">
              <p:embed/>
            </p:oleObj>
          </a:graphicData>
        </a:graphic>
      </p:graphicFrame>
      <p:graphicFrame>
        <p:nvGraphicFramePr>
          <p:cNvPr id="118821" name="Object 37"/>
          <p:cNvGraphicFramePr>
            <a:graphicFrameLocks noChangeAspect="1"/>
          </p:cNvGraphicFramePr>
          <p:nvPr/>
        </p:nvGraphicFramePr>
        <p:xfrm>
          <a:off x="7696199" y="4556125"/>
          <a:ext cx="563563" cy="406400"/>
        </p:xfrm>
        <a:graphic>
          <a:graphicData uri="http://schemas.openxmlformats.org/presentationml/2006/ole">
            <p:oleObj spid="_x0000_s185364" name="Equation" r:id="rId21" imgW="279360" imgH="203040" progId="Equation.DSMT4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6430414" y="5910329"/>
            <a:ext cx="22817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Movie type,  # replicas</a:t>
            </a:r>
            <a:endParaRPr lang="he-IL" dirty="0"/>
          </a:p>
        </p:txBody>
      </p:sp>
      <p:graphicFrame>
        <p:nvGraphicFramePr>
          <p:cNvPr id="120855" name="Object 23"/>
          <p:cNvGraphicFramePr>
            <a:graphicFrameLocks noChangeAspect="1"/>
          </p:cNvGraphicFramePr>
          <p:nvPr/>
        </p:nvGraphicFramePr>
        <p:xfrm>
          <a:off x="187276" y="4411762"/>
          <a:ext cx="3376612" cy="1033462"/>
        </p:xfrm>
        <a:graphic>
          <a:graphicData uri="http://schemas.openxmlformats.org/presentationml/2006/ole">
            <p:oleObj spid="_x0000_s185365" name="Equation" r:id="rId22" imgW="1409400" imgH="444240" progId="Equation.DSMT4">
              <p:embed/>
            </p:oleObj>
          </a:graphicData>
        </a:graphic>
      </p:graphicFrame>
      <p:pic>
        <p:nvPicPr>
          <p:cNvPr id="61" name="Picture 36"/>
          <p:cNvPicPr>
            <a:picLocks noChangeAspect="1"/>
          </p:cNvPicPr>
          <p:nvPr/>
        </p:nvPicPr>
        <p:blipFill>
          <a:blip r:embed="rId2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4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2244" y="1068990"/>
            <a:ext cx="487802" cy="487802"/>
          </a:xfrm>
          <a:prstGeom prst="rect">
            <a:avLst/>
          </a:prstGeom>
        </p:spPr>
      </p:pic>
      <p:pic>
        <p:nvPicPr>
          <p:cNvPr id="62" name="Picture 40"/>
          <p:cNvPicPr>
            <a:picLocks noChangeAspect="1"/>
          </p:cNvPicPr>
          <p:nvPr/>
        </p:nvPicPr>
        <p:blipFill>
          <a:blip r:embed="rId25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6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0400" y="3505200"/>
            <a:ext cx="487802" cy="487802"/>
          </a:xfrm>
          <a:prstGeom prst="rect">
            <a:avLst/>
          </a:prstGeom>
        </p:spPr>
      </p:pic>
      <p:sp>
        <p:nvSpPr>
          <p:cNvPr id="78" name="מציין מיקום של מספר שקופית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/>
              <a:pPr/>
              <a:t>31</a:t>
            </a:fld>
            <a:endParaRPr lang="en-US"/>
          </a:p>
        </p:txBody>
      </p:sp>
      <p:sp>
        <p:nvSpPr>
          <p:cNvPr id="79" name="מציין מיקום של כותרת תחתונה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81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52" name="אליפסה 51"/>
          <p:cNvSpPr/>
          <p:nvPr/>
        </p:nvSpPr>
        <p:spPr>
          <a:xfrm>
            <a:off x="152400" y="1789934"/>
            <a:ext cx="1371600" cy="11818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3" name="Picture 36"/>
          <p:cNvPicPr>
            <a:picLocks noChangeAspect="1"/>
          </p:cNvPicPr>
          <p:nvPr/>
        </p:nvPicPr>
        <p:blipFill>
          <a:blip r:embed="rId2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7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1870" y="2044709"/>
            <a:ext cx="487802" cy="487802"/>
          </a:xfrm>
          <a:prstGeom prst="rect">
            <a:avLst/>
          </a:prstGeom>
        </p:spPr>
      </p:pic>
      <p:pic>
        <p:nvPicPr>
          <p:cNvPr id="54" name="Picture 40"/>
          <p:cNvPicPr>
            <a:picLocks noChangeAspect="1"/>
          </p:cNvPicPr>
          <p:nvPr/>
        </p:nvPicPr>
        <p:blipFill>
          <a:blip r:embed="rId25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8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1726" y="1860665"/>
            <a:ext cx="487802" cy="487802"/>
          </a:xfrm>
          <a:prstGeom prst="rect">
            <a:avLst/>
          </a:prstGeom>
        </p:spPr>
      </p:pic>
      <p:pic>
        <p:nvPicPr>
          <p:cNvPr id="55" name="Picture 36"/>
          <p:cNvPicPr>
            <a:picLocks noChangeAspect="1"/>
          </p:cNvPicPr>
          <p:nvPr/>
        </p:nvPicPr>
        <p:blipFill>
          <a:blip r:embed="rId23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27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000" y="2288610"/>
            <a:ext cx="487802" cy="487802"/>
          </a:xfrm>
          <a:prstGeom prst="rect">
            <a:avLst/>
          </a:prstGeom>
        </p:spPr>
      </p:pic>
      <p:graphicFrame>
        <p:nvGraphicFramePr>
          <p:cNvPr id="120856" name="Object 24"/>
          <p:cNvGraphicFramePr>
            <a:graphicFrameLocks noChangeAspect="1"/>
          </p:cNvGraphicFramePr>
          <p:nvPr/>
        </p:nvGraphicFramePr>
        <p:xfrm>
          <a:off x="228600" y="5411788"/>
          <a:ext cx="5287963" cy="498475"/>
        </p:xfrm>
        <a:graphic>
          <a:graphicData uri="http://schemas.openxmlformats.org/presentationml/2006/ole">
            <p:oleObj spid="_x0000_s185366" name="Equation" r:id="rId29" imgW="2412720" imgH="228600" progId="Equation.DSMT4">
              <p:embed/>
            </p:oleObj>
          </a:graphicData>
        </a:graphic>
      </p:graphicFrame>
      <p:cxnSp>
        <p:nvCxnSpPr>
          <p:cNvPr id="57" name="מחבר חץ ישר 56"/>
          <p:cNvCxnSpPr/>
          <p:nvPr/>
        </p:nvCxnSpPr>
        <p:spPr>
          <a:xfrm flipV="1">
            <a:off x="457200" y="1752600"/>
            <a:ext cx="3068463" cy="232255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 flipV="1">
            <a:off x="4064072" y="1524000"/>
            <a:ext cx="2575758" cy="19892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857" name="Object 25"/>
          <p:cNvGraphicFramePr>
            <a:graphicFrameLocks noChangeAspect="1"/>
          </p:cNvGraphicFramePr>
          <p:nvPr/>
        </p:nvGraphicFramePr>
        <p:xfrm>
          <a:off x="152400" y="5207000"/>
          <a:ext cx="1960282" cy="1041400"/>
        </p:xfrm>
        <a:graphic>
          <a:graphicData uri="http://schemas.openxmlformats.org/presentationml/2006/ole">
            <p:oleObj spid="_x0000_s185367" name="Equation" r:id="rId30" imgW="812520" imgH="431640" progId="Equation.DSMT4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 rot="3330634">
            <a:off x="5473001" y="1645750"/>
            <a:ext cx="4878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&lt;</a:t>
            </a:r>
          </a:p>
        </p:txBody>
      </p:sp>
      <p:sp>
        <p:nvSpPr>
          <p:cNvPr id="71" name="TextBox 70"/>
          <p:cNvSpPr txBox="1"/>
          <p:nvPr/>
        </p:nvSpPr>
        <p:spPr>
          <a:xfrm rot="4297437">
            <a:off x="5599959" y="2268853"/>
            <a:ext cx="4878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&lt;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915816" y="2890282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itchFamily="66" charset="0"/>
              </a:rPr>
              <a:t>Concavity!</a:t>
            </a:r>
          </a:p>
        </p:txBody>
      </p:sp>
      <p:sp>
        <p:nvSpPr>
          <p:cNvPr id="75" name="TextBox 74"/>
          <p:cNvSpPr txBox="1"/>
          <p:nvPr/>
        </p:nvSpPr>
        <p:spPr>
          <a:xfrm rot="4297437">
            <a:off x="4808839" y="4372215"/>
            <a:ext cx="4878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0" grpId="0"/>
      <p:bldP spid="70" grpId="1"/>
      <p:bldP spid="71" grpId="0"/>
      <p:bldP spid="71" grpId="1"/>
      <p:bldP spid="72" grpId="0"/>
      <p:bldP spid="72" grpId="1"/>
      <p:bldP spid="75" grpId="0"/>
      <p:bldP spid="7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Reduction to multi region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32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Rochman,  Levy,  Brosh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827584" y="1412776"/>
            <a:ext cx="7848872" cy="4525963"/>
          </a:xfrm>
        </p:spPr>
        <p:txBody>
          <a:bodyPr>
            <a:normAutofit/>
          </a:bodyPr>
          <a:lstStyle/>
          <a:p>
            <a:pPr marL="0" indent="0" algn="l" rtl="0"/>
            <a:r>
              <a:rPr lang="en-US" sz="2800" dirty="0">
                <a:latin typeface="Comic Sans MS" pitchFamily="66" charset="0"/>
              </a:rPr>
              <a:t>Convert max to min: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  <a:p>
            <a:pPr lvl="1" algn="l" rtl="0"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63500" y="2209800"/>
          <a:ext cx="9080500" cy="1168400"/>
        </p:xfrm>
        <a:graphic>
          <a:graphicData uri="http://schemas.openxmlformats.org/presentationml/2006/ole">
            <p:oleObj spid="_x0000_s186370" name="Equation" r:id="rId4" imgW="3809880" imgH="495000" progId="Equation.DSMT4">
              <p:embed/>
            </p:oleObj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63500" y="3378200"/>
          <a:ext cx="2368550" cy="1150937"/>
        </p:xfrm>
        <a:graphic>
          <a:graphicData uri="http://schemas.openxmlformats.org/presentationml/2006/ole">
            <p:oleObj spid="_x0000_s186371" name="Equation" r:id="rId5" imgW="876240" imgH="431640" progId="Equation.DSMT4">
              <p:embed/>
            </p:oleObj>
          </a:graphicData>
        </a:graphic>
      </p:graphicFrame>
      <p:sp>
        <p:nvSpPr>
          <p:cNvPr id="55" name="Rounded Rectangle 6"/>
          <p:cNvSpPr/>
          <p:nvPr/>
        </p:nvSpPr>
        <p:spPr>
          <a:xfrm>
            <a:off x="2133600" y="2209800"/>
            <a:ext cx="2971800" cy="1327150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הסבר אליפטי 29"/>
          <p:cNvSpPr/>
          <p:nvPr/>
        </p:nvSpPr>
        <p:spPr>
          <a:xfrm>
            <a:off x="3592538" y="3995737"/>
            <a:ext cx="1512862" cy="533400"/>
          </a:xfrm>
          <a:prstGeom prst="wedgeEllipseCallout">
            <a:avLst>
              <a:gd name="adj1" fmla="val -14303"/>
              <a:gd name="adj2" fmla="val -1390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Global</a:t>
            </a:r>
          </a:p>
        </p:txBody>
      </p:sp>
      <p:sp>
        <p:nvSpPr>
          <p:cNvPr id="58" name="Oval 5"/>
          <p:cNvSpPr/>
          <p:nvPr/>
        </p:nvSpPr>
        <p:spPr>
          <a:xfrm>
            <a:off x="5270652" y="2019592"/>
            <a:ext cx="3873347" cy="151735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15693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הסבר אליפטי 29"/>
          <p:cNvSpPr/>
          <p:nvPr/>
        </p:nvSpPr>
        <p:spPr>
          <a:xfrm>
            <a:off x="6692646" y="4148137"/>
            <a:ext cx="1512862" cy="533400"/>
          </a:xfrm>
          <a:prstGeom prst="wedgeEllipseCallout">
            <a:avLst>
              <a:gd name="adj1" fmla="val -14303"/>
              <a:gd name="adj2" fmla="val -1390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156931"/>
                </a:solidFill>
                <a:latin typeface="Comic Sans MS" pitchFamily="66" charset="0"/>
              </a:rPr>
              <a:t>Local</a:t>
            </a:r>
          </a:p>
        </p:txBody>
      </p:sp>
      <p:sp>
        <p:nvSpPr>
          <p:cNvPr id="61" name="Date Placeholder 3"/>
          <p:cNvSpPr txBox="1">
            <a:spLocks/>
          </p:cNvSpPr>
          <p:nvPr/>
        </p:nvSpPr>
        <p:spPr>
          <a:xfrm>
            <a:off x="609600" y="6400800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58846" y="5569407"/>
            <a:ext cx="373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itchFamily="66" charset="0"/>
              </a:rPr>
              <a:t>Semi-</a:t>
            </a:r>
            <a:r>
              <a:rPr lang="en-US" dirty="0" err="1">
                <a:latin typeface="Comic Sans MS" pitchFamily="66" charset="0"/>
              </a:rPr>
              <a:t>Separability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8" grpId="0" animBg="1"/>
      <p:bldP spid="59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System and Objective </a:t>
            </a:r>
            <a:endParaRPr lang="he-IL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95384"/>
            <a:ext cx="8524056" cy="152401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omic Sans MS" pitchFamily="66" charset="0"/>
              </a:rPr>
              <a:t>Players: </a:t>
            </a:r>
            <a:r>
              <a:rPr lang="en-US" sz="2800" dirty="0">
                <a:latin typeface="Comic Sans MS" pitchFamily="66" charset="0"/>
              </a:rPr>
              <a:t>users + content servers (local, central) </a:t>
            </a:r>
          </a:p>
          <a:p>
            <a:r>
              <a:rPr lang="en-US" sz="2800" b="1" dirty="0">
                <a:latin typeface="Comic Sans MS" pitchFamily="66" charset="0"/>
              </a:rPr>
              <a:t>Objective:</a:t>
            </a:r>
            <a:r>
              <a:rPr lang="en-US" sz="2800" dirty="0">
                <a:latin typeface="Comic Sans MS" pitchFamily="66" charset="0"/>
              </a:rPr>
              <a:t> Reduce service costs</a:t>
            </a:r>
          </a:p>
          <a:p>
            <a:pPr lvl="1"/>
            <a:r>
              <a:rPr lang="en-US" sz="2500" dirty="0">
                <a:latin typeface="Comic Sans MS" pitchFamily="66" charset="0"/>
              </a:rPr>
              <a:t>Replicating content at regions</a:t>
            </a:r>
          </a:p>
          <a:p>
            <a:endParaRPr lang="en-US" sz="2800" dirty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 algn="l" rtl="0"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4</a:t>
            </a:fld>
            <a:endParaRPr lang="he-IL" dirty="0"/>
          </a:p>
        </p:txBody>
      </p:sp>
      <p:pic>
        <p:nvPicPr>
          <p:cNvPr id="61" name="Picture 60" descr="serv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6663" y="4150004"/>
            <a:ext cx="265312" cy="258341"/>
          </a:xfrm>
          <a:prstGeom prst="rect">
            <a:avLst/>
          </a:prstGeom>
        </p:spPr>
      </p:pic>
      <p:cxnSp>
        <p:nvCxnSpPr>
          <p:cNvPr id="64" name="Straight Arrow Connector 63"/>
          <p:cNvCxnSpPr>
            <a:stCxn id="124" idx="0"/>
          </p:cNvCxnSpPr>
          <p:nvPr/>
        </p:nvCxnSpPr>
        <p:spPr>
          <a:xfrm flipH="1" flipV="1">
            <a:off x="2849109" y="5186667"/>
            <a:ext cx="136977" cy="32354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060855" y="5239345"/>
            <a:ext cx="332220" cy="265558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25" idx="1"/>
          </p:cNvCxnSpPr>
          <p:nvPr/>
        </p:nvCxnSpPr>
        <p:spPr>
          <a:xfrm flipH="1" flipV="1">
            <a:off x="3032785" y="5082142"/>
            <a:ext cx="455067" cy="380367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0" idx="0"/>
          </p:cNvCxnSpPr>
          <p:nvPr/>
        </p:nvCxnSpPr>
        <p:spPr>
          <a:xfrm flipV="1">
            <a:off x="1542607" y="5093394"/>
            <a:ext cx="850468" cy="31888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943830" y="4729640"/>
            <a:ext cx="18951" cy="18452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713957" y="4015112"/>
            <a:ext cx="2507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/>
              <a:t>Central video server </a:t>
            </a:r>
          </a:p>
        </p:txBody>
      </p:sp>
      <p:sp>
        <p:nvSpPr>
          <p:cNvPr id="51" name="Cloud 50"/>
          <p:cNvSpPr/>
          <p:nvPr/>
        </p:nvSpPr>
        <p:spPr>
          <a:xfrm>
            <a:off x="2133827" y="4726521"/>
            <a:ext cx="1259790" cy="460145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Region 1</a:t>
            </a:r>
          </a:p>
        </p:txBody>
      </p:sp>
      <p:cxnSp>
        <p:nvCxnSpPr>
          <p:cNvPr id="72" name="Straight Arrow Connector 71"/>
          <p:cNvCxnSpPr>
            <a:stCxn id="127" idx="0"/>
          </p:cNvCxnSpPr>
          <p:nvPr/>
        </p:nvCxnSpPr>
        <p:spPr>
          <a:xfrm flipV="1">
            <a:off x="6262686" y="5152475"/>
            <a:ext cx="84348" cy="410125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26" idx="7"/>
          </p:cNvCxnSpPr>
          <p:nvPr/>
        </p:nvCxnSpPr>
        <p:spPr>
          <a:xfrm flipV="1">
            <a:off x="5499829" y="5146073"/>
            <a:ext cx="296450" cy="39263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6347034" y="4782320"/>
            <a:ext cx="18951" cy="184529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loud 102"/>
          <p:cNvSpPr/>
          <p:nvPr/>
        </p:nvSpPr>
        <p:spPr>
          <a:xfrm>
            <a:off x="5705492" y="4779200"/>
            <a:ext cx="1367420" cy="460145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Region 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32785" y="5909846"/>
            <a:ext cx="245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/>
              <a:t>	</a:t>
            </a:r>
            <a:r>
              <a:rPr lang="en-US" sz="1200" b="1" dirty="0"/>
              <a:t>User terminals - demand</a:t>
            </a: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3393618" y="4966849"/>
            <a:ext cx="2354264" cy="1"/>
          </a:xfrm>
          <a:prstGeom prst="straightConnector1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61" idx="1"/>
          </p:cNvCxnSpPr>
          <p:nvPr/>
        </p:nvCxnSpPr>
        <p:spPr>
          <a:xfrm flipH="1">
            <a:off x="3307815" y="4279175"/>
            <a:ext cx="1058848" cy="529187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613557" y="4282208"/>
            <a:ext cx="1297448" cy="544082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08765" y="4760343"/>
            <a:ext cx="809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1200" dirty="0">
                <a:solidFill>
                  <a:srgbClr val="3366FF"/>
                </a:solidFill>
                <a:latin typeface="Comic Sans MS" pitchFamily="66" charset="0"/>
              </a:rPr>
              <a:t>Low </a:t>
            </a:r>
            <a:r>
              <a:rPr lang="en-US" sz="1200" dirty="0">
                <a:latin typeface="Comic Sans MS" pitchFamily="66" charset="0"/>
              </a:rPr>
              <a:t>cost</a:t>
            </a:r>
          </a:p>
          <a:p>
            <a:pPr lvl="1" algn="ctr"/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4065860" y="4694868"/>
            <a:ext cx="109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1200" dirty="0">
                <a:solidFill>
                  <a:srgbClr val="3366FF"/>
                </a:solidFill>
                <a:latin typeface="Comic Sans MS" pitchFamily="66" charset="0"/>
              </a:rPr>
              <a:t>Medium </a:t>
            </a:r>
            <a:r>
              <a:rPr lang="en-US" sz="1200" dirty="0">
                <a:latin typeface="Comic Sans MS" pitchFamily="66" charset="0"/>
              </a:rPr>
              <a:t>cost</a:t>
            </a:r>
          </a:p>
          <a:p>
            <a:pPr lvl="1" algn="ctr"/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983759" y="3982015"/>
            <a:ext cx="869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endParaRPr lang="en-US" sz="1200" dirty="0">
              <a:latin typeface="Comic Sans MS" pitchFamily="66" charset="0"/>
            </a:endParaRPr>
          </a:p>
          <a:p>
            <a:pPr lvl="1" algn="ctr"/>
            <a:r>
              <a:rPr lang="en-US" sz="1200" dirty="0">
                <a:solidFill>
                  <a:srgbClr val="3366FF"/>
                </a:solidFill>
                <a:latin typeface="Comic Sans MS" pitchFamily="66" charset="0"/>
              </a:rPr>
              <a:t>High </a:t>
            </a:r>
            <a:r>
              <a:rPr lang="en-US" sz="1200" dirty="0">
                <a:latin typeface="Comic Sans MS" pitchFamily="66" charset="0"/>
              </a:rPr>
              <a:t>cost </a:t>
            </a:r>
          </a:p>
          <a:p>
            <a:pPr lvl="1" algn="ctr"/>
            <a:endParaRPr lang="en-US" sz="1200" dirty="0"/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467545" y="3047984"/>
            <a:ext cx="8505767" cy="685816"/>
          </a:xfrm>
          <a:prstGeom prst="rect">
            <a:avLst/>
          </a:prstGeom>
          <a:ln w="12700">
            <a:solidFill>
              <a:srgbClr val="4F81BD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Comic Sans MS" pitchFamily="66" charset="0"/>
              </a:rPr>
              <a:t>Problem: </a:t>
            </a:r>
            <a:r>
              <a:rPr lang="en-US" sz="2800" dirty="0">
                <a:latin typeface="Comic Sans MS" pitchFamily="66" charset="0"/>
              </a:rPr>
              <a:t>Which movies to place where?</a:t>
            </a:r>
            <a:endParaRPr lang="en-US" sz="2800" dirty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Font typeface="Wingdings 3"/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8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111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cxnSp>
        <p:nvCxnSpPr>
          <p:cNvPr id="116" name="Straight Arrow Connector 68"/>
          <p:cNvCxnSpPr>
            <a:stCxn id="129" idx="1"/>
          </p:cNvCxnSpPr>
          <p:nvPr/>
        </p:nvCxnSpPr>
        <p:spPr>
          <a:xfrm flipH="1" flipV="1">
            <a:off x="7037336" y="5082142"/>
            <a:ext cx="540663" cy="532767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71"/>
          <p:cNvCxnSpPr>
            <a:stCxn id="128" idx="0"/>
          </p:cNvCxnSpPr>
          <p:nvPr/>
        </p:nvCxnSpPr>
        <p:spPr>
          <a:xfrm flipH="1" flipV="1">
            <a:off x="6742450" y="5082142"/>
            <a:ext cx="164510" cy="441338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Smiley Face 95"/>
          <p:cNvSpPr/>
          <p:nvPr/>
        </p:nvSpPr>
        <p:spPr>
          <a:xfrm>
            <a:off x="1122677" y="5436314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Smiley Face 95"/>
          <p:cNvSpPr/>
          <p:nvPr/>
        </p:nvSpPr>
        <p:spPr>
          <a:xfrm>
            <a:off x="1781172" y="55102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Smiley Face 95"/>
          <p:cNvSpPr/>
          <p:nvPr/>
        </p:nvSpPr>
        <p:spPr>
          <a:xfrm>
            <a:off x="2771772" y="55102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Smiley Face 95"/>
          <p:cNvSpPr/>
          <p:nvPr/>
        </p:nvSpPr>
        <p:spPr>
          <a:xfrm>
            <a:off x="3425081" y="54102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6" name="Smiley Face 95"/>
          <p:cNvSpPr/>
          <p:nvPr/>
        </p:nvSpPr>
        <p:spPr>
          <a:xfrm>
            <a:off x="5133972" y="54864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7" name="Smiley Face 95"/>
          <p:cNvSpPr/>
          <p:nvPr/>
        </p:nvSpPr>
        <p:spPr>
          <a:xfrm>
            <a:off x="6048372" y="55626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8" name="Smiley Face 95"/>
          <p:cNvSpPr/>
          <p:nvPr/>
        </p:nvSpPr>
        <p:spPr>
          <a:xfrm>
            <a:off x="6692646" y="552348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9" name="Smiley Face 95"/>
          <p:cNvSpPr/>
          <p:nvPr/>
        </p:nvSpPr>
        <p:spPr>
          <a:xfrm>
            <a:off x="7515228" y="55626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67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de-DE" sz="2800" dirty="0">
                <a:latin typeface="Comic Sans MS" pitchFamily="66" charset="0"/>
              </a:rPr>
              <a:t>Tewari &amp; Kleinrock [2006] </a:t>
            </a:r>
            <a:endParaRPr lang="de-DE" dirty="0">
              <a:latin typeface="Comic Sans MS" pitchFamily="66" charset="0"/>
            </a:endParaRPr>
          </a:p>
          <a:p>
            <a:pPr lvl="1"/>
            <a:r>
              <a:rPr lang="de-DE" sz="2500" dirty="0">
                <a:latin typeface="Comic Sans MS" pitchFamily="66" charset="0"/>
              </a:rPr>
              <a:t>Proposed the </a:t>
            </a:r>
            <a:r>
              <a:rPr lang="de-DE" sz="2500" b="1" u="sng" dirty="0">
                <a:latin typeface="Comic Sans MS" pitchFamily="66" charset="0"/>
              </a:rPr>
              <a:t>Proportional Mean </a:t>
            </a:r>
            <a:r>
              <a:rPr lang="de-DE" sz="2500" dirty="0">
                <a:latin typeface="Comic Sans MS" pitchFamily="66" charset="0"/>
              </a:rPr>
              <a:t>Replication.</a:t>
            </a:r>
            <a:endParaRPr lang="de-DE" dirty="0">
              <a:latin typeface="Comic Sans MS" pitchFamily="66" charset="0"/>
            </a:endParaRPr>
          </a:p>
          <a:p>
            <a:pPr algn="l" rtl="0"/>
            <a:r>
              <a:rPr lang="en-US" sz="2800" dirty="0">
                <a:latin typeface="Comic Sans MS" pitchFamily="66" charset="0"/>
              </a:rPr>
              <a:t>Zhou, Fu &amp; Chiu [ 2011]</a:t>
            </a:r>
          </a:p>
          <a:p>
            <a:pPr lvl="1"/>
            <a:r>
              <a:rPr lang="en-US" dirty="0">
                <a:latin typeface="Comic Sans MS" pitchFamily="66" charset="0"/>
              </a:rPr>
              <a:t> </a:t>
            </a:r>
            <a:r>
              <a:rPr lang="en-US" sz="2500" dirty="0">
                <a:latin typeface="Comic Sans MS" pitchFamily="66" charset="0"/>
              </a:rPr>
              <a:t>Proposed the RLB (Random with Load Balancing) Replication</a:t>
            </a:r>
            <a:r>
              <a:rPr lang="en-US" dirty="0">
                <a:latin typeface="Comic Sans MS" pitchFamily="66" charset="0"/>
              </a:rPr>
              <a:t>.</a:t>
            </a:r>
            <a:endParaRPr lang="de-DE" dirty="0">
              <a:latin typeface="Comic Sans MS" pitchFamily="66" charset="0"/>
            </a:endParaRPr>
          </a:p>
          <a:p>
            <a:pPr algn="l" rtl="0"/>
            <a:endParaRPr lang="en-US" dirty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0"/>
            <a:r>
              <a:rPr lang="en-US" dirty="0">
                <a:latin typeface="Comic Sans MS" pitchFamily="66" charset="0"/>
              </a:rPr>
              <a:t>Related Work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5</a:t>
            </a:fld>
            <a:endParaRPr lang="he-I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</p:spTree>
    <p:extLst>
      <p:ext uri="{BB962C8B-B14F-4D97-AF65-F5344CB8AC3E}">
        <p14:creationId xmlns:p14="http://schemas.microsoft.com/office/powerpoint/2010/main" xmlns="" val="19887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130552" y="4495801"/>
            <a:ext cx="3543293" cy="18287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Comic Sans MS" pitchFamily="66" charset="0"/>
              </a:rPr>
              <a:t>The Multi-Region Placement Problem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6</a:t>
            </a:fld>
            <a:endParaRPr lang="he-IL" dirty="0"/>
          </a:p>
        </p:txBody>
      </p:sp>
      <p:grpSp>
        <p:nvGrpSpPr>
          <p:cNvPr id="7" name="Group 111"/>
          <p:cNvGrpSpPr/>
          <p:nvPr/>
        </p:nvGrpSpPr>
        <p:grpSpPr>
          <a:xfrm>
            <a:off x="3314711" y="3124200"/>
            <a:ext cx="2247889" cy="1008112"/>
            <a:chOff x="2972183" y="2708920"/>
            <a:chExt cx="2247889" cy="1008112"/>
          </a:xfrm>
        </p:grpSpPr>
        <p:sp>
          <p:nvSpPr>
            <p:cNvPr id="103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972183" y="2884216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Comic Sans MS" pitchFamily="66" charset="0"/>
                </a:rPr>
                <a:t>Available </a:t>
              </a:r>
            </a:p>
            <a:p>
              <a:pPr algn="l"/>
              <a:r>
                <a:rPr lang="en-US" dirty="0">
                  <a:latin typeface="Comic Sans MS" pitchFamily="66" charset="0"/>
                </a:rPr>
                <a:t>resource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1371600" y="4450608"/>
            <a:ext cx="3267472" cy="18739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76828" y="428673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Local storage 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130552" y="3552976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116307" y="3252892"/>
            <a:ext cx="304800" cy="304800"/>
          </a:xfrm>
          <a:prstGeom prst="rect">
            <a:avLst/>
          </a:prstGeom>
        </p:spPr>
      </p:pic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67544" y="1295401"/>
            <a:ext cx="8332219" cy="1904999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2800" b="1" u="sng" dirty="0">
                <a:solidFill>
                  <a:schemeClr val="tx1"/>
                </a:solidFill>
                <a:latin typeface="Comic Sans MS" pitchFamily="66" charset="0"/>
              </a:rPr>
              <a:t>Input:</a:t>
            </a:r>
          </a:p>
          <a:p>
            <a:pPr lvl="1"/>
            <a:r>
              <a:rPr lang="en-US" sz="2800" dirty="0">
                <a:latin typeface="Comic Sans MS" pitchFamily="66" charset="0"/>
              </a:rPr>
              <a:t>Region j storage size: </a:t>
            </a:r>
            <a:r>
              <a:rPr lang="en-US" sz="2800" i="1" dirty="0" err="1">
                <a:latin typeface="Comic Sans MS" pitchFamily="66" charset="0"/>
              </a:rPr>
              <a:t>S</a:t>
            </a:r>
            <a:r>
              <a:rPr lang="en-US" sz="2800" i="1" baseline="30000" dirty="0" err="1">
                <a:latin typeface="Comic Sans MS" pitchFamily="66" charset="0"/>
              </a:rPr>
              <a:t>j</a:t>
            </a:r>
            <a:r>
              <a:rPr lang="en-US" sz="2800" i="1" baseline="30000" dirty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sz="2800" dirty="0">
                <a:latin typeface="Comic Sans MS" pitchFamily="66" charset="0"/>
              </a:rPr>
              <a:t>Stochastic demand distribution </a:t>
            </a:r>
            <a:r>
              <a:rPr lang="en-US" sz="2800" i="1" dirty="0" err="1">
                <a:latin typeface="Comic Sans MS" pitchFamily="66" charset="0"/>
              </a:rPr>
              <a:t>N</a:t>
            </a:r>
            <a:r>
              <a:rPr lang="en-US" sz="2800" i="1" baseline="-25000" dirty="0" err="1">
                <a:latin typeface="Comic Sans MS" pitchFamily="66" charset="0"/>
              </a:rPr>
              <a:t>i</a:t>
            </a:r>
            <a:r>
              <a:rPr lang="en-US" sz="2800" i="1" baseline="30000" dirty="0" err="1">
                <a:latin typeface="Comic Sans MS" pitchFamily="66" charset="0"/>
              </a:rPr>
              <a:t>j</a:t>
            </a:r>
            <a:r>
              <a:rPr lang="en-US" sz="2800" dirty="0">
                <a:latin typeface="Comic Sans MS" pitchFamily="66" charset="0"/>
              </a:rPr>
              <a:t> ,</a:t>
            </a:r>
            <a:r>
              <a:rPr lang="en-US" sz="3000" u="sng" dirty="0">
                <a:latin typeface="Comic Sans MS" pitchFamily="66" charset="0"/>
              </a:rPr>
              <a:t>random variable</a:t>
            </a:r>
            <a:r>
              <a:rPr lang="en-US" sz="3000" dirty="0">
                <a:latin typeface="Comic Sans MS" pitchFamily="66" charset="0"/>
              </a:rPr>
              <a:t>.</a:t>
            </a:r>
          </a:p>
          <a:p>
            <a:pPr lvl="1"/>
            <a:r>
              <a:rPr lang="en-US" sz="3000" dirty="0">
                <a:latin typeface="Comic Sans MS" pitchFamily="66" charset="0"/>
              </a:rPr>
              <a:t>Service costs</a:t>
            </a:r>
          </a:p>
          <a:p>
            <a:pPr lvl="1">
              <a:buNone/>
            </a:pPr>
            <a:endParaRPr lang="en-US" sz="30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3300" dirty="0">
              <a:latin typeface="Comic Sans MS" pitchFamily="66" charset="0"/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008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 dirty="0"/>
              <a:t>Rochman,  Levy,  </a:t>
            </a:r>
            <a:r>
              <a:rPr lang="en-US" dirty="0" err="1"/>
              <a:t>Brosh</a:t>
            </a:r>
            <a:r>
              <a:rPr lang="en-US" dirty="0"/>
              <a:t> </a:t>
            </a:r>
          </a:p>
        </p:txBody>
      </p:sp>
      <p:sp>
        <p:nvSpPr>
          <p:cNvPr id="33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362200" y="4495801"/>
            <a:ext cx="2634250" cy="114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i="1" dirty="0">
                <a:latin typeface="Comic Sans MS" pitchFamily="66" charset="0"/>
              </a:rPr>
              <a:t>S</a:t>
            </a:r>
            <a:r>
              <a:rPr lang="en-US" sz="1600" i="1" baseline="30000" dirty="0">
                <a:latin typeface="Comic Sans MS" pitchFamily="66" charset="0"/>
              </a:rPr>
              <a:t>1</a:t>
            </a:r>
            <a:r>
              <a:rPr lang="en-US" sz="1600" dirty="0">
                <a:latin typeface="Comic Sans MS" pitchFamily="66" charset="0"/>
              </a:rPr>
              <a:t> =4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9" name="Picture 4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39072" y="3674368"/>
            <a:ext cx="300831" cy="300831"/>
          </a:xfrm>
          <a:prstGeom prst="rect">
            <a:avLst/>
          </a:prstGeom>
        </p:spPr>
      </p:pic>
      <p:sp>
        <p:nvSpPr>
          <p:cNvPr id="43" name="Content Placeholder 2"/>
          <p:cNvSpPr txBox="1">
            <a:spLocks/>
          </p:cNvSpPr>
          <p:nvPr/>
        </p:nvSpPr>
        <p:spPr>
          <a:xfrm>
            <a:off x="6509750" y="4596408"/>
            <a:ext cx="2634250" cy="114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i="1" dirty="0">
                <a:latin typeface="Comic Sans MS" pitchFamily="66" charset="0"/>
              </a:rPr>
              <a:t>S</a:t>
            </a:r>
            <a:r>
              <a:rPr lang="en-US" sz="1600" i="1" baseline="30000" dirty="0">
                <a:latin typeface="Comic Sans MS" pitchFamily="66" charset="0"/>
              </a:rPr>
              <a:t>2</a:t>
            </a:r>
            <a:r>
              <a:rPr lang="en-US" sz="1600" dirty="0">
                <a:latin typeface="Comic Sans MS" pitchFamily="66" charset="0"/>
              </a:rPr>
              <a:t> =2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4" name="Picture 4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80136" y="3767690"/>
            <a:ext cx="300831" cy="300831"/>
          </a:xfrm>
          <a:prstGeom prst="rect">
            <a:avLst/>
          </a:prstGeom>
        </p:spPr>
      </p:pic>
      <p:pic>
        <p:nvPicPr>
          <p:cNvPr id="45" name="Picture 2" descr="File:Flag of Italy.sv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650590" y="4114800"/>
            <a:ext cx="397410" cy="264775"/>
          </a:xfrm>
          <a:prstGeom prst="rect">
            <a:avLst/>
          </a:prstGeom>
          <a:noFill/>
        </p:spPr>
      </p:pic>
      <p:pic>
        <p:nvPicPr>
          <p:cNvPr id="46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622238" y="4190710"/>
            <a:ext cx="453068" cy="259898"/>
          </a:xfrm>
          <a:prstGeom prst="rect">
            <a:avLst/>
          </a:prstGeom>
          <a:noFill/>
        </p:spPr>
      </p:pic>
      <p:grpSp>
        <p:nvGrpSpPr>
          <p:cNvPr id="49" name="קבוצה 48"/>
          <p:cNvGrpSpPr/>
          <p:nvPr/>
        </p:nvGrpSpPr>
        <p:grpSpPr>
          <a:xfrm>
            <a:off x="2281487" y="4780387"/>
            <a:ext cx="1299913" cy="325013"/>
            <a:chOff x="609600" y="3276600"/>
            <a:chExt cx="1524000" cy="440432"/>
          </a:xfrm>
        </p:grpSpPr>
        <p:sp>
          <p:nvSpPr>
            <p:cNvPr id="37" name="מלבן 36"/>
            <p:cNvSpPr/>
            <p:nvPr/>
          </p:nvSpPr>
          <p:spPr>
            <a:xfrm>
              <a:off x="609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42" name="מלבן 41"/>
            <p:cNvSpPr/>
            <p:nvPr/>
          </p:nvSpPr>
          <p:spPr>
            <a:xfrm>
              <a:off x="990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47" name="מלבן 46"/>
            <p:cNvSpPr/>
            <p:nvPr/>
          </p:nvSpPr>
          <p:spPr>
            <a:xfrm>
              <a:off x="1371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48" name="מלבן 47"/>
            <p:cNvSpPr/>
            <p:nvPr/>
          </p:nvSpPr>
          <p:spPr>
            <a:xfrm>
              <a:off x="1752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</p:grpSp>
      <p:grpSp>
        <p:nvGrpSpPr>
          <p:cNvPr id="88" name="Group 54"/>
          <p:cNvGrpSpPr/>
          <p:nvPr/>
        </p:nvGrpSpPr>
        <p:grpSpPr>
          <a:xfrm>
            <a:off x="5562600" y="5373509"/>
            <a:ext cx="936104" cy="368424"/>
            <a:chOff x="5652120" y="3284984"/>
            <a:chExt cx="864096" cy="440432"/>
          </a:xfrm>
        </p:grpSpPr>
        <p:cxnSp>
          <p:nvCxnSpPr>
            <p:cNvPr id="89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3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4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5" name="Group 73"/>
          <p:cNvGrpSpPr/>
          <p:nvPr/>
        </p:nvGrpSpPr>
        <p:grpSpPr>
          <a:xfrm>
            <a:off x="1910227" y="5327007"/>
            <a:ext cx="1080120" cy="321965"/>
            <a:chOff x="1979712" y="2564903"/>
            <a:chExt cx="2376264" cy="1258070"/>
          </a:xfrm>
        </p:grpSpPr>
        <p:cxnSp>
          <p:nvCxnSpPr>
            <p:cNvPr id="96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9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0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2" name="Group 90"/>
          <p:cNvGrpSpPr/>
          <p:nvPr/>
        </p:nvGrpSpPr>
        <p:grpSpPr>
          <a:xfrm>
            <a:off x="6997080" y="5334000"/>
            <a:ext cx="1080120" cy="402977"/>
            <a:chOff x="5436096" y="2204864"/>
            <a:chExt cx="2376264" cy="1088504"/>
          </a:xfrm>
        </p:grpSpPr>
        <p:cxnSp>
          <p:nvCxnSpPr>
            <p:cNvPr id="105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8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9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0" name="Group 84"/>
          <p:cNvGrpSpPr/>
          <p:nvPr/>
        </p:nvGrpSpPr>
        <p:grpSpPr>
          <a:xfrm>
            <a:off x="3200400" y="5270376"/>
            <a:ext cx="864096" cy="368424"/>
            <a:chOff x="5436096" y="2204864"/>
            <a:chExt cx="2376264" cy="1088504"/>
          </a:xfrm>
        </p:grpSpPr>
        <p:cxnSp>
          <p:nvCxnSpPr>
            <p:cNvPr id="111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4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5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1676400" y="56522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1</a:t>
            </a:r>
            <a:r>
              <a:rPr lang="en-US" i="1" baseline="30000" dirty="0">
                <a:latin typeface="Comic Sans MS" pitchFamily="66" charset="0"/>
              </a:rPr>
              <a:t>1  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2971800" y="56504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2</a:t>
            </a:r>
            <a:r>
              <a:rPr lang="en-US" i="1" baseline="30000" dirty="0">
                <a:latin typeface="Comic Sans MS" pitchFamily="66" charset="0"/>
              </a:rPr>
              <a:t>1 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59760" y="5715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1</a:t>
            </a:r>
            <a:r>
              <a:rPr lang="en-US" i="1" baseline="30000" dirty="0">
                <a:latin typeface="Comic Sans MS" pitchFamily="66" charset="0"/>
              </a:rPr>
              <a:t>2  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831360" y="5715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2</a:t>
            </a:r>
            <a:r>
              <a:rPr lang="en-US" i="1" baseline="30000" dirty="0">
                <a:latin typeface="Comic Sans MS" pitchFamily="66" charset="0"/>
              </a:rPr>
              <a:t>2 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21" name="מלבן 120"/>
          <p:cNvSpPr/>
          <p:nvPr/>
        </p:nvSpPr>
        <p:spPr>
          <a:xfrm>
            <a:off x="6523794" y="4876800"/>
            <a:ext cx="324978" cy="3250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122" name="מלבן 121"/>
          <p:cNvSpPr/>
          <p:nvPr/>
        </p:nvSpPr>
        <p:spPr>
          <a:xfrm>
            <a:off x="6848772" y="4876800"/>
            <a:ext cx="324978" cy="3250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200" y="5525869"/>
            <a:ext cx="139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Stochastic demand</a:t>
            </a:r>
          </a:p>
        </p:txBody>
      </p:sp>
      <p:sp>
        <p:nvSpPr>
          <p:cNvPr id="126" name="Rectangular Callout 8"/>
          <p:cNvSpPr/>
          <p:nvPr/>
        </p:nvSpPr>
        <p:spPr>
          <a:xfrm>
            <a:off x="6196980" y="2490892"/>
            <a:ext cx="2846040" cy="381000"/>
          </a:xfrm>
          <a:prstGeom prst="wedgeRectCallout">
            <a:avLst>
              <a:gd name="adj1" fmla="val -109396"/>
              <a:gd name="adj2" fmla="val -97262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E.g., high-variability, correlated </a:t>
            </a:r>
            <a:endParaRPr lang="en-US" sz="1600" dirty="0"/>
          </a:p>
        </p:txBody>
      </p:sp>
      <p:pic>
        <p:nvPicPr>
          <p:cNvPr id="127" name="Picture 4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79305" y="3402560"/>
            <a:ext cx="300831" cy="300831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6781800" y="3048000"/>
            <a:ext cx="2160240" cy="83099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Local &lt; Remote &lt;  Server</a:t>
            </a:r>
          </a:p>
        </p:txBody>
      </p:sp>
    </p:spTree>
    <p:extLst>
      <p:ext uri="{BB962C8B-B14F-4D97-AF65-F5344CB8AC3E}">
        <p14:creationId xmlns:p14="http://schemas.microsoft.com/office/powerpoint/2010/main" xmlns="" val="23656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29" grpId="0"/>
      <p:bldP spid="43" grpId="0"/>
      <p:bldP spid="116" grpId="0"/>
      <p:bldP spid="117" grpId="0"/>
      <p:bldP spid="118" grpId="0"/>
      <p:bldP spid="119" grpId="0"/>
      <p:bldP spid="121" grpId="0" animBg="1"/>
      <p:bldP spid="122" grpId="0" animBg="1"/>
      <p:bldP spid="125" grpId="0"/>
      <p:bldP spid="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29"/>
          <p:cNvSpPr/>
          <p:nvPr/>
        </p:nvSpPr>
        <p:spPr>
          <a:xfrm>
            <a:off x="5222595" y="4495801"/>
            <a:ext cx="3159406" cy="18287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Oval 30"/>
          <p:cNvSpPr/>
          <p:nvPr/>
        </p:nvSpPr>
        <p:spPr>
          <a:xfrm>
            <a:off x="1371600" y="4450608"/>
            <a:ext cx="3048000" cy="18739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67" name="Group 54"/>
          <p:cNvGrpSpPr/>
          <p:nvPr/>
        </p:nvGrpSpPr>
        <p:grpSpPr>
          <a:xfrm>
            <a:off x="5562600" y="5373509"/>
            <a:ext cx="936104" cy="368424"/>
            <a:chOff x="5652120" y="3284984"/>
            <a:chExt cx="864096" cy="440432"/>
          </a:xfrm>
        </p:grpSpPr>
        <p:cxnSp>
          <p:nvCxnSpPr>
            <p:cNvPr id="68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3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4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6" name="Group 73"/>
          <p:cNvGrpSpPr/>
          <p:nvPr/>
        </p:nvGrpSpPr>
        <p:grpSpPr>
          <a:xfrm>
            <a:off x="1910227" y="5327007"/>
            <a:ext cx="1080120" cy="321965"/>
            <a:chOff x="1979712" y="2564903"/>
            <a:chExt cx="2376264" cy="1258070"/>
          </a:xfrm>
        </p:grpSpPr>
        <p:cxnSp>
          <p:nvCxnSpPr>
            <p:cNvPr id="77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2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3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6" name="Group 90"/>
          <p:cNvGrpSpPr/>
          <p:nvPr/>
        </p:nvGrpSpPr>
        <p:grpSpPr>
          <a:xfrm>
            <a:off x="6997080" y="5334000"/>
            <a:ext cx="1080120" cy="402977"/>
            <a:chOff x="5436096" y="2204864"/>
            <a:chExt cx="2376264" cy="1088504"/>
          </a:xfrm>
        </p:grpSpPr>
        <p:cxnSp>
          <p:nvCxnSpPr>
            <p:cNvPr id="87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0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1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6" name="Group 84"/>
          <p:cNvGrpSpPr/>
          <p:nvPr/>
        </p:nvGrpSpPr>
        <p:grpSpPr>
          <a:xfrm>
            <a:off x="3200400" y="5270376"/>
            <a:ext cx="864096" cy="368424"/>
            <a:chOff x="5436096" y="2204864"/>
            <a:chExt cx="2376264" cy="1088504"/>
          </a:xfrm>
        </p:grpSpPr>
        <p:cxnSp>
          <p:nvCxnSpPr>
            <p:cNvPr id="99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5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6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1676400" y="56522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1</a:t>
            </a:r>
            <a:r>
              <a:rPr lang="en-US" i="1" baseline="30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2895600" y="5726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2</a:t>
            </a:r>
            <a:r>
              <a:rPr lang="en-US" i="1" baseline="30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459760" y="5715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1</a:t>
            </a:r>
            <a:r>
              <a:rPr lang="en-US" i="1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831360" y="5715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2</a:t>
            </a:r>
            <a:r>
              <a:rPr lang="en-US" i="1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2362200" y="4495801"/>
            <a:ext cx="2634250" cy="114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i="1" dirty="0">
                <a:latin typeface="Comic Sans MS" pitchFamily="66" charset="0"/>
              </a:rPr>
              <a:t>S</a:t>
            </a:r>
            <a:r>
              <a:rPr lang="en-US" sz="1600" i="1" baseline="30000" dirty="0">
                <a:latin typeface="Comic Sans MS" pitchFamily="66" charset="0"/>
              </a:rPr>
              <a:t>1</a:t>
            </a:r>
            <a:r>
              <a:rPr lang="en-US" sz="1600" dirty="0">
                <a:latin typeface="Comic Sans MS" pitchFamily="66" charset="0"/>
              </a:rPr>
              <a:t> =4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The Multi-Region Placement Problem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7</a:t>
            </a:fld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6755160" y="3048000"/>
            <a:ext cx="2160240" cy="83099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Local &lt; Remote &lt;  Server</a:t>
            </a:r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32219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latin typeface="Comic Sans MS" pitchFamily="66" charset="0"/>
              </a:rPr>
              <a:t>Input: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Storage </a:t>
            </a:r>
            <a:r>
              <a:rPr lang="en-US" sz="2000" i="1" dirty="0" err="1">
                <a:latin typeface="Comic Sans MS" pitchFamily="66" charset="0"/>
              </a:rPr>
              <a:t>S</a:t>
            </a:r>
            <a:r>
              <a:rPr lang="en-US" sz="2000" i="1" baseline="30000" dirty="0" err="1"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 , demand </a:t>
            </a:r>
            <a:r>
              <a:rPr lang="en-US" sz="2000" i="1" dirty="0" err="1">
                <a:latin typeface="Comic Sans MS" pitchFamily="66" charset="0"/>
              </a:rPr>
              <a:t>N</a:t>
            </a:r>
            <a:r>
              <a:rPr lang="en-US" sz="2000" i="1" baseline="-25000" dirty="0" err="1">
                <a:latin typeface="Comic Sans MS" pitchFamily="66" charset="0"/>
              </a:rPr>
              <a:t>i</a:t>
            </a:r>
            <a:r>
              <a:rPr lang="en-US" sz="2000" i="1" baseline="30000" dirty="0" err="1"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 , service costs</a:t>
            </a:r>
          </a:p>
          <a:p>
            <a:pPr marL="0" indent="0">
              <a:buNone/>
            </a:pPr>
            <a:r>
              <a:rPr lang="en-US" sz="2000" b="1" u="sng" dirty="0">
                <a:latin typeface="Comic Sans MS" pitchFamily="66" charset="0"/>
              </a:rPr>
              <a:t>Allocation: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Place resources at regions </a:t>
            </a:r>
          </a:p>
          <a:p>
            <a:pPr>
              <a:buNone/>
            </a:pPr>
            <a:r>
              <a:rPr lang="en-US" sz="2000" b="1" u="sng" dirty="0">
                <a:latin typeface="Comic Sans MS" pitchFamily="66" charset="0"/>
              </a:rPr>
              <a:t>Cost of allocation: </a:t>
            </a:r>
            <a:r>
              <a:rPr lang="en-US" sz="2000" dirty="0">
                <a:latin typeface="Comic Sans MS" pitchFamily="66" charset="0"/>
              </a:rPr>
              <a:t>expected cost of optimal assignment (over all demand realizations)</a:t>
            </a:r>
          </a:p>
          <a:p>
            <a:pPr>
              <a:buNone/>
            </a:pPr>
            <a:r>
              <a:rPr lang="en-US" sz="2400" b="1" u="sng" dirty="0">
                <a:latin typeface="Comic Sans MS" pitchFamily="66" charset="0"/>
              </a:rPr>
              <a:t>Goal:</a:t>
            </a:r>
            <a:r>
              <a:rPr lang="en-US" sz="2400" dirty="0">
                <a:latin typeface="Comic Sans MS" pitchFamily="66" charset="0"/>
              </a:rPr>
              <a:t> find </a:t>
            </a:r>
            <a:r>
              <a:rPr lang="en-US" sz="2400" dirty="0">
                <a:latin typeface="Comic Sans MS" pitchFamily="66" charset="0"/>
              </a:rPr>
              <a:t>allocation </a:t>
            </a:r>
            <a:r>
              <a:rPr lang="en-US" sz="2400" dirty="0">
                <a:latin typeface="Comic Sans MS" pitchFamily="66" charset="0"/>
              </a:rPr>
              <a:t>with minimal cost</a:t>
            </a:r>
            <a:endParaRPr lang="en-US" sz="2400" b="1" u="sng" dirty="0">
              <a:latin typeface="Comic Sans MS" pitchFamily="66" charset="0"/>
            </a:endParaRP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40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9472" y="552060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Actual  demand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509750" y="4596408"/>
            <a:ext cx="2634250" cy="114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i="1" dirty="0">
                <a:latin typeface="Comic Sans MS" pitchFamily="66" charset="0"/>
              </a:rPr>
              <a:t>S</a:t>
            </a:r>
            <a:r>
              <a:rPr lang="en-US" sz="1600" i="1" baseline="30000" dirty="0">
                <a:latin typeface="Comic Sans MS" pitchFamily="66" charset="0"/>
              </a:rPr>
              <a:t>2</a:t>
            </a:r>
            <a:r>
              <a:rPr lang="en-US" sz="1600" dirty="0">
                <a:latin typeface="Comic Sans MS" pitchFamily="66" charset="0"/>
              </a:rPr>
              <a:t> =2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2" name="Picture 2" descr="File:Flag of Italy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0590" y="4114800"/>
            <a:ext cx="397410" cy="264775"/>
          </a:xfrm>
          <a:prstGeom prst="rect">
            <a:avLst/>
          </a:prstGeom>
          <a:noFill/>
        </p:spPr>
      </p:pic>
      <p:pic>
        <p:nvPicPr>
          <p:cNvPr id="53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2238" y="4190710"/>
            <a:ext cx="453068" cy="259898"/>
          </a:xfrm>
          <a:prstGeom prst="rect">
            <a:avLst/>
          </a:prstGeom>
          <a:noFill/>
        </p:spPr>
      </p:pic>
      <p:sp>
        <p:nvSpPr>
          <p:cNvPr id="111" name="מלבן 110"/>
          <p:cNvSpPr/>
          <p:nvPr/>
        </p:nvSpPr>
        <p:spPr>
          <a:xfrm>
            <a:off x="6523794" y="4876800"/>
            <a:ext cx="324978" cy="3250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sz="2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" name="מלבן 111"/>
          <p:cNvSpPr/>
          <p:nvPr/>
        </p:nvSpPr>
        <p:spPr>
          <a:xfrm>
            <a:off x="6848772" y="4876800"/>
            <a:ext cx="324978" cy="3250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sz="2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200" y="5525869"/>
            <a:ext cx="139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Stochastic demand</a:t>
            </a:r>
          </a:p>
        </p:txBody>
      </p:sp>
      <p:grpSp>
        <p:nvGrpSpPr>
          <p:cNvPr id="114" name="Group 111"/>
          <p:cNvGrpSpPr/>
          <p:nvPr/>
        </p:nvGrpSpPr>
        <p:grpSpPr>
          <a:xfrm>
            <a:off x="3314711" y="3124200"/>
            <a:ext cx="2247889" cy="1008112"/>
            <a:chOff x="2972183" y="2708920"/>
            <a:chExt cx="2247889" cy="1008112"/>
          </a:xfrm>
        </p:grpSpPr>
        <p:sp>
          <p:nvSpPr>
            <p:cNvPr id="115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972183" y="2884216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Comic Sans MS" pitchFamily="66" charset="0"/>
                </a:rPr>
                <a:t>Available </a:t>
              </a:r>
            </a:p>
            <a:p>
              <a:pPr algn="l"/>
              <a:r>
                <a:rPr lang="en-US" dirty="0">
                  <a:latin typeface="Comic Sans MS" pitchFamily="66" charset="0"/>
                </a:rPr>
                <a:t>resource</a:t>
              </a:r>
            </a:p>
          </p:txBody>
        </p:sp>
      </p:grpSp>
      <p:pic>
        <p:nvPicPr>
          <p:cNvPr id="117" name="Picture 6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130552" y="3552976"/>
            <a:ext cx="304800" cy="304800"/>
          </a:xfrm>
          <a:prstGeom prst="rect">
            <a:avLst/>
          </a:prstGeom>
        </p:spPr>
      </p:pic>
      <p:pic>
        <p:nvPicPr>
          <p:cNvPr id="118" name="Picture 6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116307" y="3252892"/>
            <a:ext cx="304800" cy="304800"/>
          </a:xfrm>
          <a:prstGeom prst="rect">
            <a:avLst/>
          </a:prstGeom>
        </p:spPr>
      </p:pic>
      <p:pic>
        <p:nvPicPr>
          <p:cNvPr id="119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8200" y="3661569"/>
            <a:ext cx="300831" cy="300831"/>
          </a:xfrm>
          <a:prstGeom prst="rect">
            <a:avLst/>
          </a:prstGeom>
        </p:spPr>
      </p:pic>
      <p:pic>
        <p:nvPicPr>
          <p:cNvPr id="121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80136" y="3767690"/>
            <a:ext cx="300831" cy="300831"/>
          </a:xfrm>
          <a:prstGeom prst="rect">
            <a:avLst/>
          </a:prstGeom>
        </p:spPr>
      </p:pic>
      <p:pic>
        <p:nvPicPr>
          <p:cNvPr id="122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79305" y="3402560"/>
            <a:ext cx="300831" cy="300831"/>
          </a:xfrm>
          <a:prstGeom prst="rect">
            <a:avLst/>
          </a:prstGeom>
        </p:spPr>
      </p:pic>
      <p:grpSp>
        <p:nvGrpSpPr>
          <p:cNvPr id="129" name="קבוצה 128"/>
          <p:cNvGrpSpPr/>
          <p:nvPr/>
        </p:nvGrpSpPr>
        <p:grpSpPr>
          <a:xfrm>
            <a:off x="2281487" y="4780387"/>
            <a:ext cx="1299913" cy="325013"/>
            <a:chOff x="609600" y="3276600"/>
            <a:chExt cx="1524000" cy="440432"/>
          </a:xfrm>
        </p:grpSpPr>
        <p:sp>
          <p:nvSpPr>
            <p:cNvPr id="130" name="מלבן 129"/>
            <p:cNvSpPr/>
            <p:nvPr/>
          </p:nvSpPr>
          <p:spPr>
            <a:xfrm>
              <a:off x="609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131" name="מלבן 130"/>
            <p:cNvSpPr/>
            <p:nvPr/>
          </p:nvSpPr>
          <p:spPr>
            <a:xfrm>
              <a:off x="990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132" name="מלבן 131"/>
            <p:cNvSpPr/>
            <p:nvPr/>
          </p:nvSpPr>
          <p:spPr>
            <a:xfrm>
              <a:off x="1371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133" name="מלבן 132"/>
            <p:cNvSpPr/>
            <p:nvPr/>
          </p:nvSpPr>
          <p:spPr>
            <a:xfrm>
              <a:off x="1752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</p:grpSp>
      <p:pic>
        <p:nvPicPr>
          <p:cNvPr id="134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6000" y="4804569"/>
            <a:ext cx="300831" cy="300831"/>
          </a:xfrm>
          <a:prstGeom prst="rect">
            <a:avLst/>
          </a:prstGeom>
        </p:spPr>
      </p:pic>
      <p:pic>
        <p:nvPicPr>
          <p:cNvPr id="135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61969" y="4880769"/>
            <a:ext cx="300831" cy="300831"/>
          </a:xfrm>
          <a:prstGeom prst="rect">
            <a:avLst/>
          </a:prstGeom>
        </p:spPr>
      </p:pic>
      <p:pic>
        <p:nvPicPr>
          <p:cNvPr id="136" name="Picture 6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553200" y="4876800"/>
            <a:ext cx="304800" cy="304800"/>
          </a:xfrm>
          <a:prstGeom prst="rect">
            <a:avLst/>
          </a:prstGeom>
        </p:spPr>
      </p:pic>
      <p:pic>
        <p:nvPicPr>
          <p:cNvPr id="137" name="Picture 6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90800" y="4800600"/>
            <a:ext cx="304800" cy="304800"/>
          </a:xfrm>
          <a:prstGeom prst="rect">
            <a:avLst/>
          </a:prstGeom>
        </p:spPr>
      </p:pic>
      <p:pic>
        <p:nvPicPr>
          <p:cNvPr id="138" name="Picture 6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971800" y="4800600"/>
            <a:ext cx="304800" cy="304800"/>
          </a:xfrm>
          <a:prstGeom prst="rect">
            <a:avLst/>
          </a:prstGeom>
        </p:spPr>
      </p:pic>
      <p:pic>
        <p:nvPicPr>
          <p:cNvPr id="139" name="Picture 6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276600" y="4800600"/>
            <a:ext cx="304800" cy="304800"/>
          </a:xfrm>
          <a:prstGeom prst="rect">
            <a:avLst/>
          </a:prstGeom>
        </p:spPr>
      </p:pic>
      <p:sp>
        <p:nvSpPr>
          <p:cNvPr id="147" name="Smiley Face 95"/>
          <p:cNvSpPr/>
          <p:nvPr/>
        </p:nvSpPr>
        <p:spPr>
          <a:xfrm>
            <a:off x="3457572" y="56626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8" name="Smiley Face 95"/>
          <p:cNvSpPr/>
          <p:nvPr/>
        </p:nvSpPr>
        <p:spPr>
          <a:xfrm>
            <a:off x="5459760" y="5586410"/>
            <a:ext cx="428628" cy="357190"/>
          </a:xfrm>
          <a:prstGeom prst="smileyFace">
            <a:avLst>
              <a:gd name="adj" fmla="val 59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9" name="Smiley Face 97"/>
          <p:cNvSpPr/>
          <p:nvPr/>
        </p:nvSpPr>
        <p:spPr>
          <a:xfrm>
            <a:off x="1828800" y="5632636"/>
            <a:ext cx="368590" cy="357190"/>
          </a:xfrm>
          <a:prstGeom prst="smileyFac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0" name="Smiley Face 95"/>
          <p:cNvSpPr/>
          <p:nvPr/>
        </p:nvSpPr>
        <p:spPr>
          <a:xfrm>
            <a:off x="6745122" y="5684945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1" name="Smiley Face 97"/>
          <p:cNvSpPr/>
          <p:nvPr/>
        </p:nvSpPr>
        <p:spPr>
          <a:xfrm>
            <a:off x="7424550" y="5715000"/>
            <a:ext cx="368590" cy="357190"/>
          </a:xfrm>
          <a:prstGeom prst="smileyFac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2" name="Straight Arrow Connector 94"/>
          <p:cNvCxnSpPr>
            <a:stCxn id="112" idx="2"/>
            <a:endCxn id="151" idx="0"/>
          </p:cNvCxnSpPr>
          <p:nvPr/>
        </p:nvCxnSpPr>
        <p:spPr>
          <a:xfrm>
            <a:off x="7011261" y="5201813"/>
            <a:ext cx="597584" cy="51318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Smiley Face 97"/>
          <p:cNvSpPr/>
          <p:nvPr/>
        </p:nvSpPr>
        <p:spPr>
          <a:xfrm>
            <a:off x="6108410" y="5662610"/>
            <a:ext cx="368590" cy="357190"/>
          </a:xfrm>
          <a:prstGeom prst="smileyFace">
            <a:avLst>
              <a:gd name="adj" fmla="val -4653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4" name="Straight Arrow Connector 119"/>
          <p:cNvCxnSpPr>
            <a:stCxn id="134" idx="2"/>
            <a:endCxn id="149" idx="7"/>
          </p:cNvCxnSpPr>
          <p:nvPr/>
        </p:nvCxnSpPr>
        <p:spPr>
          <a:xfrm flipH="1">
            <a:off x="2143411" y="5105400"/>
            <a:ext cx="293005" cy="57954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94"/>
          <p:cNvCxnSpPr>
            <a:endCxn id="153" idx="0"/>
          </p:cNvCxnSpPr>
          <p:nvPr/>
        </p:nvCxnSpPr>
        <p:spPr>
          <a:xfrm>
            <a:off x="5280967" y="4068521"/>
            <a:ext cx="1011738" cy="159408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96"/>
          <p:cNvCxnSpPr>
            <a:stCxn id="136" idx="2"/>
            <a:endCxn id="150" idx="0"/>
          </p:cNvCxnSpPr>
          <p:nvPr/>
        </p:nvCxnSpPr>
        <p:spPr>
          <a:xfrm>
            <a:off x="6705600" y="5181600"/>
            <a:ext cx="253836" cy="503345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96"/>
          <p:cNvCxnSpPr>
            <a:endCxn id="148" idx="0"/>
          </p:cNvCxnSpPr>
          <p:nvPr/>
        </p:nvCxnSpPr>
        <p:spPr>
          <a:xfrm>
            <a:off x="3430392" y="5052609"/>
            <a:ext cx="2243682" cy="533801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96"/>
          <p:cNvCxnSpPr>
            <a:stCxn id="138" idx="2"/>
          </p:cNvCxnSpPr>
          <p:nvPr/>
        </p:nvCxnSpPr>
        <p:spPr>
          <a:xfrm>
            <a:off x="3124200" y="5105400"/>
            <a:ext cx="433110" cy="636533"/>
          </a:xfrm>
          <a:prstGeom prst="straightConnector1">
            <a:avLst/>
          </a:prstGeom>
          <a:ln w="28575">
            <a:solidFill>
              <a:srgbClr val="FF2E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476828" y="428673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Local storage </a:t>
            </a:r>
          </a:p>
        </p:txBody>
      </p:sp>
      <p:sp>
        <p:nvSpPr>
          <p:cNvPr id="177" name="Smiley Face 95"/>
          <p:cNvSpPr/>
          <p:nvPr/>
        </p:nvSpPr>
        <p:spPr>
          <a:xfrm>
            <a:off x="5459760" y="556260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8" name="Smiley Face 97"/>
          <p:cNvSpPr/>
          <p:nvPr/>
        </p:nvSpPr>
        <p:spPr>
          <a:xfrm>
            <a:off x="6096000" y="5662610"/>
            <a:ext cx="368590" cy="357190"/>
          </a:xfrm>
          <a:prstGeom prst="smileyFace">
            <a:avLst>
              <a:gd name="adj" fmla="val 4653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6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Challenge and principles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7544" y="1349887"/>
            <a:ext cx="828092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Challenge: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Combinatorial problem based on multi-dimensional stochastic variables</a:t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Keys of solution: Semi-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Separability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 Concavity, Reduction to Min-cost Flow problem. 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/>
              <a:pPr/>
              <a:t>8</a:t>
            </a:fld>
            <a:endParaRPr lang="he-IL" dirty="0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79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sp>
        <p:nvSpPr>
          <p:cNvPr id="163" name="Oval 29"/>
          <p:cNvSpPr/>
          <p:nvPr/>
        </p:nvSpPr>
        <p:spPr>
          <a:xfrm>
            <a:off x="5222595" y="4495801"/>
            <a:ext cx="3159406" cy="18287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7" name="Oval 30"/>
          <p:cNvSpPr/>
          <p:nvPr/>
        </p:nvSpPr>
        <p:spPr>
          <a:xfrm>
            <a:off x="1371600" y="4450608"/>
            <a:ext cx="3048000" cy="18739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76828" y="428673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Local storage </a:t>
            </a:r>
          </a:p>
        </p:txBody>
      </p:sp>
      <p:sp>
        <p:nvSpPr>
          <p:cNvPr id="171" name="Content Placeholder 2"/>
          <p:cNvSpPr txBox="1">
            <a:spLocks/>
          </p:cNvSpPr>
          <p:nvPr/>
        </p:nvSpPr>
        <p:spPr>
          <a:xfrm>
            <a:off x="2362200" y="4495801"/>
            <a:ext cx="2634250" cy="114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i="1" dirty="0">
                <a:latin typeface="Comic Sans MS" pitchFamily="66" charset="0"/>
              </a:rPr>
              <a:t>S</a:t>
            </a:r>
            <a:r>
              <a:rPr lang="en-US" sz="1600" i="1" baseline="30000" dirty="0">
                <a:latin typeface="Comic Sans MS" pitchFamily="66" charset="0"/>
              </a:rPr>
              <a:t>1</a:t>
            </a:r>
            <a:r>
              <a:rPr lang="en-US" sz="1600" dirty="0">
                <a:latin typeface="Comic Sans MS" pitchFamily="66" charset="0"/>
              </a:rPr>
              <a:t> =4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3" name="Content Placeholder 2"/>
          <p:cNvSpPr txBox="1">
            <a:spLocks/>
          </p:cNvSpPr>
          <p:nvPr/>
        </p:nvSpPr>
        <p:spPr>
          <a:xfrm>
            <a:off x="6509750" y="4596408"/>
            <a:ext cx="2634250" cy="114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i="1" dirty="0">
                <a:latin typeface="Comic Sans MS" pitchFamily="66" charset="0"/>
              </a:rPr>
              <a:t>S</a:t>
            </a:r>
            <a:r>
              <a:rPr lang="en-US" sz="1600" i="1" baseline="30000" dirty="0">
                <a:latin typeface="Comic Sans MS" pitchFamily="66" charset="0"/>
              </a:rPr>
              <a:t>2</a:t>
            </a:r>
            <a:r>
              <a:rPr lang="en-US" sz="1600" dirty="0">
                <a:latin typeface="Comic Sans MS" pitchFamily="66" charset="0"/>
              </a:rPr>
              <a:t> =2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75" name="Picture 2" descr="File:Flag of Italy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0590" y="4114800"/>
            <a:ext cx="397410" cy="264775"/>
          </a:xfrm>
          <a:prstGeom prst="rect">
            <a:avLst/>
          </a:prstGeom>
          <a:noFill/>
        </p:spPr>
      </p:pic>
      <p:pic>
        <p:nvPicPr>
          <p:cNvPr id="176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2238" y="4190710"/>
            <a:ext cx="453068" cy="259898"/>
          </a:xfrm>
          <a:prstGeom prst="rect">
            <a:avLst/>
          </a:prstGeom>
          <a:noFill/>
        </p:spPr>
      </p:pic>
      <p:grpSp>
        <p:nvGrpSpPr>
          <p:cNvPr id="177" name="קבוצה 176"/>
          <p:cNvGrpSpPr/>
          <p:nvPr/>
        </p:nvGrpSpPr>
        <p:grpSpPr>
          <a:xfrm>
            <a:off x="2281487" y="4780387"/>
            <a:ext cx="1299913" cy="325013"/>
            <a:chOff x="609600" y="3276600"/>
            <a:chExt cx="1524000" cy="440432"/>
          </a:xfrm>
        </p:grpSpPr>
        <p:sp>
          <p:nvSpPr>
            <p:cNvPr id="178" name="מלבן 177"/>
            <p:cNvSpPr/>
            <p:nvPr/>
          </p:nvSpPr>
          <p:spPr>
            <a:xfrm>
              <a:off x="609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179" name="מלבן 178"/>
            <p:cNvSpPr/>
            <p:nvPr/>
          </p:nvSpPr>
          <p:spPr>
            <a:xfrm>
              <a:off x="990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180" name="מלבן 179"/>
            <p:cNvSpPr/>
            <p:nvPr/>
          </p:nvSpPr>
          <p:spPr>
            <a:xfrm>
              <a:off x="1371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  <p:sp>
          <p:nvSpPr>
            <p:cNvPr id="181" name="מלבן 180"/>
            <p:cNvSpPr/>
            <p:nvPr/>
          </p:nvSpPr>
          <p:spPr>
            <a:xfrm>
              <a:off x="1752600" y="3276600"/>
              <a:ext cx="381000" cy="44043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?</a:t>
              </a:r>
            </a:p>
          </p:txBody>
        </p:sp>
      </p:grpSp>
      <p:grpSp>
        <p:nvGrpSpPr>
          <p:cNvPr id="182" name="Group 54"/>
          <p:cNvGrpSpPr/>
          <p:nvPr/>
        </p:nvGrpSpPr>
        <p:grpSpPr>
          <a:xfrm>
            <a:off x="5562600" y="5373509"/>
            <a:ext cx="936104" cy="368424"/>
            <a:chOff x="5652120" y="3284984"/>
            <a:chExt cx="864096" cy="440432"/>
          </a:xfrm>
        </p:grpSpPr>
        <p:cxnSp>
          <p:nvCxnSpPr>
            <p:cNvPr id="183" name="Straight Connector 32"/>
            <p:cNvCxnSpPr/>
            <p:nvPr/>
          </p:nvCxnSpPr>
          <p:spPr>
            <a:xfrm flipV="1">
              <a:off x="5652120" y="3717032"/>
              <a:ext cx="864096" cy="331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33"/>
            <p:cNvCxnSpPr/>
            <p:nvPr/>
          </p:nvCxnSpPr>
          <p:spPr>
            <a:xfrm flipH="1" flipV="1">
              <a:off x="5652120" y="3284984"/>
              <a:ext cx="6926" cy="440432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36"/>
            <p:cNvSpPr/>
            <p:nvPr/>
          </p:nvSpPr>
          <p:spPr>
            <a:xfrm flipV="1">
              <a:off x="5652120" y="3502666"/>
              <a:ext cx="118970" cy="217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6" name="Rectangle 37"/>
            <p:cNvSpPr/>
            <p:nvPr/>
          </p:nvSpPr>
          <p:spPr>
            <a:xfrm flipV="1">
              <a:off x="5771090" y="3415593"/>
              <a:ext cx="118970" cy="3047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7" name="Rectangle 43"/>
            <p:cNvSpPr/>
            <p:nvPr/>
          </p:nvSpPr>
          <p:spPr>
            <a:xfrm flipV="1">
              <a:off x="5890059" y="3328520"/>
              <a:ext cx="118970" cy="391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88" name="Group 73"/>
          <p:cNvGrpSpPr/>
          <p:nvPr/>
        </p:nvGrpSpPr>
        <p:grpSpPr>
          <a:xfrm>
            <a:off x="1910227" y="5327007"/>
            <a:ext cx="1080120" cy="321965"/>
            <a:chOff x="1979712" y="2564903"/>
            <a:chExt cx="2376264" cy="1258070"/>
          </a:xfrm>
        </p:grpSpPr>
        <p:cxnSp>
          <p:nvCxnSpPr>
            <p:cNvPr id="189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2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3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94" name="Group 90"/>
          <p:cNvGrpSpPr/>
          <p:nvPr/>
        </p:nvGrpSpPr>
        <p:grpSpPr>
          <a:xfrm>
            <a:off x="6997080" y="5334000"/>
            <a:ext cx="1080120" cy="402977"/>
            <a:chOff x="5436096" y="2204864"/>
            <a:chExt cx="2376264" cy="1088504"/>
          </a:xfrm>
        </p:grpSpPr>
        <p:cxnSp>
          <p:nvCxnSpPr>
            <p:cNvPr id="195" name="Straight Connector 7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7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80"/>
            <p:cNvSpPr/>
            <p:nvPr/>
          </p:nvSpPr>
          <p:spPr>
            <a:xfrm flipV="1">
              <a:off x="5436096" y="3068959"/>
              <a:ext cx="327168" cy="2118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8" name="Rectangle 81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9" name="Rectangle 82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0" name="Group 84"/>
          <p:cNvGrpSpPr/>
          <p:nvPr/>
        </p:nvGrpSpPr>
        <p:grpSpPr>
          <a:xfrm>
            <a:off x="3200400" y="5270376"/>
            <a:ext cx="864096" cy="368424"/>
            <a:chOff x="5436096" y="2204864"/>
            <a:chExt cx="2376264" cy="1088504"/>
          </a:xfrm>
        </p:grpSpPr>
        <p:cxnSp>
          <p:nvCxnSpPr>
            <p:cNvPr id="201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4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5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06" name="TextBox 205"/>
          <p:cNvSpPr txBox="1"/>
          <p:nvPr/>
        </p:nvSpPr>
        <p:spPr>
          <a:xfrm>
            <a:off x="1676400" y="56522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1</a:t>
            </a:r>
            <a:r>
              <a:rPr lang="en-US" i="1" baseline="30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2895600" y="56504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2</a:t>
            </a:r>
            <a:r>
              <a:rPr lang="en-US" i="1" baseline="30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5459760" y="5715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1</a:t>
            </a:r>
            <a:r>
              <a:rPr lang="en-US" i="1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6831360" y="5715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Pr(</a:t>
            </a:r>
            <a:r>
              <a:rPr lang="en-US" i="1" dirty="0">
                <a:latin typeface="Comic Sans MS" pitchFamily="66" charset="0"/>
              </a:rPr>
              <a:t>N</a:t>
            </a:r>
            <a:r>
              <a:rPr lang="en-US" i="1" baseline="-25000" dirty="0">
                <a:latin typeface="Comic Sans MS" pitchFamily="66" charset="0"/>
              </a:rPr>
              <a:t>2</a:t>
            </a:r>
            <a:r>
              <a:rPr lang="en-US" i="1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&lt;=x)</a:t>
            </a:r>
            <a:endParaRPr lang="en-US" dirty="0"/>
          </a:p>
        </p:txBody>
      </p:sp>
      <p:sp>
        <p:nvSpPr>
          <p:cNvPr id="210" name="מלבן 209"/>
          <p:cNvSpPr/>
          <p:nvPr/>
        </p:nvSpPr>
        <p:spPr>
          <a:xfrm>
            <a:off x="6523794" y="4876800"/>
            <a:ext cx="324978" cy="3250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211" name="מלבן 210"/>
          <p:cNvSpPr/>
          <p:nvPr/>
        </p:nvSpPr>
        <p:spPr>
          <a:xfrm>
            <a:off x="6848772" y="4876800"/>
            <a:ext cx="324978" cy="3250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6200" y="5525869"/>
            <a:ext cx="139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mic Sans MS" pitchFamily="66" charset="0"/>
              </a:rPr>
              <a:t>Stochastic demand</a:t>
            </a:r>
          </a:p>
        </p:txBody>
      </p:sp>
      <p:grpSp>
        <p:nvGrpSpPr>
          <p:cNvPr id="215" name="Group 111"/>
          <p:cNvGrpSpPr/>
          <p:nvPr/>
        </p:nvGrpSpPr>
        <p:grpSpPr>
          <a:xfrm>
            <a:off x="3505200" y="3259088"/>
            <a:ext cx="2247889" cy="1008112"/>
            <a:chOff x="2972183" y="2708920"/>
            <a:chExt cx="2247889" cy="1008112"/>
          </a:xfrm>
        </p:grpSpPr>
        <p:sp>
          <p:nvSpPr>
            <p:cNvPr id="216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2972183" y="2884216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Comic Sans MS" pitchFamily="66" charset="0"/>
                </a:rPr>
                <a:t>Available </a:t>
              </a:r>
            </a:p>
            <a:p>
              <a:pPr algn="l"/>
              <a:r>
                <a:rPr lang="en-US" dirty="0">
                  <a:latin typeface="Comic Sans MS" pitchFamily="66" charset="0"/>
                </a:rPr>
                <a:t>resource</a:t>
              </a:r>
            </a:p>
          </p:txBody>
        </p:sp>
      </p:grpSp>
      <p:pic>
        <p:nvPicPr>
          <p:cNvPr id="218" name="Picture 6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321041" y="3687864"/>
            <a:ext cx="304800" cy="304800"/>
          </a:xfrm>
          <a:prstGeom prst="rect">
            <a:avLst/>
          </a:prstGeom>
        </p:spPr>
      </p:pic>
      <p:pic>
        <p:nvPicPr>
          <p:cNvPr id="219" name="Picture 61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306796" y="3387780"/>
            <a:ext cx="304800" cy="304800"/>
          </a:xfrm>
          <a:prstGeom prst="rect">
            <a:avLst/>
          </a:prstGeom>
        </p:spPr>
      </p:pic>
      <p:pic>
        <p:nvPicPr>
          <p:cNvPr id="220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29561" y="3809256"/>
            <a:ext cx="300831" cy="300831"/>
          </a:xfrm>
          <a:prstGeom prst="rect">
            <a:avLst/>
          </a:prstGeom>
        </p:spPr>
      </p:pic>
      <p:pic>
        <p:nvPicPr>
          <p:cNvPr id="221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0625" y="3902578"/>
            <a:ext cx="300831" cy="300831"/>
          </a:xfrm>
          <a:prstGeom prst="rect">
            <a:avLst/>
          </a:prstGeom>
        </p:spPr>
      </p:pic>
      <p:pic>
        <p:nvPicPr>
          <p:cNvPr id="222" name="Picture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69794" y="3537448"/>
            <a:ext cx="300831" cy="300831"/>
          </a:xfrm>
          <a:prstGeom prst="rect">
            <a:avLst/>
          </a:prstGeom>
        </p:spPr>
      </p:pic>
      <p:sp>
        <p:nvSpPr>
          <p:cNvPr id="59" name="Rounded Rectangle 6"/>
          <p:cNvSpPr/>
          <p:nvPr/>
        </p:nvSpPr>
        <p:spPr>
          <a:xfrm>
            <a:off x="2338948" y="1349886"/>
            <a:ext cx="3286894" cy="421273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Rounded Rectangular Callout 8"/>
          <p:cNvSpPr/>
          <p:nvPr/>
        </p:nvSpPr>
        <p:spPr>
          <a:xfrm>
            <a:off x="165195" y="3325914"/>
            <a:ext cx="2057400" cy="723900"/>
          </a:xfrm>
          <a:prstGeom prst="wedgeRoundRectCallout">
            <a:avLst>
              <a:gd name="adj1" fmla="val 49592"/>
              <a:gd name="adj2" fmla="val 141662"/>
              <a:gd name="adj3" fmla="val 16667"/>
            </a:avLst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Exponential number of allocations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2" name="Rounded Rectangular Callout 8"/>
          <p:cNvSpPr/>
          <p:nvPr/>
        </p:nvSpPr>
        <p:spPr>
          <a:xfrm>
            <a:off x="76199" y="3505200"/>
            <a:ext cx="1834027" cy="723900"/>
          </a:xfrm>
          <a:prstGeom prst="wedgeRoundRectCallout">
            <a:avLst>
              <a:gd name="adj1" fmla="val 51708"/>
              <a:gd name="adj2" fmla="val 223868"/>
              <a:gd name="adj3" fmla="val 16667"/>
            </a:avLst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0000"/>
                </a:solidFill>
              </a:rPr>
              <a:t>Large database!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3" name="Rounded Rectangle 6"/>
          <p:cNvSpPr/>
          <p:nvPr/>
        </p:nvSpPr>
        <p:spPr>
          <a:xfrm>
            <a:off x="533400" y="1788527"/>
            <a:ext cx="4773396" cy="421273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3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63" grpId="1" animBg="1"/>
      <p:bldP spid="6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75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b="1" u="sng" dirty="0">
                <a:latin typeface="Comic Sans MS" pitchFamily="66" charset="0"/>
              </a:rPr>
              <a:t>Single Region</a:t>
            </a:r>
            <a:r>
              <a:rPr lang="he-IL" sz="2800" dirty="0">
                <a:latin typeface="Comic Sans MS" pitchFamily="66" charset="0"/>
              </a:rPr>
              <a:t>:</a:t>
            </a:r>
            <a:r>
              <a:rPr lang="en-US" sz="2800" dirty="0">
                <a:latin typeface="Comic Sans MS" pitchFamily="66" charset="0"/>
              </a:rPr>
              <a:t> Matching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Demand realization to resources</a:t>
            </a:r>
            <a:endParaRPr lang="he-IL" sz="2800" b="1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4940" y="4126468"/>
            <a:ext cx="2428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>
                <a:latin typeface="Comic Sans MS" pitchFamily="66" charset="0"/>
              </a:rPr>
              <a:t>Observed</a:t>
            </a:r>
            <a:r>
              <a:rPr lang="en-US" dirty="0">
                <a:latin typeface="Comic Sans MS" pitchFamily="66" charset="0"/>
              </a:rPr>
              <a:t> Demand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800" y="2636912"/>
            <a:ext cx="2428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itchFamily="66" charset="0"/>
              </a:rPr>
              <a:t>Resources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428596" y="1300110"/>
            <a:ext cx="8143932" cy="39290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81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6717171"/>
              </p:ext>
            </p:extLst>
          </p:nvPr>
        </p:nvGraphicFramePr>
        <p:xfrm>
          <a:off x="3098800" y="1854200"/>
          <a:ext cx="2006600" cy="546100"/>
        </p:xfrm>
        <a:graphic>
          <a:graphicData uri="http://schemas.openxmlformats.org/presentationml/2006/ole">
            <p:oleObj spid="_x0000_s11545" name="Equation" r:id="rId4" imgW="850464" imgH="228738" progId="Equation.DSMT4">
              <p:embed/>
            </p:oleObj>
          </a:graphicData>
        </a:graphic>
      </p:graphicFrame>
      <p:graphicFrame>
        <p:nvGraphicFramePr>
          <p:cNvPr id="2816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2569714"/>
              </p:ext>
            </p:extLst>
          </p:nvPr>
        </p:nvGraphicFramePr>
        <p:xfrm>
          <a:off x="3349625" y="4657725"/>
          <a:ext cx="1998663" cy="555625"/>
        </p:xfrm>
        <a:graphic>
          <a:graphicData uri="http://schemas.openxmlformats.org/presentationml/2006/ole">
            <p:oleObj spid="_x0000_s11546" name="Equation" r:id="rId5" imgW="825480" imgH="228600" progId="Equation.DSMT4">
              <p:embed/>
            </p:oleObj>
          </a:graphicData>
        </a:graphic>
      </p:graphicFrame>
      <p:graphicFrame>
        <p:nvGraphicFramePr>
          <p:cNvPr id="281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2738661"/>
              </p:ext>
            </p:extLst>
          </p:nvPr>
        </p:nvGraphicFramePr>
        <p:xfrm>
          <a:off x="4751388" y="5360988"/>
          <a:ext cx="3441700" cy="947737"/>
        </p:xfrm>
        <a:graphic>
          <a:graphicData uri="http://schemas.openxmlformats.org/presentationml/2006/ole">
            <p:oleObj spid="_x0000_s11547" name="Equation" r:id="rId6" imgW="1587240" imgH="431640" progId="Equation.DSMT4">
              <p:embed/>
            </p:oleObj>
          </a:graphicData>
        </a:graphic>
      </p:graphicFrame>
      <p:graphicFrame>
        <p:nvGraphicFramePr>
          <p:cNvPr id="2816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3251405"/>
              </p:ext>
            </p:extLst>
          </p:nvPr>
        </p:nvGraphicFramePr>
        <p:xfrm>
          <a:off x="3937000" y="1360488"/>
          <a:ext cx="889000" cy="430212"/>
        </p:xfrm>
        <a:graphic>
          <a:graphicData uri="http://schemas.openxmlformats.org/presentationml/2006/ole">
            <p:oleObj spid="_x0000_s11548" name="Equation" r:id="rId7" imgW="380880" imgH="177480" progId="Equation.DSMT4">
              <p:embed/>
            </p:oleObj>
          </a:graphicData>
        </a:graphic>
      </p:graphicFrame>
      <p:sp>
        <p:nvSpPr>
          <p:cNvPr id="80" name="Smiley Face 95"/>
          <p:cNvSpPr/>
          <p:nvPr/>
        </p:nvSpPr>
        <p:spPr>
          <a:xfrm>
            <a:off x="4857752" y="4222760"/>
            <a:ext cx="428628" cy="35719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Smiley Face 95"/>
          <p:cNvSpPr/>
          <p:nvPr/>
        </p:nvSpPr>
        <p:spPr>
          <a:xfrm>
            <a:off x="4286248" y="4222760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Smiley Face 97"/>
          <p:cNvSpPr/>
          <p:nvPr/>
        </p:nvSpPr>
        <p:spPr>
          <a:xfrm>
            <a:off x="3714744" y="4214818"/>
            <a:ext cx="368590" cy="357190"/>
          </a:xfrm>
          <a:prstGeom prst="smileyFac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6" name="Straight Arrow Connector 66"/>
          <p:cNvCxnSpPr>
            <a:stCxn id="82" idx="0"/>
          </p:cNvCxnSpPr>
          <p:nvPr/>
        </p:nvCxnSpPr>
        <p:spPr>
          <a:xfrm rot="5400000" flipH="1" flipV="1">
            <a:off x="3374686" y="3672633"/>
            <a:ext cx="1066539" cy="1783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66"/>
          <p:cNvCxnSpPr/>
          <p:nvPr/>
        </p:nvCxnSpPr>
        <p:spPr>
          <a:xfrm flipH="1" flipV="1">
            <a:off x="4542007" y="3148279"/>
            <a:ext cx="2" cy="1066539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66"/>
          <p:cNvCxnSpPr>
            <a:stCxn id="80" idx="0"/>
          </p:cNvCxnSpPr>
          <p:nvPr/>
        </p:nvCxnSpPr>
        <p:spPr>
          <a:xfrm rot="5400000" flipH="1" flipV="1">
            <a:off x="3967057" y="2241685"/>
            <a:ext cx="3086084" cy="87606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8094" y="5589240"/>
            <a:ext cx="4101500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>
                <a:latin typeface="Comic Sans MS" pitchFamily="66" charset="0"/>
              </a:rPr>
              <a:t>A profit formula!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2E2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274774" y="2530027"/>
            <a:ext cx="594173" cy="594173"/>
          </a:xfrm>
          <a:prstGeom prst="rect">
            <a:avLst/>
          </a:prstGeom>
        </p:spPr>
      </p:pic>
      <p:sp>
        <p:nvSpPr>
          <p:cNvPr id="29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692646" y="6356350"/>
            <a:ext cx="1981200" cy="365760"/>
          </a:xfrm>
        </p:spPr>
        <p:txBody>
          <a:bodyPr/>
          <a:lstStyle/>
          <a:p>
            <a:fld id="{06DB5852-E6BB-41E2-BF2F-6599CC182D4D}" type="slidenum">
              <a:rPr lang="he-IL"/>
              <a:pPr/>
              <a:t>9</a:t>
            </a:fld>
            <a:endParaRPr lang="he-IL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24600"/>
            <a:ext cx="3505200" cy="365760"/>
          </a:xfrm>
        </p:spPr>
        <p:txBody>
          <a:bodyPr lIns="82296" tIns="41148" rIns="82296" bIns="41148"/>
          <a:lstStyle/>
          <a:p>
            <a:pPr>
              <a:defRPr/>
            </a:pPr>
            <a:r>
              <a:rPr lang="en-US"/>
              <a:t>Rochman,  Levy,  Brosh </a:t>
            </a:r>
            <a:endParaRPr lang="en-US" dirty="0"/>
          </a:p>
        </p:txBody>
      </p:sp>
      <p:sp>
        <p:nvSpPr>
          <p:cNvPr id="31" name="Date Placeholder 3"/>
          <p:cNvSpPr txBox="1">
            <a:spLocks/>
          </p:cNvSpPr>
          <p:nvPr/>
        </p:nvSpPr>
        <p:spPr>
          <a:xfrm>
            <a:off x="609600" y="6329136"/>
            <a:ext cx="2289048" cy="365760"/>
          </a:xfrm>
          <a:prstGeom prst="rect">
            <a:avLst/>
          </a:prstGeom>
        </p:spPr>
        <p:txBody>
          <a:bodyPr lIns="82296" tIns="41148" rIns="82296" bIns="4114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April 2013</a:t>
            </a:r>
          </a:p>
        </p:txBody>
      </p:sp>
      <p:pic>
        <p:nvPicPr>
          <p:cNvPr id="26" name="Picture 4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02877" y="2636912"/>
            <a:ext cx="471421" cy="471421"/>
          </a:xfrm>
          <a:prstGeom prst="rect">
            <a:avLst/>
          </a:prstGeom>
        </p:spPr>
      </p:pic>
      <p:pic>
        <p:nvPicPr>
          <p:cNvPr id="27" name="Picture 40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06738" y="2553601"/>
            <a:ext cx="471421" cy="471421"/>
          </a:xfrm>
          <a:prstGeom prst="rect">
            <a:avLst/>
          </a:prstGeom>
        </p:spPr>
      </p:pic>
      <p:pic>
        <p:nvPicPr>
          <p:cNvPr id="35" name="Picture 2" descr="http://upload.wikimedia.org/wikipedia/en/thumb/a/a4/Flag_of_the_United_States.svg/125px-Flag_of_the_United_States.svg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629525" y="3124200"/>
            <a:ext cx="828675" cy="475361"/>
          </a:xfrm>
          <a:prstGeom prst="rect">
            <a:avLst/>
          </a:prstGeom>
          <a:noFill/>
        </p:spPr>
      </p:pic>
      <p:sp>
        <p:nvSpPr>
          <p:cNvPr id="24" name="Smiley Face 95"/>
          <p:cNvSpPr/>
          <p:nvPr/>
        </p:nvSpPr>
        <p:spPr>
          <a:xfrm>
            <a:off x="4829172" y="4214810"/>
            <a:ext cx="428628" cy="35719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6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24037</TotalTime>
  <Words>1305</Words>
  <Application>Microsoft Office PowerPoint</Application>
  <PresentationFormat>‫הצגה על המסך (4:3)</PresentationFormat>
  <Paragraphs>473</Paragraphs>
  <Slides>32</Slides>
  <Notes>21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32</vt:i4>
      </vt:variant>
    </vt:vector>
  </HeadingPairs>
  <TitlesOfParts>
    <vt:vector size="35" baseType="lpstr">
      <vt:lpstr>Origin</vt:lpstr>
      <vt:lpstr>MathType 6.0 Equation</vt:lpstr>
      <vt:lpstr>Equation</vt:lpstr>
      <vt:lpstr>  Resource Placement and Assignment in Distributed Network Topologies</vt:lpstr>
      <vt:lpstr>Motivation: Video-on-Demand service</vt:lpstr>
      <vt:lpstr>Motivation: Content Distribution Network </vt:lpstr>
      <vt:lpstr>System and Objective </vt:lpstr>
      <vt:lpstr>Related Work</vt:lpstr>
      <vt:lpstr>The Multi-Region Placement Problem</vt:lpstr>
      <vt:lpstr> The Multi-Region Placement Problem</vt:lpstr>
      <vt:lpstr>Challenge and principles</vt:lpstr>
      <vt:lpstr>Single Region: Matching Demand realization to resources</vt:lpstr>
      <vt:lpstr>Single region: Revenue Formulation</vt:lpstr>
      <vt:lpstr>Multi-Region: Matching</vt:lpstr>
      <vt:lpstr>Multi-Region: Revenue formulation</vt:lpstr>
      <vt:lpstr>Separability and semi-Separability</vt:lpstr>
      <vt:lpstr>Key 1: Revenue is Semi-separable</vt:lpstr>
      <vt:lpstr>Key 2: Concavity</vt:lpstr>
      <vt:lpstr>Placement Optimization Problem</vt:lpstr>
      <vt:lpstr>The Multi-Region Problems</vt:lpstr>
      <vt:lpstr>Key 3: Min cost flow</vt:lpstr>
      <vt:lpstr>The Min-Cost Flow Problem</vt:lpstr>
      <vt:lpstr>Main theorem</vt:lpstr>
      <vt:lpstr>7-layer graph: Local part</vt:lpstr>
      <vt:lpstr>7-layer graph: Global part</vt:lpstr>
      <vt:lpstr>Min-Cost  Flows</vt:lpstr>
      <vt:lpstr>Other proposed algorithms</vt:lpstr>
      <vt:lpstr>Conclusions</vt:lpstr>
      <vt:lpstr>Questions?</vt:lpstr>
      <vt:lpstr>How good are the results? </vt:lpstr>
      <vt:lpstr>Proportional Mean Not optimal</vt:lpstr>
      <vt:lpstr>Reduction to single region</vt:lpstr>
      <vt:lpstr>Correctness</vt:lpstr>
      <vt:lpstr>Correctness</vt:lpstr>
      <vt:lpstr>Reduction to multi region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chunyi peng</dc:creator>
  <cp:keywords/>
  <dc:description/>
  <cp:lastModifiedBy>XxxxX</cp:lastModifiedBy>
  <cp:revision>1519</cp:revision>
  <cp:lastPrinted>2012-03-23T20:01:36Z</cp:lastPrinted>
  <dcterms:created xsi:type="dcterms:W3CDTF">2012-03-27T12:44:11Z</dcterms:created>
  <dcterms:modified xsi:type="dcterms:W3CDTF">2013-04-17T10:31:20Z</dcterms:modified>
  <cp:category/>
</cp:coreProperties>
</file>