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174" r:id="rId2"/>
    <p:sldMasterId id="2147484189" r:id="rId3"/>
    <p:sldMasterId id="2147484200" r:id="rId4"/>
    <p:sldMasterId id="2147484224" r:id="rId5"/>
  </p:sldMasterIdLst>
  <p:notesMasterIdLst>
    <p:notesMasterId r:id="rId26"/>
  </p:notesMasterIdLst>
  <p:handoutMasterIdLst>
    <p:handoutMasterId r:id="rId27"/>
  </p:handoutMasterIdLst>
  <p:sldIdLst>
    <p:sldId id="372" r:id="rId6"/>
    <p:sldId id="376" r:id="rId7"/>
    <p:sldId id="377" r:id="rId8"/>
    <p:sldId id="379" r:id="rId9"/>
    <p:sldId id="380" r:id="rId10"/>
    <p:sldId id="382" r:id="rId11"/>
    <p:sldId id="381" r:id="rId12"/>
    <p:sldId id="383" r:id="rId13"/>
    <p:sldId id="378" r:id="rId14"/>
    <p:sldId id="387" r:id="rId15"/>
    <p:sldId id="295" r:id="rId16"/>
    <p:sldId id="296" r:id="rId17"/>
    <p:sldId id="384" r:id="rId18"/>
    <p:sldId id="269" r:id="rId19"/>
    <p:sldId id="373" r:id="rId20"/>
    <p:sldId id="388" r:id="rId21"/>
    <p:sldId id="389" r:id="rId22"/>
    <p:sldId id="386" r:id="rId23"/>
    <p:sldId id="374" r:id="rId24"/>
    <p:sldId id="37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T" lastIdx="1" clrIdx="0">
    <p:extLst>
      <p:ext uri="{19B8F6BF-5375-455C-9EA6-DF929625EA0E}">
        <p15:presenceInfo xmlns:p15="http://schemas.microsoft.com/office/powerpoint/2012/main" userId="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FFFFCC"/>
    <a:srgbClr val="CC3300"/>
    <a:srgbClr val="FF0066"/>
    <a:srgbClr val="967720"/>
    <a:srgbClr val="9900CC"/>
    <a:srgbClr val="FFFF00"/>
    <a:srgbClr val="0033CC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9" autoAdjust="0"/>
    <p:restoredTop sz="88543" autoAdjust="0"/>
  </p:normalViewPr>
  <p:slideViewPr>
    <p:cSldViewPr>
      <p:cViewPr varScale="1">
        <p:scale>
          <a:sx n="166" d="100"/>
          <a:sy n="166" d="100"/>
        </p:scale>
        <p:origin x="8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1C0A08-D9C2-4A36-A848-3CD29EA8732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10215-9EA9-4BC3-9F1E-6DE7EF84ED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9C883-C5AB-42CB-BEEF-C698B880924D}" type="slidenum">
              <a:rPr lang="he-IL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the system</a:t>
            </a:r>
            <a:r>
              <a:rPr lang="en-US" baseline="0" dirty="0" smtClean="0"/>
              <a:t> call was CNDIR, not </a:t>
            </a:r>
            <a:r>
              <a:rPr lang="en-US" baseline="0" dirty="0" err="1" smtClean="0"/>
              <a:t>chdir</a:t>
            </a:r>
            <a:r>
              <a:rPr lang="en-US" baseline="0" dirty="0" smtClean="0"/>
              <a:t>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10215-9EA9-4BC3-9F1E-6DE7EF84ED0C}" type="slidenum">
              <a:rPr lang="he-IL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4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3489B-1F4F-4746-BECA-DFF11773CF98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EPROM, EEPROM and Flash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widely used in microcontrollers and smartcards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use floating-gate transistors for storage, 10</a:t>
            </a:r>
            <a:r>
              <a:rPr lang="en-GB" altLang="en-US" baseline="30000" dirty="0" smtClean="0"/>
              <a:t>3</a:t>
            </a:r>
            <a:r>
              <a:rPr lang="en-GB" altLang="en-US" dirty="0" smtClean="0"/>
              <a:t> – 10</a:t>
            </a:r>
            <a:r>
              <a:rPr lang="en-GB" altLang="en-US" baseline="30000" dirty="0" smtClean="0"/>
              <a:t>5</a:t>
            </a:r>
            <a:r>
              <a:rPr lang="en-GB" altLang="en-US" dirty="0" smtClean="0"/>
              <a:t> e</a:t>
            </a:r>
            <a:r>
              <a:rPr lang="en-GB" altLang="en-US" baseline="30000" dirty="0" smtClean="0"/>
              <a:t>−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10215-9EA9-4BC3-9F1E-6DE7EF84ED0C}" type="slidenum">
              <a:rPr lang="he-IL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04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The horizontal bars result from the design of this memory chip, which represents some “1″ bits by the presence of charge and some by the absence of charge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10215-9EA9-4BC3-9F1E-6DE7EF84ED0C}" type="slidenum">
              <a:rPr lang="he-IL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2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15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Possible outcomes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circumvention of security in microcontrollers, FPGAs, smartcards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information leakage through shared EEPROM and Flash areas between different applications in secure chips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725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665163" y="527050"/>
            <a:ext cx="5327650" cy="3995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81063" y="4692650"/>
            <a:ext cx="4872037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Possible outcomes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circumvention of security in microcontrollers, FPGAs, smartcards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information leakage through shared EEPROM and Flash areas between different applications in secure chips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2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1F620D2-A7EC-4462-9F84-3B7CDC5DFC3B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475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939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724C8C-9FE8-4C46-BCC5-B07B189E3E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4572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9144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13716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1828800" algn="ctr" defTabSz="449263" rtl="0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36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08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2D75BA-798B-434C-96E6-B72FBCF506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58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276884-DE6F-450E-8EC1-373B37430A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01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25538"/>
            <a:ext cx="40322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B6F8F9-EEC5-4748-B2A7-0AA6208B7C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26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2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4358A-F5E9-4180-A150-9BD75C209B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75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264438-E1EA-4578-B2AB-171153B808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95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CB3D8-4340-41AA-A30E-33BFBEF272E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20688"/>
            <a:ext cx="9144000" cy="8640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3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6EE771-D73D-4270-9947-C5FD8041A1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56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1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E2FB0-63FE-4423-8CD3-F1E7D747B8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49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2DE965A6-5336-4233-906E-F176B95264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05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7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125538"/>
            <a:ext cx="4032250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829050"/>
            <a:ext cx="40322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595250D7-1EEE-4E83-B110-77D99BBAEB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098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25538"/>
            <a:ext cx="403066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125538"/>
            <a:ext cx="403225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1313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9313" cy="471488"/>
          </a:xfrm>
        </p:spPr>
        <p:txBody>
          <a:bodyPr/>
          <a:lstStyle>
            <a:lvl1pPr>
              <a:defRPr/>
            </a:lvl1pPr>
          </a:lstStyle>
          <a:p>
            <a:fld id="{0A795812-F91D-42E2-874D-6735585D73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36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96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4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0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7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55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364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871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22592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3495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9762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261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C26A36A-9E45-47A4-AAA7-77219438304A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503762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AB9AA8C-5E57-4098-A319-C03AAAB59DF1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56251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5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06110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66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0171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22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947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748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39967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1438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46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724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150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37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"/>
            <a:ext cx="9144000" cy="834877"/>
          </a:xfrm>
          <a:prstGeom prst="rect">
            <a:avLst/>
          </a:prstGeom>
          <a:solidFill>
            <a:srgbClr val="C3C3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dirty="0" smtClean="0">
              <a:latin typeface="Arial" charset="0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5951686"/>
            <a:ext cx="9144000" cy="906314"/>
          </a:xfrm>
          <a:prstGeom prst="rect">
            <a:avLst/>
          </a:prstGeom>
          <a:solidFill>
            <a:srgbClr val="C3C3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dirty="0" smtClean="0">
              <a:latin typeface="Arial" charset="0"/>
              <a:cs typeface="Arial"/>
            </a:endParaRPr>
          </a:p>
        </p:txBody>
      </p:sp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5502074"/>
            <a:ext cx="9144000" cy="43537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spAutoFit/>
          </a:bodyPr>
          <a:lstStyle/>
          <a:p>
            <a:pPr eaLnBrk="1" hangingPunct="1"/>
            <a:endParaRPr lang="en-US" sz="2215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noFill/>
        </p:spPr>
        <p:txBody>
          <a:bodyPr/>
          <a:lstStyle>
            <a:lvl1pPr algn="ctr">
              <a:defRPr sz="36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1"/>
            <a:ext cx="865188" cy="293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3077" tIns="43200" rIns="83077" bIns="43200">
            <a:spAutoFit/>
          </a:bodyPr>
          <a:lstStyle/>
          <a:p>
            <a:pPr defTabSz="422041" eaLnBrk="1" hangingPunct="1">
              <a:spcBef>
                <a:spcPct val="50000"/>
              </a:spcBef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fld id="{E432CAEB-9A62-4DC0-9384-49C790CA627B}" type="slidenum">
              <a:rPr lang="ar-SA" sz="1292">
                <a:solidFill>
                  <a:srgbClr val="4D4D4D"/>
                </a:solidFill>
                <a:latin typeface="Times New Roman" charset="0"/>
                <a:cs typeface="Arial" charset="0"/>
              </a:rPr>
              <a:pPr defTabSz="422041" eaLnBrk="1" hangingPunct="1">
                <a:spcBef>
                  <a:spcPct val="50000"/>
                </a:spcBef>
                <a:tabLst>
                  <a:tab pos="0" algn="l"/>
                  <a:tab pos="844083" algn="l"/>
                  <a:tab pos="1688165" algn="l"/>
                  <a:tab pos="2532248" algn="l"/>
                  <a:tab pos="3376331" algn="l"/>
                  <a:tab pos="4220413" algn="l"/>
                  <a:tab pos="5064496" algn="l"/>
                  <a:tab pos="5908578" algn="l"/>
                  <a:tab pos="6752661" algn="l"/>
                  <a:tab pos="7596744" algn="l"/>
                  <a:tab pos="8440826" algn="l"/>
                  <a:tab pos="9284909" algn="l"/>
                </a:tabLst>
              </a:pPr>
              <a:t>‹#›</a:t>
            </a:fld>
            <a:endParaRPr lang="en-US" sz="1292">
              <a:solidFill>
                <a:srgbClr val="4D4D4D"/>
              </a:solidFill>
              <a:latin typeface="Times New Roman" charset="0"/>
              <a:cs typeface="Arial"/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849112"/>
            <a:ext cx="9144000" cy="43537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spAutoFit/>
          </a:bodyPr>
          <a:lstStyle/>
          <a:p>
            <a:pPr eaLnBrk="1" hangingPunct="1"/>
            <a:endParaRPr lang="en-US" sz="2215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noAutofit/>
          </a:bodyPr>
          <a:lstStyle/>
          <a:p>
            <a:pPr eaLnBrk="1" hangingPunct="1"/>
            <a:endParaRPr lang="en-US" sz="2215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9"/>
            <a:ext cx="9144000" cy="347133"/>
          </a:xfrm>
        </p:spPr>
        <p:txBody>
          <a:bodyPr/>
          <a:lstStyle>
            <a:lvl1pPr marL="0" indent="0">
              <a:buNone/>
              <a:tabLst>
                <a:tab pos="8229806" algn="r"/>
              </a:tabLst>
              <a:defRPr sz="1662" baseline="0">
                <a:solidFill>
                  <a:schemeClr val="tx2"/>
                </a:solidFill>
              </a:defRPr>
            </a:lvl1pPr>
            <a:lvl2pPr marL="422041" indent="0">
              <a:buNone/>
              <a:defRPr sz="1846">
                <a:solidFill>
                  <a:schemeClr val="tx2"/>
                </a:solidFill>
              </a:defRPr>
            </a:lvl2pPr>
            <a:lvl3pPr marL="844083" indent="0">
              <a:buNone/>
              <a:defRPr sz="1662">
                <a:solidFill>
                  <a:schemeClr val="tx2"/>
                </a:solidFill>
              </a:defRPr>
            </a:lvl3pPr>
            <a:lvl4pPr marL="1266124" indent="0">
              <a:buNone/>
              <a:defRPr sz="1477">
                <a:solidFill>
                  <a:schemeClr val="tx2"/>
                </a:solidFill>
              </a:defRPr>
            </a:lvl4pPr>
            <a:lvl5pPr marL="1688165" indent="0">
              <a:buNone/>
              <a:defRPr sz="147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74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noAutofit/>
          </a:bodyPr>
          <a:lstStyle/>
          <a:p>
            <a:pPr eaLnBrk="1" hangingPunct="1"/>
            <a:endParaRPr lang="en-US" sz="2215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7"/>
            <a:ext cx="7772400" cy="1470025"/>
          </a:xfrm>
          <a:noFill/>
        </p:spPr>
        <p:txBody>
          <a:bodyPr/>
          <a:lstStyle>
            <a:lvl1pPr algn="ctr">
              <a:defRPr sz="36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4" y="6553201"/>
            <a:ext cx="865188" cy="2933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3077" tIns="43200" rIns="83077" bIns="43200">
            <a:spAutoFit/>
          </a:bodyPr>
          <a:lstStyle/>
          <a:p>
            <a:pPr defTabSz="422041" eaLnBrk="1" hangingPunct="1">
              <a:spcBef>
                <a:spcPct val="50000"/>
              </a:spcBef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fld id="{E432CAEB-9A62-4DC0-9384-49C790CA627B}" type="slidenum">
              <a:rPr lang="ar-SA" sz="1292">
                <a:solidFill>
                  <a:srgbClr val="4D4D4D"/>
                </a:solidFill>
                <a:latin typeface="Times New Roman" charset="0"/>
                <a:cs typeface="Arial" charset="0"/>
              </a:rPr>
              <a:pPr defTabSz="422041" eaLnBrk="1" hangingPunct="1">
                <a:spcBef>
                  <a:spcPct val="50000"/>
                </a:spcBef>
                <a:tabLst>
                  <a:tab pos="0" algn="l"/>
                  <a:tab pos="844083" algn="l"/>
                  <a:tab pos="1688165" algn="l"/>
                  <a:tab pos="2532248" algn="l"/>
                  <a:tab pos="3376331" algn="l"/>
                  <a:tab pos="4220413" algn="l"/>
                  <a:tab pos="5064496" algn="l"/>
                  <a:tab pos="5908578" algn="l"/>
                  <a:tab pos="6752661" algn="l"/>
                  <a:tab pos="7596744" algn="l"/>
                  <a:tab pos="8440826" algn="l"/>
                  <a:tab pos="9284909" algn="l"/>
                </a:tabLst>
              </a:pPr>
              <a:t>‹#›</a:t>
            </a:fld>
            <a:endParaRPr lang="en-US" sz="1292" dirty="0">
              <a:solidFill>
                <a:srgbClr val="4D4D4D"/>
              </a:solidFill>
              <a:latin typeface="Times New Roman" charset="0"/>
              <a:cs typeface="Arial"/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noAutofit/>
          </a:bodyPr>
          <a:lstStyle/>
          <a:p>
            <a:pPr eaLnBrk="1" hangingPunct="1"/>
            <a:endParaRPr lang="en-US" sz="2215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1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noAutofit/>
          </a:bodyPr>
          <a:lstStyle/>
          <a:p>
            <a:pPr eaLnBrk="1" hangingPunct="1"/>
            <a:endParaRPr lang="en-US" sz="2215">
              <a:solidFill>
                <a:srgbClr val="000000"/>
              </a:solidFill>
              <a:latin typeface="Times New Roman" charset="0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9"/>
            <a:ext cx="9144000" cy="347133"/>
          </a:xfrm>
        </p:spPr>
        <p:txBody>
          <a:bodyPr/>
          <a:lstStyle>
            <a:lvl1pPr marL="0" indent="0">
              <a:buNone/>
              <a:tabLst>
                <a:tab pos="8229806" algn="r"/>
              </a:tabLst>
              <a:defRPr sz="1662" baseline="0">
                <a:solidFill>
                  <a:schemeClr val="tx2"/>
                </a:solidFill>
              </a:defRPr>
            </a:lvl1pPr>
            <a:lvl2pPr marL="422041" indent="0">
              <a:buNone/>
              <a:defRPr sz="1846">
                <a:solidFill>
                  <a:schemeClr val="tx2"/>
                </a:solidFill>
              </a:defRPr>
            </a:lvl2pPr>
            <a:lvl3pPr marL="844083" indent="0">
              <a:buNone/>
              <a:defRPr sz="1662">
                <a:solidFill>
                  <a:schemeClr val="tx2"/>
                </a:solidFill>
              </a:defRPr>
            </a:lvl3pPr>
            <a:lvl4pPr marL="1266124" indent="0">
              <a:buNone/>
              <a:defRPr sz="1477">
                <a:solidFill>
                  <a:schemeClr val="tx2"/>
                </a:solidFill>
              </a:defRPr>
            </a:lvl4pPr>
            <a:lvl5pPr marL="1688165" indent="0">
              <a:buNone/>
              <a:defRPr sz="1477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21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12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58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738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111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03815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09418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402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6448213"/>
            <a:ext cx="9144000" cy="43262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 anchor="ctr">
            <a:spAutoFit/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smtClean="0"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1"/>
            <a:ext cx="865188" cy="2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D68613-8817-4F27-91A2-C286AEF87DBD}" type="slidenum">
              <a:rPr lang="he-IL" sz="1292" smtClean="0">
                <a:solidFill>
                  <a:srgbClr val="4D4D4D"/>
                </a:solidFill>
                <a:latin typeface="Arial" pitchFamily="34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292" smtClean="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white">
          <a:xfrm>
            <a:off x="0" y="25189"/>
            <a:ext cx="9144000" cy="43262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 anchor="ctr">
            <a:spAutoFit/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smtClean="0">
              <a:cs typeface="Arial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noFill/>
        </p:spPr>
        <p:txBody>
          <a:bodyPr/>
          <a:lstStyle>
            <a:lvl1pPr algn="ctr">
              <a:defRPr sz="36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02621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78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3007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386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1541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DF7D36-788D-4F81-A6E6-4D79D088DA70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1531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49263" eaLnBrk="1" hangingPunct="1">
              <a:buClr>
                <a:srgbClr val="000000"/>
              </a:buClr>
              <a:buSzPct val="100000"/>
            </a:pPr>
            <a:fld id="{3922C3D8-F5BD-4637-B809-839A130AB66E}" type="slidenum">
              <a:rPr lang="en-GB" altLang="en-US" smtClean="0"/>
              <a:pPr defTabSz="449263" eaLnBrk="1" hangingPunct="1">
                <a:buClr>
                  <a:srgbClr val="000000"/>
                </a:buClr>
                <a:buSzPct val="100000"/>
              </a:pPr>
              <a:t>‹#›</a:t>
            </a:fld>
            <a:endParaRPr lang="en-GB" altLang="en-US" smtClean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1" hangingPunct="1">
              <a:lnSpc>
                <a:spcPct val="6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  <a:cs typeface="Lucida Sans Unicode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white">
          <a:xfrm rot="10800000">
            <a:off x="-7144" y="774701"/>
            <a:ext cx="9144000" cy="3413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D5DA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4" r:id="rId9"/>
    <p:sldLayoutId id="2147484186" r:id="rId10"/>
    <p:sldLayoutId id="2147484187" r:id="rId11"/>
    <p:sldLayoutId id="2147484188" r:id="rId12"/>
    <p:sldLayoutId id="2147484199" r:id="rId13"/>
  </p:sldLayoutIdLst>
  <p:txStyles>
    <p:titleStyle>
      <a:lvl1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6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28613" indent="-328613" algn="l" defTabSz="449263" rtl="0" fontAlgn="base">
        <a:lnSpc>
          <a:spcPct val="5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28663" indent="-271463" algn="l" defTabSz="449263" rtl="0" fontAlgn="base">
        <a:lnSpc>
          <a:spcPct val="5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5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54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54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-22" y="759115"/>
            <a:ext cx="9144022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917F4B7-9DBD-4D7D-8C18-280CC64CF2E1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3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pic>
        <p:nvPicPr>
          <p:cNvPr id="14" name="Picture 8" descr="logo_tau.g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DD5F28-A4F4-45DC-BB77-1A70F5C3855C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pic>
        <p:nvPicPr>
          <p:cNvPr id="1031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dirty="0" smtClean="0">
              <a:latin typeface="Arial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dirty="0" smtClean="0">
              <a:latin typeface="Arial" charset="0"/>
              <a:cs typeface="Arial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505850"/>
            <a:ext cx="9144000" cy="35029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83077" tIns="43200" rIns="83077" bIns="43200" anchor="ctr">
            <a:spAutoFit/>
          </a:bodyPr>
          <a:lstStyle/>
          <a:p>
            <a:pPr defTabSz="422041" eaLnBrk="1" hangingPunct="1"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endParaRPr lang="en-US" sz="1662">
              <a:solidFill>
                <a:srgbClr val="2D5DAD"/>
              </a:solidFill>
              <a:latin typeface="Times New Roman" charset="0"/>
              <a:cs typeface="Arial"/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65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3077" tIns="43200" rIns="83077" bIns="43200">
            <a:spAutoFit/>
          </a:bodyPr>
          <a:lstStyle/>
          <a:p>
            <a:pPr defTabSz="422041" eaLnBrk="1" hangingPunct="1">
              <a:spcBef>
                <a:spcPct val="50000"/>
              </a:spcBef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fld id="{6C99DAC5-EEB5-4372-8AA8-DAA2EC021FBD}" type="slidenum">
              <a:rPr lang="ar-SA" sz="1108">
                <a:solidFill>
                  <a:srgbClr val="4D4D4D"/>
                </a:solidFill>
                <a:latin typeface="Times New Roman" charset="0"/>
                <a:cs typeface="Arial" charset="0"/>
              </a:rPr>
              <a:pPr defTabSz="422041" eaLnBrk="1" hangingPunct="1">
                <a:spcBef>
                  <a:spcPct val="50000"/>
                </a:spcBef>
                <a:tabLst>
                  <a:tab pos="0" algn="l"/>
                  <a:tab pos="844083" algn="l"/>
                  <a:tab pos="1688165" algn="l"/>
                  <a:tab pos="2532248" algn="l"/>
                  <a:tab pos="3376331" algn="l"/>
                  <a:tab pos="4220413" algn="l"/>
                  <a:tab pos="5064496" algn="l"/>
                  <a:tab pos="5908578" algn="l"/>
                  <a:tab pos="6752661" algn="l"/>
                  <a:tab pos="7596744" algn="l"/>
                  <a:tab pos="8440826" algn="l"/>
                  <a:tab pos="9284909" algn="l"/>
                </a:tabLst>
              </a:pPr>
              <a:t>‹#›</a:t>
            </a:fld>
            <a:endParaRPr lang="en-US" sz="1108">
              <a:solidFill>
                <a:srgbClr val="4D4D4D"/>
              </a:solidFill>
              <a:latin typeface="Times New Roman" charset="0"/>
              <a:cs typeface="Arial"/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-22" y="767327"/>
            <a:ext cx="9144022" cy="35029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83077" tIns="43200" rIns="83077" bIns="43200" anchor="ctr">
            <a:spAutoFit/>
          </a:bodyPr>
          <a:lstStyle/>
          <a:p>
            <a:pPr defTabSz="422041" eaLnBrk="1" hangingPunct="1"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endParaRPr lang="en-US" sz="1662">
              <a:solidFill>
                <a:srgbClr val="2D5DAD"/>
              </a:solidFill>
              <a:latin typeface="Times New Roman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endParaRPr lang="en-US" sz="2585" dirty="0" smtClean="0">
              <a:latin typeface="Arial" charset="0"/>
              <a:cs typeface="Arial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4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white">
          <a:xfrm>
            <a:off x="0" y="6505850"/>
            <a:ext cx="9144000" cy="35029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 anchor="ctr">
            <a:spAutoFit/>
          </a:bodyPr>
          <a:lstStyle/>
          <a:p>
            <a:pPr algn="ctr" defTabSz="422041" eaLnBrk="1" hangingPunct="1"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endParaRPr lang="en-US" sz="1662" smtClean="0">
              <a:solidFill>
                <a:srgbClr val="2D5DAD"/>
              </a:solidFill>
              <a:cs typeface="Arial"/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6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77" tIns="43200" rIns="83077" bIns="432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9B4091C-2DC5-49FC-BEE7-8E99FCCAF92D}" type="slidenum">
              <a:rPr lang="he-IL" sz="1108" smtClean="0">
                <a:solidFill>
                  <a:srgbClr val="4D4D4D"/>
                </a:solidFill>
                <a:latin typeface="Arial" pitchFamily="34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108" smtClean="0">
              <a:solidFill>
                <a:srgbClr val="4D4D4D"/>
              </a:solidFill>
              <a:latin typeface="Arial" pitchFamily="34" charset="0"/>
              <a:cs typeface="Arial"/>
            </a:endParaRPr>
          </a:p>
        </p:txBody>
      </p:sp>
      <p:sp>
        <p:nvSpPr>
          <p:cNvPr id="13" name="Rectangle 68"/>
          <p:cNvSpPr>
            <a:spLocks noChangeArrowheads="1"/>
          </p:cNvSpPr>
          <p:nvPr userDrawn="1"/>
        </p:nvSpPr>
        <p:spPr bwMode="white">
          <a:xfrm rot="10800000">
            <a:off x="0" y="773387"/>
            <a:ext cx="9150350" cy="35029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83077" tIns="43200" rIns="83077" bIns="43200" anchor="ctr">
            <a:spAutoFit/>
          </a:bodyPr>
          <a:lstStyle/>
          <a:p>
            <a:pPr algn="ctr" defTabSz="422041" eaLnBrk="1" hangingPunct="1"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</a:pPr>
            <a:endParaRPr lang="en-US" sz="1662" smtClean="0">
              <a:solidFill>
                <a:srgbClr val="2D5DAD"/>
              </a:solidFill>
              <a:cs typeface="Arial"/>
            </a:endParaRPr>
          </a:p>
        </p:txBody>
      </p:sp>
      <p:pic>
        <p:nvPicPr>
          <p:cNvPr id="14" name="Picture 8" descr="logo_tau.g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6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954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5pPr>
      <a:lvl6pPr marL="42204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6pPr>
      <a:lvl7pPr marL="8440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7pPr>
      <a:lvl8pPr marL="12661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8pPr>
      <a:lvl9pPr marL="168816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585">
          <a:solidFill>
            <a:srgbClr val="A42700"/>
          </a:solidFill>
          <a:latin typeface="Arial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rgbClr val="000000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rgbClr val="000000"/>
          </a:solidFill>
          <a:latin typeface="+mn-lt"/>
          <a:cs typeface="+mn-cs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rgbClr val="000000"/>
          </a:solidFill>
          <a:latin typeface="+mn-lt"/>
          <a:cs typeface="+mn-cs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rgbClr val="000000"/>
          </a:solidFill>
          <a:latin typeface="+mn-lt"/>
          <a:cs typeface="+mn-cs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rgbClr val="000000"/>
          </a:solidFill>
          <a:latin typeface="+mn-lt"/>
          <a:cs typeface="+mn-cs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rgbClr val="000000"/>
          </a:solidFill>
          <a:latin typeface="+mn-lt"/>
          <a:cs typeface="+mn-cs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rgbClr val="000000"/>
          </a:solidFill>
          <a:latin typeface="+mn-lt"/>
          <a:cs typeface="+mn-cs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rgbClr val="000000"/>
          </a:solidFill>
          <a:latin typeface="+mn-lt"/>
          <a:cs typeface="+mn-cs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26131"/>
            <a:ext cx="8610600" cy="2710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5: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Side </a:t>
            </a:r>
            <a:r>
              <a:rPr lang="en-US" altLang="en-US" sz="3200" b="1" dirty="0" smtClean="0"/>
              <a:t>channels: memory, taxonomy</a:t>
            </a:r>
            <a:endParaRPr lang="he-IL" altLang="en-US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87566"/>
            <a:ext cx="9144000" cy="893762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dirty="0" smtClean="0">
                <a:latin typeface="cmr12" pitchFamily="34" charset="0"/>
              </a:rPr>
              <a:t>Lecturer:</a:t>
            </a:r>
            <a:br>
              <a:rPr lang="en-GB" altLang="en-US" sz="2400" dirty="0" smtClean="0">
                <a:latin typeface="cmr12" pitchFamily="34" charset="0"/>
              </a:rPr>
            </a:br>
            <a:r>
              <a:rPr lang="en-GB" altLang="en-US" sz="2800" dirty="0" smtClean="0">
                <a:latin typeface="cmr12" pitchFamily="34" charset="0"/>
              </a:rPr>
              <a:t>Eran Tromer</a:t>
            </a:r>
            <a:endParaRPr lang="en-GB" altLang="en-US" sz="1800" b="1" dirty="0" smtClean="0">
              <a:latin typeface="cmr12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Myriad Web" charset="0"/>
            </a:endParaRPr>
          </a:p>
        </p:txBody>
      </p:sp>
      <p:pic>
        <p:nvPicPr>
          <p:cNvPr id="2458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3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data remanence (“cold boot” attack</a:t>
            </a:r>
            <a:r>
              <a:rPr lang="en-US" dirty="0" smtClean="0"/>
              <a:t>)</a:t>
            </a:r>
            <a:r>
              <a:rPr lang="en-US" sz="2800" dirty="0" smtClean="0"/>
              <a:t>, example of memory decay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" y="1268757"/>
            <a:ext cx="2144290" cy="3333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02" y="1268758"/>
            <a:ext cx="2144290" cy="3333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50" y="1268759"/>
            <a:ext cx="2144290" cy="333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2144290" cy="33337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9478" y="460245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 seconds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91743" y="460245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30 seconds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2877" y="4602458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60 seconds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56087" y="460245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5 minutes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69" y="5517232"/>
            <a:ext cx="8843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[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Halderman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et al., </a:t>
            </a:r>
            <a:r>
              <a:rPr lang="en-US" sz="1600" i="1" kern="0" dirty="0">
                <a:solidFill>
                  <a:srgbClr val="000000"/>
                </a:solidFill>
                <a:latin typeface="Arial"/>
                <a:cs typeface="Arial"/>
              </a:rPr>
              <a:t>Lest We Remember: Cold Boot Attacks on Encryption Keys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, 2008]</a:t>
            </a:r>
          </a:p>
        </p:txBody>
      </p:sp>
    </p:spTree>
    <p:extLst>
      <p:ext uri="{BB962C8B-B14F-4D97-AF65-F5344CB8AC3E}">
        <p14:creationId xmlns:p14="http://schemas.microsoft.com/office/powerpoint/2010/main" val="1064159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SRAM data </a:t>
            </a:r>
            <a:r>
              <a:rPr lang="en-GB" altLang="en-US" dirty="0"/>
              <a:t>remanence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Data remanence in SRAM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Low </a:t>
            </a:r>
            <a:r>
              <a:rPr lang="en-GB" altLang="en-US" dirty="0"/>
              <a:t>temperature data remanence is dangerous to tamper resistant devices which store keys and secret data in a battery backed-up SRAM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Long </a:t>
            </a:r>
            <a:r>
              <a:rPr lang="en-GB" altLang="en-US" dirty="0"/>
              <a:t>period of time data storage causes the data to be “burned-in” and likely to appear after power up; dangerous to secure devices which store keys at the same memory location for years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Experimental example</a:t>
            </a:r>
            <a:br>
              <a:rPr lang="en-GB" altLang="en-US" dirty="0" smtClean="0"/>
            </a:br>
            <a:r>
              <a:rPr lang="en-GB" altLang="en-US" sz="2000" dirty="0" smtClean="0"/>
              <a:t>Eight </a:t>
            </a:r>
            <a:r>
              <a:rPr lang="en-GB" altLang="en-US" sz="2000" dirty="0"/>
              <a:t>SRAM samples were tested at different conditions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at room temperature the retention time varies from 0.1 to 10 sec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cooling down to </a:t>
            </a:r>
            <a:r>
              <a:rPr lang="en-GB" altLang="en-US" dirty="0">
                <a:cs typeface="Arial" panose="020B0604020202020204" pitchFamily="34" charset="0"/>
              </a:rPr>
              <a:t>−</a:t>
            </a:r>
            <a:r>
              <a:rPr lang="en-GB" altLang="en-US" dirty="0"/>
              <a:t>20</a:t>
            </a:r>
            <a:r>
              <a:rPr lang="en-GB" altLang="en-US" dirty="0">
                <a:cs typeface="Arial" panose="020B0604020202020204" pitchFamily="34" charset="0"/>
              </a:rPr>
              <a:t>º</a:t>
            </a:r>
            <a:r>
              <a:rPr lang="en-GB" altLang="en-US" dirty="0"/>
              <a:t>C increases the retention time to 1…1000 sec, while at </a:t>
            </a:r>
            <a:r>
              <a:rPr lang="en-GB" altLang="en-US" dirty="0">
                <a:cs typeface="Arial" panose="020B0604020202020204" pitchFamily="34" charset="0"/>
              </a:rPr>
              <a:t>−</a:t>
            </a:r>
            <a:r>
              <a:rPr lang="en-GB" altLang="en-US" dirty="0"/>
              <a:t>50</a:t>
            </a:r>
            <a:r>
              <a:rPr lang="en-GB" altLang="en-US" dirty="0">
                <a:cs typeface="Arial" panose="020B0604020202020204" pitchFamily="34" charset="0"/>
              </a:rPr>
              <a:t>º</a:t>
            </a:r>
            <a:r>
              <a:rPr lang="en-GB" altLang="en-US" dirty="0"/>
              <a:t>C the data retention time is 10 sec to 10 hours</a:t>
            </a:r>
          </a:p>
          <a:p>
            <a:pPr lvl="1">
              <a:lnSpc>
                <a:spcPct val="10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/>
              <a:t>grounding the power supply pin reduces the retention time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75AFBC-F49A-4B43-B2E7-A339726FE61E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3653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Data remanence: continued</a:t>
            </a:r>
            <a:endParaRPr lang="en-GB" alt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09092"/>
            <a:ext cx="8215312" cy="5256212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Remanence in magnetic hard disk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Residual bias in magnetic field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Imperfect alignment of write head on track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→ using high-precision equipment, can peel current data layer and access prior data.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dirty="0" smtClean="0"/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Aided by error-correcting codes.</a:t>
            </a:r>
          </a:p>
          <a:p>
            <a:pPr marL="0" indent="0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B82CED-C428-49D4-9259-576194E4D512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9933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0" indent="0" algn="l">
              <a:lnSpc>
                <a:spcPct val="10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Remanence at higher levels</a:t>
            </a:r>
            <a:endParaRPr lang="en-GB" alt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340768"/>
            <a:ext cx="8215312" cy="52562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800" dirty="0" smtClean="0"/>
              <a:t>Memory cell</a:t>
            </a: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800" dirty="0"/>
              <a:t>Smart </a:t>
            </a:r>
            <a:r>
              <a:rPr lang="en-GB" altLang="en-US" sz="2800" dirty="0" smtClean="0"/>
              <a:t>memory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dirty="0">
                <a:cs typeface="Arial" panose="020B0604020202020204" pitchFamily="34" charset="0"/>
              </a:rPr>
              <a:t>Flash Translation </a:t>
            </a:r>
            <a:r>
              <a:rPr lang="en-US" altLang="en-US" dirty="0" smtClean="0">
                <a:cs typeface="Arial" panose="020B0604020202020204" pitchFamily="34" charset="0"/>
              </a:rPr>
              <a:t>Layer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dirty="0" smtClean="0">
                <a:cs typeface="Arial" panose="020B0604020202020204" pitchFamily="34" charset="0"/>
              </a:rPr>
              <a:t>Bad-sector handling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dirty="0" smtClean="0">
                <a:cs typeface="Arial" panose="020B0604020202020204" pitchFamily="34" charset="0"/>
              </a:rPr>
              <a:t>Hardware buffers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dirty="0" smtClean="0">
                <a:cs typeface="Arial" panose="020B0604020202020204" pitchFamily="34" charset="0"/>
              </a:rPr>
              <a:t>Battery-backed buffers</a:t>
            </a:r>
          </a:p>
          <a:p>
            <a:pPr lvl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en-US" dirty="0" smtClean="0">
                <a:cs typeface="Arial" panose="020B0604020202020204" pitchFamily="34" charset="0"/>
              </a:rPr>
              <a:t>Hybrid disks (HDD+SSD)</a:t>
            </a:r>
            <a:endParaRPr lang="en-GB" altLang="en-US" dirty="0" smtClean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800" dirty="0" smtClean="0"/>
              <a:t>Filesystem (undelete an erased file)</a:t>
            </a:r>
            <a:r>
              <a:rPr lang="ar-SA" altLang="en-US" sz="2800" dirty="0" smtClean="0">
                <a:cs typeface="Arial" panose="020B0604020202020204" pitchFamily="34" charset="0"/>
              </a:rPr>
              <a:t>‏</a:t>
            </a:r>
            <a:endParaRPr lang="en-GB" altLang="en-US" sz="2800" dirty="0"/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800" dirty="0" smtClean="0"/>
              <a:t>Application-level (backups, revisions)`</a:t>
            </a:r>
            <a:endParaRPr lang="en-GB" alt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B82CED-C428-49D4-9259-576194E4D512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853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Taxonomy of side/covert channels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73138" algn="l"/>
              </a:tabLst>
            </a:pPr>
            <a:r>
              <a:rPr lang="en-US" altLang="en-US" sz="2400" dirty="0" smtClean="0"/>
              <a:t>Side/covert channels: </a:t>
            </a:r>
            <a:r>
              <a:rPr lang="en-US" altLang="en-US" sz="2400" b="1" dirty="0" smtClean="0"/>
              <a:t>physical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20080"/>
            <a:ext cx="4848225" cy="50292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Electromagnetic</a:t>
            </a:r>
            <a:br>
              <a:rPr lang="en-US" sz="2000" dirty="0" smtClean="0"/>
            </a:br>
            <a:r>
              <a:rPr lang="en-US" sz="1600" dirty="0" smtClean="0"/>
              <a:t>(radiated emanations)</a:t>
            </a:r>
          </a:p>
          <a:p>
            <a:pPr lvl="1">
              <a:defRPr/>
            </a:pPr>
            <a:r>
              <a:rPr lang="en-US" sz="2000" dirty="0" smtClean="0"/>
              <a:t>Computation</a:t>
            </a:r>
          </a:p>
          <a:p>
            <a:pPr lvl="1">
              <a:defRPr/>
            </a:pPr>
            <a:r>
              <a:rPr lang="en-US" sz="2000" dirty="0" smtClean="0"/>
              <a:t>Peripherals</a:t>
            </a:r>
            <a:br>
              <a:rPr lang="en-US" sz="2000" dirty="0" smtClean="0"/>
            </a:br>
            <a:r>
              <a:rPr lang="en-US" sz="1400" dirty="0" smtClean="0"/>
              <a:t>CRT screen electron gun (van Eck), CRT/LCD screen cable, keyboards, printers</a:t>
            </a:r>
            <a:endParaRPr lang="en-US" sz="1600" dirty="0" smtClean="0"/>
          </a:p>
          <a:p>
            <a:pPr>
              <a:defRPr/>
            </a:pPr>
            <a:r>
              <a:rPr lang="en-US" sz="2000" dirty="0" smtClean="0"/>
              <a:t>Electric</a:t>
            </a:r>
            <a:br>
              <a:rPr lang="en-US" sz="2000" dirty="0" smtClean="0"/>
            </a:br>
            <a:r>
              <a:rPr lang="en-US" sz="1400" dirty="0" smtClean="0"/>
              <a:t>(conducted emanations)</a:t>
            </a:r>
          </a:p>
          <a:p>
            <a:pPr lvl="1">
              <a:defRPr/>
            </a:pPr>
            <a:r>
              <a:rPr lang="en-US" sz="2000" dirty="0" smtClean="0"/>
              <a:t>Power</a:t>
            </a:r>
          </a:p>
          <a:p>
            <a:pPr lvl="1">
              <a:defRPr/>
            </a:pPr>
            <a:r>
              <a:rPr lang="en-US" sz="2000" dirty="0" smtClean="0"/>
              <a:t>Ground</a:t>
            </a:r>
            <a:br>
              <a:rPr lang="en-US" sz="2000" dirty="0" smtClean="0"/>
            </a:br>
            <a:r>
              <a:rPr lang="en-US" sz="1600" dirty="0" smtClean="0"/>
              <a:t>(c</a:t>
            </a:r>
            <a:r>
              <a:rPr lang="en-US" sz="1400" dirty="0" smtClean="0"/>
              <a:t>hassis, shields, cables,</a:t>
            </a:r>
            <a:br>
              <a:rPr lang="en-US" sz="1400" dirty="0" smtClean="0"/>
            </a:br>
            <a:r>
              <a:rPr lang="en-US" sz="1400" dirty="0" smtClean="0"/>
              <a:t> adjacent wall socket)</a:t>
            </a:r>
          </a:p>
          <a:p>
            <a:pPr>
              <a:defRPr/>
            </a:pPr>
            <a:r>
              <a:rPr lang="en-US" sz="2000" dirty="0" smtClean="0"/>
              <a:t>Mechanical</a:t>
            </a:r>
          </a:p>
          <a:p>
            <a:pPr lvl="1">
              <a:defRPr/>
            </a:pPr>
            <a:r>
              <a:rPr lang="en-US" sz="2000" dirty="0" smtClean="0"/>
              <a:t>Acoustic</a:t>
            </a:r>
          </a:p>
          <a:p>
            <a:pPr lvl="2">
              <a:defRPr/>
            </a:pPr>
            <a:r>
              <a:rPr lang="en-US" sz="1400" dirty="0"/>
              <a:t>V</a:t>
            </a:r>
            <a:r>
              <a:rPr lang="en-US" sz="1400" dirty="0" smtClean="0"/>
              <a:t>oltage regulators</a:t>
            </a:r>
          </a:p>
          <a:p>
            <a:pPr lvl="2">
              <a:defRPr/>
            </a:pPr>
            <a:r>
              <a:rPr lang="en-US" sz="1400" dirty="0" smtClean="0"/>
              <a:t>Peripherals (keyboards, printers)</a:t>
            </a:r>
          </a:p>
          <a:p>
            <a:pPr lvl="1">
              <a:defRPr/>
            </a:pPr>
            <a:r>
              <a:rPr lang="en-US" sz="2000" dirty="0" smtClean="0"/>
              <a:t>Vibrations</a:t>
            </a:r>
          </a:p>
          <a:p>
            <a:pPr lvl="2">
              <a:defRPr/>
            </a:pPr>
            <a:r>
              <a:rPr lang="en-US" sz="1400" dirty="0" smtClean="0"/>
              <a:t>On-screen keyboards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86300" y="836712"/>
            <a:ext cx="4305300" cy="5029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Thermal</a:t>
            </a:r>
          </a:p>
          <a:p>
            <a:pPr lvl="1">
              <a:defRPr/>
            </a:pPr>
            <a:r>
              <a:rPr lang="en-US" sz="1600" dirty="0"/>
              <a:t>Between cores</a:t>
            </a:r>
          </a:p>
          <a:p>
            <a:pPr lvl="1">
              <a:defRPr/>
            </a:pPr>
            <a:r>
              <a:rPr lang="en-US" sz="1600" dirty="0"/>
              <a:t>Between computers</a:t>
            </a:r>
          </a:p>
          <a:p>
            <a:pPr>
              <a:defRPr/>
            </a:pPr>
            <a:r>
              <a:rPr lang="en-US" sz="2000" dirty="0"/>
              <a:t>Optical</a:t>
            </a:r>
          </a:p>
          <a:p>
            <a:pPr lvl="1">
              <a:defRPr/>
            </a:pPr>
            <a:r>
              <a:rPr lang="en-US" sz="2000" dirty="0"/>
              <a:t>Status LEDs</a:t>
            </a:r>
          </a:p>
          <a:p>
            <a:pPr lvl="1">
              <a:defRPr/>
            </a:pPr>
            <a:r>
              <a:rPr lang="en-US" sz="2000" dirty="0"/>
              <a:t>CRT screens</a:t>
            </a:r>
          </a:p>
          <a:p>
            <a:pPr marL="457200" lvl="1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0390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Electromagnetic “van Eck” attack on analog CRT screen</a:t>
            </a:r>
            <a:br>
              <a:rPr lang="en-US" sz="2800" dirty="0" smtClean="0"/>
            </a:br>
            <a:r>
              <a:rPr lang="en-US" sz="1600" dirty="0" smtClean="0"/>
              <a:t>[Markus Kuhn, </a:t>
            </a:r>
            <a:r>
              <a:rPr lang="en-US" sz="1600" dirty="0"/>
              <a:t>Compromising </a:t>
            </a:r>
            <a:r>
              <a:rPr lang="en-US" sz="1600" dirty="0" smtClean="0"/>
              <a:t>emanations: eavesdropping </a:t>
            </a:r>
            <a:r>
              <a:rPr lang="en-US" sz="1600" dirty="0"/>
              <a:t>risks of </a:t>
            </a:r>
            <a:r>
              <a:rPr lang="en-US" sz="1600" dirty="0" smtClean="0"/>
              <a:t>computer displays, 2003]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" y="4221088"/>
            <a:ext cx="9091682" cy="2316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" y="973675"/>
            <a:ext cx="9091682" cy="2599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1151"/>
            <a:ext cx="1919006" cy="2686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Down Arrow 15"/>
          <p:cNvSpPr/>
          <p:nvPr/>
        </p:nvSpPr>
        <p:spPr bwMode="auto">
          <a:xfrm>
            <a:off x="2386253" y="3644455"/>
            <a:ext cx="288032" cy="50462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8070" y="230115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3m distance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7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Reflected optical emanations from CRT</a:t>
            </a:r>
            <a:br>
              <a:rPr lang="en-US" sz="2800" dirty="0" smtClean="0"/>
            </a:br>
            <a:r>
              <a:rPr lang="en-US" sz="1600" dirty="0" smtClean="0"/>
              <a:t>[Markus Kuhn, </a:t>
            </a:r>
            <a:r>
              <a:rPr lang="en-US" sz="1600" dirty="0"/>
              <a:t>Compromising </a:t>
            </a:r>
            <a:r>
              <a:rPr lang="en-US" sz="1600" dirty="0" smtClean="0"/>
              <a:t>emanations: eavesdropping </a:t>
            </a:r>
            <a:r>
              <a:rPr lang="en-US" sz="1600" dirty="0"/>
              <a:t>risks of </a:t>
            </a:r>
            <a:r>
              <a:rPr lang="en-US" sz="1600" dirty="0" smtClean="0"/>
              <a:t>computer displays, 2003]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74061"/>
            <a:ext cx="4919068" cy="2838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16250"/>
            <a:ext cx="4916504" cy="283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5" y="2708920"/>
            <a:ext cx="1919006" cy="1883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Down Arrow 15"/>
          <p:cNvSpPr/>
          <p:nvPr/>
        </p:nvSpPr>
        <p:spPr bwMode="auto">
          <a:xfrm>
            <a:off x="2587523" y="3547200"/>
            <a:ext cx="288032" cy="50462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67" y="2104547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CRT 1m from wall,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photodetector 1.5m from wall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8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73138" algn="l"/>
              </a:tabLst>
            </a:pPr>
            <a:r>
              <a:rPr lang="en-US" altLang="en-US" sz="2400" dirty="0" smtClean="0"/>
              <a:t>Side/covert channels: </a:t>
            </a:r>
            <a:r>
              <a:rPr lang="en-US" altLang="en-US" sz="2400" b="1" dirty="0" smtClean="0"/>
              <a:t>(micro)architecture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 smtClean="0"/>
              <a:t>Data </a:t>
            </a:r>
            <a:r>
              <a:rPr lang="en-US" altLang="en-US" sz="2400" dirty="0"/>
              <a:t>cache</a:t>
            </a:r>
          </a:p>
          <a:p>
            <a:r>
              <a:rPr lang="en-US" altLang="en-US" sz="2400" dirty="0"/>
              <a:t>Instruction cache</a:t>
            </a:r>
          </a:p>
          <a:p>
            <a:r>
              <a:rPr lang="en-US" altLang="en-US" sz="2400" dirty="0"/>
              <a:t>DRAM contention</a:t>
            </a:r>
          </a:p>
          <a:p>
            <a:r>
              <a:rPr lang="en-US" altLang="en-US" sz="2400" dirty="0"/>
              <a:t>Branch predictor</a:t>
            </a:r>
          </a:p>
          <a:p>
            <a:r>
              <a:rPr lang="en-US" altLang="en-US" sz="2400" dirty="0"/>
              <a:t>Functional units</a:t>
            </a:r>
          </a:p>
          <a:p>
            <a:pPr lvl="1"/>
            <a:r>
              <a:rPr lang="en-US" altLang="en-US" sz="2000" dirty="0"/>
              <a:t>ALU</a:t>
            </a:r>
          </a:p>
          <a:p>
            <a:r>
              <a:rPr lang="en-US" altLang="en-US" sz="2400" dirty="0"/>
              <a:t>Paging mechanism</a:t>
            </a:r>
          </a:p>
          <a:p>
            <a:pPr lvl="1"/>
            <a:r>
              <a:rPr lang="en-US" altLang="en-US" sz="2000" dirty="0"/>
              <a:t>Page faults</a:t>
            </a:r>
          </a:p>
          <a:p>
            <a:pPr lvl="1"/>
            <a:r>
              <a:rPr lang="en-US" altLang="en-US" sz="2000" dirty="0"/>
              <a:t>Table Lookaside Buffer</a:t>
            </a:r>
          </a:p>
          <a:p>
            <a:r>
              <a:rPr lang="en-US" altLang="en-US" sz="2400" dirty="0"/>
              <a:t>Memory prefetching</a:t>
            </a:r>
          </a:p>
          <a:p>
            <a:r>
              <a:rPr lang="en-US" altLang="en-US" sz="2400" dirty="0"/>
              <a:t>Hard disks</a:t>
            </a:r>
          </a:p>
          <a:p>
            <a:pPr lvl="1"/>
            <a:r>
              <a:rPr lang="en-US" altLang="en-US" sz="2000" dirty="0"/>
              <a:t>Contention</a:t>
            </a:r>
          </a:p>
          <a:p>
            <a:pPr lvl="1"/>
            <a:r>
              <a:rPr lang="en-US" altLang="en-US" sz="2000" dirty="0"/>
              <a:t>Head </a:t>
            </a:r>
            <a:r>
              <a:rPr lang="en-US" altLang="en-US" sz="2000" dirty="0" smtClean="0"/>
              <a:t>movement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242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73138" algn="l"/>
              </a:tabLst>
            </a:pPr>
            <a:r>
              <a:rPr lang="en-US" altLang="en-US" sz="2400" dirty="0" smtClean="0"/>
              <a:t>Side/covert </a:t>
            </a:r>
            <a:r>
              <a:rPr lang="en-US" altLang="en-US" sz="2400" dirty="0"/>
              <a:t>channels: </a:t>
            </a:r>
            <a:r>
              <a:rPr lang="en-US" altLang="en-US" sz="2400" b="1" dirty="0"/>
              <a:t>OS / VMM / storage </a:t>
            </a:r>
            <a:r>
              <a:rPr lang="en-US" altLang="en-US" sz="2400" b="1" dirty="0" smtClean="0"/>
              <a:t>virtualization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11213"/>
            <a:ext cx="4305300" cy="5029200"/>
          </a:xfrm>
        </p:spPr>
        <p:txBody>
          <a:bodyPr/>
          <a:lstStyle/>
          <a:p>
            <a:r>
              <a:rPr lang="en-US" altLang="en-US" sz="2400" dirty="0" smtClean="0"/>
              <a:t>Scheduler</a:t>
            </a:r>
          </a:p>
          <a:p>
            <a:pPr lvl="1"/>
            <a:r>
              <a:rPr lang="en-US" altLang="en-US" sz="2000" dirty="0" smtClean="0"/>
              <a:t>Assists other attacks</a:t>
            </a:r>
            <a:br>
              <a:rPr lang="en-US" altLang="en-US" sz="2000" dirty="0" smtClean="0"/>
            </a:br>
            <a:r>
              <a:rPr lang="en-US" altLang="en-US" sz="2000" dirty="0" smtClean="0"/>
              <a:t>(e.g., temporal resolution for cache attack)</a:t>
            </a:r>
          </a:p>
          <a:p>
            <a:pPr lvl="1"/>
            <a:r>
              <a:rPr lang="en-US" altLang="en-US" sz="2000" dirty="0" smtClean="0"/>
              <a:t>Directly exploitable</a:t>
            </a:r>
          </a:p>
        </p:txBody>
      </p:sp>
      <p:sp>
        <p:nvSpPr>
          <p:cNvPr id="87044" name="Content Placeholder 6"/>
          <p:cNvSpPr>
            <a:spLocks noGrp="1"/>
          </p:cNvSpPr>
          <p:nvPr>
            <p:ph sz="half" idx="2"/>
          </p:nvPr>
        </p:nvSpPr>
        <p:spPr>
          <a:xfrm>
            <a:off x="4686300" y="811213"/>
            <a:ext cx="4305300" cy="5029200"/>
          </a:xfrm>
        </p:spPr>
        <p:txBody>
          <a:bodyPr/>
          <a:lstStyle/>
          <a:p>
            <a:r>
              <a:rPr lang="en-US" altLang="en-US" sz="2400" dirty="0"/>
              <a:t>Deduplication</a:t>
            </a:r>
          </a:p>
          <a:p>
            <a:pPr lvl="1"/>
            <a:r>
              <a:rPr lang="en-US" altLang="en-US" sz="2000" dirty="0"/>
              <a:t>Assists other attacks</a:t>
            </a:r>
          </a:p>
          <a:p>
            <a:pPr lvl="1"/>
            <a:r>
              <a:rPr lang="en-US" altLang="en-US" sz="2000" dirty="0"/>
              <a:t>Directly exploitable</a:t>
            </a:r>
            <a:br>
              <a:rPr lang="en-US" altLang="en-US" sz="2000" dirty="0"/>
            </a:br>
            <a:r>
              <a:rPr lang="en-US" altLang="en-US" sz="2000" dirty="0"/>
              <a:t>(example: cloud storage </a:t>
            </a:r>
            <a:r>
              <a:rPr lang="en-US" altLang="en-US" sz="2000" dirty="0" err="1"/>
              <a:t>dedup</a:t>
            </a:r>
            <a:r>
              <a:rPr lang="en-US" altLang="en-US" sz="2000" dirty="0"/>
              <a:t>)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10733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architectural side channels +</a:t>
            </a:r>
            <a:br>
              <a:rPr lang="en-US" dirty="0" smtClean="0"/>
            </a:br>
            <a:r>
              <a:rPr lang="en-US" dirty="0" smtClean="0"/>
              <a:t>Example of a non-cryptographic attack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4704"/>
            <a:ext cx="8763000" cy="53396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TENEX directory password </a:t>
            </a:r>
            <a:r>
              <a:rPr lang="en-US" sz="2000" dirty="0" smtClean="0"/>
              <a:t>validation, inside a system call: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check_password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(char*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given_pass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correct_pass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correct_pass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!=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given_pass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{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sleep (3);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return EACCESS; // access denied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1392" y="4797152"/>
            <a:ext cx="87302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Attack each byte at a turn, by placing </a:t>
            </a:r>
            <a:r>
              <a:rPr lang="en-US" sz="20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given_pass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 on a page boundary.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Timing due to page fault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Timing due to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TLB miss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Crash due to page fault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/>
              </a:rPr>
              <a:t>Leftover page status after page fault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5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973138" algn="l"/>
              </a:tabLst>
            </a:pPr>
            <a:r>
              <a:rPr lang="en-US" altLang="en-US" sz="2400" dirty="0" smtClean="0"/>
              <a:t>Side/covert channels: </a:t>
            </a:r>
            <a:r>
              <a:rPr lang="en-US" altLang="en-US" sz="2400" b="1" dirty="0" smtClean="0"/>
              <a:t>other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81075"/>
            <a:ext cx="4305300" cy="5029200"/>
          </a:xfrm>
        </p:spPr>
        <p:txBody>
          <a:bodyPr/>
          <a:lstStyle/>
          <a:p>
            <a:r>
              <a:rPr lang="en-US" altLang="en-US" sz="2400" dirty="0" smtClean="0"/>
              <a:t>Data remanence</a:t>
            </a:r>
          </a:p>
          <a:p>
            <a:pPr lvl="1"/>
            <a:r>
              <a:rPr lang="en-US" altLang="en-US" sz="2000" dirty="0" smtClean="0"/>
              <a:t>Hard disks magnetic remnants</a:t>
            </a:r>
          </a:p>
          <a:p>
            <a:pPr lvl="1"/>
            <a:r>
              <a:rPr lang="en-US" altLang="en-US" sz="2000" dirty="0" smtClean="0"/>
              <a:t>DRAM/SRAM cells </a:t>
            </a:r>
            <a:r>
              <a:rPr lang="en-US" altLang="en-US" sz="2000" dirty="0" err="1" smtClean="0"/>
              <a:t>persistance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Block remapping</a:t>
            </a:r>
          </a:p>
          <a:p>
            <a:pPr lvl="1"/>
            <a:endParaRPr lang="en-US" altLang="en-US" sz="2000" dirty="0"/>
          </a:p>
          <a:p>
            <a:pPr>
              <a:defRPr/>
            </a:pPr>
            <a:r>
              <a:rPr lang="en-US" sz="2400" dirty="0"/>
              <a:t>Timing</a:t>
            </a:r>
          </a:p>
          <a:p>
            <a:pPr lvl="1">
              <a:defRPr/>
            </a:pPr>
            <a:r>
              <a:rPr lang="en-US" sz="2000" dirty="0"/>
              <a:t>Nominal computation</a:t>
            </a:r>
          </a:p>
          <a:p>
            <a:pPr lvl="2">
              <a:defRPr/>
            </a:pPr>
            <a:r>
              <a:rPr lang="en-US" sz="1800" dirty="0"/>
              <a:t>Optimizations</a:t>
            </a:r>
          </a:p>
          <a:p>
            <a:pPr lvl="2">
              <a:defRPr/>
            </a:pPr>
            <a:r>
              <a:rPr lang="en-US" sz="1800" dirty="0"/>
              <a:t>Contention and variable-time operations</a:t>
            </a:r>
          </a:p>
          <a:p>
            <a:pPr lvl="1">
              <a:defRPr/>
            </a:pPr>
            <a:r>
              <a:rPr lang="en-US" sz="2000" dirty="0"/>
              <a:t>Error handling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/>
              <a:t>Often can be done over a network.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86300" y="981075"/>
            <a:ext cx="4305300" cy="5029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Communication (nominally or by other channels)</a:t>
            </a:r>
          </a:p>
          <a:p>
            <a:pPr lvl="1">
              <a:defRPr/>
            </a:pPr>
            <a:r>
              <a:rPr lang="en-US" sz="2000" dirty="0" smtClean="0"/>
              <a:t>Data</a:t>
            </a:r>
          </a:p>
          <a:p>
            <a:pPr lvl="1">
              <a:defRPr/>
            </a:pPr>
            <a:r>
              <a:rPr lang="en-US" sz="2000" dirty="0" smtClean="0"/>
              <a:t>Metadata</a:t>
            </a:r>
          </a:p>
          <a:p>
            <a:pPr lvl="2">
              <a:defRPr/>
            </a:pPr>
            <a:r>
              <a:rPr lang="en-US" sz="1600" dirty="0" smtClean="0"/>
              <a:t>source, destination</a:t>
            </a:r>
          </a:p>
          <a:p>
            <a:pPr lvl="2">
              <a:defRPr/>
            </a:pPr>
            <a:r>
              <a:rPr lang="en-US" sz="1600" dirty="0" smtClean="0"/>
              <a:t>flags</a:t>
            </a:r>
          </a:p>
          <a:p>
            <a:pPr lvl="2">
              <a:defRPr/>
            </a:pPr>
            <a:r>
              <a:rPr lang="en-US" sz="1600" dirty="0" smtClean="0"/>
              <a:t>timing</a:t>
            </a:r>
          </a:p>
          <a:p>
            <a:pPr lvl="2">
              <a:defRPr/>
            </a:pPr>
            <a:r>
              <a:rPr lang="en-US" sz="1600" dirty="0" smtClean="0"/>
              <a:t>size</a:t>
            </a:r>
          </a:p>
          <a:p>
            <a:pPr lvl="3">
              <a:defRPr/>
            </a:pPr>
            <a:r>
              <a:rPr lang="en-US" sz="1400" dirty="0" smtClean="0"/>
              <a:t>after compression…</a:t>
            </a:r>
          </a:p>
          <a:p>
            <a:pPr lvl="1">
              <a:defRPr/>
            </a:pPr>
            <a:r>
              <a:rPr lang="en-US" dirty="0" smtClean="0"/>
              <a:t>Protocol recognition</a:t>
            </a:r>
          </a:p>
          <a:p>
            <a:pPr lvl="1">
              <a:defRPr/>
            </a:pPr>
            <a:r>
              <a:rPr lang="en-US" dirty="0" err="1" smtClean="0"/>
              <a:t>Deanonymization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76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 smtClean="0"/>
              <a:t>Information leakage from memory and storage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47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 memory/storage access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While </a:t>
            </a:r>
            <a:r>
              <a:rPr lang="en-US" dirty="0"/>
              <a:t>system operates, DRAM is protected by CPU and OS</a:t>
            </a:r>
            <a:r>
              <a:rPr lang="en-US" dirty="0" smtClean="0"/>
              <a:t>. Can be circumvented by:</a:t>
            </a:r>
          </a:p>
          <a:p>
            <a:r>
              <a:rPr lang="en-US" dirty="0" smtClean="0"/>
              <a:t>Hardware snooping</a:t>
            </a:r>
          </a:p>
          <a:p>
            <a:r>
              <a:rPr lang="en-GB" altLang="en-US" dirty="0" smtClean="0"/>
              <a:t>Data remanence:</a:t>
            </a:r>
            <a:br>
              <a:rPr lang="en-GB" altLang="en-US" dirty="0" smtClean="0"/>
            </a:br>
            <a:r>
              <a:rPr lang="en-GB" altLang="en-US" dirty="0" smtClean="0"/>
              <a:t>accessing </a:t>
            </a:r>
            <a:r>
              <a:rPr lang="en-GB" altLang="en-US" dirty="0"/>
              <a:t>residual data </a:t>
            </a:r>
            <a:r>
              <a:rPr lang="en-GB" altLang="en-US" dirty="0" smtClean="0"/>
              <a:t>after</a:t>
            </a:r>
          </a:p>
          <a:p>
            <a:pPr lvl="1"/>
            <a:r>
              <a:rPr lang="en-GB" altLang="en-US" dirty="0" smtClean="0"/>
              <a:t>system shutdown</a:t>
            </a:r>
          </a:p>
          <a:p>
            <a:pPr lvl="1"/>
            <a:r>
              <a:rPr lang="en-GB" altLang="en-US" dirty="0" smtClean="0"/>
              <a:t>(</a:t>
            </a:r>
            <a:r>
              <a:rPr lang="en-GB" altLang="en-US" dirty="0"/>
              <a:t>attempted) logical </a:t>
            </a:r>
            <a:r>
              <a:rPr lang="en-GB" altLang="en-US" dirty="0" smtClean="0"/>
              <a:t>erasure</a:t>
            </a:r>
          </a:p>
          <a:p>
            <a:pPr lvl="1"/>
            <a:r>
              <a:rPr lang="en-GB" altLang="en-US" dirty="0"/>
              <a:t>(attempted) </a:t>
            </a:r>
            <a:r>
              <a:rPr lang="en-GB" altLang="en-US" dirty="0" smtClean="0"/>
              <a:t>physical </a:t>
            </a:r>
            <a:r>
              <a:rPr lang="en-GB" altLang="en-US" dirty="0"/>
              <a:t>erasure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8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memory bus analyzers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935519" y="3750852"/>
          <a:ext cx="5111633" cy="226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r:id="rId4" imgW="4400550" imgH="1952387" progId="Acrobat.Document.11">
                  <p:embed/>
                </p:oleObj>
              </mc:Choice>
              <mc:Fallback>
                <p:oleObj name="Acrobat Document" r:id="rId4" imgW="4400550" imgH="195238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5519" y="3750852"/>
                        <a:ext cx="5111633" cy="2268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1" y="1151099"/>
            <a:ext cx="5103955" cy="33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9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bus lines on printed circuit boards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4293096"/>
            <a:ext cx="2699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Xbox </a:t>
            </a:r>
            <a:r>
              <a:rPr lang="en-US" sz="2000" dirty="0" err="1" smtClean="0">
                <a:solidFill>
                  <a:schemeClr val="tx1"/>
                </a:solidFill>
              </a:rPr>
              <a:t>HyperTransport</a:t>
            </a:r>
            <a:r>
              <a:rPr lang="en-US" sz="2000" dirty="0" smtClean="0">
                <a:solidFill>
                  <a:schemeClr val="tx1"/>
                </a:solidFill>
              </a:rPr>
              <a:t> bus traces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[Andrew “</a:t>
            </a:r>
            <a:r>
              <a:rPr lang="en-US" sz="2000" dirty="0" err="1" smtClean="0">
                <a:solidFill>
                  <a:schemeClr val="tx1"/>
                </a:solidFill>
              </a:rPr>
              <a:t>bunnie</a:t>
            </a:r>
            <a:r>
              <a:rPr lang="en-US" sz="2000" dirty="0" smtClean="0">
                <a:solidFill>
                  <a:schemeClr val="tx1"/>
                </a:solidFill>
              </a:rPr>
              <a:t>” Huang”, </a:t>
            </a:r>
            <a:r>
              <a:rPr lang="en-US" sz="2000" i="1" dirty="0" smtClean="0">
                <a:solidFill>
                  <a:schemeClr val="tx1"/>
                </a:solidFill>
              </a:rPr>
              <a:t>Hacking the Xbox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38646"/>
            <a:ext cx="54483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9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Tapping bus lines on printed circuit boards (cont.)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937732"/>
            <a:ext cx="8388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HyperTransport</a:t>
            </a:r>
            <a:r>
              <a:rPr lang="en-US" sz="2000" dirty="0" smtClean="0">
                <a:solidFill>
                  <a:schemeClr val="tx1"/>
                </a:solidFill>
              </a:rPr>
              <a:t> tap board mounted on the Xbox motherboard.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[Andrew “</a:t>
            </a:r>
            <a:r>
              <a:rPr lang="en-US" sz="2000" dirty="0" err="1" smtClean="0">
                <a:solidFill>
                  <a:schemeClr val="tx1"/>
                </a:solidFill>
              </a:rPr>
              <a:t>bunnie</a:t>
            </a:r>
            <a:r>
              <a:rPr lang="en-US" sz="2000" dirty="0" smtClean="0">
                <a:solidFill>
                  <a:schemeClr val="tx1"/>
                </a:solidFill>
              </a:rPr>
              <a:t>” Huang”, </a:t>
            </a:r>
            <a:r>
              <a:rPr lang="en-US" sz="2000" i="1" dirty="0" smtClean="0">
                <a:solidFill>
                  <a:schemeClr val="tx1"/>
                </a:solidFill>
              </a:rPr>
              <a:t>Hacking the Xbox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78172"/>
            <a:ext cx="6464696" cy="51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5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Directly reading non-volatile memory chips</a:t>
            </a:r>
            <a:br>
              <a:rPr lang="en-US" dirty="0" smtClean="0"/>
            </a:br>
            <a:r>
              <a:rPr lang="en-US" dirty="0" smtClean="0"/>
              <a:t>(ROM, EPROM, EEPROM, flash)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509120"/>
            <a:ext cx="3707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Removing the Xbox FLASH ROM with a tweezer-style soldering </a:t>
            </a:r>
            <a:r>
              <a:rPr lang="en-US" sz="2000" dirty="0" smtClean="0">
                <a:solidFill>
                  <a:schemeClr val="tx1"/>
                </a:solidFill>
              </a:rPr>
              <a:t>iron.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[Andrew “</a:t>
            </a:r>
            <a:r>
              <a:rPr lang="en-US" sz="2000" dirty="0" err="1" smtClean="0">
                <a:solidFill>
                  <a:schemeClr val="tx1"/>
                </a:solidFill>
              </a:rPr>
              <a:t>bunnie</a:t>
            </a:r>
            <a:r>
              <a:rPr lang="en-US" sz="2000" dirty="0" smtClean="0">
                <a:solidFill>
                  <a:schemeClr val="tx1"/>
                </a:solidFill>
              </a:rPr>
              <a:t>” Huang”, </a:t>
            </a:r>
            <a:r>
              <a:rPr lang="en-US" sz="2000" i="1" dirty="0" smtClean="0">
                <a:solidFill>
                  <a:schemeClr val="tx1"/>
                </a:solidFill>
              </a:rPr>
              <a:t>Hacking the Xbox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contrast="15000"/>
          </a:blip>
          <a:stretch>
            <a:fillRect/>
          </a:stretch>
        </p:blipFill>
        <p:spPr>
          <a:xfrm>
            <a:off x="107504" y="980728"/>
            <a:ext cx="5544616" cy="54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6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data remanence (“cold boot” attack)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15" dirty="0" smtClean="0"/>
              <a:t>Freeze </a:t>
            </a:r>
            <a:r>
              <a:rPr lang="en-US" sz="2215" dirty="0"/>
              <a:t>the state of volatile DRAM and read it on a different machine</a:t>
            </a:r>
          </a:p>
          <a:p>
            <a:pPr lvl="1"/>
            <a:r>
              <a:rPr lang="en-US" sz="1846" dirty="0"/>
              <a:t>Cold boot attack (literally freeze)</a:t>
            </a:r>
          </a:p>
          <a:p>
            <a:pPr lvl="1"/>
            <a:r>
              <a:rPr lang="en-US" sz="1846" dirty="0"/>
              <a:t>Keep power using capacitor </a:t>
            </a:r>
            <a:endParaRPr lang="en-US" sz="1846" dirty="0" smtClean="0"/>
          </a:p>
          <a:p>
            <a:pPr marL="0" indent="0">
              <a:buNone/>
            </a:pPr>
            <a:r>
              <a:rPr lang="en-US" sz="1800" dirty="0" smtClean="0"/>
              <a:t>[</a:t>
            </a:r>
            <a:r>
              <a:rPr lang="en-US" sz="1800" dirty="0" err="1" smtClean="0"/>
              <a:t>Halderman</a:t>
            </a:r>
            <a:r>
              <a:rPr lang="en-US" sz="1800" dirty="0" smtClean="0"/>
              <a:t> et al., </a:t>
            </a:r>
            <a:r>
              <a:rPr lang="en-US" sz="1800" i="1" dirty="0" smtClean="0"/>
              <a:t>Lest We Remember: Cold Boot Attacks on Encryption Keys</a:t>
            </a:r>
            <a:r>
              <a:rPr lang="en-US" sz="1800" dirty="0" smtClean="0"/>
              <a:t>, 2008]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8" y="3121620"/>
            <a:ext cx="4155770" cy="311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/>
          <a:stretch/>
        </p:blipFill>
        <p:spPr>
          <a:xfrm>
            <a:off x="318745" y="3429000"/>
            <a:ext cx="4184886" cy="28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3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ayGrad" id="{AC33B15E-531F-4EDC-9FD8-00A6A502C5EF}" vid="{0D622079-7D32-47F8-9533-708972CB1B5A}"/>
    </a:ext>
  </a:extLst>
</a:theme>
</file>

<file path=ppt/theme/theme4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ayGrad" id="{AC33B15E-531F-4EDC-9FD8-00A6A502C5EF}" vid="{0D622079-7D32-47F8-9533-708972CB1B5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44687</TotalTime>
  <Words>647</Words>
  <Application>Microsoft Office PowerPoint</Application>
  <PresentationFormat>On-screen Show (4:3)</PresentationFormat>
  <Paragraphs>159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ＭＳ Ｐゴシック</vt:lpstr>
      <vt:lpstr>Arial</vt:lpstr>
      <vt:lpstr>cmr12</vt:lpstr>
      <vt:lpstr>Courier New</vt:lpstr>
      <vt:lpstr>Lucida Sans Unicode</vt:lpstr>
      <vt:lpstr>Myriad Web</vt:lpstr>
      <vt:lpstr>Times New Roman</vt:lpstr>
      <vt:lpstr>1_RSA2006ConferenceTemplate1</vt:lpstr>
      <vt:lpstr>Office Theme</vt:lpstr>
      <vt:lpstr>GrayGrad</vt:lpstr>
      <vt:lpstr>RSA2006ConferenceTemplate1</vt:lpstr>
      <vt:lpstr>2_GrayGrad</vt:lpstr>
      <vt:lpstr>Acrobat Document</vt:lpstr>
      <vt:lpstr>Information Security – Theory vs. Reality   0368-4474, Winter 2015-2016  Lecture 5: Side channels: memory, taxonomy</vt:lpstr>
      <vt:lpstr>More architectural side channels + Example of a non-cryptographic attack</vt:lpstr>
      <vt:lpstr>Information leakage from memory and storage</vt:lpstr>
      <vt:lpstr>Bypassing memory/storage access controls</vt:lpstr>
      <vt:lpstr>DRAM memory bus analyzers</vt:lpstr>
      <vt:lpstr>Tapping bus lines on printed circuit boards</vt:lpstr>
      <vt:lpstr>Tapping bus lines on printed circuit boards (cont.)</vt:lpstr>
      <vt:lpstr>Directly reading non-volatile memory chips (ROM, EPROM, EEPROM, flash)</vt:lpstr>
      <vt:lpstr>DRAM data remanence (“cold boot” attack)</vt:lpstr>
      <vt:lpstr>DRAM data remanence (“cold boot” attack), example of memory decay</vt:lpstr>
      <vt:lpstr>SRAM data remanence</vt:lpstr>
      <vt:lpstr>Data remanence: continued</vt:lpstr>
      <vt:lpstr>Remanence at higher levels</vt:lpstr>
      <vt:lpstr>Taxonomy of side/covert channels</vt:lpstr>
      <vt:lpstr>Side/covert channels: physical</vt:lpstr>
      <vt:lpstr>Electromagnetic “van Eck” attack on analog CRT screen [Markus Kuhn, Compromising emanations: eavesdropping risks of computer displays, 2003]</vt:lpstr>
      <vt:lpstr>Reflected optical emanations from CRT [Markus Kuhn, Compromising emanations: eavesdropping risks of computer displays, 2003]</vt:lpstr>
      <vt:lpstr>Side/covert channels: (micro)architecture</vt:lpstr>
      <vt:lpstr>Side/covert channels: OS / VMM / storage virtualization</vt:lpstr>
      <vt:lpstr>Side/covert channels: other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883</cp:revision>
  <cp:lastPrinted>1999-07-27T16:32:36Z</cp:lastPrinted>
  <dcterms:created xsi:type="dcterms:W3CDTF">2006-01-14T22:20:18Z</dcterms:created>
  <dcterms:modified xsi:type="dcterms:W3CDTF">2015-11-17T19:43:43Z</dcterms:modified>
</cp:coreProperties>
</file>