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4164" r:id="rId1"/>
  </p:sldMasterIdLst>
  <p:notesMasterIdLst>
    <p:notesMasterId r:id="rId107"/>
  </p:notesMasterIdLst>
  <p:sldIdLst>
    <p:sldId id="399" r:id="rId2"/>
    <p:sldId id="256" r:id="rId3"/>
    <p:sldId id="258" r:id="rId4"/>
    <p:sldId id="358" r:id="rId5"/>
    <p:sldId id="311" r:id="rId6"/>
    <p:sldId id="315" r:id="rId7"/>
    <p:sldId id="312" r:id="rId8"/>
    <p:sldId id="286" r:id="rId9"/>
    <p:sldId id="359" r:id="rId10"/>
    <p:sldId id="284" r:id="rId11"/>
    <p:sldId id="314" r:id="rId12"/>
    <p:sldId id="261" r:id="rId13"/>
    <p:sldId id="262" r:id="rId14"/>
    <p:sldId id="264" r:id="rId15"/>
    <p:sldId id="268" r:id="rId16"/>
    <p:sldId id="269" r:id="rId17"/>
    <p:sldId id="266" r:id="rId18"/>
    <p:sldId id="267" r:id="rId19"/>
    <p:sldId id="274" r:id="rId20"/>
    <p:sldId id="270" r:id="rId21"/>
    <p:sldId id="287" r:id="rId22"/>
    <p:sldId id="288" r:id="rId23"/>
    <p:sldId id="275" r:id="rId24"/>
    <p:sldId id="271" r:id="rId25"/>
    <p:sldId id="272" r:id="rId26"/>
    <p:sldId id="273" r:id="rId27"/>
    <p:sldId id="316" r:id="rId28"/>
    <p:sldId id="276" r:id="rId29"/>
    <p:sldId id="277" r:id="rId30"/>
    <p:sldId id="347" r:id="rId31"/>
    <p:sldId id="291" r:id="rId32"/>
    <p:sldId id="293" r:id="rId33"/>
    <p:sldId id="344" r:id="rId34"/>
    <p:sldId id="306" r:id="rId35"/>
    <p:sldId id="308" r:id="rId36"/>
    <p:sldId id="310" r:id="rId37"/>
    <p:sldId id="309" r:id="rId38"/>
    <p:sldId id="317" r:id="rId39"/>
    <p:sldId id="318" r:id="rId40"/>
    <p:sldId id="319" r:id="rId41"/>
    <p:sldId id="343" r:id="rId42"/>
    <p:sldId id="307" r:id="rId43"/>
    <p:sldId id="336" r:id="rId44"/>
    <p:sldId id="320" r:id="rId45"/>
    <p:sldId id="294" r:id="rId46"/>
    <p:sldId id="333" r:id="rId47"/>
    <p:sldId id="334" r:id="rId48"/>
    <p:sldId id="389" r:id="rId49"/>
    <p:sldId id="390" r:id="rId50"/>
    <p:sldId id="391" r:id="rId51"/>
    <p:sldId id="302" r:id="rId52"/>
    <p:sldId id="332" r:id="rId53"/>
    <p:sldId id="346" r:id="rId54"/>
    <p:sldId id="295" r:id="rId55"/>
    <p:sldId id="326" r:id="rId56"/>
    <p:sldId id="296" r:id="rId57"/>
    <p:sldId id="304" r:id="rId58"/>
    <p:sldId id="297" r:id="rId59"/>
    <p:sldId id="298" r:id="rId60"/>
    <p:sldId id="299" r:id="rId61"/>
    <p:sldId id="300" r:id="rId62"/>
    <p:sldId id="348" r:id="rId63"/>
    <p:sldId id="278" r:id="rId64"/>
    <p:sldId id="321" r:id="rId65"/>
    <p:sldId id="322" r:id="rId66"/>
    <p:sldId id="323" r:id="rId67"/>
    <p:sldId id="325" r:id="rId68"/>
    <p:sldId id="327" r:id="rId69"/>
    <p:sldId id="328" r:id="rId70"/>
    <p:sldId id="329" r:id="rId71"/>
    <p:sldId id="330" r:id="rId72"/>
    <p:sldId id="338" r:id="rId73"/>
    <p:sldId id="339" r:id="rId74"/>
    <p:sldId id="341" r:id="rId75"/>
    <p:sldId id="342" r:id="rId76"/>
    <p:sldId id="324" r:id="rId77"/>
    <p:sldId id="331" r:id="rId78"/>
    <p:sldId id="335" r:id="rId79"/>
    <p:sldId id="357" r:id="rId80"/>
    <p:sldId id="396" r:id="rId81"/>
    <p:sldId id="370" r:id="rId82"/>
    <p:sldId id="371" r:id="rId83"/>
    <p:sldId id="353" r:id="rId84"/>
    <p:sldId id="372" r:id="rId85"/>
    <p:sldId id="387" r:id="rId86"/>
    <p:sldId id="361" r:id="rId87"/>
    <p:sldId id="362" r:id="rId88"/>
    <p:sldId id="365" r:id="rId89"/>
    <p:sldId id="363" r:id="rId90"/>
    <p:sldId id="354" r:id="rId91"/>
    <p:sldId id="364" r:id="rId92"/>
    <p:sldId id="367" r:id="rId93"/>
    <p:sldId id="373" r:id="rId94"/>
    <p:sldId id="377" r:id="rId95"/>
    <p:sldId id="375" r:id="rId96"/>
    <p:sldId id="378" r:id="rId97"/>
    <p:sldId id="374" r:id="rId98"/>
    <p:sldId id="379" r:id="rId99"/>
    <p:sldId id="380" r:id="rId100"/>
    <p:sldId id="381" r:id="rId101"/>
    <p:sldId id="393" r:id="rId102"/>
    <p:sldId id="395" r:id="rId103"/>
    <p:sldId id="397" r:id="rId104"/>
    <p:sldId id="398" r:id="rId105"/>
    <p:sldId id="385" r:id="rId106"/>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519" autoAdjust="0"/>
    <p:restoredTop sz="90791" autoAdjust="0"/>
  </p:normalViewPr>
  <p:slideViewPr>
    <p:cSldViewPr>
      <p:cViewPr>
        <p:scale>
          <a:sx n="66" d="100"/>
          <a:sy n="66" d="100"/>
        </p:scale>
        <p:origin x="-510"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845B66-7C7F-4120-BD97-01C5EE9AA92E}" type="datetimeFigureOut">
              <a:rPr lang="en-US" smtClean="0"/>
              <a:pPr/>
              <a:t>2011-12-20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24D03E-DE5A-4F3A-9AF1-3BC160C485E9}" type="slidenum">
              <a:rPr lang="en-US" smtClean="0"/>
              <a:pPr/>
              <a:t>‹#›</a:t>
            </a:fld>
            <a:endParaRPr lang="en-US"/>
          </a:p>
        </p:txBody>
      </p:sp>
    </p:spTree>
    <p:extLst>
      <p:ext uri="{BB962C8B-B14F-4D97-AF65-F5344CB8AC3E}">
        <p14:creationId xmlns:p14="http://schemas.microsoft.com/office/powerpoint/2010/main" val="2419427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Foursquare_(social_network)"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en.wikipedia.org/wiki/Power_analysis" TargetMode="External"/><Relationship Id="rId5" Type="http://schemas.openxmlformats.org/officeDocument/2006/relationships/hyperlink" Target="http://www.barabasilab.com/pubs/CCNR-ALB_Publications/201002-19_Science-Predictability/201002-19_Science-Predictability.pdf" TargetMode="External"/><Relationship Id="rId4" Type="http://schemas.openxmlformats.org/officeDocument/2006/relationships/hyperlink" Target="http://en.wikipedia.org/wiki/Proximity_marketing"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File:Smartphone_share_current.pn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Symbia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cse.psu.edu/~enck/cse597a-s09/slides/security_blackberry.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media.blackhat.com/bh-us-10/presentations/Mahaffey_Hering/Blackhat-USA-2010-Mahaffey-Hering-Lookout-App-Genome-slides.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youtube.com/watch?v=byFTAhXVF7k"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images.apple.com/iphone/business/docs/iPhone_Security.pdf" TargetMode="External"/><Relationship Id="rId4" Type="http://schemas.openxmlformats.org/officeDocument/2006/relationships/hyperlink" Target="http://developer.android.com/guide/topics/security/security.html"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developer.android.com/reference/android/Manifest.permission.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lackhat.com/presentations/bh-usa-09/MILLER/BHUSA09-Miller-FuzzingPhone-PAPER.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patrickmcdaniel.org/pubs/sp09.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defcon.org/images/defcon-18/dc-18-presentations/Lineberry/DEFCON-18-Lineberry-Not-The-Permissions-You-Are-Looking-For.pdf"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en.wikipedia.org/wiki/App_Store"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http://seriot.ch/resources/talks_papers/iPhonePrivacy.pdf"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pcworld.com/businesscenter/article/168358/htc_smartphones_left_vulnerable_to_bluetooth_attack.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developer.android.com/resources/faq/security.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uk.blackberry.com/ataglance/security/news.jsp"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en.wikipedia.org/wiki/IOS_version_history" TargetMode="External"/><Relationship Id="rId4" Type="http://schemas.openxmlformats.org/officeDocument/2006/relationships/hyperlink" Target="http://www.microsoft.com/windowsphone/en-us/howto/wp7/basics/update-history.aspx"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Lawful_interceptio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news.cnet.com/8301-13860_3-10289983-56.htm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Touch</a:t>
            </a:r>
            <a:r>
              <a:rPr lang="en-US" baseline="0" dirty="0" smtClean="0"/>
              <a:t> screen: one idea is to use information retrieved from touch screen in order to learn things about the user (his health, obesity for example)…</a:t>
            </a:r>
            <a:endParaRPr lang="en-US" dirty="0" smtClean="0"/>
          </a:p>
          <a:p>
            <a:r>
              <a:rPr lang="en-US" dirty="0" smtClean="0"/>
              <a:t>-Location information is relevant to “brick and mortar” businesses</a:t>
            </a:r>
          </a:p>
          <a:p>
            <a:r>
              <a:rPr lang="en-US" dirty="0" smtClean="0"/>
              <a:t>	-Foursquare</a:t>
            </a:r>
            <a:r>
              <a:rPr lang="en-US" baseline="0" dirty="0" smtClean="0"/>
              <a:t>! </a:t>
            </a:r>
            <a:r>
              <a:rPr lang="en-US" dirty="0" smtClean="0">
                <a:hlinkClick r:id="rId3"/>
              </a:rPr>
              <a:t>http://en.wikipedia.org/wiki/Foursquare_(social_network)</a:t>
            </a:r>
            <a:endParaRPr lang="en-US" dirty="0" smtClean="0"/>
          </a:p>
          <a:p>
            <a:r>
              <a:rPr lang="en-US" dirty="0" smtClean="0"/>
              <a:t>	-</a:t>
            </a:r>
            <a:r>
              <a:rPr lang="en-US" dirty="0" smtClean="0">
                <a:hlinkClick r:id="rId4"/>
              </a:rPr>
              <a:t>http://en.wikipedia.org/wiki/</a:t>
            </a:r>
            <a:r>
              <a:rPr lang="en-US" dirty="0" err="1" smtClean="0">
                <a:hlinkClick r:id="rId4"/>
              </a:rPr>
              <a:t>Proximity_marketing</a:t>
            </a:r>
            <a:endParaRPr lang="en-US" dirty="0" smtClean="0"/>
          </a:p>
          <a:p>
            <a:r>
              <a:rPr lang="en-US" dirty="0" smtClean="0"/>
              <a:t>	-</a:t>
            </a:r>
            <a:r>
              <a:rPr lang="en-US" dirty="0" smtClean="0">
                <a:hlinkClick r:id="rId5"/>
              </a:rPr>
              <a:t>http://www.barabasilab.com/pubs/CCNR-ALB_Publications/201002-19_Science-Predictability/201002-19_Science-Predictability.pdf</a:t>
            </a:r>
            <a:r>
              <a:rPr lang="en-US" dirty="0" smtClean="0"/>
              <a:t> – </a:t>
            </a:r>
            <a:r>
              <a:rPr lang="en-US" dirty="0" err="1" smtClean="0"/>
              <a:t>Barabasi’s</a:t>
            </a:r>
            <a:r>
              <a:rPr lang="en-US" dirty="0" smtClean="0"/>
              <a:t> research about human mobility patterns and their whereabouts’ predictability</a:t>
            </a:r>
          </a:p>
          <a:p>
            <a:pPr marL="171450" indent="-171450">
              <a:buFontTx/>
              <a:buChar char="-"/>
            </a:pPr>
            <a:r>
              <a:rPr lang="en-US" dirty="0" smtClean="0"/>
              <a:t>Location information</a:t>
            </a:r>
            <a:r>
              <a:rPr lang="en-US" baseline="0" dirty="0" smtClean="0"/>
              <a:t> is relevant to building a consumer profile for almost any kind of merchandise.</a:t>
            </a:r>
          </a:p>
          <a:p>
            <a:pPr marL="171450" indent="-171450">
              <a:buFontTx/>
              <a:buChar char="-"/>
            </a:pPr>
            <a:r>
              <a:rPr lang="en-US" dirty="0" smtClean="0">
                <a:hlinkClick r:id="rId6"/>
              </a:rPr>
              <a:t>http://en.wikipedia.org/wiki/Power_analysis</a:t>
            </a:r>
            <a:r>
              <a:rPr lang="en-US" dirty="0" smtClean="0"/>
              <a:t> - battery</a:t>
            </a:r>
            <a:r>
              <a:rPr lang="en-US" baseline="0" dirty="0" smtClean="0"/>
              <a:t> is a side-channel itself.</a:t>
            </a:r>
            <a:endParaRPr lang="en-US" dirty="0"/>
          </a:p>
        </p:txBody>
      </p:sp>
      <p:sp>
        <p:nvSpPr>
          <p:cNvPr id="4" name="Slide Number Placeholder 3"/>
          <p:cNvSpPr>
            <a:spLocks noGrp="1"/>
          </p:cNvSpPr>
          <p:nvPr>
            <p:ph type="sldNum" sz="quarter" idx="10"/>
          </p:nvPr>
        </p:nvSpPr>
        <p:spPr/>
        <p:txBody>
          <a:bodyPr/>
          <a:lstStyle/>
          <a:p>
            <a:fld id="{AA24D03E-DE5A-4F3A-9AF1-3BC160C485E9}" type="slidenum">
              <a:rPr lang="en-US" smtClean="0"/>
              <a:pPr/>
              <a:t>5</a:t>
            </a:fld>
            <a:endParaRPr lang="en-US"/>
          </a:p>
        </p:txBody>
      </p:sp>
    </p:spTree>
    <p:extLst>
      <p:ext uri="{BB962C8B-B14F-4D97-AF65-F5344CB8AC3E}">
        <p14:creationId xmlns:p14="http://schemas.microsoft.com/office/powerpoint/2010/main" val="2829477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http://en.wikipedia.org/wiki/File:Smartphone_share_current.png</a:t>
            </a:r>
            <a:endParaRPr lang="en-US" dirty="0"/>
          </a:p>
        </p:txBody>
      </p:sp>
      <p:sp>
        <p:nvSpPr>
          <p:cNvPr id="4" name="Slide Number Placeholder 3"/>
          <p:cNvSpPr>
            <a:spLocks noGrp="1"/>
          </p:cNvSpPr>
          <p:nvPr>
            <p:ph type="sldNum" sz="quarter" idx="10"/>
          </p:nvPr>
        </p:nvSpPr>
        <p:spPr/>
        <p:txBody>
          <a:bodyPr/>
          <a:lstStyle/>
          <a:p>
            <a:fld id="{AA24D03E-DE5A-4F3A-9AF1-3BC160C485E9}" type="slidenum">
              <a:rPr lang="en-US" smtClean="0"/>
              <a:pPr/>
              <a:t>17</a:t>
            </a:fld>
            <a:endParaRPr lang="en-US"/>
          </a:p>
        </p:txBody>
      </p:sp>
    </p:spTree>
    <p:extLst>
      <p:ext uri="{BB962C8B-B14F-4D97-AF65-F5344CB8AC3E}">
        <p14:creationId xmlns:p14="http://schemas.microsoft.com/office/powerpoint/2010/main" val="3063498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buFontTx/>
              <a:buChar char="-"/>
            </a:pPr>
            <a:r>
              <a:rPr lang="en-US" baseline="0" dirty="0" smtClean="0"/>
              <a:t> ARM processor for most</a:t>
            </a:r>
          </a:p>
          <a:p>
            <a:pPr>
              <a:buFontTx/>
              <a:buChar char="-"/>
            </a:pPr>
            <a:r>
              <a:rPr lang="en-US" baseline="0" dirty="0" smtClean="0"/>
              <a:t> </a:t>
            </a:r>
            <a:r>
              <a:rPr lang="en-US" baseline="0" dirty="0" err="1" smtClean="0"/>
              <a:t>Symbian</a:t>
            </a:r>
            <a:r>
              <a:rPr lang="en-US" baseline="0" dirty="0" smtClean="0"/>
              <a:t> will be replaced by Windows Phone 7</a:t>
            </a:r>
          </a:p>
          <a:p>
            <a:pPr>
              <a:buFontTx/>
              <a:buChar char="-"/>
            </a:pPr>
            <a:r>
              <a:rPr lang="en-US" baseline="0" dirty="0" smtClean="0"/>
              <a:t> </a:t>
            </a:r>
            <a:r>
              <a:rPr lang="en-US" baseline="0" dirty="0" err="1" smtClean="0"/>
              <a:t>Cabir</a:t>
            </a:r>
            <a:r>
              <a:rPr lang="en-US" baseline="0" dirty="0" smtClean="0"/>
              <a:t> did not do anything (just multiply, scanning for devices)</a:t>
            </a:r>
          </a:p>
          <a:p>
            <a:pPr>
              <a:buFontTx/>
              <a:buChar char="-"/>
            </a:pPr>
            <a:r>
              <a:rPr lang="en-US" dirty="0" smtClean="0">
                <a:hlinkClick r:id="rId3"/>
              </a:rPr>
              <a:t>http://en.wikipedia.org/wiki/Symbian</a:t>
            </a:r>
            <a:endParaRPr lang="en-US" baseline="0" dirty="0" smtClean="0"/>
          </a:p>
        </p:txBody>
      </p:sp>
      <p:sp>
        <p:nvSpPr>
          <p:cNvPr id="4" name="מציין מיקום של מספר שקופית 3"/>
          <p:cNvSpPr>
            <a:spLocks noGrp="1"/>
          </p:cNvSpPr>
          <p:nvPr>
            <p:ph type="sldNum" sz="quarter" idx="10"/>
          </p:nvPr>
        </p:nvSpPr>
        <p:spPr/>
        <p:txBody>
          <a:bodyPr/>
          <a:lstStyle/>
          <a:p>
            <a:fld id="{AA24D03E-DE5A-4F3A-9AF1-3BC160C485E9}"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24D03E-DE5A-4F3A-9AF1-3BC160C485E9}" type="slidenum">
              <a:rPr lang="en-US" smtClean="0"/>
              <a:pPr/>
              <a:t>19</a:t>
            </a:fld>
            <a:endParaRPr lang="en-US"/>
          </a:p>
        </p:txBody>
      </p:sp>
    </p:spTree>
    <p:extLst>
      <p:ext uri="{BB962C8B-B14F-4D97-AF65-F5344CB8AC3E}">
        <p14:creationId xmlns:p14="http://schemas.microsoft.com/office/powerpoint/2010/main" val="1223851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10"/>
          </p:nvPr>
        </p:nvSpPr>
        <p:spPr/>
        <p:txBody>
          <a:bodyPr/>
          <a:lstStyle/>
          <a:p>
            <a:fld id="{AA24D03E-DE5A-4F3A-9AF1-3BC160C485E9}"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dirty="0" smtClean="0">
                <a:hlinkClick r:id="rId3"/>
              </a:rPr>
              <a:t>http://www.cse.psu.edu/~enck/cse597a-s09/slides/security_blackberry.pdf</a:t>
            </a:r>
            <a:endParaRPr lang="en-US" dirty="0" smtClean="0"/>
          </a:p>
          <a:p>
            <a:pPr>
              <a:buFontTx/>
              <a:buChar char="-"/>
            </a:pPr>
            <a:r>
              <a:rPr lang="en-US" baseline="0" dirty="0" smtClean="0"/>
              <a:t>IDF </a:t>
            </a:r>
            <a:r>
              <a:rPr lang="en-US" b="0" baseline="0" dirty="0" smtClean="0"/>
              <a:t>must replace MIRS with BB, ASAP (for security reasons!)</a:t>
            </a:r>
            <a:endParaRPr lang="he-IL" dirty="0" smtClean="0"/>
          </a:p>
          <a:p>
            <a:endParaRPr lang="en-US" dirty="0"/>
          </a:p>
        </p:txBody>
      </p:sp>
      <p:sp>
        <p:nvSpPr>
          <p:cNvPr id="4" name="Slide Number Placeholder 3"/>
          <p:cNvSpPr>
            <a:spLocks noGrp="1"/>
          </p:cNvSpPr>
          <p:nvPr>
            <p:ph type="sldNum" sz="quarter" idx="10"/>
          </p:nvPr>
        </p:nvSpPr>
        <p:spPr/>
        <p:txBody>
          <a:bodyPr/>
          <a:lstStyle/>
          <a:p>
            <a:fld id="{AA24D03E-DE5A-4F3A-9AF1-3BC160C485E9}" type="slidenum">
              <a:rPr lang="en-US" smtClean="0"/>
              <a:pPr/>
              <a:t>21</a:t>
            </a:fld>
            <a:endParaRPr lang="en-US"/>
          </a:p>
        </p:txBody>
      </p:sp>
    </p:spTree>
    <p:extLst>
      <p:ext uri="{BB962C8B-B14F-4D97-AF65-F5344CB8AC3E}">
        <p14:creationId xmlns:p14="http://schemas.microsoft.com/office/powerpoint/2010/main" val="1110433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en-US" dirty="0" smtClean="0"/>
              <a:t>- Sales increasing, some projections say they will continue to increase and tablets</a:t>
            </a:r>
            <a:r>
              <a:rPr lang="en-US" baseline="0" dirty="0" smtClean="0"/>
              <a:t> will become one of the most significant communication tool</a:t>
            </a:r>
            <a:r>
              <a:rPr lang="en-US" dirty="0" smtClean="0"/>
              <a:t>.</a:t>
            </a:r>
          </a:p>
          <a:p>
            <a:endParaRPr lang="en-US" dirty="0" smtClean="0"/>
          </a:p>
          <a:p>
            <a:r>
              <a:rPr lang="en-US" dirty="0" smtClean="0"/>
              <a:t>(I</a:t>
            </a:r>
            <a:r>
              <a:rPr lang="en-US" baseline="0" dirty="0" smtClean="0"/>
              <a:t> don’t think so.. But that’s completely irrelevant)</a:t>
            </a:r>
            <a:endParaRPr lang="he-IL" dirty="0"/>
          </a:p>
        </p:txBody>
      </p:sp>
      <p:sp>
        <p:nvSpPr>
          <p:cNvPr id="4" name="מציין מיקום של מספר שקופית 3"/>
          <p:cNvSpPr>
            <a:spLocks noGrp="1"/>
          </p:cNvSpPr>
          <p:nvPr>
            <p:ph type="sldNum" sz="quarter" idx="10"/>
          </p:nvPr>
        </p:nvSpPr>
        <p:spPr/>
        <p:txBody>
          <a:bodyPr/>
          <a:lstStyle/>
          <a:p>
            <a:fld id="{AA24D03E-DE5A-4F3A-9AF1-3BC160C485E9}" type="slidenum">
              <a:rPr lang="en-US" smtClean="0"/>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https://media.blackhat.com/bh-us-10/presentations/Mahaffey_Hering/Blackhat-USA-2010-Mahaffey-Hering-Lookout-App-Genome-slides.pdf</a:t>
            </a:r>
            <a:endParaRPr lang="en-US" dirty="0" smtClean="0"/>
          </a:p>
          <a:p>
            <a:endParaRPr lang="en-US" dirty="0" smtClean="0"/>
          </a:p>
          <a:p>
            <a:r>
              <a:rPr lang="en-US" dirty="0" smtClean="0"/>
              <a:t>For</a:t>
            </a:r>
            <a:r>
              <a:rPr lang="en-US" baseline="0" dirty="0" smtClean="0"/>
              <a:t> example </a:t>
            </a:r>
            <a:r>
              <a:rPr lang="en-US" baseline="0" dirty="0" err="1" smtClean="0"/>
              <a:t>tweetpark</a:t>
            </a:r>
            <a:r>
              <a:rPr lang="en-US" baseline="0" dirty="0" smtClean="0"/>
              <a:t>, foursquare, apps like </a:t>
            </a:r>
            <a:r>
              <a:rPr lang="en-US" baseline="0" dirty="0" err="1" smtClean="0"/>
              <a:t>iBooks</a:t>
            </a:r>
            <a:r>
              <a:rPr lang="en-US" baseline="0" dirty="0" smtClean="0"/>
              <a:t> (documentation viewers), </a:t>
            </a:r>
            <a:r>
              <a:rPr lang="en-US" baseline="0" dirty="0" err="1" smtClean="0"/>
              <a:t>Wayz</a:t>
            </a:r>
            <a:r>
              <a:rPr lang="en-US" baseline="0" dirty="0" smtClean="0"/>
              <a:t>, etc… all NEW 3</a:t>
            </a:r>
            <a:r>
              <a:rPr lang="en-US" baseline="30000" dirty="0" smtClean="0"/>
              <a:t>rd</a:t>
            </a:r>
            <a:r>
              <a:rPr lang="en-US" baseline="0" dirty="0" smtClean="0"/>
              <a:t> party applications</a:t>
            </a:r>
            <a:endParaRPr lang="en-US" dirty="0"/>
          </a:p>
        </p:txBody>
      </p:sp>
      <p:sp>
        <p:nvSpPr>
          <p:cNvPr id="4" name="Slide Number Placeholder 3"/>
          <p:cNvSpPr>
            <a:spLocks noGrp="1"/>
          </p:cNvSpPr>
          <p:nvPr>
            <p:ph type="sldNum" sz="quarter" idx="10"/>
          </p:nvPr>
        </p:nvSpPr>
        <p:spPr/>
        <p:txBody>
          <a:bodyPr/>
          <a:lstStyle/>
          <a:p>
            <a:fld id="{AA24D03E-DE5A-4F3A-9AF1-3BC160C485E9}" type="slidenum">
              <a:rPr lang="en-US" smtClean="0"/>
              <a:pPr/>
              <a:t>26</a:t>
            </a:fld>
            <a:endParaRPr lang="en-US"/>
          </a:p>
        </p:txBody>
      </p:sp>
    </p:spTree>
    <p:extLst>
      <p:ext uri="{BB962C8B-B14F-4D97-AF65-F5344CB8AC3E}">
        <p14:creationId xmlns:p14="http://schemas.microsoft.com/office/powerpoint/2010/main" val="4174970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24D03E-DE5A-4F3A-9AF1-3BC160C485E9}" type="slidenum">
              <a:rPr lang="en-US" smtClean="0"/>
              <a:pPr/>
              <a:t>29</a:t>
            </a:fld>
            <a:endParaRPr lang="en-US"/>
          </a:p>
        </p:txBody>
      </p:sp>
    </p:spTree>
    <p:extLst>
      <p:ext uri="{BB962C8B-B14F-4D97-AF65-F5344CB8AC3E}">
        <p14:creationId xmlns:p14="http://schemas.microsoft.com/office/powerpoint/2010/main" val="1327922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http://www.youtube.com/watch?v=byFTAhXVF7k</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4"/>
              </a:rPr>
              <a:t>http://developer.android.com/guide/topics/security/security.html</a:t>
            </a:r>
            <a:endParaRPr lang="en-US" dirty="0" smtClean="0"/>
          </a:p>
          <a:p>
            <a:endParaRPr lang="en-US" dirty="0" smtClean="0"/>
          </a:p>
          <a:p>
            <a:endParaRPr lang="en-US" dirty="0" smtClean="0"/>
          </a:p>
          <a:p>
            <a:endParaRPr lang="en-US" baseline="0" dirty="0" smtClean="0"/>
          </a:p>
          <a:p>
            <a:r>
              <a:rPr lang="en-US" dirty="0" smtClean="0">
                <a:hlinkClick r:id="rId5"/>
              </a:rPr>
              <a:t>http://images.apple.com/iphone/business/docs/iPhone_Security.pdf</a:t>
            </a:r>
            <a:endParaRPr lang="en-US" dirty="0" smtClean="0"/>
          </a:p>
        </p:txBody>
      </p:sp>
      <p:sp>
        <p:nvSpPr>
          <p:cNvPr id="4" name="Slide Number Placeholder 3"/>
          <p:cNvSpPr>
            <a:spLocks noGrp="1"/>
          </p:cNvSpPr>
          <p:nvPr>
            <p:ph type="sldNum" sz="quarter" idx="10"/>
          </p:nvPr>
        </p:nvSpPr>
        <p:spPr/>
        <p:txBody>
          <a:bodyPr/>
          <a:lstStyle/>
          <a:p>
            <a:fld id="{AA24D03E-DE5A-4F3A-9AF1-3BC160C485E9}" type="slidenum">
              <a:rPr lang="en-US" smtClean="0"/>
              <a:pPr/>
              <a:t>31</a:t>
            </a:fld>
            <a:endParaRPr lang="en-US"/>
          </a:p>
        </p:txBody>
      </p:sp>
    </p:spTree>
    <p:extLst>
      <p:ext uri="{BB962C8B-B14F-4D97-AF65-F5344CB8AC3E}">
        <p14:creationId xmlns:p14="http://schemas.microsoft.com/office/powerpoint/2010/main" val="3710679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dirty="0" smtClean="0">
                <a:hlinkClick r:id="rId3"/>
              </a:rPr>
              <a:t>http://developer.android.com/reference/android/Manifest.permission.html</a:t>
            </a:r>
            <a:endParaRPr lang="en-US" dirty="0" smtClean="0"/>
          </a:p>
          <a:p>
            <a:pPr lvl="2" algn="l" rtl="0"/>
            <a:endParaRPr lang="en-US" dirty="0" smtClean="0"/>
          </a:p>
          <a:p>
            <a:r>
              <a:rPr lang="en-US" dirty="0" smtClean="0"/>
              <a:t>Any</a:t>
            </a:r>
            <a:r>
              <a:rPr lang="en-US" baseline="0" dirty="0" smtClean="0"/>
              <a:t> attempt to breach permissions will result in run-time failure, usually logged but not necessarily crashes the application…</a:t>
            </a:r>
          </a:p>
          <a:p>
            <a:pPr lvl="1" algn="l" rtl="0"/>
            <a:r>
              <a:rPr lang="en-US" dirty="0" smtClean="0"/>
              <a:t>Other static security data</a:t>
            </a:r>
          </a:p>
          <a:p>
            <a:pPr lvl="2" algn="l" rtl="0"/>
            <a:r>
              <a:rPr lang="en-US" dirty="0" smtClean="0"/>
              <a:t>Actions to listen to.</a:t>
            </a:r>
          </a:p>
          <a:p>
            <a:pPr lvl="2" algn="l" rtl="0"/>
            <a:r>
              <a:rPr lang="en-US" dirty="0" smtClean="0"/>
              <a:t>UID sharing</a:t>
            </a:r>
          </a:p>
          <a:p>
            <a:pPr lvl="2" algn="l" rtl="0"/>
            <a:r>
              <a:rPr lang="en-US" dirty="0" smtClean="0"/>
              <a:t>Permissions…</a:t>
            </a:r>
          </a:p>
          <a:p>
            <a:endParaRPr lang="en-US" dirty="0"/>
          </a:p>
        </p:txBody>
      </p:sp>
      <p:sp>
        <p:nvSpPr>
          <p:cNvPr id="4" name="Slide Number Placeholder 3"/>
          <p:cNvSpPr>
            <a:spLocks noGrp="1"/>
          </p:cNvSpPr>
          <p:nvPr>
            <p:ph type="sldNum" sz="quarter" idx="10"/>
          </p:nvPr>
        </p:nvSpPr>
        <p:spPr/>
        <p:txBody>
          <a:bodyPr/>
          <a:lstStyle/>
          <a:p>
            <a:fld id="{AA24D03E-DE5A-4F3A-9AF1-3BC160C485E9}" type="slidenum">
              <a:rPr lang="en-US" smtClean="0"/>
              <a:pPr/>
              <a:t>32</a:t>
            </a:fld>
            <a:endParaRPr lang="en-US"/>
          </a:p>
        </p:txBody>
      </p:sp>
    </p:spTree>
    <p:extLst>
      <p:ext uri="{BB962C8B-B14F-4D97-AF65-F5344CB8AC3E}">
        <p14:creationId xmlns:p14="http://schemas.microsoft.com/office/powerpoint/2010/main" val="3402761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3G</a:t>
            </a:r>
            <a:r>
              <a:rPr lang="en-US" baseline="0" dirty="0" smtClean="0"/>
              <a:t> vulnerabilities: SMS fuzzing: </a:t>
            </a:r>
            <a:r>
              <a:rPr lang="en-US" sz="1200" u="sng" kern="1200" dirty="0" smtClean="0">
                <a:solidFill>
                  <a:schemeClr val="tx1"/>
                </a:solidFill>
                <a:effectLst/>
                <a:latin typeface="+mn-lt"/>
                <a:ea typeface="+mn-ea"/>
                <a:cs typeface="+mn-cs"/>
                <a:hlinkClick r:id="rId3"/>
              </a:rPr>
              <a:t>https://www.blackhat.com/presentations/bh-usa-09/MILLER/BHUSA09-Miller-FuzzingPhone-PAPER.pdf</a:t>
            </a:r>
            <a:endParaRPr lang="en-US" sz="1200" u="sng"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	results: crash</a:t>
            </a:r>
            <a:r>
              <a:rPr lang="en-US" sz="1200" u="sng" kern="1200" baseline="0" dirty="0" smtClean="0">
                <a:solidFill>
                  <a:schemeClr val="tx1"/>
                </a:solidFill>
                <a:effectLst/>
                <a:latin typeface="+mn-lt"/>
                <a:ea typeface="+mn-ea"/>
                <a:cs typeface="+mn-cs"/>
              </a:rPr>
              <a:t> iPhone, disconnect iPhone, Android: lock SIM until PIN is entered</a:t>
            </a:r>
            <a:endParaRPr lang="en-US" sz="1200" u="sng"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A24D03E-DE5A-4F3A-9AF1-3BC160C485E9}" type="slidenum">
              <a:rPr lang="en-US" smtClean="0"/>
              <a:pPr/>
              <a:t>8</a:t>
            </a:fld>
            <a:endParaRPr lang="en-US"/>
          </a:p>
        </p:txBody>
      </p:sp>
    </p:spTree>
    <p:extLst>
      <p:ext uri="{BB962C8B-B14F-4D97-AF65-F5344CB8AC3E}">
        <p14:creationId xmlns:p14="http://schemas.microsoft.com/office/powerpoint/2010/main" val="1125665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http://www.patrickmcdaniel.org/pubs/sp09.pdf</a:t>
            </a:r>
            <a:r>
              <a:rPr lang="en-US" baseline="0" dirty="0" smtClean="0"/>
              <a:t> </a:t>
            </a:r>
            <a:r>
              <a:rPr lang="en-US" dirty="0" smtClean="0"/>
              <a:t>Is</a:t>
            </a:r>
            <a:r>
              <a:rPr lang="en-US" baseline="0" dirty="0" smtClean="0"/>
              <a:t> the source of the next few slides</a:t>
            </a:r>
            <a:endParaRPr lang="en-US" dirty="0"/>
          </a:p>
        </p:txBody>
      </p:sp>
      <p:sp>
        <p:nvSpPr>
          <p:cNvPr id="4" name="Slide Number Placeholder 3"/>
          <p:cNvSpPr>
            <a:spLocks noGrp="1"/>
          </p:cNvSpPr>
          <p:nvPr>
            <p:ph type="sldNum" sz="quarter" idx="10"/>
          </p:nvPr>
        </p:nvSpPr>
        <p:spPr/>
        <p:txBody>
          <a:bodyPr/>
          <a:lstStyle/>
          <a:p>
            <a:fld id="{AA24D03E-DE5A-4F3A-9AF1-3BC160C485E9}" type="slidenum">
              <a:rPr lang="en-US" smtClean="0"/>
              <a:pPr/>
              <a:t>34</a:t>
            </a:fld>
            <a:endParaRPr lang="en-US"/>
          </a:p>
        </p:txBody>
      </p:sp>
    </p:spTree>
    <p:extLst>
      <p:ext uri="{BB962C8B-B14F-4D97-AF65-F5344CB8AC3E}">
        <p14:creationId xmlns:p14="http://schemas.microsoft.com/office/powerpoint/2010/main" val="938495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Defines the </a:t>
            </a:r>
            <a:r>
              <a:rPr lang="en-US" b="1" baseline="0" dirty="0" smtClean="0"/>
              <a:t>syntax</a:t>
            </a:r>
            <a:r>
              <a:rPr lang="en-US" baseline="0" dirty="0" smtClean="0"/>
              <a:t> used to invoke components. Main parts: “Action” and “Data”.</a:t>
            </a:r>
          </a:p>
          <a:p>
            <a:r>
              <a:rPr lang="en-US" baseline="0" dirty="0" err="1" smtClean="0"/>
              <a:t>startActivity</a:t>
            </a:r>
            <a:r>
              <a:rPr lang="en-US" baseline="0" dirty="0" smtClean="0"/>
              <a:t>(Intent) is similar to broadcast(Intent) in that it selects the activity using Intent-Filters…</a:t>
            </a:r>
            <a:endParaRPr lang="en-US" dirty="0"/>
          </a:p>
        </p:txBody>
      </p:sp>
      <p:sp>
        <p:nvSpPr>
          <p:cNvPr id="4" name="Slide Number Placeholder 3"/>
          <p:cNvSpPr>
            <a:spLocks noGrp="1"/>
          </p:cNvSpPr>
          <p:nvPr>
            <p:ph type="sldNum" sz="quarter" idx="10"/>
          </p:nvPr>
        </p:nvSpPr>
        <p:spPr/>
        <p:txBody>
          <a:bodyPr/>
          <a:lstStyle/>
          <a:p>
            <a:fld id="{AA24D03E-DE5A-4F3A-9AF1-3BC160C485E9}" type="slidenum">
              <a:rPr lang="en-US" smtClean="0"/>
              <a:pPr/>
              <a:t>35</a:t>
            </a:fld>
            <a:endParaRPr lang="en-US"/>
          </a:p>
        </p:txBody>
      </p:sp>
    </p:spTree>
    <p:extLst>
      <p:ext uri="{BB962C8B-B14F-4D97-AF65-F5344CB8AC3E}">
        <p14:creationId xmlns:p14="http://schemas.microsoft.com/office/powerpoint/2010/main" val="1489774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Vulnerability</a:t>
            </a:r>
            <a:r>
              <a:rPr lang="en-US" baseline="0" dirty="0" smtClean="0"/>
              <a:t> taken from </a:t>
            </a:r>
            <a:r>
              <a:rPr lang="en-US" dirty="0" smtClean="0">
                <a:hlinkClick r:id="rId3"/>
              </a:rPr>
              <a:t>http://www.defcon.org/images/defcon-18/dc-18-presentations/Lineberry/DEFCON-18-Lineberry-Not-The-Permissions-You-Are-Looking-For.pdf</a:t>
            </a:r>
            <a:endParaRPr lang="en-US" dirty="0" smtClean="0"/>
          </a:p>
        </p:txBody>
      </p:sp>
      <p:sp>
        <p:nvSpPr>
          <p:cNvPr id="4" name="Slide Number Placeholder 3"/>
          <p:cNvSpPr>
            <a:spLocks noGrp="1"/>
          </p:cNvSpPr>
          <p:nvPr>
            <p:ph type="sldNum" sz="quarter" idx="10"/>
          </p:nvPr>
        </p:nvSpPr>
        <p:spPr/>
        <p:txBody>
          <a:bodyPr/>
          <a:lstStyle/>
          <a:p>
            <a:fld id="{AA24D03E-DE5A-4F3A-9AF1-3BC160C485E9}" type="slidenum">
              <a:rPr lang="en-US" smtClean="0"/>
              <a:pPr/>
              <a:t>45</a:t>
            </a:fld>
            <a:endParaRPr lang="en-US"/>
          </a:p>
        </p:txBody>
      </p:sp>
    </p:spTree>
    <p:extLst>
      <p:ext uri="{BB962C8B-B14F-4D97-AF65-F5344CB8AC3E}">
        <p14:creationId xmlns:p14="http://schemas.microsoft.com/office/powerpoint/2010/main" val="2446232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time a browser opens a webpage an intent with scheme “http” is raised...</a:t>
            </a:r>
          </a:p>
          <a:p>
            <a:r>
              <a:rPr lang="en-US" baseline="0" dirty="0" smtClean="0"/>
              <a:t>Google Maps use “Geo” scheme to automatically launch their app. We will do the same here.</a:t>
            </a:r>
            <a:endParaRPr lang="en-US" dirty="0"/>
          </a:p>
        </p:txBody>
      </p:sp>
      <p:sp>
        <p:nvSpPr>
          <p:cNvPr id="4" name="Slide Number Placeholder 3"/>
          <p:cNvSpPr>
            <a:spLocks noGrp="1"/>
          </p:cNvSpPr>
          <p:nvPr>
            <p:ph type="sldNum" sz="quarter" idx="10"/>
          </p:nvPr>
        </p:nvSpPr>
        <p:spPr/>
        <p:txBody>
          <a:bodyPr/>
          <a:lstStyle/>
          <a:p>
            <a:fld id="{AA24D03E-DE5A-4F3A-9AF1-3BC160C485E9}" type="slidenum">
              <a:rPr lang="en-US" smtClean="0"/>
              <a:pPr/>
              <a:t>46</a:t>
            </a:fld>
            <a:endParaRPr lang="en-US"/>
          </a:p>
        </p:txBody>
      </p:sp>
    </p:spTree>
    <p:extLst>
      <p:ext uri="{BB962C8B-B14F-4D97-AF65-F5344CB8AC3E}">
        <p14:creationId xmlns:p14="http://schemas.microsoft.com/office/powerpoint/2010/main" val="2097420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http://en.wikipedia.org/wiki/App_Store</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slide and the following ones lean heavily on this lecture: </a:t>
            </a:r>
            <a:r>
              <a:rPr lang="en-US" dirty="0" smtClean="0">
                <a:hlinkClick r:id="rId4"/>
              </a:rPr>
              <a:t>http://seriot.ch/resources/talks_papers/iPhonePrivacy.pdf</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A24D03E-DE5A-4F3A-9AF1-3BC160C485E9}" type="slidenum">
              <a:rPr lang="en-US" smtClean="0"/>
              <a:pPr/>
              <a:t>54</a:t>
            </a:fld>
            <a:endParaRPr lang="en-US"/>
          </a:p>
        </p:txBody>
      </p:sp>
    </p:spTree>
    <p:extLst>
      <p:ext uri="{BB962C8B-B14F-4D97-AF65-F5344CB8AC3E}">
        <p14:creationId xmlns:p14="http://schemas.microsoft.com/office/powerpoint/2010/main" val="379115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“Flashlight kid”</a:t>
            </a:r>
            <a:r>
              <a:rPr lang="en-US" baseline="0" dirty="0" smtClean="0"/>
              <a:t> – A 15 year-old (“SRSLY”) who built a flashlight app, which opens up your phone for tethering.</a:t>
            </a:r>
          </a:p>
          <a:p>
            <a:endParaRPr lang="en-US" dirty="0"/>
          </a:p>
        </p:txBody>
      </p:sp>
      <p:sp>
        <p:nvSpPr>
          <p:cNvPr id="4" name="Slide Number Placeholder 3"/>
          <p:cNvSpPr>
            <a:spLocks noGrp="1"/>
          </p:cNvSpPr>
          <p:nvPr>
            <p:ph type="sldNum" sz="quarter" idx="10"/>
          </p:nvPr>
        </p:nvSpPr>
        <p:spPr/>
        <p:txBody>
          <a:bodyPr/>
          <a:lstStyle/>
          <a:p>
            <a:fld id="{AA24D03E-DE5A-4F3A-9AF1-3BC160C485E9}" type="slidenum">
              <a:rPr lang="en-US" smtClean="0"/>
              <a:pPr/>
              <a:t>56</a:t>
            </a:fld>
            <a:endParaRPr lang="en-US"/>
          </a:p>
        </p:txBody>
      </p:sp>
    </p:spTree>
    <p:extLst>
      <p:ext uri="{BB962C8B-B14F-4D97-AF65-F5344CB8AC3E}">
        <p14:creationId xmlns:p14="http://schemas.microsoft.com/office/powerpoint/2010/main" val="1175953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24D03E-DE5A-4F3A-9AF1-3BC160C485E9}" type="slidenum">
              <a:rPr lang="en-US" smtClean="0"/>
              <a:pPr/>
              <a:t>59</a:t>
            </a:fld>
            <a:endParaRPr lang="en-US"/>
          </a:p>
        </p:txBody>
      </p:sp>
    </p:spTree>
    <p:extLst>
      <p:ext uri="{BB962C8B-B14F-4D97-AF65-F5344CB8AC3E}">
        <p14:creationId xmlns:p14="http://schemas.microsoft.com/office/powerpoint/2010/main" val="1655178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24D03E-DE5A-4F3A-9AF1-3BC160C485E9}" type="slidenum">
              <a:rPr lang="en-US" smtClean="0"/>
              <a:pPr/>
              <a:t>87</a:t>
            </a:fld>
            <a:endParaRPr lang="en-US"/>
          </a:p>
        </p:txBody>
      </p:sp>
    </p:spTree>
    <p:extLst>
      <p:ext uri="{BB962C8B-B14F-4D97-AF65-F5344CB8AC3E}">
        <p14:creationId xmlns:p14="http://schemas.microsoft.com/office/powerpoint/2010/main" val="2469823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McAffee</a:t>
            </a:r>
            <a:r>
              <a:rPr lang="en-US" dirty="0" smtClean="0"/>
              <a:t> threats report 2011</a:t>
            </a:r>
            <a:r>
              <a:rPr lang="en-US" baseline="0" dirty="0" smtClean="0"/>
              <a:t> q2: </a:t>
            </a:r>
            <a:r>
              <a:rPr lang="en-US" dirty="0" smtClean="0"/>
              <a:t>http://www.mcafee.com/us/resources/reports/rp-quarterly-threat-q2-2011.pdf</a:t>
            </a:r>
            <a:endParaRPr lang="en-US" dirty="0"/>
          </a:p>
        </p:txBody>
      </p:sp>
      <p:sp>
        <p:nvSpPr>
          <p:cNvPr id="4" name="Slide Number Placeholder 3"/>
          <p:cNvSpPr>
            <a:spLocks noGrp="1"/>
          </p:cNvSpPr>
          <p:nvPr>
            <p:ph type="sldNum" sz="quarter" idx="10"/>
          </p:nvPr>
        </p:nvSpPr>
        <p:spPr/>
        <p:txBody>
          <a:bodyPr/>
          <a:lstStyle/>
          <a:p>
            <a:fld id="{AA24D03E-DE5A-4F3A-9AF1-3BC160C485E9}" type="slidenum">
              <a:rPr lang="en-US" smtClean="0"/>
              <a:pPr/>
              <a:t>9</a:t>
            </a:fld>
            <a:endParaRPr lang="en-US"/>
          </a:p>
        </p:txBody>
      </p:sp>
    </p:spTree>
    <p:extLst>
      <p:ext uri="{BB962C8B-B14F-4D97-AF65-F5344CB8AC3E}">
        <p14:creationId xmlns:p14="http://schemas.microsoft.com/office/powerpoint/2010/main" val="2003158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Bluetooth</a:t>
            </a:r>
            <a:r>
              <a:rPr lang="en-US" sz="1200" u="sng" kern="1200" baseline="0" dirty="0" smtClean="0">
                <a:solidFill>
                  <a:schemeClr val="tx1"/>
                </a:solidFill>
                <a:effectLst/>
                <a:latin typeface="+mn-lt"/>
                <a:ea typeface="+mn-ea"/>
                <a:cs typeface="+mn-cs"/>
              </a:rPr>
              <a:t> attack: </a:t>
            </a:r>
            <a:r>
              <a:rPr lang="en-US" dirty="0" smtClean="0">
                <a:hlinkClick r:id="rId3"/>
              </a:rPr>
              <a:t>http://www.pcworld.com/businesscenter/article/168358/htc_smartphones_left_vulnerable_to_bluetooth_attack.html</a:t>
            </a:r>
            <a:endParaRPr lang="en-US" dirty="0" smtClean="0"/>
          </a:p>
          <a:p>
            <a:r>
              <a:rPr lang="en-US" dirty="0" smtClean="0"/>
              <a:t>	Bluetooth attack enables full file system access – directory traversal, download files (incl.</a:t>
            </a:r>
            <a:r>
              <a:rPr lang="en-US" baseline="0" dirty="0" smtClean="0"/>
              <a:t> contacts, mail…) and upload files (“trojan.exe” to \Windows\Startup)</a:t>
            </a:r>
            <a:endParaRPr lang="en-US" dirty="0" smtClean="0"/>
          </a:p>
          <a:p>
            <a:endParaRPr lang="en-US" dirty="0"/>
          </a:p>
        </p:txBody>
      </p:sp>
      <p:sp>
        <p:nvSpPr>
          <p:cNvPr id="4" name="Slide Number Placeholder 3"/>
          <p:cNvSpPr>
            <a:spLocks noGrp="1"/>
          </p:cNvSpPr>
          <p:nvPr>
            <p:ph type="sldNum" sz="quarter" idx="10"/>
          </p:nvPr>
        </p:nvSpPr>
        <p:spPr/>
        <p:txBody>
          <a:bodyPr/>
          <a:lstStyle/>
          <a:p>
            <a:fld id="{AA24D03E-DE5A-4F3A-9AF1-3BC160C485E9}" type="slidenum">
              <a:rPr lang="en-US" smtClean="0"/>
              <a:pPr/>
              <a:t>10</a:t>
            </a:fld>
            <a:endParaRPr lang="en-US"/>
          </a:p>
        </p:txBody>
      </p:sp>
    </p:spTree>
    <p:extLst>
      <p:ext uri="{BB962C8B-B14F-4D97-AF65-F5344CB8AC3E}">
        <p14:creationId xmlns:p14="http://schemas.microsoft.com/office/powerpoint/2010/main" val="1297315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Windows</a:t>
            </a:r>
            <a:r>
              <a:rPr lang="en-US" baseline="0" dirty="0" smtClean="0"/>
              <a:t> update history on my own computer.</a:t>
            </a:r>
            <a:endParaRPr lang="en-US" dirty="0"/>
          </a:p>
        </p:txBody>
      </p:sp>
      <p:sp>
        <p:nvSpPr>
          <p:cNvPr id="4" name="Slide Number Placeholder 3"/>
          <p:cNvSpPr>
            <a:spLocks noGrp="1"/>
          </p:cNvSpPr>
          <p:nvPr>
            <p:ph type="sldNum" sz="quarter" idx="10"/>
          </p:nvPr>
        </p:nvSpPr>
        <p:spPr/>
        <p:txBody>
          <a:bodyPr/>
          <a:lstStyle/>
          <a:p>
            <a:fld id="{AA24D03E-DE5A-4F3A-9AF1-3BC160C485E9}" type="slidenum">
              <a:rPr lang="en-US" smtClean="0"/>
              <a:pPr/>
              <a:t>12</a:t>
            </a:fld>
            <a:endParaRPr lang="en-US"/>
          </a:p>
        </p:txBody>
      </p:sp>
    </p:spTree>
    <p:extLst>
      <p:ext uri="{BB962C8B-B14F-4D97-AF65-F5344CB8AC3E}">
        <p14:creationId xmlns:p14="http://schemas.microsoft.com/office/powerpoint/2010/main" val="4135379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http://developer.android.com/resources/faq/security.html</a:t>
            </a:r>
            <a:endParaRPr lang="en-US" dirty="0"/>
          </a:p>
        </p:txBody>
      </p:sp>
      <p:sp>
        <p:nvSpPr>
          <p:cNvPr id="4" name="Slide Number Placeholder 3"/>
          <p:cNvSpPr>
            <a:spLocks noGrp="1"/>
          </p:cNvSpPr>
          <p:nvPr>
            <p:ph type="sldNum" sz="quarter" idx="10"/>
          </p:nvPr>
        </p:nvSpPr>
        <p:spPr/>
        <p:txBody>
          <a:bodyPr/>
          <a:lstStyle/>
          <a:p>
            <a:fld id="{AA24D03E-DE5A-4F3A-9AF1-3BC160C485E9}" type="slidenum">
              <a:rPr lang="en-US" smtClean="0"/>
              <a:pPr/>
              <a:t>13</a:t>
            </a:fld>
            <a:endParaRPr lang="en-US"/>
          </a:p>
        </p:txBody>
      </p:sp>
    </p:spTree>
    <p:extLst>
      <p:ext uri="{BB962C8B-B14F-4D97-AF65-F5344CB8AC3E}">
        <p14:creationId xmlns:p14="http://schemas.microsoft.com/office/powerpoint/2010/main" val="496227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http://uk.blackberry.com/ataglance/security/news.jsp</a:t>
            </a:r>
            <a:endParaRPr lang="en-US" dirty="0" smtClean="0"/>
          </a:p>
          <a:p>
            <a:r>
              <a:rPr lang="en-US" dirty="0" smtClean="0">
                <a:hlinkClick r:id="rId4"/>
              </a:rPr>
              <a:t>http://www.microsoft.com/windowsphone/en-us/howto/wp7/basics/update-history.aspx</a:t>
            </a:r>
            <a:endParaRPr lang="en-US" dirty="0" smtClean="0"/>
          </a:p>
          <a:p>
            <a:r>
              <a:rPr lang="en-US" dirty="0" smtClean="0">
                <a:hlinkClick r:id="rId5"/>
              </a:rPr>
              <a:t>http://en.wikipedia.org/wiki/IOS_version_history#4.3.1</a:t>
            </a:r>
            <a:endParaRPr lang="en-US" dirty="0"/>
          </a:p>
        </p:txBody>
      </p:sp>
      <p:sp>
        <p:nvSpPr>
          <p:cNvPr id="4" name="Slide Number Placeholder 3"/>
          <p:cNvSpPr>
            <a:spLocks noGrp="1"/>
          </p:cNvSpPr>
          <p:nvPr>
            <p:ph type="sldNum" sz="quarter" idx="10"/>
          </p:nvPr>
        </p:nvSpPr>
        <p:spPr/>
        <p:txBody>
          <a:bodyPr/>
          <a:lstStyle/>
          <a:p>
            <a:fld id="{AA24D03E-DE5A-4F3A-9AF1-3BC160C485E9}" type="slidenum">
              <a:rPr lang="en-US" smtClean="0"/>
              <a:pPr/>
              <a:t>14</a:t>
            </a:fld>
            <a:endParaRPr lang="en-US"/>
          </a:p>
        </p:txBody>
      </p:sp>
    </p:spTree>
    <p:extLst>
      <p:ext uri="{BB962C8B-B14F-4D97-AF65-F5344CB8AC3E}">
        <p14:creationId xmlns:p14="http://schemas.microsoft.com/office/powerpoint/2010/main" val="2775195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http://en.wikipedia.org/wiki/Lawful_interception</a:t>
            </a:r>
            <a:endParaRPr lang="en-US" dirty="0" smtClean="0"/>
          </a:p>
          <a:p>
            <a:r>
              <a:rPr lang="en-US" dirty="0" smtClean="0">
                <a:hlinkClick r:id="rId4"/>
              </a:rPr>
              <a:t>http://news.cnet.com/8301-13860_3-10289983-56.html</a:t>
            </a:r>
            <a:endParaRPr lang="en-US" dirty="0"/>
          </a:p>
        </p:txBody>
      </p:sp>
      <p:sp>
        <p:nvSpPr>
          <p:cNvPr id="4" name="Slide Number Placeholder 3"/>
          <p:cNvSpPr>
            <a:spLocks noGrp="1"/>
          </p:cNvSpPr>
          <p:nvPr>
            <p:ph type="sldNum" sz="quarter" idx="10"/>
          </p:nvPr>
        </p:nvSpPr>
        <p:spPr/>
        <p:txBody>
          <a:bodyPr/>
          <a:lstStyle/>
          <a:p>
            <a:fld id="{AA24D03E-DE5A-4F3A-9AF1-3BC160C485E9}" type="slidenum">
              <a:rPr lang="en-US" smtClean="0"/>
              <a:pPr/>
              <a:t>15</a:t>
            </a:fld>
            <a:endParaRPr lang="en-US"/>
          </a:p>
        </p:txBody>
      </p:sp>
    </p:spTree>
    <p:extLst>
      <p:ext uri="{BB962C8B-B14F-4D97-AF65-F5344CB8AC3E}">
        <p14:creationId xmlns:p14="http://schemas.microsoft.com/office/powerpoint/2010/main" val="3241050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Alexei wasn’t convinced by the previous slides, stating that all of these alleged differences will be gone with time.</a:t>
            </a:r>
            <a:endParaRPr lang="en-US" dirty="0" smtClean="0"/>
          </a:p>
          <a:p>
            <a:r>
              <a:rPr lang="en-US" dirty="0" smtClean="0"/>
              <a:t>-</a:t>
            </a:r>
            <a:r>
              <a:rPr lang="en-US" baseline="0" dirty="0" smtClean="0"/>
              <a:t>   </a:t>
            </a:r>
            <a:r>
              <a:rPr lang="en-US" dirty="0" smtClean="0"/>
              <a:t>The</a:t>
            </a:r>
            <a:r>
              <a:rPr lang="en-US" baseline="0" dirty="0" smtClean="0"/>
              <a:t> battery conservation makes phones less liable to attacks demanding constant internet connectivity such as botnet </a:t>
            </a:r>
            <a:r>
              <a:rPr lang="en-US" baseline="0" dirty="0" err="1" smtClean="0"/>
              <a:t>trojans</a:t>
            </a:r>
            <a:r>
              <a:rPr lang="en-US" baseline="0" dirty="0" smtClean="0"/>
              <a:t>.</a:t>
            </a:r>
          </a:p>
          <a:p>
            <a:pPr marL="171450" indent="-171450">
              <a:buFontTx/>
              <a:buChar char="-"/>
            </a:pPr>
            <a:r>
              <a:rPr lang="en-US" dirty="0" smtClean="0"/>
              <a:t>The limited UI</a:t>
            </a:r>
            <a:r>
              <a:rPr lang="en-US" baseline="0" dirty="0" smtClean="0"/>
              <a:t> makes it less likely to find large documents (although there’s Kindle…) such as your work. Most of all documents you edit.</a:t>
            </a:r>
          </a:p>
          <a:p>
            <a:pPr marL="628650" lvl="1" indent="-171450">
              <a:buFontTx/>
              <a:buChar char="-"/>
            </a:pPr>
            <a:r>
              <a:rPr lang="en-US" baseline="0" dirty="0" smtClean="0"/>
              <a:t>These technical limitations will decrease with time!!!</a:t>
            </a:r>
          </a:p>
          <a:p>
            <a:pPr marL="171450" indent="-171450">
              <a:buFontTx/>
              <a:buChar char="-"/>
            </a:pPr>
            <a:r>
              <a:rPr lang="en-US" baseline="0" dirty="0" smtClean="0"/>
              <a:t>The fact that the phone is always and only with you means:</a:t>
            </a:r>
          </a:p>
          <a:p>
            <a:pPr marL="628650" lvl="1" indent="-171450">
              <a:buFontTx/>
              <a:buChar char="-"/>
            </a:pPr>
            <a:r>
              <a:rPr lang="en-US" baseline="0" dirty="0" smtClean="0"/>
              <a:t>It’s your main window to the world?</a:t>
            </a:r>
          </a:p>
          <a:p>
            <a:pPr marL="628650" lvl="1" indent="-171450">
              <a:buFontTx/>
              <a:buChar char="-"/>
            </a:pPr>
            <a:r>
              <a:rPr lang="en-US" baseline="0" dirty="0" smtClean="0"/>
              <a:t>The data on it is “sound and complete”, in the sense that it is YOUR data and ALL of your data (i.e. ALL contacts, calls, SMSs, emails, </a:t>
            </a:r>
            <a:r>
              <a:rPr lang="en-US" baseline="0" dirty="0" err="1" smtClean="0"/>
              <a:t>facebook</a:t>
            </a:r>
            <a:r>
              <a:rPr lang="en-US" baseline="0" dirty="0" smtClean="0"/>
              <a:t> info, etc…).</a:t>
            </a:r>
          </a:p>
          <a:p>
            <a:pPr marL="171450" lvl="0" indent="-171450">
              <a:buFontTx/>
              <a:buChar char="-"/>
            </a:pPr>
            <a:r>
              <a:rPr lang="en-US" baseline="0" dirty="0" smtClean="0"/>
              <a:t>We still build old platforms with new problems simply because it sells.</a:t>
            </a:r>
          </a:p>
          <a:p>
            <a:pPr marL="628650" lvl="1" indent="-171450">
              <a:buFontTx/>
              <a:buChar char="-"/>
            </a:pPr>
            <a:r>
              <a:rPr lang="en-US" baseline="0" dirty="0" smtClean="0"/>
              <a:t>Android’s insecure features are well-known, and still the decision to market it so soon (as opposed to WP) was probably wise.</a:t>
            </a:r>
          </a:p>
        </p:txBody>
      </p:sp>
      <p:sp>
        <p:nvSpPr>
          <p:cNvPr id="4" name="Slide Number Placeholder 3"/>
          <p:cNvSpPr>
            <a:spLocks noGrp="1"/>
          </p:cNvSpPr>
          <p:nvPr>
            <p:ph type="sldNum" sz="quarter" idx="10"/>
          </p:nvPr>
        </p:nvSpPr>
        <p:spPr/>
        <p:txBody>
          <a:bodyPr/>
          <a:lstStyle/>
          <a:p>
            <a:fld id="{AA24D03E-DE5A-4F3A-9AF1-3BC160C485E9}" type="slidenum">
              <a:rPr lang="en-US" smtClean="0"/>
              <a:pPr/>
              <a:t>16</a:t>
            </a:fld>
            <a:endParaRPr lang="en-US"/>
          </a:p>
        </p:txBody>
      </p:sp>
    </p:spTree>
    <p:extLst>
      <p:ext uri="{BB962C8B-B14F-4D97-AF65-F5344CB8AC3E}">
        <p14:creationId xmlns:p14="http://schemas.microsoft.com/office/powerpoint/2010/main" val="1883414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C2B28C8B-9562-4454-BBF7-E96385760B77}" type="datetime8">
              <a:rPr lang="he-IL" smtClean="0"/>
              <a:pPr/>
              <a:t>20 דצמבר 11</a:t>
            </a:fld>
            <a:endParaRPr lang="he-IL"/>
          </a:p>
        </p:txBody>
      </p:sp>
      <p:sp>
        <p:nvSpPr>
          <p:cNvPr id="17" name="Footer Placeholder 16"/>
          <p:cNvSpPr>
            <a:spLocks noGrp="1"/>
          </p:cNvSpPr>
          <p:nvPr>
            <p:ph type="ftr" sz="quarter" idx="11"/>
          </p:nvPr>
        </p:nvSpPr>
        <p:spPr/>
        <p:txBody>
          <a:bodyPr/>
          <a:lstStyle>
            <a:extLst/>
          </a:lstStyle>
          <a:p>
            <a:endParaRPr lang="he-IL"/>
          </a:p>
        </p:txBody>
      </p:sp>
      <p:sp>
        <p:nvSpPr>
          <p:cNvPr id="29" name="Slide Number Placeholder 28"/>
          <p:cNvSpPr>
            <a:spLocks noGrp="1"/>
          </p:cNvSpPr>
          <p:nvPr>
            <p:ph type="sldNum" sz="quarter" idx="12"/>
          </p:nvPr>
        </p:nvSpPr>
        <p:spPr/>
        <p:txBody>
          <a:bodyPr/>
          <a:lstStyle>
            <a:extLst/>
          </a:lstStyle>
          <a:p>
            <a:fld id="{DAF22AC9-109E-4E4D-92F9-530E51D9A3A2}" type="slidenum">
              <a:rPr lang="he-IL" smtClean="0"/>
              <a:pPr/>
              <a:t>‹#›</a:t>
            </a:fld>
            <a:endParaRPr lang="he-IL"/>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7243907-CD1D-46D0-B476-908A97EE074C}" type="datetime8">
              <a:rPr lang="he-IL" smtClean="0"/>
              <a:pPr/>
              <a:t>20 דצמבר 11</a:t>
            </a:fld>
            <a:endParaRPr lang="he-IL"/>
          </a:p>
        </p:txBody>
      </p:sp>
      <p:sp>
        <p:nvSpPr>
          <p:cNvPr id="5" name="Footer Placeholder 4"/>
          <p:cNvSpPr>
            <a:spLocks noGrp="1"/>
          </p:cNvSpPr>
          <p:nvPr>
            <p:ph type="ftr" sz="quarter" idx="11"/>
          </p:nvPr>
        </p:nvSpPr>
        <p:spPr/>
        <p:txBody>
          <a:bodyPr/>
          <a:lstStyle>
            <a:extLst/>
          </a:lstStyle>
          <a:p>
            <a:endParaRPr lang="he-IL"/>
          </a:p>
        </p:txBody>
      </p:sp>
      <p:sp>
        <p:nvSpPr>
          <p:cNvPr id="6" name="Slide Number Placeholder 5"/>
          <p:cNvSpPr>
            <a:spLocks noGrp="1"/>
          </p:cNvSpPr>
          <p:nvPr>
            <p:ph type="sldNum" sz="quarter" idx="12"/>
          </p:nvPr>
        </p:nvSpPr>
        <p:spPr/>
        <p:txBody>
          <a:bodyPr/>
          <a:lstStyle>
            <a:extLst/>
          </a:lstStyle>
          <a:p>
            <a:fld id="{DAF22AC9-109E-4E4D-92F9-530E51D9A3A2}"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29DC0D0-6D23-4121-932C-87438D4D6F97}" type="datetime8">
              <a:rPr lang="he-IL" smtClean="0"/>
              <a:pPr/>
              <a:t>20 דצמבר 11</a:t>
            </a:fld>
            <a:endParaRPr lang="he-IL"/>
          </a:p>
        </p:txBody>
      </p:sp>
      <p:sp>
        <p:nvSpPr>
          <p:cNvPr id="5" name="Footer Placeholder 4"/>
          <p:cNvSpPr>
            <a:spLocks noGrp="1"/>
          </p:cNvSpPr>
          <p:nvPr>
            <p:ph type="ftr" sz="quarter" idx="11"/>
          </p:nvPr>
        </p:nvSpPr>
        <p:spPr/>
        <p:txBody>
          <a:bodyPr/>
          <a:lstStyle>
            <a:extLst/>
          </a:lstStyle>
          <a:p>
            <a:endParaRPr lang="he-IL"/>
          </a:p>
        </p:txBody>
      </p:sp>
      <p:sp>
        <p:nvSpPr>
          <p:cNvPr id="6" name="Slide Number Placeholder 5"/>
          <p:cNvSpPr>
            <a:spLocks noGrp="1"/>
          </p:cNvSpPr>
          <p:nvPr>
            <p:ph type="sldNum" sz="quarter" idx="12"/>
          </p:nvPr>
        </p:nvSpPr>
        <p:spPr/>
        <p:txBody>
          <a:bodyPr/>
          <a:lstStyle>
            <a:extLst/>
          </a:lstStyle>
          <a:p>
            <a:fld id="{DAF22AC9-109E-4E4D-92F9-530E51D9A3A2}"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BEA69AC-62A2-4F27-A42D-AB112AD2CC0E}" type="datetime8">
              <a:rPr lang="he-IL" smtClean="0"/>
              <a:pPr/>
              <a:t>20 דצמבר 11</a:t>
            </a:fld>
            <a:endParaRPr lang="he-IL"/>
          </a:p>
        </p:txBody>
      </p:sp>
      <p:sp>
        <p:nvSpPr>
          <p:cNvPr id="5" name="Footer Placeholder 4"/>
          <p:cNvSpPr>
            <a:spLocks noGrp="1"/>
          </p:cNvSpPr>
          <p:nvPr>
            <p:ph type="ftr" sz="quarter" idx="11"/>
          </p:nvPr>
        </p:nvSpPr>
        <p:spPr/>
        <p:txBody>
          <a:bodyPr/>
          <a:lstStyle>
            <a:extLst/>
          </a:lstStyle>
          <a:p>
            <a:endParaRPr lang="he-IL"/>
          </a:p>
        </p:txBody>
      </p:sp>
      <p:sp>
        <p:nvSpPr>
          <p:cNvPr id="6" name="Slide Number Placeholder 5"/>
          <p:cNvSpPr>
            <a:spLocks noGrp="1"/>
          </p:cNvSpPr>
          <p:nvPr>
            <p:ph type="sldNum" sz="quarter" idx="12"/>
          </p:nvPr>
        </p:nvSpPr>
        <p:spPr/>
        <p:txBody>
          <a:bodyPr/>
          <a:lstStyle>
            <a:extLst/>
          </a:lstStyle>
          <a:p>
            <a:fld id="{DAF22AC9-109E-4E4D-92F9-530E51D9A3A2}"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530B50A-F100-47A3-9019-60584554BCC5}" type="datetime8">
              <a:rPr lang="he-IL" smtClean="0"/>
              <a:pPr/>
              <a:t>20 דצמבר 11</a:t>
            </a:fld>
            <a:endParaRPr lang="he-IL"/>
          </a:p>
        </p:txBody>
      </p:sp>
      <p:sp>
        <p:nvSpPr>
          <p:cNvPr id="5" name="Footer Placeholder 4"/>
          <p:cNvSpPr>
            <a:spLocks noGrp="1"/>
          </p:cNvSpPr>
          <p:nvPr>
            <p:ph type="ftr" sz="quarter" idx="11"/>
          </p:nvPr>
        </p:nvSpPr>
        <p:spPr/>
        <p:txBody>
          <a:bodyPr/>
          <a:lstStyle>
            <a:extLst/>
          </a:lstStyle>
          <a:p>
            <a:endParaRPr lang="he-IL"/>
          </a:p>
        </p:txBody>
      </p:sp>
      <p:sp>
        <p:nvSpPr>
          <p:cNvPr id="6" name="Slide Number Placeholder 5"/>
          <p:cNvSpPr>
            <a:spLocks noGrp="1"/>
          </p:cNvSpPr>
          <p:nvPr>
            <p:ph type="sldNum" sz="quarter" idx="12"/>
          </p:nvPr>
        </p:nvSpPr>
        <p:spPr/>
        <p:txBody>
          <a:bodyPr/>
          <a:lstStyle>
            <a:extLst/>
          </a:lstStyle>
          <a:p>
            <a:fld id="{DAF22AC9-109E-4E4D-92F9-530E51D9A3A2}" type="slidenum">
              <a:rPr lang="he-IL" smtClean="0"/>
              <a:pPr/>
              <a:t>‹#›</a:t>
            </a:fld>
            <a:endParaRPr lang="he-IL"/>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5361545-F484-4A4D-B3AB-7333AE7EACA2}" type="datetime8">
              <a:rPr lang="he-IL" smtClean="0"/>
              <a:pPr/>
              <a:t>20 דצמבר 11</a:t>
            </a:fld>
            <a:endParaRPr lang="he-IL"/>
          </a:p>
        </p:txBody>
      </p:sp>
      <p:sp>
        <p:nvSpPr>
          <p:cNvPr id="6" name="Footer Placeholder 5"/>
          <p:cNvSpPr>
            <a:spLocks noGrp="1"/>
          </p:cNvSpPr>
          <p:nvPr>
            <p:ph type="ftr" sz="quarter" idx="11"/>
          </p:nvPr>
        </p:nvSpPr>
        <p:spPr/>
        <p:txBody>
          <a:bodyPr/>
          <a:lstStyle>
            <a:extLst/>
          </a:lstStyle>
          <a:p>
            <a:endParaRPr lang="he-IL"/>
          </a:p>
        </p:txBody>
      </p:sp>
      <p:sp>
        <p:nvSpPr>
          <p:cNvPr id="7" name="Slide Number Placeholder 6"/>
          <p:cNvSpPr>
            <a:spLocks noGrp="1"/>
          </p:cNvSpPr>
          <p:nvPr>
            <p:ph type="sldNum" sz="quarter" idx="12"/>
          </p:nvPr>
        </p:nvSpPr>
        <p:spPr/>
        <p:txBody>
          <a:bodyPr/>
          <a:lstStyle>
            <a:extLst/>
          </a:lstStyle>
          <a:p>
            <a:fld id="{DAF22AC9-109E-4E4D-92F9-530E51D9A3A2}"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8794053-5BF0-4D6D-B48F-6C473BC768FB}" type="datetime8">
              <a:rPr lang="he-IL" smtClean="0"/>
              <a:pPr/>
              <a:t>20 דצמבר 11</a:t>
            </a:fld>
            <a:endParaRPr lang="he-IL"/>
          </a:p>
        </p:txBody>
      </p:sp>
      <p:sp>
        <p:nvSpPr>
          <p:cNvPr id="8" name="Footer Placeholder 7"/>
          <p:cNvSpPr>
            <a:spLocks noGrp="1"/>
          </p:cNvSpPr>
          <p:nvPr>
            <p:ph type="ftr" sz="quarter" idx="11"/>
          </p:nvPr>
        </p:nvSpPr>
        <p:spPr/>
        <p:txBody>
          <a:bodyPr/>
          <a:lstStyle>
            <a:extLst/>
          </a:lstStyle>
          <a:p>
            <a:endParaRPr lang="he-IL"/>
          </a:p>
        </p:txBody>
      </p:sp>
      <p:sp>
        <p:nvSpPr>
          <p:cNvPr id="9" name="Slide Number Placeholder 8"/>
          <p:cNvSpPr>
            <a:spLocks noGrp="1"/>
          </p:cNvSpPr>
          <p:nvPr>
            <p:ph type="sldNum" sz="quarter" idx="12"/>
          </p:nvPr>
        </p:nvSpPr>
        <p:spPr/>
        <p:txBody>
          <a:bodyPr/>
          <a:lstStyle>
            <a:extLst/>
          </a:lstStyle>
          <a:p>
            <a:fld id="{DAF22AC9-109E-4E4D-92F9-530E51D9A3A2}" type="slidenum">
              <a:rPr lang="he-IL" smtClean="0"/>
              <a:pPr/>
              <a:t>‹#›</a:t>
            </a:fld>
            <a:endParaRPr lang="he-IL"/>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03A1B35-9C0F-4AC4-9470-DB47F3FCF32E}" type="datetime8">
              <a:rPr lang="he-IL" smtClean="0"/>
              <a:pPr/>
              <a:t>20 דצמבר 11</a:t>
            </a:fld>
            <a:endParaRPr lang="he-IL"/>
          </a:p>
        </p:txBody>
      </p:sp>
      <p:sp>
        <p:nvSpPr>
          <p:cNvPr id="4" name="Footer Placeholder 3"/>
          <p:cNvSpPr>
            <a:spLocks noGrp="1"/>
          </p:cNvSpPr>
          <p:nvPr>
            <p:ph type="ftr" sz="quarter" idx="11"/>
          </p:nvPr>
        </p:nvSpPr>
        <p:spPr/>
        <p:txBody>
          <a:bodyPr/>
          <a:lstStyle>
            <a:extLst/>
          </a:lstStyle>
          <a:p>
            <a:endParaRPr lang="he-IL"/>
          </a:p>
        </p:txBody>
      </p:sp>
      <p:sp>
        <p:nvSpPr>
          <p:cNvPr id="5" name="Slide Number Placeholder 4"/>
          <p:cNvSpPr>
            <a:spLocks noGrp="1"/>
          </p:cNvSpPr>
          <p:nvPr>
            <p:ph type="sldNum" sz="quarter" idx="12"/>
          </p:nvPr>
        </p:nvSpPr>
        <p:spPr/>
        <p:txBody>
          <a:bodyPr/>
          <a:lstStyle>
            <a:extLst/>
          </a:lstStyle>
          <a:p>
            <a:fld id="{DAF22AC9-109E-4E4D-92F9-530E51D9A3A2}"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FFF4388-3930-4BCE-A9CC-0AE414AD108E}" type="datetime8">
              <a:rPr lang="he-IL" smtClean="0"/>
              <a:pPr/>
              <a:t>20 דצמבר 11</a:t>
            </a:fld>
            <a:endParaRPr lang="he-IL"/>
          </a:p>
        </p:txBody>
      </p:sp>
      <p:sp>
        <p:nvSpPr>
          <p:cNvPr id="3" name="Footer Placeholder 2"/>
          <p:cNvSpPr>
            <a:spLocks noGrp="1"/>
          </p:cNvSpPr>
          <p:nvPr>
            <p:ph type="ftr" sz="quarter" idx="11"/>
          </p:nvPr>
        </p:nvSpPr>
        <p:spPr/>
        <p:txBody>
          <a:bodyPr/>
          <a:lstStyle>
            <a:extLst/>
          </a:lstStyle>
          <a:p>
            <a:endParaRPr lang="he-IL"/>
          </a:p>
        </p:txBody>
      </p:sp>
      <p:sp>
        <p:nvSpPr>
          <p:cNvPr id="4" name="Slide Number Placeholder 3"/>
          <p:cNvSpPr>
            <a:spLocks noGrp="1"/>
          </p:cNvSpPr>
          <p:nvPr>
            <p:ph type="sldNum" sz="quarter" idx="12"/>
          </p:nvPr>
        </p:nvSpPr>
        <p:spPr/>
        <p:txBody>
          <a:bodyPr/>
          <a:lstStyle>
            <a:extLst/>
          </a:lstStyle>
          <a:p>
            <a:fld id="{DAF22AC9-109E-4E4D-92F9-530E51D9A3A2}"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3F466E5-56D1-4C28-9A53-38661A6A291D}" type="datetime8">
              <a:rPr lang="he-IL" smtClean="0"/>
              <a:pPr/>
              <a:t>20 דצמבר 11</a:t>
            </a:fld>
            <a:endParaRPr lang="he-IL"/>
          </a:p>
        </p:txBody>
      </p:sp>
      <p:sp>
        <p:nvSpPr>
          <p:cNvPr id="6" name="Footer Placeholder 5"/>
          <p:cNvSpPr>
            <a:spLocks noGrp="1"/>
          </p:cNvSpPr>
          <p:nvPr>
            <p:ph type="ftr" sz="quarter" idx="11"/>
          </p:nvPr>
        </p:nvSpPr>
        <p:spPr/>
        <p:txBody>
          <a:bodyPr/>
          <a:lstStyle>
            <a:extLst/>
          </a:lstStyle>
          <a:p>
            <a:endParaRPr lang="he-IL"/>
          </a:p>
        </p:txBody>
      </p:sp>
      <p:sp>
        <p:nvSpPr>
          <p:cNvPr id="7" name="Slide Number Placeholder 6"/>
          <p:cNvSpPr>
            <a:spLocks noGrp="1"/>
          </p:cNvSpPr>
          <p:nvPr>
            <p:ph type="sldNum" sz="quarter" idx="12"/>
          </p:nvPr>
        </p:nvSpPr>
        <p:spPr/>
        <p:txBody>
          <a:bodyPr/>
          <a:lstStyle>
            <a:extLst/>
          </a:lstStyle>
          <a:p>
            <a:fld id="{DAF22AC9-109E-4E4D-92F9-530E51D9A3A2}"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F9CE9D5D-E822-4D39-A9E9-14E71812B282}" type="datetime8">
              <a:rPr lang="he-IL" smtClean="0"/>
              <a:pPr/>
              <a:t>20 דצמבר 11</a:t>
            </a:fld>
            <a:endParaRPr lang="he-IL"/>
          </a:p>
        </p:txBody>
      </p:sp>
      <p:sp>
        <p:nvSpPr>
          <p:cNvPr id="6" name="Footer Placeholder 5"/>
          <p:cNvSpPr>
            <a:spLocks noGrp="1"/>
          </p:cNvSpPr>
          <p:nvPr>
            <p:ph type="ftr" sz="quarter" idx="11"/>
          </p:nvPr>
        </p:nvSpPr>
        <p:spPr>
          <a:xfrm>
            <a:off x="914400" y="55499"/>
            <a:ext cx="5562600" cy="365125"/>
          </a:xfrm>
        </p:spPr>
        <p:txBody>
          <a:bodyPr/>
          <a:lstStyle>
            <a:extLst/>
          </a:lstStyle>
          <a:p>
            <a:endParaRPr lang="he-IL"/>
          </a:p>
        </p:txBody>
      </p:sp>
      <p:sp>
        <p:nvSpPr>
          <p:cNvPr id="7" name="Slide Number Placeholder 6"/>
          <p:cNvSpPr>
            <a:spLocks noGrp="1"/>
          </p:cNvSpPr>
          <p:nvPr>
            <p:ph type="sldNum" sz="quarter" idx="12"/>
          </p:nvPr>
        </p:nvSpPr>
        <p:spPr>
          <a:xfrm>
            <a:off x="8610600" y="55499"/>
            <a:ext cx="457200" cy="365125"/>
          </a:xfrm>
        </p:spPr>
        <p:txBody>
          <a:bodyPr/>
          <a:lstStyle>
            <a:extLst/>
          </a:lstStyle>
          <a:p>
            <a:fld id="{DAF22AC9-109E-4E4D-92F9-530E51D9A3A2}"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E7053DA5-9DF4-4DAB-8C5E-0AD36C5DB0F0}" type="datetime8">
              <a:rPr lang="he-IL" smtClean="0"/>
              <a:pPr/>
              <a:t>20 דצמבר 11</a:t>
            </a:fld>
            <a:endParaRPr lang="he-IL"/>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he-IL"/>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DAF22AC9-109E-4E4D-92F9-530E51D9A3A2}" type="slidenum">
              <a:rPr lang="he-IL" smtClean="0"/>
              <a:pPr/>
              <a:t>‹#›</a:t>
            </a:fld>
            <a:endParaRPr lang="he-IL"/>
          </a:p>
        </p:txBody>
      </p:sp>
    </p:spTree>
  </p:cSld>
  <p:clrMap bg1="dk1" tx1="lt1" bg2="dk2" tx2="lt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hf hdr="0" ft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cse.psu.edu/~enck/cse597a-s09/slides/security_blackberry.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media.blackhat.com/bh-us-10/presentations/Mahaffey_Hering/Blackhat-USA-2010-Mahaffey-Hering-Lookout-App-Genome-slides.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patrickmcdaniel.org/pubs/sp09.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developer.android.com/guide/topics/manifest/uses-permission-element.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defcon.org/images/defcon-18/dc-18-presentations/Lineberry/DEFCON-18-Lineberry-Not-The-Permissions-You-Are-Looking-For.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eriot.ch/resources/talks_papers/iPhonePrivacy.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media.blackhat.com/bh-us-10/presentations/Mahaffey_Hering/Blackhat-USA-2010-Mahaffey-Hering-Lookout-App-Genome-slides.pdf"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www.androlib.com/"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blackhat.com/presentations/bh-usa-09/MILLER/BHUSA09-Miller-FuzzingPhone-PAPER.pdf"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a:t>
            </a:r>
            <a:r>
              <a:rPr lang="en-US" dirty="0" smtClean="0"/>
              <a:t>6: </a:t>
            </a:r>
            <a:br>
              <a:rPr lang="en-US" dirty="0" smtClean="0"/>
            </a:br>
            <a:r>
              <a:rPr lang="en-US" dirty="0" smtClean="0"/>
              <a:t>Smart </a:t>
            </a:r>
            <a:r>
              <a:rPr lang="en-US" dirty="0" smtClean="0"/>
              <a:t>Phone Security </a:t>
            </a:r>
            <a:r>
              <a:rPr lang="en-US" sz="2800" dirty="0" smtClean="0"/>
              <a:t>Application security in a world of sensitive capabilities</a:t>
            </a:r>
            <a:endParaRPr lang="he-IL" sz="2800" dirty="0"/>
          </a:p>
        </p:txBody>
      </p:sp>
      <p:sp>
        <p:nvSpPr>
          <p:cNvPr id="3" name="Subtitle 2"/>
          <p:cNvSpPr>
            <a:spLocks noGrp="1"/>
          </p:cNvSpPr>
          <p:nvPr>
            <p:ph type="subTitle" idx="1"/>
          </p:nvPr>
        </p:nvSpPr>
        <p:spPr>
          <a:xfrm>
            <a:off x="685800" y="685800"/>
            <a:ext cx="8458200" cy="2642616"/>
          </a:xfrm>
        </p:spPr>
        <p:txBody>
          <a:bodyPr>
            <a:normAutofit/>
          </a:bodyPr>
          <a:lstStyle/>
          <a:p>
            <a:pPr algn="ctr"/>
            <a:r>
              <a:rPr lang="en-US" sz="3100" dirty="0"/>
              <a:t>Information Security – Theory vs. Reality</a:t>
            </a:r>
            <a:br>
              <a:rPr lang="en-US" sz="3100" dirty="0"/>
            </a:br>
            <a:r>
              <a:rPr lang="en-US" sz="3100" dirty="0"/>
              <a:t/>
            </a:r>
            <a:br>
              <a:rPr lang="en-US" sz="3100" dirty="0"/>
            </a:br>
            <a:r>
              <a:rPr lang="en-US" sz="2300" dirty="0"/>
              <a:t> 0368-4474-01, Winter 2011</a:t>
            </a:r>
            <a:r>
              <a:rPr lang="en-US" sz="1600" dirty="0"/>
              <a:t/>
            </a:r>
            <a:br>
              <a:rPr lang="en-US" sz="1600" dirty="0"/>
            </a:br>
            <a:r>
              <a:rPr lang="en-US" sz="1800" dirty="0"/>
              <a:t/>
            </a:r>
            <a:br>
              <a:rPr lang="en-US" sz="1800" dirty="0"/>
            </a:br>
            <a:r>
              <a:rPr lang="en-US" sz="3600" b="1" dirty="0" smtClean="0"/>
              <a:t>Guest Lecturer: </a:t>
            </a:r>
            <a:r>
              <a:rPr lang="en-US" sz="3600" dirty="0" err="1" smtClean="0"/>
              <a:t>Roei</a:t>
            </a:r>
            <a:r>
              <a:rPr lang="en-US" sz="3600" dirty="0" smtClean="0"/>
              <a:t> Schuster</a:t>
            </a:r>
          </a:p>
        </p:txBody>
      </p:sp>
      <p:sp>
        <p:nvSpPr>
          <p:cNvPr id="5" name="Slide Number Placeholder 4"/>
          <p:cNvSpPr>
            <a:spLocks noGrp="1"/>
          </p:cNvSpPr>
          <p:nvPr>
            <p:ph type="sldNum" sz="quarter" idx="12"/>
          </p:nvPr>
        </p:nvSpPr>
        <p:spPr/>
        <p:txBody>
          <a:bodyPr/>
          <a:lstStyle/>
          <a:p>
            <a:fld id="{0052263C-299C-4F80-B628-0D99064C0D77}" type="slidenum">
              <a:rPr lang="he-IL" smtClean="0"/>
              <a:pPr/>
              <a:t>1</a:t>
            </a:fld>
            <a:endParaRPr lang="he-IL"/>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Bluetooth Vulnerability</a:t>
            </a:r>
            <a:br>
              <a:rPr lang="en-US" dirty="0" smtClean="0"/>
            </a:br>
            <a:r>
              <a:rPr lang="en-US" sz="2200" dirty="0" smtClean="0"/>
              <a:t>(‘09</a:t>
            </a:r>
            <a:r>
              <a:rPr lang="en-US" sz="2200" dirty="0"/>
              <a:t>, Alberto Moreno </a:t>
            </a:r>
            <a:r>
              <a:rPr lang="en-US" sz="2200" dirty="0" err="1" smtClean="0"/>
              <a:t>Talbado</a:t>
            </a:r>
            <a:r>
              <a:rPr lang="en-US" sz="2200" dirty="0" smtClean="0"/>
              <a:t>)</a:t>
            </a:r>
            <a:endParaRPr lang="en-US" dirty="0"/>
          </a:p>
        </p:txBody>
      </p:sp>
      <p:sp>
        <p:nvSpPr>
          <p:cNvPr id="3" name="Content Placeholder 2"/>
          <p:cNvSpPr>
            <a:spLocks noGrp="1"/>
          </p:cNvSpPr>
          <p:nvPr>
            <p:ph idx="1"/>
          </p:nvPr>
        </p:nvSpPr>
        <p:spPr/>
        <p:txBody>
          <a:bodyPr>
            <a:normAutofit/>
          </a:bodyPr>
          <a:lstStyle/>
          <a:p>
            <a:pPr algn="l" rtl="0"/>
            <a:r>
              <a:rPr lang="en-US" dirty="0" smtClean="0"/>
              <a:t>Applies to HTC Smartphones running Windows Mobile 6/6.1</a:t>
            </a:r>
          </a:p>
          <a:p>
            <a:pPr algn="l" rtl="0"/>
            <a:r>
              <a:rPr lang="en-US" dirty="0" smtClean="0"/>
              <a:t>Bluetooth </a:t>
            </a:r>
            <a:r>
              <a:rPr lang="en-US" dirty="0"/>
              <a:t>attack enables full file system </a:t>
            </a:r>
            <a:r>
              <a:rPr lang="en-US" dirty="0" smtClean="0"/>
              <a:t>access</a:t>
            </a:r>
          </a:p>
          <a:p>
            <a:pPr lvl="1" algn="l" rtl="0"/>
            <a:r>
              <a:rPr lang="en-US" dirty="0" smtClean="0"/>
              <a:t>directory traversal</a:t>
            </a:r>
          </a:p>
          <a:p>
            <a:pPr lvl="1" algn="l" rtl="0"/>
            <a:r>
              <a:rPr lang="en-US" dirty="0" smtClean="0"/>
              <a:t>download </a:t>
            </a:r>
            <a:r>
              <a:rPr lang="en-US" dirty="0"/>
              <a:t>files (incl. contacts, mail</a:t>
            </a:r>
            <a:r>
              <a:rPr lang="en-US" dirty="0" smtClean="0"/>
              <a:t>…)</a:t>
            </a:r>
          </a:p>
          <a:p>
            <a:pPr lvl="1" algn="l" rtl="0"/>
            <a:r>
              <a:rPr lang="en-US" dirty="0" smtClean="0"/>
              <a:t>upload </a:t>
            </a:r>
            <a:r>
              <a:rPr lang="en-US" dirty="0"/>
              <a:t>files (“trojan.exe” to \Windows\Startup</a:t>
            </a:r>
            <a:r>
              <a:rPr lang="en-US" dirty="0" smtClean="0"/>
              <a:t>)</a:t>
            </a:r>
          </a:p>
        </p:txBody>
      </p:sp>
      <p:sp>
        <p:nvSpPr>
          <p:cNvPr id="4" name="Slide Number Placeholder 3"/>
          <p:cNvSpPr>
            <a:spLocks noGrp="1"/>
          </p:cNvSpPr>
          <p:nvPr>
            <p:ph type="sldNum" sz="quarter" idx="12"/>
          </p:nvPr>
        </p:nvSpPr>
        <p:spPr/>
        <p:txBody>
          <a:bodyPr/>
          <a:lstStyle/>
          <a:p>
            <a:fld id="{DAF22AC9-109E-4E4D-92F9-530E51D9A3A2}" type="slidenum">
              <a:rPr lang="he-IL" smtClean="0"/>
              <a:pPr/>
              <a:t>10</a:t>
            </a:fld>
            <a:endParaRPr lang="he-IL"/>
          </a:p>
        </p:txBody>
      </p:sp>
    </p:spTree>
    <p:extLst>
      <p:ext uri="{BB962C8B-B14F-4D97-AF65-F5344CB8AC3E}">
        <p14:creationId xmlns:p14="http://schemas.microsoft.com/office/powerpoint/2010/main" val="1729540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Inter-Application-Communication (Cont.)</a:t>
            </a:r>
            <a:endParaRPr lang="en-US" dirty="0"/>
          </a:p>
        </p:txBody>
      </p:sp>
      <p:sp>
        <p:nvSpPr>
          <p:cNvPr id="3" name="Content Placeholder 2"/>
          <p:cNvSpPr>
            <a:spLocks noGrp="1"/>
          </p:cNvSpPr>
          <p:nvPr>
            <p:ph idx="1"/>
          </p:nvPr>
        </p:nvSpPr>
        <p:spPr/>
        <p:txBody>
          <a:bodyPr/>
          <a:lstStyle/>
          <a:p>
            <a:r>
              <a:rPr lang="en-US" dirty="0" smtClean="0"/>
              <a:t>The device is even more exposed – all it takes for your location to leak is the cooperation of two applications, each with no ability to leak it (e.g. one has access to your contacts, one to the internet).</a:t>
            </a:r>
          </a:p>
          <a:p>
            <a:r>
              <a:rPr lang="en-US" dirty="0" smtClean="0"/>
              <a:t>Easily accomplished: a lot of applications use Ad SDKs from the same developer…</a:t>
            </a:r>
          </a:p>
          <a:p>
            <a:r>
              <a:rPr lang="en-US" dirty="0" smtClean="0"/>
              <a:t>In this case, the user can not be expected to have any idea the flow is even possible.</a:t>
            </a:r>
            <a:endParaRPr lang="en-US" dirty="0"/>
          </a:p>
        </p:txBody>
      </p:sp>
      <p:sp>
        <p:nvSpPr>
          <p:cNvPr id="4" name="Slide Number Placeholder 3"/>
          <p:cNvSpPr>
            <a:spLocks noGrp="1"/>
          </p:cNvSpPr>
          <p:nvPr>
            <p:ph type="sldNum" sz="quarter" idx="12"/>
          </p:nvPr>
        </p:nvSpPr>
        <p:spPr/>
        <p:txBody>
          <a:bodyPr/>
          <a:lstStyle/>
          <a:p>
            <a:fld id="{DAF22AC9-109E-4E4D-92F9-530E51D9A3A2}" type="slidenum">
              <a:rPr lang="he-IL" smtClean="0"/>
              <a:pPr/>
              <a:t>100</a:t>
            </a:fld>
            <a:endParaRPr lang="he-IL"/>
          </a:p>
        </p:txBody>
      </p:sp>
    </p:spTree>
    <p:extLst>
      <p:ext uri="{BB962C8B-B14F-4D97-AF65-F5344CB8AC3E}">
        <p14:creationId xmlns:p14="http://schemas.microsoft.com/office/powerpoint/2010/main" val="270837183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Capability Granularity</a:t>
            </a:r>
            <a:endParaRPr lang="en-US" dirty="0"/>
          </a:p>
        </p:txBody>
      </p:sp>
      <p:sp>
        <p:nvSpPr>
          <p:cNvPr id="3" name="Content Placeholder 2"/>
          <p:cNvSpPr>
            <a:spLocks noGrp="1"/>
          </p:cNvSpPr>
          <p:nvPr>
            <p:ph idx="1"/>
          </p:nvPr>
        </p:nvSpPr>
        <p:spPr>
          <a:xfrm>
            <a:off x="914400" y="1916832"/>
            <a:ext cx="7772400" cy="4438728"/>
          </a:xfrm>
        </p:spPr>
        <p:txBody>
          <a:bodyPr>
            <a:normAutofit lnSpcReduction="10000"/>
          </a:bodyPr>
          <a:lstStyle/>
          <a:p>
            <a:r>
              <a:rPr lang="en-US" dirty="0" smtClean="0"/>
              <a:t>Remember WP Launchers and Choosers.</a:t>
            </a:r>
          </a:p>
          <a:p>
            <a:r>
              <a:rPr lang="en-US" dirty="0" smtClean="0"/>
              <a:t>Consider an application which needs internet access only to send the developer its logs (by e-mail).</a:t>
            </a:r>
          </a:p>
          <a:p>
            <a:r>
              <a:rPr lang="en-US" dirty="0" smtClean="0"/>
              <a:t>Many other examples... (e.g. </a:t>
            </a:r>
            <a:r>
              <a:rPr lang="en-US" dirty="0" err="1" smtClean="0"/>
              <a:t>SMSPopup</a:t>
            </a:r>
            <a:r>
              <a:rPr lang="en-US" dirty="0" smtClean="0"/>
              <a:t>)</a:t>
            </a:r>
          </a:p>
          <a:p>
            <a:r>
              <a:rPr lang="en-US" dirty="0" smtClean="0"/>
              <a:t>A </a:t>
            </a:r>
            <a:r>
              <a:rPr lang="en-US" i="1" dirty="0" smtClean="0"/>
              <a:t>trusted</a:t>
            </a:r>
            <a:r>
              <a:rPr lang="en-US" dirty="0" smtClean="0"/>
              <a:t> application can expose to other applications a smaller interface for a resource than it has itself.</a:t>
            </a:r>
          </a:p>
          <a:p>
            <a:pPr lvl="1"/>
            <a:r>
              <a:rPr lang="en-US" dirty="0" smtClean="0"/>
              <a:t>We call this a “</a:t>
            </a:r>
            <a:r>
              <a:rPr lang="en-US" dirty="0" err="1" smtClean="0"/>
              <a:t>declassifier</a:t>
            </a:r>
            <a:r>
              <a:rPr lang="en-US" dirty="0" smtClean="0"/>
              <a:t>”.</a:t>
            </a:r>
          </a:p>
        </p:txBody>
      </p:sp>
      <p:sp>
        <p:nvSpPr>
          <p:cNvPr id="4" name="Slide Number Placeholder 3"/>
          <p:cNvSpPr>
            <a:spLocks noGrp="1"/>
          </p:cNvSpPr>
          <p:nvPr>
            <p:ph type="sldNum" sz="quarter" idx="12"/>
          </p:nvPr>
        </p:nvSpPr>
        <p:spPr/>
        <p:txBody>
          <a:bodyPr/>
          <a:lstStyle/>
          <a:p>
            <a:fld id="{DAF22AC9-109E-4E4D-92F9-530E51D9A3A2}" type="slidenum">
              <a:rPr lang="he-IL" smtClean="0"/>
              <a:pPr/>
              <a:t>101</a:t>
            </a:fld>
            <a:endParaRPr lang="he-IL"/>
          </a:p>
        </p:txBody>
      </p:sp>
    </p:spTree>
    <p:extLst>
      <p:ext uri="{BB962C8B-B14F-4D97-AF65-F5344CB8AC3E}">
        <p14:creationId xmlns:p14="http://schemas.microsoft.com/office/powerpoint/2010/main" val="10239465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a:t>
            </a:r>
            <a:r>
              <a:rPr lang="en-US" dirty="0" err="1" smtClean="0"/>
              <a:t>Declassifiers</a:t>
            </a:r>
            <a:endParaRPr lang="en-US" dirty="0"/>
          </a:p>
        </p:txBody>
      </p:sp>
      <p:sp>
        <p:nvSpPr>
          <p:cNvPr id="3" name="Content Placeholder 2"/>
          <p:cNvSpPr>
            <a:spLocks noGrp="1"/>
          </p:cNvSpPr>
          <p:nvPr>
            <p:ph idx="1"/>
          </p:nvPr>
        </p:nvSpPr>
        <p:spPr/>
        <p:txBody>
          <a:bodyPr>
            <a:normAutofit/>
          </a:bodyPr>
          <a:lstStyle/>
          <a:p>
            <a:r>
              <a:rPr lang="en-US" dirty="0" smtClean="0"/>
              <a:t>In Android, applications can define their own permissions (or: declassified sources).</a:t>
            </a:r>
          </a:p>
          <a:p>
            <a:r>
              <a:rPr lang="en-US" dirty="0" smtClean="0"/>
              <a:t>How to make </a:t>
            </a:r>
            <a:r>
              <a:rPr lang="en-US" dirty="0" err="1" smtClean="0"/>
              <a:t>declassifiers</a:t>
            </a:r>
            <a:r>
              <a:rPr lang="en-US" dirty="0" smtClean="0"/>
              <a:t> </a:t>
            </a:r>
            <a:r>
              <a:rPr lang="en-US" i="1" dirty="0" smtClean="0"/>
              <a:t>trusted</a:t>
            </a:r>
            <a:r>
              <a:rPr lang="en-US" dirty="0" smtClean="0"/>
              <a:t>?</a:t>
            </a:r>
          </a:p>
          <a:p>
            <a:pPr lvl="1"/>
            <a:r>
              <a:rPr lang="en-US" dirty="0" smtClean="0"/>
              <a:t>Open source</a:t>
            </a:r>
          </a:p>
          <a:p>
            <a:pPr lvl="1"/>
            <a:r>
              <a:rPr lang="en-US" dirty="0" smtClean="0"/>
              <a:t>Small code</a:t>
            </a:r>
          </a:p>
          <a:p>
            <a:pPr lvl="1"/>
            <a:r>
              <a:rPr lang="en-US" dirty="0"/>
              <a:t>S</a:t>
            </a:r>
            <a:r>
              <a:rPr lang="en-US" dirty="0" smtClean="0"/>
              <a:t>trict standards</a:t>
            </a:r>
          </a:p>
          <a:p>
            <a:pPr lvl="1"/>
            <a:r>
              <a:rPr lang="en-US" dirty="0" smtClean="0"/>
              <a:t>Peer review</a:t>
            </a:r>
          </a:p>
          <a:p>
            <a:r>
              <a:rPr lang="en-US" dirty="0" smtClean="0"/>
              <a:t>Currently this feature of Android development is not utilized.</a:t>
            </a:r>
            <a:endParaRPr lang="en-US" dirty="0"/>
          </a:p>
        </p:txBody>
      </p:sp>
      <p:sp>
        <p:nvSpPr>
          <p:cNvPr id="4" name="Slide Number Placeholder 3"/>
          <p:cNvSpPr>
            <a:spLocks noGrp="1"/>
          </p:cNvSpPr>
          <p:nvPr>
            <p:ph type="sldNum" sz="quarter" idx="12"/>
          </p:nvPr>
        </p:nvSpPr>
        <p:spPr/>
        <p:txBody>
          <a:bodyPr/>
          <a:lstStyle/>
          <a:p>
            <a:fld id="{DAF22AC9-109E-4E4D-92F9-530E51D9A3A2}" type="slidenum">
              <a:rPr lang="he-IL" smtClean="0"/>
              <a:pPr/>
              <a:t>102</a:t>
            </a:fld>
            <a:endParaRPr lang="he-IL"/>
          </a:p>
        </p:txBody>
      </p:sp>
    </p:spTree>
    <p:extLst>
      <p:ext uri="{BB962C8B-B14F-4D97-AF65-F5344CB8AC3E}">
        <p14:creationId xmlns:p14="http://schemas.microsoft.com/office/powerpoint/2010/main" val="362281641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8640"/>
            <a:ext cx="7772400" cy="914400"/>
          </a:xfrm>
        </p:spPr>
        <p:txBody>
          <a:bodyPr/>
          <a:lstStyle/>
          <a:p>
            <a:r>
              <a:rPr lang="en-US" dirty="0" smtClean="0"/>
              <a:t>Example – Hiding Content Provider Columns</a:t>
            </a:r>
            <a:endParaRPr lang="en-US" dirty="0"/>
          </a:p>
        </p:txBody>
      </p:sp>
      <p:sp>
        <p:nvSpPr>
          <p:cNvPr id="3" name="Content Placeholder 2"/>
          <p:cNvSpPr>
            <a:spLocks noGrp="1"/>
          </p:cNvSpPr>
          <p:nvPr>
            <p:ph idx="1"/>
          </p:nvPr>
        </p:nvSpPr>
        <p:spPr>
          <a:xfrm>
            <a:off x="971600" y="1700808"/>
            <a:ext cx="7772400" cy="4870776"/>
          </a:xfrm>
        </p:spPr>
        <p:txBody>
          <a:bodyPr>
            <a:normAutofit fontScale="55000" lnSpcReduction="20000"/>
          </a:bodyPr>
          <a:lstStyle/>
          <a:p>
            <a:pPr marL="68580" indent="0">
              <a:buNone/>
            </a:pPr>
            <a:r>
              <a:rPr lang="en-US" dirty="0" smtClean="0"/>
              <a:t>public </a:t>
            </a:r>
            <a:r>
              <a:rPr lang="en-US" dirty="0"/>
              <a:t>Cursor query(Uri </a:t>
            </a:r>
            <a:r>
              <a:rPr lang="en-US" dirty="0" err="1"/>
              <a:t>uri</a:t>
            </a:r>
            <a:r>
              <a:rPr lang="en-US" dirty="0"/>
              <a:t>, String[] projection, String </a:t>
            </a:r>
            <a:r>
              <a:rPr lang="en-US" dirty="0" smtClean="0"/>
              <a:t>selection,</a:t>
            </a:r>
          </a:p>
          <a:p>
            <a:pPr marL="68580" indent="0">
              <a:buNone/>
            </a:pPr>
            <a:r>
              <a:rPr lang="en-US" dirty="0" smtClean="0"/>
              <a:t>String</a:t>
            </a:r>
            <a:r>
              <a:rPr lang="en-US" dirty="0"/>
              <a:t>[] </a:t>
            </a:r>
            <a:r>
              <a:rPr lang="en-US" dirty="0" err="1"/>
              <a:t>selectionArgs</a:t>
            </a:r>
            <a:r>
              <a:rPr lang="en-US" dirty="0"/>
              <a:t>, String </a:t>
            </a:r>
            <a:r>
              <a:rPr lang="en-US" dirty="0" err="1"/>
              <a:t>sortOrder</a:t>
            </a:r>
            <a:r>
              <a:rPr lang="en-US" dirty="0"/>
              <a:t>) {</a:t>
            </a:r>
          </a:p>
          <a:p>
            <a:pPr marL="68580" indent="0">
              <a:buNone/>
            </a:pPr>
            <a:endParaRPr lang="en-US" dirty="0"/>
          </a:p>
          <a:p>
            <a:pPr marL="68580" indent="0">
              <a:buNone/>
            </a:pPr>
            <a:r>
              <a:rPr lang="en-US" dirty="0"/>
              <a:t>// Completely ignore any arguments, return all declassified data.</a:t>
            </a:r>
          </a:p>
          <a:p>
            <a:pPr marL="68580" indent="0">
              <a:buNone/>
            </a:pPr>
            <a:endParaRPr lang="en-US" dirty="0"/>
          </a:p>
          <a:p>
            <a:pPr marL="68580" indent="0">
              <a:buNone/>
            </a:pPr>
            <a:r>
              <a:rPr lang="en-US" dirty="0" err="1"/>
              <a:t>ContentResolver</a:t>
            </a:r>
            <a:r>
              <a:rPr lang="en-US" dirty="0"/>
              <a:t> </a:t>
            </a:r>
            <a:r>
              <a:rPr lang="en-US" dirty="0" err="1"/>
              <a:t>contentResolver</a:t>
            </a:r>
            <a:r>
              <a:rPr lang="en-US" dirty="0"/>
              <a:t> = </a:t>
            </a:r>
            <a:r>
              <a:rPr lang="en-US" dirty="0" err="1"/>
              <a:t>getContext</a:t>
            </a:r>
            <a:r>
              <a:rPr lang="en-US" dirty="0"/>
              <a:t>().</a:t>
            </a:r>
            <a:r>
              <a:rPr lang="en-US" dirty="0" err="1"/>
              <a:t>getContentResolver</a:t>
            </a:r>
            <a:r>
              <a:rPr lang="en-US" dirty="0"/>
              <a:t>();</a:t>
            </a:r>
          </a:p>
          <a:p>
            <a:pPr marL="68580" indent="0">
              <a:buNone/>
            </a:pPr>
            <a:r>
              <a:rPr lang="en-US" dirty="0"/>
              <a:t>Cursor </a:t>
            </a:r>
            <a:r>
              <a:rPr lang="en-US" dirty="0" err="1"/>
              <a:t>cursor</a:t>
            </a:r>
            <a:r>
              <a:rPr lang="en-US" dirty="0"/>
              <a:t> =</a:t>
            </a:r>
          </a:p>
          <a:p>
            <a:pPr marL="68580" indent="0">
              <a:buNone/>
            </a:pPr>
            <a:r>
              <a:rPr lang="en-US" dirty="0"/>
              <a:t>      </a:t>
            </a:r>
            <a:r>
              <a:rPr lang="en-US" dirty="0" err="1"/>
              <a:t>contentResolver.query</a:t>
            </a:r>
            <a:r>
              <a:rPr lang="en-US" dirty="0"/>
              <a:t>(</a:t>
            </a:r>
          </a:p>
          <a:p>
            <a:pPr marL="68580" indent="0">
              <a:buNone/>
            </a:pPr>
            <a:r>
              <a:rPr lang="en-US" dirty="0"/>
              <a:t>          </a:t>
            </a:r>
            <a:r>
              <a:rPr lang="en-US" i="1" dirty="0" err="1"/>
              <a:t>getContentUri</a:t>
            </a:r>
            <a:r>
              <a:rPr lang="en-US" i="1" dirty="0"/>
              <a:t>(),</a:t>
            </a:r>
          </a:p>
          <a:p>
            <a:pPr marL="68580" indent="0">
              <a:buNone/>
            </a:pPr>
            <a:r>
              <a:rPr lang="en-US" dirty="0"/>
              <a:t>          </a:t>
            </a:r>
            <a:r>
              <a:rPr lang="en-US" i="1" dirty="0" err="1"/>
              <a:t>getBasePeopleProjection</a:t>
            </a:r>
            <a:r>
              <a:rPr lang="en-US" i="1" dirty="0"/>
              <a:t>(),</a:t>
            </a:r>
          </a:p>
          <a:p>
            <a:pPr marL="68580" indent="0">
              <a:buNone/>
            </a:pPr>
            <a:r>
              <a:rPr lang="en-US" dirty="0"/>
              <a:t>          </a:t>
            </a:r>
            <a:r>
              <a:rPr lang="en-US" b="1" dirty="0"/>
              <a:t>null,</a:t>
            </a:r>
          </a:p>
          <a:p>
            <a:pPr marL="68580" indent="0">
              <a:buNone/>
            </a:pPr>
            <a:r>
              <a:rPr lang="en-US" dirty="0"/>
              <a:t>          </a:t>
            </a:r>
            <a:r>
              <a:rPr lang="en-US" b="1" dirty="0"/>
              <a:t>null,</a:t>
            </a:r>
          </a:p>
          <a:p>
            <a:pPr marL="68580" indent="0">
              <a:buNone/>
            </a:pPr>
            <a:r>
              <a:rPr lang="en-US" dirty="0"/>
              <a:t>          </a:t>
            </a:r>
            <a:r>
              <a:rPr lang="en-US" b="1" dirty="0"/>
              <a:t>null);</a:t>
            </a:r>
          </a:p>
          <a:p>
            <a:pPr marL="68580" indent="0">
              <a:buNone/>
            </a:pPr>
            <a:endParaRPr lang="en-US" dirty="0"/>
          </a:p>
          <a:p>
            <a:pPr marL="68580" indent="0">
              <a:buNone/>
            </a:pPr>
            <a:r>
              <a:rPr lang="en-US" b="1" dirty="0"/>
              <a:t>return cursor;</a:t>
            </a:r>
          </a:p>
          <a:p>
            <a:pPr marL="68580" indent="0">
              <a:buNone/>
            </a:pPr>
            <a:r>
              <a:rPr lang="en-US" dirty="0"/>
              <a:t>}</a:t>
            </a:r>
          </a:p>
        </p:txBody>
      </p:sp>
      <p:sp>
        <p:nvSpPr>
          <p:cNvPr id="4" name="Slide Number Placeholder 3"/>
          <p:cNvSpPr>
            <a:spLocks noGrp="1"/>
          </p:cNvSpPr>
          <p:nvPr>
            <p:ph type="sldNum" sz="quarter" idx="12"/>
          </p:nvPr>
        </p:nvSpPr>
        <p:spPr/>
        <p:txBody>
          <a:bodyPr/>
          <a:lstStyle/>
          <a:p>
            <a:fld id="{DAF22AC9-109E-4E4D-92F9-530E51D9A3A2}" type="slidenum">
              <a:rPr lang="he-IL" smtClean="0"/>
              <a:pPr/>
              <a:t>103</a:t>
            </a:fld>
            <a:endParaRPr lang="he-IL"/>
          </a:p>
        </p:txBody>
      </p:sp>
    </p:spTree>
    <p:extLst>
      <p:ext uri="{BB962C8B-B14F-4D97-AF65-F5344CB8AC3E}">
        <p14:creationId xmlns:p14="http://schemas.microsoft.com/office/powerpoint/2010/main" val="48913036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Examples</a:t>
            </a:r>
            <a:endParaRPr lang="en-US" dirty="0"/>
          </a:p>
        </p:txBody>
      </p:sp>
      <p:sp>
        <p:nvSpPr>
          <p:cNvPr id="3" name="Content Placeholder 2"/>
          <p:cNvSpPr>
            <a:spLocks noGrp="1"/>
          </p:cNvSpPr>
          <p:nvPr>
            <p:ph idx="1"/>
          </p:nvPr>
        </p:nvSpPr>
        <p:spPr/>
        <p:txBody>
          <a:bodyPr/>
          <a:lstStyle/>
          <a:p>
            <a:r>
              <a:rPr lang="en-US" dirty="0" smtClean="0"/>
              <a:t>COUNT_PACKETS instead of FULL_INTERNET_ACCESS</a:t>
            </a:r>
          </a:p>
          <a:p>
            <a:r>
              <a:rPr lang="en-US" dirty="0" smtClean="0"/>
              <a:t>SEND_MAIL_TO_&lt;X&gt;</a:t>
            </a:r>
          </a:p>
          <a:p>
            <a:r>
              <a:rPr lang="en-US" dirty="0" smtClean="0"/>
              <a:t>URL_&lt;X&gt;_INTERNET_ACCESS – only communicate over SSL with this URL.</a:t>
            </a:r>
          </a:p>
          <a:p>
            <a:r>
              <a:rPr lang="en-US" dirty="0" smtClean="0"/>
              <a:t>SEND_KNOWN_MAIL – send mail only after user has seen it.</a:t>
            </a:r>
          </a:p>
          <a:p>
            <a:pPr lvl="1"/>
            <a:r>
              <a:rPr lang="en-US" dirty="0" smtClean="0"/>
              <a:t>Can easily be bypassed.</a:t>
            </a:r>
          </a:p>
          <a:p>
            <a:pPr lvl="1"/>
            <a:r>
              <a:rPr lang="en-US" dirty="0" smtClean="0"/>
              <a:t>Solution?</a:t>
            </a:r>
          </a:p>
        </p:txBody>
      </p:sp>
      <p:sp>
        <p:nvSpPr>
          <p:cNvPr id="4" name="Slide Number Placeholder 3"/>
          <p:cNvSpPr>
            <a:spLocks noGrp="1"/>
          </p:cNvSpPr>
          <p:nvPr>
            <p:ph type="sldNum" sz="quarter" idx="12"/>
          </p:nvPr>
        </p:nvSpPr>
        <p:spPr/>
        <p:txBody>
          <a:bodyPr/>
          <a:lstStyle/>
          <a:p>
            <a:fld id="{DAF22AC9-109E-4E4D-92F9-530E51D9A3A2}" type="slidenum">
              <a:rPr lang="he-IL" smtClean="0"/>
              <a:pPr/>
              <a:t>104</a:t>
            </a:fld>
            <a:endParaRPr lang="he-IL"/>
          </a:p>
        </p:txBody>
      </p:sp>
    </p:spTree>
    <p:extLst>
      <p:ext uri="{BB962C8B-B14F-4D97-AF65-F5344CB8AC3E}">
        <p14:creationId xmlns:p14="http://schemas.microsoft.com/office/powerpoint/2010/main" val="27758080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Applying information flow control is a difficult task, not proven to be possible as defined here</a:t>
            </a:r>
          </a:p>
          <a:p>
            <a:pPr lvl="1"/>
            <a:r>
              <a:rPr lang="en-US" dirty="0" smtClean="0"/>
              <a:t>Future platforms will probably get closer than those which exist today</a:t>
            </a:r>
          </a:p>
          <a:p>
            <a:r>
              <a:rPr lang="en-US" dirty="0" smtClean="0"/>
              <a:t>Reducing capability granularity, on the other hand, is easier, and possible even today</a:t>
            </a:r>
          </a:p>
          <a:p>
            <a:pPr lvl="1"/>
            <a:r>
              <a:rPr lang="en-US" dirty="0" smtClean="0"/>
              <a:t>The real challenge is UI (lots of permission types </a:t>
            </a:r>
            <a:r>
              <a:rPr lang="en-US" dirty="0" smtClean="0">
                <a:sym typeface="Wingdings" pitchFamily="2" charset="2"/>
              </a:rPr>
              <a:t> user effort)</a:t>
            </a:r>
            <a:endParaRPr lang="en-US" dirty="0" smtClean="0"/>
          </a:p>
        </p:txBody>
      </p:sp>
      <p:sp>
        <p:nvSpPr>
          <p:cNvPr id="4" name="Slide Number Placeholder 3"/>
          <p:cNvSpPr>
            <a:spLocks noGrp="1"/>
          </p:cNvSpPr>
          <p:nvPr>
            <p:ph type="sldNum" sz="quarter" idx="12"/>
          </p:nvPr>
        </p:nvSpPr>
        <p:spPr/>
        <p:txBody>
          <a:bodyPr/>
          <a:lstStyle/>
          <a:p>
            <a:fld id="{DAF22AC9-109E-4E4D-92F9-530E51D9A3A2}" type="slidenum">
              <a:rPr lang="he-IL" smtClean="0"/>
              <a:pPr/>
              <a:t>105</a:t>
            </a:fld>
            <a:endParaRPr lang="he-IL"/>
          </a:p>
        </p:txBody>
      </p:sp>
    </p:spTree>
    <p:extLst>
      <p:ext uri="{BB962C8B-B14F-4D97-AF65-F5344CB8AC3E}">
        <p14:creationId xmlns:p14="http://schemas.microsoft.com/office/powerpoint/2010/main" val="3436672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Bluetooth Vulnerability (Cont.)</a:t>
            </a:r>
            <a:endParaRPr lang="en-US" dirty="0"/>
          </a:p>
        </p:txBody>
      </p:sp>
      <p:sp>
        <p:nvSpPr>
          <p:cNvPr id="3" name="Content Placeholder 2"/>
          <p:cNvSpPr>
            <a:spLocks noGrp="1"/>
          </p:cNvSpPr>
          <p:nvPr>
            <p:ph idx="1"/>
          </p:nvPr>
        </p:nvSpPr>
        <p:spPr/>
        <p:txBody>
          <a:bodyPr/>
          <a:lstStyle/>
          <a:p>
            <a:r>
              <a:rPr lang="en-US" sz="3200" dirty="0"/>
              <a:t>“Users worried about the vulnerability should avoid pairing their phones with an untrusted handset or computer. They may also want to delete any devices that are already paired with their phones”</a:t>
            </a:r>
          </a:p>
          <a:p>
            <a:pPr marL="68580" indent="0">
              <a:buNone/>
            </a:pPr>
            <a:endParaRPr lang="en-US" dirty="0"/>
          </a:p>
        </p:txBody>
      </p:sp>
      <p:sp>
        <p:nvSpPr>
          <p:cNvPr id="4" name="Slide Number Placeholder 3"/>
          <p:cNvSpPr>
            <a:spLocks noGrp="1"/>
          </p:cNvSpPr>
          <p:nvPr>
            <p:ph type="sldNum" sz="quarter" idx="12"/>
          </p:nvPr>
        </p:nvSpPr>
        <p:spPr/>
        <p:txBody>
          <a:bodyPr/>
          <a:lstStyle/>
          <a:p>
            <a:fld id="{DAF22AC9-109E-4E4D-92F9-530E51D9A3A2}" type="slidenum">
              <a:rPr lang="he-IL" smtClean="0"/>
              <a:pPr/>
              <a:t>11</a:t>
            </a:fld>
            <a:endParaRPr lang="he-IL"/>
          </a:p>
        </p:txBody>
      </p:sp>
    </p:spTree>
    <p:extLst>
      <p:ext uri="{BB962C8B-B14F-4D97-AF65-F5344CB8AC3E}">
        <p14:creationId xmlns:p14="http://schemas.microsoft.com/office/powerpoint/2010/main" val="4077054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AF22AC9-109E-4E4D-92F9-530E51D9A3A2}" type="slidenum">
              <a:rPr lang="he-IL" smtClean="0"/>
              <a:pPr/>
              <a:t>12</a:t>
            </a:fld>
            <a:endParaRPr lang="he-IL"/>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4" y="0"/>
            <a:ext cx="10415174" cy="710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3166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Android Security Updates</a:t>
            </a:r>
            <a:endParaRPr lang="en-US" dirty="0"/>
          </a:p>
        </p:txBody>
      </p:sp>
      <p:sp>
        <p:nvSpPr>
          <p:cNvPr id="3" name="Content Placeholder 2"/>
          <p:cNvSpPr>
            <a:spLocks noGrp="1"/>
          </p:cNvSpPr>
          <p:nvPr>
            <p:ph idx="1"/>
          </p:nvPr>
        </p:nvSpPr>
        <p:spPr/>
        <p:txBody>
          <a:bodyPr>
            <a:normAutofit/>
          </a:bodyPr>
          <a:lstStyle/>
          <a:p>
            <a:pPr algn="l" rtl="0"/>
            <a:r>
              <a:rPr lang="en-US" b="1" dirty="0" smtClean="0"/>
              <a:t>From the Android Security FAQ:</a:t>
            </a:r>
          </a:p>
          <a:p>
            <a:pPr lvl="1" algn="l" rtl="0"/>
            <a:r>
              <a:rPr lang="en-US" sz="2400" dirty="0" smtClean="0"/>
              <a:t>“The </a:t>
            </a:r>
            <a:r>
              <a:rPr lang="en-US" sz="2400" dirty="0"/>
              <a:t>manufacturer of each device is responsible for distributing software upgrades for it, including security fixes. Many devices will update themselves automatically with software downloaded "over the air", while some devices require the user to upgrade them manually</a:t>
            </a:r>
            <a:r>
              <a:rPr lang="en-US" sz="2400" dirty="0" smtClean="0"/>
              <a:t>.”</a:t>
            </a:r>
          </a:p>
          <a:p>
            <a:pPr lvl="1" algn="l" rtl="0"/>
            <a:r>
              <a:rPr lang="en-US" sz="2400" dirty="0" smtClean="0"/>
              <a:t>De facto updates?</a:t>
            </a:r>
            <a:endParaRPr lang="en-US" dirty="0"/>
          </a:p>
        </p:txBody>
      </p:sp>
      <p:sp>
        <p:nvSpPr>
          <p:cNvPr id="4" name="Slide Number Placeholder 3"/>
          <p:cNvSpPr>
            <a:spLocks noGrp="1"/>
          </p:cNvSpPr>
          <p:nvPr>
            <p:ph type="sldNum" sz="quarter" idx="12"/>
          </p:nvPr>
        </p:nvSpPr>
        <p:spPr/>
        <p:txBody>
          <a:bodyPr/>
          <a:lstStyle/>
          <a:p>
            <a:fld id="{DAF22AC9-109E-4E4D-92F9-530E51D9A3A2}" type="slidenum">
              <a:rPr lang="he-IL" smtClean="0"/>
              <a:pPr/>
              <a:t>13</a:t>
            </a:fld>
            <a:endParaRPr lang="he-IL"/>
          </a:p>
        </p:txBody>
      </p:sp>
    </p:spTree>
    <p:extLst>
      <p:ext uri="{BB962C8B-B14F-4D97-AF65-F5344CB8AC3E}">
        <p14:creationId xmlns:p14="http://schemas.microsoft.com/office/powerpoint/2010/main" val="3661742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Mobile Platforms</a:t>
            </a:r>
            <a:endParaRPr lang="en-US" dirty="0"/>
          </a:p>
        </p:txBody>
      </p:sp>
      <p:sp>
        <p:nvSpPr>
          <p:cNvPr id="3" name="Content Placeholder 2"/>
          <p:cNvSpPr>
            <a:spLocks noGrp="1"/>
          </p:cNvSpPr>
          <p:nvPr>
            <p:ph idx="1"/>
          </p:nvPr>
        </p:nvSpPr>
        <p:spPr/>
        <p:txBody>
          <a:bodyPr>
            <a:normAutofit/>
          </a:bodyPr>
          <a:lstStyle/>
          <a:p>
            <a:pPr algn="l" rtl="0"/>
            <a:r>
              <a:rPr lang="en-US" sz="2800" dirty="0" err="1" smtClean="0"/>
              <a:t>iOS</a:t>
            </a:r>
            <a:r>
              <a:rPr lang="en-US" sz="2800" dirty="0" smtClean="0"/>
              <a:t>: About twelve updates in 2011 so far (slide updated Nov. 26</a:t>
            </a:r>
            <a:r>
              <a:rPr lang="en-US" sz="2800" baseline="30000" dirty="0" smtClean="0"/>
              <a:t>th</a:t>
            </a:r>
            <a:r>
              <a:rPr lang="en-US" sz="2800" dirty="0" smtClean="0"/>
              <a:t>, 2011).</a:t>
            </a:r>
          </a:p>
          <a:p>
            <a:pPr algn="l" rtl="0"/>
            <a:r>
              <a:rPr lang="en-US" sz="2800" dirty="0" smtClean="0"/>
              <a:t>Windows Phone 7: Five updates in 2011 so far.</a:t>
            </a:r>
          </a:p>
          <a:p>
            <a:pPr algn="l" rtl="0"/>
            <a:r>
              <a:rPr lang="en-US" sz="2800" dirty="0" smtClean="0"/>
              <a:t> RIM: Twelve updates in 2011 so far.</a:t>
            </a:r>
          </a:p>
          <a:p>
            <a:pPr algn="l" rtl="0"/>
            <a:r>
              <a:rPr lang="en-US" sz="2800" dirty="0" smtClean="0"/>
              <a:t>In all of them: have to plug in to the PC to update (Microsoft promises a better infrastructure in the future).</a:t>
            </a:r>
            <a:endParaRPr lang="en-US" sz="2800" dirty="0"/>
          </a:p>
        </p:txBody>
      </p:sp>
      <p:sp>
        <p:nvSpPr>
          <p:cNvPr id="4" name="Slide Number Placeholder 3"/>
          <p:cNvSpPr>
            <a:spLocks noGrp="1"/>
          </p:cNvSpPr>
          <p:nvPr>
            <p:ph type="sldNum" sz="quarter" idx="12"/>
          </p:nvPr>
        </p:nvSpPr>
        <p:spPr/>
        <p:txBody>
          <a:bodyPr/>
          <a:lstStyle/>
          <a:p>
            <a:fld id="{DAF22AC9-109E-4E4D-92F9-530E51D9A3A2}" type="slidenum">
              <a:rPr lang="he-IL" smtClean="0"/>
              <a:pPr/>
              <a:t>14</a:t>
            </a:fld>
            <a:endParaRPr lang="he-IL"/>
          </a:p>
        </p:txBody>
      </p:sp>
    </p:spTree>
    <p:extLst>
      <p:ext uri="{BB962C8B-B14F-4D97-AF65-F5344CB8AC3E}">
        <p14:creationId xmlns:p14="http://schemas.microsoft.com/office/powerpoint/2010/main" val="22948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owns our intimate information?</a:t>
            </a:r>
            <a:endParaRPr lang="en-US" dirty="0"/>
          </a:p>
        </p:txBody>
      </p:sp>
      <p:sp>
        <p:nvSpPr>
          <p:cNvPr id="3" name="Content Placeholder 2"/>
          <p:cNvSpPr>
            <a:spLocks noGrp="1"/>
          </p:cNvSpPr>
          <p:nvPr>
            <p:ph idx="1"/>
          </p:nvPr>
        </p:nvSpPr>
        <p:spPr/>
        <p:txBody>
          <a:bodyPr>
            <a:normAutofit/>
          </a:bodyPr>
          <a:lstStyle/>
          <a:p>
            <a:pPr algn="l" rtl="0"/>
            <a:r>
              <a:rPr lang="en-US" dirty="0" smtClean="0"/>
              <a:t>Government’s powers</a:t>
            </a:r>
          </a:p>
          <a:p>
            <a:pPr lvl="1"/>
            <a:r>
              <a:rPr lang="en-US" dirty="0" smtClean="0"/>
              <a:t>Any data transmitted over the mobile network exposes this data to the government via LI mechanisms.</a:t>
            </a:r>
          </a:p>
          <a:p>
            <a:pPr algn="l" rtl="0"/>
            <a:r>
              <a:rPr lang="en-US" dirty="0" smtClean="0"/>
              <a:t>Phone provider’s powers</a:t>
            </a:r>
          </a:p>
          <a:p>
            <a:pPr lvl="1" algn="l" rtl="0"/>
            <a:r>
              <a:rPr lang="en-US" dirty="0" err="1" smtClean="0"/>
              <a:t>iOS</a:t>
            </a:r>
            <a:r>
              <a:rPr lang="en-US" dirty="0" smtClean="0"/>
              <a:t> updates delete data for </a:t>
            </a:r>
            <a:r>
              <a:rPr lang="en-US" dirty="0" err="1" smtClean="0"/>
              <a:t>jailbroken</a:t>
            </a:r>
            <a:r>
              <a:rPr lang="en-US" dirty="0" smtClean="0"/>
              <a:t> phones</a:t>
            </a:r>
          </a:p>
          <a:p>
            <a:pPr lvl="1" algn="l" rtl="0"/>
            <a:r>
              <a:rPr lang="en-US" dirty="0" smtClean="0"/>
              <a:t>Amazon “Big Brother” Kindle</a:t>
            </a:r>
          </a:p>
          <a:p>
            <a:pPr lvl="1" algn="l" rtl="0"/>
            <a:r>
              <a:rPr lang="en-US" dirty="0" err="1" smtClean="0"/>
              <a:t>iOS</a:t>
            </a:r>
            <a:r>
              <a:rPr lang="en-US" dirty="0" smtClean="0"/>
              <a:t> and Android’s location recording scandal</a:t>
            </a:r>
          </a:p>
          <a:p>
            <a:pPr lvl="1" algn="l" rtl="0"/>
            <a:r>
              <a:rPr lang="en-US" dirty="0" smtClean="0"/>
              <a:t>Legal issues, technical non-issues</a:t>
            </a:r>
          </a:p>
        </p:txBody>
      </p:sp>
      <p:sp>
        <p:nvSpPr>
          <p:cNvPr id="4" name="Slide Number Placeholder 3"/>
          <p:cNvSpPr>
            <a:spLocks noGrp="1"/>
          </p:cNvSpPr>
          <p:nvPr>
            <p:ph type="sldNum" sz="quarter" idx="12"/>
          </p:nvPr>
        </p:nvSpPr>
        <p:spPr/>
        <p:txBody>
          <a:bodyPr/>
          <a:lstStyle/>
          <a:p>
            <a:fld id="{DAF22AC9-109E-4E4D-92F9-530E51D9A3A2}" type="slidenum">
              <a:rPr lang="he-IL" smtClean="0"/>
              <a:pPr/>
              <a:t>15</a:t>
            </a:fld>
            <a:endParaRPr lang="he-IL"/>
          </a:p>
        </p:txBody>
      </p:sp>
    </p:spTree>
    <p:extLst>
      <p:ext uri="{BB962C8B-B14F-4D97-AF65-F5344CB8AC3E}">
        <p14:creationId xmlns:p14="http://schemas.microsoft.com/office/powerpoint/2010/main" val="3315751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could argue…</a:t>
            </a:r>
            <a:endParaRPr lang="en-US" dirty="0"/>
          </a:p>
        </p:txBody>
      </p:sp>
      <p:sp>
        <p:nvSpPr>
          <p:cNvPr id="3" name="Content Placeholder 2"/>
          <p:cNvSpPr>
            <a:spLocks noGrp="1"/>
          </p:cNvSpPr>
          <p:nvPr>
            <p:ph idx="1"/>
          </p:nvPr>
        </p:nvSpPr>
        <p:spPr/>
        <p:txBody>
          <a:bodyPr>
            <a:normAutofit lnSpcReduction="10000"/>
          </a:bodyPr>
          <a:lstStyle/>
          <a:p>
            <a:pPr algn="l" rtl="0"/>
            <a:r>
              <a:rPr lang="en-US" dirty="0" smtClean="0"/>
              <a:t>“Phones are just like computers. The real question is why after decades of research, we still build </a:t>
            </a:r>
            <a:r>
              <a:rPr lang="en-US" b="1" dirty="0" smtClean="0"/>
              <a:t>new</a:t>
            </a:r>
            <a:r>
              <a:rPr lang="en-US" dirty="0" smtClean="0"/>
              <a:t> platforms with old problems.”</a:t>
            </a:r>
          </a:p>
          <a:p>
            <a:pPr algn="l" rtl="0"/>
            <a:r>
              <a:rPr lang="en-US" dirty="0" smtClean="0"/>
              <a:t>Key differences, security-wise, in my view:</a:t>
            </a:r>
          </a:p>
          <a:p>
            <a:pPr lvl="1" algn="l" rtl="0"/>
            <a:r>
              <a:rPr lang="en-US" dirty="0" smtClean="0"/>
              <a:t>Your phone is (almost) </a:t>
            </a:r>
            <a:r>
              <a:rPr lang="en-US" b="1" dirty="0" smtClean="0"/>
              <a:t>always</a:t>
            </a:r>
            <a:r>
              <a:rPr lang="en-US" dirty="0" smtClean="0"/>
              <a:t> with you, and (almost) </a:t>
            </a:r>
            <a:r>
              <a:rPr lang="en-US" b="1" dirty="0" smtClean="0"/>
              <a:t>only</a:t>
            </a:r>
            <a:r>
              <a:rPr lang="en-US" dirty="0" smtClean="0"/>
              <a:t> with you.</a:t>
            </a:r>
          </a:p>
          <a:p>
            <a:pPr lvl="2"/>
            <a:r>
              <a:rPr lang="en-US" dirty="0" smtClean="0"/>
              <a:t>Prediction: Computers will become less and less user-affiliated, while phones will become more and more so (your e-wallet, entry key to your cloud account…).</a:t>
            </a:r>
          </a:p>
          <a:p>
            <a:r>
              <a:rPr lang="en-US" dirty="0" smtClean="0"/>
              <a:t>But the question above remains valid…</a:t>
            </a:r>
          </a:p>
        </p:txBody>
      </p:sp>
      <p:sp>
        <p:nvSpPr>
          <p:cNvPr id="4" name="Slide Number Placeholder 3"/>
          <p:cNvSpPr>
            <a:spLocks noGrp="1"/>
          </p:cNvSpPr>
          <p:nvPr>
            <p:ph type="sldNum" sz="quarter" idx="12"/>
          </p:nvPr>
        </p:nvSpPr>
        <p:spPr/>
        <p:txBody>
          <a:bodyPr/>
          <a:lstStyle/>
          <a:p>
            <a:fld id="{DAF22AC9-109E-4E4D-92F9-530E51D9A3A2}" type="slidenum">
              <a:rPr lang="he-IL" smtClean="0"/>
              <a:pPr/>
              <a:t>16</a:t>
            </a:fld>
            <a:endParaRPr lang="he-IL"/>
          </a:p>
        </p:txBody>
      </p:sp>
    </p:spTree>
    <p:extLst>
      <p:ext uri="{BB962C8B-B14F-4D97-AF65-F5344CB8AC3E}">
        <p14:creationId xmlns:p14="http://schemas.microsoft.com/office/powerpoint/2010/main" val="3719366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32140" y="2204864"/>
            <a:ext cx="1944216" cy="1754326"/>
          </a:xfrm>
          <a:prstGeom prst="rect">
            <a:avLst/>
          </a:prstGeom>
          <a:noFill/>
        </p:spPr>
        <p:txBody>
          <a:bodyPr wrap="square" rtlCol="0">
            <a:spAutoFit/>
          </a:bodyPr>
          <a:lstStyle/>
          <a:p>
            <a:pPr algn="l" rtl="0"/>
            <a:r>
              <a:rPr lang="en-US" dirty="0" smtClean="0"/>
              <a:t>Worldwide 2011 Q2 </a:t>
            </a:r>
            <a:r>
              <a:rPr lang="en-US" dirty="0"/>
              <a:t>smartphone sales </a:t>
            </a:r>
            <a:r>
              <a:rPr lang="en-US" dirty="0" smtClean="0"/>
              <a:t>by OS</a:t>
            </a:r>
            <a:br>
              <a:rPr lang="en-US" dirty="0" smtClean="0"/>
            </a:br>
            <a:r>
              <a:rPr lang="en-US" dirty="0" smtClean="0"/>
              <a:t>(Microsoft and </a:t>
            </a:r>
            <a:r>
              <a:rPr lang="en-US" dirty="0" err="1" smtClean="0"/>
              <a:t>Bada</a:t>
            </a:r>
            <a:r>
              <a:rPr lang="en-US" dirty="0" smtClean="0"/>
              <a:t> have the 2% shares)</a:t>
            </a:r>
            <a:endParaRPr lang="en-US" dirty="0"/>
          </a:p>
        </p:txBody>
      </p:sp>
      <p:sp>
        <p:nvSpPr>
          <p:cNvPr id="2" name="Title 1"/>
          <p:cNvSpPr>
            <a:spLocks noGrp="1"/>
          </p:cNvSpPr>
          <p:nvPr>
            <p:ph type="title"/>
          </p:nvPr>
        </p:nvSpPr>
        <p:spPr>
          <a:xfrm>
            <a:off x="611560" y="188640"/>
            <a:ext cx="7772400" cy="914400"/>
          </a:xfrm>
        </p:spPr>
        <p:txBody>
          <a:bodyPr>
            <a:normAutofit fontScale="90000"/>
          </a:bodyPr>
          <a:lstStyle/>
          <a:p>
            <a:r>
              <a:rPr lang="en-US" dirty="0" smtClean="0"/>
              <a:t>Focus – What (or who)</a:t>
            </a:r>
            <a:br>
              <a:rPr lang="en-US" dirty="0" smtClean="0"/>
            </a:br>
            <a:r>
              <a:rPr lang="en-US" dirty="0" smtClean="0"/>
              <a:t>are we dealing with?</a:t>
            </a:r>
            <a:endParaRPr lang="en-US" dirty="0"/>
          </a:p>
        </p:txBody>
      </p:sp>
      <p:sp>
        <p:nvSpPr>
          <p:cNvPr id="3" name="Slide Number Placeholder 2"/>
          <p:cNvSpPr>
            <a:spLocks noGrp="1"/>
          </p:cNvSpPr>
          <p:nvPr>
            <p:ph type="sldNum" sz="quarter" idx="12"/>
          </p:nvPr>
        </p:nvSpPr>
        <p:spPr/>
        <p:txBody>
          <a:bodyPr/>
          <a:lstStyle/>
          <a:p>
            <a:fld id="{DAF22AC9-109E-4E4D-92F9-530E51D9A3A2}" type="slidenum">
              <a:rPr lang="he-IL" smtClean="0"/>
              <a:pPr/>
              <a:t>17</a:t>
            </a:fld>
            <a:endParaRPr lang="he-IL"/>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738" y="1498077"/>
            <a:ext cx="4646067" cy="4657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293668" y="4784378"/>
            <a:ext cx="2448272" cy="923330"/>
          </a:xfrm>
          <a:prstGeom prst="rect">
            <a:avLst/>
          </a:prstGeom>
          <a:noFill/>
        </p:spPr>
        <p:txBody>
          <a:bodyPr wrap="square" rtlCol="0">
            <a:spAutoFit/>
          </a:bodyPr>
          <a:lstStyle/>
          <a:p>
            <a:pPr marL="285750" indent="-285750" algn="l" rtl="0">
              <a:buFont typeface="Arial" pitchFamily="34" charset="0"/>
              <a:buChar char="•"/>
            </a:pPr>
            <a:r>
              <a:rPr lang="en-US" dirty="0" smtClean="0"/>
              <a:t>Still a very unstable market! Things change rapidly.</a:t>
            </a:r>
          </a:p>
        </p:txBody>
      </p:sp>
    </p:spTree>
    <p:extLst>
      <p:ext uri="{BB962C8B-B14F-4D97-AF65-F5344CB8AC3E}">
        <p14:creationId xmlns:p14="http://schemas.microsoft.com/office/powerpoint/2010/main" val="3663232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Leaders (1)</a:t>
            </a:r>
            <a:endParaRPr lang="en-US" dirty="0"/>
          </a:p>
        </p:txBody>
      </p:sp>
      <p:sp>
        <p:nvSpPr>
          <p:cNvPr id="3" name="Content Placeholder 2"/>
          <p:cNvSpPr>
            <a:spLocks noGrp="1"/>
          </p:cNvSpPr>
          <p:nvPr>
            <p:ph idx="1"/>
          </p:nvPr>
        </p:nvSpPr>
        <p:spPr/>
        <p:txBody>
          <a:bodyPr>
            <a:normAutofit/>
          </a:bodyPr>
          <a:lstStyle/>
          <a:p>
            <a:pPr algn="l" rtl="0"/>
            <a:r>
              <a:rPr lang="en-US" dirty="0" err="1" smtClean="0"/>
              <a:t>Symbian</a:t>
            </a:r>
            <a:endParaRPr lang="en-US" dirty="0" smtClean="0"/>
          </a:p>
          <a:p>
            <a:pPr lvl="1" algn="l" rtl="0"/>
            <a:r>
              <a:rPr lang="en-US" dirty="0" smtClean="0"/>
              <a:t>Open Source</a:t>
            </a:r>
          </a:p>
          <a:p>
            <a:pPr lvl="1" algn="l" rtl="0"/>
            <a:r>
              <a:rPr lang="en-US" dirty="0" smtClean="0"/>
              <a:t>Origins: Firmware</a:t>
            </a:r>
          </a:p>
          <a:p>
            <a:pPr lvl="1" algn="l" rtl="0"/>
            <a:r>
              <a:rPr lang="en-US" dirty="0" smtClean="0"/>
              <a:t>SDK: C++, Qt. Also: Python, Java ME, Adobe Flash</a:t>
            </a:r>
          </a:p>
          <a:p>
            <a:pPr lvl="1" algn="l" rtl="0"/>
            <a:r>
              <a:rPr lang="en-US" dirty="0" smtClean="0"/>
              <a:t>Only digitally signed apps can waste your money.</a:t>
            </a:r>
          </a:p>
          <a:p>
            <a:pPr lvl="1" algn="l" rtl="0"/>
            <a:r>
              <a:rPr lang="en-US" dirty="0" err="1" smtClean="0"/>
              <a:t>Cabir</a:t>
            </a:r>
            <a:r>
              <a:rPr lang="en-US" dirty="0" smtClean="0"/>
              <a:t> – Bluetooth worm (later upgraded to exploit MMSs)</a:t>
            </a:r>
          </a:p>
          <a:p>
            <a:pPr lvl="1" algn="l" rtl="0"/>
            <a:r>
              <a:rPr lang="en-US" b="1" dirty="0" smtClean="0"/>
              <a:t>RIP </a:t>
            </a:r>
            <a:r>
              <a:rPr lang="en-US" dirty="0" smtClean="0"/>
              <a:t>(Feb. 11, 2011)</a:t>
            </a:r>
            <a:endParaRPr lang="en-US" b="1" dirty="0" smtClean="0"/>
          </a:p>
          <a:p>
            <a:pPr lvl="1" algn="l" rtl="0"/>
            <a:endParaRPr lang="en-US" dirty="0"/>
          </a:p>
        </p:txBody>
      </p:sp>
      <p:sp>
        <p:nvSpPr>
          <p:cNvPr id="4" name="Slide Number Placeholder 3"/>
          <p:cNvSpPr>
            <a:spLocks noGrp="1"/>
          </p:cNvSpPr>
          <p:nvPr>
            <p:ph type="sldNum" sz="quarter" idx="12"/>
          </p:nvPr>
        </p:nvSpPr>
        <p:spPr/>
        <p:txBody>
          <a:bodyPr/>
          <a:lstStyle/>
          <a:p>
            <a:fld id="{DAF22AC9-109E-4E4D-92F9-530E51D9A3A2}" type="slidenum">
              <a:rPr lang="he-IL" smtClean="0"/>
              <a:pPr/>
              <a:t>18</a:t>
            </a:fld>
            <a:endParaRPr lang="he-IL"/>
          </a:p>
        </p:txBody>
      </p:sp>
    </p:spTree>
    <p:extLst>
      <p:ext uri="{BB962C8B-B14F-4D97-AF65-F5344CB8AC3E}">
        <p14:creationId xmlns:p14="http://schemas.microsoft.com/office/powerpoint/2010/main" val="1445862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Market Leaders (2)</a:t>
            </a:r>
            <a:endParaRPr lang="he-IL" dirty="0"/>
          </a:p>
        </p:txBody>
      </p:sp>
      <p:sp>
        <p:nvSpPr>
          <p:cNvPr id="3" name="מציין מיקום תוכן 2"/>
          <p:cNvSpPr>
            <a:spLocks noGrp="1"/>
          </p:cNvSpPr>
          <p:nvPr>
            <p:ph idx="1"/>
          </p:nvPr>
        </p:nvSpPr>
        <p:spPr/>
        <p:txBody>
          <a:bodyPr>
            <a:normAutofit/>
          </a:bodyPr>
          <a:lstStyle/>
          <a:p>
            <a:pPr algn="l" rtl="0"/>
            <a:r>
              <a:rPr lang="en-US" dirty="0" smtClean="0"/>
              <a:t>Windows Phone 7</a:t>
            </a:r>
          </a:p>
          <a:p>
            <a:pPr lvl="1" algn="l" rtl="0"/>
            <a:r>
              <a:rPr lang="en-US" dirty="0" smtClean="0"/>
              <a:t>Small current share of the market.</a:t>
            </a:r>
          </a:p>
          <a:p>
            <a:pPr lvl="1" algn="l" rtl="0"/>
            <a:r>
              <a:rPr lang="en-US" dirty="0" smtClean="0"/>
              <a:t>Will replace Symbian (~22% of the 2011q2 market)</a:t>
            </a:r>
          </a:p>
          <a:p>
            <a:pPr lvl="1" algn="l" rtl="0"/>
            <a:r>
              <a:rPr lang="en-US" dirty="0" smtClean="0"/>
              <a:t>Apps: XNA or Silverlight only.</a:t>
            </a:r>
          </a:p>
          <a:p>
            <a:pPr lvl="2" algn="l" rtl="0"/>
            <a:r>
              <a:rPr lang="en-US" dirty="0" smtClean="0"/>
              <a:t>Sandboxing</a:t>
            </a:r>
          </a:p>
          <a:p>
            <a:pPr lvl="3" algn="l" rtl="0"/>
            <a:r>
              <a:rPr lang="en-US" dirty="0" smtClean="0"/>
              <a:t>Launchers and Choosers</a:t>
            </a:r>
          </a:p>
          <a:p>
            <a:pPr lvl="2" algn="l" rtl="0"/>
            <a:r>
              <a:rPr lang="en-US" dirty="0" smtClean="0"/>
              <a:t>Isolated Storage (and no inter-app communication)</a:t>
            </a:r>
          </a:p>
          <a:p>
            <a:pPr lvl="1" algn="l" rtl="0"/>
            <a:r>
              <a:rPr lang="en-US" dirty="0" smtClean="0"/>
              <a:t>Pre-use permissions</a:t>
            </a:r>
          </a:p>
          <a:p>
            <a:pPr lvl="1" algn="l" rtl="0"/>
            <a:r>
              <a:rPr lang="en-US" dirty="0" smtClean="0"/>
              <a:t>App verification</a:t>
            </a:r>
          </a:p>
          <a:p>
            <a:pPr algn="l" rtl="0"/>
            <a:endParaRPr lang="he-IL" dirty="0"/>
          </a:p>
        </p:txBody>
      </p:sp>
      <p:sp>
        <p:nvSpPr>
          <p:cNvPr id="4" name="Slide Number Placeholder 3"/>
          <p:cNvSpPr>
            <a:spLocks noGrp="1"/>
          </p:cNvSpPr>
          <p:nvPr>
            <p:ph type="sldNum" sz="quarter" idx="12"/>
          </p:nvPr>
        </p:nvSpPr>
        <p:spPr/>
        <p:txBody>
          <a:bodyPr/>
          <a:lstStyle/>
          <a:p>
            <a:fld id="{DAF22AC9-109E-4E4D-92F9-530E51D9A3A2}" type="slidenum">
              <a:rPr lang="he-IL" smtClean="0"/>
              <a:pPr/>
              <a:t>19</a:t>
            </a:fld>
            <a:endParaRPr lang="he-IL"/>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AF22AC9-109E-4E4D-92F9-530E51D9A3A2}" type="slidenum">
              <a:rPr lang="he-IL" smtClean="0"/>
              <a:pPr/>
              <a:t>2</a:t>
            </a:fld>
            <a:endParaRPr lang="he-IL"/>
          </a:p>
        </p:txBody>
      </p:sp>
      <p:sp>
        <p:nvSpPr>
          <p:cNvPr id="2" name="Title 1"/>
          <p:cNvSpPr>
            <a:spLocks noGrp="1"/>
          </p:cNvSpPr>
          <p:nvPr>
            <p:ph type="ctrTitle"/>
          </p:nvPr>
        </p:nvSpPr>
        <p:spPr>
          <a:xfrm>
            <a:off x="-1524000" y="3352800"/>
            <a:ext cx="7772400" cy="1975104"/>
          </a:xfrm>
        </p:spPr>
        <p:txBody>
          <a:bodyPr>
            <a:normAutofit fontScale="90000"/>
          </a:bodyPr>
          <a:lstStyle/>
          <a:p>
            <a:r>
              <a:rPr lang="en-US" dirty="0" smtClean="0"/>
              <a:t>Introduction to Smart Phone Security</a:t>
            </a:r>
            <a:r>
              <a:rPr lang="en-US" dirty="0"/>
              <a:t>, Application security in a world of sensitive capabilities</a:t>
            </a:r>
          </a:p>
        </p:txBody>
      </p:sp>
      <p:sp>
        <p:nvSpPr>
          <p:cNvPr id="3" name="Subtitle 2"/>
          <p:cNvSpPr>
            <a:spLocks noGrp="1"/>
          </p:cNvSpPr>
          <p:nvPr>
            <p:ph type="subTitle" idx="1"/>
          </p:nvPr>
        </p:nvSpPr>
        <p:spPr/>
        <p:txBody>
          <a:bodyPr/>
          <a:lstStyle/>
          <a:p>
            <a:r>
              <a:rPr lang="en-US" dirty="0" err="1" smtClean="0"/>
              <a:t>Roei</a:t>
            </a:r>
            <a:r>
              <a:rPr lang="en-US" dirty="0" smtClean="0"/>
              <a:t> Schuster</a:t>
            </a:r>
            <a:endParaRPr lang="en-US" dirty="0"/>
          </a:p>
        </p:txBody>
      </p:sp>
    </p:spTree>
    <p:extLst>
      <p:ext uri="{BB962C8B-B14F-4D97-AF65-F5344CB8AC3E}">
        <p14:creationId xmlns:p14="http://schemas.microsoft.com/office/powerpoint/2010/main" val="3378913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Market Leaders (3)</a:t>
            </a:r>
            <a:endParaRPr lang="en-US" dirty="0"/>
          </a:p>
        </p:txBody>
      </p:sp>
      <p:sp>
        <p:nvSpPr>
          <p:cNvPr id="3" name="מציין מיקום תוכן 2"/>
          <p:cNvSpPr>
            <a:spLocks noGrp="1"/>
          </p:cNvSpPr>
          <p:nvPr>
            <p:ph idx="1"/>
          </p:nvPr>
        </p:nvSpPr>
        <p:spPr>
          <a:xfrm>
            <a:off x="467544" y="1124744"/>
            <a:ext cx="8229600" cy="5328592"/>
          </a:xfrm>
        </p:spPr>
        <p:txBody>
          <a:bodyPr>
            <a:normAutofit/>
          </a:bodyPr>
          <a:lstStyle/>
          <a:p>
            <a:pPr algn="l" rtl="0"/>
            <a:r>
              <a:rPr lang="en-US" dirty="0" smtClean="0"/>
              <a:t>BlackBerry</a:t>
            </a:r>
          </a:p>
          <a:p>
            <a:pPr lvl="1" algn="l" rtl="0"/>
            <a:r>
              <a:rPr lang="en-US" dirty="0" smtClean="0"/>
              <a:t>Closed-source, only for RIM devices</a:t>
            </a:r>
          </a:p>
          <a:p>
            <a:pPr lvl="1" algn="l" rtl="0"/>
            <a:r>
              <a:rPr lang="en-US" dirty="0" smtClean="0"/>
              <a:t>Entire infrastructure supporting businesses’ security.</a:t>
            </a:r>
          </a:p>
          <a:p>
            <a:pPr lvl="1" algn="l" rtl="0"/>
            <a:endParaRPr lang="en-US" dirty="0" smtClean="0"/>
          </a:p>
          <a:p>
            <a:pPr lvl="1" algn="l" rtl="0"/>
            <a:endParaRPr lang="en-US" dirty="0" smtClean="0"/>
          </a:p>
          <a:p>
            <a:pPr lvl="1" algn="l" rtl="0"/>
            <a:endParaRPr lang="en-US" dirty="0" smtClean="0"/>
          </a:p>
          <a:p>
            <a:pPr lvl="1" algn="l" rtl="0"/>
            <a:endParaRPr lang="en-US" dirty="0" smtClean="0"/>
          </a:p>
          <a:p>
            <a:pPr lvl="1" algn="l" rtl="0"/>
            <a:endParaRPr lang="en-US" dirty="0" smtClean="0"/>
          </a:p>
          <a:p>
            <a:pPr lvl="1" algn="l" rtl="0"/>
            <a:endParaRPr lang="en-US" dirty="0" smtClean="0"/>
          </a:p>
          <a:p>
            <a:pPr lvl="1" algn="l" rtl="0">
              <a:buNone/>
            </a:pPr>
            <a:endParaRPr lang="en-US" dirty="0" smtClean="0"/>
          </a:p>
        </p:txBody>
      </p:sp>
      <p:sp>
        <p:nvSpPr>
          <p:cNvPr id="2" name="Slide Number Placeholder 1"/>
          <p:cNvSpPr>
            <a:spLocks noGrp="1"/>
          </p:cNvSpPr>
          <p:nvPr>
            <p:ph type="sldNum" sz="quarter" idx="12"/>
          </p:nvPr>
        </p:nvSpPr>
        <p:spPr/>
        <p:txBody>
          <a:bodyPr/>
          <a:lstStyle/>
          <a:p>
            <a:fld id="{DAF22AC9-109E-4E4D-92F9-530E51D9A3A2}" type="slidenum">
              <a:rPr lang="he-IL" smtClean="0"/>
              <a:pPr/>
              <a:t>20</a:t>
            </a:fld>
            <a:endParaRPr lang="he-IL"/>
          </a:p>
        </p:txBody>
      </p:sp>
      <p:pic>
        <p:nvPicPr>
          <p:cNvPr id="5" name="Picture 2"/>
          <p:cNvPicPr>
            <a:picLocks noChangeAspect="1" noChangeArrowheads="1"/>
          </p:cNvPicPr>
          <p:nvPr/>
        </p:nvPicPr>
        <p:blipFill>
          <a:blip r:embed="rId3" cstate="print"/>
          <a:srcRect/>
          <a:stretch>
            <a:fillRect/>
          </a:stretch>
        </p:blipFill>
        <p:spPr bwMode="auto">
          <a:xfrm>
            <a:off x="755576" y="2636912"/>
            <a:ext cx="7717847" cy="3096344"/>
          </a:xfrm>
          <a:prstGeom prst="rect">
            <a:avLst/>
          </a:prstGeom>
          <a:noFill/>
          <a:ln w="9525">
            <a:noFill/>
            <a:miter lim="800000"/>
            <a:headEnd/>
            <a:tailEnd/>
          </a:ln>
        </p:spPr>
      </p:pic>
      <p:sp>
        <p:nvSpPr>
          <p:cNvPr id="6" name="Rectangle 5"/>
          <p:cNvSpPr/>
          <p:nvPr/>
        </p:nvSpPr>
        <p:spPr>
          <a:xfrm>
            <a:off x="323528" y="6421978"/>
            <a:ext cx="4572000" cy="369332"/>
          </a:xfrm>
          <a:prstGeom prst="rect">
            <a:avLst/>
          </a:prstGeom>
        </p:spPr>
        <p:txBody>
          <a:bodyPr>
            <a:spAutoFit/>
          </a:bodyPr>
          <a:lstStyle/>
          <a:p>
            <a:pPr algn="l" rtl="0"/>
            <a:r>
              <a:rPr lang="en-US" dirty="0" smtClean="0">
                <a:hlinkClick r:id="rId4"/>
              </a:rPr>
              <a:t>"BlackBerry Security Model", </a:t>
            </a:r>
            <a:r>
              <a:rPr lang="en-US" dirty="0" err="1" smtClean="0">
                <a:hlinkClick r:id="rId4"/>
              </a:rPr>
              <a:t>Schiffman</a:t>
            </a:r>
            <a:endParaRPr lang="en-US" dirty="0"/>
          </a:p>
        </p:txBody>
      </p:sp>
      <p:sp>
        <p:nvSpPr>
          <p:cNvPr id="7" name="TextBox 6"/>
          <p:cNvSpPr txBox="1"/>
          <p:nvPr/>
        </p:nvSpPr>
        <p:spPr>
          <a:xfrm>
            <a:off x="755576" y="5792444"/>
            <a:ext cx="7488832" cy="369332"/>
          </a:xfrm>
          <a:prstGeom prst="rect">
            <a:avLst/>
          </a:prstGeom>
          <a:noFill/>
        </p:spPr>
        <p:txBody>
          <a:bodyPr wrap="square" rtlCol="0">
            <a:spAutoFit/>
          </a:bodyPr>
          <a:lstStyle/>
          <a:p>
            <a:pPr algn="l" rtl="0"/>
            <a:r>
              <a:rPr lang="en-US" dirty="0" smtClean="0"/>
              <a:t>Encryption between device and BES (but not inside organization’s network)</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BlackBerry (cont.)</a:t>
            </a:r>
            <a:endParaRPr lang="en-US" dirty="0"/>
          </a:p>
        </p:txBody>
      </p:sp>
      <p:sp>
        <p:nvSpPr>
          <p:cNvPr id="3" name="Content Placeholder 2"/>
          <p:cNvSpPr>
            <a:spLocks noGrp="1"/>
          </p:cNvSpPr>
          <p:nvPr>
            <p:ph idx="1"/>
          </p:nvPr>
        </p:nvSpPr>
        <p:spPr/>
        <p:txBody>
          <a:bodyPr>
            <a:normAutofit/>
          </a:bodyPr>
          <a:lstStyle/>
          <a:p>
            <a:pPr algn="l" rtl="0"/>
            <a:r>
              <a:rPr lang="en-US" dirty="0" smtClean="0"/>
              <a:t>IT Policy (if you belong to an organization)</a:t>
            </a:r>
          </a:p>
          <a:p>
            <a:pPr lvl="1" algn="l" rtl="0"/>
            <a:r>
              <a:rPr lang="en-US" dirty="0" smtClean="0"/>
              <a:t>Mandatory and prohibited apps</a:t>
            </a:r>
          </a:p>
          <a:p>
            <a:pPr lvl="1" algn="l" rtl="0"/>
            <a:r>
              <a:rPr lang="en-US" dirty="0" smtClean="0"/>
              <a:t>Updates OTA must be signed with master key</a:t>
            </a:r>
          </a:p>
          <a:p>
            <a:pPr lvl="1" algn="l" rtl="0"/>
            <a:r>
              <a:rPr lang="en-US" dirty="0" smtClean="0"/>
              <a:t>Controls browsers, I/O, user security settings (</a:t>
            </a:r>
            <a:r>
              <a:rPr lang="en-US" dirty="0" err="1" smtClean="0"/>
              <a:t>passswords</a:t>
            </a:r>
            <a:r>
              <a:rPr lang="en-US" dirty="0" smtClean="0"/>
              <a:t> etc.), firewall….</a:t>
            </a:r>
          </a:p>
          <a:p>
            <a:pPr algn="l" rtl="0"/>
            <a:r>
              <a:rPr lang="en-US" dirty="0" smtClean="0"/>
              <a:t>Apps run in JVM</a:t>
            </a:r>
          </a:p>
          <a:p>
            <a:pPr lvl="1" algn="l" rtl="0"/>
            <a:r>
              <a:rPr lang="en-US" dirty="0" smtClean="0"/>
              <a:t>Code signing by RIM for “Core BB apps”</a:t>
            </a:r>
          </a:p>
          <a:p>
            <a:pPr lvl="1" algn="l" rtl="0"/>
            <a:r>
              <a:rPr lang="en-US" dirty="0" smtClean="0"/>
              <a:t>MIDP and CLDC open, rest APIs closed (app must be signed)</a:t>
            </a:r>
            <a:endParaRPr lang="en-US" dirty="0"/>
          </a:p>
        </p:txBody>
      </p:sp>
      <p:sp>
        <p:nvSpPr>
          <p:cNvPr id="4" name="Slide Number Placeholder 3"/>
          <p:cNvSpPr>
            <a:spLocks noGrp="1"/>
          </p:cNvSpPr>
          <p:nvPr>
            <p:ph type="sldNum" sz="quarter" idx="12"/>
          </p:nvPr>
        </p:nvSpPr>
        <p:spPr/>
        <p:txBody>
          <a:bodyPr/>
          <a:lstStyle/>
          <a:p>
            <a:fld id="{DAF22AC9-109E-4E4D-92F9-530E51D9A3A2}" type="slidenum">
              <a:rPr lang="he-IL" smtClean="0"/>
              <a:pPr/>
              <a:t>21</a:t>
            </a:fld>
            <a:endParaRPr lang="he-IL"/>
          </a:p>
        </p:txBody>
      </p:sp>
    </p:spTree>
    <p:extLst>
      <p:ext uri="{BB962C8B-B14F-4D97-AF65-F5344CB8AC3E}">
        <p14:creationId xmlns:p14="http://schemas.microsoft.com/office/powerpoint/2010/main" val="2535385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BlackBerry (cont.)</a:t>
            </a:r>
            <a:endParaRPr lang="en-US" dirty="0"/>
          </a:p>
        </p:txBody>
      </p:sp>
      <p:sp>
        <p:nvSpPr>
          <p:cNvPr id="3" name="Content Placeholder 2"/>
          <p:cNvSpPr>
            <a:spLocks noGrp="1"/>
          </p:cNvSpPr>
          <p:nvPr>
            <p:ph idx="1"/>
          </p:nvPr>
        </p:nvSpPr>
        <p:spPr/>
        <p:txBody>
          <a:bodyPr>
            <a:normAutofit/>
          </a:bodyPr>
          <a:lstStyle/>
          <a:p>
            <a:pPr algn="l" rtl="0"/>
            <a:r>
              <a:rPr lang="en-US" dirty="0" smtClean="0"/>
              <a:t>All of user’s data can be encrypted while device is locked</a:t>
            </a:r>
          </a:p>
          <a:p>
            <a:pPr lvl="1" algn="l" rtl="0"/>
            <a:r>
              <a:rPr lang="en-US" dirty="0" smtClean="0"/>
              <a:t>If it isn’t then remote/delayed/password retrials wipes are possible</a:t>
            </a:r>
          </a:p>
          <a:p>
            <a:pPr algn="l" rtl="0"/>
            <a:r>
              <a:rPr lang="en-US" dirty="0" smtClean="0"/>
              <a:t>Data may be backed up on BES</a:t>
            </a:r>
          </a:p>
          <a:p>
            <a:pPr algn="l" rtl="0"/>
            <a:r>
              <a:rPr lang="en-US" dirty="0" smtClean="0"/>
              <a:t>Communication between BES and device is encrypted.</a:t>
            </a:r>
          </a:p>
          <a:p>
            <a:pPr algn="l" rtl="0"/>
            <a:r>
              <a:rPr lang="en-US" dirty="0" smtClean="0"/>
              <a:t>Can only be as secure as the internal organization network itself.</a:t>
            </a:r>
          </a:p>
          <a:p>
            <a:pPr algn="l" rtl="0"/>
            <a:endParaRPr lang="en-US" dirty="0"/>
          </a:p>
          <a:p>
            <a:pPr marL="68580" indent="0" algn="l" rtl="0">
              <a:buNone/>
            </a:pPr>
            <a:endParaRPr lang="en-US" sz="2000" dirty="0"/>
          </a:p>
          <a:p>
            <a:pPr algn="l" rtl="0"/>
            <a:endParaRPr lang="en-US" dirty="0" smtClean="0"/>
          </a:p>
        </p:txBody>
      </p:sp>
      <p:sp>
        <p:nvSpPr>
          <p:cNvPr id="4" name="Slide Number Placeholder 3"/>
          <p:cNvSpPr>
            <a:spLocks noGrp="1"/>
          </p:cNvSpPr>
          <p:nvPr>
            <p:ph type="sldNum" sz="quarter" idx="12"/>
          </p:nvPr>
        </p:nvSpPr>
        <p:spPr/>
        <p:txBody>
          <a:bodyPr/>
          <a:lstStyle/>
          <a:p>
            <a:fld id="{DAF22AC9-109E-4E4D-92F9-530E51D9A3A2}" type="slidenum">
              <a:rPr lang="he-IL" smtClean="0"/>
              <a:pPr/>
              <a:t>22</a:t>
            </a:fld>
            <a:endParaRPr lang="he-IL"/>
          </a:p>
        </p:txBody>
      </p:sp>
    </p:spTree>
    <p:extLst>
      <p:ext uri="{BB962C8B-B14F-4D97-AF65-F5344CB8AC3E}">
        <p14:creationId xmlns:p14="http://schemas.microsoft.com/office/powerpoint/2010/main" val="4256718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Market Leaders (4)</a:t>
            </a:r>
            <a:endParaRPr lang="he-IL" dirty="0"/>
          </a:p>
        </p:txBody>
      </p:sp>
      <p:sp>
        <p:nvSpPr>
          <p:cNvPr id="3" name="מציין מיקום תוכן 2"/>
          <p:cNvSpPr>
            <a:spLocks noGrp="1"/>
          </p:cNvSpPr>
          <p:nvPr>
            <p:ph idx="1"/>
          </p:nvPr>
        </p:nvSpPr>
        <p:spPr/>
        <p:txBody>
          <a:bodyPr>
            <a:normAutofit/>
          </a:bodyPr>
          <a:lstStyle/>
          <a:p>
            <a:pPr algn="l" rtl="0"/>
            <a:r>
              <a:rPr lang="en-US" dirty="0" smtClean="0"/>
              <a:t>Android</a:t>
            </a:r>
          </a:p>
          <a:p>
            <a:pPr lvl="1" algn="l" rtl="0"/>
            <a:r>
              <a:rPr lang="en-US" dirty="0" smtClean="0"/>
              <a:t>Small startup bought by Google in 2008</a:t>
            </a:r>
          </a:p>
          <a:p>
            <a:pPr lvl="1" algn="l" rtl="0"/>
            <a:r>
              <a:rPr lang="en-US" dirty="0" smtClean="0"/>
              <a:t>Patched Linux Kernel, open source user space</a:t>
            </a:r>
          </a:p>
          <a:p>
            <a:pPr lvl="1" algn="l" rtl="0"/>
            <a:r>
              <a:rPr lang="en-US" dirty="0" smtClean="0"/>
              <a:t>Can run on many devices</a:t>
            </a:r>
          </a:p>
          <a:p>
            <a:pPr algn="l" rtl="0"/>
            <a:r>
              <a:rPr lang="en-US" dirty="0" err="1" smtClean="0"/>
              <a:t>iOS</a:t>
            </a:r>
            <a:endParaRPr lang="en-US" dirty="0" smtClean="0"/>
          </a:p>
          <a:p>
            <a:pPr lvl="1" algn="l" rtl="0"/>
            <a:r>
              <a:rPr lang="en-US" dirty="0" smtClean="0"/>
              <a:t>“The trendsetter”</a:t>
            </a:r>
          </a:p>
          <a:p>
            <a:pPr lvl="1" algn="l" rtl="0"/>
            <a:r>
              <a:rPr lang="en-US" dirty="0" smtClean="0"/>
              <a:t>Closed, proprietary source</a:t>
            </a:r>
          </a:p>
          <a:p>
            <a:pPr lvl="1" algn="l" rtl="0"/>
            <a:r>
              <a:rPr lang="en-US" dirty="0" smtClean="0"/>
              <a:t>Supports Apple devices only</a:t>
            </a:r>
          </a:p>
          <a:p>
            <a:pPr algn="l" rtl="0"/>
            <a:r>
              <a:rPr lang="en-US" dirty="0" smtClean="0"/>
              <a:t>We will discuss their security issues soon.</a:t>
            </a:r>
            <a:endParaRPr lang="he-IL" dirty="0"/>
          </a:p>
        </p:txBody>
      </p:sp>
      <p:sp>
        <p:nvSpPr>
          <p:cNvPr id="4" name="Slide Number Placeholder 3"/>
          <p:cNvSpPr>
            <a:spLocks noGrp="1"/>
          </p:cNvSpPr>
          <p:nvPr>
            <p:ph type="sldNum" sz="quarter" idx="12"/>
          </p:nvPr>
        </p:nvSpPr>
        <p:spPr/>
        <p:txBody>
          <a:bodyPr/>
          <a:lstStyle/>
          <a:p>
            <a:fld id="{DAF22AC9-109E-4E4D-92F9-530E51D9A3A2}" type="slidenum">
              <a:rPr lang="he-IL" smtClean="0"/>
              <a:pPr/>
              <a:t>23</a:t>
            </a:fld>
            <a:endParaRPr lang="he-IL"/>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A word on Tablets</a:t>
            </a:r>
            <a:endParaRPr lang="he-IL" dirty="0"/>
          </a:p>
        </p:txBody>
      </p:sp>
      <p:sp>
        <p:nvSpPr>
          <p:cNvPr id="3" name="מציין מיקום תוכן 2"/>
          <p:cNvSpPr>
            <a:spLocks noGrp="1"/>
          </p:cNvSpPr>
          <p:nvPr>
            <p:ph idx="1"/>
          </p:nvPr>
        </p:nvSpPr>
        <p:spPr>
          <a:xfrm>
            <a:off x="971600" y="1844824"/>
            <a:ext cx="7125112" cy="4051437"/>
          </a:xfrm>
        </p:spPr>
        <p:txBody>
          <a:bodyPr>
            <a:normAutofit fontScale="92500" lnSpcReduction="10000"/>
          </a:bodyPr>
          <a:lstStyle/>
          <a:p>
            <a:pPr algn="l" rtl="0"/>
            <a:r>
              <a:rPr lang="en-US" dirty="0" smtClean="0"/>
              <a:t>Half-phones half-laptops.</a:t>
            </a:r>
          </a:p>
          <a:p>
            <a:pPr lvl="1" algn="l" rtl="0"/>
            <a:r>
              <a:rPr lang="en-US" dirty="0" smtClean="0"/>
              <a:t>Some closer to smart phones</a:t>
            </a:r>
          </a:p>
          <a:p>
            <a:pPr lvl="2"/>
            <a:r>
              <a:rPr lang="en-US" dirty="0" smtClean="0"/>
              <a:t>Run </a:t>
            </a:r>
            <a:r>
              <a:rPr lang="en-US" dirty="0" err="1" smtClean="0"/>
              <a:t>iOS</a:t>
            </a:r>
            <a:r>
              <a:rPr lang="en-US" dirty="0" smtClean="0"/>
              <a:t>/Android…</a:t>
            </a:r>
          </a:p>
          <a:p>
            <a:pPr lvl="1" algn="l" rtl="0"/>
            <a:r>
              <a:rPr lang="en-US" dirty="0" smtClean="0"/>
              <a:t>Some closer to laptops</a:t>
            </a:r>
          </a:p>
          <a:p>
            <a:pPr lvl="2"/>
            <a:r>
              <a:rPr lang="en-US" dirty="0" smtClean="0"/>
              <a:t>i.e. run Windows 7</a:t>
            </a:r>
          </a:p>
          <a:p>
            <a:pPr lvl="1" algn="l" rtl="0"/>
            <a:r>
              <a:rPr lang="en-US" dirty="0" smtClean="0"/>
              <a:t>They are supposedly always with you.</a:t>
            </a:r>
          </a:p>
          <a:p>
            <a:pPr lvl="2"/>
            <a:r>
              <a:rPr lang="en-US" dirty="0"/>
              <a:t>C</a:t>
            </a:r>
            <a:r>
              <a:rPr lang="en-US" dirty="0" smtClean="0"/>
              <a:t>ontain very sensitive information.</a:t>
            </a:r>
          </a:p>
          <a:p>
            <a:pPr lvl="1" algn="l" rtl="0"/>
            <a:r>
              <a:rPr lang="en-US" dirty="0" smtClean="0"/>
              <a:t>But you usually don’t make phone calls with them.	</a:t>
            </a:r>
          </a:p>
          <a:p>
            <a:pPr lvl="2"/>
            <a:r>
              <a:rPr lang="en-US" dirty="0" smtClean="0"/>
              <a:t>Are still somewhat limited.</a:t>
            </a:r>
          </a:p>
        </p:txBody>
      </p:sp>
      <p:sp>
        <p:nvSpPr>
          <p:cNvPr id="4" name="Slide Number Placeholder 3"/>
          <p:cNvSpPr>
            <a:spLocks noGrp="1"/>
          </p:cNvSpPr>
          <p:nvPr>
            <p:ph type="sldNum" sz="quarter" idx="12"/>
          </p:nvPr>
        </p:nvSpPr>
        <p:spPr/>
        <p:txBody>
          <a:bodyPr/>
          <a:lstStyle/>
          <a:p>
            <a:fld id="{DAF22AC9-109E-4E4D-92F9-530E51D9A3A2}" type="slidenum">
              <a:rPr lang="he-IL" smtClean="0"/>
              <a:pPr/>
              <a:t>24</a:t>
            </a:fld>
            <a:endParaRPr lang="he-IL"/>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What we had so far…</a:t>
            </a:r>
            <a:endParaRPr lang="he-IL" dirty="0"/>
          </a:p>
        </p:txBody>
      </p:sp>
      <p:sp>
        <p:nvSpPr>
          <p:cNvPr id="3" name="מציין מיקום תוכן 2"/>
          <p:cNvSpPr>
            <a:spLocks noGrp="1"/>
          </p:cNvSpPr>
          <p:nvPr>
            <p:ph idx="1"/>
          </p:nvPr>
        </p:nvSpPr>
        <p:spPr/>
        <p:txBody>
          <a:bodyPr>
            <a:normAutofit/>
          </a:bodyPr>
          <a:lstStyle/>
          <a:p>
            <a:pPr algn="l" rtl="0"/>
            <a:r>
              <a:rPr lang="en-US" dirty="0" smtClean="0"/>
              <a:t>Motivation – why are phones interesting?</a:t>
            </a:r>
          </a:p>
          <a:p>
            <a:pPr lvl="1" algn="l" rtl="0"/>
            <a:r>
              <a:rPr lang="en-US" dirty="0" smtClean="0"/>
              <a:t>Hardware and software differences from PCs</a:t>
            </a:r>
          </a:p>
          <a:p>
            <a:pPr lvl="1" algn="l" rtl="0"/>
            <a:r>
              <a:rPr lang="en-US" dirty="0" smtClean="0"/>
              <a:t>Conceptual differences</a:t>
            </a:r>
          </a:p>
          <a:p>
            <a:pPr algn="l" rtl="0"/>
            <a:r>
              <a:rPr lang="en-US" dirty="0" smtClean="0"/>
              <a:t>Short introduction of market trends and important actors.</a:t>
            </a:r>
          </a:p>
          <a:p>
            <a:pPr algn="l" rtl="0"/>
            <a:endParaRPr lang="en-US" dirty="0" smtClean="0"/>
          </a:p>
          <a:p>
            <a:pPr algn="l" rtl="0"/>
            <a:r>
              <a:rPr lang="en-US" dirty="0" smtClean="0"/>
              <a:t>Next: Dig further into 3</a:t>
            </a:r>
            <a:r>
              <a:rPr lang="en-US" baseline="30000" dirty="0" smtClean="0"/>
              <a:t>rd</a:t>
            </a:r>
            <a:r>
              <a:rPr lang="en-US" dirty="0" smtClean="0"/>
              <a:t> party applications and application security models.</a:t>
            </a:r>
            <a:endParaRPr lang="he-IL" dirty="0"/>
          </a:p>
        </p:txBody>
      </p:sp>
      <p:sp>
        <p:nvSpPr>
          <p:cNvPr id="4" name="Slide Number Placeholder 3"/>
          <p:cNvSpPr>
            <a:spLocks noGrp="1"/>
          </p:cNvSpPr>
          <p:nvPr>
            <p:ph type="sldNum" sz="quarter" idx="12"/>
          </p:nvPr>
        </p:nvSpPr>
        <p:spPr/>
        <p:txBody>
          <a:bodyPr>
            <a:normAutofit/>
          </a:bodyPr>
          <a:lstStyle/>
          <a:p>
            <a:fld id="{DAF22AC9-109E-4E4D-92F9-530E51D9A3A2}" type="slidenum">
              <a:rPr lang="he-IL" smtClean="0"/>
              <a:pPr/>
              <a:t>25</a:t>
            </a:fld>
            <a:endParaRPr lang="he-IL"/>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dirty="0" smtClean="0"/>
              <a:t>“App Attack”</a:t>
            </a:r>
            <a:endParaRPr lang="he-IL" dirty="0"/>
          </a:p>
        </p:txBody>
      </p:sp>
      <p:sp>
        <p:nvSpPr>
          <p:cNvPr id="3" name="מציין מיקום תוכן 2"/>
          <p:cNvSpPr>
            <a:spLocks noGrp="1"/>
          </p:cNvSpPr>
          <p:nvPr>
            <p:ph idx="1"/>
          </p:nvPr>
        </p:nvSpPr>
        <p:spPr/>
        <p:txBody>
          <a:bodyPr>
            <a:normAutofit lnSpcReduction="10000"/>
          </a:bodyPr>
          <a:lstStyle/>
          <a:p>
            <a:pPr algn="l" rtl="0"/>
            <a:r>
              <a:rPr lang="en-US" dirty="0" smtClean="0"/>
              <a:t>Apps may need to have access to sensitive information (call history, bank account, etc..).</a:t>
            </a:r>
          </a:p>
          <a:p>
            <a:pPr algn="l" rtl="0"/>
            <a:r>
              <a:rPr lang="en-US" dirty="0" smtClean="0"/>
              <a:t>Some apps don’t need it (e.g. Angry Birds).</a:t>
            </a:r>
          </a:p>
          <a:p>
            <a:pPr algn="l" rtl="0"/>
            <a:r>
              <a:rPr lang="en-US" dirty="0" smtClean="0"/>
              <a:t>Calls for a special security mechanism – or does it?</a:t>
            </a:r>
          </a:p>
          <a:p>
            <a:pPr algn="l" rtl="0"/>
            <a:r>
              <a:rPr lang="en-US" dirty="0" smtClean="0"/>
              <a:t>You needn’t be Microsoft/Adobe to build one that people will use</a:t>
            </a:r>
          </a:p>
          <a:p>
            <a:pPr lvl="1" algn="l" rtl="0"/>
            <a:r>
              <a:rPr lang="en-US" dirty="0" smtClean="0"/>
              <a:t>New, unexploited, easy-to-implement ideas.</a:t>
            </a:r>
          </a:p>
          <a:p>
            <a:pPr lvl="1" algn="l" rtl="0"/>
            <a:r>
              <a:rPr lang="en-US" dirty="0" smtClean="0"/>
              <a:t> App Stores – more equal exposure, easy to access.</a:t>
            </a:r>
            <a:endParaRPr lang="en-US" dirty="0"/>
          </a:p>
        </p:txBody>
      </p:sp>
      <p:sp>
        <p:nvSpPr>
          <p:cNvPr id="5" name="Slide Number Placeholder 4"/>
          <p:cNvSpPr>
            <a:spLocks noGrp="1"/>
          </p:cNvSpPr>
          <p:nvPr>
            <p:ph type="sldNum" sz="quarter" idx="12"/>
          </p:nvPr>
        </p:nvSpPr>
        <p:spPr/>
        <p:txBody>
          <a:bodyPr>
            <a:normAutofit/>
          </a:bodyPr>
          <a:lstStyle/>
          <a:p>
            <a:fld id="{DAF22AC9-109E-4E4D-92F9-530E51D9A3A2}" type="slidenum">
              <a:rPr lang="he-IL" smtClean="0"/>
              <a:pPr/>
              <a:t>26</a:t>
            </a:fld>
            <a:endParaRPr lang="he-IL"/>
          </a:p>
        </p:txBody>
      </p:sp>
      <p:sp>
        <p:nvSpPr>
          <p:cNvPr id="6" name="Rectangle 5"/>
          <p:cNvSpPr/>
          <p:nvPr/>
        </p:nvSpPr>
        <p:spPr>
          <a:xfrm>
            <a:off x="323528" y="6488668"/>
            <a:ext cx="4572000" cy="369332"/>
          </a:xfrm>
          <a:prstGeom prst="rect">
            <a:avLst/>
          </a:prstGeom>
        </p:spPr>
        <p:txBody>
          <a:bodyPr>
            <a:spAutoFit/>
          </a:bodyPr>
          <a:lstStyle/>
          <a:p>
            <a:pPr algn="l" rtl="0"/>
            <a:r>
              <a:rPr lang="en-US" dirty="0" smtClean="0">
                <a:hlinkClick r:id="rId3"/>
              </a:rPr>
              <a:t>"App Attack", </a:t>
            </a:r>
            <a:r>
              <a:rPr lang="en-US" dirty="0" err="1" smtClean="0">
                <a:hlinkClick r:id="rId3"/>
              </a:rPr>
              <a:t>Mahhaffey</a:t>
            </a:r>
            <a:r>
              <a:rPr lang="en-US" dirty="0" smtClean="0">
                <a:hlinkClick r:id="rId3"/>
              </a:rPr>
              <a:t> &amp; Herring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Advertisement SDKs</a:t>
            </a:r>
            <a:endParaRPr lang="en-US" dirty="0"/>
          </a:p>
        </p:txBody>
      </p:sp>
      <p:sp>
        <p:nvSpPr>
          <p:cNvPr id="3" name="Content Placeholder 2"/>
          <p:cNvSpPr>
            <a:spLocks noGrp="1"/>
          </p:cNvSpPr>
          <p:nvPr>
            <p:ph idx="1"/>
          </p:nvPr>
        </p:nvSpPr>
        <p:spPr/>
        <p:txBody>
          <a:bodyPr/>
          <a:lstStyle/>
          <a:p>
            <a:r>
              <a:rPr lang="en-US" dirty="0" smtClean="0"/>
              <a:t>3</a:t>
            </a:r>
            <a:r>
              <a:rPr lang="en-US" baseline="30000" dirty="0" smtClean="0"/>
              <a:t>rd</a:t>
            </a:r>
            <a:r>
              <a:rPr lang="en-US" dirty="0" smtClean="0"/>
              <a:t> party (Actually, 4</a:t>
            </a:r>
            <a:r>
              <a:rPr lang="en-US" baseline="30000" dirty="0" smtClean="0"/>
              <a:t>th</a:t>
            </a:r>
            <a:r>
              <a:rPr lang="en-US" dirty="0" smtClean="0"/>
              <a:t> party) components piggy-backed on an application.</a:t>
            </a:r>
          </a:p>
          <a:p>
            <a:r>
              <a:rPr lang="en-US" b="1" dirty="0" smtClean="0"/>
              <a:t>Developers don’t know the code inside their own application.</a:t>
            </a:r>
          </a:p>
          <a:p>
            <a:r>
              <a:rPr lang="en-US" dirty="0" smtClean="0"/>
              <a:t>SDKs will always want to perform targeted marketing…</a:t>
            </a:r>
            <a:endParaRPr lang="en-US" dirty="0"/>
          </a:p>
        </p:txBody>
      </p:sp>
      <p:sp>
        <p:nvSpPr>
          <p:cNvPr id="4" name="Slide Number Placeholder 3"/>
          <p:cNvSpPr>
            <a:spLocks noGrp="1"/>
          </p:cNvSpPr>
          <p:nvPr>
            <p:ph type="sldNum" sz="quarter" idx="12"/>
          </p:nvPr>
        </p:nvSpPr>
        <p:spPr/>
        <p:txBody>
          <a:bodyPr/>
          <a:lstStyle/>
          <a:p>
            <a:fld id="{DAF22AC9-109E-4E4D-92F9-530E51D9A3A2}" type="slidenum">
              <a:rPr lang="he-IL" smtClean="0"/>
              <a:pPr/>
              <a:t>27</a:t>
            </a:fld>
            <a:endParaRPr lang="he-IL"/>
          </a:p>
        </p:txBody>
      </p:sp>
    </p:spTree>
    <p:extLst>
      <p:ext uri="{BB962C8B-B14F-4D97-AF65-F5344CB8AC3E}">
        <p14:creationId xmlns:p14="http://schemas.microsoft.com/office/powerpoint/2010/main" val="26994092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Defense advantages</a:t>
            </a:r>
            <a:endParaRPr lang="en-US" dirty="0"/>
          </a:p>
        </p:txBody>
      </p:sp>
      <p:sp>
        <p:nvSpPr>
          <p:cNvPr id="3" name="Content Placeholder 2"/>
          <p:cNvSpPr>
            <a:spLocks noGrp="1"/>
          </p:cNvSpPr>
          <p:nvPr>
            <p:ph idx="1"/>
          </p:nvPr>
        </p:nvSpPr>
        <p:spPr/>
        <p:txBody>
          <a:bodyPr>
            <a:normAutofit/>
          </a:bodyPr>
          <a:lstStyle/>
          <a:p>
            <a:pPr algn="l" rtl="0"/>
            <a:r>
              <a:rPr lang="en-US" dirty="0" smtClean="0"/>
              <a:t>App Stores and Markets</a:t>
            </a:r>
          </a:p>
          <a:p>
            <a:pPr lvl="1" algn="l" rtl="0"/>
            <a:r>
              <a:rPr lang="en-US" dirty="0" smtClean="0"/>
              <a:t>Choke point for distribution</a:t>
            </a:r>
          </a:p>
          <a:p>
            <a:pPr algn="l" rtl="0"/>
            <a:r>
              <a:rPr lang="en-US" dirty="0"/>
              <a:t>Less </a:t>
            </a:r>
            <a:r>
              <a:rPr lang="en-US" dirty="0" smtClean="0"/>
              <a:t>code to verify (?)</a:t>
            </a:r>
            <a:endParaRPr lang="en-US" dirty="0"/>
          </a:p>
          <a:p>
            <a:pPr algn="l" rtl="0"/>
            <a:r>
              <a:rPr lang="en-US" u="sng" dirty="0" smtClean="0"/>
              <a:t>App Security Models</a:t>
            </a:r>
          </a:p>
        </p:txBody>
      </p:sp>
      <p:sp>
        <p:nvSpPr>
          <p:cNvPr id="4" name="Slide Number Placeholder 3"/>
          <p:cNvSpPr>
            <a:spLocks noGrp="1"/>
          </p:cNvSpPr>
          <p:nvPr>
            <p:ph type="sldNum" sz="quarter" idx="12"/>
          </p:nvPr>
        </p:nvSpPr>
        <p:spPr/>
        <p:txBody>
          <a:bodyPr>
            <a:normAutofit/>
          </a:bodyPr>
          <a:lstStyle/>
          <a:p>
            <a:fld id="{DAF22AC9-109E-4E4D-92F9-530E51D9A3A2}" type="slidenum">
              <a:rPr lang="he-IL" smtClean="0"/>
              <a:pPr/>
              <a:t>28</a:t>
            </a:fld>
            <a:endParaRPr lang="he-IL"/>
          </a:p>
        </p:txBody>
      </p:sp>
    </p:spTree>
    <p:extLst>
      <p:ext uri="{BB962C8B-B14F-4D97-AF65-F5344CB8AC3E}">
        <p14:creationId xmlns:p14="http://schemas.microsoft.com/office/powerpoint/2010/main" val="2336859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 Security Models</a:t>
            </a:r>
            <a:endParaRPr lang="en-US" dirty="0"/>
          </a:p>
        </p:txBody>
      </p:sp>
      <p:sp>
        <p:nvSpPr>
          <p:cNvPr id="3" name="Content Placeholder 2"/>
          <p:cNvSpPr>
            <a:spLocks noGrp="1"/>
          </p:cNvSpPr>
          <p:nvPr>
            <p:ph idx="1"/>
          </p:nvPr>
        </p:nvSpPr>
        <p:spPr/>
        <p:txBody>
          <a:bodyPr>
            <a:normAutofit/>
          </a:bodyPr>
          <a:lstStyle/>
          <a:p>
            <a:pPr algn="l" rtl="0"/>
            <a:r>
              <a:rPr lang="en-US" dirty="0" smtClean="0"/>
              <a:t>Sandboxing</a:t>
            </a:r>
          </a:p>
          <a:p>
            <a:pPr lvl="1" algn="l" rtl="0"/>
            <a:r>
              <a:rPr lang="en-US" dirty="0" smtClean="0"/>
              <a:t>Permissions</a:t>
            </a:r>
          </a:p>
          <a:p>
            <a:pPr lvl="1" algn="l" rtl="0"/>
            <a:r>
              <a:rPr lang="en-US" dirty="0" smtClean="0"/>
              <a:t>Isolation</a:t>
            </a:r>
          </a:p>
          <a:p>
            <a:pPr algn="l" rtl="0"/>
            <a:r>
              <a:rPr lang="en-US" dirty="0" smtClean="0"/>
              <a:t>App stores verification</a:t>
            </a:r>
          </a:p>
          <a:p>
            <a:pPr lvl="1" algn="l" rtl="0"/>
            <a:r>
              <a:rPr lang="en-US" dirty="0" smtClean="0"/>
              <a:t>Open or disclosed source</a:t>
            </a:r>
          </a:p>
          <a:p>
            <a:pPr lvl="1" algn="l" rtl="0"/>
            <a:r>
              <a:rPr lang="en-US" dirty="0" smtClean="0"/>
              <a:t>Apps must prove themselves secure</a:t>
            </a:r>
          </a:p>
          <a:p>
            <a:pPr lvl="2"/>
            <a:r>
              <a:rPr lang="en-US" dirty="0" smtClean="0"/>
              <a:t>It’s no longer enough to just </a:t>
            </a:r>
            <a:r>
              <a:rPr lang="en-US" b="1" dirty="0" smtClean="0"/>
              <a:t>be</a:t>
            </a:r>
            <a:r>
              <a:rPr lang="en-US" dirty="0" smtClean="0"/>
              <a:t> secure</a:t>
            </a:r>
          </a:p>
          <a:p>
            <a:pPr lvl="1" algn="l" rtl="0"/>
            <a:r>
              <a:rPr lang="en-US" dirty="0" smtClean="0"/>
              <a:t>Vendors must prove themselves trustworthy</a:t>
            </a:r>
          </a:p>
          <a:p>
            <a:pPr lvl="1" algn="l" rtl="0"/>
            <a:r>
              <a:rPr lang="en-US" dirty="0" smtClean="0"/>
              <a:t>Sometimes signed (BB/Symbian/</a:t>
            </a:r>
            <a:r>
              <a:rPr lang="en-US" dirty="0" err="1" smtClean="0"/>
              <a:t>iOS</a:t>
            </a:r>
            <a:r>
              <a:rPr lang="en-US" dirty="0" smtClean="0"/>
              <a:t>/Android..)</a:t>
            </a:r>
          </a:p>
        </p:txBody>
      </p:sp>
      <p:sp>
        <p:nvSpPr>
          <p:cNvPr id="4" name="Slide Number Placeholder 3"/>
          <p:cNvSpPr>
            <a:spLocks noGrp="1"/>
          </p:cNvSpPr>
          <p:nvPr>
            <p:ph type="sldNum" sz="quarter" idx="12"/>
          </p:nvPr>
        </p:nvSpPr>
        <p:spPr/>
        <p:txBody>
          <a:bodyPr>
            <a:normAutofit/>
          </a:bodyPr>
          <a:lstStyle/>
          <a:p>
            <a:fld id="{DAF22AC9-109E-4E4D-92F9-530E51D9A3A2}" type="slidenum">
              <a:rPr lang="he-IL" smtClean="0"/>
              <a:pPr/>
              <a:t>29</a:t>
            </a:fld>
            <a:endParaRPr lang="he-IL"/>
          </a:p>
        </p:txBody>
      </p:sp>
    </p:spTree>
    <p:extLst>
      <p:ext uri="{BB962C8B-B14F-4D97-AF65-F5344CB8AC3E}">
        <p14:creationId xmlns:p14="http://schemas.microsoft.com/office/powerpoint/2010/main" val="1859618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 of Business</a:t>
            </a:r>
            <a:endParaRPr lang="en-US" dirty="0"/>
          </a:p>
        </p:txBody>
      </p:sp>
      <p:sp>
        <p:nvSpPr>
          <p:cNvPr id="3" name="Content Placeholder 2"/>
          <p:cNvSpPr>
            <a:spLocks noGrp="1"/>
          </p:cNvSpPr>
          <p:nvPr>
            <p:ph idx="1"/>
          </p:nvPr>
        </p:nvSpPr>
        <p:spPr>
          <a:xfrm>
            <a:off x="899592" y="1772816"/>
            <a:ext cx="7772400" cy="4572000"/>
          </a:xfrm>
        </p:spPr>
        <p:txBody>
          <a:bodyPr>
            <a:normAutofit fontScale="92500" lnSpcReduction="10000"/>
          </a:bodyPr>
          <a:lstStyle/>
          <a:p>
            <a:pPr algn="l" rtl="0"/>
            <a:r>
              <a:rPr lang="en-US" dirty="0" smtClean="0"/>
              <a:t>Part I: Introduction to Smartphone Security</a:t>
            </a:r>
          </a:p>
          <a:p>
            <a:pPr lvl="1"/>
            <a:r>
              <a:rPr lang="en-US" dirty="0" smtClean="0"/>
              <a:t>Why is phone security interesting?</a:t>
            </a:r>
          </a:p>
          <a:p>
            <a:pPr lvl="1"/>
            <a:r>
              <a:rPr lang="en-US" dirty="0" smtClean="0"/>
              <a:t>Contemporary and future platforms</a:t>
            </a:r>
          </a:p>
          <a:p>
            <a:pPr lvl="1"/>
            <a:r>
              <a:rPr lang="en-US" dirty="0" smtClean="0"/>
              <a:t>Define and discuss smart phone </a:t>
            </a:r>
            <a:r>
              <a:rPr lang="en-US" b="1" dirty="0" smtClean="0"/>
              <a:t>App Security Models</a:t>
            </a:r>
            <a:r>
              <a:rPr lang="en-US" dirty="0" smtClean="0"/>
              <a:t>.</a:t>
            </a:r>
          </a:p>
          <a:p>
            <a:pPr lvl="1"/>
            <a:r>
              <a:rPr lang="en-US" dirty="0" smtClean="0"/>
              <a:t>Case-studying iPhone vs. Android.</a:t>
            </a:r>
          </a:p>
          <a:p>
            <a:pPr algn="l" rtl="0"/>
            <a:r>
              <a:rPr lang="en-US" dirty="0" smtClean="0"/>
              <a:t>Part II: Application Security In a World of Sensitive Capabilities</a:t>
            </a:r>
          </a:p>
          <a:p>
            <a:pPr lvl="1"/>
            <a:r>
              <a:rPr lang="en-US" dirty="0" smtClean="0"/>
              <a:t>Capabilities, permissions, requirements for better application permission expressiveness</a:t>
            </a:r>
          </a:p>
          <a:p>
            <a:pPr lvl="1"/>
            <a:r>
              <a:rPr lang="en-US" dirty="0" smtClean="0"/>
              <a:t>Contemporary efforts in applying information flow control</a:t>
            </a:r>
          </a:p>
        </p:txBody>
      </p:sp>
      <p:sp>
        <p:nvSpPr>
          <p:cNvPr id="4" name="Slide Number Placeholder 3"/>
          <p:cNvSpPr>
            <a:spLocks noGrp="1"/>
          </p:cNvSpPr>
          <p:nvPr>
            <p:ph type="sldNum" sz="quarter" idx="12"/>
          </p:nvPr>
        </p:nvSpPr>
        <p:spPr/>
        <p:txBody>
          <a:bodyPr/>
          <a:lstStyle/>
          <a:p>
            <a:fld id="{DAF22AC9-109E-4E4D-92F9-530E51D9A3A2}" type="slidenum">
              <a:rPr lang="he-IL" smtClean="0"/>
              <a:pPr/>
              <a:t>3</a:t>
            </a:fld>
            <a:endParaRPr lang="he-IL"/>
          </a:p>
        </p:txBody>
      </p:sp>
    </p:spTree>
    <p:extLst>
      <p:ext uri="{BB962C8B-B14F-4D97-AF65-F5344CB8AC3E}">
        <p14:creationId xmlns:p14="http://schemas.microsoft.com/office/powerpoint/2010/main" val="1202617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Android Application Security Model</a:t>
            </a:r>
            <a:endParaRPr lang="en-US" sz="6600" dirty="0"/>
          </a:p>
        </p:txBody>
      </p:sp>
      <p:sp>
        <p:nvSpPr>
          <p:cNvPr id="4" name="Slide Number Placeholder 3"/>
          <p:cNvSpPr>
            <a:spLocks noGrp="1"/>
          </p:cNvSpPr>
          <p:nvPr>
            <p:ph type="sldNum" sz="quarter" idx="12"/>
          </p:nvPr>
        </p:nvSpPr>
        <p:spPr/>
        <p:txBody>
          <a:bodyPr/>
          <a:lstStyle/>
          <a:p>
            <a:fld id="{DAF22AC9-109E-4E4D-92F9-530E51D9A3A2}" type="slidenum">
              <a:rPr lang="he-IL" smtClean="0"/>
              <a:pPr/>
              <a:t>30</a:t>
            </a:fld>
            <a:endParaRPr lang="he-IL"/>
          </a:p>
        </p:txBody>
      </p:sp>
    </p:spTree>
    <p:extLst>
      <p:ext uri="{BB962C8B-B14F-4D97-AF65-F5344CB8AC3E}">
        <p14:creationId xmlns:p14="http://schemas.microsoft.com/office/powerpoint/2010/main" val="40946710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Android Application Security Model</a:t>
            </a:r>
            <a:endParaRPr lang="en-US" dirty="0"/>
          </a:p>
        </p:txBody>
      </p:sp>
      <p:sp>
        <p:nvSpPr>
          <p:cNvPr id="3" name="Content Placeholder 2"/>
          <p:cNvSpPr>
            <a:spLocks noGrp="1"/>
          </p:cNvSpPr>
          <p:nvPr>
            <p:ph idx="1"/>
          </p:nvPr>
        </p:nvSpPr>
        <p:spPr/>
        <p:txBody>
          <a:bodyPr>
            <a:normAutofit/>
          </a:bodyPr>
          <a:lstStyle/>
          <a:p>
            <a:pPr algn="l" rtl="0"/>
            <a:r>
              <a:rPr lang="en-US" dirty="0" smtClean="0"/>
              <a:t>Applications run in a virtual machine called </a:t>
            </a:r>
            <a:r>
              <a:rPr lang="en-US" dirty="0" err="1" smtClean="0"/>
              <a:t>Dalvik</a:t>
            </a:r>
            <a:endParaRPr lang="en-US" dirty="0" smtClean="0"/>
          </a:p>
          <a:p>
            <a:pPr lvl="1" algn="l" rtl="0"/>
            <a:r>
              <a:rPr lang="en-US" dirty="0" smtClean="0"/>
              <a:t>Java </a:t>
            </a:r>
            <a:r>
              <a:rPr lang="en-US" dirty="0" smtClean="0">
                <a:sym typeface="Wingdings" pitchFamily="2" charset="2"/>
              </a:rPr>
              <a:t> Java Byte Code  </a:t>
            </a:r>
            <a:r>
              <a:rPr lang="en-US" dirty="0" err="1" smtClean="0">
                <a:sym typeface="Wingdings" pitchFamily="2" charset="2"/>
              </a:rPr>
              <a:t>Dalvik</a:t>
            </a:r>
            <a:r>
              <a:rPr lang="en-US" dirty="0" smtClean="0">
                <a:sym typeface="Wingdings" pitchFamily="2" charset="2"/>
              </a:rPr>
              <a:t> Byte Code</a:t>
            </a:r>
            <a:endParaRPr lang="en-US" dirty="0" smtClean="0"/>
          </a:p>
          <a:p>
            <a:pPr algn="l" rtl="0"/>
            <a:r>
              <a:rPr lang="en-US" dirty="0" err="1" smtClean="0"/>
              <a:t>Dalvik</a:t>
            </a:r>
            <a:r>
              <a:rPr lang="en-US" dirty="0" smtClean="0"/>
              <a:t> itself is no sandbox</a:t>
            </a:r>
          </a:p>
          <a:p>
            <a:pPr lvl="1" algn="l" rtl="0"/>
            <a:r>
              <a:rPr lang="en-US" dirty="0" smtClean="0"/>
              <a:t>Sandboxing at </a:t>
            </a:r>
            <a:r>
              <a:rPr lang="en-US" b="1" dirty="0" smtClean="0"/>
              <a:t>process level</a:t>
            </a:r>
          </a:p>
          <a:p>
            <a:pPr lvl="1" algn="l" rtl="0"/>
            <a:r>
              <a:rPr lang="en-US" dirty="0" smtClean="0"/>
              <a:t>Each app process has a distinct UID, GID, and belongs to some groups.</a:t>
            </a:r>
          </a:p>
        </p:txBody>
      </p:sp>
      <p:sp>
        <p:nvSpPr>
          <p:cNvPr id="4" name="Slide Number Placeholder 3"/>
          <p:cNvSpPr>
            <a:spLocks noGrp="1"/>
          </p:cNvSpPr>
          <p:nvPr>
            <p:ph type="sldNum" sz="quarter" idx="12"/>
          </p:nvPr>
        </p:nvSpPr>
        <p:spPr/>
        <p:txBody>
          <a:bodyPr>
            <a:normAutofit/>
          </a:bodyPr>
          <a:lstStyle/>
          <a:p>
            <a:fld id="{DAF22AC9-109E-4E4D-92F9-530E51D9A3A2}" type="slidenum">
              <a:rPr lang="he-IL" smtClean="0"/>
              <a:pPr/>
              <a:t>31</a:t>
            </a:fld>
            <a:endParaRPr lang="he-IL"/>
          </a:p>
        </p:txBody>
      </p:sp>
    </p:spTree>
    <p:extLst>
      <p:ext uri="{BB962C8B-B14F-4D97-AF65-F5344CB8AC3E}">
        <p14:creationId xmlns:p14="http://schemas.microsoft.com/office/powerpoint/2010/main" val="4038520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Android Application Security Model (Cont.)</a:t>
            </a:r>
            <a:endParaRPr lang="en-US" dirty="0"/>
          </a:p>
        </p:txBody>
      </p:sp>
      <p:sp>
        <p:nvSpPr>
          <p:cNvPr id="3" name="Content Placeholder 2"/>
          <p:cNvSpPr>
            <a:spLocks noGrp="1"/>
          </p:cNvSpPr>
          <p:nvPr>
            <p:ph idx="1"/>
          </p:nvPr>
        </p:nvSpPr>
        <p:spPr/>
        <p:txBody>
          <a:bodyPr>
            <a:normAutofit fontScale="92500"/>
          </a:bodyPr>
          <a:lstStyle/>
          <a:p>
            <a:pPr algn="l" rtl="0"/>
            <a:r>
              <a:rPr lang="en-US" dirty="0"/>
              <a:t>AndroidManifest.xml</a:t>
            </a:r>
          </a:p>
          <a:p>
            <a:pPr lvl="1" algn="l" rtl="0"/>
            <a:r>
              <a:rPr lang="en-US" dirty="0"/>
              <a:t>Declares app permissions (Read contacts, Send SMS, Read Logs, Internet</a:t>
            </a:r>
            <a:r>
              <a:rPr lang="en-US" dirty="0" smtClean="0"/>
              <a:t>, </a:t>
            </a:r>
            <a:r>
              <a:rPr lang="en-US" dirty="0"/>
              <a:t>etc</a:t>
            </a:r>
            <a:r>
              <a:rPr lang="en-US" dirty="0" smtClean="0"/>
              <a:t>… and </a:t>
            </a:r>
            <a:r>
              <a:rPr lang="en-US" b="1" dirty="0" smtClean="0"/>
              <a:t>user-defined</a:t>
            </a:r>
            <a:r>
              <a:rPr lang="en-US" dirty="0" smtClean="0"/>
              <a:t>)</a:t>
            </a:r>
            <a:endParaRPr lang="en-US" dirty="0"/>
          </a:p>
          <a:p>
            <a:pPr lvl="2" algn="l" rtl="0"/>
            <a:r>
              <a:rPr lang="en-US" dirty="0"/>
              <a:t>  &lt;uses-permission </a:t>
            </a:r>
            <a:r>
              <a:rPr lang="en-US" dirty="0" err="1"/>
              <a:t>android:name</a:t>
            </a:r>
            <a:r>
              <a:rPr lang="en-US" dirty="0"/>
              <a:t>="</a:t>
            </a:r>
            <a:r>
              <a:rPr lang="en-US" dirty="0" err="1"/>
              <a:t>android.permission.RECEIVE_SMS</a:t>
            </a:r>
            <a:r>
              <a:rPr lang="en-US" dirty="0"/>
              <a:t>" /&gt;</a:t>
            </a:r>
          </a:p>
          <a:p>
            <a:pPr lvl="1" algn="l" rtl="0"/>
            <a:r>
              <a:rPr lang="en-US" dirty="0"/>
              <a:t>Other static </a:t>
            </a:r>
            <a:r>
              <a:rPr lang="en-US" dirty="0" smtClean="0"/>
              <a:t>metadata about </a:t>
            </a:r>
            <a:r>
              <a:rPr lang="en-US" b="1" dirty="0" smtClean="0"/>
              <a:t>components.</a:t>
            </a:r>
            <a:endParaRPr lang="en-US" b="1" dirty="0"/>
          </a:p>
          <a:p>
            <a:pPr algn="l" rtl="0"/>
            <a:r>
              <a:rPr lang="en-US" dirty="0"/>
              <a:t>Apps must be signed by developer (but not by anyone else)</a:t>
            </a:r>
          </a:p>
          <a:p>
            <a:pPr lvl="1" algn="l" rtl="0"/>
            <a:r>
              <a:rPr lang="en-US" dirty="0" smtClean="0"/>
              <a:t>Allows sig-level permission granting</a:t>
            </a:r>
          </a:p>
          <a:p>
            <a:pPr lvl="1" algn="l" rtl="0"/>
            <a:r>
              <a:rPr lang="en-US" dirty="0" smtClean="0"/>
              <a:t>Apps with same key can request the same </a:t>
            </a:r>
            <a:r>
              <a:rPr lang="en-US" dirty="0" err="1" smtClean="0"/>
              <a:t>gid</a:t>
            </a:r>
            <a:r>
              <a:rPr lang="en-US" dirty="0" smtClean="0"/>
              <a:t>/</a:t>
            </a:r>
            <a:r>
              <a:rPr lang="en-US" dirty="0" err="1" smtClean="0"/>
              <a:t>uid</a:t>
            </a:r>
            <a:endParaRPr lang="en-US" dirty="0"/>
          </a:p>
        </p:txBody>
      </p:sp>
      <p:sp>
        <p:nvSpPr>
          <p:cNvPr id="4" name="Slide Number Placeholder 3"/>
          <p:cNvSpPr>
            <a:spLocks noGrp="1"/>
          </p:cNvSpPr>
          <p:nvPr>
            <p:ph type="sldNum" sz="quarter" idx="12"/>
          </p:nvPr>
        </p:nvSpPr>
        <p:spPr/>
        <p:txBody>
          <a:bodyPr>
            <a:normAutofit/>
          </a:bodyPr>
          <a:lstStyle/>
          <a:p>
            <a:fld id="{DAF22AC9-109E-4E4D-92F9-530E51D9A3A2}" type="slidenum">
              <a:rPr lang="he-IL" smtClean="0"/>
              <a:pPr/>
              <a:t>32</a:t>
            </a:fld>
            <a:endParaRPr lang="he-IL"/>
          </a:p>
        </p:txBody>
      </p:sp>
    </p:spTree>
    <p:extLst>
      <p:ext uri="{BB962C8B-B14F-4D97-AF65-F5344CB8AC3E}">
        <p14:creationId xmlns:p14="http://schemas.microsoft.com/office/powerpoint/2010/main" val="4144590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Security User Experience</a:t>
            </a:r>
            <a:endParaRPr lang="en-US" dirty="0"/>
          </a:p>
        </p:txBody>
      </p:sp>
      <p:sp>
        <p:nvSpPr>
          <p:cNvPr id="3" name="Content Placeholder 2"/>
          <p:cNvSpPr>
            <a:spLocks noGrp="1"/>
          </p:cNvSpPr>
          <p:nvPr>
            <p:ph idx="1"/>
          </p:nvPr>
        </p:nvSpPr>
        <p:spPr/>
        <p:txBody>
          <a:bodyPr/>
          <a:lstStyle/>
          <a:p>
            <a:r>
              <a:rPr lang="en-US" dirty="0" smtClean="0"/>
              <a:t>First, obvious problem: users treat permission prompting similar to browser pop-up warnings.</a:t>
            </a:r>
          </a:p>
          <a:p>
            <a:pPr lvl="1"/>
            <a:r>
              <a:rPr lang="en-US" dirty="0" smtClean="0"/>
              <a:t>They just don’t care. “Want to get pony wallpapers </a:t>
            </a:r>
            <a:r>
              <a:rPr lang="en-US" b="1" dirty="0" smtClean="0"/>
              <a:t>now</a:t>
            </a:r>
            <a:r>
              <a:rPr lang="en-US" dirty="0" smtClean="0"/>
              <a:t>.”</a:t>
            </a:r>
          </a:p>
          <a:p>
            <a:endParaRPr lang="en-US" b="1" dirty="0"/>
          </a:p>
        </p:txBody>
      </p:sp>
      <p:sp>
        <p:nvSpPr>
          <p:cNvPr id="4" name="Slide Number Placeholder 3"/>
          <p:cNvSpPr>
            <a:spLocks noGrp="1"/>
          </p:cNvSpPr>
          <p:nvPr>
            <p:ph type="sldNum" sz="quarter" idx="12"/>
          </p:nvPr>
        </p:nvSpPr>
        <p:spPr/>
        <p:txBody>
          <a:bodyPr/>
          <a:lstStyle/>
          <a:p>
            <a:fld id="{DAF22AC9-109E-4E4D-92F9-530E51D9A3A2}" type="slidenum">
              <a:rPr lang="he-IL" smtClean="0"/>
              <a:pPr/>
              <a:t>33</a:t>
            </a:fld>
            <a:endParaRPr lang="he-IL"/>
          </a:p>
        </p:txBody>
      </p:sp>
    </p:spTree>
    <p:extLst>
      <p:ext uri="{BB962C8B-B14F-4D97-AF65-F5344CB8AC3E}">
        <p14:creationId xmlns:p14="http://schemas.microsoft.com/office/powerpoint/2010/main" val="38611647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Android Application Security Model (Cont.)</a:t>
            </a:r>
            <a:endParaRPr lang="en-US" dirty="0"/>
          </a:p>
        </p:txBody>
      </p:sp>
      <p:sp>
        <p:nvSpPr>
          <p:cNvPr id="3" name="Content Placeholder 2"/>
          <p:cNvSpPr>
            <a:spLocks noGrp="1"/>
          </p:cNvSpPr>
          <p:nvPr>
            <p:ph idx="1"/>
          </p:nvPr>
        </p:nvSpPr>
        <p:spPr/>
        <p:txBody>
          <a:bodyPr/>
          <a:lstStyle/>
          <a:p>
            <a:pPr algn="l" rtl="0"/>
            <a:r>
              <a:rPr lang="en-US" dirty="0" smtClean="0"/>
              <a:t>How does Android enforce permissions?</a:t>
            </a:r>
          </a:p>
          <a:p>
            <a:pPr algn="l" rtl="0"/>
            <a:r>
              <a:rPr lang="en-US" dirty="0" smtClean="0"/>
              <a:t>Two enforcement mechanisms:</a:t>
            </a:r>
          </a:p>
          <a:p>
            <a:pPr lvl="1" algn="l" rtl="0"/>
            <a:r>
              <a:rPr lang="en-US" dirty="0" smtClean="0"/>
              <a:t>System level (files, I/O…)</a:t>
            </a:r>
          </a:p>
          <a:p>
            <a:pPr lvl="2" algn="l" rtl="0"/>
            <a:r>
              <a:rPr lang="en-US" dirty="0" smtClean="0"/>
              <a:t>Some behavior inherited from Linux</a:t>
            </a:r>
          </a:p>
          <a:p>
            <a:pPr lvl="2" algn="l" rtl="0"/>
            <a:r>
              <a:rPr lang="en-US" dirty="0" smtClean="0"/>
              <a:t>The kernel is patched in some places </a:t>
            </a:r>
            <a:r>
              <a:rPr lang="en-US" dirty="0" err="1" smtClean="0"/>
              <a:t>s.t.</a:t>
            </a:r>
            <a:r>
              <a:rPr lang="en-US" dirty="0" smtClean="0"/>
              <a:t> process group list is checked in some system calls. This is similar to </a:t>
            </a:r>
            <a:r>
              <a:rPr lang="en-US" dirty="0"/>
              <a:t>L</a:t>
            </a:r>
            <a:r>
              <a:rPr lang="en-US" dirty="0" smtClean="0"/>
              <a:t>inux capabilities (only for non-root processes, and with no one reference monitor).</a:t>
            </a:r>
          </a:p>
          <a:p>
            <a:pPr lvl="1" algn="l" rtl="0"/>
            <a:r>
              <a:rPr lang="en-US" dirty="0" smtClean="0"/>
              <a:t>ICC level</a:t>
            </a:r>
          </a:p>
          <a:p>
            <a:pPr lvl="2" algn="l" rtl="0"/>
            <a:r>
              <a:rPr lang="en-US" dirty="0" smtClean="0"/>
              <a:t>Google’s own implementation</a:t>
            </a:r>
          </a:p>
        </p:txBody>
      </p:sp>
      <p:sp>
        <p:nvSpPr>
          <p:cNvPr id="4" name="Slide Number Placeholder 3"/>
          <p:cNvSpPr>
            <a:spLocks noGrp="1"/>
          </p:cNvSpPr>
          <p:nvPr>
            <p:ph type="sldNum" sz="quarter" idx="12"/>
          </p:nvPr>
        </p:nvSpPr>
        <p:spPr/>
        <p:txBody>
          <a:bodyPr>
            <a:normAutofit/>
          </a:bodyPr>
          <a:lstStyle/>
          <a:p>
            <a:fld id="{DAF22AC9-109E-4E4D-92F9-530E51D9A3A2}" type="slidenum">
              <a:rPr lang="he-IL" smtClean="0"/>
              <a:pPr/>
              <a:t>34</a:t>
            </a:fld>
            <a:endParaRPr lang="he-IL"/>
          </a:p>
        </p:txBody>
      </p:sp>
      <p:sp>
        <p:nvSpPr>
          <p:cNvPr id="5" name="Rectangle 4"/>
          <p:cNvSpPr/>
          <p:nvPr/>
        </p:nvSpPr>
        <p:spPr>
          <a:xfrm>
            <a:off x="395536" y="6211669"/>
            <a:ext cx="4572000" cy="646331"/>
          </a:xfrm>
          <a:prstGeom prst="rect">
            <a:avLst/>
          </a:prstGeom>
        </p:spPr>
        <p:txBody>
          <a:bodyPr>
            <a:spAutoFit/>
          </a:bodyPr>
          <a:lstStyle/>
          <a:p>
            <a:pPr algn="l" rtl="0"/>
            <a:r>
              <a:rPr lang="en-US" dirty="0" smtClean="0">
                <a:hlinkClick r:id="rId3"/>
              </a:rPr>
              <a:t>“Understanding Android Security”</a:t>
            </a:r>
          </a:p>
          <a:p>
            <a:pPr algn="l" rtl="0"/>
            <a:r>
              <a:rPr lang="en-US" dirty="0" err="1" smtClean="0">
                <a:hlinkClick r:id="rId3"/>
              </a:rPr>
              <a:t>Enck</a:t>
            </a:r>
            <a:r>
              <a:rPr lang="en-US" dirty="0" smtClean="0">
                <a:hlinkClick r:id="rId3"/>
              </a:rPr>
              <a:t>, </a:t>
            </a:r>
            <a:r>
              <a:rPr lang="en-US" dirty="0" err="1" smtClean="0">
                <a:hlinkClick r:id="rId3"/>
              </a:rPr>
              <a:t>Ongtang</a:t>
            </a:r>
            <a:r>
              <a:rPr lang="en-US" dirty="0" smtClean="0">
                <a:hlinkClick r:id="rId3"/>
              </a:rPr>
              <a:t> &amp; McDaniel</a:t>
            </a:r>
            <a:endParaRPr lang="en-US" dirty="0"/>
          </a:p>
        </p:txBody>
      </p:sp>
    </p:spTree>
    <p:extLst>
      <p:ext uri="{BB962C8B-B14F-4D97-AF65-F5344CB8AC3E}">
        <p14:creationId xmlns:p14="http://schemas.microsoft.com/office/powerpoint/2010/main" val="2537843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ICC</a:t>
            </a:r>
            <a:endParaRPr lang="en-US" dirty="0"/>
          </a:p>
        </p:txBody>
      </p:sp>
      <p:sp>
        <p:nvSpPr>
          <p:cNvPr id="3" name="Content Placeholder 2"/>
          <p:cNvSpPr>
            <a:spLocks noGrp="1"/>
          </p:cNvSpPr>
          <p:nvPr>
            <p:ph idx="1"/>
          </p:nvPr>
        </p:nvSpPr>
        <p:spPr/>
        <p:txBody>
          <a:bodyPr>
            <a:normAutofit/>
          </a:bodyPr>
          <a:lstStyle/>
          <a:p>
            <a:pPr marL="0" indent="-400050" algn="l" rtl="0"/>
            <a:r>
              <a:rPr lang="en-US" dirty="0" smtClean="0"/>
              <a:t>Component (defined in manifest.xml)</a:t>
            </a:r>
          </a:p>
          <a:p>
            <a:pPr marL="800100" lvl="2" indent="-400050" algn="l" rtl="0"/>
            <a:r>
              <a:rPr lang="en-US" dirty="0" smtClean="0"/>
              <a:t>Activity – UI behavior.</a:t>
            </a:r>
          </a:p>
          <a:p>
            <a:pPr marL="800100" lvl="2" indent="-400050" algn="l" rtl="0"/>
            <a:r>
              <a:rPr lang="en-US" dirty="0" smtClean="0"/>
              <a:t>Service – Background operation.</a:t>
            </a:r>
          </a:p>
          <a:p>
            <a:pPr marL="742950" lvl="2" indent="-342900" algn="l" rtl="0"/>
            <a:r>
              <a:rPr lang="en-US" dirty="0" smtClean="0"/>
              <a:t>Content Provider – A data service.</a:t>
            </a:r>
          </a:p>
          <a:p>
            <a:pPr marL="742950" lvl="2" indent="-342900" algn="l" rtl="0"/>
            <a:r>
              <a:rPr lang="en-US" dirty="0" smtClean="0"/>
              <a:t>Broadcast Receiver – “mailbox”</a:t>
            </a:r>
          </a:p>
          <a:p>
            <a:pPr marL="0" indent="-400050" algn="l" rtl="0"/>
            <a:r>
              <a:rPr lang="en-US" dirty="0" smtClean="0"/>
              <a:t>Intent </a:t>
            </a:r>
            <a:r>
              <a:rPr lang="en-US" dirty="0"/>
              <a:t>- “A single, focused thing a user</a:t>
            </a:r>
            <a:r>
              <a:rPr lang="en-US" b="1" dirty="0"/>
              <a:t> </a:t>
            </a:r>
            <a:r>
              <a:rPr lang="en-US" dirty="0"/>
              <a:t>can do</a:t>
            </a:r>
            <a:r>
              <a:rPr lang="en-US" dirty="0" smtClean="0"/>
              <a:t>”</a:t>
            </a:r>
          </a:p>
          <a:p>
            <a:pPr marL="742950" lvl="2" indent="-342900" algn="l" rtl="0"/>
            <a:r>
              <a:rPr lang="en-US" dirty="0" smtClean="0"/>
              <a:t>Intents are used to invoke activities, services and to broadcast events.</a:t>
            </a:r>
            <a:endParaRPr lang="en-US" dirty="0"/>
          </a:p>
        </p:txBody>
      </p:sp>
      <p:sp>
        <p:nvSpPr>
          <p:cNvPr id="4" name="Slide Number Placeholder 3"/>
          <p:cNvSpPr>
            <a:spLocks noGrp="1"/>
          </p:cNvSpPr>
          <p:nvPr>
            <p:ph type="sldNum" sz="quarter" idx="12"/>
          </p:nvPr>
        </p:nvSpPr>
        <p:spPr/>
        <p:txBody>
          <a:bodyPr>
            <a:normAutofit/>
          </a:bodyPr>
          <a:lstStyle/>
          <a:p>
            <a:fld id="{DAF22AC9-109E-4E4D-92F9-530E51D9A3A2}" type="slidenum">
              <a:rPr lang="he-IL" smtClean="0"/>
              <a:pPr/>
              <a:t>35</a:t>
            </a:fld>
            <a:endParaRPr lang="he-IL"/>
          </a:p>
        </p:txBody>
      </p:sp>
    </p:spTree>
    <p:extLst>
      <p:ext uri="{BB962C8B-B14F-4D97-AF65-F5344CB8AC3E}">
        <p14:creationId xmlns:p14="http://schemas.microsoft.com/office/powerpoint/2010/main" val="2839796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Component Defines</a:t>
            </a:r>
            <a:endParaRPr lang="en-US" dirty="0"/>
          </a:p>
        </p:txBody>
      </p:sp>
      <p:sp>
        <p:nvSpPr>
          <p:cNvPr id="3" name="Content Placeholder 2"/>
          <p:cNvSpPr>
            <a:spLocks noGrp="1"/>
          </p:cNvSpPr>
          <p:nvPr>
            <p:ph idx="1"/>
          </p:nvPr>
        </p:nvSpPr>
        <p:spPr/>
        <p:txBody>
          <a:bodyPr>
            <a:normAutofit/>
          </a:bodyPr>
          <a:lstStyle/>
          <a:p>
            <a:pPr marL="0" indent="-400050" algn="l" rtl="0"/>
            <a:r>
              <a:rPr lang="en-US" dirty="0" smtClean="0"/>
              <a:t>Intent Filters</a:t>
            </a:r>
          </a:p>
          <a:p>
            <a:pPr marL="800100" lvl="2" indent="-400050" algn="l" rtl="0"/>
            <a:r>
              <a:rPr lang="en-US" dirty="0" smtClean="0"/>
              <a:t>What intents invoke a component.</a:t>
            </a:r>
          </a:p>
          <a:p>
            <a:pPr marL="0" indent="-400050" algn="l" rtl="0"/>
            <a:r>
              <a:rPr lang="en-US" b="1" dirty="0" smtClean="0"/>
              <a:t>Permissions</a:t>
            </a:r>
            <a:r>
              <a:rPr lang="en-US" dirty="0" smtClean="0"/>
              <a:t> – Who may invoke it</a:t>
            </a:r>
          </a:p>
          <a:p>
            <a:pPr marL="800100" lvl="2" indent="-400050" algn="l" rtl="0"/>
            <a:r>
              <a:rPr lang="en-US" dirty="0" smtClean="0"/>
              <a:t>Normal – permission use must be declared</a:t>
            </a:r>
          </a:p>
          <a:p>
            <a:pPr marL="800100" lvl="2" indent="-400050" algn="l" rtl="0"/>
            <a:r>
              <a:rPr lang="en-US" dirty="0" smtClean="0"/>
              <a:t>Signature – permission only by apps signed by same key</a:t>
            </a:r>
          </a:p>
          <a:p>
            <a:pPr marL="800100" lvl="2" indent="-400050" algn="l" rtl="0"/>
            <a:r>
              <a:rPr lang="en-US" dirty="0" smtClean="0"/>
              <a:t>Dangerous – explicit permission from user required</a:t>
            </a:r>
          </a:p>
        </p:txBody>
      </p:sp>
      <p:sp>
        <p:nvSpPr>
          <p:cNvPr id="4" name="Slide Number Placeholder 3"/>
          <p:cNvSpPr>
            <a:spLocks noGrp="1"/>
          </p:cNvSpPr>
          <p:nvPr>
            <p:ph type="sldNum" sz="quarter" idx="12"/>
          </p:nvPr>
        </p:nvSpPr>
        <p:spPr/>
        <p:txBody>
          <a:bodyPr>
            <a:normAutofit/>
          </a:bodyPr>
          <a:lstStyle/>
          <a:p>
            <a:fld id="{DAF22AC9-109E-4E4D-92F9-530E51D9A3A2}" type="slidenum">
              <a:rPr lang="he-IL" smtClean="0"/>
              <a:pPr/>
              <a:t>36</a:t>
            </a:fld>
            <a:endParaRPr lang="he-IL"/>
          </a:p>
        </p:txBody>
      </p:sp>
    </p:spTree>
    <p:extLst>
      <p:ext uri="{BB962C8B-B14F-4D97-AF65-F5344CB8AC3E}">
        <p14:creationId xmlns:p14="http://schemas.microsoft.com/office/powerpoint/2010/main" val="1696446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ICC Security - The Basic Idea</a:t>
            </a:r>
            <a:endParaRPr lang="en-US" dirty="0"/>
          </a:p>
        </p:txBody>
      </p:sp>
      <p:sp>
        <p:nvSpPr>
          <p:cNvPr id="3" name="Content Placeholder 2"/>
          <p:cNvSpPr>
            <a:spLocks noGrp="1"/>
          </p:cNvSpPr>
          <p:nvPr>
            <p:ph idx="1"/>
          </p:nvPr>
        </p:nvSpPr>
        <p:spPr>
          <a:xfrm>
            <a:off x="457200" y="1600200"/>
            <a:ext cx="8229600" cy="4853136"/>
          </a:xfrm>
        </p:spPr>
        <p:txBody>
          <a:bodyPr>
            <a:normAutofit fontScale="85000" lnSpcReduction="20000"/>
          </a:bodyPr>
          <a:lstStyle/>
          <a:p>
            <a:pPr algn="l" rtl="0"/>
            <a:endParaRPr lang="en-US" dirty="0" smtClean="0"/>
          </a:p>
          <a:p>
            <a:pPr algn="l" rtl="0"/>
            <a:endParaRPr lang="en-US" dirty="0"/>
          </a:p>
          <a:p>
            <a:pPr algn="l" rtl="0"/>
            <a:endParaRPr lang="en-US" dirty="0" smtClean="0"/>
          </a:p>
          <a:p>
            <a:pPr marL="45720" indent="0" algn="l" rtl="0">
              <a:buNone/>
            </a:pPr>
            <a:endParaRPr lang="en-US" dirty="0" smtClean="0"/>
          </a:p>
          <a:p>
            <a:pPr algn="l" rtl="0"/>
            <a:endParaRPr lang="en-US" dirty="0" smtClean="0"/>
          </a:p>
          <a:p>
            <a:pPr algn="l" rtl="0"/>
            <a:r>
              <a:rPr lang="en-US" dirty="0" smtClean="0"/>
              <a:t>Per-application permission granting</a:t>
            </a:r>
          </a:p>
          <a:p>
            <a:pPr lvl="1" algn="l" rtl="0"/>
            <a:r>
              <a:rPr lang="en-US" dirty="0" smtClean="0"/>
              <a:t>Granted by user or declaring application</a:t>
            </a:r>
          </a:p>
          <a:p>
            <a:pPr lvl="1" algn="l" rtl="0"/>
            <a:r>
              <a:rPr lang="en-US" dirty="0" smtClean="0"/>
              <a:t>App’s components use them</a:t>
            </a:r>
          </a:p>
          <a:p>
            <a:pPr algn="l" rtl="0"/>
            <a:r>
              <a:rPr lang="en-US" dirty="0" smtClean="0"/>
              <a:t>Component-specific permission requirements</a:t>
            </a:r>
          </a:p>
          <a:p>
            <a:pPr lvl="1" algn="l" rtl="0"/>
            <a:r>
              <a:rPr lang="en-US" dirty="0" smtClean="0"/>
              <a:t>Enforced when trying to access/invoke a component</a:t>
            </a:r>
          </a:p>
          <a:p>
            <a:pPr algn="l" rtl="0"/>
            <a:r>
              <a:rPr lang="en-US" dirty="0" smtClean="0"/>
              <a:t>Sensitive data (location, contacts) is usually accessed through a dedicated component.</a:t>
            </a:r>
            <a:endParaRPr lang="en-US" dirty="0"/>
          </a:p>
        </p:txBody>
      </p:sp>
      <p:sp>
        <p:nvSpPr>
          <p:cNvPr id="6" name="Slide Number Placeholder 5"/>
          <p:cNvSpPr>
            <a:spLocks noGrp="1"/>
          </p:cNvSpPr>
          <p:nvPr>
            <p:ph type="sldNum" sz="quarter" idx="12"/>
          </p:nvPr>
        </p:nvSpPr>
        <p:spPr/>
        <p:txBody>
          <a:bodyPr>
            <a:normAutofit/>
          </a:bodyPr>
          <a:lstStyle/>
          <a:p>
            <a:fld id="{DAF22AC9-109E-4E4D-92F9-530E51D9A3A2}" type="slidenum">
              <a:rPr lang="he-IL" smtClean="0"/>
              <a:pPr/>
              <a:t>37</a:t>
            </a:fld>
            <a:endParaRPr lang="he-IL"/>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38536"/>
            <a:ext cx="733425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66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76672"/>
            <a:ext cx="7772400" cy="914400"/>
          </a:xfrm>
        </p:spPr>
        <p:txBody>
          <a:bodyPr/>
          <a:lstStyle/>
          <a:p>
            <a:r>
              <a:rPr lang="en-US" sz="3200" dirty="0" smtClean="0"/>
              <a:t>How this looks in AndroidManifest.xml - Use Permission</a:t>
            </a:r>
            <a:endParaRPr lang="en-US" sz="3200" dirty="0"/>
          </a:p>
        </p:txBody>
      </p:sp>
      <p:sp>
        <p:nvSpPr>
          <p:cNvPr id="3" name="Content Placeholder 2"/>
          <p:cNvSpPr>
            <a:spLocks noGrp="1"/>
          </p:cNvSpPr>
          <p:nvPr>
            <p:ph idx="1"/>
          </p:nvPr>
        </p:nvSpPr>
        <p:spPr/>
        <p:txBody>
          <a:bodyPr>
            <a:normAutofit/>
          </a:bodyPr>
          <a:lstStyle/>
          <a:p>
            <a:endParaRPr lang="en-US" dirty="0" smtClean="0"/>
          </a:p>
          <a:p>
            <a:endParaRPr lang="en-US" dirty="0"/>
          </a:p>
          <a:p>
            <a:endParaRPr lang="en-US" dirty="0" smtClean="0"/>
          </a:p>
          <a:p>
            <a:endParaRPr lang="en-US" dirty="0"/>
          </a:p>
          <a:p>
            <a:r>
              <a:rPr lang="en-US" dirty="0" smtClean="0"/>
              <a:t>‘string’ can be – </a:t>
            </a:r>
          </a:p>
          <a:p>
            <a:endParaRPr lang="en-US" dirty="0" smtClean="0"/>
          </a:p>
          <a:p>
            <a:endParaRPr lang="en-US" dirty="0" smtClean="0"/>
          </a:p>
          <a:p>
            <a:r>
              <a:rPr lang="en-US" b="1" dirty="0" smtClean="0"/>
              <a:t>Or</a:t>
            </a:r>
            <a:r>
              <a:rPr lang="en-US" dirty="0" smtClean="0"/>
              <a:t> permissions defined by applications.</a:t>
            </a:r>
            <a:endParaRPr lang="en-US" b="1" dirty="0" smtClean="0"/>
          </a:p>
        </p:txBody>
      </p:sp>
      <p:sp>
        <p:nvSpPr>
          <p:cNvPr id="4" name="Slide Number Placeholder 3"/>
          <p:cNvSpPr>
            <a:spLocks noGrp="1"/>
          </p:cNvSpPr>
          <p:nvPr>
            <p:ph type="sldNum" sz="quarter" idx="12"/>
          </p:nvPr>
        </p:nvSpPr>
        <p:spPr/>
        <p:txBody>
          <a:bodyPr/>
          <a:lstStyle/>
          <a:p>
            <a:fld id="{DAF22AC9-109E-4E4D-92F9-530E51D9A3A2}" type="slidenum">
              <a:rPr lang="he-IL" smtClean="0"/>
              <a:pPr/>
              <a:t>38</a:t>
            </a:fld>
            <a:endParaRPr lang="he-IL"/>
          </a:p>
        </p:txBody>
      </p:sp>
      <p:sp>
        <p:nvSpPr>
          <p:cNvPr id="5" name="Rectangle 4"/>
          <p:cNvSpPr/>
          <p:nvPr/>
        </p:nvSpPr>
        <p:spPr>
          <a:xfrm>
            <a:off x="2663280" y="1916832"/>
            <a:ext cx="6480720" cy="1631216"/>
          </a:xfrm>
          <a:prstGeom prst="rect">
            <a:avLst/>
          </a:prstGeom>
        </p:spPr>
        <p:txBody>
          <a:bodyPr wrap="square">
            <a:spAutoFit/>
          </a:bodyPr>
          <a:lstStyle/>
          <a:p>
            <a:pPr algn="l" rtl="0"/>
            <a:r>
              <a:rPr lang="en-US" sz="2000" dirty="0" smtClean="0"/>
              <a:t>&lt;manifest&gt;</a:t>
            </a:r>
          </a:p>
          <a:p>
            <a:pPr algn="l" rtl="0"/>
            <a:r>
              <a:rPr lang="en-US" sz="2000" dirty="0"/>
              <a:t>	</a:t>
            </a:r>
            <a:r>
              <a:rPr lang="en-US" sz="2000" dirty="0" smtClean="0"/>
              <a:t>…</a:t>
            </a:r>
          </a:p>
          <a:p>
            <a:pPr algn="l" rtl="0"/>
            <a:r>
              <a:rPr lang="en-US" sz="2000" dirty="0" smtClean="0"/>
              <a:t>	&lt;</a:t>
            </a:r>
            <a:r>
              <a:rPr lang="en-US" sz="2000" dirty="0"/>
              <a:t>uses-permission </a:t>
            </a:r>
            <a:r>
              <a:rPr lang="en-US" sz="2000" dirty="0" err="1"/>
              <a:t>android:</a:t>
            </a:r>
            <a:r>
              <a:rPr lang="en-US" sz="2000" dirty="0" err="1">
                <a:hlinkClick r:id="rId2"/>
              </a:rPr>
              <a:t>name</a:t>
            </a:r>
            <a:r>
              <a:rPr lang="en-US" sz="2000" dirty="0"/>
              <a:t>="</a:t>
            </a:r>
            <a:r>
              <a:rPr lang="en-US" sz="2000" i="1" dirty="0"/>
              <a:t>string</a:t>
            </a:r>
            <a:r>
              <a:rPr lang="en-US" sz="2000" dirty="0"/>
              <a:t>" </a:t>
            </a:r>
            <a:r>
              <a:rPr lang="en-US" sz="2000" dirty="0" smtClean="0"/>
              <a:t>/&gt;</a:t>
            </a:r>
          </a:p>
          <a:p>
            <a:pPr algn="l" rtl="0"/>
            <a:r>
              <a:rPr lang="en-US" sz="2000" dirty="0" smtClean="0"/>
              <a:t>	…</a:t>
            </a:r>
          </a:p>
          <a:p>
            <a:pPr algn="l" rtl="0"/>
            <a:r>
              <a:rPr lang="en-US" sz="2000" dirty="0" smtClean="0"/>
              <a:t>&lt;/manifest&gt;</a:t>
            </a:r>
            <a:endParaRPr lang="en-US" sz="2000" dirty="0"/>
          </a:p>
        </p:txBody>
      </p:sp>
      <p:sp>
        <p:nvSpPr>
          <p:cNvPr id="6" name="TextBox 5"/>
          <p:cNvSpPr txBox="1"/>
          <p:nvPr/>
        </p:nvSpPr>
        <p:spPr>
          <a:xfrm>
            <a:off x="3995936" y="3789040"/>
            <a:ext cx="4896544" cy="1323439"/>
          </a:xfrm>
          <a:prstGeom prst="rect">
            <a:avLst/>
          </a:prstGeom>
          <a:noFill/>
        </p:spPr>
        <p:txBody>
          <a:bodyPr wrap="square" rtlCol="0">
            <a:spAutoFit/>
          </a:bodyPr>
          <a:lstStyle/>
          <a:p>
            <a:pPr algn="l"/>
            <a:r>
              <a:rPr lang="en-US" sz="1600" dirty="0"/>
              <a:t>SEND_SMS, ACCESS_WIFI_STATE, BATTERY_STATS, GET_TASKS, CLEAR_APP_CACHE, HARDWARE_TEST, MODIFY_AUDIO_SETTINGS, MOUNT_FORMAT_FILESYSTEM, RECORD_AUDIO, INTERNET</a:t>
            </a:r>
            <a:r>
              <a:rPr lang="en-US" sz="1600" dirty="0" smtClean="0"/>
              <a:t>………</a:t>
            </a:r>
            <a:endParaRPr lang="en-US" sz="1600" dirty="0"/>
          </a:p>
        </p:txBody>
      </p:sp>
    </p:spTree>
    <p:extLst>
      <p:ext uri="{BB962C8B-B14F-4D97-AF65-F5344CB8AC3E}">
        <p14:creationId xmlns:p14="http://schemas.microsoft.com/office/powerpoint/2010/main" val="41333172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How this looks in AndroidManifest.xml – Define Permission</a:t>
            </a:r>
            <a:endParaRPr lang="en-US" sz="3200" dirty="0"/>
          </a:p>
        </p:txBody>
      </p:sp>
      <p:sp>
        <p:nvSpPr>
          <p:cNvPr id="4" name="Slide Number Placeholder 3"/>
          <p:cNvSpPr>
            <a:spLocks noGrp="1"/>
          </p:cNvSpPr>
          <p:nvPr>
            <p:ph type="sldNum" sz="quarter" idx="12"/>
          </p:nvPr>
        </p:nvSpPr>
        <p:spPr/>
        <p:txBody>
          <a:bodyPr/>
          <a:lstStyle/>
          <a:p>
            <a:fld id="{DAF22AC9-109E-4E4D-92F9-530E51D9A3A2}" type="slidenum">
              <a:rPr lang="he-IL" smtClean="0"/>
              <a:pPr/>
              <a:t>39</a:t>
            </a:fld>
            <a:endParaRPr lang="he-IL"/>
          </a:p>
        </p:txBody>
      </p:sp>
      <p:sp>
        <p:nvSpPr>
          <p:cNvPr id="8" name="TextBox 7"/>
          <p:cNvSpPr txBox="1"/>
          <p:nvPr/>
        </p:nvSpPr>
        <p:spPr>
          <a:xfrm>
            <a:off x="539552" y="2204864"/>
            <a:ext cx="8134919" cy="2585323"/>
          </a:xfrm>
          <a:prstGeom prst="rect">
            <a:avLst/>
          </a:prstGeom>
          <a:noFill/>
        </p:spPr>
        <p:txBody>
          <a:bodyPr wrap="none" rtlCol="0">
            <a:spAutoFit/>
          </a:bodyPr>
          <a:lstStyle/>
          <a:p>
            <a:pPr algn="l" rtl="0"/>
            <a:r>
              <a:rPr lang="en-US" dirty="0"/>
              <a:t>&lt;manifest </a:t>
            </a:r>
            <a:r>
              <a:rPr lang="en-US" dirty="0" err="1"/>
              <a:t>xmlns:android</a:t>
            </a:r>
            <a:r>
              <a:rPr lang="en-US" dirty="0"/>
              <a:t>="http://schemas.android.com/</a:t>
            </a:r>
            <a:r>
              <a:rPr lang="en-US" dirty="0" err="1"/>
              <a:t>apk</a:t>
            </a:r>
            <a:r>
              <a:rPr lang="en-US" dirty="0"/>
              <a:t>/res/android"</a:t>
            </a:r>
            <a:br>
              <a:rPr lang="en-US" dirty="0"/>
            </a:br>
            <a:r>
              <a:rPr lang="en-US" dirty="0"/>
              <a:t>    package="</a:t>
            </a:r>
            <a:r>
              <a:rPr lang="en-US" dirty="0" err="1"/>
              <a:t>com.me.app.myapp</a:t>
            </a:r>
            <a:r>
              <a:rPr lang="en-US" dirty="0"/>
              <a:t>" &gt;</a:t>
            </a:r>
            <a:br>
              <a:rPr lang="en-US" dirty="0"/>
            </a:br>
            <a:r>
              <a:rPr lang="en-US" dirty="0"/>
              <a:t>    &lt;permission </a:t>
            </a:r>
            <a:r>
              <a:rPr lang="en-US" dirty="0" err="1"/>
              <a:t>android:name</a:t>
            </a:r>
            <a:r>
              <a:rPr lang="en-US" dirty="0"/>
              <a:t>="</a:t>
            </a:r>
            <a:r>
              <a:rPr lang="en-US" dirty="0" err="1"/>
              <a:t>com.me.app.myapp.permission.DEADLY_ACTIVITY</a:t>
            </a:r>
            <a:r>
              <a:rPr lang="en-US" dirty="0"/>
              <a:t>"</a:t>
            </a:r>
            <a:br>
              <a:rPr lang="en-US" dirty="0"/>
            </a:br>
            <a:r>
              <a:rPr lang="en-US" dirty="0"/>
              <a:t>        </a:t>
            </a:r>
            <a:r>
              <a:rPr lang="en-US" dirty="0" err="1"/>
              <a:t>android:label</a:t>
            </a:r>
            <a:r>
              <a:rPr lang="en-US" dirty="0"/>
              <a:t>="@string/</a:t>
            </a:r>
            <a:r>
              <a:rPr lang="en-US" dirty="0" err="1"/>
              <a:t>permlab_deadlyActivity</a:t>
            </a:r>
            <a:r>
              <a:rPr lang="en-US" dirty="0"/>
              <a:t>"</a:t>
            </a:r>
            <a:br>
              <a:rPr lang="en-US" dirty="0"/>
            </a:br>
            <a:r>
              <a:rPr lang="en-US" dirty="0"/>
              <a:t>        </a:t>
            </a:r>
            <a:r>
              <a:rPr lang="en-US" dirty="0" err="1"/>
              <a:t>android:description</a:t>
            </a:r>
            <a:r>
              <a:rPr lang="en-US" dirty="0"/>
              <a:t>="@string/</a:t>
            </a:r>
            <a:r>
              <a:rPr lang="en-US" dirty="0" err="1"/>
              <a:t>permdesc_deadlyActivity</a:t>
            </a:r>
            <a:r>
              <a:rPr lang="en-US" dirty="0"/>
              <a:t>"</a:t>
            </a:r>
            <a:br>
              <a:rPr lang="en-US" dirty="0"/>
            </a:br>
            <a:r>
              <a:rPr lang="en-US" dirty="0"/>
              <a:t>        </a:t>
            </a:r>
            <a:r>
              <a:rPr lang="en-US" dirty="0" err="1"/>
              <a:t>android:permissionGroup</a:t>
            </a:r>
            <a:r>
              <a:rPr lang="en-US" dirty="0"/>
              <a:t>="</a:t>
            </a:r>
            <a:r>
              <a:rPr lang="en-US" dirty="0" err="1"/>
              <a:t>android.permission-group.COST_MONEY</a:t>
            </a:r>
            <a:r>
              <a:rPr lang="en-US" dirty="0"/>
              <a:t>"</a:t>
            </a:r>
            <a:br>
              <a:rPr lang="en-US" dirty="0"/>
            </a:br>
            <a:r>
              <a:rPr lang="en-US" dirty="0"/>
              <a:t>        </a:t>
            </a:r>
            <a:r>
              <a:rPr lang="en-US" dirty="0" err="1"/>
              <a:t>android:protectionLevel</a:t>
            </a:r>
            <a:r>
              <a:rPr lang="en-US" dirty="0"/>
              <a:t>="dangerous" /&gt;</a:t>
            </a:r>
            <a:br>
              <a:rPr lang="en-US" dirty="0"/>
            </a:br>
            <a:r>
              <a:rPr lang="en-US" dirty="0"/>
              <a:t>    ...</a:t>
            </a:r>
            <a:br>
              <a:rPr lang="en-US" dirty="0"/>
            </a:br>
            <a:r>
              <a:rPr lang="en-US" dirty="0"/>
              <a:t>&lt;/manifest&gt;</a:t>
            </a:r>
          </a:p>
        </p:txBody>
      </p:sp>
    </p:spTree>
    <p:extLst>
      <p:ext uri="{BB962C8B-B14F-4D97-AF65-F5344CB8AC3E}">
        <p14:creationId xmlns:p14="http://schemas.microsoft.com/office/powerpoint/2010/main" val="1787987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AF22AC9-109E-4E4D-92F9-530E51D9A3A2}" type="slidenum">
              <a:rPr lang="he-IL" smtClean="0"/>
              <a:pPr/>
              <a:t>4</a:t>
            </a:fld>
            <a:endParaRPr lang="he-IL"/>
          </a:p>
        </p:txBody>
      </p:sp>
      <p:sp>
        <p:nvSpPr>
          <p:cNvPr id="2" name="Title 1"/>
          <p:cNvSpPr>
            <a:spLocks noGrp="1"/>
          </p:cNvSpPr>
          <p:nvPr>
            <p:ph type="ctrTitle"/>
          </p:nvPr>
        </p:nvSpPr>
        <p:spPr/>
        <p:txBody>
          <a:bodyPr>
            <a:normAutofit/>
          </a:bodyPr>
          <a:lstStyle/>
          <a:p>
            <a:r>
              <a:rPr lang="en-US" dirty="0" smtClean="0"/>
              <a:t>Introduction to Smart Phone Security</a:t>
            </a:r>
            <a:endParaRPr lang="en-US" dirty="0"/>
          </a:p>
        </p:txBody>
      </p:sp>
      <p:sp>
        <p:nvSpPr>
          <p:cNvPr id="3" name="Subtitle 2"/>
          <p:cNvSpPr>
            <a:spLocks noGrp="1"/>
          </p:cNvSpPr>
          <p:nvPr>
            <p:ph type="subTitle" idx="1"/>
          </p:nvPr>
        </p:nvSpPr>
        <p:spPr/>
        <p:txBody>
          <a:bodyPr>
            <a:normAutofit/>
          </a:bodyPr>
          <a:lstStyle/>
          <a:p>
            <a:r>
              <a:rPr lang="en-US" sz="3200" dirty="0" smtClean="0"/>
              <a:t>Part I</a:t>
            </a:r>
            <a:endParaRPr lang="en-US" sz="3200" dirty="0"/>
          </a:p>
        </p:txBody>
      </p:sp>
    </p:spTree>
    <p:extLst>
      <p:ext uri="{BB962C8B-B14F-4D97-AF65-F5344CB8AC3E}">
        <p14:creationId xmlns:p14="http://schemas.microsoft.com/office/powerpoint/2010/main" val="1534234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this looks in AndroidManifest.xml (Cont.)</a:t>
            </a:r>
            <a:endParaRPr lang="en-US" dirty="0"/>
          </a:p>
        </p:txBody>
      </p:sp>
      <p:sp>
        <p:nvSpPr>
          <p:cNvPr id="4" name="Slide Number Placeholder 3"/>
          <p:cNvSpPr>
            <a:spLocks noGrp="1"/>
          </p:cNvSpPr>
          <p:nvPr>
            <p:ph type="sldNum" sz="quarter" idx="12"/>
          </p:nvPr>
        </p:nvSpPr>
        <p:spPr/>
        <p:txBody>
          <a:bodyPr/>
          <a:lstStyle/>
          <a:p>
            <a:fld id="{DAF22AC9-109E-4E4D-92F9-530E51D9A3A2}" type="slidenum">
              <a:rPr lang="he-IL" smtClean="0"/>
              <a:pPr/>
              <a:t>40</a:t>
            </a:fld>
            <a:endParaRPr lang="he-IL"/>
          </a:p>
        </p:txBody>
      </p:sp>
      <p:sp>
        <p:nvSpPr>
          <p:cNvPr id="6" name="TextBox 5"/>
          <p:cNvSpPr txBox="1"/>
          <p:nvPr/>
        </p:nvSpPr>
        <p:spPr>
          <a:xfrm>
            <a:off x="971600" y="2348880"/>
            <a:ext cx="6912768" cy="3693319"/>
          </a:xfrm>
          <a:prstGeom prst="rect">
            <a:avLst/>
          </a:prstGeom>
          <a:noFill/>
        </p:spPr>
        <p:txBody>
          <a:bodyPr wrap="square" rtlCol="0">
            <a:spAutoFit/>
          </a:bodyPr>
          <a:lstStyle/>
          <a:p>
            <a:pPr algn="l" rtl="0"/>
            <a:r>
              <a:rPr lang="en-US" dirty="0" smtClean="0"/>
              <a:t>&lt;</a:t>
            </a:r>
            <a:r>
              <a:rPr lang="en-US" dirty="0"/>
              <a:t>manifest</a:t>
            </a:r>
            <a:r>
              <a:rPr lang="en-US" dirty="0" smtClean="0"/>
              <a:t>&gt;</a:t>
            </a:r>
            <a:endParaRPr lang="en-US" dirty="0"/>
          </a:p>
          <a:p>
            <a:pPr algn="l" rtl="0"/>
            <a:r>
              <a:rPr lang="en-US" dirty="0" smtClean="0"/>
              <a:t>….</a:t>
            </a:r>
            <a:r>
              <a:rPr lang="en-US" dirty="0"/>
              <a:t/>
            </a:r>
            <a:br>
              <a:rPr lang="en-US" dirty="0"/>
            </a:br>
            <a:r>
              <a:rPr lang="en-US" dirty="0"/>
              <a:t>        &lt;</a:t>
            </a:r>
            <a:r>
              <a:rPr lang="en-US" dirty="0" err="1" smtClean="0"/>
              <a:t>activity|service|broadcastReceiver|provider</a:t>
            </a:r>
            <a:r>
              <a:rPr lang="en-US" dirty="0" smtClean="0"/>
              <a:t> </a:t>
            </a:r>
            <a:r>
              <a:rPr lang="en-US" dirty="0">
                <a:sym typeface="Wingdings" pitchFamily="2" charset="2"/>
              </a:rPr>
              <a:t></a:t>
            </a:r>
            <a:r>
              <a:rPr lang="en-US" dirty="0"/>
              <a:t> component</a:t>
            </a:r>
            <a:endParaRPr lang="en-US" dirty="0" smtClean="0"/>
          </a:p>
          <a:p>
            <a:pPr algn="l" rtl="0"/>
            <a:r>
              <a:rPr lang="en-US" dirty="0"/>
              <a:t>	</a:t>
            </a:r>
            <a:r>
              <a:rPr lang="en-US" dirty="0" err="1" smtClean="0"/>
              <a:t>android:name</a:t>
            </a:r>
            <a:r>
              <a:rPr lang="en-US" dirty="0" smtClean="0"/>
              <a:t>=“unique name”</a:t>
            </a:r>
          </a:p>
          <a:p>
            <a:pPr algn="l" rtl="0"/>
            <a:r>
              <a:rPr lang="en-US" dirty="0"/>
              <a:t>	</a:t>
            </a:r>
            <a:r>
              <a:rPr lang="en-US" b="1" dirty="0" err="1" smtClean="0"/>
              <a:t>android:permission</a:t>
            </a:r>
            <a:r>
              <a:rPr lang="en-US" b="1" dirty="0" smtClean="0"/>
              <a:t>=“permission string”</a:t>
            </a:r>
            <a:r>
              <a:rPr lang="en-US" dirty="0" smtClean="0"/>
              <a:t>&gt; </a:t>
            </a:r>
            <a:r>
              <a:rPr lang="en-US" dirty="0" smtClean="0">
                <a:sym typeface="Wingdings" pitchFamily="2" charset="2"/>
              </a:rPr>
              <a:t> Only one</a:t>
            </a:r>
            <a:r>
              <a:rPr lang="en-US" dirty="0"/>
              <a:t/>
            </a:r>
            <a:br>
              <a:rPr lang="en-US" dirty="0"/>
            </a:br>
            <a:r>
              <a:rPr lang="en-US" dirty="0"/>
              <a:t>            &lt;intent-filter&gt;</a:t>
            </a:r>
            <a:br>
              <a:rPr lang="en-US" dirty="0"/>
            </a:br>
            <a:r>
              <a:rPr lang="en-US" dirty="0"/>
              <a:t>                &lt;action </a:t>
            </a:r>
            <a:r>
              <a:rPr lang="en-US" dirty="0" smtClean="0"/>
              <a:t>/&gt;</a:t>
            </a:r>
            <a:r>
              <a:rPr lang="en-US" dirty="0"/>
              <a:t/>
            </a:r>
            <a:br>
              <a:rPr lang="en-US" dirty="0"/>
            </a:br>
            <a:r>
              <a:rPr lang="en-US" dirty="0"/>
              <a:t>                &lt;data /&gt;</a:t>
            </a:r>
            <a:br>
              <a:rPr lang="en-US" dirty="0"/>
            </a:br>
            <a:r>
              <a:rPr lang="en-US" dirty="0"/>
              <a:t>            &lt;/intent-filter</a:t>
            </a:r>
            <a:r>
              <a:rPr lang="en-US" dirty="0" smtClean="0"/>
              <a:t>&gt;</a:t>
            </a:r>
            <a:r>
              <a:rPr lang="en-US" dirty="0"/>
              <a:t/>
            </a:r>
            <a:br>
              <a:rPr lang="en-US" dirty="0"/>
            </a:br>
            <a:r>
              <a:rPr lang="en-US" dirty="0"/>
              <a:t>        </a:t>
            </a:r>
            <a:r>
              <a:rPr lang="en-US" dirty="0" smtClean="0"/>
              <a:t>&lt;/</a:t>
            </a:r>
            <a:r>
              <a:rPr lang="en-US" dirty="0"/>
              <a:t> </a:t>
            </a:r>
            <a:r>
              <a:rPr lang="en-US" dirty="0" err="1"/>
              <a:t>activity|service|broadcastReceiver|provider</a:t>
            </a:r>
            <a:r>
              <a:rPr lang="en-US" dirty="0"/>
              <a:t> </a:t>
            </a:r>
            <a:r>
              <a:rPr lang="en-US" dirty="0" smtClean="0"/>
              <a:t>&gt;</a:t>
            </a:r>
            <a:br>
              <a:rPr lang="en-US" dirty="0" smtClean="0"/>
            </a:br>
            <a:r>
              <a:rPr lang="en-US" dirty="0" smtClean="0"/>
              <a:t>…</a:t>
            </a:r>
            <a:r>
              <a:rPr lang="en-US" dirty="0"/>
              <a:t/>
            </a:r>
            <a:br>
              <a:rPr lang="en-US" dirty="0"/>
            </a:br>
            <a:r>
              <a:rPr lang="en-US" dirty="0"/>
              <a:t>&lt;/manifest</a:t>
            </a:r>
            <a:r>
              <a:rPr lang="en-US" dirty="0" smtClean="0"/>
              <a:t>&gt;</a:t>
            </a:r>
          </a:p>
          <a:p>
            <a:pPr algn="l" rtl="0"/>
            <a:endParaRPr lang="en-US" dirty="0" smtClean="0"/>
          </a:p>
        </p:txBody>
      </p:sp>
    </p:spTree>
    <p:extLst>
      <p:ext uri="{BB962C8B-B14F-4D97-AF65-F5344CB8AC3E}">
        <p14:creationId xmlns:p14="http://schemas.microsoft.com/office/powerpoint/2010/main" val="24340820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ICC Security Expressiveness</a:t>
            </a:r>
            <a:endParaRPr lang="en-US" dirty="0"/>
          </a:p>
        </p:txBody>
      </p:sp>
      <p:sp>
        <p:nvSpPr>
          <p:cNvPr id="3" name="Content Placeholder 2"/>
          <p:cNvSpPr>
            <a:spLocks noGrp="1"/>
          </p:cNvSpPr>
          <p:nvPr>
            <p:ph idx="1"/>
          </p:nvPr>
        </p:nvSpPr>
        <p:spPr/>
        <p:txBody>
          <a:bodyPr>
            <a:normAutofit/>
          </a:bodyPr>
          <a:lstStyle/>
          <a:p>
            <a:r>
              <a:rPr lang="en-US" dirty="0"/>
              <a:t>Microphone AND web access == permission to record you and send it home?</a:t>
            </a:r>
          </a:p>
          <a:p>
            <a:r>
              <a:rPr lang="en-US" dirty="0"/>
              <a:t>User can’t add/remove permissions after </a:t>
            </a:r>
            <a:r>
              <a:rPr lang="en-US" dirty="0" smtClean="0"/>
              <a:t>install</a:t>
            </a:r>
          </a:p>
          <a:p>
            <a:pPr lvl="1"/>
            <a:r>
              <a:rPr lang="en-US" dirty="0" smtClean="0"/>
              <a:t>Permissions are absolute upon granting. An app can’t request one-time permission for specific operations.</a:t>
            </a:r>
          </a:p>
        </p:txBody>
      </p:sp>
      <p:sp>
        <p:nvSpPr>
          <p:cNvPr id="4" name="Slide Number Placeholder 3"/>
          <p:cNvSpPr>
            <a:spLocks noGrp="1"/>
          </p:cNvSpPr>
          <p:nvPr>
            <p:ph type="sldNum" sz="quarter" idx="12"/>
          </p:nvPr>
        </p:nvSpPr>
        <p:spPr/>
        <p:txBody>
          <a:bodyPr/>
          <a:lstStyle/>
          <a:p>
            <a:fld id="{DAF22AC9-109E-4E4D-92F9-530E51D9A3A2}" type="slidenum">
              <a:rPr lang="he-IL" smtClean="0"/>
              <a:pPr/>
              <a:t>41</a:t>
            </a:fld>
            <a:endParaRPr lang="he-IL"/>
          </a:p>
        </p:txBody>
      </p:sp>
    </p:spTree>
    <p:extLst>
      <p:ext uri="{BB962C8B-B14F-4D97-AF65-F5344CB8AC3E}">
        <p14:creationId xmlns:p14="http://schemas.microsoft.com/office/powerpoint/2010/main" val="36563270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Refinements to ICC Security</a:t>
            </a:r>
            <a:endParaRPr lang="en-US" dirty="0"/>
          </a:p>
        </p:txBody>
      </p:sp>
      <p:sp>
        <p:nvSpPr>
          <p:cNvPr id="3" name="Content Placeholder 2"/>
          <p:cNvSpPr>
            <a:spLocks noGrp="1"/>
          </p:cNvSpPr>
          <p:nvPr>
            <p:ph idx="1"/>
          </p:nvPr>
        </p:nvSpPr>
        <p:spPr/>
        <p:txBody>
          <a:bodyPr>
            <a:normAutofit lnSpcReduction="10000"/>
          </a:bodyPr>
          <a:lstStyle/>
          <a:p>
            <a:pPr algn="l" rtl="0"/>
            <a:r>
              <a:rPr lang="en-US" dirty="0" smtClean="0"/>
              <a:t>Problem:</a:t>
            </a:r>
          </a:p>
          <a:p>
            <a:pPr lvl="1"/>
            <a:r>
              <a:rPr lang="en-US" dirty="0" smtClean="0"/>
              <a:t>Imagine a social network app using location services</a:t>
            </a:r>
          </a:p>
          <a:p>
            <a:pPr lvl="1" algn="l" rtl="0"/>
            <a:r>
              <a:rPr lang="en-US" dirty="0" err="1" smtClean="0"/>
              <a:t>FriendTracker</a:t>
            </a:r>
            <a:r>
              <a:rPr lang="en-US" dirty="0" smtClean="0"/>
              <a:t> – a </a:t>
            </a:r>
            <a:r>
              <a:rPr lang="en-US" b="1" dirty="0" smtClean="0"/>
              <a:t>service</a:t>
            </a:r>
            <a:r>
              <a:rPr lang="en-US" dirty="0" smtClean="0"/>
              <a:t> polling a web service for friends nearby.</a:t>
            </a:r>
          </a:p>
          <a:p>
            <a:pPr lvl="1" algn="l" rtl="0"/>
            <a:r>
              <a:rPr lang="en-US" dirty="0" err="1" smtClean="0"/>
              <a:t>FriendNear</a:t>
            </a:r>
            <a:r>
              <a:rPr lang="en-US" dirty="0" smtClean="0"/>
              <a:t> - An </a:t>
            </a:r>
            <a:r>
              <a:rPr lang="en-US" b="1" dirty="0" smtClean="0"/>
              <a:t>broadcast receiver </a:t>
            </a:r>
            <a:r>
              <a:rPr lang="en-US" dirty="0" smtClean="0"/>
              <a:t>logging friend’s proximities.</a:t>
            </a:r>
          </a:p>
          <a:p>
            <a:pPr lvl="1" algn="l" rtl="0"/>
            <a:r>
              <a:rPr lang="en-US" dirty="0" err="1" smtClean="0"/>
              <a:t>sendBroadcast</a:t>
            </a:r>
            <a:r>
              <a:rPr lang="en-US" dirty="0" smtClean="0"/>
              <a:t>(Intent(</a:t>
            </a:r>
            <a:r>
              <a:rPr lang="en-US" dirty="0" err="1" smtClean="0"/>
              <a:t>LOC_ACTION,friend’s</a:t>
            </a:r>
            <a:r>
              <a:rPr lang="en-US" dirty="0" smtClean="0"/>
              <a:t> location))</a:t>
            </a:r>
          </a:p>
          <a:p>
            <a:pPr lvl="1"/>
            <a:r>
              <a:rPr lang="en-US" dirty="0" smtClean="0"/>
              <a:t>Who will receive this intent?</a:t>
            </a:r>
          </a:p>
          <a:p>
            <a:pPr lvl="2"/>
            <a:r>
              <a:rPr lang="en-US" dirty="0" smtClean="0"/>
              <a:t>Solution: </a:t>
            </a:r>
            <a:r>
              <a:rPr lang="en-US" dirty="0" err="1" smtClean="0"/>
              <a:t>sendBroadcast</a:t>
            </a:r>
            <a:r>
              <a:rPr lang="en-US" dirty="0" smtClean="0"/>
              <a:t>(Intent</a:t>
            </a:r>
            <a:r>
              <a:rPr lang="en-US" dirty="0"/>
              <a:t>, permission)</a:t>
            </a:r>
            <a:endParaRPr lang="en-US" dirty="0" smtClean="0"/>
          </a:p>
        </p:txBody>
      </p:sp>
      <p:sp>
        <p:nvSpPr>
          <p:cNvPr id="4" name="Slide Number Placeholder 3"/>
          <p:cNvSpPr>
            <a:spLocks noGrp="1"/>
          </p:cNvSpPr>
          <p:nvPr>
            <p:ph type="sldNum" sz="quarter" idx="12"/>
          </p:nvPr>
        </p:nvSpPr>
        <p:spPr/>
        <p:txBody>
          <a:bodyPr>
            <a:normAutofit/>
          </a:bodyPr>
          <a:lstStyle/>
          <a:p>
            <a:fld id="{DAF22AC9-109E-4E4D-92F9-530E51D9A3A2}" type="slidenum">
              <a:rPr lang="he-IL" smtClean="0"/>
              <a:pPr/>
              <a:t>42</a:t>
            </a:fld>
            <a:endParaRPr lang="he-IL"/>
          </a:p>
        </p:txBody>
      </p:sp>
    </p:spTree>
    <p:extLst>
      <p:ext uri="{BB962C8B-B14F-4D97-AF65-F5344CB8AC3E}">
        <p14:creationId xmlns:p14="http://schemas.microsoft.com/office/powerpoint/2010/main" val="2897993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More problems:</a:t>
            </a:r>
          </a:p>
          <a:p>
            <a:pPr lvl="1"/>
            <a:r>
              <a:rPr lang="en-US" dirty="0" smtClean="0"/>
              <a:t>Permission to use a service is granted at component granularity – all or nothing.</a:t>
            </a:r>
          </a:p>
          <a:p>
            <a:pPr lvl="2"/>
            <a:r>
              <a:rPr lang="en-US" dirty="0" smtClean="0"/>
              <a:t>No way to allow one binding process to use only specific RPC calls.</a:t>
            </a:r>
            <a:endParaRPr lang="en-US" dirty="0"/>
          </a:p>
          <a:p>
            <a:pPr lvl="1"/>
            <a:r>
              <a:rPr lang="en-US" dirty="0"/>
              <a:t>Every component requires max. </a:t>
            </a:r>
            <a:r>
              <a:rPr lang="en-US" b="1" dirty="0"/>
              <a:t>one</a:t>
            </a:r>
            <a:r>
              <a:rPr lang="en-US" dirty="0"/>
              <a:t> permission</a:t>
            </a:r>
          </a:p>
          <a:p>
            <a:pPr lvl="2"/>
            <a:r>
              <a:rPr lang="en-US" dirty="0"/>
              <a:t>What If a component usage allows camera AND web access?</a:t>
            </a:r>
          </a:p>
          <a:p>
            <a:pPr lvl="2"/>
            <a:r>
              <a:rPr lang="en-US" dirty="0"/>
              <a:t>What If a component can read the logs OR get battery stats to provide the service it provides</a:t>
            </a:r>
            <a:r>
              <a:rPr lang="en-US" dirty="0" smtClean="0"/>
              <a:t>?</a:t>
            </a:r>
          </a:p>
          <a:p>
            <a:pPr lvl="1"/>
            <a:r>
              <a:rPr lang="en-US" dirty="0" smtClean="0"/>
              <a:t>Solution: </a:t>
            </a:r>
            <a:r>
              <a:rPr lang="en-US" dirty="0" err="1" smtClean="0"/>
              <a:t>checkCallingPermission</a:t>
            </a:r>
            <a:r>
              <a:rPr lang="en-US" dirty="0" smtClean="0"/>
              <a:t>(permission)</a:t>
            </a:r>
          </a:p>
        </p:txBody>
      </p:sp>
      <p:sp>
        <p:nvSpPr>
          <p:cNvPr id="4" name="Slide Number Placeholder 3"/>
          <p:cNvSpPr>
            <a:spLocks noGrp="1"/>
          </p:cNvSpPr>
          <p:nvPr>
            <p:ph type="sldNum" sz="quarter" idx="12"/>
          </p:nvPr>
        </p:nvSpPr>
        <p:spPr/>
        <p:txBody>
          <a:bodyPr/>
          <a:lstStyle/>
          <a:p>
            <a:fld id="{DAF22AC9-109E-4E4D-92F9-530E51D9A3A2}" type="slidenum">
              <a:rPr lang="he-IL" smtClean="0"/>
              <a:pPr/>
              <a:t>43</a:t>
            </a:fld>
            <a:endParaRPr lang="he-IL"/>
          </a:p>
        </p:txBody>
      </p:sp>
      <p:sp>
        <p:nvSpPr>
          <p:cNvPr id="5" name="Title 1"/>
          <p:cNvSpPr>
            <a:spLocks noGrp="1"/>
          </p:cNvSpPr>
          <p:nvPr>
            <p:ph type="title"/>
          </p:nvPr>
        </p:nvSpPr>
        <p:spPr>
          <a:xfrm>
            <a:off x="914400" y="512064"/>
            <a:ext cx="7772400" cy="914400"/>
          </a:xfrm>
        </p:spPr>
        <p:txBody>
          <a:bodyPr/>
          <a:lstStyle/>
          <a:p>
            <a:r>
              <a:rPr lang="en-US" dirty="0" smtClean="0"/>
              <a:t>Refinements to ICC Security (Cont.)</a:t>
            </a:r>
            <a:endParaRPr lang="en-US" dirty="0"/>
          </a:p>
        </p:txBody>
      </p:sp>
    </p:spTree>
    <p:extLst>
      <p:ext uri="{BB962C8B-B14F-4D97-AF65-F5344CB8AC3E}">
        <p14:creationId xmlns:p14="http://schemas.microsoft.com/office/powerpoint/2010/main" val="40564200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Refinements to ICC Security (Cont.)</a:t>
            </a:r>
            <a:endParaRPr lang="en-US" dirty="0"/>
          </a:p>
        </p:txBody>
      </p:sp>
      <p:sp>
        <p:nvSpPr>
          <p:cNvPr id="3" name="Content Placeholder 2"/>
          <p:cNvSpPr>
            <a:spLocks noGrp="1"/>
          </p:cNvSpPr>
          <p:nvPr>
            <p:ph idx="1"/>
          </p:nvPr>
        </p:nvSpPr>
        <p:spPr/>
        <p:txBody>
          <a:bodyPr>
            <a:normAutofit/>
          </a:bodyPr>
          <a:lstStyle/>
          <a:p>
            <a:r>
              <a:rPr lang="en-US" dirty="0" smtClean="0"/>
              <a:t>Content Providers:</a:t>
            </a:r>
          </a:p>
          <a:p>
            <a:pPr lvl="1"/>
            <a:r>
              <a:rPr lang="en-US" dirty="0" smtClean="0"/>
              <a:t>Separate Read/Write permissions</a:t>
            </a:r>
          </a:p>
          <a:p>
            <a:pPr lvl="1"/>
            <a:r>
              <a:rPr lang="en-US" dirty="0" smtClean="0"/>
              <a:t>URI Permissions</a:t>
            </a:r>
          </a:p>
          <a:p>
            <a:pPr lvl="2"/>
            <a:r>
              <a:rPr lang="en-US" dirty="0" smtClean="0"/>
              <a:t>Y wants to present a text file from provider X, but Notepad doesn’t have permissions.</a:t>
            </a:r>
          </a:p>
          <a:p>
            <a:pPr lvl="2"/>
            <a:r>
              <a:rPr lang="en-US" dirty="0" smtClean="0"/>
              <a:t>Y starts an activity with a VIEW intent with a special flag allowing a one-time access to X.</a:t>
            </a:r>
          </a:p>
          <a:p>
            <a:pPr lvl="2"/>
            <a:r>
              <a:rPr lang="en-US" dirty="0" smtClean="0"/>
              <a:t>The VIEW intent is intercepted by notepad which is the appropriate app to read text files.</a:t>
            </a:r>
          </a:p>
        </p:txBody>
      </p:sp>
      <p:sp>
        <p:nvSpPr>
          <p:cNvPr id="4" name="Slide Number Placeholder 3"/>
          <p:cNvSpPr>
            <a:spLocks noGrp="1"/>
          </p:cNvSpPr>
          <p:nvPr>
            <p:ph type="sldNum" sz="quarter" idx="12"/>
          </p:nvPr>
        </p:nvSpPr>
        <p:spPr/>
        <p:txBody>
          <a:bodyPr/>
          <a:lstStyle/>
          <a:p>
            <a:fld id="{DAF22AC9-109E-4E4D-92F9-530E51D9A3A2}" type="slidenum">
              <a:rPr lang="he-IL" smtClean="0"/>
              <a:pPr/>
              <a:t>44</a:t>
            </a:fld>
            <a:endParaRPr lang="he-IL"/>
          </a:p>
        </p:txBody>
      </p:sp>
    </p:spTree>
    <p:extLst>
      <p:ext uri="{BB962C8B-B14F-4D97-AF65-F5344CB8AC3E}">
        <p14:creationId xmlns:p14="http://schemas.microsoft.com/office/powerpoint/2010/main" val="35617327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ICC Security - Conclusion</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dirty="0" smtClean="0"/>
              <a:t>Android does </a:t>
            </a:r>
            <a:r>
              <a:rPr lang="en-US" dirty="0"/>
              <a:t>not prevent inter-process communication.</a:t>
            </a:r>
          </a:p>
          <a:p>
            <a:pPr lvl="1" algn="l" rtl="0"/>
            <a:r>
              <a:rPr lang="en-US" dirty="0" smtClean="0"/>
              <a:t>An inherent security problem (why?)</a:t>
            </a:r>
          </a:p>
          <a:p>
            <a:pPr marL="342900" lvl="1">
              <a:buFont typeface="Arial" pitchFamily="34" charset="0"/>
              <a:buChar char="•"/>
            </a:pPr>
            <a:r>
              <a:rPr lang="en-US" dirty="0" smtClean="0"/>
              <a:t>In fact, Android supports it with an elaborate infrastructure.</a:t>
            </a:r>
            <a:endParaRPr lang="en-US" dirty="0"/>
          </a:p>
          <a:p>
            <a:pPr lvl="1" algn="l" rtl="0"/>
            <a:r>
              <a:rPr lang="en-US" dirty="0"/>
              <a:t>Security concerns are </a:t>
            </a:r>
            <a:r>
              <a:rPr lang="en-US" dirty="0" smtClean="0"/>
              <a:t>complicated.</a:t>
            </a:r>
          </a:p>
          <a:p>
            <a:pPr lvl="2"/>
            <a:r>
              <a:rPr lang="en-US" dirty="0" smtClean="0"/>
              <a:t>The need to have good understanding of what you’re doing when using ICC.</a:t>
            </a:r>
            <a:endParaRPr lang="en-US" dirty="0"/>
          </a:p>
          <a:p>
            <a:pPr lvl="1" algn="l" rtl="0"/>
            <a:r>
              <a:rPr lang="en-US" dirty="0" smtClean="0"/>
              <a:t>Has many built-in vulnerabilities (next slide).</a:t>
            </a:r>
          </a:p>
          <a:p>
            <a:pPr lvl="1" algn="l" rtl="0"/>
            <a:endParaRPr lang="en-US" dirty="0"/>
          </a:p>
          <a:p>
            <a:pPr lvl="1" algn="l" rtl="0"/>
            <a:endParaRPr lang="en-US" dirty="0" smtClean="0"/>
          </a:p>
          <a:p>
            <a:pPr lvl="1" algn="l" rtl="0"/>
            <a:endParaRPr lang="en-US" dirty="0" smtClean="0"/>
          </a:p>
          <a:p>
            <a:pPr algn="l" rtl="0"/>
            <a:endParaRPr lang="en-US" dirty="0" smtClean="0"/>
          </a:p>
        </p:txBody>
      </p:sp>
      <p:sp>
        <p:nvSpPr>
          <p:cNvPr id="5" name="Slide Number Placeholder 4"/>
          <p:cNvSpPr>
            <a:spLocks noGrp="1"/>
          </p:cNvSpPr>
          <p:nvPr>
            <p:ph type="sldNum" sz="quarter" idx="12"/>
          </p:nvPr>
        </p:nvSpPr>
        <p:spPr/>
        <p:txBody>
          <a:bodyPr>
            <a:normAutofit/>
          </a:bodyPr>
          <a:lstStyle/>
          <a:p>
            <a:fld id="{DAF22AC9-109E-4E4D-92F9-530E51D9A3A2}" type="slidenum">
              <a:rPr lang="he-IL" smtClean="0"/>
              <a:pPr/>
              <a:t>45</a:t>
            </a:fld>
            <a:endParaRPr lang="he-IL"/>
          </a:p>
        </p:txBody>
      </p:sp>
    </p:spTree>
    <p:extLst>
      <p:ext uri="{BB962C8B-B14F-4D97-AF65-F5344CB8AC3E}">
        <p14:creationId xmlns:p14="http://schemas.microsoft.com/office/powerpoint/2010/main" val="2934614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512064"/>
            <a:ext cx="8095911" cy="914400"/>
          </a:xfrm>
        </p:spPr>
        <p:txBody>
          <a:bodyPr/>
          <a:lstStyle/>
          <a:p>
            <a:r>
              <a:rPr lang="en-US" sz="2400" dirty="0">
                <a:hlinkClick r:id="rId3"/>
              </a:rPr>
              <a:t>"These aren't the Permissions You're Looking For", </a:t>
            </a:r>
            <a:r>
              <a:rPr lang="en-US" sz="2400" dirty="0" err="1">
                <a:hlinkClick r:id="rId3"/>
              </a:rPr>
              <a:t>Lineberry</a:t>
            </a:r>
            <a:r>
              <a:rPr lang="en-US" sz="2400" dirty="0">
                <a:hlinkClick r:id="rId3"/>
              </a:rPr>
              <a:t>, Richardson &amp; Wyatt</a:t>
            </a:r>
            <a:r>
              <a:rPr lang="en-US" sz="2400" dirty="0"/>
              <a:t/>
            </a:r>
            <a:br>
              <a:rPr lang="en-US" sz="2400" dirty="0"/>
            </a:br>
            <a:endParaRPr lang="en-US" sz="2400" dirty="0"/>
          </a:p>
        </p:txBody>
      </p:sp>
      <p:sp>
        <p:nvSpPr>
          <p:cNvPr id="4" name="Slide Number Placeholder 3"/>
          <p:cNvSpPr>
            <a:spLocks noGrp="1"/>
          </p:cNvSpPr>
          <p:nvPr>
            <p:ph type="sldNum" sz="quarter" idx="12"/>
          </p:nvPr>
        </p:nvSpPr>
        <p:spPr/>
        <p:txBody>
          <a:bodyPr/>
          <a:lstStyle/>
          <a:p>
            <a:fld id="{DAF22AC9-109E-4E4D-92F9-530E51D9A3A2}" type="slidenum">
              <a:rPr lang="he-IL" smtClean="0"/>
              <a:pPr/>
              <a:t>46</a:t>
            </a:fld>
            <a:endParaRPr lang="he-IL"/>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083676"/>
            <a:ext cx="8470759"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057" y="3409925"/>
            <a:ext cx="6938332" cy="196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43608" y="5373216"/>
            <a:ext cx="6048672" cy="954107"/>
          </a:xfrm>
          <a:prstGeom prst="rect">
            <a:avLst/>
          </a:prstGeom>
          <a:noFill/>
        </p:spPr>
        <p:txBody>
          <a:bodyPr wrap="square" rtlCol="0">
            <a:spAutoFit/>
          </a:bodyPr>
          <a:lstStyle/>
          <a:p>
            <a:pPr algn="l" rtl="0"/>
            <a:r>
              <a:rPr lang="en-US" sz="2800" dirty="0" smtClean="0"/>
              <a:t>Redirect mysite.com/data to:</a:t>
            </a:r>
            <a:endParaRPr lang="en-US" sz="2800" dirty="0"/>
          </a:p>
          <a:p>
            <a:pPr algn="l" rtl="0"/>
            <a:r>
              <a:rPr lang="en-US" sz="2800" dirty="0" err="1" smtClean="0"/>
              <a:t>nethack:data?param</a:t>
            </a:r>
            <a:r>
              <a:rPr lang="en-US" sz="2800" dirty="0" smtClean="0"/>
              <a:t>=</a:t>
            </a:r>
            <a:r>
              <a:rPr lang="en-US" sz="2800" dirty="0" err="1" smtClean="0"/>
              <a:t>server_data</a:t>
            </a:r>
            <a:endParaRPr lang="en-US" sz="2800" dirty="0"/>
          </a:p>
        </p:txBody>
      </p:sp>
      <p:sp>
        <p:nvSpPr>
          <p:cNvPr id="8" name="TextBox 7"/>
          <p:cNvSpPr txBox="1"/>
          <p:nvPr/>
        </p:nvSpPr>
        <p:spPr>
          <a:xfrm>
            <a:off x="899592" y="1484784"/>
            <a:ext cx="4608512" cy="523220"/>
          </a:xfrm>
          <a:prstGeom prst="rect">
            <a:avLst/>
          </a:prstGeom>
          <a:noFill/>
        </p:spPr>
        <p:txBody>
          <a:bodyPr wrap="square" rtlCol="0">
            <a:spAutoFit/>
          </a:bodyPr>
          <a:lstStyle/>
          <a:p>
            <a:pPr algn="l" rtl="0"/>
            <a:r>
              <a:rPr lang="en-US" sz="2800" dirty="0" smtClean="0"/>
              <a:t>Upload secret content:</a:t>
            </a:r>
            <a:endParaRPr lang="en-US" sz="2800" dirty="0"/>
          </a:p>
        </p:txBody>
      </p:sp>
      <p:sp>
        <p:nvSpPr>
          <p:cNvPr id="11" name="TextBox 10"/>
          <p:cNvSpPr txBox="1"/>
          <p:nvPr/>
        </p:nvSpPr>
        <p:spPr>
          <a:xfrm>
            <a:off x="899057" y="2886705"/>
            <a:ext cx="4608512" cy="523220"/>
          </a:xfrm>
          <a:prstGeom prst="rect">
            <a:avLst/>
          </a:prstGeom>
          <a:noFill/>
        </p:spPr>
        <p:txBody>
          <a:bodyPr wrap="square" rtlCol="0">
            <a:spAutoFit/>
          </a:bodyPr>
          <a:lstStyle/>
          <a:p>
            <a:pPr algn="l" rtl="0"/>
            <a:r>
              <a:rPr lang="en-US" sz="2800" dirty="0" smtClean="0"/>
              <a:t>Download a response:</a:t>
            </a:r>
            <a:endParaRPr lang="en-US" sz="2800" dirty="0"/>
          </a:p>
        </p:txBody>
      </p:sp>
    </p:spTree>
    <p:extLst>
      <p:ext uri="{BB962C8B-B14F-4D97-AF65-F5344CB8AC3E}">
        <p14:creationId xmlns:p14="http://schemas.microsoft.com/office/powerpoint/2010/main" val="24953388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This Fixable?</a:t>
            </a:r>
            <a:endParaRPr lang="en-US" dirty="0"/>
          </a:p>
        </p:txBody>
      </p:sp>
      <p:sp>
        <p:nvSpPr>
          <p:cNvPr id="3" name="Content Placeholder 2"/>
          <p:cNvSpPr>
            <a:spLocks noGrp="1"/>
          </p:cNvSpPr>
          <p:nvPr>
            <p:ph idx="1"/>
          </p:nvPr>
        </p:nvSpPr>
        <p:spPr/>
        <p:txBody>
          <a:bodyPr/>
          <a:lstStyle/>
          <a:p>
            <a:r>
              <a:rPr lang="en-US" dirty="0" smtClean="0"/>
              <a:t>Browser app must add permissions to it’s launch activity</a:t>
            </a:r>
          </a:p>
          <a:p>
            <a:r>
              <a:rPr lang="en-US" dirty="0" smtClean="0"/>
              <a:t> Must add permissions to the intent broadcast by browser opening a URI.</a:t>
            </a:r>
          </a:p>
        </p:txBody>
      </p:sp>
      <p:sp>
        <p:nvSpPr>
          <p:cNvPr id="4" name="Slide Number Placeholder 3"/>
          <p:cNvSpPr>
            <a:spLocks noGrp="1"/>
          </p:cNvSpPr>
          <p:nvPr>
            <p:ph type="sldNum" sz="quarter" idx="12"/>
          </p:nvPr>
        </p:nvSpPr>
        <p:spPr/>
        <p:txBody>
          <a:bodyPr/>
          <a:lstStyle/>
          <a:p>
            <a:fld id="{DAF22AC9-109E-4E4D-92F9-530E51D9A3A2}" type="slidenum">
              <a:rPr lang="he-IL" smtClean="0"/>
              <a:pPr/>
              <a:t>47</a:t>
            </a:fld>
            <a:endParaRPr lang="he-IL"/>
          </a:p>
        </p:txBody>
      </p:sp>
    </p:spTree>
    <p:extLst>
      <p:ext uri="{BB962C8B-B14F-4D97-AF65-F5344CB8AC3E}">
        <p14:creationId xmlns:p14="http://schemas.microsoft.com/office/powerpoint/2010/main" val="420602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sz="2800" dirty="0" smtClean="0"/>
              <a:t>Characterize types of IPC vulnerabilities:</a:t>
            </a:r>
          </a:p>
          <a:p>
            <a:pPr lvl="1"/>
            <a:r>
              <a:rPr lang="en-US" dirty="0"/>
              <a:t>Unauthorized Intent Receipt:</a:t>
            </a:r>
          </a:p>
          <a:p>
            <a:pPr lvl="2"/>
            <a:r>
              <a:rPr lang="en-US" dirty="0"/>
              <a:t>Broadcast Theft</a:t>
            </a:r>
          </a:p>
          <a:p>
            <a:pPr lvl="2"/>
            <a:r>
              <a:rPr lang="en-US" dirty="0"/>
              <a:t>Activity Hijacking</a:t>
            </a:r>
          </a:p>
          <a:p>
            <a:pPr lvl="2"/>
            <a:r>
              <a:rPr lang="en-US" dirty="0"/>
              <a:t>Service Hijacking</a:t>
            </a:r>
          </a:p>
          <a:p>
            <a:pPr lvl="1"/>
            <a:r>
              <a:rPr lang="en-US" dirty="0" smtClean="0"/>
              <a:t>Intent Spoofing:</a:t>
            </a:r>
          </a:p>
          <a:p>
            <a:pPr lvl="2"/>
            <a:r>
              <a:rPr lang="en-US" dirty="0" smtClean="0"/>
              <a:t>Malicious Broadcast Injection</a:t>
            </a:r>
          </a:p>
          <a:p>
            <a:pPr lvl="2"/>
            <a:r>
              <a:rPr lang="en-US" dirty="0" smtClean="0"/>
              <a:t>Malicious Activity Launch</a:t>
            </a:r>
          </a:p>
          <a:p>
            <a:pPr lvl="2"/>
            <a:r>
              <a:rPr lang="en-US" dirty="0" smtClean="0"/>
              <a:t>Malicious Service Launch</a:t>
            </a:r>
          </a:p>
          <a:p>
            <a:r>
              <a:rPr lang="en-US" dirty="0" smtClean="0"/>
              <a:t>For each – specify how it can happen, how to avoid it.</a:t>
            </a:r>
          </a:p>
          <a:p>
            <a:pPr lvl="1"/>
            <a:r>
              <a:rPr lang="en-US" dirty="0" smtClean="0"/>
              <a:t>Avoidance complexity varies.</a:t>
            </a:r>
          </a:p>
        </p:txBody>
      </p:sp>
      <p:sp>
        <p:nvSpPr>
          <p:cNvPr id="4" name="Slide Number Placeholder 3"/>
          <p:cNvSpPr>
            <a:spLocks noGrp="1"/>
          </p:cNvSpPr>
          <p:nvPr>
            <p:ph type="sldNum" sz="quarter" idx="12"/>
          </p:nvPr>
        </p:nvSpPr>
        <p:spPr/>
        <p:txBody>
          <a:bodyPr/>
          <a:lstStyle/>
          <a:p>
            <a:fld id="{DAF22AC9-109E-4E4D-92F9-530E51D9A3A2}" type="slidenum">
              <a:rPr lang="he-IL" smtClean="0"/>
              <a:pPr/>
              <a:t>48</a:t>
            </a:fld>
            <a:endParaRPr lang="he-IL"/>
          </a:p>
        </p:txBody>
      </p:sp>
      <p:sp>
        <p:nvSpPr>
          <p:cNvPr id="5" name="Title 4"/>
          <p:cNvSpPr txBox="1">
            <a:spLocks noGrp="1"/>
          </p:cNvSpPr>
          <p:nvPr>
            <p:ph type="title"/>
          </p:nvPr>
        </p:nvSpPr>
        <p:spPr>
          <a:xfrm>
            <a:off x="914400" y="512064"/>
            <a:ext cx="7772400" cy="830997"/>
          </a:xfrm>
          <a:prstGeom prst="rect">
            <a:avLst/>
          </a:prstGeom>
          <a:noFill/>
        </p:spPr>
        <p:txBody>
          <a:bodyPr wrap="square" rtlCol="0">
            <a:spAutoFit/>
          </a:bodyPr>
          <a:lstStyle/>
          <a:p>
            <a:pPr algn="l" rtl="0"/>
            <a:r>
              <a:rPr lang="en-US" sz="2400" b="1" dirty="0" smtClean="0"/>
              <a:t>Chin </a:t>
            </a:r>
            <a:r>
              <a:rPr lang="en-US" sz="2400" b="1" dirty="0"/>
              <a:t>Felt Greenwood Wagner 2011 - Analyzing Inter-process Communication in </a:t>
            </a:r>
            <a:r>
              <a:rPr lang="en-US" sz="2400" b="1" dirty="0" smtClean="0"/>
              <a:t>Android</a:t>
            </a:r>
            <a:endParaRPr lang="en-US" sz="2400" dirty="0"/>
          </a:p>
        </p:txBody>
      </p:sp>
    </p:spTree>
    <p:extLst>
      <p:ext uri="{BB962C8B-B14F-4D97-AF65-F5344CB8AC3E}">
        <p14:creationId xmlns:p14="http://schemas.microsoft.com/office/powerpoint/2010/main" val="595580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err="1"/>
              <a:t>ComDroid</a:t>
            </a:r>
            <a:r>
              <a:rPr lang="en-US" sz="2800" dirty="0"/>
              <a:t>: Analyzed 100 applications to identify suspicious IPC implementation (e.g. not declaring permissions to use a broadcast receiver..). Outputted warnings.</a:t>
            </a:r>
          </a:p>
          <a:p>
            <a:r>
              <a:rPr lang="en-US" sz="2800" dirty="0"/>
              <a:t>Manually examined 20 applications for:</a:t>
            </a:r>
          </a:p>
          <a:p>
            <a:pPr lvl="1"/>
            <a:r>
              <a:rPr lang="en-US" sz="2400" dirty="0"/>
              <a:t>Vulnerabilities (e.g. sensitive information exposure)</a:t>
            </a:r>
          </a:p>
          <a:p>
            <a:pPr lvl="1"/>
            <a:r>
              <a:rPr lang="en-US" sz="2400" dirty="0"/>
              <a:t>Spoofing Vulnerabilities (security depends on user’s choices in activity intent-resolution dialog)</a:t>
            </a:r>
          </a:p>
          <a:p>
            <a:pPr lvl="1"/>
            <a:r>
              <a:rPr lang="en-US" sz="2400" dirty="0"/>
              <a:t>Unintentional bugs (ignoring good code convention)</a:t>
            </a:r>
          </a:p>
          <a:p>
            <a:endParaRPr lang="en-US" dirty="0"/>
          </a:p>
        </p:txBody>
      </p:sp>
      <p:sp>
        <p:nvSpPr>
          <p:cNvPr id="4" name="Slide Number Placeholder 3"/>
          <p:cNvSpPr>
            <a:spLocks noGrp="1"/>
          </p:cNvSpPr>
          <p:nvPr>
            <p:ph type="sldNum" sz="quarter" idx="12"/>
          </p:nvPr>
        </p:nvSpPr>
        <p:spPr/>
        <p:txBody>
          <a:bodyPr/>
          <a:lstStyle/>
          <a:p>
            <a:fld id="{DAF22AC9-109E-4E4D-92F9-530E51D9A3A2}" type="slidenum">
              <a:rPr lang="he-IL" smtClean="0"/>
              <a:pPr/>
              <a:t>49</a:t>
            </a:fld>
            <a:endParaRPr lang="he-IL"/>
          </a:p>
        </p:txBody>
      </p:sp>
      <p:sp>
        <p:nvSpPr>
          <p:cNvPr id="5" name="Title 4"/>
          <p:cNvSpPr txBox="1">
            <a:spLocks noGrp="1"/>
          </p:cNvSpPr>
          <p:nvPr>
            <p:ph type="title"/>
          </p:nvPr>
        </p:nvSpPr>
        <p:spPr>
          <a:prstGeom prst="rect">
            <a:avLst/>
          </a:prstGeom>
          <a:noFill/>
        </p:spPr>
        <p:txBody>
          <a:bodyPr wrap="square" rtlCol="0">
            <a:spAutoFit/>
          </a:bodyPr>
          <a:lstStyle/>
          <a:p>
            <a:pPr algn="l" rtl="0"/>
            <a:r>
              <a:rPr lang="en-US" sz="2400" b="1" dirty="0" smtClean="0"/>
              <a:t>Chin </a:t>
            </a:r>
            <a:r>
              <a:rPr lang="en-US" sz="2400" b="1" dirty="0"/>
              <a:t>Felt Greenwood Wagner 2011 - Analyzing Inter-process Communication in </a:t>
            </a:r>
            <a:r>
              <a:rPr lang="en-US" sz="2400" b="1" dirty="0" smtClean="0"/>
              <a:t>Android</a:t>
            </a:r>
            <a:endParaRPr lang="en-US" sz="2400" dirty="0"/>
          </a:p>
        </p:txBody>
      </p:sp>
    </p:spTree>
    <p:extLst>
      <p:ext uri="{BB962C8B-B14F-4D97-AF65-F5344CB8AC3E}">
        <p14:creationId xmlns:p14="http://schemas.microsoft.com/office/powerpoint/2010/main" val="768195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Why are phones interesting?</a:t>
            </a:r>
            <a:br>
              <a:rPr lang="en-US" dirty="0" smtClean="0"/>
            </a:br>
            <a:r>
              <a:rPr lang="en-US" dirty="0" smtClean="0"/>
              <a:t>(How are they </a:t>
            </a:r>
            <a:r>
              <a:rPr lang="en-US" b="1" dirty="0" smtClean="0"/>
              <a:t>different</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pPr algn="l" rtl="0"/>
            <a:r>
              <a:rPr lang="en-US" dirty="0" smtClean="0"/>
              <a:t>A Phone has:</a:t>
            </a:r>
          </a:p>
          <a:p>
            <a:pPr lvl="1" algn="l" rtl="0"/>
            <a:r>
              <a:rPr lang="en-US" dirty="0" smtClean="0"/>
              <a:t>A Microphone</a:t>
            </a:r>
          </a:p>
          <a:p>
            <a:pPr lvl="1" algn="l" rtl="0"/>
            <a:r>
              <a:rPr lang="en-US" dirty="0" smtClean="0"/>
              <a:t>A Camera</a:t>
            </a:r>
          </a:p>
          <a:p>
            <a:pPr lvl="1" algn="l" rtl="0"/>
            <a:r>
              <a:rPr lang="en-US" dirty="0" smtClean="0"/>
              <a:t>Touch Screen</a:t>
            </a:r>
          </a:p>
          <a:p>
            <a:pPr lvl="1" algn="l" rtl="0"/>
            <a:r>
              <a:rPr lang="en-US" dirty="0" smtClean="0"/>
              <a:t>GPS</a:t>
            </a:r>
          </a:p>
          <a:p>
            <a:pPr lvl="1" algn="l" rtl="0"/>
            <a:r>
              <a:rPr lang="en-US" dirty="0" smtClean="0"/>
              <a:t>Accelerometer/Gyroscope</a:t>
            </a:r>
          </a:p>
          <a:p>
            <a:pPr lvl="1" algn="l" rtl="0"/>
            <a:r>
              <a:rPr lang="en-US" dirty="0" smtClean="0"/>
              <a:t>Digital compass</a:t>
            </a:r>
          </a:p>
          <a:p>
            <a:pPr lvl="1" algn="l" rtl="0"/>
            <a:r>
              <a:rPr lang="en-US" dirty="0" smtClean="0"/>
              <a:t>Battery</a:t>
            </a:r>
          </a:p>
          <a:p>
            <a:pPr lvl="1" algn="l" rtl="0"/>
            <a:r>
              <a:rPr lang="en-US" dirty="0" smtClean="0"/>
              <a:t>Proximity Sensor</a:t>
            </a:r>
          </a:p>
          <a:p>
            <a:pPr lvl="1" algn="l" rtl="0"/>
            <a:r>
              <a:rPr lang="en-US" dirty="0" smtClean="0"/>
              <a:t>…?</a:t>
            </a:r>
          </a:p>
          <a:p>
            <a:r>
              <a:rPr lang="en-US" sz="3200" dirty="0"/>
              <a:t>Having access to your phone enables eavesdropping on everything you do</a:t>
            </a:r>
            <a:r>
              <a:rPr lang="en-US" sz="3200" dirty="0" smtClean="0"/>
              <a:t>.</a:t>
            </a:r>
            <a:endParaRPr lang="en-US" sz="3200" dirty="0"/>
          </a:p>
        </p:txBody>
      </p:sp>
      <p:sp>
        <p:nvSpPr>
          <p:cNvPr id="5" name="Slide Number Placeholder 4"/>
          <p:cNvSpPr>
            <a:spLocks noGrp="1"/>
          </p:cNvSpPr>
          <p:nvPr>
            <p:ph type="sldNum" sz="quarter" idx="12"/>
          </p:nvPr>
        </p:nvSpPr>
        <p:spPr/>
        <p:txBody>
          <a:bodyPr/>
          <a:lstStyle/>
          <a:p>
            <a:fld id="{DAF22AC9-109E-4E4D-92F9-530E51D9A3A2}" type="slidenum">
              <a:rPr lang="he-IL" smtClean="0"/>
              <a:pPr/>
              <a:t>5</a:t>
            </a:fld>
            <a:endParaRPr lang="he-IL"/>
          </a:p>
        </p:txBody>
      </p:sp>
    </p:spTree>
    <p:extLst>
      <p:ext uri="{BB962C8B-B14F-4D97-AF65-F5344CB8AC3E}">
        <p14:creationId xmlns:p14="http://schemas.microsoft.com/office/powerpoint/2010/main" val="969628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r>
              <a:rPr lang="en-US" dirty="0" smtClean="0"/>
              <a:t>Results show that the Android permission system is confusing to developers, and they misuse it.</a:t>
            </a:r>
          </a:p>
        </p:txBody>
      </p:sp>
      <p:sp>
        <p:nvSpPr>
          <p:cNvPr id="4" name="Slide Number Placeholder 3"/>
          <p:cNvSpPr>
            <a:spLocks noGrp="1"/>
          </p:cNvSpPr>
          <p:nvPr>
            <p:ph type="sldNum" sz="quarter" idx="12"/>
          </p:nvPr>
        </p:nvSpPr>
        <p:spPr/>
        <p:txBody>
          <a:bodyPr/>
          <a:lstStyle/>
          <a:p>
            <a:fld id="{DAF22AC9-109E-4E4D-92F9-530E51D9A3A2}" type="slidenum">
              <a:rPr lang="he-IL" smtClean="0"/>
              <a:pPr/>
              <a:t>50</a:t>
            </a:fld>
            <a:endParaRPr lang="he-IL"/>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2" y="1556792"/>
            <a:ext cx="9220528"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84621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Android Application Security Model - Conclusions</a:t>
            </a:r>
            <a:endParaRPr lang="en-US" dirty="0"/>
          </a:p>
        </p:txBody>
      </p:sp>
      <p:sp>
        <p:nvSpPr>
          <p:cNvPr id="3" name="Content Placeholder 2"/>
          <p:cNvSpPr>
            <a:spLocks noGrp="1"/>
          </p:cNvSpPr>
          <p:nvPr>
            <p:ph idx="1"/>
          </p:nvPr>
        </p:nvSpPr>
        <p:spPr/>
        <p:txBody>
          <a:bodyPr>
            <a:normAutofit/>
          </a:bodyPr>
          <a:lstStyle/>
          <a:p>
            <a:r>
              <a:rPr lang="en-US" dirty="0" smtClean="0"/>
              <a:t>IPC and shared resources (logs, internet) are a major security issue.</a:t>
            </a:r>
          </a:p>
          <a:p>
            <a:r>
              <a:rPr lang="en-US" dirty="0" smtClean="0"/>
              <a:t>Protection of application </a:t>
            </a:r>
            <a:r>
              <a:rPr lang="en-US" b="1" dirty="0" smtClean="0"/>
              <a:t>and </a:t>
            </a:r>
            <a:r>
              <a:rPr lang="en-US" dirty="0" smtClean="0"/>
              <a:t>user is the developer’s responsibility</a:t>
            </a:r>
          </a:p>
          <a:p>
            <a:pPr lvl="1"/>
            <a:r>
              <a:rPr lang="en-US" dirty="0" smtClean="0"/>
              <a:t>Any form of ICC/shared resources should be carefully examined.</a:t>
            </a:r>
          </a:p>
          <a:p>
            <a:pPr lvl="1"/>
            <a:r>
              <a:rPr lang="en-US" dirty="0" smtClean="0"/>
              <a:t>In real life, this does not happen. Many apps expose their (and your) secret information through these mechanisms. This includes Android’s built-in applications (e.g. browser).</a:t>
            </a:r>
          </a:p>
          <a:p>
            <a:pPr lvl="1" algn="l" rtl="0"/>
            <a:endParaRPr lang="en-US" dirty="0" smtClean="0"/>
          </a:p>
        </p:txBody>
      </p:sp>
      <p:sp>
        <p:nvSpPr>
          <p:cNvPr id="4" name="Slide Number Placeholder 3"/>
          <p:cNvSpPr>
            <a:spLocks noGrp="1"/>
          </p:cNvSpPr>
          <p:nvPr>
            <p:ph type="sldNum" sz="quarter" idx="12"/>
          </p:nvPr>
        </p:nvSpPr>
        <p:spPr/>
        <p:txBody>
          <a:bodyPr>
            <a:normAutofit/>
          </a:bodyPr>
          <a:lstStyle/>
          <a:p>
            <a:fld id="{DAF22AC9-109E-4E4D-92F9-530E51D9A3A2}" type="slidenum">
              <a:rPr lang="he-IL" smtClean="0"/>
              <a:pPr/>
              <a:t>51</a:t>
            </a:fld>
            <a:endParaRPr lang="he-IL"/>
          </a:p>
        </p:txBody>
      </p:sp>
    </p:spTree>
    <p:extLst>
      <p:ext uri="{BB962C8B-B14F-4D97-AF65-F5344CB8AC3E}">
        <p14:creationId xmlns:p14="http://schemas.microsoft.com/office/powerpoint/2010/main" val="2389368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Android’s Application Security Model – Conclusions (Cont.)</a:t>
            </a:r>
            <a:endParaRPr lang="en-US" sz="3600" dirty="0"/>
          </a:p>
        </p:txBody>
      </p:sp>
      <p:sp>
        <p:nvSpPr>
          <p:cNvPr id="3" name="Content Placeholder 2"/>
          <p:cNvSpPr>
            <a:spLocks noGrp="1"/>
          </p:cNvSpPr>
          <p:nvPr>
            <p:ph idx="1"/>
          </p:nvPr>
        </p:nvSpPr>
        <p:spPr>
          <a:xfrm>
            <a:off x="914400" y="2060848"/>
            <a:ext cx="7772400" cy="4294712"/>
          </a:xfrm>
        </p:spPr>
        <p:txBody>
          <a:bodyPr>
            <a:normAutofit lnSpcReduction="10000"/>
          </a:bodyPr>
          <a:lstStyle/>
          <a:p>
            <a:r>
              <a:rPr lang="en-US" dirty="0" smtClean="0"/>
              <a:t>Protection </a:t>
            </a:r>
            <a:r>
              <a:rPr lang="en-US" dirty="0"/>
              <a:t>of user’s data is his own responsibility</a:t>
            </a:r>
          </a:p>
          <a:p>
            <a:pPr lvl="1"/>
            <a:r>
              <a:rPr lang="en-US" dirty="0" smtClean="0"/>
              <a:t>Security vs. Usability</a:t>
            </a:r>
          </a:p>
          <a:p>
            <a:pPr lvl="1"/>
            <a:r>
              <a:rPr lang="en-US" dirty="0" smtClean="0"/>
              <a:t>Users don’t understand security concerns</a:t>
            </a:r>
          </a:p>
          <a:p>
            <a:pPr lvl="2"/>
            <a:r>
              <a:rPr lang="en-US" dirty="0" smtClean="0"/>
              <a:t>What does CLEAR_APP_CACHE mean?</a:t>
            </a:r>
            <a:endParaRPr lang="en-US" dirty="0"/>
          </a:p>
          <a:p>
            <a:r>
              <a:rPr lang="en-US" dirty="0"/>
              <a:t>Android’s permission model lacks important </a:t>
            </a:r>
            <a:r>
              <a:rPr lang="en-US" dirty="0" smtClean="0"/>
              <a:t>expressiveness</a:t>
            </a:r>
          </a:p>
          <a:p>
            <a:r>
              <a:rPr lang="en-US" dirty="0" smtClean="0"/>
              <a:t>Android’s Open-Market App Security Model is an </a:t>
            </a:r>
            <a:r>
              <a:rPr lang="en-US" b="1" dirty="0" smtClean="0"/>
              <a:t>extreme and unique</a:t>
            </a:r>
            <a:r>
              <a:rPr lang="en-US" dirty="0"/>
              <a:t> </a:t>
            </a:r>
            <a:r>
              <a:rPr lang="en-US" dirty="0" smtClean="0"/>
              <a:t>choice.</a:t>
            </a:r>
            <a:endParaRPr lang="en-US" dirty="0"/>
          </a:p>
          <a:p>
            <a:endParaRPr lang="en-US" dirty="0" smtClean="0"/>
          </a:p>
        </p:txBody>
      </p:sp>
      <p:sp>
        <p:nvSpPr>
          <p:cNvPr id="4" name="Slide Number Placeholder 3"/>
          <p:cNvSpPr>
            <a:spLocks noGrp="1"/>
          </p:cNvSpPr>
          <p:nvPr>
            <p:ph type="sldNum" sz="quarter" idx="12"/>
          </p:nvPr>
        </p:nvSpPr>
        <p:spPr/>
        <p:txBody>
          <a:bodyPr/>
          <a:lstStyle/>
          <a:p>
            <a:fld id="{DAF22AC9-109E-4E4D-92F9-530E51D9A3A2}" type="slidenum">
              <a:rPr lang="he-IL" smtClean="0"/>
              <a:pPr/>
              <a:t>52</a:t>
            </a:fld>
            <a:endParaRPr lang="he-IL"/>
          </a:p>
        </p:txBody>
      </p:sp>
    </p:spTree>
    <p:extLst>
      <p:ext uri="{BB962C8B-B14F-4D97-AF65-F5344CB8AC3E}">
        <p14:creationId xmlns:p14="http://schemas.microsoft.com/office/powerpoint/2010/main" val="40418604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err="1" smtClean="0"/>
              <a:t>iOS</a:t>
            </a:r>
            <a:r>
              <a:rPr lang="en-US" sz="7200" dirty="0" smtClean="0"/>
              <a:t> Application Security Model</a:t>
            </a:r>
            <a:endParaRPr lang="en-US" sz="7200" dirty="0"/>
          </a:p>
        </p:txBody>
      </p:sp>
      <p:sp>
        <p:nvSpPr>
          <p:cNvPr id="4" name="Slide Number Placeholder 3"/>
          <p:cNvSpPr>
            <a:spLocks noGrp="1"/>
          </p:cNvSpPr>
          <p:nvPr>
            <p:ph type="sldNum" sz="quarter" idx="12"/>
          </p:nvPr>
        </p:nvSpPr>
        <p:spPr/>
        <p:txBody>
          <a:bodyPr/>
          <a:lstStyle/>
          <a:p>
            <a:fld id="{DAF22AC9-109E-4E4D-92F9-530E51D9A3A2}" type="slidenum">
              <a:rPr lang="he-IL" smtClean="0"/>
              <a:pPr/>
              <a:t>53</a:t>
            </a:fld>
            <a:endParaRPr lang="he-IL"/>
          </a:p>
        </p:txBody>
      </p:sp>
    </p:spTree>
    <p:extLst>
      <p:ext uri="{BB962C8B-B14F-4D97-AF65-F5344CB8AC3E}">
        <p14:creationId xmlns:p14="http://schemas.microsoft.com/office/powerpoint/2010/main" val="23172779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iOS</a:t>
            </a:r>
            <a:r>
              <a:rPr lang="en-US" dirty="0" smtClean="0"/>
              <a:t> Application Security Model</a:t>
            </a:r>
            <a:endParaRPr lang="en-US" dirty="0"/>
          </a:p>
        </p:txBody>
      </p:sp>
      <p:sp>
        <p:nvSpPr>
          <p:cNvPr id="3" name="Content Placeholder 2"/>
          <p:cNvSpPr>
            <a:spLocks noGrp="1"/>
          </p:cNvSpPr>
          <p:nvPr>
            <p:ph idx="1"/>
          </p:nvPr>
        </p:nvSpPr>
        <p:spPr/>
        <p:txBody>
          <a:bodyPr>
            <a:normAutofit/>
          </a:bodyPr>
          <a:lstStyle/>
          <a:p>
            <a:pPr algn="l" rtl="0"/>
            <a:r>
              <a:rPr lang="en-US" dirty="0" smtClean="0"/>
              <a:t>To use an application on </a:t>
            </a:r>
            <a:r>
              <a:rPr lang="en-US" b="1" dirty="0" smtClean="0"/>
              <a:t>your own</a:t>
            </a:r>
            <a:r>
              <a:rPr lang="en-US" dirty="0" smtClean="0"/>
              <a:t> </a:t>
            </a:r>
            <a:r>
              <a:rPr lang="en-US" dirty="0" err="1" smtClean="0"/>
              <a:t>iOS</a:t>
            </a:r>
            <a:r>
              <a:rPr lang="en-US" dirty="0" smtClean="0"/>
              <a:t> device you must have a special Developer Account</a:t>
            </a:r>
          </a:p>
          <a:p>
            <a:pPr lvl="1" algn="l" rtl="0"/>
            <a:r>
              <a:rPr lang="en-US" dirty="0" smtClean="0"/>
              <a:t>You yourself have to be approved</a:t>
            </a:r>
          </a:p>
          <a:p>
            <a:pPr lvl="2" algn="l" rtl="0"/>
            <a:r>
              <a:rPr lang="en-US" dirty="0" smtClean="0"/>
              <a:t>Costs 99$ </a:t>
            </a:r>
            <a:r>
              <a:rPr lang="en-US" dirty="0" smtClean="0">
                <a:sym typeface="Wingdings" pitchFamily="2" charset="2"/>
              </a:rPr>
              <a:t></a:t>
            </a:r>
          </a:p>
          <a:p>
            <a:pPr lvl="2" algn="l" rtl="0"/>
            <a:r>
              <a:rPr lang="en-US" dirty="0" smtClean="0">
                <a:sym typeface="Wingdings" pitchFamily="2" charset="2"/>
              </a:rPr>
              <a:t>Takes time</a:t>
            </a:r>
            <a:endParaRPr lang="en-US" dirty="0" smtClean="0"/>
          </a:p>
          <a:p>
            <a:pPr lvl="1" algn="l" rtl="0"/>
            <a:r>
              <a:rPr lang="en-US" dirty="0" smtClean="0"/>
              <a:t>Still does not mean you can get it on the App Store.</a:t>
            </a:r>
            <a:endParaRPr lang="en-US" dirty="0"/>
          </a:p>
        </p:txBody>
      </p:sp>
      <p:sp>
        <p:nvSpPr>
          <p:cNvPr id="4" name="Slide Number Placeholder 3"/>
          <p:cNvSpPr>
            <a:spLocks noGrp="1"/>
          </p:cNvSpPr>
          <p:nvPr>
            <p:ph type="sldNum" sz="quarter" idx="12"/>
          </p:nvPr>
        </p:nvSpPr>
        <p:spPr/>
        <p:txBody>
          <a:bodyPr>
            <a:normAutofit/>
          </a:bodyPr>
          <a:lstStyle/>
          <a:p>
            <a:fld id="{DAF22AC9-109E-4E4D-92F9-530E51D9A3A2}" type="slidenum">
              <a:rPr lang="he-IL" smtClean="0"/>
              <a:pPr/>
              <a:t>54</a:t>
            </a:fld>
            <a:endParaRPr lang="he-IL"/>
          </a:p>
        </p:txBody>
      </p:sp>
    </p:spTree>
    <p:extLst>
      <p:ext uri="{BB962C8B-B14F-4D97-AF65-F5344CB8AC3E}">
        <p14:creationId xmlns:p14="http://schemas.microsoft.com/office/powerpoint/2010/main" val="3289696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Apple developer program enrollment</a:t>
            </a:r>
            <a:endParaRPr lang="en-US" dirty="0"/>
          </a:p>
        </p:txBody>
      </p:sp>
      <p:sp>
        <p:nvSpPr>
          <p:cNvPr id="4" name="Slide Number Placeholder 3"/>
          <p:cNvSpPr>
            <a:spLocks noGrp="1"/>
          </p:cNvSpPr>
          <p:nvPr>
            <p:ph type="sldNum" sz="quarter" idx="12"/>
          </p:nvPr>
        </p:nvSpPr>
        <p:spPr/>
        <p:txBody>
          <a:bodyPr/>
          <a:lstStyle/>
          <a:p>
            <a:fld id="{DAF22AC9-109E-4E4D-92F9-530E51D9A3A2}" type="slidenum">
              <a:rPr lang="he-IL" smtClean="0"/>
              <a:pPr/>
              <a:t>55</a:t>
            </a:fld>
            <a:endParaRPr lang="he-IL"/>
          </a:p>
        </p:txBody>
      </p:sp>
      <p:sp>
        <p:nvSpPr>
          <p:cNvPr id="5" name="Rectangle 4"/>
          <p:cNvSpPr/>
          <p:nvPr/>
        </p:nvSpPr>
        <p:spPr>
          <a:xfrm>
            <a:off x="467544" y="1983323"/>
            <a:ext cx="4572000" cy="3693319"/>
          </a:xfrm>
          <a:prstGeom prst="rect">
            <a:avLst/>
          </a:prstGeom>
        </p:spPr>
        <p:txBody>
          <a:bodyPr>
            <a:spAutoFit/>
          </a:bodyPr>
          <a:lstStyle/>
          <a:p>
            <a:pPr algn="l" rtl="0"/>
            <a:r>
              <a:rPr lang="en-US" i="1" dirty="0"/>
              <a:t>Dear Troy </a:t>
            </a:r>
            <a:r>
              <a:rPr lang="en-US" i="1" dirty="0" err="1"/>
              <a:t>Hakala</a:t>
            </a:r>
            <a:r>
              <a:rPr lang="en-US" i="1" dirty="0"/>
              <a:t>,</a:t>
            </a:r>
          </a:p>
          <a:p>
            <a:pPr algn="l" rtl="0"/>
            <a:r>
              <a:rPr lang="en-US" i="1" dirty="0"/>
              <a:t>We are currently in the process of reviewing your iPhone Developer Program enrollment information.</a:t>
            </a:r>
          </a:p>
          <a:p>
            <a:pPr algn="l" rtl="0"/>
            <a:r>
              <a:rPr lang="en-US" i="1" dirty="0"/>
              <a:t>Please </a:t>
            </a:r>
            <a:r>
              <a:rPr lang="en-US" b="1" i="1" dirty="0"/>
              <a:t>fax</a:t>
            </a:r>
            <a:r>
              <a:rPr lang="en-US" i="1" dirty="0"/>
              <a:t> one of the following forms of identity for your business based on your company form. To assist with this process, please ensure your business documents match your Enrollment </a:t>
            </a:r>
            <a:r>
              <a:rPr lang="en-US" i="1" dirty="0" smtClean="0"/>
              <a:t>information.</a:t>
            </a:r>
          </a:p>
          <a:p>
            <a:pPr algn="l" rtl="0"/>
            <a:r>
              <a:rPr lang="en-US" i="1" dirty="0" smtClean="0"/>
              <a:t>…</a:t>
            </a:r>
          </a:p>
          <a:p>
            <a:pPr algn="l" rtl="0"/>
            <a:r>
              <a:rPr lang="en-US" i="1" dirty="0" smtClean="0"/>
              <a:t>Please include your main company corporate telephone number with your faxed documents.</a:t>
            </a:r>
          </a:p>
          <a:p>
            <a:pPr algn="l" rtl="0"/>
            <a:r>
              <a:rPr lang="en-US" i="1" dirty="0" smtClean="0"/>
              <a:t>…</a:t>
            </a:r>
            <a:endParaRPr lang="en-US" i="1" dirty="0"/>
          </a:p>
        </p:txBody>
      </p:sp>
      <p:sp>
        <p:nvSpPr>
          <p:cNvPr id="6" name="Rectangle 5"/>
          <p:cNvSpPr/>
          <p:nvPr/>
        </p:nvSpPr>
        <p:spPr>
          <a:xfrm>
            <a:off x="5039544" y="2685003"/>
            <a:ext cx="4572000" cy="3970318"/>
          </a:xfrm>
          <a:prstGeom prst="rect">
            <a:avLst/>
          </a:prstGeom>
        </p:spPr>
        <p:txBody>
          <a:bodyPr>
            <a:spAutoFit/>
          </a:bodyPr>
          <a:lstStyle/>
          <a:p>
            <a:pPr algn="l" rtl="0"/>
            <a:r>
              <a:rPr lang="en-US" b="1" i="1" dirty="0" smtClean="0"/>
              <a:t>…</a:t>
            </a:r>
          </a:p>
          <a:p>
            <a:pPr algn="l" rtl="0"/>
            <a:r>
              <a:rPr lang="en-US" b="1" i="1" dirty="0" smtClean="0"/>
              <a:t>Articles </a:t>
            </a:r>
            <a:r>
              <a:rPr lang="en-US" b="1" i="1" dirty="0"/>
              <a:t>of incorporation</a:t>
            </a:r>
            <a:br>
              <a:rPr lang="en-US" b="1" i="1" dirty="0"/>
            </a:br>
            <a:r>
              <a:rPr lang="en-US" b="1" i="1" dirty="0"/>
              <a:t>Business license</a:t>
            </a:r>
            <a:br>
              <a:rPr lang="en-US" b="1" i="1" dirty="0"/>
            </a:br>
            <a:r>
              <a:rPr lang="en-US" b="1" i="1" dirty="0"/>
              <a:t>Certificate of Formation</a:t>
            </a:r>
            <a:br>
              <a:rPr lang="en-US" b="1" i="1" dirty="0"/>
            </a:br>
            <a:r>
              <a:rPr lang="en-US" b="1" i="1" dirty="0"/>
              <a:t>DBA (Doing Business As…)</a:t>
            </a:r>
            <a:br>
              <a:rPr lang="en-US" b="1" i="1" dirty="0"/>
            </a:br>
            <a:r>
              <a:rPr lang="en-US" b="1" i="1" dirty="0"/>
              <a:t>Fictitious name statement</a:t>
            </a:r>
            <a:br>
              <a:rPr lang="en-US" b="1" i="1" dirty="0"/>
            </a:br>
            <a:r>
              <a:rPr lang="en-US" b="1" i="1" dirty="0"/>
              <a:t>Registration of trademark</a:t>
            </a:r>
            <a:br>
              <a:rPr lang="en-US" b="1" i="1" dirty="0"/>
            </a:br>
            <a:r>
              <a:rPr lang="en-US" b="1" i="1" dirty="0"/>
              <a:t>Charter documents</a:t>
            </a:r>
            <a:br>
              <a:rPr lang="en-US" b="1" i="1" dirty="0"/>
            </a:br>
            <a:r>
              <a:rPr lang="en-US" b="1" i="1" dirty="0"/>
              <a:t>Partnership papers</a:t>
            </a:r>
            <a:br>
              <a:rPr lang="en-US" b="1" i="1" dirty="0"/>
            </a:br>
            <a:r>
              <a:rPr lang="en-US" b="1" i="1" dirty="0"/>
              <a:t>Reseller or vendor license</a:t>
            </a:r>
            <a:r>
              <a:rPr lang="en-US" i="1" dirty="0"/>
              <a:t/>
            </a:r>
            <a:br>
              <a:rPr lang="en-US" i="1" dirty="0"/>
            </a:br>
            <a:endParaRPr lang="en-US" i="1" dirty="0"/>
          </a:p>
          <a:p>
            <a:pPr algn="l" rtl="0"/>
            <a:r>
              <a:rPr lang="en-US" i="1" dirty="0" smtClean="0"/>
              <a:t>…</a:t>
            </a:r>
            <a:endParaRPr lang="en-US" i="1" dirty="0"/>
          </a:p>
          <a:p>
            <a:pPr algn="l" rtl="0"/>
            <a:r>
              <a:rPr lang="en-US" i="1" dirty="0"/>
              <a:t>Thank you,</a:t>
            </a:r>
          </a:p>
          <a:p>
            <a:pPr algn="l" rtl="0"/>
            <a:r>
              <a:rPr lang="en-US" i="1" dirty="0"/>
              <a:t>iPhone Developer Program</a:t>
            </a:r>
          </a:p>
        </p:txBody>
      </p:sp>
    </p:spTree>
    <p:extLst>
      <p:ext uri="{BB962C8B-B14F-4D97-AF65-F5344CB8AC3E}">
        <p14:creationId xmlns:p14="http://schemas.microsoft.com/office/powerpoint/2010/main" val="27785687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iOS</a:t>
            </a:r>
            <a:r>
              <a:rPr lang="en-US" dirty="0" smtClean="0"/>
              <a:t> </a:t>
            </a:r>
            <a:r>
              <a:rPr lang="en-US" dirty="0"/>
              <a:t>Application </a:t>
            </a:r>
            <a:r>
              <a:rPr lang="en-US" dirty="0" smtClean="0"/>
              <a:t>Security Model (Cont.)</a:t>
            </a:r>
            <a:endParaRPr lang="en-US" dirty="0"/>
          </a:p>
        </p:txBody>
      </p:sp>
      <p:sp>
        <p:nvSpPr>
          <p:cNvPr id="3" name="Content Placeholder 2"/>
          <p:cNvSpPr>
            <a:spLocks noGrp="1"/>
          </p:cNvSpPr>
          <p:nvPr>
            <p:ph idx="1"/>
          </p:nvPr>
        </p:nvSpPr>
        <p:spPr/>
        <p:txBody>
          <a:bodyPr>
            <a:normAutofit/>
          </a:bodyPr>
          <a:lstStyle/>
          <a:p>
            <a:pPr algn="l" rtl="0"/>
            <a:r>
              <a:rPr lang="en-US" dirty="0"/>
              <a:t>“Let us see for ourselves”.</a:t>
            </a:r>
          </a:p>
          <a:p>
            <a:pPr lvl="1" algn="l" rtl="0"/>
            <a:r>
              <a:rPr lang="en-US" dirty="0"/>
              <a:t>Can’t get an app on App Store without verifying it.</a:t>
            </a:r>
          </a:p>
          <a:p>
            <a:pPr lvl="1" algn="l" rtl="0"/>
            <a:r>
              <a:rPr lang="en-US" dirty="0" smtClean="0"/>
              <a:t>Not </a:t>
            </a:r>
            <a:r>
              <a:rPr lang="en-US" dirty="0"/>
              <a:t>100% </a:t>
            </a:r>
            <a:r>
              <a:rPr lang="en-US" dirty="0" smtClean="0"/>
              <a:t>effective. Pulled back:</a:t>
            </a:r>
          </a:p>
          <a:p>
            <a:pPr lvl="2" algn="l" rtl="0"/>
            <a:r>
              <a:rPr lang="en-US" dirty="0" smtClean="0"/>
              <a:t>Flashlight kid</a:t>
            </a:r>
          </a:p>
          <a:p>
            <a:pPr lvl="2" algn="l" rtl="0"/>
            <a:r>
              <a:rPr lang="en-US" dirty="0" smtClean="0"/>
              <a:t>Aurora Faint – contact emails, 20M downloads</a:t>
            </a:r>
          </a:p>
          <a:p>
            <a:pPr lvl="2" algn="l" rtl="0"/>
            <a:r>
              <a:rPr lang="en-US" dirty="0" err="1" smtClean="0"/>
              <a:t>MogoRoad</a:t>
            </a:r>
            <a:r>
              <a:rPr lang="en-US" dirty="0" smtClean="0"/>
              <a:t> – Sent phone numbers, customers got commercial calls</a:t>
            </a:r>
          </a:p>
          <a:p>
            <a:pPr lvl="1" algn="l" rtl="0"/>
            <a:r>
              <a:rPr lang="en-US" dirty="0" smtClean="0"/>
              <a:t>“Polymorphic” apps (change at runtime)</a:t>
            </a:r>
          </a:p>
          <a:p>
            <a:pPr lvl="1" algn="l" rtl="0"/>
            <a:r>
              <a:rPr lang="en-US" dirty="0" smtClean="0"/>
              <a:t>10K apps submitted per week, 10% of rejections related to malware</a:t>
            </a:r>
            <a:endParaRPr lang="en-US" dirty="0"/>
          </a:p>
        </p:txBody>
      </p:sp>
      <p:sp>
        <p:nvSpPr>
          <p:cNvPr id="4" name="Slide Number Placeholder 3"/>
          <p:cNvSpPr>
            <a:spLocks noGrp="1"/>
          </p:cNvSpPr>
          <p:nvPr>
            <p:ph type="sldNum" sz="quarter" idx="12"/>
          </p:nvPr>
        </p:nvSpPr>
        <p:spPr/>
        <p:txBody>
          <a:bodyPr>
            <a:normAutofit/>
          </a:bodyPr>
          <a:lstStyle/>
          <a:p>
            <a:fld id="{DAF22AC9-109E-4E4D-92F9-530E51D9A3A2}" type="slidenum">
              <a:rPr lang="he-IL" smtClean="0"/>
              <a:pPr/>
              <a:t>56</a:t>
            </a:fld>
            <a:endParaRPr lang="he-IL"/>
          </a:p>
        </p:txBody>
      </p:sp>
      <p:sp>
        <p:nvSpPr>
          <p:cNvPr id="5" name="Rectangle 4"/>
          <p:cNvSpPr/>
          <p:nvPr/>
        </p:nvSpPr>
        <p:spPr>
          <a:xfrm>
            <a:off x="395536" y="6302967"/>
            <a:ext cx="4572000" cy="369332"/>
          </a:xfrm>
          <a:prstGeom prst="rect">
            <a:avLst/>
          </a:prstGeom>
        </p:spPr>
        <p:txBody>
          <a:bodyPr>
            <a:spAutoFit/>
          </a:bodyPr>
          <a:lstStyle/>
          <a:p>
            <a:pPr algn="l" rtl="0">
              <a:defRPr/>
            </a:pPr>
            <a:r>
              <a:rPr lang="en-US" dirty="0" smtClean="0">
                <a:hlinkClick r:id="rId3"/>
              </a:rPr>
              <a:t>"iPhone Privacy", </a:t>
            </a:r>
            <a:r>
              <a:rPr lang="en-US" dirty="0" err="1" smtClean="0">
                <a:hlinkClick r:id="rId3"/>
              </a:rPr>
              <a:t>Seriot</a:t>
            </a:r>
            <a:endParaRPr lang="en-US" dirty="0"/>
          </a:p>
        </p:txBody>
      </p:sp>
    </p:spTree>
    <p:extLst>
      <p:ext uri="{BB962C8B-B14F-4D97-AF65-F5344CB8AC3E}">
        <p14:creationId xmlns:p14="http://schemas.microsoft.com/office/powerpoint/2010/main" val="836203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229600" cy="1143000"/>
          </a:xfrm>
        </p:spPr>
        <p:txBody>
          <a:bodyPr>
            <a:normAutofit fontScale="90000"/>
          </a:bodyPr>
          <a:lstStyle/>
          <a:p>
            <a:r>
              <a:rPr lang="en-US" dirty="0" smtClean="0"/>
              <a:t>Guesswork –</a:t>
            </a:r>
            <a:br>
              <a:rPr lang="en-US" dirty="0" smtClean="0"/>
            </a:br>
            <a:r>
              <a:rPr lang="en-US" dirty="0" smtClean="0"/>
              <a:t>App Store review</a:t>
            </a:r>
            <a:br>
              <a:rPr lang="en-US" dirty="0" smtClean="0"/>
            </a:br>
            <a:r>
              <a:rPr lang="en-US" dirty="0" smtClean="0"/>
              <a:t>process</a:t>
            </a:r>
            <a:endParaRPr lang="en-US" dirty="0"/>
          </a:p>
        </p:txBody>
      </p:sp>
      <p:sp>
        <p:nvSpPr>
          <p:cNvPr id="3" name="Content Placeholder 2"/>
          <p:cNvSpPr>
            <a:spLocks noGrp="1"/>
          </p:cNvSpPr>
          <p:nvPr>
            <p:ph idx="1"/>
          </p:nvPr>
        </p:nvSpPr>
        <p:spPr>
          <a:xfrm>
            <a:off x="467544" y="2177436"/>
            <a:ext cx="8229600" cy="4525963"/>
          </a:xfrm>
        </p:spPr>
        <p:txBody>
          <a:bodyPr>
            <a:normAutofit lnSpcReduction="10000"/>
          </a:bodyPr>
          <a:lstStyle/>
          <a:p>
            <a:pPr algn="l" rtl="0"/>
            <a:r>
              <a:rPr lang="en-US" dirty="0" smtClean="0"/>
              <a:t>Static analysis looking</a:t>
            </a:r>
          </a:p>
          <a:p>
            <a:pPr marL="0" indent="0" algn="l" rtl="0">
              <a:buNone/>
            </a:pPr>
            <a:r>
              <a:rPr lang="en-US" dirty="0" smtClean="0"/>
              <a:t>    for particular strings,</a:t>
            </a:r>
          </a:p>
          <a:p>
            <a:pPr marL="0" indent="0" algn="l" rtl="0">
              <a:buNone/>
            </a:pPr>
            <a:r>
              <a:rPr lang="en-US" dirty="0" smtClean="0"/>
              <a:t>    API calls etc..</a:t>
            </a:r>
          </a:p>
          <a:p>
            <a:pPr algn="l" rtl="0"/>
            <a:r>
              <a:rPr lang="en-US" dirty="0" smtClean="0"/>
              <a:t>Dynamic analysis</a:t>
            </a:r>
          </a:p>
          <a:p>
            <a:pPr lvl="1" algn="l" rtl="0"/>
            <a:r>
              <a:rPr lang="en-US" dirty="0" smtClean="0"/>
              <a:t>Sniffing</a:t>
            </a:r>
          </a:p>
          <a:p>
            <a:pPr lvl="1" algn="l" rtl="0"/>
            <a:r>
              <a:rPr lang="en-US" dirty="0" smtClean="0"/>
              <a:t>Monitor I/O, API calls</a:t>
            </a:r>
          </a:p>
          <a:p>
            <a:pPr lvl="1" algn="l" rtl="0"/>
            <a:r>
              <a:rPr lang="en-US" dirty="0" smtClean="0"/>
              <a:t>“Fuzzing”</a:t>
            </a:r>
          </a:p>
          <a:p>
            <a:pPr algn="l" rtl="0"/>
            <a:r>
              <a:rPr lang="en-US" dirty="0" smtClean="0"/>
              <a:t>Lots of innocent apps</a:t>
            </a:r>
            <a:br>
              <a:rPr lang="en-US" dirty="0" smtClean="0"/>
            </a:br>
            <a:r>
              <a:rPr lang="en-US" dirty="0" smtClean="0"/>
              <a:t>punished</a:t>
            </a:r>
            <a:endParaRPr lang="en-US" dirty="0"/>
          </a:p>
        </p:txBody>
      </p:sp>
      <p:sp>
        <p:nvSpPr>
          <p:cNvPr id="5" name="Slide Number Placeholder 4"/>
          <p:cNvSpPr>
            <a:spLocks noGrp="1"/>
          </p:cNvSpPr>
          <p:nvPr>
            <p:ph type="sldNum" sz="quarter" idx="12"/>
          </p:nvPr>
        </p:nvSpPr>
        <p:spPr/>
        <p:txBody>
          <a:bodyPr>
            <a:normAutofit/>
          </a:bodyPr>
          <a:lstStyle/>
          <a:p>
            <a:fld id="{DAF22AC9-109E-4E4D-92F9-530E51D9A3A2}" type="slidenum">
              <a:rPr lang="he-IL" smtClean="0"/>
              <a:pPr/>
              <a:t>57</a:t>
            </a:fld>
            <a:endParaRPr lang="he-IL"/>
          </a:p>
        </p:txBody>
      </p:sp>
      <p:pic>
        <p:nvPicPr>
          <p:cNvPr id="4" name="Picture 2" descr="http://zapp5.staticworld.net/news/graphics/165880-appstorecomic_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62630"/>
            <a:ext cx="4193937" cy="6640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059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iOS</a:t>
            </a:r>
            <a:r>
              <a:rPr lang="en-US" dirty="0" smtClean="0"/>
              <a:t> </a:t>
            </a:r>
            <a:r>
              <a:rPr lang="en-US" dirty="0"/>
              <a:t>Application </a:t>
            </a:r>
            <a:r>
              <a:rPr lang="en-US" dirty="0" smtClean="0"/>
              <a:t>Security Model (Cont.)</a:t>
            </a:r>
            <a:endParaRPr lang="en-US" dirty="0"/>
          </a:p>
        </p:txBody>
      </p:sp>
      <p:sp>
        <p:nvSpPr>
          <p:cNvPr id="3" name="Content Placeholder 2"/>
          <p:cNvSpPr>
            <a:spLocks noGrp="1"/>
          </p:cNvSpPr>
          <p:nvPr>
            <p:ph idx="1"/>
          </p:nvPr>
        </p:nvSpPr>
        <p:spPr/>
        <p:txBody>
          <a:bodyPr>
            <a:normAutofit/>
          </a:bodyPr>
          <a:lstStyle/>
          <a:p>
            <a:pPr algn="l" rtl="0"/>
            <a:r>
              <a:rPr lang="en-US" dirty="0" smtClean="0"/>
              <a:t>Permissions:</a:t>
            </a:r>
          </a:p>
          <a:p>
            <a:pPr lvl="1" algn="l" rtl="0"/>
            <a:r>
              <a:rPr lang="en-US" dirty="0" smtClean="0"/>
              <a:t>No </a:t>
            </a:r>
            <a:r>
              <a:rPr lang="en-US" dirty="0"/>
              <a:t>pre-install user prompting</a:t>
            </a:r>
          </a:p>
          <a:p>
            <a:pPr lvl="1" algn="l" rtl="0"/>
            <a:r>
              <a:rPr lang="en-US" dirty="0"/>
              <a:t>Only one type of </a:t>
            </a:r>
            <a:r>
              <a:rPr lang="en-US" dirty="0" smtClean="0"/>
              <a:t>exercise-time prompting </a:t>
            </a:r>
            <a:r>
              <a:rPr lang="en-US" dirty="0"/>
              <a:t>– “app wants to use your location”</a:t>
            </a:r>
          </a:p>
          <a:p>
            <a:pPr algn="l" rtl="0"/>
            <a:r>
              <a:rPr lang="en-US" dirty="0" smtClean="0"/>
              <a:t>Every app is completely isolated from others</a:t>
            </a:r>
          </a:p>
          <a:p>
            <a:pPr lvl="1" algn="l" rtl="0"/>
            <a:r>
              <a:rPr lang="en-US" dirty="0" smtClean="0"/>
              <a:t>If an IPC hack exists, it will probably not be “Apple-Approved”</a:t>
            </a:r>
          </a:p>
          <a:p>
            <a:pPr algn="l" rtl="0"/>
            <a:r>
              <a:rPr lang="en-US" dirty="0" smtClean="0"/>
              <a:t>Hidden APIs exist.</a:t>
            </a:r>
          </a:p>
        </p:txBody>
      </p:sp>
      <p:sp>
        <p:nvSpPr>
          <p:cNvPr id="4" name="Slide Number Placeholder 3"/>
          <p:cNvSpPr>
            <a:spLocks noGrp="1"/>
          </p:cNvSpPr>
          <p:nvPr>
            <p:ph type="sldNum" sz="quarter" idx="12"/>
          </p:nvPr>
        </p:nvSpPr>
        <p:spPr/>
        <p:txBody>
          <a:bodyPr>
            <a:normAutofit/>
          </a:bodyPr>
          <a:lstStyle/>
          <a:p>
            <a:fld id="{DAF22AC9-109E-4E4D-92F9-530E51D9A3A2}" type="slidenum">
              <a:rPr lang="he-IL" smtClean="0"/>
              <a:pPr/>
              <a:t>58</a:t>
            </a:fld>
            <a:endParaRPr lang="he-IL"/>
          </a:p>
        </p:txBody>
      </p:sp>
    </p:spTree>
    <p:extLst>
      <p:ext uri="{BB962C8B-B14F-4D97-AF65-F5344CB8AC3E}">
        <p14:creationId xmlns:p14="http://schemas.microsoft.com/office/powerpoint/2010/main" val="3702058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iOS</a:t>
            </a:r>
            <a:r>
              <a:rPr lang="en-US" dirty="0" smtClean="0"/>
              <a:t> Application Security Model (Cont.)</a:t>
            </a:r>
            <a:endParaRPr lang="en-US" dirty="0"/>
          </a:p>
        </p:txBody>
      </p:sp>
      <p:sp>
        <p:nvSpPr>
          <p:cNvPr id="3" name="Content Placeholder 2"/>
          <p:cNvSpPr>
            <a:spLocks noGrp="1"/>
          </p:cNvSpPr>
          <p:nvPr>
            <p:ph idx="1"/>
          </p:nvPr>
        </p:nvSpPr>
        <p:spPr/>
        <p:txBody>
          <a:bodyPr>
            <a:normAutofit/>
          </a:bodyPr>
          <a:lstStyle/>
          <a:p>
            <a:pPr algn="l" rtl="0"/>
            <a:r>
              <a:rPr lang="en-US" dirty="0" smtClean="0"/>
              <a:t>What happens without App-Store protection?</a:t>
            </a:r>
          </a:p>
          <a:p>
            <a:pPr algn="l" rtl="0"/>
            <a:r>
              <a:rPr lang="en-US" dirty="0" smtClean="0"/>
              <a:t>A </a:t>
            </a:r>
            <a:r>
              <a:rPr lang="en-US" dirty="0" err="1" smtClean="0"/>
              <a:t>jailbroken</a:t>
            </a:r>
            <a:r>
              <a:rPr lang="en-US" dirty="0" smtClean="0"/>
              <a:t> iPhone is not protected by the App-Store.</a:t>
            </a:r>
          </a:p>
          <a:p>
            <a:pPr lvl="1" algn="l" rtl="0"/>
            <a:r>
              <a:rPr lang="en-US" dirty="0" smtClean="0"/>
              <a:t>But you can get more apps for free.</a:t>
            </a:r>
          </a:p>
          <a:p>
            <a:pPr algn="l" rtl="0"/>
            <a:r>
              <a:rPr lang="en-US" dirty="0" smtClean="0"/>
              <a:t>What can be done with private APIs?</a:t>
            </a:r>
          </a:p>
          <a:p>
            <a:pPr lvl="1" algn="l" rtl="0"/>
            <a:endParaRPr lang="en-US" dirty="0"/>
          </a:p>
          <a:p>
            <a:pPr marL="457200" lvl="1" indent="0" algn="l" rtl="0">
              <a:buNone/>
            </a:pPr>
            <a:endParaRPr lang="en-US" dirty="0"/>
          </a:p>
          <a:p>
            <a:pPr marL="457200" lvl="1" indent="0" algn="l" rtl="0">
              <a:buNone/>
            </a:pPr>
            <a:endParaRPr lang="en-US" dirty="0"/>
          </a:p>
          <a:p>
            <a:pPr lvl="2" algn="l" rtl="0"/>
            <a:r>
              <a:rPr lang="en-US" dirty="0" smtClean="0"/>
              <a:t>Strings can be obfuscated or set remotely…</a:t>
            </a:r>
          </a:p>
        </p:txBody>
      </p:sp>
      <p:sp>
        <p:nvSpPr>
          <p:cNvPr id="4" name="Slide Number Placeholder 3"/>
          <p:cNvSpPr>
            <a:spLocks noGrp="1"/>
          </p:cNvSpPr>
          <p:nvPr>
            <p:ph type="sldNum" sz="quarter" idx="12"/>
          </p:nvPr>
        </p:nvSpPr>
        <p:spPr/>
        <p:txBody>
          <a:bodyPr>
            <a:normAutofit/>
          </a:bodyPr>
          <a:lstStyle/>
          <a:p>
            <a:fld id="{DAF22AC9-109E-4E4D-92F9-530E51D9A3A2}" type="slidenum">
              <a:rPr lang="he-IL" smtClean="0"/>
              <a:pPr/>
              <a:t>59</a:t>
            </a:fld>
            <a:endParaRPr lang="he-IL"/>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4437112"/>
            <a:ext cx="7633345" cy="1183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559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Phone Data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Phone calls</a:t>
            </a:r>
          </a:p>
          <a:p>
            <a:r>
              <a:rPr lang="en-US" dirty="0" smtClean="0"/>
              <a:t>SMSs</a:t>
            </a:r>
          </a:p>
          <a:p>
            <a:r>
              <a:rPr lang="en-US" dirty="0" smtClean="0"/>
              <a:t>Pictures &amp; videos taken</a:t>
            </a:r>
          </a:p>
          <a:p>
            <a:r>
              <a:rPr lang="en-US" dirty="0" smtClean="0"/>
              <a:t>Contacts</a:t>
            </a:r>
          </a:p>
          <a:p>
            <a:r>
              <a:rPr lang="en-US" dirty="0" smtClean="0"/>
              <a:t>E-mails, social network accounts…</a:t>
            </a:r>
          </a:p>
          <a:p>
            <a:r>
              <a:rPr lang="en-US" dirty="0" smtClean="0"/>
              <a:t>Calendar (events, meetings…)</a:t>
            </a:r>
          </a:p>
          <a:p>
            <a:r>
              <a:rPr lang="en-US" dirty="0" smtClean="0"/>
              <a:t>Bank accounts, stock exchange...</a:t>
            </a:r>
          </a:p>
          <a:p>
            <a:r>
              <a:rPr lang="en-US" dirty="0" smtClean="0"/>
              <a:t>Browser history</a:t>
            </a:r>
          </a:p>
          <a:p>
            <a:r>
              <a:rPr lang="en-US" dirty="0" smtClean="0"/>
              <a:t>Phone details (phone number, IMSI…)</a:t>
            </a:r>
          </a:p>
          <a:p>
            <a:r>
              <a:rPr lang="en-US" dirty="0" smtClean="0"/>
              <a:t>…?</a:t>
            </a:r>
          </a:p>
        </p:txBody>
      </p:sp>
      <p:sp>
        <p:nvSpPr>
          <p:cNvPr id="4" name="Slide Number Placeholder 3"/>
          <p:cNvSpPr>
            <a:spLocks noGrp="1"/>
          </p:cNvSpPr>
          <p:nvPr>
            <p:ph type="sldNum" sz="quarter" idx="12"/>
          </p:nvPr>
        </p:nvSpPr>
        <p:spPr/>
        <p:txBody>
          <a:bodyPr/>
          <a:lstStyle/>
          <a:p>
            <a:fld id="{DAF22AC9-109E-4E4D-92F9-530E51D9A3A2}" type="slidenum">
              <a:rPr lang="he-IL" smtClean="0"/>
              <a:pPr/>
              <a:t>6</a:t>
            </a:fld>
            <a:endParaRPr lang="he-IL"/>
          </a:p>
        </p:txBody>
      </p:sp>
    </p:spTree>
    <p:extLst>
      <p:ext uri="{BB962C8B-B14F-4D97-AF65-F5344CB8AC3E}">
        <p14:creationId xmlns:p14="http://schemas.microsoft.com/office/powerpoint/2010/main" val="6685286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err="1" smtClean="0"/>
              <a:t>iOS</a:t>
            </a:r>
            <a:r>
              <a:rPr lang="en-US" dirty="0" smtClean="0"/>
              <a:t> Application Security Model (Cont.)</a:t>
            </a:r>
            <a:endParaRPr lang="en-US" dirty="0"/>
          </a:p>
        </p:txBody>
      </p:sp>
      <p:sp>
        <p:nvSpPr>
          <p:cNvPr id="3" name="Content Placeholder 2"/>
          <p:cNvSpPr>
            <a:spLocks noGrp="1"/>
          </p:cNvSpPr>
          <p:nvPr>
            <p:ph idx="1"/>
          </p:nvPr>
        </p:nvSpPr>
        <p:spPr/>
        <p:txBody>
          <a:bodyPr>
            <a:normAutofit/>
          </a:bodyPr>
          <a:lstStyle/>
          <a:p>
            <a:pPr algn="l" rtl="0"/>
            <a:r>
              <a:rPr lang="en-US" dirty="0" smtClean="0"/>
              <a:t>What can be done </a:t>
            </a:r>
            <a:r>
              <a:rPr lang="en-US" b="1" dirty="0" smtClean="0"/>
              <a:t>without</a:t>
            </a:r>
            <a:r>
              <a:rPr lang="en-US" dirty="0" smtClean="0"/>
              <a:t> private APIs?</a:t>
            </a:r>
          </a:p>
          <a:p>
            <a:pPr algn="l" rtl="0"/>
            <a:r>
              <a:rPr lang="en-US" dirty="0" err="1"/>
              <a:t>SpyPhone</a:t>
            </a:r>
            <a:r>
              <a:rPr lang="en-US" dirty="0"/>
              <a:t> Capabilities:</a:t>
            </a:r>
          </a:p>
          <a:p>
            <a:pPr lvl="1" algn="l" rtl="0"/>
            <a:r>
              <a:rPr lang="en-US" dirty="0"/>
              <a:t>Safari/YouTube search history</a:t>
            </a:r>
          </a:p>
          <a:p>
            <a:pPr lvl="1" algn="l" rtl="0"/>
            <a:r>
              <a:rPr lang="en-US" dirty="0"/>
              <a:t>E-mail </a:t>
            </a:r>
            <a:r>
              <a:rPr lang="en-US" dirty="0" smtClean="0"/>
              <a:t>account</a:t>
            </a:r>
          </a:p>
          <a:p>
            <a:pPr lvl="1" algn="l" rtl="0"/>
            <a:r>
              <a:rPr lang="en-US" dirty="0" smtClean="0"/>
              <a:t>Phone </a:t>
            </a:r>
            <a:r>
              <a:rPr lang="en-US" dirty="0"/>
              <a:t>Number, IMSI…</a:t>
            </a:r>
          </a:p>
          <a:p>
            <a:pPr lvl="1" algn="l" rtl="0"/>
            <a:r>
              <a:rPr lang="en-US" dirty="0"/>
              <a:t>E-mail contacts</a:t>
            </a:r>
          </a:p>
          <a:p>
            <a:pPr lvl="1" algn="l" rtl="0"/>
            <a:r>
              <a:rPr lang="en-US" dirty="0"/>
              <a:t>Keyboard cache</a:t>
            </a:r>
          </a:p>
          <a:p>
            <a:pPr lvl="1" algn="l" rtl="0"/>
            <a:r>
              <a:rPr lang="en-US" dirty="0" err="1"/>
              <a:t>Wifi</a:t>
            </a:r>
            <a:r>
              <a:rPr lang="en-US" dirty="0"/>
              <a:t> information</a:t>
            </a:r>
          </a:p>
          <a:p>
            <a:pPr lvl="1" algn="l" rtl="0"/>
            <a:r>
              <a:rPr lang="en-US" dirty="0"/>
              <a:t>Current GPS location</a:t>
            </a:r>
          </a:p>
          <a:p>
            <a:pPr algn="l" rtl="0"/>
            <a:endParaRPr lang="en-US" dirty="0"/>
          </a:p>
        </p:txBody>
      </p:sp>
      <p:sp>
        <p:nvSpPr>
          <p:cNvPr id="5" name="Slide Number Placeholder 4"/>
          <p:cNvSpPr>
            <a:spLocks noGrp="1"/>
          </p:cNvSpPr>
          <p:nvPr>
            <p:ph type="sldNum" sz="quarter" idx="12"/>
          </p:nvPr>
        </p:nvSpPr>
        <p:spPr/>
        <p:txBody>
          <a:bodyPr/>
          <a:lstStyle/>
          <a:p>
            <a:fld id="{DAF22AC9-109E-4E4D-92F9-530E51D9A3A2}" type="slidenum">
              <a:rPr lang="he-IL" smtClean="0"/>
              <a:pPr/>
              <a:t>60</a:t>
            </a:fld>
            <a:endParaRPr lang="he-IL"/>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258967"/>
            <a:ext cx="2937363"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75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err="1" smtClean="0"/>
              <a:t>iOS</a:t>
            </a:r>
            <a:r>
              <a:rPr lang="en-US" dirty="0" smtClean="0"/>
              <a:t> Application Security Model (Cont.)</a:t>
            </a:r>
            <a:endParaRPr lang="en-US" dirty="0"/>
          </a:p>
        </p:txBody>
      </p:sp>
      <p:sp>
        <p:nvSpPr>
          <p:cNvPr id="3" name="Content Placeholder 2"/>
          <p:cNvSpPr>
            <a:spLocks noGrp="1"/>
          </p:cNvSpPr>
          <p:nvPr>
            <p:ph idx="1"/>
          </p:nvPr>
        </p:nvSpPr>
        <p:spPr/>
        <p:txBody>
          <a:bodyPr/>
          <a:lstStyle/>
          <a:p>
            <a:pPr algn="l" rtl="0"/>
            <a:r>
              <a:rPr lang="en-US" dirty="0" smtClean="0"/>
              <a:t>Conclusion:</a:t>
            </a:r>
          </a:p>
          <a:p>
            <a:pPr lvl="1" algn="l" rtl="0"/>
            <a:r>
              <a:rPr lang="en-US" dirty="0" smtClean="0"/>
              <a:t>Automatic sandboxing in </a:t>
            </a:r>
            <a:r>
              <a:rPr lang="en-US" dirty="0" err="1" smtClean="0"/>
              <a:t>iOS</a:t>
            </a:r>
            <a:r>
              <a:rPr lang="en-US" dirty="0" smtClean="0"/>
              <a:t> </a:t>
            </a:r>
            <a:r>
              <a:rPr lang="en-US" b="1" dirty="0" smtClean="0"/>
              <a:t>does not work</a:t>
            </a:r>
            <a:r>
              <a:rPr lang="en-US" dirty="0" smtClean="0"/>
              <a:t>. </a:t>
            </a:r>
          </a:p>
          <a:p>
            <a:pPr lvl="1" algn="l" rtl="0"/>
            <a:r>
              <a:rPr lang="en-US" dirty="0" smtClean="0"/>
              <a:t>Privacy and security leans mainly on “manual” sandboxing.</a:t>
            </a:r>
          </a:p>
          <a:p>
            <a:pPr lvl="2" algn="l" rtl="0"/>
            <a:r>
              <a:rPr lang="en-US" dirty="0" smtClean="0"/>
              <a:t>App Store approval.</a:t>
            </a:r>
          </a:p>
          <a:p>
            <a:pPr lvl="2" algn="l" rtl="0"/>
            <a:r>
              <a:rPr lang="en-US" dirty="0" smtClean="0"/>
              <a:t>Fact that developers are (hopefully) not anonymous.</a:t>
            </a:r>
            <a:endParaRPr lang="en-US" dirty="0"/>
          </a:p>
        </p:txBody>
      </p:sp>
      <p:sp>
        <p:nvSpPr>
          <p:cNvPr id="5" name="Slide Number Placeholder 4"/>
          <p:cNvSpPr>
            <a:spLocks noGrp="1"/>
          </p:cNvSpPr>
          <p:nvPr>
            <p:ph type="sldNum" sz="quarter" idx="12"/>
          </p:nvPr>
        </p:nvSpPr>
        <p:spPr/>
        <p:txBody>
          <a:bodyPr/>
          <a:lstStyle/>
          <a:p>
            <a:fld id="{DAF22AC9-109E-4E4D-92F9-530E51D9A3A2}" type="slidenum">
              <a:rPr lang="he-IL" smtClean="0"/>
              <a:pPr/>
              <a:t>61</a:t>
            </a:fld>
            <a:endParaRPr lang="he-IL"/>
          </a:p>
        </p:txBody>
      </p:sp>
    </p:spTree>
    <p:extLst>
      <p:ext uri="{BB962C8B-B14F-4D97-AF65-F5344CB8AC3E}">
        <p14:creationId xmlns:p14="http://schemas.microsoft.com/office/powerpoint/2010/main" val="3818581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628800"/>
            <a:ext cx="7772400" cy="914400"/>
          </a:xfrm>
        </p:spPr>
        <p:txBody>
          <a:bodyPr/>
          <a:lstStyle/>
          <a:p>
            <a:r>
              <a:rPr lang="en-US" sz="6600" dirty="0"/>
              <a:t>E</a:t>
            </a:r>
            <a:r>
              <a:rPr lang="en-US" sz="6600" dirty="0" smtClean="0"/>
              <a:t>mpiric Results – App Safety in Android and iPhone</a:t>
            </a:r>
            <a:endParaRPr lang="en-US" sz="6600" dirty="0"/>
          </a:p>
        </p:txBody>
      </p:sp>
      <p:sp>
        <p:nvSpPr>
          <p:cNvPr id="4" name="Slide Number Placeholder 3"/>
          <p:cNvSpPr>
            <a:spLocks noGrp="1"/>
          </p:cNvSpPr>
          <p:nvPr>
            <p:ph type="sldNum" sz="quarter" idx="12"/>
          </p:nvPr>
        </p:nvSpPr>
        <p:spPr/>
        <p:txBody>
          <a:bodyPr/>
          <a:lstStyle/>
          <a:p>
            <a:fld id="{DAF22AC9-109E-4E4D-92F9-530E51D9A3A2}" type="slidenum">
              <a:rPr lang="he-IL" smtClean="0"/>
              <a:pPr/>
              <a:t>62</a:t>
            </a:fld>
            <a:endParaRPr lang="he-IL"/>
          </a:p>
        </p:txBody>
      </p:sp>
    </p:spTree>
    <p:extLst>
      <p:ext uri="{BB962C8B-B14F-4D97-AF65-F5344CB8AC3E}">
        <p14:creationId xmlns:p14="http://schemas.microsoft.com/office/powerpoint/2010/main" val="15395138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App Genome Project</a:t>
            </a:r>
            <a:endParaRPr lang="en-US" dirty="0"/>
          </a:p>
        </p:txBody>
      </p:sp>
      <p:sp>
        <p:nvSpPr>
          <p:cNvPr id="3" name="Content Placeholder 2"/>
          <p:cNvSpPr>
            <a:spLocks noGrp="1"/>
          </p:cNvSpPr>
          <p:nvPr>
            <p:ph idx="1"/>
          </p:nvPr>
        </p:nvSpPr>
        <p:spPr/>
        <p:txBody>
          <a:bodyPr>
            <a:normAutofit/>
          </a:bodyPr>
          <a:lstStyle/>
          <a:p>
            <a:pPr algn="l" rtl="0"/>
            <a:r>
              <a:rPr lang="en-US" dirty="0" smtClean="0"/>
              <a:t>iPhone App Store &amp; Android Market</a:t>
            </a:r>
          </a:p>
          <a:p>
            <a:pPr algn="l" rtl="0"/>
            <a:r>
              <a:rPr lang="en-US" dirty="0" smtClean="0"/>
              <a:t>Analyzed nearly 100,000 free apps</a:t>
            </a:r>
          </a:p>
          <a:p>
            <a:pPr algn="l" rtl="0"/>
            <a:endParaRPr lang="en-US" dirty="0" smtClean="0"/>
          </a:p>
          <a:p>
            <a:pPr algn="l" rtl="0"/>
            <a:r>
              <a:rPr lang="en-US" dirty="0" smtClean="0"/>
              <a:t>Enables identifying “threats in the wild”</a:t>
            </a:r>
          </a:p>
          <a:p>
            <a:pPr lvl="1" algn="l" rtl="0"/>
            <a:r>
              <a:rPr lang="en-US" dirty="0" smtClean="0"/>
              <a:t>Examine what apps are </a:t>
            </a:r>
            <a:r>
              <a:rPr lang="en-US" b="1" dirty="0" smtClean="0"/>
              <a:t>actually</a:t>
            </a:r>
            <a:r>
              <a:rPr lang="en-US" dirty="0" smtClean="0"/>
              <a:t> doing vs. what they </a:t>
            </a:r>
            <a:r>
              <a:rPr lang="en-US" b="1" dirty="0" smtClean="0"/>
              <a:t>say</a:t>
            </a:r>
            <a:r>
              <a:rPr lang="en-US" dirty="0" smtClean="0"/>
              <a:t> they’re doing.</a:t>
            </a:r>
            <a:endParaRPr lang="en-US" dirty="0"/>
          </a:p>
        </p:txBody>
      </p:sp>
      <p:sp>
        <p:nvSpPr>
          <p:cNvPr id="4" name="Slide Number Placeholder 3"/>
          <p:cNvSpPr>
            <a:spLocks noGrp="1"/>
          </p:cNvSpPr>
          <p:nvPr>
            <p:ph type="sldNum" sz="quarter" idx="12"/>
          </p:nvPr>
        </p:nvSpPr>
        <p:spPr/>
        <p:txBody>
          <a:bodyPr/>
          <a:lstStyle/>
          <a:p>
            <a:fld id="{DAF22AC9-109E-4E4D-92F9-530E51D9A3A2}" type="slidenum">
              <a:rPr lang="he-IL" smtClean="0"/>
              <a:pPr/>
              <a:t>63</a:t>
            </a:fld>
            <a:endParaRPr lang="he-IL"/>
          </a:p>
        </p:txBody>
      </p:sp>
      <p:sp>
        <p:nvSpPr>
          <p:cNvPr id="5" name="Rectangle 4"/>
          <p:cNvSpPr/>
          <p:nvPr/>
        </p:nvSpPr>
        <p:spPr>
          <a:xfrm>
            <a:off x="323528" y="6488668"/>
            <a:ext cx="4572000" cy="369332"/>
          </a:xfrm>
          <a:prstGeom prst="rect">
            <a:avLst/>
          </a:prstGeom>
        </p:spPr>
        <p:txBody>
          <a:bodyPr>
            <a:spAutoFit/>
          </a:bodyPr>
          <a:lstStyle/>
          <a:p>
            <a:pPr algn="l" rtl="0"/>
            <a:r>
              <a:rPr lang="en-US" dirty="0" smtClean="0">
                <a:hlinkClick r:id="rId2"/>
              </a:rPr>
              <a:t>"App Attack", </a:t>
            </a:r>
            <a:r>
              <a:rPr lang="en-US" dirty="0" err="1" smtClean="0">
                <a:hlinkClick r:id="rId2"/>
              </a:rPr>
              <a:t>Mahhaffey</a:t>
            </a:r>
            <a:r>
              <a:rPr lang="en-US" dirty="0" smtClean="0">
                <a:hlinkClick r:id="rId2"/>
              </a:rPr>
              <a:t> &amp; Herring</a:t>
            </a:r>
            <a:endParaRPr lang="en-US" dirty="0"/>
          </a:p>
        </p:txBody>
      </p:sp>
    </p:spTree>
    <p:extLst>
      <p:ext uri="{BB962C8B-B14F-4D97-AF65-F5344CB8AC3E}">
        <p14:creationId xmlns:p14="http://schemas.microsoft.com/office/powerpoint/2010/main" val="3459250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Apps Reading Contacts</a:t>
            </a:r>
            <a:endParaRPr lang="en-US" dirty="0"/>
          </a:p>
        </p:txBody>
      </p:sp>
      <p:sp>
        <p:nvSpPr>
          <p:cNvPr id="4" name="Slide Number Placeholder 3"/>
          <p:cNvSpPr>
            <a:spLocks noGrp="1"/>
          </p:cNvSpPr>
          <p:nvPr>
            <p:ph type="sldNum" sz="quarter" idx="12"/>
          </p:nvPr>
        </p:nvSpPr>
        <p:spPr/>
        <p:txBody>
          <a:bodyPr/>
          <a:lstStyle/>
          <a:p>
            <a:fld id="{DAF22AC9-109E-4E4D-92F9-530E51D9A3A2}" type="slidenum">
              <a:rPr lang="he-IL" smtClean="0"/>
              <a:pPr/>
              <a:t>64</a:t>
            </a:fld>
            <a:endParaRPr lang="he-IL"/>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628800"/>
            <a:ext cx="7181850"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71966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apps reading my contacts?!</a:t>
            </a:r>
            <a:endParaRPr lang="en-US" dirty="0"/>
          </a:p>
        </p:txBody>
      </p:sp>
      <p:sp>
        <p:nvSpPr>
          <p:cNvPr id="3" name="Content Placeholder 2"/>
          <p:cNvSpPr>
            <a:spLocks noGrp="1"/>
          </p:cNvSpPr>
          <p:nvPr>
            <p:ph idx="1"/>
          </p:nvPr>
        </p:nvSpPr>
        <p:spPr/>
        <p:txBody>
          <a:bodyPr/>
          <a:lstStyle/>
          <a:p>
            <a:r>
              <a:rPr lang="en-US" dirty="0" smtClean="0"/>
              <a:t>Why would a soundboard?</a:t>
            </a:r>
          </a:p>
          <a:p>
            <a:endParaRPr lang="en-US" dirty="0"/>
          </a:p>
          <a:p>
            <a:r>
              <a:rPr lang="en-US" dirty="0" smtClean="0"/>
              <a:t>To set custom ringers..</a:t>
            </a:r>
          </a:p>
          <a:p>
            <a:endParaRPr lang="en-US" dirty="0"/>
          </a:p>
        </p:txBody>
      </p:sp>
      <p:sp>
        <p:nvSpPr>
          <p:cNvPr id="4" name="Slide Number Placeholder 3"/>
          <p:cNvSpPr>
            <a:spLocks noGrp="1"/>
          </p:cNvSpPr>
          <p:nvPr>
            <p:ph type="sldNum" sz="quarter" idx="12"/>
          </p:nvPr>
        </p:nvSpPr>
        <p:spPr/>
        <p:txBody>
          <a:bodyPr/>
          <a:lstStyle/>
          <a:p>
            <a:fld id="{DAF22AC9-109E-4E4D-92F9-530E51D9A3A2}" type="slidenum">
              <a:rPr lang="he-IL" smtClean="0"/>
              <a:pPr/>
              <a:t>65</a:t>
            </a:fld>
            <a:endParaRPr lang="he-IL"/>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9323" y="1700808"/>
            <a:ext cx="3095625"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3750" y="1700808"/>
            <a:ext cx="3105150"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637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fade">
                                      <p:cBhvr>
                                        <p:cTn id="12" dur="1000"/>
                                        <p:tgtEl>
                                          <p:spTgt spid="14340"/>
                                        </p:tgtEl>
                                      </p:cBhvr>
                                    </p:animEffect>
                                    <p:anim calcmode="lin" valueType="num">
                                      <p:cBhvr>
                                        <p:cTn id="13" dur="1000" fill="hold"/>
                                        <p:tgtEl>
                                          <p:spTgt spid="14340"/>
                                        </p:tgtEl>
                                        <p:attrNameLst>
                                          <p:attrName>ppt_x</p:attrName>
                                        </p:attrNameLst>
                                      </p:cBhvr>
                                      <p:tavLst>
                                        <p:tav tm="0">
                                          <p:val>
                                            <p:strVal val="#ppt_x"/>
                                          </p:val>
                                        </p:tav>
                                        <p:tav tm="100000">
                                          <p:val>
                                            <p:strVal val="#ppt_x"/>
                                          </p:val>
                                        </p:tav>
                                      </p:tavLst>
                                    </p:anim>
                                    <p:anim calcmode="lin" valueType="num">
                                      <p:cBhvr>
                                        <p:cTn id="14" dur="1000" fill="hold"/>
                                        <p:tgtEl>
                                          <p:spTgt spid="143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Apps Accessing Location</a:t>
            </a:r>
            <a:endParaRPr lang="en-US" dirty="0"/>
          </a:p>
        </p:txBody>
      </p:sp>
      <p:sp>
        <p:nvSpPr>
          <p:cNvPr id="4" name="Slide Number Placeholder 3"/>
          <p:cNvSpPr>
            <a:spLocks noGrp="1"/>
          </p:cNvSpPr>
          <p:nvPr>
            <p:ph type="sldNum" sz="quarter" idx="12"/>
          </p:nvPr>
        </p:nvSpPr>
        <p:spPr/>
        <p:txBody>
          <a:bodyPr/>
          <a:lstStyle/>
          <a:p>
            <a:fld id="{DAF22AC9-109E-4E4D-92F9-530E51D9A3A2}" type="slidenum">
              <a:rPr lang="he-IL" smtClean="0"/>
              <a:pPr/>
              <a:t>66</a:t>
            </a:fld>
            <a:endParaRPr lang="he-IL"/>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916832"/>
            <a:ext cx="7086600"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33523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apps using my location?!</a:t>
            </a:r>
            <a:endParaRPr lang="en-US" dirty="0"/>
          </a:p>
        </p:txBody>
      </p:sp>
      <p:sp>
        <p:nvSpPr>
          <p:cNvPr id="4" name="Slide Number Placeholder 3"/>
          <p:cNvSpPr>
            <a:spLocks noGrp="1"/>
          </p:cNvSpPr>
          <p:nvPr>
            <p:ph type="sldNum" sz="quarter" idx="12"/>
          </p:nvPr>
        </p:nvSpPr>
        <p:spPr/>
        <p:txBody>
          <a:bodyPr/>
          <a:lstStyle/>
          <a:p>
            <a:fld id="{DAF22AC9-109E-4E4D-92F9-530E51D9A3A2}" type="slidenum">
              <a:rPr lang="he-IL" smtClean="0"/>
              <a:pPr/>
              <a:t>67</a:t>
            </a:fld>
            <a:endParaRPr lang="he-IL"/>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916831"/>
            <a:ext cx="9036496" cy="4851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258317" y="2204864"/>
            <a:ext cx="3312368" cy="1200329"/>
          </a:xfrm>
          <a:prstGeom prst="rect">
            <a:avLst/>
          </a:prstGeom>
          <a:noFill/>
        </p:spPr>
        <p:txBody>
          <a:bodyPr wrap="square" rtlCol="0">
            <a:spAutoFit/>
          </a:bodyPr>
          <a:lstStyle/>
          <a:p>
            <a:pPr algn="l" rtl="0"/>
            <a:r>
              <a:rPr lang="en-US" sz="2400" b="1" dirty="0" smtClean="0">
                <a:solidFill>
                  <a:schemeClr val="bg1"/>
                </a:solidFill>
              </a:rPr>
              <a:t>Advertisement SDKs - Conditional likelihood to access location</a:t>
            </a:r>
            <a:endParaRPr lang="en-US" sz="2400" b="1" dirty="0">
              <a:solidFill>
                <a:schemeClr val="bg1"/>
              </a:solidFill>
            </a:endParaRPr>
          </a:p>
        </p:txBody>
      </p:sp>
    </p:spTree>
    <p:extLst>
      <p:ext uri="{BB962C8B-B14F-4D97-AF65-F5344CB8AC3E}">
        <p14:creationId xmlns:p14="http://schemas.microsoft.com/office/powerpoint/2010/main" val="420584568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Insights</a:t>
            </a:r>
            <a:endParaRPr lang="en-US" dirty="0"/>
          </a:p>
        </p:txBody>
      </p:sp>
      <p:sp>
        <p:nvSpPr>
          <p:cNvPr id="3" name="Content Placeholder 2"/>
          <p:cNvSpPr>
            <a:spLocks noGrp="1"/>
          </p:cNvSpPr>
          <p:nvPr>
            <p:ph idx="1"/>
          </p:nvPr>
        </p:nvSpPr>
        <p:spPr/>
        <p:txBody>
          <a:bodyPr>
            <a:normAutofit lnSpcReduction="10000"/>
          </a:bodyPr>
          <a:lstStyle/>
          <a:p>
            <a:r>
              <a:rPr lang="en-US" dirty="0"/>
              <a:t>On Android, if a developer brings in an ad SDK </a:t>
            </a:r>
            <a:r>
              <a:rPr lang="en-US" dirty="0" smtClean="0"/>
              <a:t>but doesn’t </a:t>
            </a:r>
            <a:r>
              <a:rPr lang="en-US" dirty="0"/>
              <a:t>request location permissions, the app </a:t>
            </a:r>
            <a:r>
              <a:rPr lang="en-US" dirty="0" smtClean="0"/>
              <a:t>can’t access </a:t>
            </a:r>
            <a:r>
              <a:rPr lang="en-US" dirty="0"/>
              <a:t>location</a:t>
            </a:r>
            <a:r>
              <a:rPr lang="en-US" dirty="0" smtClean="0"/>
              <a:t>.</a:t>
            </a:r>
          </a:p>
          <a:p>
            <a:endParaRPr lang="en-US" dirty="0"/>
          </a:p>
          <a:p>
            <a:r>
              <a:rPr lang="en-US" dirty="0"/>
              <a:t>On iPhone, an application will only be allowed to </a:t>
            </a:r>
            <a:r>
              <a:rPr lang="en-US" dirty="0" smtClean="0"/>
              <a:t>use location </a:t>
            </a:r>
            <a:r>
              <a:rPr lang="en-US" dirty="0"/>
              <a:t>if Apple deems it appropriate</a:t>
            </a:r>
            <a:r>
              <a:rPr lang="en-US" dirty="0" smtClean="0"/>
              <a:t>.</a:t>
            </a:r>
          </a:p>
          <a:p>
            <a:pPr lvl="1"/>
            <a:r>
              <a:rPr lang="en-US" sz="1900" dirty="0"/>
              <a:t>“If your app uses location-based information primarily </a:t>
            </a:r>
            <a:r>
              <a:rPr lang="en-US" sz="1900" dirty="0" smtClean="0"/>
              <a:t>to enable </a:t>
            </a:r>
            <a:r>
              <a:rPr lang="en-US" sz="1900" dirty="0"/>
              <a:t>mobile advertisers to deliver targeted ads based on </a:t>
            </a:r>
            <a:r>
              <a:rPr lang="en-US" sz="1900" dirty="0" smtClean="0"/>
              <a:t>a user's </a:t>
            </a:r>
            <a:r>
              <a:rPr lang="en-US" sz="1900" dirty="0"/>
              <a:t>location, your app will be returned to you by the </a:t>
            </a:r>
            <a:r>
              <a:rPr lang="en-US" sz="1900" dirty="0" smtClean="0"/>
              <a:t>App Store </a:t>
            </a:r>
            <a:r>
              <a:rPr lang="en-US" sz="1900" dirty="0"/>
              <a:t>Review Team for modification before it can be </a:t>
            </a:r>
            <a:r>
              <a:rPr lang="en-US" sz="1900" dirty="0" smtClean="0"/>
              <a:t>posted to </a:t>
            </a:r>
            <a:r>
              <a:rPr lang="en-US" sz="1900" dirty="0"/>
              <a:t>the App Store</a:t>
            </a:r>
            <a:r>
              <a:rPr lang="en-US" sz="1900" dirty="0" smtClean="0"/>
              <a:t>."</a:t>
            </a:r>
            <a:endParaRPr lang="en-US" sz="1900" dirty="0"/>
          </a:p>
        </p:txBody>
      </p:sp>
      <p:sp>
        <p:nvSpPr>
          <p:cNvPr id="4" name="Slide Number Placeholder 3"/>
          <p:cNvSpPr>
            <a:spLocks noGrp="1"/>
          </p:cNvSpPr>
          <p:nvPr>
            <p:ph type="sldNum" sz="quarter" idx="12"/>
          </p:nvPr>
        </p:nvSpPr>
        <p:spPr/>
        <p:txBody>
          <a:bodyPr/>
          <a:lstStyle/>
          <a:p>
            <a:fld id="{DAF22AC9-109E-4E4D-92F9-530E51D9A3A2}" type="slidenum">
              <a:rPr lang="he-IL" smtClean="0"/>
              <a:pPr/>
              <a:t>68</a:t>
            </a:fld>
            <a:endParaRPr lang="he-IL"/>
          </a:p>
        </p:txBody>
      </p:sp>
    </p:spTree>
    <p:extLst>
      <p:ext uri="{BB962C8B-B14F-4D97-AF65-F5344CB8AC3E}">
        <p14:creationId xmlns:p14="http://schemas.microsoft.com/office/powerpoint/2010/main" val="17007264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r>
              <a:rPr lang="en-US" baseline="30000" dirty="0" smtClean="0"/>
              <a:t>rd</a:t>
            </a:r>
            <a:r>
              <a:rPr lang="en-US" dirty="0" smtClean="0"/>
              <a:t> Party Code Prevalence</a:t>
            </a:r>
            <a:endParaRPr lang="en-US" dirty="0"/>
          </a:p>
        </p:txBody>
      </p:sp>
      <p:sp>
        <p:nvSpPr>
          <p:cNvPr id="4" name="Slide Number Placeholder 3"/>
          <p:cNvSpPr>
            <a:spLocks noGrp="1"/>
          </p:cNvSpPr>
          <p:nvPr>
            <p:ph type="sldNum" sz="quarter" idx="12"/>
          </p:nvPr>
        </p:nvSpPr>
        <p:spPr/>
        <p:txBody>
          <a:bodyPr/>
          <a:lstStyle/>
          <a:p>
            <a:fld id="{DAF22AC9-109E-4E4D-92F9-530E51D9A3A2}" type="slidenum">
              <a:rPr lang="he-IL" smtClean="0"/>
              <a:pPr/>
              <a:t>69</a:t>
            </a:fld>
            <a:endParaRPr lang="he-IL"/>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661" y="1412776"/>
            <a:ext cx="7823525" cy="4309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2469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Phone Attack Vectors</a:t>
            </a:r>
            <a:endParaRPr lang="en-US" dirty="0"/>
          </a:p>
        </p:txBody>
      </p:sp>
      <p:sp>
        <p:nvSpPr>
          <p:cNvPr id="3" name="Content Placeholder 2"/>
          <p:cNvSpPr>
            <a:spLocks noGrp="1"/>
          </p:cNvSpPr>
          <p:nvPr>
            <p:ph idx="1"/>
          </p:nvPr>
        </p:nvSpPr>
        <p:spPr/>
        <p:txBody>
          <a:bodyPr>
            <a:normAutofit fontScale="92500" lnSpcReduction="10000"/>
          </a:bodyPr>
          <a:lstStyle/>
          <a:p>
            <a:pPr algn="l" rtl="0"/>
            <a:r>
              <a:rPr lang="en-US" dirty="0" smtClean="0"/>
              <a:t>Connectivity:</a:t>
            </a:r>
          </a:p>
          <a:p>
            <a:pPr lvl="1" algn="l" rtl="0"/>
            <a:r>
              <a:rPr lang="en-US" dirty="0" smtClean="0"/>
              <a:t>Radio Interface</a:t>
            </a:r>
          </a:p>
          <a:p>
            <a:pPr lvl="2" algn="l" rtl="0"/>
            <a:r>
              <a:rPr lang="en-US" dirty="0" smtClean="0"/>
              <a:t>Internet</a:t>
            </a:r>
          </a:p>
          <a:p>
            <a:pPr lvl="2" algn="l" rtl="0"/>
            <a:r>
              <a:rPr lang="en-US" dirty="0" smtClean="0"/>
              <a:t>SMS</a:t>
            </a:r>
          </a:p>
          <a:p>
            <a:pPr lvl="2" algn="l" rtl="0"/>
            <a:r>
              <a:rPr lang="en-US" dirty="0" smtClean="0"/>
              <a:t>Interfaces with network entities</a:t>
            </a:r>
          </a:p>
          <a:p>
            <a:pPr lvl="1" algn="l" rtl="0"/>
            <a:r>
              <a:rPr lang="en-US" dirty="0" smtClean="0"/>
              <a:t>Bluetooth</a:t>
            </a:r>
          </a:p>
          <a:p>
            <a:pPr lvl="1" algn="l" rtl="0"/>
            <a:r>
              <a:rPr lang="en-US" dirty="0" smtClean="0"/>
              <a:t>IR</a:t>
            </a:r>
          </a:p>
          <a:p>
            <a:pPr lvl="1" algn="l" rtl="0"/>
            <a:r>
              <a:rPr lang="en-US" dirty="0" err="1" smtClean="0"/>
              <a:t>Wifi</a:t>
            </a:r>
            <a:endParaRPr lang="en-US" dirty="0" smtClean="0"/>
          </a:p>
          <a:p>
            <a:pPr lvl="2" algn="l" rtl="0"/>
            <a:r>
              <a:rPr lang="en-US" dirty="0" smtClean="0"/>
              <a:t>Internet</a:t>
            </a:r>
          </a:p>
          <a:p>
            <a:pPr algn="l" rtl="0"/>
            <a:r>
              <a:rPr lang="en-US" dirty="0" smtClean="0"/>
              <a:t>Applications</a:t>
            </a:r>
          </a:p>
          <a:p>
            <a:pPr algn="l" rtl="0"/>
            <a:r>
              <a:rPr lang="en-US" dirty="0"/>
              <a:t>S</a:t>
            </a:r>
            <a:r>
              <a:rPr lang="en-US" dirty="0" smtClean="0"/>
              <a:t>oftware updates…?</a:t>
            </a:r>
          </a:p>
        </p:txBody>
      </p:sp>
      <p:sp>
        <p:nvSpPr>
          <p:cNvPr id="4" name="Slide Number Placeholder 3"/>
          <p:cNvSpPr>
            <a:spLocks noGrp="1"/>
          </p:cNvSpPr>
          <p:nvPr>
            <p:ph type="sldNum" sz="quarter" idx="12"/>
          </p:nvPr>
        </p:nvSpPr>
        <p:spPr/>
        <p:txBody>
          <a:bodyPr/>
          <a:lstStyle/>
          <a:p>
            <a:fld id="{DAF22AC9-109E-4E4D-92F9-530E51D9A3A2}" type="slidenum">
              <a:rPr lang="he-IL" smtClean="0"/>
              <a:pPr/>
              <a:t>7</a:t>
            </a:fld>
            <a:endParaRPr lang="he-IL"/>
          </a:p>
        </p:txBody>
      </p:sp>
    </p:spTree>
    <p:extLst>
      <p:ext uri="{BB962C8B-B14F-4D97-AF65-F5344CB8AC3E}">
        <p14:creationId xmlns:p14="http://schemas.microsoft.com/office/powerpoint/2010/main" val="3201099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fade">
                                      <p:cBhvr>
                                        <p:cTn id="7" dur="1000"/>
                                        <p:tgtEl>
                                          <p:spTgt spid="3">
                                            <p:txEl>
                                              <p:pRg st="10" end="10"/>
                                            </p:txEl>
                                          </p:spTgt>
                                        </p:tgtEl>
                                      </p:cBhvr>
                                    </p:animEffect>
                                    <p:anim calcmode="lin" valueType="num">
                                      <p:cBhvr>
                                        <p:cTn id="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568" y="260648"/>
            <a:ext cx="7772400" cy="914400"/>
          </a:xfrm>
        </p:spPr>
        <p:txBody>
          <a:bodyPr/>
          <a:lstStyle/>
          <a:p>
            <a:r>
              <a:rPr lang="en-US" dirty="0" smtClean="0"/>
              <a:t>Caught by App Genome Project</a:t>
            </a:r>
            <a:endParaRPr lang="en-US" dirty="0"/>
          </a:p>
        </p:txBody>
      </p:sp>
      <p:sp>
        <p:nvSpPr>
          <p:cNvPr id="4" name="Slide Number Placeholder 3"/>
          <p:cNvSpPr>
            <a:spLocks noGrp="1"/>
          </p:cNvSpPr>
          <p:nvPr>
            <p:ph type="sldNum" sz="quarter" idx="12"/>
          </p:nvPr>
        </p:nvSpPr>
        <p:spPr/>
        <p:txBody>
          <a:bodyPr/>
          <a:lstStyle/>
          <a:p>
            <a:fld id="{DAF22AC9-109E-4E4D-92F9-530E51D9A3A2}" type="slidenum">
              <a:rPr lang="he-IL" smtClean="0"/>
              <a:pPr/>
              <a:t>70</a:t>
            </a:fld>
            <a:endParaRPr lang="he-IL"/>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 y="1556792"/>
            <a:ext cx="9165342" cy="530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4024" y="2492896"/>
            <a:ext cx="2160240" cy="3416320"/>
          </a:xfrm>
          <a:prstGeom prst="rect">
            <a:avLst/>
          </a:prstGeom>
          <a:noFill/>
        </p:spPr>
        <p:txBody>
          <a:bodyPr wrap="square" rtlCol="0">
            <a:spAutoFit/>
          </a:bodyPr>
          <a:lstStyle/>
          <a:p>
            <a:pPr algn="l" rtl="0"/>
            <a:r>
              <a:rPr lang="en-US" dirty="0" smtClean="0">
                <a:solidFill>
                  <a:schemeClr val="bg1"/>
                </a:solidFill>
              </a:rPr>
              <a:t>Many applications by developer “RXS” access a lot of sensitive data. Many had innocuous names and described themselves as a “System Utility”.</a:t>
            </a:r>
            <a:br>
              <a:rPr lang="en-US" dirty="0" smtClean="0">
                <a:solidFill>
                  <a:schemeClr val="bg1"/>
                </a:solidFill>
              </a:rPr>
            </a:br>
            <a:r>
              <a:rPr lang="en-US" dirty="0" smtClean="0">
                <a:solidFill>
                  <a:schemeClr val="bg1"/>
                </a:solidFill>
              </a:rPr>
              <a:t>But really, they just send data to mobilespy.com.</a:t>
            </a:r>
            <a:endParaRPr lang="en-US" dirty="0">
              <a:solidFill>
                <a:schemeClr val="bg1"/>
              </a:solidFill>
            </a:endParaRPr>
          </a:p>
        </p:txBody>
      </p:sp>
    </p:spTree>
    <p:extLst>
      <p:ext uri="{BB962C8B-B14F-4D97-AF65-F5344CB8AC3E}">
        <p14:creationId xmlns:p14="http://schemas.microsoft.com/office/powerpoint/2010/main" val="363790244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Caught by App Genome Project (Cont.)</a:t>
            </a:r>
            <a:endParaRPr lang="en-US" dirty="0"/>
          </a:p>
        </p:txBody>
      </p:sp>
      <p:sp>
        <p:nvSpPr>
          <p:cNvPr id="3" name="Content Placeholder 2"/>
          <p:cNvSpPr>
            <a:spLocks noGrp="1"/>
          </p:cNvSpPr>
          <p:nvPr>
            <p:ph idx="1"/>
          </p:nvPr>
        </p:nvSpPr>
        <p:spPr/>
        <p:txBody>
          <a:bodyPr>
            <a:normAutofit/>
          </a:bodyPr>
          <a:lstStyle/>
          <a:p>
            <a:r>
              <a:rPr lang="en-US" dirty="0" smtClean="0"/>
              <a:t>Lots of wallpaper apps</a:t>
            </a:r>
          </a:p>
          <a:p>
            <a:r>
              <a:rPr lang="en-US" dirty="0" smtClean="0"/>
              <a:t>Accessing IMEI, IMSI,</a:t>
            </a:r>
            <a:br>
              <a:rPr lang="en-US" dirty="0" smtClean="0"/>
            </a:br>
            <a:r>
              <a:rPr lang="en-US" dirty="0" smtClean="0"/>
              <a:t>Phone number…</a:t>
            </a:r>
          </a:p>
          <a:p>
            <a:r>
              <a:rPr lang="en-US" dirty="0" smtClean="0"/>
              <a:t>AND internet…</a:t>
            </a:r>
          </a:p>
          <a:p>
            <a:r>
              <a:rPr lang="en-US" dirty="0" smtClean="0"/>
              <a:t>Don’t hide that they do.</a:t>
            </a:r>
          </a:p>
          <a:p>
            <a:endParaRPr lang="en-US" dirty="0"/>
          </a:p>
        </p:txBody>
      </p:sp>
      <p:sp>
        <p:nvSpPr>
          <p:cNvPr id="4" name="Slide Number Placeholder 3"/>
          <p:cNvSpPr>
            <a:spLocks noGrp="1"/>
          </p:cNvSpPr>
          <p:nvPr>
            <p:ph type="sldNum" sz="quarter" idx="12"/>
          </p:nvPr>
        </p:nvSpPr>
        <p:spPr/>
        <p:txBody>
          <a:bodyPr/>
          <a:lstStyle/>
          <a:p>
            <a:fld id="{DAF22AC9-109E-4E4D-92F9-530E51D9A3A2}" type="slidenum">
              <a:rPr lang="he-IL" smtClean="0"/>
              <a:pPr/>
              <a:t>71</a:t>
            </a:fld>
            <a:endParaRPr lang="he-IL"/>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628800"/>
            <a:ext cx="2998984" cy="4491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9888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Wiresharked</a:t>
            </a:r>
            <a:r>
              <a:rPr lang="en-US" dirty="0" smtClean="0"/>
              <a:t> – HTTP POST</a:t>
            </a:r>
            <a:endParaRPr lang="en-US" dirty="0"/>
          </a:p>
        </p:txBody>
      </p:sp>
      <p:sp>
        <p:nvSpPr>
          <p:cNvPr id="4" name="Slide Number Placeholder 3"/>
          <p:cNvSpPr>
            <a:spLocks noGrp="1"/>
          </p:cNvSpPr>
          <p:nvPr>
            <p:ph type="sldNum" sz="quarter" idx="12"/>
          </p:nvPr>
        </p:nvSpPr>
        <p:spPr/>
        <p:txBody>
          <a:bodyPr/>
          <a:lstStyle/>
          <a:p>
            <a:fld id="{DAF22AC9-109E-4E4D-92F9-530E51D9A3A2}" type="slidenum">
              <a:rPr lang="he-IL" smtClean="0"/>
              <a:pPr/>
              <a:t>72</a:t>
            </a:fld>
            <a:endParaRPr lang="he-IL"/>
          </a:p>
        </p:txBody>
      </p:sp>
      <p:sp>
        <p:nvSpPr>
          <p:cNvPr id="6" name="Rectangle 5"/>
          <p:cNvSpPr/>
          <p:nvPr/>
        </p:nvSpPr>
        <p:spPr>
          <a:xfrm>
            <a:off x="755576" y="1700808"/>
            <a:ext cx="7992888" cy="4293483"/>
          </a:xfrm>
          <a:prstGeom prst="rect">
            <a:avLst/>
          </a:prstGeom>
        </p:spPr>
        <p:txBody>
          <a:bodyPr wrap="square">
            <a:spAutoFit/>
          </a:bodyPr>
          <a:lstStyle/>
          <a:p>
            <a:pPr algn="l" rtl="0"/>
            <a:r>
              <a:rPr lang="en-US" sz="1050" dirty="0"/>
              <a:t>POST /</a:t>
            </a:r>
            <a:r>
              <a:rPr lang="en-US" sz="1050" dirty="0" err="1"/>
              <a:t>api</a:t>
            </a:r>
            <a:r>
              <a:rPr lang="en-US" sz="1050" dirty="0"/>
              <a:t>/wallpapers/log/</a:t>
            </a:r>
            <a:r>
              <a:rPr lang="en-US" sz="1050" dirty="0" err="1"/>
              <a:t>device_info?locale</a:t>
            </a:r>
            <a:r>
              <a:rPr lang="en-US" sz="1050" dirty="0"/>
              <a:t>=</a:t>
            </a:r>
            <a:r>
              <a:rPr lang="en-US" sz="1050" dirty="0" err="1"/>
              <a:t>enrUS</a:t>
            </a:r>
            <a:r>
              <a:rPr lang="en-US" sz="1050" dirty="0"/>
              <a:t>&amp;</a:t>
            </a:r>
          </a:p>
          <a:p>
            <a:pPr algn="l" rtl="0"/>
            <a:r>
              <a:rPr lang="en-US" sz="1050" dirty="0" err="1"/>
              <a:t>version_code</a:t>
            </a:r>
            <a:r>
              <a:rPr lang="en-US" sz="1050" dirty="0"/>
              <a:t>=422&amp;w=320&amp;h=480&amp;uniquely_code=000000000000000&amp;api_key=CIEhu15fY4bO4SGcGTq6g&amp;nonc</a:t>
            </a:r>
          </a:p>
          <a:p>
            <a:pPr algn="l" rtl="0"/>
            <a:r>
              <a:rPr lang="en-US" sz="1050" dirty="0"/>
              <a:t>e=9fe79a6119a9c650eb8f9615e2b88a8d&amp;timestamp=1279591671671&amp;api_sig=11404ee56654c3ad52649fb1e0589e5f</a:t>
            </a:r>
          </a:p>
          <a:p>
            <a:pPr algn="l" rtl="0"/>
            <a:r>
              <a:rPr lang="en-US" sz="1050" dirty="0"/>
              <a:t>HTTP/1.1</a:t>
            </a:r>
          </a:p>
          <a:p>
            <a:pPr algn="l" rtl="0"/>
            <a:r>
              <a:rPr lang="en-US" sz="1050" dirty="0"/>
              <a:t>Content-Length: 1146</a:t>
            </a:r>
          </a:p>
          <a:p>
            <a:pPr algn="l" rtl="0"/>
            <a:r>
              <a:rPr lang="en-US" sz="1050" dirty="0"/>
              <a:t>Content-Type: application/x-www-form-</a:t>
            </a:r>
            <a:r>
              <a:rPr lang="en-US" sz="1050" dirty="0" err="1"/>
              <a:t>urlencoded</a:t>
            </a:r>
            <a:endParaRPr lang="en-US" sz="1050" dirty="0"/>
          </a:p>
          <a:p>
            <a:pPr algn="l" rtl="0"/>
            <a:r>
              <a:rPr lang="en-US" sz="1050" dirty="0" smtClean="0">
                <a:solidFill>
                  <a:srgbClr val="FF0000"/>
                </a:solidFill>
              </a:rPr>
              <a:t>Host: www.imnet.us</a:t>
            </a:r>
          </a:p>
          <a:p>
            <a:pPr algn="l" rtl="0"/>
            <a:r>
              <a:rPr lang="en-US" sz="1050" dirty="0" smtClean="0"/>
              <a:t>Connection</a:t>
            </a:r>
            <a:r>
              <a:rPr lang="en-US" sz="1050" dirty="0"/>
              <a:t>: Keep-Alive</a:t>
            </a:r>
          </a:p>
          <a:p>
            <a:pPr algn="l" rtl="0"/>
            <a:r>
              <a:rPr lang="en-US" sz="1050" dirty="0"/>
              <a:t>User-Agent: Apache-</a:t>
            </a:r>
            <a:r>
              <a:rPr lang="en-US" sz="1050" dirty="0" err="1"/>
              <a:t>HttpClient</a:t>
            </a:r>
            <a:r>
              <a:rPr lang="en-US" sz="1050" dirty="0"/>
              <a:t>/UNAVAILABLE (java 1.4)</a:t>
            </a:r>
          </a:p>
          <a:p>
            <a:pPr algn="l" rtl="0"/>
            <a:r>
              <a:rPr lang="en-US" sz="1050" dirty="0"/>
              <a:t>Expect: </a:t>
            </a:r>
            <a:r>
              <a:rPr lang="en-US" sz="1050" dirty="0" smtClean="0"/>
              <a:t>100-Continue</a:t>
            </a:r>
          </a:p>
          <a:p>
            <a:pPr algn="l" rtl="0"/>
            <a:endParaRPr lang="en-US" sz="1050" dirty="0"/>
          </a:p>
          <a:p>
            <a:pPr algn="l" rtl="0"/>
            <a:r>
              <a:rPr lang="en-US" sz="1050" dirty="0"/>
              <a:t>HTTP/1.1 100 </a:t>
            </a:r>
            <a:r>
              <a:rPr lang="en-US" sz="1050" dirty="0" smtClean="0"/>
              <a:t>Continue</a:t>
            </a:r>
          </a:p>
          <a:p>
            <a:pPr algn="l" rtl="0"/>
            <a:endParaRPr lang="en-US" sz="1050" dirty="0"/>
          </a:p>
          <a:p>
            <a:pPr algn="l" rtl="0"/>
            <a:r>
              <a:rPr lang="en-US" sz="1050" dirty="0" err="1"/>
              <a:t>uniquely_code</a:t>
            </a:r>
            <a:r>
              <a:rPr lang="en-US" sz="1050" dirty="0"/>
              <a:t>=000000000000000&amp;device_info=device_id%3D000000000000000%26device_software_version%3Dnull</a:t>
            </a:r>
          </a:p>
          <a:p>
            <a:pPr algn="l" rtl="0"/>
            <a:r>
              <a:rPr lang="en-US" sz="1050" dirty="0"/>
              <a:t>%26build_board%3Dunknown%26build_brand%3Dgeneric%26build_device%3Dgeneric%26build_display%3Dsdk-eng</a:t>
            </a:r>
          </a:p>
          <a:p>
            <a:pPr algn="l" rtl="0"/>
            <a:r>
              <a:rPr lang="en-US" sz="1050" dirty="0"/>
              <a:t>+2.2+FRF42+36942+test-keys%26build_fingerprint%3Dgeneric%2Fsdk%2Fgeneric%2F</a:t>
            </a:r>
          </a:p>
          <a:p>
            <a:pPr algn="l" rtl="0"/>
            <a:r>
              <a:rPr lang="en-US" sz="1050" dirty="0"/>
              <a:t>%3A2.2%2FFRF42%2F36942%3Aeng%2Ftest-keys%26build_model%3Dsdk%26build_product%3Dsdk%26build_tags</a:t>
            </a:r>
          </a:p>
          <a:p>
            <a:pPr algn="l" rtl="0"/>
            <a:r>
              <a:rPr lang="en-US" sz="1050" dirty="0"/>
              <a:t>%3Dtest-keys%26build_time%3D1273720406000%26build_user%3Dandroid-build%26build_type%3Deng%26build_id</a:t>
            </a:r>
          </a:p>
          <a:p>
            <a:pPr algn="l" rtl="0"/>
            <a:r>
              <a:rPr lang="en-US" sz="1050" dirty="0"/>
              <a:t>%3DFRF42%26build_host%3De-honda.mtv.corp.google.com%26build_version_release%3D2.2%26build_version_sdk_int</a:t>
            </a:r>
          </a:p>
          <a:p>
            <a:pPr algn="l" rtl="0"/>
            <a:r>
              <a:rPr lang="en-US" sz="1050" dirty="0"/>
              <a:t>%3D8%26build_version_incremental%3D36942%26density%3D1.0%26</a:t>
            </a:r>
            <a:r>
              <a:rPr lang="en-US" sz="1050" dirty="0">
                <a:solidFill>
                  <a:srgbClr val="FF0000"/>
                </a:solidFill>
              </a:rPr>
              <a:t>height_pixels%3D480</a:t>
            </a:r>
            <a:r>
              <a:rPr lang="en-US" sz="1050" dirty="0"/>
              <a:t>%26scaled_density</a:t>
            </a:r>
          </a:p>
          <a:p>
            <a:pPr algn="l" rtl="0"/>
            <a:r>
              <a:rPr lang="en-US" sz="1050" dirty="0"/>
              <a:t>%3D1.0%26width_pixels%3D320%26xdpi%3D160.0%26ydpi%3D160.0%26</a:t>
            </a:r>
            <a:r>
              <a:rPr lang="en-US" sz="1050" dirty="0">
                <a:solidFill>
                  <a:srgbClr val="FF0000"/>
                </a:solidFill>
              </a:rPr>
              <a:t>line1_number</a:t>
            </a:r>
          </a:p>
          <a:p>
            <a:pPr algn="l" rtl="0"/>
            <a:r>
              <a:rPr lang="en-US" sz="1050" dirty="0">
                <a:solidFill>
                  <a:srgbClr val="FF0000"/>
                </a:solidFill>
              </a:rPr>
              <a:t>%3D15555218135</a:t>
            </a:r>
            <a:r>
              <a:rPr lang="en-US" sz="1050" dirty="0"/>
              <a:t>%26network_country_iso%3Dus%26network_operator%3D310260%26network_operator_name</a:t>
            </a:r>
          </a:p>
          <a:p>
            <a:pPr algn="l" rtl="0"/>
            <a:r>
              <a:rPr lang="en-US" sz="1050" dirty="0"/>
              <a:t>%3DAndroid%26network_type%3D3%26phone_type%3D1%26sim_country_iso%3Dus%26sim_operator</a:t>
            </a:r>
          </a:p>
          <a:p>
            <a:pPr algn="l" rtl="0"/>
            <a:r>
              <a:rPr lang="en-US" sz="1050" dirty="0"/>
              <a:t>%3D310260%26sim_operator_name%3DAndroid%26sim_serial_number%3D89014103211118510720%26sim_state</a:t>
            </a:r>
          </a:p>
          <a:p>
            <a:pPr algn="l" rtl="0"/>
            <a:r>
              <a:rPr lang="en-US" sz="1050" dirty="0"/>
              <a:t>%3D5%26subscriber_id%3D310260000000000%26</a:t>
            </a:r>
            <a:r>
              <a:rPr lang="en-US" sz="1050" dirty="0">
                <a:solidFill>
                  <a:srgbClr val="FF0000"/>
                </a:solidFill>
              </a:rPr>
              <a:t>voice_mail_number%3D%2B15552175049</a:t>
            </a:r>
            <a:r>
              <a:rPr lang="en-US" sz="1050" dirty="0"/>
              <a:t>%26</a:t>
            </a:r>
            <a:r>
              <a:rPr lang="en-US" sz="1050" dirty="0">
                <a:solidFill>
                  <a:srgbClr val="FF0000"/>
                </a:solidFill>
              </a:rPr>
              <a:t>imsi_mcc</a:t>
            </a:r>
          </a:p>
          <a:p>
            <a:pPr algn="l" rtl="0"/>
            <a:r>
              <a:rPr lang="en-US" sz="1050" dirty="0">
                <a:solidFill>
                  <a:srgbClr val="FF0000"/>
                </a:solidFill>
              </a:rPr>
              <a:t>%3D310%26imsi_mnc%3D260</a:t>
            </a:r>
            <a:r>
              <a:rPr lang="en-US" sz="1050" dirty="0"/>
              <a:t>%26total_mem%3D35885056</a:t>
            </a:r>
          </a:p>
        </p:txBody>
      </p:sp>
    </p:spTree>
    <p:extLst>
      <p:ext uri="{BB962C8B-B14F-4D97-AF65-F5344CB8AC3E}">
        <p14:creationId xmlns:p14="http://schemas.microsoft.com/office/powerpoint/2010/main" val="11668508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Digging in…</a:t>
            </a:r>
            <a:endParaRPr lang="en-US" dirty="0"/>
          </a:p>
        </p:txBody>
      </p:sp>
      <p:sp>
        <p:nvSpPr>
          <p:cNvPr id="3" name="Content Placeholder 2"/>
          <p:cNvSpPr>
            <a:spLocks noGrp="1"/>
          </p:cNvSpPr>
          <p:nvPr>
            <p:ph idx="1"/>
          </p:nvPr>
        </p:nvSpPr>
        <p:spPr/>
        <p:txBody>
          <a:bodyPr>
            <a:normAutofit lnSpcReduction="10000"/>
          </a:bodyPr>
          <a:lstStyle/>
          <a:p>
            <a:r>
              <a:rPr lang="en-US" dirty="0" smtClean="0"/>
              <a:t>Two different developers</a:t>
            </a:r>
          </a:p>
          <a:p>
            <a:pPr lvl="1"/>
            <a:r>
              <a:rPr lang="en-US" sz="2800" dirty="0" smtClean="0"/>
              <a:t>“</a:t>
            </a:r>
            <a:r>
              <a:rPr lang="en-US" sz="2800" dirty="0" err="1" smtClean="0"/>
              <a:t>jackeey,wallpaper</a:t>
            </a:r>
            <a:r>
              <a:rPr lang="en-US" sz="2800" dirty="0"/>
              <a:t>" </a:t>
            </a:r>
            <a:r>
              <a:rPr lang="en-US" sz="2800" dirty="0" smtClean="0">
                <a:sym typeface="Wingdings" pitchFamily="2" charset="2"/>
              </a:rPr>
              <a:t></a:t>
            </a:r>
            <a:r>
              <a:rPr lang="en-US" sz="2800" dirty="0" smtClean="0"/>
              <a:t> </a:t>
            </a:r>
            <a:r>
              <a:rPr lang="en-US" sz="2800" dirty="0"/>
              <a:t>76 apps</a:t>
            </a:r>
          </a:p>
          <a:p>
            <a:pPr lvl="1"/>
            <a:r>
              <a:rPr lang="en-US" sz="2800" dirty="0"/>
              <a:t>"</a:t>
            </a:r>
            <a:r>
              <a:rPr lang="en-US" sz="2800" dirty="0" smtClean="0"/>
              <a:t>IceskYsl@1sters</a:t>
            </a:r>
            <a:r>
              <a:rPr lang="en-US" sz="2800" dirty="0"/>
              <a:t>!" </a:t>
            </a:r>
            <a:r>
              <a:rPr lang="en-US" sz="2800" dirty="0" smtClean="0">
                <a:sym typeface="Wingdings" pitchFamily="2" charset="2"/>
              </a:rPr>
              <a:t></a:t>
            </a:r>
            <a:r>
              <a:rPr lang="en-US" sz="2800" dirty="0" smtClean="0"/>
              <a:t> </a:t>
            </a:r>
            <a:r>
              <a:rPr lang="en-US" sz="2800" dirty="0"/>
              <a:t>8 apps</a:t>
            </a:r>
            <a:endParaRPr lang="en-US" dirty="0" smtClean="0"/>
          </a:p>
          <a:p>
            <a:r>
              <a:rPr lang="en-US" dirty="0" smtClean="0"/>
              <a:t>Applications from each developer have a common service called “</a:t>
            </a:r>
            <a:r>
              <a:rPr lang="en-US" dirty="0" err="1" smtClean="0"/>
              <a:t>SyncDeviceInfosService</a:t>
            </a:r>
            <a:r>
              <a:rPr lang="en-US" dirty="0" smtClean="0"/>
              <a:t>” (same name for both developers)</a:t>
            </a:r>
          </a:p>
          <a:p>
            <a:r>
              <a:rPr lang="en-US" dirty="0" smtClean="0"/>
              <a:t>Reverse-Engineered:</a:t>
            </a:r>
            <a:r>
              <a:rPr lang="en-US" dirty="0"/>
              <a:t> </a:t>
            </a:r>
            <a:r>
              <a:rPr lang="en-US" dirty="0" smtClean="0"/>
              <a:t>contains API calls</a:t>
            </a:r>
          </a:p>
          <a:p>
            <a:pPr lvl="1"/>
            <a:r>
              <a:rPr lang="en-US" dirty="0" smtClean="0"/>
              <a:t>E.g. “</a:t>
            </a:r>
            <a:r>
              <a:rPr lang="en-US" sz="1500" dirty="0"/>
              <a:t>invoke-virtual {v8</a:t>
            </a:r>
            <a:r>
              <a:rPr lang="en-US" sz="1500"/>
              <a:t>}, </a:t>
            </a:r>
            <a:r>
              <a:rPr lang="en-US" sz="1500" smtClean="0"/>
              <a:t>android/telephony/TelephonyManager</a:t>
            </a:r>
            <a:r>
              <a:rPr lang="en-US" sz="1500" dirty="0" smtClean="0"/>
              <a:t>;-&gt;getLine1Number</a:t>
            </a:r>
            <a:r>
              <a:rPr lang="en-US" sz="1500" dirty="0"/>
              <a:t>()</a:t>
            </a:r>
            <a:r>
              <a:rPr lang="en-US" sz="1500" dirty="0" err="1" smtClean="0"/>
              <a:t>Ljava</a:t>
            </a:r>
            <a:r>
              <a:rPr lang="en-US" sz="1500" dirty="0" smtClean="0"/>
              <a:t>/</a:t>
            </a:r>
            <a:r>
              <a:rPr lang="en-US" sz="1500" dirty="0" err="1" smtClean="0"/>
              <a:t>lang</a:t>
            </a:r>
            <a:r>
              <a:rPr lang="en-US" sz="1500" dirty="0" smtClean="0"/>
              <a:t>/String</a:t>
            </a:r>
            <a:r>
              <a:rPr lang="en-US" dirty="0" smtClean="0"/>
              <a:t>”</a:t>
            </a:r>
          </a:p>
        </p:txBody>
      </p:sp>
      <p:sp>
        <p:nvSpPr>
          <p:cNvPr id="4" name="Slide Number Placeholder 3"/>
          <p:cNvSpPr>
            <a:spLocks noGrp="1"/>
          </p:cNvSpPr>
          <p:nvPr>
            <p:ph type="sldNum" sz="quarter" idx="12"/>
          </p:nvPr>
        </p:nvSpPr>
        <p:spPr/>
        <p:txBody>
          <a:bodyPr/>
          <a:lstStyle/>
          <a:p>
            <a:fld id="{DAF22AC9-109E-4E4D-92F9-530E51D9A3A2}" type="slidenum">
              <a:rPr lang="he-IL" smtClean="0"/>
              <a:pPr/>
              <a:t>73</a:t>
            </a:fld>
            <a:endParaRPr lang="he-IL"/>
          </a:p>
        </p:txBody>
      </p:sp>
    </p:spTree>
    <p:extLst>
      <p:ext uri="{BB962C8B-B14F-4D97-AF65-F5344CB8AC3E}">
        <p14:creationId xmlns:p14="http://schemas.microsoft.com/office/powerpoint/2010/main" val="310606554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Whois</a:t>
            </a:r>
            <a:r>
              <a:rPr lang="en-US" dirty="0" smtClean="0"/>
              <a:t> imnet.us</a:t>
            </a:r>
            <a:endParaRPr lang="en-US" dirty="0"/>
          </a:p>
        </p:txBody>
      </p:sp>
      <p:sp>
        <p:nvSpPr>
          <p:cNvPr id="3" name="Content Placeholder 2"/>
          <p:cNvSpPr>
            <a:spLocks noGrp="1"/>
          </p:cNvSpPr>
          <p:nvPr>
            <p:ph idx="1"/>
          </p:nvPr>
        </p:nvSpPr>
        <p:spPr/>
        <p:txBody>
          <a:bodyPr/>
          <a:lstStyle/>
          <a:p>
            <a:r>
              <a:rPr lang="en-US" dirty="0"/>
              <a:t>Administrative Contact City: </a:t>
            </a:r>
            <a:r>
              <a:rPr lang="en-US" dirty="0" err="1"/>
              <a:t>shenzhen</a:t>
            </a:r>
            <a:endParaRPr lang="en-US" dirty="0"/>
          </a:p>
          <a:p>
            <a:r>
              <a:rPr lang="en-US" dirty="0"/>
              <a:t>Administrative Contact State/Province: </a:t>
            </a:r>
            <a:r>
              <a:rPr lang="en-US" dirty="0" err="1"/>
              <a:t>guangdong</a:t>
            </a:r>
            <a:endParaRPr lang="en-US" dirty="0"/>
          </a:p>
          <a:p>
            <a:r>
              <a:rPr lang="en-US" dirty="0"/>
              <a:t>Administrative Contact Country: China</a:t>
            </a:r>
          </a:p>
          <a:p>
            <a:r>
              <a:rPr lang="fr-FR" dirty="0"/>
              <a:t>Registrant Email: iceskysl@__REMOVED__.com</a:t>
            </a:r>
            <a:endParaRPr lang="en-US" dirty="0"/>
          </a:p>
        </p:txBody>
      </p:sp>
      <p:sp>
        <p:nvSpPr>
          <p:cNvPr id="4" name="Slide Number Placeholder 3"/>
          <p:cNvSpPr>
            <a:spLocks noGrp="1"/>
          </p:cNvSpPr>
          <p:nvPr>
            <p:ph type="sldNum" sz="quarter" idx="12"/>
          </p:nvPr>
        </p:nvSpPr>
        <p:spPr/>
        <p:txBody>
          <a:bodyPr/>
          <a:lstStyle/>
          <a:p>
            <a:fld id="{DAF22AC9-109E-4E4D-92F9-530E51D9A3A2}" type="slidenum">
              <a:rPr lang="he-IL" smtClean="0"/>
              <a:pPr/>
              <a:t>74</a:t>
            </a:fld>
            <a:endParaRPr lang="he-IL"/>
          </a:p>
        </p:txBody>
      </p:sp>
    </p:spTree>
    <p:extLst>
      <p:ext uri="{BB962C8B-B14F-4D97-AF65-F5344CB8AC3E}">
        <p14:creationId xmlns:p14="http://schemas.microsoft.com/office/powerpoint/2010/main" val="244622457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 success</a:t>
            </a:r>
            <a:endParaRPr lang="en-US" dirty="0"/>
          </a:p>
        </p:txBody>
      </p:sp>
      <p:sp>
        <p:nvSpPr>
          <p:cNvPr id="3" name="Content Placeholder 2"/>
          <p:cNvSpPr>
            <a:spLocks noGrp="1"/>
          </p:cNvSpPr>
          <p:nvPr>
            <p:ph idx="1"/>
          </p:nvPr>
        </p:nvSpPr>
        <p:spPr>
          <a:xfrm>
            <a:off x="899592" y="1575048"/>
            <a:ext cx="7772400" cy="4572000"/>
          </a:xfrm>
        </p:spPr>
        <p:txBody>
          <a:bodyPr/>
          <a:lstStyle/>
          <a:p>
            <a:r>
              <a:rPr lang="en-US" dirty="0" smtClean="0"/>
              <a:t>Recall that the applications explicitly ask user for suspicious permissions.</a:t>
            </a:r>
            <a:endParaRPr lang="en-US" dirty="0"/>
          </a:p>
          <a:p>
            <a:r>
              <a:rPr lang="en-US" dirty="0" smtClean="0"/>
              <a:t>Together those applications are estimated to have between 1.1 and 4.6 million downloads.</a:t>
            </a:r>
            <a:endParaRPr lang="en-US" dirty="0"/>
          </a:p>
        </p:txBody>
      </p:sp>
      <p:sp>
        <p:nvSpPr>
          <p:cNvPr id="4" name="Slide Number Placeholder 3"/>
          <p:cNvSpPr>
            <a:spLocks noGrp="1"/>
          </p:cNvSpPr>
          <p:nvPr>
            <p:ph type="sldNum" sz="quarter" idx="12"/>
          </p:nvPr>
        </p:nvSpPr>
        <p:spPr/>
        <p:txBody>
          <a:bodyPr/>
          <a:lstStyle/>
          <a:p>
            <a:fld id="{DAF22AC9-109E-4E4D-92F9-530E51D9A3A2}" type="slidenum">
              <a:rPr lang="he-IL" smtClean="0"/>
              <a:pPr/>
              <a:t>75</a:t>
            </a:fld>
            <a:endParaRPr lang="he-IL"/>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717032"/>
            <a:ext cx="5688632" cy="2781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59532" y="6488668"/>
            <a:ext cx="2952328" cy="369332"/>
          </a:xfrm>
          <a:prstGeom prst="rect">
            <a:avLst/>
          </a:prstGeom>
          <a:noFill/>
        </p:spPr>
        <p:txBody>
          <a:bodyPr wrap="square" rtlCol="0">
            <a:spAutoFit/>
          </a:bodyPr>
          <a:lstStyle/>
          <a:p>
            <a:pPr algn="l" rtl="0"/>
            <a:r>
              <a:rPr lang="en-US" dirty="0" smtClean="0">
                <a:hlinkClick r:id="rId3"/>
              </a:rPr>
              <a:t>www.androlib.com</a:t>
            </a:r>
            <a:endParaRPr lang="en-US" dirty="0"/>
          </a:p>
        </p:txBody>
      </p:sp>
    </p:spTree>
    <p:extLst>
      <p:ext uri="{BB962C8B-B14F-4D97-AF65-F5344CB8AC3E}">
        <p14:creationId xmlns:p14="http://schemas.microsoft.com/office/powerpoint/2010/main" val="30686404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 iPhone </a:t>
            </a:r>
            <a:r>
              <a:rPr lang="en-US" dirty="0" err="1" smtClean="0"/>
              <a:t>vs</a:t>
            </a:r>
            <a:r>
              <a:rPr lang="en-US" dirty="0" smtClean="0"/>
              <a:t> Android</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App Store verification vs. </a:t>
            </a:r>
            <a:r>
              <a:rPr lang="en-US" b="1" dirty="0"/>
              <a:t>u</a:t>
            </a:r>
            <a:r>
              <a:rPr lang="en-US" b="1" dirty="0" smtClean="0"/>
              <a:t>ser </a:t>
            </a:r>
            <a:r>
              <a:rPr lang="en-US" b="1" dirty="0"/>
              <a:t>p</a:t>
            </a:r>
            <a:r>
              <a:rPr lang="en-US" b="1" dirty="0" smtClean="0"/>
              <a:t>ermission granting:</a:t>
            </a:r>
          </a:p>
          <a:p>
            <a:pPr lvl="1"/>
            <a:r>
              <a:rPr lang="en-US" dirty="0" smtClean="0"/>
              <a:t>They are both very much exposed to a less-than-sophisticated attacker.</a:t>
            </a:r>
          </a:p>
          <a:p>
            <a:pPr lvl="2"/>
            <a:r>
              <a:rPr lang="en-US" dirty="0" smtClean="0"/>
              <a:t>There are known “weaknesses” not attended by these mechanisms, easily exploitable.</a:t>
            </a:r>
          </a:p>
          <a:p>
            <a:pPr lvl="1"/>
            <a:r>
              <a:rPr lang="en-US" dirty="0" smtClean="0"/>
              <a:t>The only advantage an app store truly has is lack of developer anonymity.</a:t>
            </a:r>
          </a:p>
          <a:p>
            <a:pPr lvl="2"/>
            <a:r>
              <a:rPr lang="en-US" dirty="0" smtClean="0"/>
              <a:t>People can fake/steal documents as well.</a:t>
            </a:r>
          </a:p>
          <a:p>
            <a:pPr lvl="2"/>
            <a:r>
              <a:rPr lang="en-US" dirty="0" smtClean="0"/>
              <a:t>People can use stolen accounts.</a:t>
            </a:r>
          </a:p>
          <a:p>
            <a:pPr lvl="1"/>
            <a:r>
              <a:rPr lang="en-US" b="1" dirty="0" smtClean="0"/>
              <a:t>Wouldn’t hurt to use both… (and Microsoft does!)</a:t>
            </a:r>
          </a:p>
          <a:p>
            <a:pPr lvl="1"/>
            <a:r>
              <a:rPr lang="en-US" b="1" dirty="0" smtClean="0"/>
              <a:t>Both aren’t quite enough, or at least… this is what we would have expected…</a:t>
            </a:r>
          </a:p>
        </p:txBody>
      </p:sp>
      <p:sp>
        <p:nvSpPr>
          <p:cNvPr id="4" name="Slide Number Placeholder 3"/>
          <p:cNvSpPr>
            <a:spLocks noGrp="1"/>
          </p:cNvSpPr>
          <p:nvPr>
            <p:ph type="sldNum" sz="quarter" idx="12"/>
          </p:nvPr>
        </p:nvSpPr>
        <p:spPr/>
        <p:txBody>
          <a:bodyPr/>
          <a:lstStyle/>
          <a:p>
            <a:fld id="{DAF22AC9-109E-4E4D-92F9-530E51D9A3A2}" type="slidenum">
              <a:rPr lang="he-IL" smtClean="0"/>
              <a:pPr/>
              <a:t>76</a:t>
            </a:fld>
            <a:endParaRPr lang="he-IL"/>
          </a:p>
        </p:txBody>
      </p:sp>
    </p:spTree>
    <p:extLst>
      <p:ext uri="{BB962C8B-B14F-4D97-AF65-F5344CB8AC3E}">
        <p14:creationId xmlns:p14="http://schemas.microsoft.com/office/powerpoint/2010/main" val="99293405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 iPhone </a:t>
            </a:r>
            <a:r>
              <a:rPr lang="en-US" dirty="0" err="1"/>
              <a:t>vs</a:t>
            </a:r>
            <a:r>
              <a:rPr lang="en-US" dirty="0"/>
              <a:t> </a:t>
            </a:r>
            <a:r>
              <a:rPr lang="en-US" dirty="0" smtClean="0"/>
              <a:t>Android (Cont.)</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b="1" dirty="0" smtClean="0"/>
              <a:t>Application isolation vs. IPC support.</a:t>
            </a:r>
          </a:p>
          <a:p>
            <a:pPr lvl="1"/>
            <a:r>
              <a:rPr lang="en-US" dirty="0" smtClean="0"/>
              <a:t>Ultimately, Android’s ICC mechanism is a much desired feature.</a:t>
            </a:r>
          </a:p>
          <a:p>
            <a:pPr lvl="1"/>
            <a:r>
              <a:rPr lang="en-US" dirty="0" smtClean="0"/>
              <a:t>It enables modularity that iPhone applications simply don’t have.</a:t>
            </a:r>
          </a:p>
          <a:p>
            <a:pPr lvl="2"/>
            <a:r>
              <a:rPr lang="en-US" dirty="0" smtClean="0"/>
              <a:t>Launch Google Maps when stumbling upon a location URI.</a:t>
            </a:r>
          </a:p>
          <a:p>
            <a:pPr lvl="2"/>
            <a:r>
              <a:rPr lang="en-US" dirty="0" smtClean="0"/>
              <a:t>Efficiency &amp; reuse – one application can use another’s service instead of implementing it all over again.</a:t>
            </a:r>
          </a:p>
          <a:p>
            <a:pPr lvl="2"/>
            <a:r>
              <a:rPr lang="en-US" dirty="0" smtClean="0"/>
              <a:t>Using data from multiple content providers.</a:t>
            </a:r>
          </a:p>
          <a:p>
            <a:pPr lvl="2"/>
            <a:r>
              <a:rPr lang="en-US" dirty="0" smtClean="0"/>
              <a:t>…</a:t>
            </a:r>
          </a:p>
          <a:p>
            <a:pPr lvl="1"/>
            <a:r>
              <a:rPr lang="en-US" b="1" dirty="0" smtClean="0"/>
              <a:t>Challenge: How to make it safe?</a:t>
            </a:r>
          </a:p>
        </p:txBody>
      </p:sp>
      <p:sp>
        <p:nvSpPr>
          <p:cNvPr id="4" name="Slide Number Placeholder 3"/>
          <p:cNvSpPr>
            <a:spLocks noGrp="1"/>
          </p:cNvSpPr>
          <p:nvPr>
            <p:ph type="sldNum" sz="quarter" idx="12"/>
          </p:nvPr>
        </p:nvSpPr>
        <p:spPr/>
        <p:txBody>
          <a:bodyPr/>
          <a:lstStyle/>
          <a:p>
            <a:fld id="{DAF22AC9-109E-4E4D-92F9-530E51D9A3A2}" type="slidenum">
              <a:rPr lang="he-IL" smtClean="0"/>
              <a:pPr/>
              <a:t>77</a:t>
            </a:fld>
            <a:endParaRPr lang="he-IL"/>
          </a:p>
        </p:txBody>
      </p:sp>
    </p:spTree>
    <p:extLst>
      <p:ext uri="{BB962C8B-B14F-4D97-AF65-F5344CB8AC3E}">
        <p14:creationId xmlns:p14="http://schemas.microsoft.com/office/powerpoint/2010/main" val="310547631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Phone security is an important evolving front.</a:t>
            </a:r>
          </a:p>
          <a:p>
            <a:pPr lvl="1"/>
            <a:r>
              <a:rPr lang="en-US" dirty="0" smtClean="0"/>
              <a:t>Phones contain extremely sensitive data.</a:t>
            </a:r>
          </a:p>
          <a:p>
            <a:pPr lvl="1"/>
            <a:r>
              <a:rPr lang="en-US" dirty="0" smtClean="0"/>
              <a:t>Basic problems aren’t yet completely resolved, like software updates and legal data ownership issues.</a:t>
            </a:r>
          </a:p>
          <a:p>
            <a:r>
              <a:rPr lang="en-US" dirty="0" smtClean="0"/>
              <a:t>3</a:t>
            </a:r>
            <a:r>
              <a:rPr lang="en-US" baseline="30000" dirty="0" smtClean="0"/>
              <a:t>rd</a:t>
            </a:r>
            <a:r>
              <a:rPr lang="en-US" dirty="0" smtClean="0"/>
              <a:t> side application security is an important part of protecting our phone.</a:t>
            </a:r>
          </a:p>
          <a:p>
            <a:pPr lvl="1"/>
            <a:r>
              <a:rPr lang="en-US" dirty="0" smtClean="0"/>
              <a:t>Their numbers continue to grow rapidly.</a:t>
            </a:r>
          </a:p>
          <a:p>
            <a:r>
              <a:rPr lang="en-US" dirty="0" smtClean="0"/>
              <a:t>Vendors of the most popular platforms adopt very different approaches in dealing with this challenge. Lots of work yet to be done on the matter.</a:t>
            </a:r>
          </a:p>
        </p:txBody>
      </p:sp>
      <p:sp>
        <p:nvSpPr>
          <p:cNvPr id="4" name="Slide Number Placeholder 3"/>
          <p:cNvSpPr>
            <a:spLocks noGrp="1"/>
          </p:cNvSpPr>
          <p:nvPr>
            <p:ph type="sldNum" sz="quarter" idx="12"/>
          </p:nvPr>
        </p:nvSpPr>
        <p:spPr/>
        <p:txBody>
          <a:bodyPr/>
          <a:lstStyle/>
          <a:p>
            <a:fld id="{DAF22AC9-109E-4E4D-92F9-530E51D9A3A2}" type="slidenum">
              <a:rPr lang="he-IL" smtClean="0"/>
              <a:pPr/>
              <a:t>78</a:t>
            </a:fld>
            <a:endParaRPr lang="he-IL"/>
          </a:p>
        </p:txBody>
      </p:sp>
    </p:spTree>
    <p:extLst>
      <p:ext uri="{BB962C8B-B14F-4D97-AF65-F5344CB8AC3E}">
        <p14:creationId xmlns:p14="http://schemas.microsoft.com/office/powerpoint/2010/main" val="2368759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AF22AC9-109E-4E4D-92F9-530E51D9A3A2}" type="slidenum">
              <a:rPr lang="he-IL" smtClean="0"/>
              <a:pPr/>
              <a:t>79</a:t>
            </a:fld>
            <a:endParaRPr lang="he-IL"/>
          </a:p>
        </p:txBody>
      </p:sp>
      <p:sp>
        <p:nvSpPr>
          <p:cNvPr id="2" name="Title 1"/>
          <p:cNvSpPr>
            <a:spLocks noGrp="1"/>
          </p:cNvSpPr>
          <p:nvPr>
            <p:ph type="ctrTitle"/>
          </p:nvPr>
        </p:nvSpPr>
        <p:spPr/>
        <p:txBody>
          <a:bodyPr>
            <a:normAutofit/>
          </a:bodyPr>
          <a:lstStyle/>
          <a:p>
            <a:r>
              <a:rPr lang="en-US" dirty="0" smtClean="0"/>
              <a:t>Application security in a world of sensitive capabilities</a:t>
            </a:r>
            <a:endParaRPr lang="en-US" dirty="0"/>
          </a:p>
        </p:txBody>
      </p:sp>
      <p:sp>
        <p:nvSpPr>
          <p:cNvPr id="3" name="Subtitle 2"/>
          <p:cNvSpPr>
            <a:spLocks noGrp="1"/>
          </p:cNvSpPr>
          <p:nvPr>
            <p:ph type="subTitle" idx="1"/>
          </p:nvPr>
        </p:nvSpPr>
        <p:spPr/>
        <p:txBody>
          <a:bodyPr>
            <a:normAutofit/>
          </a:bodyPr>
          <a:lstStyle/>
          <a:p>
            <a:r>
              <a:rPr lang="en-US" sz="3200" dirty="0"/>
              <a:t>Part </a:t>
            </a:r>
            <a:r>
              <a:rPr lang="en-US" sz="3200" dirty="0" smtClean="0"/>
              <a:t>II</a:t>
            </a:r>
            <a:endParaRPr lang="en-US" sz="3200" dirty="0"/>
          </a:p>
        </p:txBody>
      </p:sp>
    </p:spTree>
    <p:extLst>
      <p:ext uri="{BB962C8B-B14F-4D97-AF65-F5344CB8AC3E}">
        <p14:creationId xmlns:p14="http://schemas.microsoft.com/office/powerpoint/2010/main" val="1655304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48680"/>
            <a:ext cx="7125113" cy="924475"/>
          </a:xfrm>
        </p:spPr>
        <p:txBody>
          <a:bodyPr/>
          <a:lstStyle/>
          <a:p>
            <a:r>
              <a:rPr lang="en-US" dirty="0" smtClean="0"/>
              <a:t>SMS Fuzzing</a:t>
            </a:r>
            <a:endParaRPr lang="en-US" dirty="0"/>
          </a:p>
        </p:txBody>
      </p:sp>
      <p:sp>
        <p:nvSpPr>
          <p:cNvPr id="3" name="Content Placeholder 2"/>
          <p:cNvSpPr>
            <a:spLocks noGrp="1"/>
          </p:cNvSpPr>
          <p:nvPr>
            <p:ph idx="1"/>
          </p:nvPr>
        </p:nvSpPr>
        <p:spPr>
          <a:xfrm>
            <a:off x="251520" y="1484784"/>
            <a:ext cx="7125112" cy="4051437"/>
          </a:xfrm>
        </p:spPr>
        <p:txBody>
          <a:bodyPr>
            <a:normAutofit/>
          </a:bodyPr>
          <a:lstStyle/>
          <a:p>
            <a:pPr algn="l" rtl="0"/>
            <a:r>
              <a:rPr lang="en-US" sz="2800" dirty="0" smtClean="0"/>
              <a:t>By fuzzing various fields (including application ports, DCS, PID, etc…) researchers managed to:</a:t>
            </a:r>
          </a:p>
          <a:p>
            <a:pPr lvl="1" algn="l" rtl="0"/>
            <a:r>
              <a:rPr lang="en-US" sz="2400" dirty="0" smtClean="0"/>
              <a:t>Crash/</a:t>
            </a:r>
            <a:r>
              <a:rPr lang="en-US" sz="2400" dirty="0" err="1" smtClean="0"/>
              <a:t>DoS</a:t>
            </a:r>
            <a:r>
              <a:rPr lang="en-US" sz="2400" dirty="0" smtClean="0"/>
              <a:t> iPhone</a:t>
            </a:r>
          </a:p>
          <a:p>
            <a:pPr lvl="1" algn="l" rtl="0"/>
            <a:r>
              <a:rPr lang="en-US" sz="2400" dirty="0" smtClean="0"/>
              <a:t>Disconnect iPhone</a:t>
            </a:r>
          </a:p>
          <a:p>
            <a:pPr lvl="1" algn="l" rtl="0"/>
            <a:r>
              <a:rPr lang="en-US" sz="2400" dirty="0" smtClean="0"/>
              <a:t>Lock your SIM card</a:t>
            </a:r>
          </a:p>
          <a:p>
            <a:pPr marL="457200" lvl="1" indent="0" algn="l" rtl="0">
              <a:buNone/>
            </a:pPr>
            <a:r>
              <a:rPr lang="en-US" sz="2400" dirty="0"/>
              <a:t>	</a:t>
            </a:r>
            <a:r>
              <a:rPr lang="en-US" sz="2400" dirty="0" smtClean="0"/>
              <a:t>on Android</a:t>
            </a:r>
            <a:endParaRPr lang="en-US" sz="2400" dirty="0"/>
          </a:p>
        </p:txBody>
      </p:sp>
      <p:sp>
        <p:nvSpPr>
          <p:cNvPr id="4" name="Slide Number Placeholder 3"/>
          <p:cNvSpPr>
            <a:spLocks noGrp="1"/>
          </p:cNvSpPr>
          <p:nvPr>
            <p:ph type="sldNum" sz="quarter" idx="12"/>
          </p:nvPr>
        </p:nvSpPr>
        <p:spPr/>
        <p:txBody>
          <a:bodyPr/>
          <a:lstStyle/>
          <a:p>
            <a:fld id="{DAF22AC9-109E-4E4D-92F9-530E51D9A3A2}" type="slidenum">
              <a:rPr lang="he-IL" smtClean="0"/>
              <a:pPr/>
              <a:t>8</a:t>
            </a:fld>
            <a:endParaRPr lang="he-IL"/>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0027" y="3212976"/>
            <a:ext cx="4945442"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95536" y="5934670"/>
            <a:ext cx="3168352" cy="646331"/>
          </a:xfrm>
          <a:prstGeom prst="rect">
            <a:avLst/>
          </a:prstGeom>
        </p:spPr>
        <p:txBody>
          <a:bodyPr wrap="square">
            <a:spAutoFit/>
          </a:bodyPr>
          <a:lstStyle/>
          <a:p>
            <a:pPr algn="l" rtl="0"/>
            <a:r>
              <a:rPr lang="en-US" u="sng" dirty="0" smtClean="0">
                <a:hlinkClick r:id="rId4"/>
              </a:rPr>
              <a:t>"Fuzzing the Phone in your Phone", BH USA '09, </a:t>
            </a:r>
            <a:r>
              <a:rPr lang="en-US" u="sng" dirty="0" err="1" smtClean="0">
                <a:hlinkClick r:id="rId4"/>
              </a:rPr>
              <a:t>Mulliner</a:t>
            </a:r>
            <a:endParaRPr lang="en-US" dirty="0"/>
          </a:p>
        </p:txBody>
      </p:sp>
    </p:spTree>
    <p:extLst>
      <p:ext uri="{BB962C8B-B14F-4D97-AF65-F5344CB8AC3E}">
        <p14:creationId xmlns:p14="http://schemas.microsoft.com/office/powerpoint/2010/main" val="2946417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 of Business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Introduction – world of sensitive capabilities</a:t>
            </a:r>
          </a:p>
          <a:p>
            <a:r>
              <a:rPr lang="en-US" dirty="0" smtClean="0"/>
              <a:t>Permissions Today</a:t>
            </a:r>
          </a:p>
          <a:p>
            <a:r>
              <a:rPr lang="en-US" dirty="0" smtClean="0"/>
              <a:t>Permissions of tomorrow (?)</a:t>
            </a:r>
          </a:p>
          <a:p>
            <a:pPr lvl="1"/>
            <a:r>
              <a:rPr lang="en-US" dirty="0" smtClean="0"/>
              <a:t>Information Flow Control</a:t>
            </a:r>
          </a:p>
          <a:p>
            <a:pPr lvl="1"/>
            <a:r>
              <a:rPr lang="en-US" dirty="0" smtClean="0"/>
              <a:t>Reduced Permission Granularity</a:t>
            </a:r>
          </a:p>
          <a:p>
            <a:r>
              <a:rPr lang="en-US" dirty="0" smtClean="0"/>
              <a:t>Information Flow Control – current efforts in applying it.</a:t>
            </a:r>
          </a:p>
          <a:p>
            <a:r>
              <a:rPr lang="en-US" dirty="0" smtClean="0"/>
              <a:t>IPC</a:t>
            </a:r>
          </a:p>
          <a:p>
            <a:r>
              <a:rPr lang="en-US" dirty="0" smtClean="0"/>
              <a:t>Declassification</a:t>
            </a:r>
          </a:p>
          <a:p>
            <a:r>
              <a:rPr lang="en-US" dirty="0" smtClean="0"/>
              <a:t>Summary</a:t>
            </a:r>
          </a:p>
        </p:txBody>
      </p:sp>
      <p:sp>
        <p:nvSpPr>
          <p:cNvPr id="4" name="Slide Number Placeholder 3"/>
          <p:cNvSpPr>
            <a:spLocks noGrp="1"/>
          </p:cNvSpPr>
          <p:nvPr>
            <p:ph type="sldNum" sz="quarter" idx="12"/>
          </p:nvPr>
        </p:nvSpPr>
        <p:spPr/>
        <p:txBody>
          <a:bodyPr/>
          <a:lstStyle/>
          <a:p>
            <a:fld id="{DAF22AC9-109E-4E4D-92F9-530E51D9A3A2}" type="slidenum">
              <a:rPr lang="he-IL" smtClean="0"/>
              <a:pPr/>
              <a:t>80</a:t>
            </a:fld>
            <a:endParaRPr lang="he-IL"/>
          </a:p>
        </p:txBody>
      </p:sp>
    </p:spTree>
    <p:extLst>
      <p:ext uri="{BB962C8B-B14F-4D97-AF65-F5344CB8AC3E}">
        <p14:creationId xmlns:p14="http://schemas.microsoft.com/office/powerpoint/2010/main" val="142258329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a:t>
            </a:r>
            <a:endParaRPr lang="en-US" dirty="0"/>
          </a:p>
        </p:txBody>
      </p:sp>
      <p:sp>
        <p:nvSpPr>
          <p:cNvPr id="3" name="Content Placeholder 2"/>
          <p:cNvSpPr>
            <a:spLocks noGrp="1"/>
          </p:cNvSpPr>
          <p:nvPr>
            <p:ph idx="1"/>
          </p:nvPr>
        </p:nvSpPr>
        <p:spPr/>
        <p:txBody>
          <a:bodyPr>
            <a:normAutofit/>
          </a:bodyPr>
          <a:lstStyle/>
          <a:p>
            <a:r>
              <a:rPr lang="en-US" dirty="0"/>
              <a:t>Application operates in an environment which contains sensitive </a:t>
            </a:r>
            <a:r>
              <a:rPr lang="en-US" dirty="0" smtClean="0"/>
              <a:t>information (e.g. contacts) </a:t>
            </a:r>
            <a:r>
              <a:rPr lang="en-US" dirty="0"/>
              <a:t>and sensitive </a:t>
            </a:r>
            <a:r>
              <a:rPr lang="en-US" dirty="0" smtClean="0"/>
              <a:t>operations (e.g. send SMS, waste money).</a:t>
            </a:r>
          </a:p>
          <a:p>
            <a:r>
              <a:rPr lang="en-US" dirty="0" smtClean="0"/>
              <a:t>A “user” wants to limit the operations an application can perform, so that it can operate without the ability to harm him.</a:t>
            </a:r>
          </a:p>
          <a:p>
            <a:pPr lvl="1"/>
            <a:r>
              <a:rPr lang="en-US" dirty="0" smtClean="0"/>
              <a:t>User can be an app-store verifier or an end-user.</a:t>
            </a:r>
          </a:p>
          <a:p>
            <a:r>
              <a:rPr lang="en-US" dirty="0" smtClean="0"/>
              <a:t>No IPC/IAC (will be relaxed later).</a:t>
            </a:r>
          </a:p>
        </p:txBody>
      </p:sp>
      <p:sp>
        <p:nvSpPr>
          <p:cNvPr id="4" name="Slide Number Placeholder 3"/>
          <p:cNvSpPr>
            <a:spLocks noGrp="1"/>
          </p:cNvSpPr>
          <p:nvPr>
            <p:ph type="sldNum" sz="quarter" idx="12"/>
          </p:nvPr>
        </p:nvSpPr>
        <p:spPr/>
        <p:txBody>
          <a:bodyPr/>
          <a:lstStyle/>
          <a:p>
            <a:fld id="{DAF22AC9-109E-4E4D-92F9-530E51D9A3A2}" type="slidenum">
              <a:rPr lang="he-IL" smtClean="0"/>
              <a:pPr/>
              <a:t>81</a:t>
            </a:fld>
            <a:endParaRPr lang="he-IL"/>
          </a:p>
        </p:txBody>
      </p:sp>
    </p:spTree>
    <p:extLst>
      <p:ext uri="{BB962C8B-B14F-4D97-AF65-F5344CB8AC3E}">
        <p14:creationId xmlns:p14="http://schemas.microsoft.com/office/powerpoint/2010/main" val="364338674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(Natural) Definitions</a:t>
            </a:r>
            <a:endParaRPr lang="en-US" dirty="0"/>
          </a:p>
        </p:txBody>
      </p:sp>
      <p:sp>
        <p:nvSpPr>
          <p:cNvPr id="3" name="Content Placeholder 2"/>
          <p:cNvSpPr>
            <a:spLocks noGrp="1"/>
          </p:cNvSpPr>
          <p:nvPr>
            <p:ph idx="1"/>
          </p:nvPr>
        </p:nvSpPr>
        <p:spPr>
          <a:xfrm>
            <a:off x="914400" y="1340768"/>
            <a:ext cx="7772400" cy="5014792"/>
          </a:xfrm>
        </p:spPr>
        <p:txBody>
          <a:bodyPr>
            <a:normAutofit fontScale="85000" lnSpcReduction="20000"/>
          </a:bodyPr>
          <a:lstStyle/>
          <a:p>
            <a:r>
              <a:rPr lang="en-US" dirty="0" smtClean="0"/>
              <a:t>Capability – the ability of an application to do something or access some resource. Three types of capabilities:</a:t>
            </a:r>
          </a:p>
          <a:p>
            <a:pPr lvl="1"/>
            <a:r>
              <a:rPr lang="en-US" dirty="0" smtClean="0"/>
              <a:t>Not the capability from previous lessons!</a:t>
            </a:r>
          </a:p>
          <a:p>
            <a:pPr lvl="1"/>
            <a:r>
              <a:rPr lang="en-US" dirty="0" smtClean="0"/>
              <a:t>Information sinks</a:t>
            </a:r>
          </a:p>
          <a:p>
            <a:pPr lvl="2"/>
            <a:r>
              <a:rPr lang="en-US" dirty="0" smtClean="0"/>
              <a:t>Output channels</a:t>
            </a:r>
          </a:p>
          <a:p>
            <a:pPr lvl="2"/>
            <a:r>
              <a:rPr lang="en-US" dirty="0" smtClean="0"/>
              <a:t>Can be very dangerously used (delete all contacts, send SMS, waste battery, waste money)</a:t>
            </a:r>
          </a:p>
          <a:p>
            <a:pPr lvl="1"/>
            <a:r>
              <a:rPr lang="en-US" dirty="0" smtClean="0"/>
              <a:t>Information Sources</a:t>
            </a:r>
          </a:p>
          <a:p>
            <a:pPr lvl="2"/>
            <a:r>
              <a:rPr lang="en-US" dirty="0" smtClean="0"/>
              <a:t>Input channels</a:t>
            </a:r>
          </a:p>
          <a:p>
            <a:pPr lvl="2"/>
            <a:r>
              <a:rPr lang="en-US" dirty="0" smtClean="0"/>
              <a:t>Can contain sensitive information</a:t>
            </a:r>
          </a:p>
          <a:p>
            <a:endParaRPr lang="en-US" dirty="0"/>
          </a:p>
          <a:p>
            <a:r>
              <a:rPr lang="en-US" dirty="0" smtClean="0"/>
              <a:t>Permission – permission granted by the user to exercise certain capabilities in a certain manner.</a:t>
            </a:r>
          </a:p>
        </p:txBody>
      </p:sp>
      <p:sp>
        <p:nvSpPr>
          <p:cNvPr id="4" name="Slide Number Placeholder 3"/>
          <p:cNvSpPr>
            <a:spLocks noGrp="1"/>
          </p:cNvSpPr>
          <p:nvPr>
            <p:ph type="sldNum" sz="quarter" idx="12"/>
          </p:nvPr>
        </p:nvSpPr>
        <p:spPr/>
        <p:txBody>
          <a:bodyPr/>
          <a:lstStyle/>
          <a:p>
            <a:fld id="{DAF22AC9-109E-4E4D-92F9-530E51D9A3A2}" type="slidenum">
              <a:rPr lang="he-IL" smtClean="0"/>
              <a:pPr/>
              <a:t>82</a:t>
            </a:fld>
            <a:endParaRPr lang="he-IL"/>
          </a:p>
        </p:txBody>
      </p:sp>
    </p:spTree>
    <p:extLst>
      <p:ext uri="{BB962C8B-B14F-4D97-AF65-F5344CB8AC3E}">
        <p14:creationId xmlns:p14="http://schemas.microsoft.com/office/powerpoint/2010/main" val="419715733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Permissions Today</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Permission </a:t>
            </a:r>
            <a:r>
              <a:rPr lang="en-US" dirty="0"/>
              <a:t>granted by the user to exercise </a:t>
            </a:r>
            <a:r>
              <a:rPr lang="en-US" dirty="0">
                <a:solidFill>
                  <a:srgbClr val="FF0000"/>
                </a:solidFill>
              </a:rPr>
              <a:t>a </a:t>
            </a:r>
            <a:r>
              <a:rPr lang="en-US" dirty="0"/>
              <a:t>certain capabilit</a:t>
            </a:r>
            <a:r>
              <a:rPr lang="en-US" dirty="0">
                <a:solidFill>
                  <a:srgbClr val="FF0000"/>
                </a:solidFill>
              </a:rPr>
              <a:t>y </a:t>
            </a:r>
            <a:r>
              <a:rPr lang="en-US" strike="sngStrike" dirty="0" err="1"/>
              <a:t>ies</a:t>
            </a:r>
            <a:r>
              <a:rPr lang="en-US" strike="sngStrike" dirty="0"/>
              <a:t> in a certain manner</a:t>
            </a:r>
            <a:r>
              <a:rPr lang="en-US" strike="sngStrike" dirty="0" smtClean="0"/>
              <a:t>.</a:t>
            </a:r>
            <a:endParaRPr lang="en-US" dirty="0" smtClean="0"/>
          </a:p>
          <a:p>
            <a:r>
              <a:rPr lang="en-US" dirty="0" smtClean="0"/>
              <a:t>Design:</a:t>
            </a:r>
          </a:p>
          <a:p>
            <a:pPr lvl="1"/>
            <a:r>
              <a:rPr lang="en-US" dirty="0" smtClean="0"/>
              <a:t>User is prompted to “permit” exercising a capability for an application.</a:t>
            </a:r>
          </a:p>
          <a:p>
            <a:pPr lvl="2"/>
            <a:r>
              <a:rPr lang="en-US" dirty="0" smtClean="0"/>
              <a:t>For example, in Android the capabilities accessing location, camera, record audio, internet, send/receive sms, sms database, contacts database, etc… all demand user permission.</a:t>
            </a:r>
          </a:p>
          <a:p>
            <a:pPr lvl="1"/>
            <a:r>
              <a:rPr lang="en-US" dirty="0" smtClean="0"/>
              <a:t>Phones are built to block non permitted access.</a:t>
            </a:r>
          </a:p>
          <a:p>
            <a:endParaRPr lang="en-US" dirty="0" smtClean="0"/>
          </a:p>
          <a:p>
            <a:r>
              <a:rPr lang="en-US" dirty="0" smtClean="0"/>
              <a:t>But… why would the user even care?</a:t>
            </a:r>
          </a:p>
        </p:txBody>
      </p:sp>
      <p:sp>
        <p:nvSpPr>
          <p:cNvPr id="4" name="Slide Number Placeholder 3"/>
          <p:cNvSpPr>
            <a:spLocks noGrp="1"/>
          </p:cNvSpPr>
          <p:nvPr>
            <p:ph type="sldNum" sz="quarter" idx="12"/>
          </p:nvPr>
        </p:nvSpPr>
        <p:spPr/>
        <p:txBody>
          <a:bodyPr/>
          <a:lstStyle/>
          <a:p>
            <a:fld id="{DAF22AC9-109E-4E4D-92F9-530E51D9A3A2}" type="slidenum">
              <a:rPr lang="he-IL" smtClean="0"/>
              <a:pPr/>
              <a:t>83</a:t>
            </a:fld>
            <a:endParaRPr lang="he-IL"/>
          </a:p>
        </p:txBody>
      </p:sp>
    </p:spTree>
    <p:extLst>
      <p:ext uri="{BB962C8B-B14F-4D97-AF65-F5344CB8AC3E}">
        <p14:creationId xmlns:p14="http://schemas.microsoft.com/office/powerpoint/2010/main" val="277526117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Permissions Today (cont.)</a:t>
            </a:r>
            <a:endParaRPr lang="en-US" dirty="0"/>
          </a:p>
        </p:txBody>
      </p:sp>
      <p:sp>
        <p:nvSpPr>
          <p:cNvPr id="3" name="Content Placeholder 2"/>
          <p:cNvSpPr>
            <a:spLocks noGrp="1"/>
          </p:cNvSpPr>
          <p:nvPr>
            <p:ph idx="1"/>
          </p:nvPr>
        </p:nvSpPr>
        <p:spPr/>
        <p:txBody>
          <a:bodyPr>
            <a:normAutofit lnSpcReduction="10000"/>
          </a:bodyPr>
          <a:lstStyle/>
          <a:p>
            <a:pPr marL="411480" lvl="1" indent="-342900">
              <a:spcBef>
                <a:spcPts val="700"/>
              </a:spcBef>
              <a:buClr>
                <a:schemeClr val="tx2"/>
              </a:buClr>
              <a:buSzPct val="95000"/>
              <a:buFont typeface="Wingdings"/>
              <a:buChar char=""/>
            </a:pPr>
            <a:r>
              <a:rPr lang="en-US" dirty="0" smtClean="0"/>
              <a:t>If the capability is an information sink, it is obvious why the user would want to be prompted for approval to exercise it.</a:t>
            </a:r>
          </a:p>
          <a:p>
            <a:pPr marL="667512" lvl="2" indent="-342900">
              <a:spcBef>
                <a:spcPts val="700"/>
              </a:spcBef>
              <a:buClr>
                <a:schemeClr val="tx2"/>
              </a:buClr>
              <a:buSzPct val="95000"/>
              <a:buFont typeface="Wingdings"/>
              <a:buChar char=""/>
            </a:pPr>
            <a:r>
              <a:rPr lang="en-US" dirty="0" smtClean="0"/>
              <a:t>Remember using sinks is dangerous.</a:t>
            </a:r>
          </a:p>
          <a:p>
            <a:pPr marL="411480" lvl="1" indent="-342900">
              <a:spcBef>
                <a:spcPts val="700"/>
              </a:spcBef>
              <a:buClr>
                <a:schemeClr val="tx2"/>
              </a:buClr>
              <a:buSzPct val="95000"/>
              <a:buFont typeface="Wingdings"/>
              <a:buChar char=""/>
            </a:pPr>
            <a:r>
              <a:rPr lang="en-US" dirty="0" smtClean="0"/>
              <a:t>But why should the user care if an application can access your photo gallery or location?</a:t>
            </a:r>
          </a:p>
          <a:p>
            <a:pPr marL="667512" lvl="2" indent="-342900">
              <a:spcBef>
                <a:spcPts val="700"/>
              </a:spcBef>
              <a:buClr>
                <a:schemeClr val="tx2"/>
              </a:buClr>
              <a:buSzPct val="95000"/>
              <a:buFont typeface="Wingdings"/>
              <a:buChar char=""/>
            </a:pPr>
            <a:r>
              <a:rPr lang="en-US" dirty="0" smtClean="0"/>
              <a:t>He </a:t>
            </a:r>
            <a:r>
              <a:rPr lang="en-US" dirty="0"/>
              <a:t>shouldn’t, if the application doesn’t actually </a:t>
            </a:r>
            <a:r>
              <a:rPr lang="en-US" i="1" dirty="0"/>
              <a:t>do</a:t>
            </a:r>
            <a:r>
              <a:rPr lang="en-US" dirty="0"/>
              <a:t> anything </a:t>
            </a:r>
            <a:r>
              <a:rPr lang="en-US" dirty="0" smtClean="0"/>
              <a:t>bad with </a:t>
            </a:r>
            <a:r>
              <a:rPr lang="en-US" dirty="0"/>
              <a:t>his </a:t>
            </a:r>
            <a:r>
              <a:rPr lang="en-US" dirty="0" smtClean="0"/>
              <a:t>information…</a:t>
            </a:r>
          </a:p>
          <a:p>
            <a:pPr marL="411480" lvl="1" indent="-342900">
              <a:spcBef>
                <a:spcPts val="700"/>
              </a:spcBef>
              <a:buClr>
                <a:schemeClr val="tx2"/>
              </a:buClr>
              <a:buSzPct val="95000"/>
              <a:buFont typeface="Wingdings"/>
              <a:buChar char=""/>
            </a:pPr>
            <a:r>
              <a:rPr lang="en-US" dirty="0" smtClean="0"/>
              <a:t>Definition: </a:t>
            </a:r>
            <a:r>
              <a:rPr lang="en-US" i="1" dirty="0" smtClean="0"/>
              <a:t>Secrecy</a:t>
            </a:r>
            <a:r>
              <a:rPr lang="en-US" dirty="0" smtClean="0"/>
              <a:t> is the assurance that information from a source does not leak to a sink without user’s approval.</a:t>
            </a:r>
          </a:p>
        </p:txBody>
      </p:sp>
      <p:sp>
        <p:nvSpPr>
          <p:cNvPr id="4" name="Slide Number Placeholder 3"/>
          <p:cNvSpPr>
            <a:spLocks noGrp="1"/>
          </p:cNvSpPr>
          <p:nvPr>
            <p:ph type="sldNum" sz="quarter" idx="12"/>
          </p:nvPr>
        </p:nvSpPr>
        <p:spPr/>
        <p:txBody>
          <a:bodyPr/>
          <a:lstStyle/>
          <a:p>
            <a:fld id="{DAF22AC9-109E-4E4D-92F9-530E51D9A3A2}" type="slidenum">
              <a:rPr lang="he-IL" smtClean="0"/>
              <a:pPr/>
              <a:t>84</a:t>
            </a:fld>
            <a:endParaRPr lang="he-IL"/>
          </a:p>
        </p:txBody>
      </p:sp>
    </p:spTree>
    <p:extLst>
      <p:ext uri="{BB962C8B-B14F-4D97-AF65-F5344CB8AC3E}">
        <p14:creationId xmlns:p14="http://schemas.microsoft.com/office/powerpoint/2010/main" val="238746104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Integrity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user would like to be prompted for permission to use a sink.</a:t>
            </a:r>
          </a:p>
          <a:p>
            <a:r>
              <a:rPr lang="en-US" dirty="0" smtClean="0"/>
              <a:t>But he would also want to be warned about, e.g., the possible attackers of this application and </a:t>
            </a:r>
            <a:r>
              <a:rPr lang="en-US" b="1" dirty="0" smtClean="0"/>
              <a:t>their</a:t>
            </a:r>
            <a:r>
              <a:rPr lang="en-US" dirty="0" smtClean="0"/>
              <a:t> ability to exercise this operation.</a:t>
            </a:r>
          </a:p>
          <a:p>
            <a:r>
              <a:rPr lang="en-US" dirty="0" smtClean="0"/>
              <a:t>If application A can send SMS, and it receives input from app B which cannot, B might still be able to send it through A.</a:t>
            </a:r>
          </a:p>
          <a:p>
            <a:r>
              <a:rPr lang="en-US" dirty="0" smtClean="0"/>
              <a:t>Definition: </a:t>
            </a:r>
            <a:r>
              <a:rPr lang="en-US" i="1" dirty="0" smtClean="0"/>
              <a:t>Integrity </a:t>
            </a:r>
            <a:r>
              <a:rPr lang="en-US" dirty="0" smtClean="0"/>
              <a:t>is the assurance that information flowing to sinks comes from trusted sources.</a:t>
            </a:r>
          </a:p>
          <a:p>
            <a:r>
              <a:rPr lang="en-US" dirty="0" smtClean="0"/>
              <a:t>We will leave this issue for later.</a:t>
            </a:r>
            <a:endParaRPr lang="en-US" dirty="0"/>
          </a:p>
        </p:txBody>
      </p:sp>
      <p:sp>
        <p:nvSpPr>
          <p:cNvPr id="4" name="Slide Number Placeholder 3"/>
          <p:cNvSpPr>
            <a:spLocks noGrp="1"/>
          </p:cNvSpPr>
          <p:nvPr>
            <p:ph type="sldNum" sz="quarter" idx="12"/>
          </p:nvPr>
        </p:nvSpPr>
        <p:spPr/>
        <p:txBody>
          <a:bodyPr/>
          <a:lstStyle/>
          <a:p>
            <a:fld id="{DAF22AC9-109E-4E4D-92F9-530E51D9A3A2}" type="slidenum">
              <a:rPr lang="he-IL" smtClean="0"/>
              <a:pPr/>
              <a:t>85</a:t>
            </a:fld>
            <a:endParaRPr lang="he-IL"/>
          </a:p>
        </p:txBody>
      </p:sp>
    </p:spTree>
    <p:extLst>
      <p:ext uri="{BB962C8B-B14F-4D97-AF65-F5344CB8AC3E}">
        <p14:creationId xmlns:p14="http://schemas.microsoft.com/office/powerpoint/2010/main" val="118538308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Permissions of tomorrow (?) requirement #1: Information Flow Control</a:t>
            </a:r>
            <a:endParaRPr lang="en-US" sz="3200" dirty="0"/>
          </a:p>
        </p:txBody>
      </p:sp>
      <p:sp>
        <p:nvSpPr>
          <p:cNvPr id="3" name="Content Placeholder 2"/>
          <p:cNvSpPr>
            <a:spLocks noGrp="1"/>
          </p:cNvSpPr>
          <p:nvPr>
            <p:ph idx="1"/>
          </p:nvPr>
        </p:nvSpPr>
        <p:spPr>
          <a:xfrm>
            <a:off x="899592" y="1988840"/>
            <a:ext cx="7772400" cy="4572000"/>
          </a:xfrm>
        </p:spPr>
        <p:txBody>
          <a:bodyPr>
            <a:normAutofit/>
          </a:bodyPr>
          <a:lstStyle/>
          <a:p>
            <a:r>
              <a:rPr lang="en-US" dirty="0" smtClean="0"/>
              <a:t>“Permission to send location data by SMS.”</a:t>
            </a:r>
          </a:p>
          <a:p>
            <a:r>
              <a:rPr lang="en-US" dirty="0" smtClean="0"/>
              <a:t>“Permission to send application logs to the internet.”</a:t>
            </a:r>
          </a:p>
          <a:p>
            <a:endParaRPr lang="en-US" dirty="0" smtClean="0"/>
          </a:p>
          <a:p>
            <a:r>
              <a:rPr lang="en-US" dirty="0" smtClean="0"/>
              <a:t>User will still be interested in non-flow permissions to sinks (“Permission to send SMS”).</a:t>
            </a:r>
          </a:p>
          <a:p>
            <a:r>
              <a:rPr lang="en-US" dirty="0" smtClean="0"/>
              <a:t>It is possible app-store verifiers are already denying application because of “bad flows”.</a:t>
            </a:r>
            <a:endParaRPr lang="en-US" dirty="0"/>
          </a:p>
        </p:txBody>
      </p:sp>
      <p:sp>
        <p:nvSpPr>
          <p:cNvPr id="4" name="Slide Number Placeholder 3"/>
          <p:cNvSpPr>
            <a:spLocks noGrp="1"/>
          </p:cNvSpPr>
          <p:nvPr>
            <p:ph type="sldNum" sz="quarter" idx="12"/>
          </p:nvPr>
        </p:nvSpPr>
        <p:spPr/>
        <p:txBody>
          <a:bodyPr/>
          <a:lstStyle/>
          <a:p>
            <a:fld id="{DAF22AC9-109E-4E4D-92F9-530E51D9A3A2}" type="slidenum">
              <a:rPr lang="he-IL" smtClean="0"/>
              <a:pPr/>
              <a:t>86</a:t>
            </a:fld>
            <a:endParaRPr lang="he-IL"/>
          </a:p>
        </p:txBody>
      </p:sp>
    </p:spTree>
    <p:extLst>
      <p:ext uri="{BB962C8B-B14F-4D97-AF65-F5344CB8AC3E}">
        <p14:creationId xmlns:p14="http://schemas.microsoft.com/office/powerpoint/2010/main" val="314579044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UI might look something like this:</a:t>
            </a:r>
            <a:endParaRPr lang="en-US" dirty="0"/>
          </a:p>
        </p:txBody>
      </p:sp>
      <p:sp>
        <p:nvSpPr>
          <p:cNvPr id="4" name="Slide Number Placeholder 3"/>
          <p:cNvSpPr>
            <a:spLocks noGrp="1"/>
          </p:cNvSpPr>
          <p:nvPr>
            <p:ph type="sldNum" sz="quarter" idx="12"/>
          </p:nvPr>
        </p:nvSpPr>
        <p:spPr/>
        <p:txBody>
          <a:bodyPr/>
          <a:lstStyle/>
          <a:p>
            <a:fld id="{DAF22AC9-109E-4E4D-92F9-530E51D9A3A2}" type="slidenum">
              <a:rPr lang="he-IL" smtClean="0"/>
              <a:pPr/>
              <a:t>87</a:t>
            </a:fld>
            <a:endParaRPr lang="he-IL"/>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063" y="2132856"/>
            <a:ext cx="545782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36972" y="5589240"/>
            <a:ext cx="4959164" cy="923330"/>
          </a:xfrm>
          <a:prstGeom prst="rect">
            <a:avLst/>
          </a:prstGeom>
          <a:noFill/>
        </p:spPr>
        <p:txBody>
          <a:bodyPr wrap="square" rtlCol="0">
            <a:spAutoFit/>
          </a:bodyPr>
          <a:lstStyle/>
          <a:p>
            <a:pPr algn="l" rtl="0"/>
            <a:r>
              <a:rPr lang="en-US" dirty="0"/>
              <a:t>Xiao </a:t>
            </a:r>
            <a:r>
              <a:rPr lang="en-US" dirty="0" err="1"/>
              <a:t>Tillmann</a:t>
            </a:r>
            <a:r>
              <a:rPr lang="en-US" dirty="0"/>
              <a:t> </a:t>
            </a:r>
            <a:r>
              <a:rPr lang="en-US" dirty="0" err="1"/>
              <a:t>Fahndrich</a:t>
            </a:r>
            <a:r>
              <a:rPr lang="en-US" dirty="0"/>
              <a:t> </a:t>
            </a:r>
            <a:r>
              <a:rPr lang="en-US" dirty="0" err="1"/>
              <a:t>Halleux</a:t>
            </a:r>
            <a:r>
              <a:rPr lang="en-US" dirty="0"/>
              <a:t> </a:t>
            </a:r>
            <a:r>
              <a:rPr lang="en-US" dirty="0" err="1"/>
              <a:t>Moskai</a:t>
            </a:r>
            <a:r>
              <a:rPr lang="en-US" dirty="0"/>
              <a:t> 2011 --- Transparent Privacy Control via Static Information Flow Analysis</a:t>
            </a:r>
          </a:p>
        </p:txBody>
      </p:sp>
    </p:spTree>
    <p:extLst>
      <p:ext uri="{BB962C8B-B14F-4D97-AF65-F5344CB8AC3E}">
        <p14:creationId xmlns:p14="http://schemas.microsoft.com/office/powerpoint/2010/main" val="105689227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Permissions of Tomorrow Requirement #2: Finer Capability Granularity</a:t>
            </a:r>
            <a:endParaRPr lang="en-US" sz="3200" dirty="0"/>
          </a:p>
        </p:txBody>
      </p:sp>
      <p:sp>
        <p:nvSpPr>
          <p:cNvPr id="3" name="Content Placeholder 2"/>
          <p:cNvSpPr>
            <a:spLocks noGrp="1"/>
          </p:cNvSpPr>
          <p:nvPr>
            <p:ph idx="1"/>
          </p:nvPr>
        </p:nvSpPr>
        <p:spPr/>
        <p:txBody>
          <a:bodyPr/>
          <a:lstStyle/>
          <a:p>
            <a:r>
              <a:rPr lang="en-US" dirty="0" smtClean="0"/>
              <a:t>Capability granularity is often too coarse. We would like user to approve much more informative permissions:</a:t>
            </a:r>
          </a:p>
          <a:p>
            <a:endParaRPr lang="en-US" dirty="0"/>
          </a:p>
          <a:p>
            <a:r>
              <a:rPr lang="en-US" dirty="0"/>
              <a:t>Permission to send location </a:t>
            </a:r>
            <a:r>
              <a:rPr lang="en-US" dirty="0" smtClean="0"/>
              <a:t>data </a:t>
            </a:r>
            <a:r>
              <a:rPr lang="en-US" strike="sngStrike" dirty="0">
                <a:solidFill>
                  <a:srgbClr val="FF0000"/>
                </a:solidFill>
              </a:rPr>
              <a:t>by SMS </a:t>
            </a:r>
            <a:r>
              <a:rPr lang="en-US" dirty="0" smtClean="0">
                <a:solidFill>
                  <a:srgbClr val="FF0000"/>
                </a:solidFill>
              </a:rPr>
              <a:t>by SMS, if the user has approved it</a:t>
            </a:r>
            <a:r>
              <a:rPr lang="en-US" dirty="0" smtClean="0"/>
              <a:t>.</a:t>
            </a:r>
            <a:endParaRPr lang="en-US" dirty="0"/>
          </a:p>
          <a:p>
            <a:r>
              <a:rPr lang="en-US" dirty="0"/>
              <a:t>Permission to send application logs to </a:t>
            </a:r>
            <a:r>
              <a:rPr lang="en-US" strike="sngStrike" dirty="0">
                <a:solidFill>
                  <a:srgbClr val="FF0000"/>
                </a:solidFill>
              </a:rPr>
              <a:t>the </a:t>
            </a:r>
            <a:r>
              <a:rPr lang="en-US" strike="sngStrike" dirty="0" smtClean="0">
                <a:solidFill>
                  <a:srgbClr val="FF0000"/>
                </a:solidFill>
              </a:rPr>
              <a:t>internet</a:t>
            </a:r>
            <a:r>
              <a:rPr lang="en-US" dirty="0">
                <a:solidFill>
                  <a:srgbClr val="FF0000"/>
                </a:solidFill>
              </a:rPr>
              <a:t> </a:t>
            </a:r>
            <a:r>
              <a:rPr lang="en-US" dirty="0" smtClean="0">
                <a:solidFill>
                  <a:srgbClr val="FF0000"/>
                </a:solidFill>
              </a:rPr>
              <a:t>the developer’s e-mail address</a:t>
            </a:r>
            <a:r>
              <a:rPr lang="en-US" dirty="0" smtClean="0"/>
              <a:t>.</a:t>
            </a:r>
            <a:endParaRPr lang="en-US" dirty="0"/>
          </a:p>
          <a:p>
            <a:endParaRPr lang="en-US" dirty="0" smtClean="0"/>
          </a:p>
        </p:txBody>
      </p:sp>
      <p:sp>
        <p:nvSpPr>
          <p:cNvPr id="4" name="Slide Number Placeholder 3"/>
          <p:cNvSpPr>
            <a:spLocks noGrp="1"/>
          </p:cNvSpPr>
          <p:nvPr>
            <p:ph type="sldNum" sz="quarter" idx="12"/>
          </p:nvPr>
        </p:nvSpPr>
        <p:spPr/>
        <p:txBody>
          <a:bodyPr/>
          <a:lstStyle/>
          <a:p>
            <a:fld id="{DAF22AC9-109E-4E4D-92F9-530E51D9A3A2}" type="slidenum">
              <a:rPr lang="he-IL" smtClean="0"/>
              <a:pPr/>
              <a:t>88</a:t>
            </a:fld>
            <a:endParaRPr lang="he-IL"/>
          </a:p>
        </p:txBody>
      </p:sp>
    </p:spTree>
    <p:extLst>
      <p:ext uri="{BB962C8B-B14F-4D97-AF65-F5344CB8AC3E}">
        <p14:creationId xmlns:p14="http://schemas.microsoft.com/office/powerpoint/2010/main" val="7967822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AF22AC9-109E-4E4D-92F9-530E51D9A3A2}" type="slidenum">
              <a:rPr lang="he-IL" smtClean="0"/>
              <a:pPr/>
              <a:t>89</a:t>
            </a:fld>
            <a:endParaRPr lang="he-IL"/>
          </a:p>
        </p:txBody>
      </p:sp>
      <p:sp>
        <p:nvSpPr>
          <p:cNvPr id="5" name="Title 4"/>
          <p:cNvSpPr>
            <a:spLocks noGrp="1"/>
          </p:cNvSpPr>
          <p:nvPr>
            <p:ph type="title"/>
          </p:nvPr>
        </p:nvSpPr>
        <p:spPr>
          <a:xfrm>
            <a:off x="644252" y="764704"/>
            <a:ext cx="8316416" cy="914400"/>
          </a:xfrm>
        </p:spPr>
        <p:txBody>
          <a:bodyPr/>
          <a:lstStyle/>
          <a:p>
            <a:r>
              <a:rPr lang="en-US" sz="3600" dirty="0" err="1" smtClean="0"/>
              <a:t>SMSPopup</a:t>
            </a:r>
            <a:r>
              <a:rPr lang="en-US" sz="3600" dirty="0" smtClean="0"/>
              <a:t> – An Android Application</a:t>
            </a:r>
            <a:endParaRPr lang="en-US" sz="3600" dirty="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560" y="2708920"/>
            <a:ext cx="6019800" cy="38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9552" y="1659683"/>
            <a:ext cx="7056784" cy="830997"/>
          </a:xfrm>
          <a:prstGeom prst="rect">
            <a:avLst/>
          </a:prstGeom>
          <a:noFill/>
        </p:spPr>
        <p:txBody>
          <a:bodyPr wrap="square" rtlCol="0">
            <a:spAutoFit/>
          </a:bodyPr>
          <a:lstStyle/>
          <a:p>
            <a:pPr marL="342900" indent="-342900" algn="l" rtl="0">
              <a:buFont typeface="Arial" pitchFamily="34" charset="0"/>
              <a:buChar char="•"/>
            </a:pPr>
            <a:r>
              <a:rPr lang="en-US" sz="2400" dirty="0" smtClean="0"/>
              <a:t>Currently, the user has to approve these information flows at install-time</a:t>
            </a:r>
            <a:r>
              <a:rPr lang="en-US" sz="2000" dirty="0" smtClean="0"/>
              <a:t>:</a:t>
            </a:r>
            <a:endParaRPr lang="en-US" sz="2000" dirty="0"/>
          </a:p>
        </p:txBody>
      </p:sp>
    </p:spTree>
    <p:extLst>
      <p:ext uri="{BB962C8B-B14F-4D97-AF65-F5344CB8AC3E}">
        <p14:creationId xmlns:p14="http://schemas.microsoft.com/office/powerpoint/2010/main" val="158110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malware</a:t>
            </a:r>
            <a:endParaRPr lang="en-US" dirty="0"/>
          </a:p>
        </p:txBody>
      </p:sp>
      <p:sp>
        <p:nvSpPr>
          <p:cNvPr id="3" name="Content Placeholder 2"/>
          <p:cNvSpPr>
            <a:spLocks noGrp="1"/>
          </p:cNvSpPr>
          <p:nvPr>
            <p:ph idx="1"/>
          </p:nvPr>
        </p:nvSpPr>
        <p:spPr/>
        <p:txBody>
          <a:bodyPr/>
          <a:lstStyle/>
          <a:p>
            <a:r>
              <a:rPr lang="en-US" dirty="0" smtClean="0"/>
              <a:t>Android/</a:t>
            </a:r>
            <a:r>
              <a:rPr lang="en-US" dirty="0" err="1" smtClean="0"/>
              <a:t>jmsonez.A</a:t>
            </a:r>
            <a:r>
              <a:rPr lang="en-US" dirty="0" smtClean="0"/>
              <a:t>, Android/</a:t>
            </a:r>
            <a:r>
              <a:rPr lang="en-US" dirty="0" err="1" smtClean="0"/>
              <a:t>Smsecap.A</a:t>
            </a:r>
            <a:r>
              <a:rPr lang="en-US" dirty="0" smtClean="0"/>
              <a:t>, Android/</a:t>
            </a:r>
            <a:r>
              <a:rPr lang="en-US" dirty="0" err="1" smtClean="0"/>
              <a:t>DroidKungFu</a:t>
            </a:r>
            <a:r>
              <a:rPr lang="en-US" dirty="0" smtClean="0"/>
              <a:t>, Android/</a:t>
            </a:r>
            <a:r>
              <a:rPr lang="en-US" dirty="0" err="1" smtClean="0"/>
              <a:t>DrdDreamLite</a:t>
            </a:r>
            <a:r>
              <a:rPr lang="en-US" dirty="0" smtClean="0"/>
              <a:t> – the famous families of Android malware</a:t>
            </a:r>
          </a:p>
          <a:p>
            <a:r>
              <a:rPr lang="en-US" dirty="0" smtClean="0"/>
              <a:t>Their purpose is to make your phone… Send SMSs?</a:t>
            </a:r>
          </a:p>
          <a:p>
            <a:pPr lvl="1"/>
            <a:r>
              <a:rPr lang="en-US" dirty="0" smtClean="0"/>
              <a:t>To premium rate numbers…</a:t>
            </a:r>
            <a:endParaRPr lang="en-US" dirty="0"/>
          </a:p>
          <a:p>
            <a:pPr lvl="1"/>
            <a:r>
              <a:rPr lang="en-US" dirty="0" smtClean="0"/>
              <a:t>No need for credit card theft, </a:t>
            </a:r>
            <a:r>
              <a:rPr lang="en-US" dirty="0"/>
              <a:t>y</a:t>
            </a:r>
            <a:r>
              <a:rPr lang="en-US" dirty="0" smtClean="0"/>
              <a:t>ou can pay for stuff with your GSM credentials</a:t>
            </a:r>
          </a:p>
        </p:txBody>
      </p:sp>
      <p:sp>
        <p:nvSpPr>
          <p:cNvPr id="4" name="Slide Number Placeholder 3"/>
          <p:cNvSpPr>
            <a:spLocks noGrp="1"/>
          </p:cNvSpPr>
          <p:nvPr>
            <p:ph type="sldNum" sz="quarter" idx="12"/>
          </p:nvPr>
        </p:nvSpPr>
        <p:spPr/>
        <p:txBody>
          <a:bodyPr/>
          <a:lstStyle/>
          <a:p>
            <a:fld id="{DAF22AC9-109E-4E4D-92F9-530E51D9A3A2}" type="slidenum">
              <a:rPr lang="he-IL" smtClean="0"/>
              <a:pPr/>
              <a:t>9</a:t>
            </a:fld>
            <a:endParaRPr lang="he-IL"/>
          </a:p>
        </p:txBody>
      </p:sp>
    </p:spTree>
    <p:extLst>
      <p:ext uri="{BB962C8B-B14F-4D97-AF65-F5344CB8AC3E}">
        <p14:creationId xmlns:p14="http://schemas.microsoft.com/office/powerpoint/2010/main" val="311313825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SMSPopup</a:t>
            </a:r>
            <a:r>
              <a:rPr lang="en-US" dirty="0" smtClean="0"/>
              <a:t> (Cont.) - internals</a:t>
            </a:r>
            <a:endParaRPr lang="en-US" dirty="0"/>
          </a:p>
        </p:txBody>
      </p:sp>
      <p:sp>
        <p:nvSpPr>
          <p:cNvPr id="4" name="Slide Number Placeholder 3"/>
          <p:cNvSpPr>
            <a:spLocks noGrp="1"/>
          </p:cNvSpPr>
          <p:nvPr>
            <p:ph type="sldNum" sz="quarter" idx="12"/>
          </p:nvPr>
        </p:nvSpPr>
        <p:spPr/>
        <p:txBody>
          <a:bodyPr/>
          <a:lstStyle/>
          <a:p>
            <a:fld id="{DAF22AC9-109E-4E4D-92F9-530E51D9A3A2}" type="slidenum">
              <a:rPr lang="he-IL" smtClean="0"/>
              <a:pPr/>
              <a:t>90</a:t>
            </a:fld>
            <a:endParaRPr lang="he-IL"/>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72816"/>
            <a:ext cx="7972425"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187374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60648"/>
            <a:ext cx="7772400" cy="914400"/>
          </a:xfrm>
        </p:spPr>
        <p:txBody>
          <a:bodyPr/>
          <a:lstStyle/>
          <a:p>
            <a:r>
              <a:rPr lang="en-US" dirty="0" err="1" smtClean="0"/>
              <a:t>SMSPopup</a:t>
            </a:r>
            <a:r>
              <a:rPr lang="en-US" dirty="0"/>
              <a:t> </a:t>
            </a:r>
            <a:r>
              <a:rPr lang="en-US" dirty="0" smtClean="0"/>
              <a:t>(Cont.)</a:t>
            </a:r>
            <a:endParaRPr lang="en-US" dirty="0"/>
          </a:p>
        </p:txBody>
      </p:sp>
      <p:sp>
        <p:nvSpPr>
          <p:cNvPr id="4" name="Slide Number Placeholder 3"/>
          <p:cNvSpPr>
            <a:spLocks noGrp="1"/>
          </p:cNvSpPr>
          <p:nvPr>
            <p:ph type="sldNum" sz="quarter" idx="12"/>
          </p:nvPr>
        </p:nvSpPr>
        <p:spPr/>
        <p:txBody>
          <a:bodyPr/>
          <a:lstStyle/>
          <a:p>
            <a:fld id="{DAF22AC9-109E-4E4D-92F9-530E51D9A3A2}" type="slidenum">
              <a:rPr lang="he-IL" smtClean="0"/>
              <a:pPr/>
              <a:t>91</a:t>
            </a:fld>
            <a:endParaRPr lang="he-IL"/>
          </a:p>
        </p:txBody>
      </p:sp>
      <p:sp>
        <p:nvSpPr>
          <p:cNvPr id="5" name="TextBox 4"/>
          <p:cNvSpPr txBox="1"/>
          <p:nvPr/>
        </p:nvSpPr>
        <p:spPr>
          <a:xfrm>
            <a:off x="1187624" y="6304926"/>
            <a:ext cx="4824536" cy="369332"/>
          </a:xfrm>
          <a:prstGeom prst="rect">
            <a:avLst/>
          </a:prstGeom>
          <a:noFill/>
        </p:spPr>
        <p:txBody>
          <a:bodyPr wrap="square" rtlCol="0">
            <a:spAutoFit/>
          </a:bodyPr>
          <a:lstStyle/>
          <a:p>
            <a:pPr algn="l" rtl="0"/>
            <a:r>
              <a:rPr lang="en-US" dirty="0" smtClean="0"/>
              <a:t>* The permission “Read Logs” is never even used</a:t>
            </a:r>
            <a:endParaRPr lang="en-US" dirty="0"/>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175" y="2348880"/>
            <a:ext cx="7458075"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55576" y="1124744"/>
            <a:ext cx="7056784" cy="830997"/>
          </a:xfrm>
          <a:prstGeom prst="rect">
            <a:avLst/>
          </a:prstGeom>
          <a:noFill/>
        </p:spPr>
        <p:txBody>
          <a:bodyPr wrap="square" rtlCol="0">
            <a:spAutoFit/>
          </a:bodyPr>
          <a:lstStyle/>
          <a:p>
            <a:pPr algn="l" rtl="0"/>
            <a:r>
              <a:rPr lang="en-US" sz="2400" dirty="0" smtClean="0"/>
              <a:t>By manually examining the application, we have identified the only de-facto flows are (or </a:t>
            </a:r>
            <a:r>
              <a:rPr lang="en-US" sz="2400" b="1" dirty="0" smtClean="0"/>
              <a:t>should be</a:t>
            </a:r>
            <a:r>
              <a:rPr lang="en-US" sz="2400" dirty="0" smtClean="0"/>
              <a:t>):</a:t>
            </a:r>
            <a:endParaRPr lang="en-US" sz="2400" dirty="0"/>
          </a:p>
        </p:txBody>
      </p:sp>
    </p:spTree>
    <p:extLst>
      <p:ext uri="{BB962C8B-B14F-4D97-AF65-F5344CB8AC3E}">
        <p14:creationId xmlns:p14="http://schemas.microsoft.com/office/powerpoint/2010/main" val="418039258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Flow Control Characteristics</a:t>
            </a:r>
            <a:endParaRPr lang="en-US" dirty="0"/>
          </a:p>
        </p:txBody>
      </p:sp>
      <p:sp>
        <p:nvSpPr>
          <p:cNvPr id="3" name="Content Placeholder 2"/>
          <p:cNvSpPr>
            <a:spLocks noGrp="1"/>
          </p:cNvSpPr>
          <p:nvPr>
            <p:ph idx="1"/>
          </p:nvPr>
        </p:nvSpPr>
        <p:spPr/>
        <p:txBody>
          <a:bodyPr>
            <a:normAutofit/>
          </a:bodyPr>
          <a:lstStyle/>
          <a:p>
            <a:r>
              <a:rPr lang="en-US" dirty="0" smtClean="0"/>
              <a:t>For user-granted-permissions, the user might be prompted at install-time or run-time (upon capability exercise) to allow/deny flows.</a:t>
            </a:r>
          </a:p>
          <a:p>
            <a:r>
              <a:rPr lang="en-US" dirty="0" smtClean="0"/>
              <a:t>The developer can explicitly declare the information flows in his application or not.</a:t>
            </a:r>
          </a:p>
          <a:p>
            <a:r>
              <a:rPr lang="en-US" dirty="0" smtClean="0"/>
              <a:t>In any case, what the user knows about the flows must be verified or enforced (nobody can trust the developer, not even he himself).</a:t>
            </a:r>
          </a:p>
        </p:txBody>
      </p:sp>
      <p:sp>
        <p:nvSpPr>
          <p:cNvPr id="4" name="Slide Number Placeholder 3"/>
          <p:cNvSpPr>
            <a:spLocks noGrp="1"/>
          </p:cNvSpPr>
          <p:nvPr>
            <p:ph type="sldNum" sz="quarter" idx="12"/>
          </p:nvPr>
        </p:nvSpPr>
        <p:spPr/>
        <p:txBody>
          <a:bodyPr/>
          <a:lstStyle/>
          <a:p>
            <a:fld id="{DAF22AC9-109E-4E4D-92F9-530E51D9A3A2}" type="slidenum">
              <a:rPr lang="he-IL" smtClean="0"/>
              <a:pPr/>
              <a:t>92</a:t>
            </a:fld>
            <a:endParaRPr lang="he-IL"/>
          </a:p>
        </p:txBody>
      </p:sp>
    </p:spTree>
    <p:extLst>
      <p:ext uri="{BB962C8B-B14F-4D97-AF65-F5344CB8AC3E}">
        <p14:creationId xmlns:p14="http://schemas.microsoft.com/office/powerpoint/2010/main" val="159149729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Flow Control - Enforcement Mechanisms</a:t>
            </a:r>
            <a:endParaRPr lang="en-US" dirty="0"/>
          </a:p>
        </p:txBody>
      </p:sp>
      <p:sp>
        <p:nvSpPr>
          <p:cNvPr id="3" name="Content Placeholder 2"/>
          <p:cNvSpPr>
            <a:spLocks noGrp="1"/>
          </p:cNvSpPr>
          <p:nvPr>
            <p:ph idx="1"/>
          </p:nvPr>
        </p:nvSpPr>
        <p:spPr>
          <a:xfrm>
            <a:off x="899592" y="1988840"/>
            <a:ext cx="7772400" cy="4572000"/>
          </a:xfrm>
        </p:spPr>
        <p:txBody>
          <a:bodyPr>
            <a:normAutofit fontScale="92500"/>
          </a:bodyPr>
          <a:lstStyle/>
          <a:p>
            <a:r>
              <a:rPr lang="en-US" dirty="0" smtClean="0"/>
              <a:t>Today, it is possible that enforcement of IFC is done by app-store verifiers.</a:t>
            </a:r>
          </a:p>
          <a:p>
            <a:r>
              <a:rPr lang="en-US" dirty="0" smtClean="0"/>
              <a:t>Developer does not explicitly declare (and could be unaware of) flows inside his own application.</a:t>
            </a:r>
          </a:p>
          <a:p>
            <a:r>
              <a:rPr lang="en-US" dirty="0" smtClean="0">
                <a:sym typeface="Wingdings" pitchFamily="2" charset="2"/>
              </a:rPr>
              <a:t></a:t>
            </a:r>
            <a:r>
              <a:rPr lang="en-US" dirty="0" smtClean="0"/>
              <a:t>Methodology: Identify all information flows inside an application before it reaches the end-user (using designated tools), then it’s easy (for the verifier/user) to approve/deny them.</a:t>
            </a:r>
          </a:p>
          <a:p>
            <a:pPr lvl="1"/>
            <a:r>
              <a:rPr lang="en-US" dirty="0" smtClean="0"/>
              <a:t>“Pre-installation identification”</a:t>
            </a:r>
          </a:p>
        </p:txBody>
      </p:sp>
      <p:sp>
        <p:nvSpPr>
          <p:cNvPr id="4" name="Slide Number Placeholder 3"/>
          <p:cNvSpPr>
            <a:spLocks noGrp="1"/>
          </p:cNvSpPr>
          <p:nvPr>
            <p:ph type="sldNum" sz="quarter" idx="12"/>
          </p:nvPr>
        </p:nvSpPr>
        <p:spPr/>
        <p:txBody>
          <a:bodyPr/>
          <a:lstStyle/>
          <a:p>
            <a:fld id="{DAF22AC9-109E-4E4D-92F9-530E51D9A3A2}" type="slidenum">
              <a:rPr lang="he-IL" smtClean="0"/>
              <a:pPr/>
              <a:t>93</a:t>
            </a:fld>
            <a:endParaRPr lang="he-IL"/>
          </a:p>
        </p:txBody>
      </p:sp>
    </p:spTree>
    <p:extLst>
      <p:ext uri="{BB962C8B-B14F-4D97-AF65-F5344CB8AC3E}">
        <p14:creationId xmlns:p14="http://schemas.microsoft.com/office/powerpoint/2010/main" val="89506443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060848"/>
            <a:ext cx="7772400" cy="4294712"/>
          </a:xfrm>
        </p:spPr>
        <p:txBody>
          <a:bodyPr/>
          <a:lstStyle/>
          <a:p>
            <a:r>
              <a:rPr lang="en-US" dirty="0"/>
              <a:t>Researchers have proposed several methods to </a:t>
            </a:r>
            <a:r>
              <a:rPr lang="en-US" dirty="0" smtClean="0"/>
              <a:t>identify flows in Open </a:t>
            </a:r>
            <a:r>
              <a:rPr lang="en-US" dirty="0"/>
              <a:t>Market applications for </a:t>
            </a:r>
            <a:r>
              <a:rPr lang="en-US" dirty="0" smtClean="0"/>
              <a:t>Android</a:t>
            </a:r>
          </a:p>
          <a:p>
            <a:r>
              <a:rPr lang="en-US" dirty="0" smtClean="0"/>
              <a:t>Could </a:t>
            </a:r>
            <a:r>
              <a:rPr lang="en-US" dirty="0"/>
              <a:t>be similar to the tools which Apple </a:t>
            </a:r>
            <a:r>
              <a:rPr lang="en-US" dirty="0" smtClean="0"/>
              <a:t>uses for App-store verification</a:t>
            </a:r>
          </a:p>
        </p:txBody>
      </p:sp>
      <p:sp>
        <p:nvSpPr>
          <p:cNvPr id="4" name="Slide Number Placeholder 3"/>
          <p:cNvSpPr>
            <a:spLocks noGrp="1"/>
          </p:cNvSpPr>
          <p:nvPr>
            <p:ph type="sldNum" sz="quarter" idx="12"/>
          </p:nvPr>
        </p:nvSpPr>
        <p:spPr/>
        <p:txBody>
          <a:bodyPr/>
          <a:lstStyle/>
          <a:p>
            <a:fld id="{DAF22AC9-109E-4E4D-92F9-530E51D9A3A2}" type="slidenum">
              <a:rPr lang="he-IL" smtClean="0"/>
              <a:pPr/>
              <a:t>94</a:t>
            </a:fld>
            <a:endParaRPr lang="he-IL"/>
          </a:p>
        </p:txBody>
      </p:sp>
      <p:sp>
        <p:nvSpPr>
          <p:cNvPr id="5" name="Title 1"/>
          <p:cNvSpPr>
            <a:spLocks noGrp="1"/>
          </p:cNvSpPr>
          <p:nvPr>
            <p:ph type="title"/>
          </p:nvPr>
        </p:nvSpPr>
        <p:spPr/>
        <p:txBody>
          <a:bodyPr/>
          <a:lstStyle/>
          <a:p>
            <a:r>
              <a:rPr lang="en-US" dirty="0" smtClean="0"/>
              <a:t>Pre-installation identification</a:t>
            </a:r>
            <a:endParaRPr lang="en-US" dirty="0"/>
          </a:p>
        </p:txBody>
      </p:sp>
    </p:spTree>
    <p:extLst>
      <p:ext uri="{BB962C8B-B14F-4D97-AF65-F5344CB8AC3E}">
        <p14:creationId xmlns:p14="http://schemas.microsoft.com/office/powerpoint/2010/main" val="156187212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Static Analysis of source code:</a:t>
            </a:r>
            <a:endParaRPr lang="en-US" dirty="0"/>
          </a:p>
          <a:p>
            <a:pPr lvl="1"/>
            <a:r>
              <a:rPr lang="en-US" dirty="0"/>
              <a:t>Identifying capability exercising and classify to source/sink</a:t>
            </a:r>
            <a:r>
              <a:rPr lang="en-US" dirty="0" smtClean="0"/>
              <a:t>.</a:t>
            </a:r>
          </a:p>
          <a:p>
            <a:pPr lvl="2"/>
            <a:r>
              <a:rPr lang="en-US" dirty="0" smtClean="0"/>
              <a:t>Not necessarily easy</a:t>
            </a:r>
            <a:endParaRPr lang="en-US" dirty="0"/>
          </a:p>
          <a:p>
            <a:pPr lvl="1"/>
            <a:r>
              <a:rPr lang="en-US" dirty="0"/>
              <a:t>Then identify all flows from sources to sinks</a:t>
            </a:r>
            <a:r>
              <a:rPr lang="en-US" dirty="0" smtClean="0"/>
              <a:t>.</a:t>
            </a:r>
          </a:p>
          <a:p>
            <a:pPr lvl="2"/>
            <a:r>
              <a:rPr lang="en-US" dirty="0" smtClean="0"/>
              <a:t>Necessarily not easy</a:t>
            </a:r>
          </a:p>
          <a:p>
            <a:pPr lvl="1"/>
            <a:r>
              <a:rPr lang="en-US" dirty="0" smtClean="0"/>
              <a:t>Very unsound (lots of false alarms)</a:t>
            </a:r>
          </a:p>
          <a:p>
            <a:r>
              <a:rPr lang="en-US" dirty="0" smtClean="0"/>
              <a:t>Dynamic Analysis of application:</a:t>
            </a:r>
          </a:p>
          <a:p>
            <a:pPr lvl="1"/>
            <a:r>
              <a:rPr lang="en-US" dirty="0" smtClean="0"/>
              <a:t>Instrument permission-checks in OS code, then:</a:t>
            </a:r>
          </a:p>
          <a:p>
            <a:pPr lvl="2"/>
            <a:r>
              <a:rPr lang="en-US" dirty="0" smtClean="0"/>
              <a:t>Fuzz Application UI</a:t>
            </a:r>
          </a:p>
          <a:p>
            <a:pPr lvl="2"/>
            <a:r>
              <a:rPr lang="en-US" dirty="0" smtClean="0"/>
              <a:t>Manually invoke use-cases</a:t>
            </a:r>
          </a:p>
          <a:p>
            <a:pPr lvl="1"/>
            <a:r>
              <a:rPr lang="en-US" dirty="0" smtClean="0"/>
              <a:t>Very incomplete (lots of flows missed)</a:t>
            </a:r>
          </a:p>
        </p:txBody>
      </p:sp>
      <p:sp>
        <p:nvSpPr>
          <p:cNvPr id="4" name="Slide Number Placeholder 3"/>
          <p:cNvSpPr>
            <a:spLocks noGrp="1"/>
          </p:cNvSpPr>
          <p:nvPr>
            <p:ph type="sldNum" sz="quarter" idx="12"/>
          </p:nvPr>
        </p:nvSpPr>
        <p:spPr/>
        <p:txBody>
          <a:bodyPr/>
          <a:lstStyle/>
          <a:p>
            <a:fld id="{DAF22AC9-109E-4E4D-92F9-530E51D9A3A2}" type="slidenum">
              <a:rPr lang="he-IL" smtClean="0"/>
              <a:pPr/>
              <a:t>95</a:t>
            </a:fld>
            <a:endParaRPr lang="he-IL"/>
          </a:p>
        </p:txBody>
      </p:sp>
      <p:sp>
        <p:nvSpPr>
          <p:cNvPr id="6" name="Title 1"/>
          <p:cNvSpPr txBox="1">
            <a:spLocks/>
          </p:cNvSpPr>
          <p:nvPr/>
        </p:nvSpPr>
        <p:spPr>
          <a:xfrm>
            <a:off x="1042527" y="476672"/>
            <a:ext cx="7772400" cy="914400"/>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r>
              <a:rPr lang="en-US" dirty="0" smtClean="0"/>
              <a:t>Pre-installation identification (Cont.)</a:t>
            </a:r>
            <a:endParaRPr lang="en-US" dirty="0"/>
          </a:p>
        </p:txBody>
      </p:sp>
    </p:spTree>
    <p:extLst>
      <p:ext uri="{BB962C8B-B14F-4D97-AF65-F5344CB8AC3E}">
        <p14:creationId xmlns:p14="http://schemas.microsoft.com/office/powerpoint/2010/main" val="124083458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r>
              <a:rPr lang="en-US" dirty="0" smtClean="0"/>
              <a:t>None </a:t>
            </a:r>
            <a:r>
              <a:rPr lang="en-US" dirty="0"/>
              <a:t>of the methods can find 100% of </a:t>
            </a:r>
            <a:r>
              <a:rPr lang="en-US" dirty="0" smtClean="0"/>
              <a:t>flows (dangerous to rely on).</a:t>
            </a:r>
            <a:endParaRPr lang="en-US" dirty="0"/>
          </a:p>
          <a:p>
            <a:r>
              <a:rPr lang="en-US" dirty="0"/>
              <a:t>All of them require manual verification of identified </a:t>
            </a:r>
            <a:r>
              <a:rPr lang="en-US" dirty="0" smtClean="0"/>
              <a:t>flows (costs).</a:t>
            </a:r>
            <a:endParaRPr lang="en-US" dirty="0"/>
          </a:p>
          <a:p>
            <a:endParaRPr lang="en-US" dirty="0"/>
          </a:p>
        </p:txBody>
      </p:sp>
      <p:sp>
        <p:nvSpPr>
          <p:cNvPr id="4" name="Slide Number Placeholder 3"/>
          <p:cNvSpPr>
            <a:spLocks noGrp="1"/>
          </p:cNvSpPr>
          <p:nvPr>
            <p:ph type="sldNum" sz="quarter" idx="12"/>
          </p:nvPr>
        </p:nvSpPr>
        <p:spPr/>
        <p:txBody>
          <a:bodyPr/>
          <a:lstStyle/>
          <a:p>
            <a:fld id="{DAF22AC9-109E-4E4D-92F9-530E51D9A3A2}" type="slidenum">
              <a:rPr lang="he-IL" smtClean="0"/>
              <a:pPr/>
              <a:t>96</a:t>
            </a:fld>
            <a:endParaRPr lang="he-IL"/>
          </a:p>
        </p:txBody>
      </p:sp>
      <p:sp>
        <p:nvSpPr>
          <p:cNvPr id="5" name="Title 1"/>
          <p:cNvSpPr txBox="1">
            <a:spLocks/>
          </p:cNvSpPr>
          <p:nvPr/>
        </p:nvSpPr>
        <p:spPr>
          <a:xfrm>
            <a:off x="1042527" y="476672"/>
            <a:ext cx="7772400" cy="914400"/>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r>
              <a:rPr lang="en-US" dirty="0" smtClean="0"/>
              <a:t>Pre-installation identification (Cont.)</a:t>
            </a:r>
            <a:endParaRPr lang="en-US" dirty="0"/>
          </a:p>
        </p:txBody>
      </p:sp>
    </p:spTree>
    <p:extLst>
      <p:ext uri="{BB962C8B-B14F-4D97-AF65-F5344CB8AC3E}">
        <p14:creationId xmlns:p14="http://schemas.microsoft.com/office/powerpoint/2010/main" val="57053547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636912"/>
            <a:ext cx="7772400" cy="3718648"/>
          </a:xfrm>
        </p:spPr>
        <p:txBody>
          <a:bodyPr>
            <a:normAutofit fontScale="85000" lnSpcReduction="20000"/>
          </a:bodyPr>
          <a:lstStyle/>
          <a:p>
            <a:r>
              <a:rPr lang="en-US" dirty="0" smtClean="0"/>
              <a:t>Pre-installation identification proposes decent means for a developer or a verifier to </a:t>
            </a:r>
            <a:r>
              <a:rPr lang="en-US" i="1" dirty="0" smtClean="0"/>
              <a:t>identify </a:t>
            </a:r>
            <a:r>
              <a:rPr lang="en-US" dirty="0" smtClean="0"/>
              <a:t>information flows inside an application, but currently fails as an enforcement mechanism.</a:t>
            </a:r>
          </a:p>
          <a:p>
            <a:r>
              <a:rPr lang="en-US" dirty="0" smtClean="0"/>
              <a:t>Assume we want to enforce the (permitted) identified flows at runtime.</a:t>
            </a:r>
          </a:p>
          <a:p>
            <a:pPr lvl="1"/>
            <a:r>
              <a:rPr lang="en-US" dirty="0" smtClean="0"/>
              <a:t>Makes things more complex for developer</a:t>
            </a:r>
          </a:p>
          <a:p>
            <a:pPr lvl="1"/>
            <a:r>
              <a:rPr lang="en-US" dirty="0" smtClean="0"/>
              <a:t>Runtime failures</a:t>
            </a:r>
          </a:p>
          <a:p>
            <a:pPr lvl="1"/>
            <a:r>
              <a:rPr lang="en-US" dirty="0" smtClean="0"/>
              <a:t>How do we do it?</a:t>
            </a:r>
          </a:p>
          <a:p>
            <a:pPr lvl="2"/>
            <a:r>
              <a:rPr lang="en-US" dirty="0" smtClean="0"/>
              <a:t>“Run-time enforcement”</a:t>
            </a:r>
          </a:p>
        </p:txBody>
      </p:sp>
      <p:sp>
        <p:nvSpPr>
          <p:cNvPr id="4" name="Slide Number Placeholder 3"/>
          <p:cNvSpPr>
            <a:spLocks noGrp="1"/>
          </p:cNvSpPr>
          <p:nvPr>
            <p:ph type="sldNum" sz="quarter" idx="12"/>
          </p:nvPr>
        </p:nvSpPr>
        <p:spPr/>
        <p:txBody>
          <a:bodyPr/>
          <a:lstStyle/>
          <a:p>
            <a:fld id="{DAF22AC9-109E-4E4D-92F9-530E51D9A3A2}" type="slidenum">
              <a:rPr lang="he-IL" smtClean="0"/>
              <a:pPr/>
              <a:t>97</a:t>
            </a:fld>
            <a:endParaRPr lang="he-IL"/>
          </a:p>
        </p:txBody>
      </p:sp>
      <p:sp>
        <p:nvSpPr>
          <p:cNvPr id="7" name="Title 1"/>
          <p:cNvSpPr txBox="1">
            <a:spLocks/>
          </p:cNvSpPr>
          <p:nvPr/>
        </p:nvSpPr>
        <p:spPr>
          <a:xfrm>
            <a:off x="1070857" y="548680"/>
            <a:ext cx="7772400" cy="914400"/>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r>
              <a:rPr lang="en-US" dirty="0" smtClean="0"/>
              <a:t>Information Flow Control - Enforcement Mechanisms (cont.)</a:t>
            </a:r>
            <a:endParaRPr lang="en-US" dirty="0"/>
          </a:p>
        </p:txBody>
      </p:sp>
    </p:spTree>
    <p:extLst>
      <p:ext uri="{BB962C8B-B14F-4D97-AF65-F5344CB8AC3E}">
        <p14:creationId xmlns:p14="http://schemas.microsoft.com/office/powerpoint/2010/main" val="38035518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Taint Enforcement</a:t>
            </a:r>
            <a:endParaRPr lang="en-US" dirty="0"/>
          </a:p>
        </p:txBody>
      </p:sp>
      <p:sp>
        <p:nvSpPr>
          <p:cNvPr id="3" name="Content Placeholder 2"/>
          <p:cNvSpPr>
            <a:spLocks noGrp="1"/>
          </p:cNvSpPr>
          <p:nvPr>
            <p:ph idx="1"/>
          </p:nvPr>
        </p:nvSpPr>
        <p:spPr/>
        <p:txBody>
          <a:bodyPr/>
          <a:lstStyle/>
          <a:p>
            <a:r>
              <a:rPr lang="en-US" dirty="0" err="1" smtClean="0"/>
              <a:t>TaintDroid</a:t>
            </a:r>
            <a:r>
              <a:rPr lang="en-US" dirty="0" smtClean="0"/>
              <a:t>: Android Taint Analysis.</a:t>
            </a:r>
          </a:p>
          <a:p>
            <a:pPr lvl="1"/>
            <a:r>
              <a:rPr lang="en-US" dirty="0" smtClean="0"/>
              <a:t>Does not cover implicit flows.</a:t>
            </a:r>
          </a:p>
          <a:p>
            <a:pPr lvl="1"/>
            <a:r>
              <a:rPr lang="en-US" dirty="0" smtClean="0"/>
              <a:t>Processor performance hit of ~14%.</a:t>
            </a:r>
          </a:p>
          <a:p>
            <a:pPr lvl="1"/>
            <a:r>
              <a:rPr lang="en-US" dirty="0" smtClean="0"/>
              <a:t>Notifies user of tainted (sensitive) data leaving the device.</a:t>
            </a:r>
          </a:p>
          <a:p>
            <a:r>
              <a:rPr lang="en-US" dirty="0" err="1" smtClean="0"/>
              <a:t>AppFence</a:t>
            </a:r>
            <a:r>
              <a:rPr lang="en-US" dirty="0" smtClean="0"/>
              <a:t>: IFC</a:t>
            </a:r>
            <a:r>
              <a:rPr lang="en-US" dirty="0"/>
              <a:t> </a:t>
            </a:r>
            <a:r>
              <a:rPr lang="en-US" dirty="0" smtClean="0"/>
              <a:t>over </a:t>
            </a:r>
            <a:r>
              <a:rPr lang="en-US" dirty="0" err="1" smtClean="0"/>
              <a:t>TaintDroid</a:t>
            </a:r>
            <a:r>
              <a:rPr lang="en-US" dirty="0" smtClean="0"/>
              <a:t>.</a:t>
            </a:r>
          </a:p>
          <a:p>
            <a:pPr lvl="1"/>
            <a:r>
              <a:rPr lang="en-US" dirty="0" smtClean="0"/>
              <a:t>Instead of notify, block.</a:t>
            </a:r>
          </a:p>
        </p:txBody>
      </p:sp>
      <p:sp>
        <p:nvSpPr>
          <p:cNvPr id="4" name="Slide Number Placeholder 3"/>
          <p:cNvSpPr>
            <a:spLocks noGrp="1"/>
          </p:cNvSpPr>
          <p:nvPr>
            <p:ph type="sldNum" sz="quarter" idx="12"/>
          </p:nvPr>
        </p:nvSpPr>
        <p:spPr/>
        <p:txBody>
          <a:bodyPr/>
          <a:lstStyle/>
          <a:p>
            <a:fld id="{DAF22AC9-109E-4E4D-92F9-530E51D9A3A2}" type="slidenum">
              <a:rPr lang="he-IL" smtClean="0"/>
              <a:pPr/>
              <a:t>98</a:t>
            </a:fld>
            <a:endParaRPr lang="he-IL"/>
          </a:p>
        </p:txBody>
      </p:sp>
    </p:spTree>
    <p:extLst>
      <p:ext uri="{BB962C8B-B14F-4D97-AF65-F5344CB8AC3E}">
        <p14:creationId xmlns:p14="http://schemas.microsoft.com/office/powerpoint/2010/main" val="169598303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Inter-Application-Communication</a:t>
            </a:r>
            <a:endParaRPr lang="en-US" dirty="0"/>
          </a:p>
        </p:txBody>
      </p:sp>
      <p:sp>
        <p:nvSpPr>
          <p:cNvPr id="3" name="Content Placeholder 2"/>
          <p:cNvSpPr>
            <a:spLocks noGrp="1"/>
          </p:cNvSpPr>
          <p:nvPr>
            <p:ph idx="1"/>
          </p:nvPr>
        </p:nvSpPr>
        <p:spPr>
          <a:xfrm>
            <a:off x="914400" y="1916832"/>
            <a:ext cx="7772400" cy="4438728"/>
          </a:xfrm>
        </p:spPr>
        <p:txBody>
          <a:bodyPr>
            <a:normAutofit lnSpcReduction="10000"/>
          </a:bodyPr>
          <a:lstStyle/>
          <a:p>
            <a:r>
              <a:rPr lang="en-US" dirty="0" smtClean="0"/>
              <a:t>Hard to know what happens with information when we assume it remains inside one application. What happens when information can cross application boundaries?</a:t>
            </a:r>
          </a:p>
          <a:p>
            <a:r>
              <a:rPr lang="en-US" dirty="0" smtClean="0"/>
              <a:t>WP/</a:t>
            </a:r>
            <a:r>
              <a:rPr lang="en-US" dirty="0" err="1" smtClean="0"/>
              <a:t>iOS</a:t>
            </a:r>
            <a:r>
              <a:rPr lang="en-US" dirty="0" smtClean="0"/>
              <a:t> just prevent this.</a:t>
            </a:r>
          </a:p>
          <a:p>
            <a:pPr lvl="1"/>
            <a:r>
              <a:rPr lang="en-US" dirty="0" smtClean="0"/>
              <a:t>But communication is still possible through shared resources such as internet</a:t>
            </a:r>
            <a:r>
              <a:rPr lang="en-US" dirty="0"/>
              <a:t> </a:t>
            </a:r>
            <a:r>
              <a:rPr lang="en-US" dirty="0" smtClean="0"/>
              <a:t>access.</a:t>
            </a:r>
          </a:p>
          <a:p>
            <a:r>
              <a:rPr lang="en-US" dirty="0" smtClean="0"/>
              <a:t>Android heavily relies on IPC, provides an impressive API for IPC between 3</a:t>
            </a:r>
            <a:r>
              <a:rPr lang="en-US" baseline="30000" dirty="0" smtClean="0"/>
              <a:t>rd</a:t>
            </a:r>
            <a:r>
              <a:rPr lang="en-US" dirty="0" smtClean="0"/>
              <a:t> party applications.</a:t>
            </a:r>
            <a:endParaRPr lang="en-US" dirty="0"/>
          </a:p>
        </p:txBody>
      </p:sp>
      <p:sp>
        <p:nvSpPr>
          <p:cNvPr id="4" name="Slide Number Placeholder 3"/>
          <p:cNvSpPr>
            <a:spLocks noGrp="1"/>
          </p:cNvSpPr>
          <p:nvPr>
            <p:ph type="sldNum" sz="quarter" idx="12"/>
          </p:nvPr>
        </p:nvSpPr>
        <p:spPr/>
        <p:txBody>
          <a:bodyPr/>
          <a:lstStyle/>
          <a:p>
            <a:fld id="{DAF22AC9-109E-4E4D-92F9-530E51D9A3A2}" type="slidenum">
              <a:rPr lang="he-IL" smtClean="0"/>
              <a:pPr/>
              <a:t>99</a:t>
            </a:fld>
            <a:endParaRPr lang="he-IL"/>
          </a:p>
        </p:txBody>
      </p:sp>
    </p:spTree>
    <p:extLst>
      <p:ext uri="{BB962C8B-B14F-4D97-AF65-F5344CB8AC3E}">
        <p14:creationId xmlns:p14="http://schemas.microsoft.com/office/powerpoint/2010/main" val="3424703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24315</TotalTime>
  <Words>5460</Words>
  <Application>Microsoft Office PowerPoint</Application>
  <PresentationFormat>On-screen Show (4:3)</PresentationFormat>
  <Paragraphs>879</Paragraphs>
  <Slides>105</Slides>
  <Notes>27</Notes>
  <HiddenSlides>0</HiddenSlides>
  <MMClips>0</MMClips>
  <ScaleCrop>false</ScaleCrop>
  <HeadingPairs>
    <vt:vector size="4" baseType="variant">
      <vt:variant>
        <vt:lpstr>Theme</vt:lpstr>
      </vt:variant>
      <vt:variant>
        <vt:i4>1</vt:i4>
      </vt:variant>
      <vt:variant>
        <vt:lpstr>Slide Titles</vt:lpstr>
      </vt:variant>
      <vt:variant>
        <vt:i4>105</vt:i4>
      </vt:variant>
    </vt:vector>
  </HeadingPairs>
  <TitlesOfParts>
    <vt:vector size="106" baseType="lpstr">
      <vt:lpstr>Metro</vt:lpstr>
      <vt:lpstr>Lecture 6:  Smart Phone Security Application security in a world of sensitive capabilities</vt:lpstr>
      <vt:lpstr>Introduction to Smart Phone Security, Application security in a world of sensitive capabilities</vt:lpstr>
      <vt:lpstr>Order of Business</vt:lpstr>
      <vt:lpstr>Introduction to Smart Phone Security</vt:lpstr>
      <vt:lpstr>Why are phones interesting? (How are they different?)</vt:lpstr>
      <vt:lpstr>Phone Data</vt:lpstr>
      <vt:lpstr>Phone Attack Vectors</vt:lpstr>
      <vt:lpstr>SMS Fuzzing</vt:lpstr>
      <vt:lpstr>Android malware</vt:lpstr>
      <vt:lpstr>Bluetooth Vulnerability (‘09, Alberto Moreno Talbado)</vt:lpstr>
      <vt:lpstr>Bluetooth Vulnerability (Cont.)</vt:lpstr>
      <vt:lpstr>PowerPoint Presentation</vt:lpstr>
      <vt:lpstr>Android Security Updates</vt:lpstr>
      <vt:lpstr>Other Mobile Platforms</vt:lpstr>
      <vt:lpstr>Who owns our intimate information?</vt:lpstr>
      <vt:lpstr>One could argue…</vt:lpstr>
      <vt:lpstr>Focus – What (or who) are we dealing with?</vt:lpstr>
      <vt:lpstr>Market Leaders (1)</vt:lpstr>
      <vt:lpstr>Market Leaders (2)</vt:lpstr>
      <vt:lpstr>Market Leaders (3)</vt:lpstr>
      <vt:lpstr>BlackBerry (cont.)</vt:lpstr>
      <vt:lpstr>BlackBerry (cont.)</vt:lpstr>
      <vt:lpstr>Market Leaders (4)</vt:lpstr>
      <vt:lpstr>A word on Tablets</vt:lpstr>
      <vt:lpstr>What we had so far…</vt:lpstr>
      <vt:lpstr>“App Attack”</vt:lpstr>
      <vt:lpstr>Advertisement SDKs</vt:lpstr>
      <vt:lpstr>Defense advantages</vt:lpstr>
      <vt:lpstr>Application Security Models</vt:lpstr>
      <vt:lpstr>Android Application Security Model</vt:lpstr>
      <vt:lpstr>Android Application Security Model</vt:lpstr>
      <vt:lpstr>Android Application Security Model (Cont.)</vt:lpstr>
      <vt:lpstr>Android Security User Experience</vt:lpstr>
      <vt:lpstr>Android Application Security Model (Cont.)</vt:lpstr>
      <vt:lpstr>Android ICC</vt:lpstr>
      <vt:lpstr>A Component Defines</vt:lpstr>
      <vt:lpstr>ICC Security - The Basic Idea</vt:lpstr>
      <vt:lpstr>How this looks in AndroidManifest.xml - Use Permission</vt:lpstr>
      <vt:lpstr>How this looks in AndroidManifest.xml – Define Permission</vt:lpstr>
      <vt:lpstr>How this looks in AndroidManifest.xml (Cont.)</vt:lpstr>
      <vt:lpstr>ICC Security Expressiveness</vt:lpstr>
      <vt:lpstr>Refinements to ICC Security</vt:lpstr>
      <vt:lpstr>Refinements to ICC Security (Cont.)</vt:lpstr>
      <vt:lpstr>Refinements to ICC Security (Cont.)</vt:lpstr>
      <vt:lpstr>ICC Security - Conclusion</vt:lpstr>
      <vt:lpstr>"These aren't the Permissions You're Looking For", Lineberry, Richardson &amp; Wyatt </vt:lpstr>
      <vt:lpstr>How is This Fixable?</vt:lpstr>
      <vt:lpstr>Chin Felt Greenwood Wagner 2011 - Analyzing Inter-process Communication in Android</vt:lpstr>
      <vt:lpstr>Chin Felt Greenwood Wagner 2011 - Analyzing Inter-process Communication in Android</vt:lpstr>
      <vt:lpstr>Results</vt:lpstr>
      <vt:lpstr>Android Application Security Model - Conclusions</vt:lpstr>
      <vt:lpstr>Android’s Application Security Model – Conclusions (Cont.)</vt:lpstr>
      <vt:lpstr>iOS Application Security Model</vt:lpstr>
      <vt:lpstr>iOS Application Security Model</vt:lpstr>
      <vt:lpstr>Apple developer program enrollment</vt:lpstr>
      <vt:lpstr>iOS Application Security Model (Cont.)</vt:lpstr>
      <vt:lpstr>Guesswork – App Store review process</vt:lpstr>
      <vt:lpstr>iOS Application Security Model (Cont.)</vt:lpstr>
      <vt:lpstr>iOS Application Security Model (Cont.)</vt:lpstr>
      <vt:lpstr>iOS Application Security Model (Cont.)</vt:lpstr>
      <vt:lpstr>iOS Application Security Model (Cont.)</vt:lpstr>
      <vt:lpstr>Empiric Results – App Safety in Android and iPhone</vt:lpstr>
      <vt:lpstr>The App Genome Project</vt:lpstr>
      <vt:lpstr>Free Apps Reading Contacts</vt:lpstr>
      <vt:lpstr>Why are apps reading my contacts?!</vt:lpstr>
      <vt:lpstr>Free Apps Accessing Location</vt:lpstr>
      <vt:lpstr>Why are apps using my location?!</vt:lpstr>
      <vt:lpstr>Key Insights</vt:lpstr>
      <vt:lpstr>3rd Party Code Prevalence</vt:lpstr>
      <vt:lpstr>Caught by App Genome Project</vt:lpstr>
      <vt:lpstr>Caught by App Genome Project (Cont.)</vt:lpstr>
      <vt:lpstr>Wiresharked – HTTP POST</vt:lpstr>
      <vt:lpstr>Digging in…</vt:lpstr>
      <vt:lpstr>Whois imnet.us</vt:lpstr>
      <vt:lpstr>Attack success</vt:lpstr>
      <vt:lpstr>Conclusions – iPhone vs Android</vt:lpstr>
      <vt:lpstr>Conclusions – iPhone vs Android (Cont.)</vt:lpstr>
      <vt:lpstr>Summary</vt:lpstr>
      <vt:lpstr>Application security in a world of sensitive capabilities</vt:lpstr>
      <vt:lpstr>Order of Business</vt:lpstr>
      <vt:lpstr>Assumptions</vt:lpstr>
      <vt:lpstr>Some (Natural) Definitions</vt:lpstr>
      <vt:lpstr>Permissions Today</vt:lpstr>
      <vt:lpstr>Permissions Today (cont.)</vt:lpstr>
      <vt:lpstr>Integrity</vt:lpstr>
      <vt:lpstr>Permissions of tomorrow (?) requirement #1: Information Flow Control</vt:lpstr>
      <vt:lpstr>UI might look something like this:</vt:lpstr>
      <vt:lpstr>Permissions of Tomorrow Requirement #2: Finer Capability Granularity</vt:lpstr>
      <vt:lpstr>SMSPopup – An Android Application</vt:lpstr>
      <vt:lpstr>SMSPopup (Cont.) - internals</vt:lpstr>
      <vt:lpstr>SMSPopup (Cont.)</vt:lpstr>
      <vt:lpstr>Information Flow Control Characteristics</vt:lpstr>
      <vt:lpstr>Information Flow Control - Enforcement Mechanisms</vt:lpstr>
      <vt:lpstr>Pre-installation identification</vt:lpstr>
      <vt:lpstr>PowerPoint Presentation</vt:lpstr>
      <vt:lpstr>PowerPoint Presentation</vt:lpstr>
      <vt:lpstr>PowerPoint Presentation</vt:lpstr>
      <vt:lpstr>Taint Enforcement</vt:lpstr>
      <vt:lpstr>Inter-Application-Communication</vt:lpstr>
      <vt:lpstr>Inter-Application-Communication (Cont.)</vt:lpstr>
      <vt:lpstr>Back to Capability Granularity</vt:lpstr>
      <vt:lpstr>Android Declassifiers</vt:lpstr>
      <vt:lpstr>Example – Hiding Content Provider Columns</vt:lpstr>
      <vt:lpstr>Other Examples</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Phone Security</dc:title>
  <dc:creator>user</dc:creator>
  <cp:lastModifiedBy>Dot</cp:lastModifiedBy>
  <cp:revision>538</cp:revision>
  <dcterms:created xsi:type="dcterms:W3CDTF">2011-04-01T08:37:14Z</dcterms:created>
  <dcterms:modified xsi:type="dcterms:W3CDTF">2011-12-20T13:14:10Z</dcterms:modified>
</cp:coreProperties>
</file>