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6" r:id="rId2"/>
    <p:sldMasterId id="2147483658" r:id="rId3"/>
    <p:sldMasterId id="2147483691" r:id="rId4"/>
    <p:sldMasterId id="2147483706" r:id="rId5"/>
  </p:sldMasterIdLst>
  <p:notesMasterIdLst>
    <p:notesMasterId r:id="rId50"/>
  </p:notesMasterIdLst>
  <p:handoutMasterIdLst>
    <p:handoutMasterId r:id="rId51"/>
  </p:handoutMasterIdLst>
  <p:sldIdLst>
    <p:sldId id="256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5" r:id="rId25"/>
    <p:sldId id="275" r:id="rId26"/>
    <p:sldId id="302" r:id="rId27"/>
    <p:sldId id="301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6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006600"/>
    <a:srgbClr val="0099FF"/>
    <a:srgbClr val="C9DEFF"/>
    <a:srgbClr val="ABCBFF"/>
    <a:srgbClr val="EAEAEA"/>
    <a:srgbClr val="CC3300"/>
    <a:srgbClr val="FF0066"/>
    <a:srgbClr val="967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0112" autoAdjust="0"/>
  </p:normalViewPr>
  <p:slideViewPr>
    <p:cSldViewPr>
      <p:cViewPr>
        <p:scale>
          <a:sx n="75" d="100"/>
          <a:sy n="75" d="100"/>
        </p:scale>
        <p:origin x="-84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02"/>
    </p:cViewPr>
  </p:sorterViewPr>
  <p:notesViewPr>
    <p:cSldViewPr>
      <p:cViewPr>
        <p:scale>
          <a:sx n="125" d="100"/>
          <a:sy n="125" d="100"/>
        </p:scale>
        <p:origin x="-192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D621FAE-990E-4649-8B98-ED7A0DC5C84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6193F16C-CFED-4156-8EA5-26DDDB47BB3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25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29014" indent="-280390" defTabSz="912825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121560" indent="-224312" defTabSz="912825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70184" indent="-224312" defTabSz="912825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2018808" indent="-224312" defTabSz="912825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467432" indent="-224312" defTabSz="9128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916056" indent="-224312" defTabSz="9128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364680" indent="-224312" defTabSz="9128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813304" indent="-224312" defTabSz="9128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39345F-79F8-4A99-8BAF-58C159F89409}" type="slidenum">
              <a:rPr lang="he-IL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7237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2464"/>
            <a:ext cx="5030132" cy="3991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823" tIns="40413" rIns="80823" bIns="40413" anchor="ctr"/>
          <a:lstStyle/>
          <a:p>
            <a:pPr defTabSz="45641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Here: Bring in the picture with the functions, all functions, and then ADD and MULT and QFs.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Here: Bring in the picture with the functions, all functions, and then ADD and MULT and QFs.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Here: Bring in the picture with the functions, all functions, and then ADD and MULT and QFs.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dirty="0" smtClean="0"/>
              <a:t>Noise term growing by how much? N^1/2 versus N/2</a:t>
            </a:r>
          </a:p>
          <a:p>
            <a:pPr marL="228600" indent="-228600"/>
            <a:r>
              <a:rPr lang="en-US" dirty="0" smtClean="0"/>
              <a:t>What is the sec parameter?</a:t>
            </a:r>
          </a:p>
          <a:p>
            <a:pPr marL="228600" indent="-228600"/>
            <a:r>
              <a:rPr lang="en-US" dirty="0" smtClean="0"/>
              <a:t>What is the efficiency?</a:t>
            </a:r>
          </a:p>
          <a:p>
            <a:pPr marL="228600" indent="-228600"/>
            <a:r>
              <a:rPr lang="en-US" dirty="0" smtClean="0"/>
              <a:t>Noise growing???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Random large!!!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Introduce the term near-multiple here.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What happens to the noise? Does not increase by too much.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TODO!!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8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TODO!!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A79DE5-BD97-40DE-9BA1-FED3F23A1CF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2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https://www.youtube.com/watch?v=mrLaUaowt-w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Assume that I have a piece of data, I want some computation to be performed on this data nad I want to get the result. But for some reason, I don’t want to do the computation myself. Perhaps because the computation is too expensive and I don’t simply have enough resou to do it myself. In other words, I want to delegate processing to someone else, I want them to do the computation for me, but I don’t want them to see what my data is.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5748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5AFDDB-F98C-4993-87F8-61AE8789AB30}" type="slidenum">
              <a:rPr lang="ar-SA" sz="1400">
                <a:solidFill>
                  <a:schemeClr val="tx1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55749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1676399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9075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4198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F749-2376-4661-8B78-BDE6EBCE8571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F9702CB4-21EE-4C00-A953-789113909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9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1828800" cy="990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7B5F9-8539-4CBD-875C-38016E968C2D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6FB1-E72B-454A-AD0C-F4124747E7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8555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7269-BDB0-4098-A048-E7D21EDAFAA4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610350"/>
            <a:ext cx="2133600" cy="2476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B8F93A-3AAE-4343-ADCD-7997DE55D9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6BE5-B466-429B-BE29-E83F388AF67C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F073-302F-40A0-A50F-A79545945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684613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62A2-3DD2-4A2E-ADAB-8B51A7A1AEC8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24B2-8150-44B3-AE41-FC3AC2792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6809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BCAC-4F21-4B22-B854-8FFA4D889D3F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862B-AFBB-46D3-8F28-A0A6D27E8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4206379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1950-B5DB-48EF-9857-E4DE215D2F03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B7957-ADB3-4A3B-8EAA-FC3C78E4A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502579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2B7C-B034-4D44-A7C9-FB3D986FAD21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B302-684D-42F0-8C4E-F8FE14929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823419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1B12-13B4-46AE-BEFF-BF9072C1B26D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512E-975C-4325-959D-C769E6A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936419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A9CF-3BDC-4EF3-BCEB-FED7ED55A204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2F67-2BD4-4096-9801-C06F29CB9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603746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1615-FA05-411F-8D28-2073A8318C93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610350"/>
            <a:ext cx="2133600" cy="247650"/>
          </a:xfr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235129CC-6120-4D59-BF8E-2F8369C33061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3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7B39-1289-4452-A7DF-34FDFD115D2C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4E399-86EA-4941-B464-BB9F26EB31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734376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66CA-B421-4703-8D9B-8E7DC03AFD66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215A-0AD5-4732-AE9C-8330ADC38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4152527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4066B-4C3C-4F3D-9F1A-3F8F466D5A35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629400"/>
            <a:ext cx="2133600" cy="22860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6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226C-79E6-4267-934C-366C0D14FCAF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25A3-A87A-4573-833A-AE3A606E9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51B-9AED-4268-99B8-CB4419389A67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2700" y="6610350"/>
            <a:ext cx="2133600" cy="2476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4E58-5A7D-4CD9-A5FF-09CBAE50717F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E413-0E37-45A4-BF80-35B3E784F3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C355-7778-49D3-8294-EFD9BFF5674B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84950"/>
            <a:ext cx="2133600" cy="2730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576F775-BF8C-47D3-ABD1-A979CF299D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8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B06A-F653-4707-A365-B8C3D67AB446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4F19-6D54-4680-912B-D6FD2ED9B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1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7B86-6153-4AD4-9894-D8A2683949FD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7FF0-2D5F-40DC-9B09-45F25744D6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652D-943A-419A-B421-83EA7A850072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626225"/>
            <a:ext cx="2133600" cy="231775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9252698-EC71-4E30-8B1D-83D10E8673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19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4F4B-665A-4008-819E-44B4B8B84273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4E4A-5289-44FC-8157-8D4F3A583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9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9C54-A79E-4CFF-B997-455D412684E4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B682-220E-4CB8-AA11-A64C4C3BC1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67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222D-883C-48FB-B635-BDF694267938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BEF5-A20F-4754-86E6-365005EB3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34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E025-8210-4E46-8D8E-140527A221AB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5400-888D-496A-AF0B-3CFC08DE3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4"/>
            <a:ext cx="9144000" cy="8382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8" name="Picture 8" descr="logo_tau.gif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21" r="31734" b="22645"/>
          <a:stretch/>
        </p:blipFill>
        <p:spPr bwMode="auto">
          <a:xfrm>
            <a:off x="8668836" y="6293235"/>
            <a:ext cx="475142" cy="55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25" name="Text Box 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55D649-D5E3-4E05-9886-69239FB48ADB}" type="slidenum">
              <a:rPr lang="ar-SA" sz="1200">
                <a:solidFill>
                  <a:schemeClr val="tx1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54726" name="Picture 6" descr="mit-redgrey-display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</p:spPr>
      </p:pic>
      <p:pic>
        <p:nvPicPr>
          <p:cNvPr id="1054727" name="Picture 7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</p:spPr>
      </p:pic>
      <p:pic>
        <p:nvPicPr>
          <p:cNvPr id="1054728" name="Picture 8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</p:spPr>
      </p:pic>
      <p:sp>
        <p:nvSpPr>
          <p:cNvPr id="1054729" name="Rectangle 9"/>
          <p:cNvSpPr>
            <a:spLocks noChangeArrowheads="1"/>
          </p:cNvSpPr>
          <p:nvPr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white">
          <a:xfrm>
            <a:off x="0" y="2492375"/>
            <a:ext cx="914400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sz="2400"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white">
          <a:xfrm rot="10800000">
            <a:off x="0" y="3068638"/>
            <a:ext cx="9144000" cy="18002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ECD8CC-5FED-4B52-A6DB-2186219FEBBE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1651718" name="Picture 13" descr="mit-redgrey-display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19" name="Picture 14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20" name="Picture 15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white">
          <a:xfrm>
            <a:off x="0" y="981075"/>
            <a:ext cx="9144000" cy="15843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6517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5DAD"/>
              </a:solidFill>
              <a:effectLst/>
              <a:uLnTx/>
              <a:uFillTx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lnSpc>
                <a:spcPct val="100000"/>
              </a:lnSpc>
              <a:defRPr/>
            </a:pPr>
            <a:fld id="{E2887E35-E67D-4867-885C-E585A2FCBCFB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lnSpc>
                <a:spcPct val="100000"/>
              </a:lnSpc>
              <a:defRPr/>
            </a:pPr>
            <a:fld id="{82ADAAD7-648F-4649-B39D-8DBA9A903777}" type="slidenum">
              <a:rPr lang="en-US">
                <a:solidFill>
                  <a:srgbClr val="000000"/>
                </a:solidFill>
              </a:rPr>
              <a:pPr>
                <a:lnSpc>
                  <a:spcPct val="100000"/>
                </a:lnSpc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3689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5DAD"/>
              </a:solidFill>
              <a:effectLst/>
              <a:uLnTx/>
              <a:uFillTx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lnSpc>
                <a:spcPct val="100000"/>
              </a:lnSpc>
              <a:defRPr/>
            </a:pPr>
            <a:fld id="{50AF7387-2619-4C7D-8BB7-4426F02E44A6}" type="datetime1">
              <a:rPr lang="en-US" smtClean="0">
                <a:solidFill>
                  <a:srgbClr val="000000"/>
                </a:solidFill>
              </a:rPr>
              <a:t>2012-02-15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lnSpc>
                <a:spcPct val="100000"/>
              </a:lnSpc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lnSpc>
                <a:spcPct val="100000"/>
              </a:lnSpc>
              <a:defRPr/>
            </a:pPr>
            <a:fld id="{006CC694-DF25-464C-AB95-61395F2B3522}" type="slidenum">
              <a:rPr lang="en-US">
                <a:solidFill>
                  <a:srgbClr val="000000"/>
                </a:solidFill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sploi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mrLaUaowt-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LaUaowt-w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udo.ws/sudo/alerts/sudo_debug.html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5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wmf"/><Relationship Id="rId17" Type="http://schemas.openxmlformats.org/officeDocument/2006/relationships/image" Target="../media/image29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5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udo.ws/sudo/download.html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udo.ws/sudo/alerts/sudo_debug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chnet.microsoft.com/en-us/security/bulletin/ms06-04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echnet.microsoft.com/en-us/security/bulletin/ms06-040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ecurity/bulletin/ms06-0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41341"/>
            <a:ext cx="8610600" cy="3076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sz="3600" dirty="0" smtClean="0"/>
              <a:t>Information Security – Theory vs. Reality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0368-4474-01, </a:t>
            </a:r>
            <a:r>
              <a:rPr lang="en-US" sz="2800" smtClean="0"/>
              <a:t>Winter 2011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 smtClean="0"/>
              <a:t>Lecture 14:</a:t>
            </a:r>
            <a:br>
              <a:rPr lang="en-US" sz="2800" b="1" dirty="0" smtClean="0"/>
            </a:br>
            <a:r>
              <a:rPr lang="en-US" sz="2800" b="1" dirty="0" smtClean="0"/>
              <a:t>More on vulnerability and exploits,</a:t>
            </a:r>
            <a:br>
              <a:rPr lang="en-US" sz="2800" b="1" dirty="0" smtClean="0"/>
            </a:br>
            <a:r>
              <a:rPr lang="en-US" sz="2800" b="1" dirty="0" smtClean="0"/>
              <a:t>Fully </a:t>
            </a:r>
            <a:r>
              <a:rPr lang="en-US" sz="2800" b="1" dirty="0" err="1" smtClean="0"/>
              <a:t>homomorphic</a:t>
            </a:r>
            <a:r>
              <a:rPr lang="en-US" sz="2800" b="1" dirty="0" smtClean="0"/>
              <a:t> encryption</a:t>
            </a:r>
            <a:endParaRPr lang="he-IL" sz="36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76825"/>
            <a:ext cx="9144000" cy="1400175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 smtClean="0">
                <a:latin typeface="+mj-lt"/>
              </a:rPr>
              <a:t>Eran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Tromer</a:t>
            </a:r>
            <a:r>
              <a:rPr lang="en-GB" sz="2800" dirty="0" smtClean="0">
                <a:latin typeface="+mj-lt"/>
              </a:rPr>
              <a:t/>
            </a:r>
            <a:br>
              <a:rPr lang="en-GB" sz="2800" dirty="0" smtClean="0">
                <a:latin typeface="+mj-lt"/>
              </a:rPr>
            </a:br>
            <a:endParaRPr lang="en-GB" sz="2800" dirty="0" smtClean="0">
              <a:latin typeface="+mj-lt"/>
            </a:endParaRPr>
          </a:p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+mj-lt"/>
              </a:rPr>
              <a:t>Slides credit: </a:t>
            </a:r>
            <a:r>
              <a:rPr lang="en-US" sz="2400" dirty="0" err="1" smtClean="0">
                <a:latin typeface="+mj-lt"/>
              </a:rPr>
              <a:t>Vinod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Vaikuntanathan</a:t>
            </a:r>
            <a:r>
              <a:rPr lang="en-US" sz="2400" dirty="0" smtClean="0">
                <a:latin typeface="+mj-lt"/>
              </a:rPr>
              <a:t> (U. Toronto)</a:t>
            </a:r>
            <a:endParaRPr lang="en-GB" sz="2400" dirty="0" smtClean="0">
              <a:latin typeface="+mj-lt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white">
          <a:xfrm>
            <a:off x="0" y="6524625"/>
            <a:ext cx="250825" cy="333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lnSpc>
                <a:spcPct val="85000"/>
              </a:lnSpc>
            </a:pPr>
            <a:endParaRPr lang="en-US" sz="2800">
              <a:solidFill>
                <a:srgbClr val="A427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rgbClr val="FFFFFF"/>
              </a:solidFill>
              <a:latin typeface="Myriad Web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10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85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binary patches: </a:t>
            </a:r>
            <a:r>
              <a:rPr lang="en-US" dirty="0" err="1" smtClean="0"/>
              <a:t>BinDiff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4579"/>
            <a:ext cx="8782050" cy="612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31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binary patches: </a:t>
            </a:r>
            <a:r>
              <a:rPr lang="en-US" dirty="0" err="1" smtClean="0"/>
              <a:t>BinDiff</a:t>
            </a:r>
            <a:r>
              <a:rPr lang="en-US" dirty="0"/>
              <a:t>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7485"/>
            <a:ext cx="8686800" cy="60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38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Framework for vulnerability exploitation and penetration testing</a:t>
            </a:r>
          </a:p>
          <a:p>
            <a:r>
              <a:rPr lang="en-US" sz="2400" dirty="0" smtClean="0"/>
              <a:t>Capabilities</a:t>
            </a:r>
          </a:p>
          <a:p>
            <a:pPr lvl="1"/>
            <a:r>
              <a:rPr lang="en-US" sz="2000" dirty="0" smtClean="0"/>
              <a:t>Library of exploit codes</a:t>
            </a:r>
          </a:p>
          <a:p>
            <a:pPr lvl="1"/>
            <a:r>
              <a:rPr lang="en-US" sz="2000" dirty="0" smtClean="0"/>
              <a:t>Library of payloads (shells, VNC)</a:t>
            </a:r>
          </a:p>
          <a:p>
            <a:pPr lvl="1"/>
            <a:r>
              <a:rPr lang="en-US" sz="2000" dirty="0" smtClean="0"/>
              <a:t>Victim fingerprinting</a:t>
            </a:r>
          </a:p>
          <a:p>
            <a:pPr lvl="1"/>
            <a:r>
              <a:rPr lang="en-US" sz="2000" dirty="0" err="1" smtClean="0"/>
              <a:t>Opcode</a:t>
            </a:r>
            <a:r>
              <a:rPr lang="en-US" sz="2000" dirty="0" smtClean="0"/>
              <a:t> database (instruction addresses for various software versions)</a:t>
            </a:r>
            <a:endParaRPr lang="en-US" sz="2000" dirty="0"/>
          </a:p>
          <a:p>
            <a:pPr lvl="1"/>
            <a:r>
              <a:rPr lang="en-US" sz="2000" dirty="0" smtClean="0"/>
              <a:t>Exploit encoding (avoiding special character, </a:t>
            </a:r>
            <a:r>
              <a:rPr lang="en-US" sz="2000" dirty="0" err="1" smtClean="0"/>
              <a:t>intrustion</a:t>
            </a:r>
            <a:r>
              <a:rPr lang="en-US" sz="2000" dirty="0" smtClean="0"/>
              <a:t> and intrusion detection systems)</a:t>
            </a:r>
          </a:p>
          <a:p>
            <a:pPr lvl="1"/>
            <a:r>
              <a:rPr lang="en-US" sz="2000" dirty="0" smtClean="0"/>
              <a:t>Modular architecture, many add-ons</a:t>
            </a:r>
          </a:p>
          <a:p>
            <a:pPr lvl="1"/>
            <a:r>
              <a:rPr lang="en-US" sz="2000" dirty="0" smtClean="0"/>
              <a:t>Powerful scriptable command-line interface</a:t>
            </a:r>
          </a:p>
          <a:p>
            <a:pPr lvl="1"/>
            <a:r>
              <a:rPr lang="en-US" sz="2000" dirty="0" smtClean="0"/>
              <a:t>Convenient GUI and web interfaces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430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Framework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http://www.metasploit.com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Book:</a:t>
            </a:r>
            <a:br>
              <a:rPr lang="en-US" sz="2000" dirty="0" smtClean="0"/>
            </a:br>
            <a:r>
              <a:rPr lang="en-US" sz="2000" dirty="0" smtClean="0"/>
              <a:t>Kennedy, O’Gorman, Kearns, </a:t>
            </a:r>
            <a:r>
              <a:rPr lang="en-US" sz="2000" dirty="0" err="1" smtClean="0"/>
              <a:t>Aharoni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i="1" dirty="0" err="1" smtClean="0"/>
              <a:t>Metasplit</a:t>
            </a:r>
            <a:r>
              <a:rPr lang="en-US" sz="2000" i="1" dirty="0" smtClean="0"/>
              <a:t>: The Penetration Tester’s Guide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 smtClean="0"/>
              <a:t>(2011 edition)</a:t>
            </a:r>
          </a:p>
          <a:p>
            <a:r>
              <a:rPr lang="en-US" sz="2000" dirty="0" smtClean="0"/>
              <a:t>Numerous on-line tutorials</a:t>
            </a:r>
          </a:p>
          <a:p>
            <a:pPr lvl="1"/>
            <a:r>
              <a:rPr lang="en-US" sz="1600" dirty="0"/>
              <a:t>Example: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www.youtube.com/watch?v=mrLaUaowt-w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0084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Framework: back to </a:t>
            </a:r>
            <a:r>
              <a:rPr lang="en-US" dirty="0"/>
              <a:t>MS06-040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Demo: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www.youtube.com/watch?v=mrLaUaowt-w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71754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372987"/>
            <a:ext cx="4645824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Meanwhile, in theory-land…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4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goal</a:t>
            </a:r>
          </a:p>
        </p:txBody>
      </p:sp>
      <p:sp>
        <p:nvSpPr>
          <p:cNvPr id="1680389" name="Rectangle 5"/>
          <p:cNvSpPr>
            <a:spLocks noChangeArrowheads="1"/>
          </p:cNvSpPr>
          <p:nvPr/>
        </p:nvSpPr>
        <p:spPr bwMode="auto">
          <a:xfrm>
            <a:off x="1219200" y="25146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3600" dirty="0" smtClean="0">
                <a:solidFill>
                  <a:srgbClr val="0000CC"/>
                </a:solidFill>
                <a:cs typeface="Arial" charset="0"/>
              </a:rPr>
              <a:t>Delegate</a:t>
            </a:r>
            <a:r>
              <a:rPr lang="en-US" sz="3600" b="1" dirty="0" smtClean="0">
                <a:solidFill>
                  <a:srgbClr val="0000CC"/>
                </a:solidFill>
                <a:cs typeface="Arial" charset="0"/>
              </a:rPr>
              <a:t> processing </a:t>
            </a:r>
            <a:r>
              <a:rPr lang="en-US" sz="3600" dirty="0" smtClean="0">
                <a:solidFill>
                  <a:srgbClr val="0000CC"/>
                </a:solidFill>
                <a:cs typeface="Arial" charset="0"/>
              </a:rPr>
              <a:t>of data</a:t>
            </a:r>
          </a:p>
        </p:txBody>
      </p:sp>
      <p:sp>
        <p:nvSpPr>
          <p:cNvPr id="1680390" name="Rectangle 6"/>
          <p:cNvSpPr>
            <a:spLocks noChangeArrowheads="1"/>
          </p:cNvSpPr>
          <p:nvPr/>
        </p:nvSpPr>
        <p:spPr bwMode="auto">
          <a:xfrm>
            <a:off x="1066800" y="3276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without giving away </a:t>
            </a: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access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to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r>
              <a:rPr lang="en-US" dirty="0" smtClean="0">
                <a:solidFill>
                  <a:srgbClr val="000000"/>
                </a:solidFill>
              </a:rPr>
              <a:t> of 32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2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86" grpId="0"/>
      <p:bldP spid="1680389" grpId="0"/>
      <p:bldP spid="16803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Private              Search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81200" y="14478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0000CC"/>
                </a:solidFill>
                <a:cs typeface="Arial" charset="0"/>
              </a:rPr>
              <a:t>Delegate PROCESSING of data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828800" y="19812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  <a:cs typeface="Arial" charset="0"/>
              </a:rPr>
              <a:t>without giving away ACCESS to it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71600" y="1447800"/>
            <a:ext cx="6400800" cy="14478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82438" name="Rectangle 6"/>
          <p:cNvSpPr>
            <a:spLocks noChangeArrowheads="1"/>
          </p:cNvSpPr>
          <p:nvPr/>
        </p:nvSpPr>
        <p:spPr bwMode="auto">
          <a:xfrm>
            <a:off x="838200" y="30480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Char char="►"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cs typeface="Arial" charset="0"/>
              </a:rPr>
              <a:t>You: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 Encrypt the query, send to Google</a:t>
            </a:r>
          </a:p>
        </p:txBody>
      </p:sp>
      <p:sp>
        <p:nvSpPr>
          <p:cNvPr id="1682439" name="Rectangle 7"/>
          <p:cNvSpPr>
            <a:spLocks noChangeArrowheads="1"/>
          </p:cNvSpPr>
          <p:nvPr/>
        </p:nvSpPr>
        <p:spPr bwMode="auto">
          <a:xfrm>
            <a:off x="1295400" y="3581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(Google does not know the key, cannot “see” the query)</a:t>
            </a:r>
          </a:p>
        </p:txBody>
      </p:sp>
      <p:sp>
        <p:nvSpPr>
          <p:cNvPr id="1682440" name="Rectangle 8"/>
          <p:cNvSpPr>
            <a:spLocks noChangeArrowheads="1"/>
          </p:cNvSpPr>
          <p:nvPr/>
        </p:nvSpPr>
        <p:spPr bwMode="auto">
          <a:xfrm>
            <a:off x="838200" y="42672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Char char="►"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cs typeface="Arial" charset="0"/>
              </a:rPr>
              <a:t>Google: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 Encrypted query → Encrypted results</a:t>
            </a:r>
          </a:p>
        </p:txBody>
      </p:sp>
      <p:sp>
        <p:nvSpPr>
          <p:cNvPr id="1682441" name="Rectangle 9"/>
          <p:cNvSpPr>
            <a:spLocks noChangeArrowheads="1"/>
          </p:cNvSpPr>
          <p:nvPr/>
        </p:nvSpPr>
        <p:spPr bwMode="auto">
          <a:xfrm>
            <a:off x="1295400" y="48006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(You decrypt and recover the search results)</a:t>
            </a:r>
          </a:p>
        </p:txBody>
      </p:sp>
      <p:pic>
        <p:nvPicPr>
          <p:cNvPr id="6154" name="Picture 10" descr="logo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4175"/>
            <a:ext cx="15382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2456" name="Rectangle 24"/>
          <p:cNvSpPr>
            <a:spLocks noChangeArrowheads="1"/>
          </p:cNvSpPr>
          <p:nvPr/>
        </p:nvSpPr>
        <p:spPr bwMode="auto">
          <a:xfrm>
            <a:off x="-457200" y="4495800"/>
            <a:ext cx="10058400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682450" name="Group 18"/>
          <p:cNvGrpSpPr>
            <a:grpSpLocks/>
          </p:cNvGrpSpPr>
          <p:nvPr/>
        </p:nvGrpSpPr>
        <p:grpSpPr bwMode="auto">
          <a:xfrm>
            <a:off x="3810000" y="4662488"/>
            <a:ext cx="2057400" cy="2119312"/>
            <a:chOff x="2256" y="1876"/>
            <a:chExt cx="1449" cy="1721"/>
          </a:xfrm>
        </p:grpSpPr>
        <p:sp>
          <p:nvSpPr>
            <p:cNvPr id="6161" name="Cube 33"/>
            <p:cNvSpPr>
              <a:spLocks noChangeArrowheads="1"/>
            </p:cNvSpPr>
            <p:nvPr/>
          </p:nvSpPr>
          <p:spPr bwMode="auto">
            <a:xfrm flipH="1">
              <a:off x="2257" y="1876"/>
              <a:ext cx="1440" cy="1721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6162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92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Freeform 21"/>
            <p:cNvSpPr>
              <a:spLocks/>
            </p:cNvSpPr>
            <p:nvPr/>
          </p:nvSpPr>
          <p:spPr bwMode="auto">
            <a:xfrm>
              <a:off x="2640" y="2544"/>
              <a:ext cx="1008" cy="864"/>
            </a:xfrm>
            <a:custGeom>
              <a:avLst/>
              <a:gdLst>
                <a:gd name="T0" fmla="*/ 358 w 912"/>
                <a:gd name="T1" fmla="*/ 78 h 768"/>
                <a:gd name="T2" fmla="*/ 932 w 912"/>
                <a:gd name="T3" fmla="*/ 0 h 768"/>
                <a:gd name="T4" fmla="*/ 1146 w 912"/>
                <a:gd name="T5" fmla="*/ 231 h 768"/>
                <a:gd name="T6" fmla="*/ 1361 w 912"/>
                <a:gd name="T7" fmla="*/ 692 h 768"/>
                <a:gd name="T8" fmla="*/ 1218 w 912"/>
                <a:gd name="T9" fmla="*/ 770 h 768"/>
                <a:gd name="T10" fmla="*/ 1146 w 912"/>
                <a:gd name="T11" fmla="*/ 1000 h 768"/>
                <a:gd name="T12" fmla="*/ 932 w 912"/>
                <a:gd name="T13" fmla="*/ 1153 h 768"/>
                <a:gd name="T14" fmla="*/ 643 w 912"/>
                <a:gd name="T15" fmla="*/ 1231 h 768"/>
                <a:gd name="T16" fmla="*/ 429 w 912"/>
                <a:gd name="T17" fmla="*/ 1231 h 768"/>
                <a:gd name="T18" fmla="*/ 286 w 912"/>
                <a:gd name="T19" fmla="*/ 1077 h 768"/>
                <a:gd name="T20" fmla="*/ 0 w 912"/>
                <a:gd name="T21" fmla="*/ 538 h 768"/>
                <a:gd name="T22" fmla="*/ 72 w 912"/>
                <a:gd name="T23" fmla="*/ 385 h 768"/>
                <a:gd name="T24" fmla="*/ 216 w 912"/>
                <a:gd name="T25" fmla="*/ 154 h 768"/>
                <a:gd name="T26" fmla="*/ 358 w 912"/>
                <a:gd name="T27" fmla="*/ 78 h 7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2" h="768">
                  <a:moveTo>
                    <a:pt x="240" y="48"/>
                  </a:moveTo>
                  <a:lnTo>
                    <a:pt x="624" y="0"/>
                  </a:lnTo>
                  <a:lnTo>
                    <a:pt x="768" y="144"/>
                  </a:lnTo>
                  <a:lnTo>
                    <a:pt x="912" y="432"/>
                  </a:lnTo>
                  <a:lnTo>
                    <a:pt x="816" y="480"/>
                  </a:lnTo>
                  <a:lnTo>
                    <a:pt x="768" y="624"/>
                  </a:lnTo>
                  <a:lnTo>
                    <a:pt x="624" y="720"/>
                  </a:lnTo>
                  <a:lnTo>
                    <a:pt x="432" y="768"/>
                  </a:lnTo>
                  <a:lnTo>
                    <a:pt x="288" y="768"/>
                  </a:lnTo>
                  <a:lnTo>
                    <a:pt x="192" y="672"/>
                  </a:lnTo>
                  <a:lnTo>
                    <a:pt x="0" y="336"/>
                  </a:lnTo>
                  <a:lnTo>
                    <a:pt x="48" y="240"/>
                  </a:lnTo>
                  <a:lnTo>
                    <a:pt x="144" y="96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6164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2419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82458" name="Group 26"/>
          <p:cNvGrpSpPr>
            <a:grpSpLocks/>
          </p:cNvGrpSpPr>
          <p:nvPr/>
        </p:nvGrpSpPr>
        <p:grpSpPr bwMode="auto">
          <a:xfrm>
            <a:off x="3657600" y="4648200"/>
            <a:ext cx="2286000" cy="2139950"/>
            <a:chOff x="3888" y="144"/>
            <a:chExt cx="1440" cy="1348"/>
          </a:xfrm>
        </p:grpSpPr>
        <p:sp>
          <p:nvSpPr>
            <p:cNvPr id="6158" name="Cube 33"/>
            <p:cNvSpPr>
              <a:spLocks noChangeArrowheads="1"/>
            </p:cNvSpPr>
            <p:nvPr/>
          </p:nvSpPr>
          <p:spPr bwMode="auto">
            <a:xfrm flipH="1">
              <a:off x="3888" y="144"/>
              <a:ext cx="1440" cy="1348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6159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AutoShape 29"/>
            <p:cNvSpPr>
              <a:spLocks noChangeArrowheads="1"/>
            </p:cNvSpPr>
            <p:nvPr/>
          </p:nvSpPr>
          <p:spPr bwMode="auto">
            <a:xfrm rot="2760000">
              <a:off x="4008" y="268"/>
              <a:ext cx="336" cy="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r>
              <a:rPr lang="en-US" dirty="0" smtClean="0">
                <a:solidFill>
                  <a:srgbClr val="000000"/>
                </a:solidFill>
              </a:rPr>
              <a:t> of 32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34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8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8" grpId="0"/>
      <p:bldP spid="1682439" grpId="0"/>
      <p:bldP spid="1682440" grpId="0"/>
      <p:bldP spid="1682441" grpId="0"/>
      <p:bldP spid="16824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2: Private Cloud Computing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81200" y="14478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0000CC"/>
                </a:solidFill>
                <a:cs typeface="Arial" charset="0"/>
              </a:rPr>
              <a:t>Delegate PROCESSING of data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800" y="19812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  <a:cs typeface="Arial" charset="0"/>
              </a:rPr>
              <a:t>without giving away ACCESS to it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71600" y="1447800"/>
            <a:ext cx="6400800" cy="14478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7175" name="Picture 15" descr="Cloud 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971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s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681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8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60825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9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084638"/>
            <a:ext cx="3635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0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1938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1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060825"/>
            <a:ext cx="3635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2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38600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762000" y="5410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(Input: x)</a:t>
            </a:r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6324600" y="54102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(Program: P)</a:t>
            </a:r>
          </a:p>
        </p:txBody>
      </p:sp>
      <p:sp>
        <p:nvSpPr>
          <p:cNvPr id="1685531" name="Line 27"/>
          <p:cNvSpPr>
            <a:spLocks noChangeShapeType="1"/>
          </p:cNvSpPr>
          <p:nvPr/>
        </p:nvSpPr>
        <p:spPr bwMode="auto">
          <a:xfrm>
            <a:off x="2971800" y="42672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85532" name="Line 28"/>
          <p:cNvSpPr>
            <a:spLocks noChangeShapeType="1"/>
          </p:cNvSpPr>
          <p:nvPr/>
        </p:nvSpPr>
        <p:spPr bwMode="auto">
          <a:xfrm>
            <a:off x="2667000" y="55626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85533" name="Rectangle 29"/>
          <p:cNvSpPr>
            <a:spLocks noChangeArrowheads="1"/>
          </p:cNvSpPr>
          <p:nvPr/>
        </p:nvSpPr>
        <p:spPr bwMode="auto">
          <a:xfrm>
            <a:off x="2590800" y="5029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Enc(x), P → Enc(P(x))</a:t>
            </a:r>
          </a:p>
        </p:txBody>
      </p:sp>
      <p:sp>
        <p:nvSpPr>
          <p:cNvPr id="1685534" name="Rectangle 30"/>
          <p:cNvSpPr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Encrypt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32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31" grpId="0" animBg="1"/>
      <p:bldP spid="1685532" grpId="0" animBg="1"/>
      <p:bldP spid="1685533" grpId="0"/>
      <p:bldP spid="16855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685800" y="1371600"/>
            <a:ext cx="8001000" cy="9906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066800" y="1447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  <a:cs typeface="Arial" charset="0"/>
              </a:rPr>
              <a:t>Encrypted x, Program P → Encrypted P(x)</a:t>
            </a:r>
          </a:p>
        </p:txBody>
      </p:sp>
      <p:sp>
        <p:nvSpPr>
          <p:cNvPr id="1688598" name="Rectangle 22"/>
          <p:cNvSpPr>
            <a:spLocks noChangeArrowheads="1"/>
          </p:cNvSpPr>
          <p:nvPr/>
        </p:nvSpPr>
        <p:spPr bwMode="auto">
          <a:xfrm>
            <a:off x="1066800" y="2590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Definition:</a:t>
            </a: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KeyGen, Enc, Dec, </a:t>
            </a: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Eval</a:t>
            </a:r>
            <a:r>
              <a:rPr lang="en-US" sz="3200" smtClean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1688599" name="AutoShape 23"/>
          <p:cNvSpPr>
            <a:spLocks/>
          </p:cNvSpPr>
          <p:nvPr/>
        </p:nvSpPr>
        <p:spPr bwMode="auto">
          <a:xfrm rot="5400000">
            <a:off x="4000500" y="2171700"/>
            <a:ext cx="228600" cy="2438400"/>
          </a:xfrm>
          <a:prstGeom prst="rightBrace">
            <a:avLst>
              <a:gd name="adj1" fmla="val 88889"/>
              <a:gd name="adj2" fmla="val 519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88600" name="Rectangle 24"/>
          <p:cNvSpPr>
            <a:spLocks noChangeArrowheads="1"/>
          </p:cNvSpPr>
          <p:nvPr/>
        </p:nvSpPr>
        <p:spPr bwMode="auto">
          <a:xfrm>
            <a:off x="1905000" y="335280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(as in regular public/private-key encryption)</a:t>
            </a:r>
          </a:p>
        </p:txBody>
      </p:sp>
      <p:sp>
        <p:nvSpPr>
          <p:cNvPr id="1688601" name="Rectangle 25"/>
          <p:cNvSpPr>
            <a:spLocks noChangeArrowheads="1"/>
          </p:cNvSpPr>
          <p:nvPr/>
        </p:nvSpPr>
        <p:spPr bwMode="auto">
          <a:xfrm>
            <a:off x="1600200" y="39624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If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c = </a:t>
            </a:r>
            <a:r>
              <a:rPr lang="en-US" sz="2400" b="1" dirty="0" err="1" smtClean="0">
                <a:solidFill>
                  <a:srgbClr val="000000"/>
                </a:solidFill>
                <a:cs typeface="Arial" charset="0"/>
              </a:rPr>
              <a:t>Enc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PK, x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c′ = </a:t>
            </a:r>
            <a:r>
              <a:rPr lang="en-US" sz="2400" b="1" dirty="0" err="1" smtClean="0">
                <a:solidFill>
                  <a:srgbClr val="000000"/>
                </a:solidFill>
                <a:cs typeface="Arial" charset="0"/>
              </a:rPr>
              <a:t>Eval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PK, c, P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  <p:sp>
        <p:nvSpPr>
          <p:cNvPr id="1688602" name="Rectangle 26"/>
          <p:cNvSpPr>
            <a:spLocks noChangeArrowheads="1"/>
          </p:cNvSpPr>
          <p:nvPr/>
        </p:nvSpPr>
        <p:spPr bwMode="auto">
          <a:xfrm>
            <a:off x="1066800" y="5181600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Compactness:</a:t>
            </a:r>
            <a:r>
              <a:rPr lang="en-US" sz="240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Length of c′ independent of size of P</a:t>
            </a:r>
          </a:p>
        </p:txBody>
      </p:sp>
      <p:sp>
        <p:nvSpPr>
          <p:cNvPr id="1688603" name="Rectangle 27"/>
          <p:cNvSpPr>
            <a:spLocks noChangeArrowheads="1"/>
          </p:cNvSpPr>
          <p:nvPr/>
        </p:nvSpPr>
        <p:spPr bwMode="auto">
          <a:xfrm>
            <a:off x="1066800" y="5867400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Security = Semantic Security</a:t>
            </a:r>
            <a:r>
              <a:rPr lang="en-US" sz="2400" smtClean="0">
                <a:solidFill>
                  <a:srgbClr val="0000CC"/>
                </a:solidFill>
                <a:cs typeface="Arial" charset="0"/>
              </a:rPr>
              <a:t> [GM82]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88604" name="Rectangle 28"/>
          <p:cNvSpPr>
            <a:spLocks noChangeArrowheads="1"/>
          </p:cNvSpPr>
          <p:nvPr/>
        </p:nvSpPr>
        <p:spPr bwMode="auto">
          <a:xfrm>
            <a:off x="1066800" y="3505200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Correctness of Eval: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For every input x, program P</a:t>
            </a:r>
          </a:p>
        </p:txBody>
      </p:sp>
      <p:sp>
        <p:nvSpPr>
          <p:cNvPr id="1688605" name="Rectangle 29"/>
          <p:cNvSpPr>
            <a:spLocks noChangeArrowheads="1"/>
          </p:cNvSpPr>
          <p:nvPr/>
        </p:nvSpPr>
        <p:spPr bwMode="auto">
          <a:xfrm>
            <a:off x="1828800" y="4495800"/>
            <a:ext cx="579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then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Dec 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SK, c′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= P(x).</a:t>
            </a:r>
          </a:p>
        </p:txBody>
      </p:sp>
      <p:sp>
        <p:nvSpPr>
          <p:cNvPr id="1688607" name="Rectangle 31"/>
          <p:cNvSpPr>
            <a:spLocks noChangeArrowheads="1"/>
          </p:cNvSpPr>
          <p:nvPr/>
        </p:nvSpPr>
        <p:spPr bwMode="auto">
          <a:xfrm>
            <a:off x="5486400" y="4114800"/>
            <a:ext cx="2362200" cy="6096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397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88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88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598" grpId="0"/>
      <p:bldP spid="1688599" grpId="0" animBg="1"/>
      <p:bldP spid="1688599" grpId="1" animBg="1"/>
      <p:bldP spid="1688600" grpId="0"/>
      <p:bldP spid="1688600" grpId="1"/>
      <p:bldP spid="1688601" grpId="0"/>
      <p:bldP spid="1688602" grpId="0"/>
      <p:bldP spid="1688603" grpId="0"/>
      <p:bldP spid="1688604" grpId="0"/>
      <p:bldP spid="1688605" grpId="0"/>
      <p:bldP spid="1688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on vulnerability exploitation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4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nted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693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Fully Homomorphic Encryption</a:t>
            </a:r>
          </a:p>
        </p:txBody>
      </p:sp>
      <p:pic>
        <p:nvPicPr>
          <p:cNvPr id="7172" name="Picture 4" descr="MC9004352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9812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38400"/>
            <a:ext cx="1219200" cy="1219200"/>
          </a:xfrm>
        </p:spPr>
      </p:pic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7696200" y="2757488"/>
            <a:ext cx="152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Function</a:t>
            </a:r>
            <a:r>
              <a:rPr lang="en-US" sz="2000">
                <a:solidFill>
                  <a:srgbClr val="000066"/>
                </a:solidFill>
              </a:rPr>
              <a:t/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800" i="1">
                <a:solidFill>
                  <a:srgbClr val="000066"/>
                </a:solidFill>
              </a:rPr>
              <a:t>f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304800" y="2743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2760663" y="2722563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760663" y="217487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Enc(</a:t>
            </a: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2055813" y="54102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Eval</a:t>
            </a:r>
            <a:r>
              <a:rPr lang="en-US" sz="3200">
                <a:solidFill>
                  <a:srgbClr val="000066"/>
                </a:solidFill>
              </a:rPr>
              <a:t>: </a:t>
            </a:r>
            <a:r>
              <a:rPr lang="en-US" sz="3200" i="1">
                <a:solidFill>
                  <a:srgbClr val="000066"/>
                </a:solidFill>
              </a:rPr>
              <a:t>f, </a:t>
            </a:r>
            <a:r>
              <a:rPr lang="en-US" sz="3200">
                <a:solidFill>
                  <a:srgbClr val="000066"/>
                </a:solidFill>
              </a:rPr>
              <a:t>Enc</a:t>
            </a:r>
            <a:r>
              <a:rPr lang="en-US" sz="3200" i="1">
                <a:solidFill>
                  <a:srgbClr val="000066"/>
                </a:solidFill>
              </a:rPr>
              <a:t>(x)</a:t>
            </a:r>
            <a:r>
              <a:rPr lang="en-US" sz="3200" i="1">
                <a:solidFill>
                  <a:srgbClr val="000066"/>
                </a:solidFill>
                <a:sym typeface="Symbol" pitchFamily="18" charset="2"/>
              </a:rPr>
              <a:t></a:t>
            </a:r>
            <a:r>
              <a:rPr lang="en-US" sz="3200">
                <a:solidFill>
                  <a:srgbClr val="000066"/>
                </a:solidFill>
                <a:sym typeface="Symbol" pitchFamily="18" charset="2"/>
              </a:rPr>
              <a:t></a:t>
            </a:r>
            <a:r>
              <a:rPr lang="en-US" sz="3200" i="1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3200">
                <a:solidFill>
                  <a:srgbClr val="000066"/>
                </a:solidFill>
                <a:sym typeface="Symbol" pitchFamily="18" charset="2"/>
              </a:rPr>
              <a:t>Enc</a:t>
            </a:r>
            <a:r>
              <a:rPr lang="en-US" sz="3200" i="1">
                <a:solidFill>
                  <a:srgbClr val="000066"/>
                </a:solidFill>
                <a:sym typeface="Symbol" pitchFamily="18" charset="2"/>
              </a:rPr>
              <a:t>(f(x))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1828800" y="60198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homomorphic evaluation</a:t>
            </a:r>
          </a:p>
        </p:txBody>
      </p:sp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6781800" y="1371600"/>
            <a:ext cx="2209800" cy="914400"/>
          </a:xfrm>
          <a:prstGeom prst="wedgeEllipseCallout">
            <a:avLst>
              <a:gd name="adj1" fmla="val -37338"/>
              <a:gd name="adj2" fmla="val 5330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Knows nothing of </a:t>
            </a: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/>
              <a:t>.</a:t>
            </a:r>
          </a:p>
        </p:txBody>
      </p:sp>
      <p:pic>
        <p:nvPicPr>
          <p:cNvPr id="718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693988"/>
            <a:ext cx="885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2"/>
          <p:cNvSpPr txBox="1"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[Rivest-Adleman-Dertouzos’78]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DB302-684D-42F0-8C4E-F8FE14929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1513476" name="Rectangle 4"/>
          <p:cNvSpPr>
            <a:spLocks noChangeArrowheads="1"/>
          </p:cNvSpPr>
          <p:nvPr/>
        </p:nvSpPr>
        <p:spPr bwMode="auto">
          <a:xfrm>
            <a:off x="990600" y="11430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 First Defined: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“Privacy homomorphism”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[RAD’78]</a:t>
            </a:r>
          </a:p>
        </p:txBody>
      </p:sp>
      <p:sp>
        <p:nvSpPr>
          <p:cNvPr id="1513481" name="Rectangle 9"/>
          <p:cNvSpPr>
            <a:spLocks noChangeArrowheads="1"/>
          </p:cNvSpPr>
          <p:nvPr/>
        </p:nvSpPr>
        <p:spPr bwMode="auto">
          <a:xfrm>
            <a:off x="1600200" y="1752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their motivation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: searching encrypted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0EA-71B9-45F2-AD92-EB50100A6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3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6" grpId="0"/>
      <p:bldP spid="15134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11430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 First Defined: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“Privacy homomorphism”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[RAD’78]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90600" y="2362200"/>
            <a:ext cx="320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 Limited Variants: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00200" y="35052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GM &amp; Paillier: additively homomorphic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00200" y="2971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RSA &amp; El Gamal: multiplicatively homomorphic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600200" y="1752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their motivation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: searching encrypted data</a:t>
            </a:r>
          </a:p>
        </p:txBody>
      </p:sp>
      <p:grpSp>
        <p:nvGrpSpPr>
          <p:cNvPr id="1594394" name="Group 26"/>
          <p:cNvGrpSpPr>
            <a:grpSpLocks/>
          </p:cNvGrpSpPr>
          <p:nvPr/>
        </p:nvGrpSpPr>
        <p:grpSpPr bwMode="auto">
          <a:xfrm>
            <a:off x="1600200" y="4419600"/>
            <a:ext cx="8534400" cy="2057400"/>
            <a:chOff x="1104" y="2880"/>
            <a:chExt cx="5376" cy="1296"/>
          </a:xfrm>
        </p:grpSpPr>
        <p:sp>
          <p:nvSpPr>
            <p:cNvPr id="10254" name="Oval 17"/>
            <p:cNvSpPr>
              <a:spLocks noChangeArrowheads="1"/>
            </p:cNvSpPr>
            <p:nvPr/>
          </p:nvSpPr>
          <p:spPr bwMode="auto">
            <a:xfrm>
              <a:off x="1104" y="3840"/>
              <a:ext cx="81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c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= m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1800" baseline="30000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0255" name="Oval 18"/>
            <p:cNvSpPr>
              <a:spLocks noChangeArrowheads="1"/>
            </p:cNvSpPr>
            <p:nvPr/>
          </p:nvSpPr>
          <p:spPr bwMode="auto">
            <a:xfrm>
              <a:off x="2112" y="3840"/>
              <a:ext cx="81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c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= m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sz="1800" baseline="30000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0256" name="Oval 19"/>
            <p:cNvSpPr>
              <a:spLocks noChangeArrowheads="1"/>
            </p:cNvSpPr>
            <p:nvPr/>
          </p:nvSpPr>
          <p:spPr bwMode="auto">
            <a:xfrm>
              <a:off x="3744" y="3792"/>
              <a:ext cx="81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c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n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= m</a:t>
              </a:r>
              <a:r>
                <a:rPr lang="en-US" sz="1800" baseline="-25000" smtClean="0">
                  <a:solidFill>
                    <a:srgbClr val="000000"/>
                  </a:solidFill>
                  <a:cs typeface="Arial" charset="0"/>
                </a:rPr>
                <a:t>n</a:t>
              </a:r>
              <a:r>
                <a:rPr lang="en-US" sz="1800" baseline="30000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1800" smtClean="0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0257" name="Oval 20"/>
            <p:cNvSpPr>
              <a:spLocks noChangeArrowheads="1"/>
            </p:cNvSpPr>
            <p:nvPr/>
          </p:nvSpPr>
          <p:spPr bwMode="auto">
            <a:xfrm>
              <a:off x="2784" y="3072"/>
              <a:ext cx="288" cy="2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1776" y="3360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59" name="Line 22"/>
            <p:cNvSpPr>
              <a:spLocks noChangeShapeType="1"/>
            </p:cNvSpPr>
            <p:nvPr/>
          </p:nvSpPr>
          <p:spPr bwMode="auto">
            <a:xfrm flipV="1">
              <a:off x="2640" y="340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0" name="Line 23"/>
            <p:cNvSpPr>
              <a:spLocks noChangeShapeType="1"/>
            </p:cNvSpPr>
            <p:nvPr/>
          </p:nvSpPr>
          <p:spPr bwMode="auto">
            <a:xfrm flipH="1" flipV="1">
              <a:off x="3072" y="3360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1" name="Line 24"/>
            <p:cNvSpPr>
              <a:spLocks noChangeShapeType="1"/>
            </p:cNvSpPr>
            <p:nvPr/>
          </p:nvSpPr>
          <p:spPr bwMode="auto">
            <a:xfrm flipV="1">
              <a:off x="2928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2" name="Rectangle 25"/>
            <p:cNvSpPr>
              <a:spLocks noChangeArrowheads="1"/>
            </p:cNvSpPr>
            <p:nvPr/>
          </p:nvSpPr>
          <p:spPr bwMode="auto">
            <a:xfrm>
              <a:off x="3216" y="2880"/>
              <a:ext cx="326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c* = c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…c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n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 </a:t>
              </a:r>
              <a:br>
                <a:rPr lang="en-US" sz="2400" smtClean="0">
                  <a:solidFill>
                    <a:srgbClr val="000000"/>
                  </a:solidFill>
                  <a:cs typeface="Arial" charset="0"/>
                </a:rPr>
              </a:b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= (m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m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…m</a:t>
              </a:r>
              <a:r>
                <a:rPr lang="en-US" sz="2400" baseline="-25000" smtClean="0">
                  <a:solidFill>
                    <a:srgbClr val="000000"/>
                  </a:solidFill>
                  <a:cs typeface="Arial" charset="0"/>
                </a:rPr>
                <a:t>n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)</a:t>
              </a:r>
              <a:r>
                <a:rPr lang="en-US" sz="2400" baseline="30000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 mod 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8F93A-3AAE-4343-ADCD-7997DE55D9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5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ChangeArrowheads="1"/>
          </p:cNvSpPr>
          <p:nvPr/>
        </p:nvSpPr>
        <p:spPr bwMode="auto">
          <a:xfrm>
            <a:off x="1600200" y="41148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BGN’05 &amp; GH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’10: quadratic formulas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11430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 First Defined: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“Privacy homomorphism”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[RAD’78]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90600" y="2362200"/>
            <a:ext cx="320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0000CC"/>
                </a:solidFill>
                <a:cs typeface="Arial" charset="0"/>
              </a:rPr>
              <a:t> Limited Variants:</a:t>
            </a:r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00200" y="35052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GM &amp; Paillier: additively homomorphic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00200" y="2971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RSA &amp; El Gamal: multiplicatively homomorphic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600200" y="1752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their motivation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: searching encrypted data</a:t>
            </a:r>
          </a:p>
        </p:txBody>
      </p:sp>
      <p:sp>
        <p:nvSpPr>
          <p:cNvPr id="1594395" name="Rectangle 27"/>
          <p:cNvSpPr>
            <a:spLocks noChangeArrowheads="1"/>
          </p:cNvSpPr>
          <p:nvPr/>
        </p:nvSpPr>
        <p:spPr bwMode="auto">
          <a:xfrm>
            <a:off x="990600" y="480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008000"/>
                </a:solidFill>
                <a:cs typeface="Arial" charset="0"/>
              </a:rPr>
              <a:t> NON-COMPACT homomorphic encryption:</a:t>
            </a:r>
            <a:endParaRPr lang="en-US" sz="2400" smtClean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594396" name="Rectangle 28"/>
          <p:cNvSpPr>
            <a:spLocks noChangeArrowheads="1"/>
          </p:cNvSpPr>
          <p:nvPr/>
        </p:nvSpPr>
        <p:spPr bwMode="auto">
          <a:xfrm>
            <a:off x="1600200" y="57912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SYY’99 &amp; MGH’08: c* grows exp. with degree/depth</a:t>
            </a:r>
          </a:p>
        </p:txBody>
      </p:sp>
      <p:sp>
        <p:nvSpPr>
          <p:cNvPr id="1594397" name="Rectangle 29"/>
          <p:cNvSpPr>
            <a:spLocks noChangeArrowheads="1"/>
          </p:cNvSpPr>
          <p:nvPr/>
        </p:nvSpPr>
        <p:spPr bwMode="auto">
          <a:xfrm>
            <a:off x="1600200" y="6248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IP’07 works for branching programs</a:t>
            </a:r>
          </a:p>
        </p:txBody>
      </p:sp>
      <p:sp>
        <p:nvSpPr>
          <p:cNvPr id="1594399" name="Rectangle 31"/>
          <p:cNvSpPr>
            <a:spLocks noChangeArrowheads="1"/>
          </p:cNvSpPr>
          <p:nvPr/>
        </p:nvSpPr>
        <p:spPr bwMode="auto">
          <a:xfrm>
            <a:off x="1600200" y="53340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Based on Yao garbled circuits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8F93A-3AAE-4343-ADCD-7997DE55D9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74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95" grpId="0"/>
      <p:bldP spid="1594396" grpId="0"/>
      <p:bldP spid="1594397" grpId="0"/>
      <p:bldP spid="15943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990600" y="11430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 First Defined: 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“Privacy homomorphism” </a:t>
            </a:r>
            <a:r>
              <a:rPr lang="en-US" sz="2000" smtClean="0">
                <a:solidFill>
                  <a:srgbClr val="000000"/>
                </a:solidFill>
                <a:cs typeface="Arial" charset="0"/>
              </a:rPr>
              <a:t>[RAD’78]</a:t>
            </a:r>
          </a:p>
        </p:txBody>
      </p:sp>
      <p:sp>
        <p:nvSpPr>
          <p:cNvPr id="1568776" name="Rectangle 8"/>
          <p:cNvSpPr>
            <a:spLocks noChangeArrowheads="1"/>
          </p:cNvSpPr>
          <p:nvPr/>
        </p:nvSpPr>
        <p:spPr bwMode="auto">
          <a:xfrm>
            <a:off x="1600200" y="5410200"/>
            <a:ext cx="7543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using just integer addition and multiplication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600200" y="1752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their motivation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: searching encrypted data</a:t>
            </a:r>
          </a:p>
        </p:txBody>
      </p:sp>
      <p:sp>
        <p:nvSpPr>
          <p:cNvPr id="1568778" name="Rectangle 10"/>
          <p:cNvSpPr>
            <a:spLocks noChangeArrowheads="1"/>
          </p:cNvSpPr>
          <p:nvPr/>
        </p:nvSpPr>
        <p:spPr bwMode="auto">
          <a:xfrm>
            <a:off x="990600" y="48006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Full course last semester</a:t>
            </a:r>
          </a:p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Today: an alternative construction	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[DGHV’10]: </a:t>
            </a:r>
          </a:p>
        </p:txBody>
      </p:sp>
      <p:grpSp>
        <p:nvGrpSpPr>
          <p:cNvPr id="1568779" name="Group 11"/>
          <p:cNvGrpSpPr>
            <a:grpSpLocks/>
          </p:cNvGrpSpPr>
          <p:nvPr/>
        </p:nvGrpSpPr>
        <p:grpSpPr bwMode="auto">
          <a:xfrm>
            <a:off x="609600" y="2514600"/>
            <a:ext cx="8763000" cy="2209800"/>
            <a:chOff x="384" y="1584"/>
            <a:chExt cx="5520" cy="1392"/>
          </a:xfrm>
        </p:grpSpPr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528" y="1584"/>
              <a:ext cx="4992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Rectangle 13"/>
            <p:cNvSpPr>
              <a:spLocks noChangeArrowheads="1"/>
            </p:cNvSpPr>
            <p:nvPr/>
          </p:nvSpPr>
          <p:spPr bwMode="auto">
            <a:xfrm>
              <a:off x="384" y="1632"/>
              <a:ext cx="4224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b="1" smtClean="0">
                  <a:solidFill>
                    <a:srgbClr val="008000"/>
                  </a:solidFill>
                  <a:cs typeface="Arial" charset="0"/>
                </a:rPr>
                <a:t>		</a:t>
              </a:r>
              <a:r>
                <a:rPr lang="en-US" b="1" smtClean="0">
                  <a:solidFill>
                    <a:srgbClr val="008000"/>
                  </a:solidFill>
                  <a:cs typeface="Arial" charset="0"/>
                </a:rPr>
                <a:t>Big Breakthrough</a:t>
              </a:r>
              <a:r>
                <a:rPr lang="en-US" sz="2400" b="1" smtClean="0">
                  <a:solidFill>
                    <a:srgbClr val="000000"/>
                  </a:solidFill>
                  <a:cs typeface="Arial" charset="0"/>
                </a:rPr>
                <a:t>: </a:t>
              </a:r>
              <a:r>
                <a:rPr lang="en-US" sz="2000" b="1" smtClean="0">
                  <a:solidFill>
                    <a:srgbClr val="000000"/>
                  </a:solidFill>
                  <a:cs typeface="Arial" charset="0"/>
                </a:rPr>
                <a:t>[Gentry09]</a:t>
              </a:r>
            </a:p>
          </p:txBody>
        </p:sp>
        <p:sp>
          <p:nvSpPr>
            <p:cNvPr id="11275" name="Rectangle 14"/>
            <p:cNvSpPr>
              <a:spLocks noChangeArrowheads="1"/>
            </p:cNvSpPr>
            <p:nvPr/>
          </p:nvSpPr>
          <p:spPr bwMode="auto">
            <a:xfrm>
              <a:off x="576" y="2016"/>
              <a:ext cx="5328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b="1" smtClean="0">
                  <a:solidFill>
                    <a:srgbClr val="000000"/>
                  </a:solidFill>
                  <a:cs typeface="Arial" charset="0"/>
                </a:rPr>
                <a:t>First Construction of Fully Homomorphic Encryption</a:t>
              </a:r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864" y="2352"/>
              <a:ext cx="470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smtClean="0">
                  <a:solidFill>
                    <a:srgbClr val="000000"/>
                  </a:solidFill>
                  <a:cs typeface="Arial" charset="0"/>
                </a:rPr>
                <a:t>using algebraic number theory &amp; “ideal lattices”</a:t>
              </a:r>
            </a:p>
          </p:txBody>
        </p:sp>
      </p:grpSp>
      <p:sp>
        <p:nvSpPr>
          <p:cNvPr id="1568784" name="Rectangle 16"/>
          <p:cNvSpPr>
            <a:spLocks noChangeArrowheads="1"/>
          </p:cNvSpPr>
          <p:nvPr/>
        </p:nvSpPr>
        <p:spPr bwMode="auto">
          <a:xfrm>
            <a:off x="1600200" y="5975350"/>
            <a:ext cx="7543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easier to understand, implement and improve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8F93A-3AAE-4343-ADCD-7997DE55D9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r>
              <a:rPr lang="en-US" smtClean="0">
                <a:solidFill>
                  <a:srgbClr val="000000"/>
                </a:solidFill>
              </a:rPr>
              <a:t> of 32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4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76" grpId="0"/>
      <p:bldP spid="1568778" grpId="0"/>
      <p:bldP spid="15687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CC"/>
                </a:solidFill>
              </a:rPr>
              <a:t>Constructing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4400" dirty="0" smtClean="0">
                <a:solidFill>
                  <a:srgbClr val="0000CC"/>
                </a:solidFill>
              </a:rPr>
              <a:t>fully-</a:t>
            </a:r>
            <a:r>
              <a:rPr lang="en-US" sz="4400" dirty="0" err="1" smtClean="0">
                <a:solidFill>
                  <a:srgbClr val="0000CC"/>
                </a:solidFill>
              </a:rPr>
              <a:t>homomoprhic</a:t>
            </a:r>
            <a:r>
              <a:rPr lang="en-US" sz="4400" dirty="0" smtClean="0">
                <a:solidFill>
                  <a:srgbClr val="0000CC"/>
                </a:solidFill>
              </a:rPr>
              <a:t> encryption</a:t>
            </a:r>
            <a:br>
              <a:rPr lang="en-US" sz="4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assuming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4400" dirty="0" smtClean="0">
                <a:solidFill>
                  <a:srgbClr val="0000CC"/>
                </a:solidFill>
              </a:rPr>
              <a:t>hardness of approximate GCD</a:t>
            </a:r>
          </a:p>
        </p:txBody>
      </p:sp>
      <p:grpSp>
        <p:nvGrpSpPr>
          <p:cNvPr id="13315" name="Group 16"/>
          <p:cNvGrpSpPr>
            <a:grpSpLocks/>
          </p:cNvGrpSpPr>
          <p:nvPr/>
        </p:nvGrpSpPr>
        <p:grpSpPr bwMode="auto">
          <a:xfrm>
            <a:off x="3581400" y="3346450"/>
            <a:ext cx="2300288" cy="2139950"/>
            <a:chOff x="2256" y="2108"/>
            <a:chExt cx="1449" cy="1348"/>
          </a:xfrm>
        </p:grpSpPr>
        <p:sp>
          <p:nvSpPr>
            <p:cNvPr id="13316" name="Cube 33"/>
            <p:cNvSpPr>
              <a:spLocks noChangeArrowheads="1"/>
            </p:cNvSpPr>
            <p:nvPr/>
          </p:nvSpPr>
          <p:spPr bwMode="auto">
            <a:xfrm flipH="1">
              <a:off x="2256" y="2108"/>
              <a:ext cx="1440" cy="1348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13317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92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Freeform 11"/>
            <p:cNvSpPr>
              <a:spLocks/>
            </p:cNvSpPr>
            <p:nvPr/>
          </p:nvSpPr>
          <p:spPr bwMode="auto">
            <a:xfrm>
              <a:off x="2640" y="2544"/>
              <a:ext cx="1008" cy="864"/>
            </a:xfrm>
            <a:custGeom>
              <a:avLst/>
              <a:gdLst>
                <a:gd name="T0" fmla="*/ 358 w 912"/>
                <a:gd name="T1" fmla="*/ 78 h 768"/>
                <a:gd name="T2" fmla="*/ 932 w 912"/>
                <a:gd name="T3" fmla="*/ 0 h 768"/>
                <a:gd name="T4" fmla="*/ 1146 w 912"/>
                <a:gd name="T5" fmla="*/ 231 h 768"/>
                <a:gd name="T6" fmla="*/ 1361 w 912"/>
                <a:gd name="T7" fmla="*/ 692 h 768"/>
                <a:gd name="T8" fmla="*/ 1218 w 912"/>
                <a:gd name="T9" fmla="*/ 770 h 768"/>
                <a:gd name="T10" fmla="*/ 1146 w 912"/>
                <a:gd name="T11" fmla="*/ 1000 h 768"/>
                <a:gd name="T12" fmla="*/ 932 w 912"/>
                <a:gd name="T13" fmla="*/ 1153 h 768"/>
                <a:gd name="T14" fmla="*/ 643 w 912"/>
                <a:gd name="T15" fmla="*/ 1231 h 768"/>
                <a:gd name="T16" fmla="*/ 429 w 912"/>
                <a:gd name="T17" fmla="*/ 1231 h 768"/>
                <a:gd name="T18" fmla="*/ 286 w 912"/>
                <a:gd name="T19" fmla="*/ 1077 h 768"/>
                <a:gd name="T20" fmla="*/ 0 w 912"/>
                <a:gd name="T21" fmla="*/ 538 h 768"/>
                <a:gd name="T22" fmla="*/ 72 w 912"/>
                <a:gd name="T23" fmla="*/ 385 h 768"/>
                <a:gd name="T24" fmla="*/ 216 w 912"/>
                <a:gd name="T25" fmla="*/ 154 h 768"/>
                <a:gd name="T26" fmla="*/ 358 w 912"/>
                <a:gd name="T27" fmla="*/ 78 h 7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2" h="768">
                  <a:moveTo>
                    <a:pt x="240" y="48"/>
                  </a:moveTo>
                  <a:lnTo>
                    <a:pt x="624" y="0"/>
                  </a:lnTo>
                  <a:lnTo>
                    <a:pt x="768" y="144"/>
                  </a:lnTo>
                  <a:lnTo>
                    <a:pt x="912" y="432"/>
                  </a:lnTo>
                  <a:lnTo>
                    <a:pt x="816" y="480"/>
                  </a:lnTo>
                  <a:lnTo>
                    <a:pt x="768" y="624"/>
                  </a:lnTo>
                  <a:lnTo>
                    <a:pt x="624" y="720"/>
                  </a:lnTo>
                  <a:lnTo>
                    <a:pt x="432" y="768"/>
                  </a:lnTo>
                  <a:lnTo>
                    <a:pt x="288" y="768"/>
                  </a:lnTo>
                  <a:lnTo>
                    <a:pt x="192" y="672"/>
                  </a:lnTo>
                  <a:lnTo>
                    <a:pt x="0" y="336"/>
                  </a:lnTo>
                  <a:lnTo>
                    <a:pt x="48" y="240"/>
                  </a:lnTo>
                  <a:lnTo>
                    <a:pt x="144" y="96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13319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2419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8F93A-3AAE-4343-ADCD-7997DE55D9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r>
              <a:rPr lang="en-US" dirty="0" smtClean="0">
                <a:solidFill>
                  <a:srgbClr val="000000"/>
                </a:solidFill>
              </a:rPr>
              <a:t> of 32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03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Roadmap</a:t>
            </a: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1143000" y="1600200"/>
            <a:ext cx="80010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685800" indent="-685800" algn="l">
              <a:lnSpc>
                <a:spcPct val="10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CC"/>
                </a:solidFill>
              </a:rPr>
              <a:t>1.</a:t>
            </a:r>
            <a:r>
              <a:rPr lang="en-US" sz="2400" b="1" smtClean="0">
                <a:solidFill>
                  <a:srgbClr val="0000CC"/>
                </a:solidFill>
              </a:rPr>
              <a:t> Secret-key</a:t>
            </a:r>
            <a:r>
              <a:rPr lang="en-US" sz="2400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CC"/>
                </a:solidFill>
              </a:rPr>
              <a:t>“Somewhat”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  <a:br>
              <a:rPr lang="en-US" sz="2400" smtClean="0">
                <a:solidFill>
                  <a:srgbClr val="000000"/>
                </a:solidFill>
              </a:rPr>
            </a:br>
            <a:r>
              <a:rPr lang="en-US" sz="2400" smtClean="0">
                <a:solidFill>
                  <a:srgbClr val="000000"/>
                </a:solidFill>
              </a:rPr>
              <a:t>		</a:t>
            </a:r>
            <a:r>
              <a:rPr lang="en-US" sz="2000" smtClean="0">
                <a:solidFill>
                  <a:srgbClr val="000000"/>
                </a:solidFill>
              </a:rPr>
              <a:t>(under the approximate GCD assumption)</a:t>
            </a:r>
          </a:p>
        </p:txBody>
      </p:sp>
      <p:sp>
        <p:nvSpPr>
          <p:cNvPr id="1466384" name="Line 16"/>
          <p:cNvSpPr>
            <a:spLocks noChangeShapeType="1"/>
          </p:cNvSpPr>
          <p:nvPr/>
        </p:nvSpPr>
        <p:spPr bwMode="auto">
          <a:xfrm>
            <a:off x="13716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66386" name="Line 18"/>
          <p:cNvSpPr>
            <a:spLocks noChangeShapeType="1"/>
          </p:cNvSpPr>
          <p:nvPr/>
        </p:nvSpPr>
        <p:spPr bwMode="auto">
          <a:xfrm>
            <a:off x="13716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4342" name="Picture 50" descr="r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00000">
            <a:off x="-361950" y="390525"/>
            <a:ext cx="180975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6422" name="Rectangle 54"/>
          <p:cNvSpPr>
            <a:spLocks noChangeArrowheads="1"/>
          </p:cNvSpPr>
          <p:nvPr/>
        </p:nvSpPr>
        <p:spPr bwMode="auto">
          <a:xfrm>
            <a:off x="1143000" y="3733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CC"/>
                </a:solidFill>
              </a:rPr>
              <a:t>2.</a:t>
            </a:r>
            <a:r>
              <a:rPr lang="en-US" sz="2400" b="1" smtClean="0">
                <a:solidFill>
                  <a:srgbClr val="0000CC"/>
                </a:solidFill>
              </a:rPr>
              <a:t> Public-key</a:t>
            </a:r>
            <a:r>
              <a:rPr lang="en-US" sz="2400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CC"/>
                </a:solidFill>
              </a:rPr>
              <a:t>“Somewhat”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  <a:br>
              <a:rPr lang="en-US" sz="2400" smtClean="0">
                <a:solidFill>
                  <a:srgbClr val="000000"/>
                </a:solidFill>
              </a:rPr>
            </a:br>
            <a:r>
              <a:rPr lang="en-US" sz="2400" smtClean="0">
                <a:solidFill>
                  <a:srgbClr val="000000"/>
                </a:solidFill>
              </a:rPr>
              <a:t>		</a:t>
            </a:r>
            <a:r>
              <a:rPr lang="en-US" sz="2000" smtClean="0">
                <a:solidFill>
                  <a:srgbClr val="000000"/>
                </a:solidFill>
              </a:rPr>
              <a:t>(under the approximate GCD assumption)</a:t>
            </a:r>
          </a:p>
        </p:txBody>
      </p:sp>
      <p:sp>
        <p:nvSpPr>
          <p:cNvPr id="1466423" name="Rectangle 55"/>
          <p:cNvSpPr>
            <a:spLocks noChangeArrowheads="1"/>
          </p:cNvSpPr>
          <p:nvPr/>
        </p:nvSpPr>
        <p:spPr bwMode="auto">
          <a:xfrm>
            <a:off x="1143000" y="55626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CC"/>
                </a:solidFill>
              </a:rPr>
              <a:t>3.</a:t>
            </a:r>
            <a:r>
              <a:rPr lang="en-US" sz="2400" b="1" smtClean="0">
                <a:solidFill>
                  <a:srgbClr val="0000CC"/>
                </a:solidFill>
              </a:rPr>
              <a:t> Public-key FULLY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  <a:br>
              <a:rPr lang="en-US" sz="2400" smtClean="0">
                <a:solidFill>
                  <a:srgbClr val="000000"/>
                </a:solidFill>
              </a:rPr>
            </a:br>
            <a:r>
              <a:rPr lang="en-US" sz="2400" smtClean="0">
                <a:solidFill>
                  <a:srgbClr val="000000"/>
                </a:solidFill>
              </a:rPr>
              <a:t>		</a:t>
            </a:r>
            <a:r>
              <a:rPr lang="en-US" sz="2000" smtClean="0">
                <a:solidFill>
                  <a:srgbClr val="000000"/>
                </a:solidFill>
              </a:rPr>
              <a:t>(under approx GCD + sparse subset sum)</a:t>
            </a:r>
          </a:p>
        </p:txBody>
      </p:sp>
      <p:sp>
        <p:nvSpPr>
          <p:cNvPr id="1466424" name="Rectangle 56"/>
          <p:cNvSpPr>
            <a:spLocks noChangeArrowheads="1"/>
          </p:cNvSpPr>
          <p:nvPr/>
        </p:nvSpPr>
        <p:spPr bwMode="auto">
          <a:xfrm>
            <a:off x="1524000" y="29718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(a simple transformation)</a:t>
            </a:r>
          </a:p>
        </p:txBody>
      </p:sp>
      <p:sp>
        <p:nvSpPr>
          <p:cNvPr id="1466425" name="Rectangle 57"/>
          <p:cNvSpPr>
            <a:spLocks noChangeArrowheads="1"/>
          </p:cNvSpPr>
          <p:nvPr/>
        </p:nvSpPr>
        <p:spPr bwMode="auto">
          <a:xfrm>
            <a:off x="1524000" y="49530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(borrows from Gentry’s techniques)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84" grpId="0" animBg="1"/>
      <p:bldP spid="1466386" grpId="0" animBg="1"/>
      <p:bldP spid="1466422" grpId="0"/>
      <p:bldP spid="1466423" grpId="0"/>
      <p:bldP spid="1466424" grpId="0"/>
      <p:bldP spid="14664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Secret-key</a:t>
            </a:r>
            <a:r>
              <a:rPr lang="en-US" dirty="0" smtClean="0"/>
              <a:t>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</p:txBody>
      </p:sp>
      <p:sp>
        <p:nvSpPr>
          <p:cNvPr id="1270787" name="Rectangle 3"/>
          <p:cNvSpPr>
            <a:spLocks noChangeArrowheads="1"/>
          </p:cNvSpPr>
          <p:nvPr/>
        </p:nvSpPr>
        <p:spPr bwMode="auto">
          <a:xfrm>
            <a:off x="685800" y="1524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 smtClean="0">
                <a:solidFill>
                  <a:srgbClr val="000000"/>
                </a:solidFill>
              </a:rPr>
              <a:t>  Secret key: a large  n</a:t>
            </a:r>
            <a:r>
              <a:rPr lang="en-US" sz="2400" baseline="30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-bit </a:t>
            </a:r>
            <a:r>
              <a:rPr lang="en-US" sz="2400" b="1" smtClean="0">
                <a:solidFill>
                  <a:srgbClr val="FF0000"/>
                </a:solidFill>
              </a:rPr>
              <a:t>odd</a:t>
            </a:r>
            <a:r>
              <a:rPr lang="en-US" sz="2400" smtClean="0">
                <a:solidFill>
                  <a:srgbClr val="000000"/>
                </a:solidFill>
              </a:rPr>
              <a:t> number </a:t>
            </a:r>
            <a:r>
              <a:rPr lang="en-US" sz="2400" b="1" smtClean="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270816" name="Rectangle 32"/>
          <p:cNvSpPr>
            <a:spLocks noChangeArrowheads="1"/>
          </p:cNvSpPr>
          <p:nvPr/>
        </p:nvSpPr>
        <p:spPr bwMode="auto">
          <a:xfrm>
            <a:off x="685800" y="22860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 smtClean="0">
                <a:solidFill>
                  <a:srgbClr val="000000"/>
                </a:solidFill>
              </a:rPr>
              <a:t> To Encrypt a bit </a:t>
            </a:r>
            <a:r>
              <a:rPr lang="en-US" sz="2400" b="1" smtClean="0">
                <a:solidFill>
                  <a:srgbClr val="0000CC"/>
                </a:solidFill>
              </a:rPr>
              <a:t>b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1270817" name="Rectangle 33"/>
          <p:cNvSpPr>
            <a:spLocks noChangeArrowheads="1"/>
          </p:cNvSpPr>
          <p:nvPr/>
        </p:nvSpPr>
        <p:spPr bwMode="auto">
          <a:xfrm>
            <a:off x="1143000" y="27432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pick a random “large” multiple of p, say </a:t>
            </a:r>
            <a:r>
              <a:rPr lang="en-US" sz="2400" b="1" smtClean="0">
                <a:solidFill>
                  <a:srgbClr val="0000CC"/>
                </a:solidFill>
              </a:rPr>
              <a:t>q·p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70818" name="Rectangle 34"/>
          <p:cNvSpPr>
            <a:spLocks noChangeArrowheads="1"/>
          </p:cNvSpPr>
          <p:nvPr/>
        </p:nvSpPr>
        <p:spPr bwMode="auto">
          <a:xfrm>
            <a:off x="11430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pick a random “small” even number </a:t>
            </a:r>
            <a:r>
              <a:rPr lang="en-US" sz="2400" b="1" smtClean="0">
                <a:solidFill>
                  <a:srgbClr val="0000CC"/>
                </a:solidFill>
              </a:rPr>
              <a:t>2·r</a:t>
            </a:r>
          </a:p>
        </p:txBody>
      </p:sp>
      <p:sp>
        <p:nvSpPr>
          <p:cNvPr id="1270822" name="Rectangle 38"/>
          <p:cNvSpPr>
            <a:spLocks noChangeArrowheads="1"/>
          </p:cNvSpPr>
          <p:nvPr/>
        </p:nvSpPr>
        <p:spPr bwMode="auto">
          <a:xfrm>
            <a:off x="1143000" y="3810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Ciphertext </a:t>
            </a:r>
            <a:r>
              <a:rPr lang="en-US" sz="2400" b="1" smtClean="0">
                <a:solidFill>
                  <a:srgbClr val="0000CC"/>
                </a:solidFill>
              </a:rPr>
              <a:t>c =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CC"/>
                </a:solidFill>
              </a:rPr>
              <a:t>q·p+2·r+b</a:t>
            </a:r>
          </a:p>
        </p:txBody>
      </p:sp>
      <p:sp>
        <p:nvSpPr>
          <p:cNvPr id="1270823" name="Rectangle 39"/>
          <p:cNvSpPr>
            <a:spLocks noChangeArrowheads="1"/>
          </p:cNvSpPr>
          <p:nvPr/>
        </p:nvSpPr>
        <p:spPr bwMode="auto">
          <a:xfrm>
            <a:off x="762000" y="45720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 To </a:t>
            </a:r>
            <a:r>
              <a:rPr lang="en-US" sz="2400" smtClean="0">
                <a:solidFill>
                  <a:srgbClr val="000000"/>
                </a:solidFill>
              </a:rPr>
              <a:t>Decrypt a ciphertext </a:t>
            </a:r>
            <a:r>
              <a:rPr lang="en-US" sz="2400" b="1" smtClean="0">
                <a:solidFill>
                  <a:srgbClr val="0000CC"/>
                </a:solidFill>
              </a:rPr>
              <a:t>c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1270824" name="Rectangle 40"/>
          <p:cNvSpPr>
            <a:spLocks noChangeArrowheads="1"/>
          </p:cNvSpPr>
          <p:nvPr/>
        </p:nvSpPr>
        <p:spPr bwMode="auto">
          <a:xfrm>
            <a:off x="1371600" y="51054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 (mod </a:t>
            </a:r>
            <a:r>
              <a:rPr lang="en-US" sz="2400" smtClean="0">
                <a:solidFill>
                  <a:srgbClr val="0000CC"/>
                </a:solidFill>
              </a:rPr>
              <a:t>p</a:t>
            </a:r>
            <a:r>
              <a:rPr lang="en-US" sz="2400" smtClean="0">
                <a:solidFill>
                  <a:srgbClr val="000000"/>
                </a:solidFill>
              </a:rPr>
              <a:t>) = </a:t>
            </a:r>
            <a:r>
              <a:rPr lang="en-US" sz="2400" b="1" smtClean="0">
                <a:solidFill>
                  <a:srgbClr val="000000"/>
                </a:solidFill>
              </a:rPr>
              <a:t>2·r+b (mod p) = 2·r+b</a:t>
            </a:r>
          </a:p>
        </p:txBody>
      </p:sp>
      <p:sp>
        <p:nvSpPr>
          <p:cNvPr id="1270825" name="Rectangle 41"/>
          <p:cNvSpPr>
            <a:spLocks noChangeArrowheads="1"/>
          </p:cNvSpPr>
          <p:nvPr/>
        </p:nvSpPr>
        <p:spPr bwMode="auto">
          <a:xfrm>
            <a:off x="1371600" y="5638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read off the least significant bit</a:t>
            </a:r>
          </a:p>
        </p:txBody>
      </p:sp>
      <p:sp>
        <p:nvSpPr>
          <p:cNvPr id="1270831" name="Rectangle 47"/>
          <p:cNvSpPr>
            <a:spLocks noChangeArrowheads="1"/>
          </p:cNvSpPr>
          <p:nvPr/>
        </p:nvSpPr>
        <p:spPr bwMode="auto">
          <a:xfrm>
            <a:off x="7467600" y="2743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(q ~ n</a:t>
            </a:r>
            <a:r>
              <a:rPr lang="en-US" sz="2400" baseline="30000" smtClean="0">
                <a:solidFill>
                  <a:srgbClr val="000000"/>
                </a:solidFill>
              </a:rPr>
              <a:t>5</a:t>
            </a:r>
            <a:r>
              <a:rPr lang="en-US" sz="2400" smtClean="0">
                <a:solidFill>
                  <a:srgbClr val="000000"/>
                </a:solidFill>
              </a:rPr>
              <a:t> bits)</a:t>
            </a:r>
          </a:p>
        </p:txBody>
      </p:sp>
      <p:sp>
        <p:nvSpPr>
          <p:cNvPr id="1270832" name="Rectangle 48"/>
          <p:cNvSpPr>
            <a:spLocks noChangeArrowheads="1"/>
          </p:cNvSpPr>
          <p:nvPr/>
        </p:nvSpPr>
        <p:spPr bwMode="auto">
          <a:xfrm>
            <a:off x="7620000" y="32004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(r ~ n bits)</a:t>
            </a:r>
          </a:p>
        </p:txBody>
      </p:sp>
      <p:sp>
        <p:nvSpPr>
          <p:cNvPr id="1270836" name="AutoShape 52"/>
          <p:cNvSpPr>
            <a:spLocks noChangeArrowheads="1"/>
          </p:cNvSpPr>
          <p:nvPr/>
        </p:nvSpPr>
        <p:spPr bwMode="auto">
          <a:xfrm>
            <a:off x="5791200" y="4114800"/>
            <a:ext cx="1066800" cy="457200"/>
          </a:xfrm>
          <a:prstGeom prst="wedgeRoundRectCallout">
            <a:avLst>
              <a:gd name="adj1" fmla="val 23514"/>
              <a:gd name="adj2" fmla="val -1222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smtClean="0">
                <a:solidFill>
                  <a:srgbClr val="000000"/>
                </a:solidFill>
              </a:rPr>
              <a:t>“noise”</a:t>
            </a:r>
          </a:p>
        </p:txBody>
      </p:sp>
      <p:sp>
        <p:nvSpPr>
          <p:cNvPr id="1270837" name="Rectangle 53"/>
          <p:cNvSpPr>
            <a:spLocks noChangeArrowheads="1"/>
          </p:cNvSpPr>
          <p:nvPr/>
        </p:nvSpPr>
        <p:spPr bwMode="auto">
          <a:xfrm>
            <a:off x="6781800" y="15240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(sec. param = n)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1600200"/>
            <a:ext cx="76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5181600"/>
            <a:ext cx="1066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19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/>
      <p:bldP spid="1270816" grpId="0"/>
      <p:bldP spid="1270817" grpId="0"/>
      <p:bldP spid="1270818" grpId="0"/>
      <p:bldP spid="1270822" grpId="0"/>
      <p:bldP spid="1270823" grpId="0"/>
      <p:bldP spid="1270824" grpId="0"/>
      <p:bldP spid="1270825" grpId="0"/>
      <p:bldP spid="1270831" grpId="0"/>
      <p:bldP spid="1270832" grpId="0"/>
      <p:bldP spid="1270836" grpId="0" animBg="1"/>
      <p:bldP spid="1270837" grpId="0"/>
      <p:bldP spid="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ChangeArrowheads="1"/>
          </p:cNvSpPr>
          <p:nvPr/>
        </p:nvSpPr>
        <p:spPr bwMode="auto">
          <a:xfrm>
            <a:off x="3886200" y="3352800"/>
            <a:ext cx="2590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Secret-key Homomorphic Encryption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1447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 smtClean="0">
                <a:solidFill>
                  <a:srgbClr val="000000"/>
                </a:solidFill>
              </a:rPr>
              <a:t> How to Add and Multiply Encrypted Bits:</a:t>
            </a:r>
          </a:p>
        </p:txBody>
      </p:sp>
      <p:sp>
        <p:nvSpPr>
          <p:cNvPr id="1562629" name="Rectangle 5"/>
          <p:cNvSpPr>
            <a:spLocks noChangeArrowheads="1"/>
          </p:cNvSpPr>
          <p:nvPr/>
        </p:nvSpPr>
        <p:spPr bwMode="auto">
          <a:xfrm>
            <a:off x="838200" y="18288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Add/Mult two near-multiples of p gives a near-multiple of p.</a:t>
            </a:r>
            <a:endParaRPr lang="en-US" sz="2400" smtClean="0">
              <a:solidFill>
                <a:srgbClr val="0000CC"/>
              </a:solidFill>
            </a:endParaRPr>
          </a:p>
        </p:txBody>
      </p:sp>
      <p:sp>
        <p:nvSpPr>
          <p:cNvPr id="1562630" name="Rectangle 6"/>
          <p:cNvSpPr>
            <a:spLocks noChangeArrowheads="1"/>
          </p:cNvSpPr>
          <p:nvPr/>
        </p:nvSpPr>
        <p:spPr bwMode="auto">
          <a:xfrm>
            <a:off x="838200" y="2590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c</a:t>
            </a:r>
            <a:r>
              <a:rPr lang="en-US" sz="2400" b="1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 = q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·p + (2·r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 + b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), </a:t>
            </a:r>
            <a:r>
              <a:rPr lang="en-US" sz="2400" b="1" smtClean="0">
                <a:solidFill>
                  <a:srgbClr val="000000"/>
                </a:solidFill>
              </a:rPr>
              <a:t>c</a:t>
            </a:r>
            <a:r>
              <a:rPr lang="en-US" sz="2400" b="1" baseline="-25000" smtClean="0">
                <a:solidFill>
                  <a:srgbClr val="000000"/>
                </a:solidFill>
              </a:rPr>
              <a:t>2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= q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·p + (2·r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 + b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8382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c</a:t>
            </a:r>
            <a:r>
              <a:rPr lang="en-US" sz="2400" b="1" baseline="-25000" smtClean="0">
                <a:solidFill>
                  <a:srgbClr val="000000"/>
                </a:solidFill>
              </a:rPr>
              <a:t>1</a:t>
            </a:r>
            <a:r>
              <a:rPr lang="en-US" sz="2400" b="1" smtClean="0">
                <a:solidFill>
                  <a:srgbClr val="000000"/>
                </a:solidFill>
              </a:rPr>
              <a:t>+c</a:t>
            </a:r>
            <a:r>
              <a:rPr lang="en-US" sz="2400" b="1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 = </a:t>
            </a:r>
            <a:r>
              <a:rPr lang="en-US" sz="2400" b="1" smtClean="0">
                <a:solidFill>
                  <a:srgbClr val="0000CC"/>
                </a:solidFill>
              </a:rPr>
              <a:t>p·</a:t>
            </a:r>
            <a:r>
              <a:rPr lang="en-US" sz="2400" smtClean="0">
                <a:solidFill>
                  <a:srgbClr val="000000"/>
                </a:solidFill>
              </a:rPr>
              <a:t>(q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 + q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) + </a:t>
            </a:r>
            <a:r>
              <a:rPr lang="en-US" sz="2400" b="1" smtClean="0">
                <a:solidFill>
                  <a:srgbClr val="0000CC"/>
                </a:solidFill>
              </a:rPr>
              <a:t>2·</a:t>
            </a:r>
            <a:r>
              <a:rPr lang="en-US" sz="2400" smtClean="0">
                <a:solidFill>
                  <a:srgbClr val="000000"/>
                </a:solidFill>
              </a:rPr>
              <a:t>(r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+r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) + (b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+b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62632" name="Rectangle 8"/>
          <p:cNvSpPr>
            <a:spLocks noChangeArrowheads="1"/>
          </p:cNvSpPr>
          <p:nvPr/>
        </p:nvSpPr>
        <p:spPr bwMode="auto">
          <a:xfrm>
            <a:off x="6705600" y="3276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« p</a:t>
            </a:r>
          </a:p>
        </p:txBody>
      </p:sp>
      <p:sp>
        <p:nvSpPr>
          <p:cNvPr id="1562633" name="Rectangle 9"/>
          <p:cNvSpPr>
            <a:spLocks noChangeArrowheads="1"/>
          </p:cNvSpPr>
          <p:nvPr/>
        </p:nvSpPr>
        <p:spPr bwMode="auto">
          <a:xfrm>
            <a:off x="5029200" y="4953000"/>
            <a:ext cx="327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62634" name="Rectangle 10"/>
          <p:cNvSpPr>
            <a:spLocks noChangeArrowheads="1"/>
          </p:cNvSpPr>
          <p:nvPr/>
        </p:nvSpPr>
        <p:spPr bwMode="auto">
          <a:xfrm>
            <a:off x="838200" y="4724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c</a:t>
            </a:r>
            <a:r>
              <a:rPr lang="en-US" sz="2400" b="1" baseline="-25000" smtClean="0">
                <a:solidFill>
                  <a:srgbClr val="000000"/>
                </a:solidFill>
              </a:rPr>
              <a:t>1</a:t>
            </a:r>
            <a:r>
              <a:rPr lang="en-US" sz="2400" b="1" smtClean="0">
                <a:solidFill>
                  <a:srgbClr val="000000"/>
                </a:solidFill>
              </a:rPr>
              <a:t>c</a:t>
            </a:r>
            <a:r>
              <a:rPr lang="en-US" sz="2400" b="1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 = </a:t>
            </a:r>
            <a:r>
              <a:rPr lang="en-US" sz="2400" b="1" smtClean="0">
                <a:solidFill>
                  <a:srgbClr val="0000CC"/>
                </a:solidFill>
              </a:rPr>
              <a:t>p·</a:t>
            </a:r>
            <a:r>
              <a:rPr lang="en-US" sz="2400" smtClean="0">
                <a:solidFill>
                  <a:srgbClr val="000000"/>
                </a:solidFill>
              </a:rPr>
              <a:t>(c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·q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+c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·q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-q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·q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) + </a:t>
            </a:r>
            <a:r>
              <a:rPr lang="en-US" sz="2400" b="1" smtClean="0">
                <a:solidFill>
                  <a:srgbClr val="0000CC"/>
                </a:solidFill>
              </a:rPr>
              <a:t>2·</a:t>
            </a:r>
            <a:r>
              <a:rPr lang="en-US" sz="2400" smtClean="0">
                <a:solidFill>
                  <a:srgbClr val="000000"/>
                </a:solidFill>
              </a:rPr>
              <a:t>(r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r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+r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b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+r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b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) + b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b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62635" name="Rectangle 11"/>
          <p:cNvSpPr>
            <a:spLocks noChangeArrowheads="1"/>
          </p:cNvSpPr>
          <p:nvPr/>
        </p:nvSpPr>
        <p:spPr bwMode="auto">
          <a:xfrm>
            <a:off x="8305800" y="4876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« p</a:t>
            </a:r>
          </a:p>
        </p:txBody>
      </p:sp>
      <p:grpSp>
        <p:nvGrpSpPr>
          <p:cNvPr id="1562636" name="Group 12"/>
          <p:cNvGrpSpPr>
            <a:grpSpLocks/>
          </p:cNvGrpSpPr>
          <p:nvPr/>
        </p:nvGrpSpPr>
        <p:grpSpPr bwMode="auto">
          <a:xfrm>
            <a:off x="3810000" y="3886200"/>
            <a:ext cx="2819400" cy="609600"/>
            <a:chOff x="2496" y="2736"/>
            <a:chExt cx="1776" cy="384"/>
          </a:xfrm>
        </p:grpSpPr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2544" y="283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Arial" charset="0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LSB = b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1</a:t>
              </a:r>
              <a:r>
                <a:rPr lang="en-US" sz="2400" smtClean="0">
                  <a:solidFill>
                    <a:srgbClr val="000000"/>
                  </a:solidFill>
                </a:rPr>
                <a:t> XOR b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2</a:t>
              </a: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1" name="AutoShape 14"/>
            <p:cNvSpPr>
              <a:spLocks/>
            </p:cNvSpPr>
            <p:nvPr/>
          </p:nvSpPr>
          <p:spPr bwMode="auto">
            <a:xfrm rot="5400000">
              <a:off x="3336" y="1896"/>
              <a:ext cx="96" cy="1776"/>
            </a:xfrm>
            <a:prstGeom prst="righ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62639" name="Group 15"/>
          <p:cNvGrpSpPr>
            <a:grpSpLocks/>
          </p:cNvGrpSpPr>
          <p:nvPr/>
        </p:nvGrpSpPr>
        <p:grpSpPr bwMode="auto">
          <a:xfrm>
            <a:off x="5029200" y="5486400"/>
            <a:ext cx="3276600" cy="609600"/>
            <a:chOff x="2496" y="2736"/>
            <a:chExt cx="1776" cy="384"/>
          </a:xfrm>
        </p:grpSpPr>
        <p:sp>
          <p:nvSpPr>
            <p:cNvPr id="16398" name="Rectangle 16"/>
            <p:cNvSpPr>
              <a:spLocks noChangeArrowheads="1"/>
            </p:cNvSpPr>
            <p:nvPr/>
          </p:nvSpPr>
          <p:spPr bwMode="auto">
            <a:xfrm>
              <a:off x="2544" y="283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Arial" charset="0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LSB = b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1</a:t>
              </a:r>
              <a:r>
                <a:rPr lang="en-US" sz="2400" smtClean="0">
                  <a:solidFill>
                    <a:srgbClr val="000000"/>
                  </a:solidFill>
                </a:rPr>
                <a:t> AND b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2</a:t>
              </a: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399" name="AutoShape 17"/>
            <p:cNvSpPr>
              <a:spLocks/>
            </p:cNvSpPr>
            <p:nvPr/>
          </p:nvSpPr>
          <p:spPr bwMode="auto">
            <a:xfrm rot="5400000">
              <a:off x="3336" y="1896"/>
              <a:ext cx="96" cy="1776"/>
            </a:xfrm>
            <a:prstGeom prst="righ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38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6" grpId="0" animBg="1"/>
      <p:bldP spid="1562629" grpId="0"/>
      <p:bldP spid="1562630" grpId="0"/>
      <p:bldP spid="1562631" grpId="0"/>
      <p:bldP spid="1562632" grpId="0"/>
      <p:bldP spid="1562633" grpId="0" animBg="1"/>
      <p:bldP spid="1562634" grpId="0"/>
      <p:bldP spid="15626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Problems</a:t>
            </a:r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762000" y="1524000"/>
            <a:ext cx="7359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"/>
            </a:pP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Ciphertext grows</a:t>
            </a:r>
            <a:r>
              <a:rPr lang="en-US" smtClean="0">
                <a:solidFill>
                  <a:srgbClr val="000000"/>
                </a:solidFill>
              </a:rPr>
              <a:t> with each operation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564693" name="Rectangle 21"/>
          <p:cNvSpPr>
            <a:spLocks noChangeArrowheads="1"/>
          </p:cNvSpPr>
          <p:nvPr/>
        </p:nvSpPr>
        <p:spPr bwMode="auto">
          <a:xfrm>
            <a:off x="762000" y="3657600"/>
            <a:ext cx="7359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"/>
            </a:pP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Noise grows</a:t>
            </a:r>
            <a:r>
              <a:rPr lang="en-US" smtClean="0">
                <a:solidFill>
                  <a:srgbClr val="000000"/>
                </a:solidFill>
              </a:rPr>
              <a:t> with each operation</a:t>
            </a:r>
            <a:endParaRPr lang="en-US" smtClean="0">
              <a:solidFill>
                <a:srgbClr val="0000CC"/>
              </a:solidFill>
            </a:endParaRPr>
          </a:p>
        </p:txBody>
      </p:sp>
      <p:pic>
        <p:nvPicPr>
          <p:cNvPr id="17413" name="Picture 24" descr="w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06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6"/>
          <p:cNvSpPr>
            <a:spLocks noChangeArrowheads="1"/>
          </p:cNvSpPr>
          <p:nvPr/>
        </p:nvSpPr>
        <p:spPr bwMode="auto">
          <a:xfrm>
            <a:off x="1085850" y="2420938"/>
            <a:ext cx="7359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smtClean="0">
                <a:solidFill>
                  <a:srgbClr val="000000"/>
                </a:solidFill>
              </a:rPr>
              <a:t> Useless for many applications (cloud computing, 			searching encrypted e-mail)</a:t>
            </a:r>
          </a:p>
        </p:txBody>
      </p:sp>
      <p:sp>
        <p:nvSpPr>
          <p:cNvPr id="1564702" name="Rectangle 30"/>
          <p:cNvSpPr>
            <a:spLocks noChangeArrowheads="1"/>
          </p:cNvSpPr>
          <p:nvPr/>
        </p:nvSpPr>
        <p:spPr bwMode="auto">
          <a:xfrm>
            <a:off x="1250950" y="4191000"/>
            <a:ext cx="5835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Consider </a:t>
            </a:r>
            <a:r>
              <a:rPr lang="en-US" sz="2400" b="1" smtClean="0">
                <a:solidFill>
                  <a:srgbClr val="008000"/>
                </a:solidFill>
              </a:rPr>
              <a:t>c = qp+2r+b</a:t>
            </a:r>
            <a:r>
              <a:rPr lang="en-US" sz="2400" smtClean="0">
                <a:solidFill>
                  <a:srgbClr val="000000"/>
                </a:solidFill>
              </a:rPr>
              <a:t> ← Enc(b)</a:t>
            </a:r>
          </a:p>
        </p:txBody>
      </p:sp>
      <p:grpSp>
        <p:nvGrpSpPr>
          <p:cNvPr id="1564739" name="Group 67"/>
          <p:cNvGrpSpPr>
            <a:grpSpLocks/>
          </p:cNvGrpSpPr>
          <p:nvPr/>
        </p:nvGrpSpPr>
        <p:grpSpPr bwMode="auto">
          <a:xfrm>
            <a:off x="-152400" y="6019800"/>
            <a:ext cx="9677400" cy="838200"/>
            <a:chOff x="-96" y="3792"/>
            <a:chExt cx="6096" cy="528"/>
          </a:xfrm>
        </p:grpSpPr>
        <p:sp>
          <p:nvSpPr>
            <p:cNvPr id="17423" name="Line 33"/>
            <p:cNvSpPr>
              <a:spLocks noChangeShapeType="1"/>
            </p:cNvSpPr>
            <p:nvPr/>
          </p:nvSpPr>
          <p:spPr bwMode="auto">
            <a:xfrm>
              <a:off x="432" y="3888"/>
              <a:ext cx="50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24" name="Oval 35"/>
            <p:cNvSpPr>
              <a:spLocks noChangeArrowheads="1"/>
            </p:cNvSpPr>
            <p:nvPr/>
          </p:nvSpPr>
          <p:spPr bwMode="auto">
            <a:xfrm>
              <a:off x="960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25" name="Oval 37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26" name="Oval 39"/>
            <p:cNvSpPr>
              <a:spLocks noChangeArrowheads="1"/>
            </p:cNvSpPr>
            <p:nvPr/>
          </p:nvSpPr>
          <p:spPr bwMode="auto">
            <a:xfrm>
              <a:off x="3264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27" name="Oval 41"/>
            <p:cNvSpPr>
              <a:spLocks noChangeArrowheads="1"/>
            </p:cNvSpPr>
            <p:nvPr/>
          </p:nvSpPr>
          <p:spPr bwMode="auto">
            <a:xfrm>
              <a:off x="4416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28" name="Rectangle 45"/>
            <p:cNvSpPr>
              <a:spLocks noChangeArrowheads="1"/>
            </p:cNvSpPr>
            <p:nvPr/>
          </p:nvSpPr>
          <p:spPr bwMode="auto">
            <a:xfrm>
              <a:off x="672" y="3936"/>
              <a:ext cx="72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(q-1)p</a:t>
              </a:r>
            </a:p>
          </p:txBody>
        </p:sp>
        <p:sp>
          <p:nvSpPr>
            <p:cNvPr id="17429" name="Rectangle 47"/>
            <p:cNvSpPr>
              <a:spLocks noChangeArrowheads="1"/>
            </p:cNvSpPr>
            <p:nvPr/>
          </p:nvSpPr>
          <p:spPr bwMode="auto">
            <a:xfrm>
              <a:off x="2064" y="3936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qp</a:t>
              </a:r>
            </a:p>
          </p:txBody>
        </p:sp>
        <p:sp>
          <p:nvSpPr>
            <p:cNvPr id="17430" name="Rectangle 49"/>
            <p:cNvSpPr>
              <a:spLocks noChangeArrowheads="1"/>
            </p:cNvSpPr>
            <p:nvPr/>
          </p:nvSpPr>
          <p:spPr bwMode="auto">
            <a:xfrm>
              <a:off x="3024" y="3936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(q+1)p</a:t>
              </a:r>
            </a:p>
          </p:txBody>
        </p:sp>
        <p:sp>
          <p:nvSpPr>
            <p:cNvPr id="17431" name="Rectangle 51"/>
            <p:cNvSpPr>
              <a:spLocks noChangeArrowheads="1"/>
            </p:cNvSpPr>
            <p:nvPr/>
          </p:nvSpPr>
          <p:spPr bwMode="auto">
            <a:xfrm>
              <a:off x="4128" y="3936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 smtClean="0">
                  <a:solidFill>
                    <a:srgbClr val="000000"/>
                  </a:solidFill>
                </a:rPr>
                <a:t>(q+2)p</a:t>
              </a:r>
            </a:p>
          </p:txBody>
        </p:sp>
        <p:sp>
          <p:nvSpPr>
            <p:cNvPr id="17432" name="Oval 56"/>
            <p:cNvSpPr>
              <a:spLocks noChangeArrowheads="1"/>
            </p:cNvSpPr>
            <p:nvPr/>
          </p:nvSpPr>
          <p:spPr bwMode="auto">
            <a:xfrm>
              <a:off x="2784" y="3792"/>
              <a:ext cx="144" cy="1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-96" y="388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34" name="Line 59"/>
            <p:cNvSpPr>
              <a:spLocks noChangeShapeType="1"/>
            </p:cNvSpPr>
            <p:nvPr/>
          </p:nvSpPr>
          <p:spPr bwMode="auto">
            <a:xfrm>
              <a:off x="5424" y="388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35" name="Oval 61"/>
            <p:cNvSpPr>
              <a:spLocks noChangeArrowheads="1"/>
            </p:cNvSpPr>
            <p:nvPr/>
          </p:nvSpPr>
          <p:spPr bwMode="auto">
            <a:xfrm>
              <a:off x="5568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64734" name="AutoShape 62"/>
          <p:cNvSpPr>
            <a:spLocks/>
          </p:cNvSpPr>
          <p:nvPr/>
        </p:nvSpPr>
        <p:spPr bwMode="auto">
          <a:xfrm rot="-5400000">
            <a:off x="3848100" y="5295900"/>
            <a:ext cx="228600" cy="1066800"/>
          </a:xfrm>
          <a:prstGeom prst="rightBrace">
            <a:avLst>
              <a:gd name="adj1" fmla="val 38889"/>
              <a:gd name="adj2" fmla="val 442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64735" name="Rectangle 63"/>
          <p:cNvSpPr>
            <a:spLocks noChangeArrowheads="1"/>
          </p:cNvSpPr>
          <p:nvPr/>
        </p:nvSpPr>
        <p:spPr bwMode="auto">
          <a:xfrm>
            <a:off x="3505200" y="52578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2r+b</a:t>
            </a:r>
          </a:p>
        </p:txBody>
      </p:sp>
      <p:sp>
        <p:nvSpPr>
          <p:cNvPr id="1564736" name="Rectangle 64"/>
          <p:cNvSpPr>
            <a:spLocks noChangeArrowheads="1"/>
          </p:cNvSpPr>
          <p:nvPr/>
        </p:nvSpPr>
        <p:spPr bwMode="auto">
          <a:xfrm>
            <a:off x="1250950" y="4706938"/>
            <a:ext cx="5835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 (mod p) = r’ ≠ 2r+b</a:t>
            </a:r>
          </a:p>
        </p:txBody>
      </p:sp>
      <p:sp>
        <p:nvSpPr>
          <p:cNvPr id="1564737" name="AutoShape 65"/>
          <p:cNvSpPr>
            <a:spLocks/>
          </p:cNvSpPr>
          <p:nvPr/>
        </p:nvSpPr>
        <p:spPr bwMode="auto">
          <a:xfrm rot="-5400000">
            <a:off x="4762500" y="5524500"/>
            <a:ext cx="228600" cy="609600"/>
          </a:xfrm>
          <a:prstGeom prst="rightBrace">
            <a:avLst>
              <a:gd name="adj1" fmla="val 22222"/>
              <a:gd name="adj2" fmla="val 442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64738" name="Rectangle 66"/>
          <p:cNvSpPr>
            <a:spLocks noChangeArrowheads="1"/>
          </p:cNvSpPr>
          <p:nvPr/>
        </p:nvSpPr>
        <p:spPr bwMode="auto">
          <a:xfrm>
            <a:off x="4648200" y="52578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r’</a:t>
            </a:r>
          </a:p>
        </p:txBody>
      </p:sp>
      <p:sp>
        <p:nvSpPr>
          <p:cNvPr id="1564740" name="Rectangle 68"/>
          <p:cNvSpPr>
            <a:spLocks noChangeArrowheads="1"/>
          </p:cNvSpPr>
          <p:nvPr/>
        </p:nvSpPr>
        <p:spPr bwMode="auto">
          <a:xfrm>
            <a:off x="1250950" y="5181600"/>
            <a:ext cx="5835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lsb(r’) ≠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15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93" grpId="0"/>
      <p:bldP spid="1564702" grpId="0"/>
      <p:bldP spid="1564734" grpId="0" animBg="1"/>
      <p:bldP spid="1564734" grpId="1" animBg="1"/>
      <p:bldP spid="1564735" grpId="0"/>
      <p:bldP spid="1564735" grpId="1"/>
      <p:bldP spid="1564736" grpId="0"/>
      <p:bldP spid="1564737" grpId="0" animBg="1"/>
      <p:bldP spid="1564738" grpId="0"/>
      <p:bldP spid="1564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sudo</a:t>
            </a:r>
            <a:r>
              <a:rPr lang="en-US" dirty="0" smtClean="0"/>
              <a:t> format string vulnerability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Report: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www.sudo.ws/sudo/alerts/sudo_debug.html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51" y="1066800"/>
            <a:ext cx="800894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924550" y="2676525"/>
            <a:ext cx="457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6999" y="4953000"/>
            <a:ext cx="2472525" cy="6858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81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Problems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0" y="1524000"/>
            <a:ext cx="7359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"/>
            </a:pP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Ciphertext grows</a:t>
            </a:r>
            <a:r>
              <a:rPr lang="en-US" smtClean="0">
                <a:solidFill>
                  <a:srgbClr val="000000"/>
                </a:solidFill>
              </a:rPr>
              <a:t> with each operation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0" y="3657600"/>
            <a:ext cx="7359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"/>
            </a:pP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Noise grows</a:t>
            </a:r>
            <a:r>
              <a:rPr lang="en-US" smtClean="0">
                <a:solidFill>
                  <a:srgbClr val="000000"/>
                </a:solidFill>
              </a:rPr>
              <a:t> with each operation</a:t>
            </a:r>
            <a:endParaRPr lang="en-US" smtClean="0">
              <a:solidFill>
                <a:srgbClr val="0000CC"/>
              </a:solidFill>
            </a:endParaRPr>
          </a:p>
        </p:txBody>
      </p:sp>
      <p:pic>
        <p:nvPicPr>
          <p:cNvPr id="18437" name="Picture 5" descr="w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06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85850" y="2420938"/>
            <a:ext cx="7359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smtClean="0">
                <a:solidFill>
                  <a:srgbClr val="000000"/>
                </a:solidFill>
              </a:rPr>
              <a:t> Useless for many applications (cloud computing, 			searching encrypted e-mail)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85850" y="4419600"/>
            <a:ext cx="735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smtClean="0">
                <a:solidFill>
                  <a:srgbClr val="000000"/>
                </a:solidFill>
              </a:rPr>
              <a:t> Can perform “limited” number of hom. operations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54100" y="5029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smtClean="0">
                <a:solidFill>
                  <a:srgbClr val="000000"/>
                </a:solidFill>
              </a:rPr>
              <a:t> What we have: </a:t>
            </a:r>
            <a:r>
              <a:rPr lang="en-US" sz="2400" b="1" smtClean="0">
                <a:solidFill>
                  <a:srgbClr val="0000CC"/>
                </a:solidFill>
              </a:rPr>
              <a:t>“Somewhat Homomorphic”</a:t>
            </a:r>
            <a:r>
              <a:rPr lang="en-US" sz="2400" smtClean="0">
                <a:solidFill>
                  <a:srgbClr val="000000"/>
                </a:solidFill>
              </a:rPr>
              <a:t> Encryption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61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Public-key</a:t>
            </a:r>
            <a:r>
              <a:rPr lang="en-US" dirty="0" smtClean="0"/>
              <a:t>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 smtClean="0">
                <a:solidFill>
                  <a:srgbClr val="000000"/>
                </a:solidFill>
              </a:rPr>
              <a:t> Secret key: an n</a:t>
            </a:r>
            <a:r>
              <a:rPr lang="en-US" sz="2400" baseline="30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-bit odd number </a:t>
            </a:r>
            <a:r>
              <a:rPr lang="en-US" sz="2400" b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To </a:t>
            </a:r>
            <a:r>
              <a:rPr lang="en-US" sz="2400" smtClean="0">
                <a:solidFill>
                  <a:srgbClr val="000000"/>
                </a:solidFill>
              </a:rPr>
              <a:t>Decrypt a ciphertext </a:t>
            </a:r>
            <a:r>
              <a:rPr lang="en-US" sz="2400" b="1" smtClean="0">
                <a:solidFill>
                  <a:srgbClr val="0000CC"/>
                </a:solidFill>
              </a:rPr>
              <a:t>c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 (mod </a:t>
            </a:r>
            <a:r>
              <a:rPr lang="en-US" sz="2400" smtClean="0">
                <a:solidFill>
                  <a:srgbClr val="0000CC"/>
                </a:solidFill>
              </a:rPr>
              <a:t>p</a:t>
            </a:r>
            <a:r>
              <a:rPr lang="en-US" sz="2400" smtClean="0">
                <a:solidFill>
                  <a:srgbClr val="000000"/>
                </a:solidFill>
              </a:rPr>
              <a:t>) = </a:t>
            </a:r>
            <a:r>
              <a:rPr lang="en-US" sz="2400" b="1" smtClean="0">
                <a:solidFill>
                  <a:srgbClr val="000000"/>
                </a:solidFill>
              </a:rPr>
              <a:t>2·r+b (mod p) = 2·r+b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read off the least significant bit</a:t>
            </a: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685800" y="1905000"/>
            <a:ext cx="8077200" cy="19050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Eval (as before)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685800" y="19812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    Public key: </a:t>
            </a:r>
            <a:r>
              <a:rPr lang="en-US" sz="3200" smtClean="0">
                <a:solidFill>
                  <a:srgbClr val="000000"/>
                </a:solidFill>
              </a:rPr>
              <a:t>[</a:t>
            </a:r>
            <a:r>
              <a:rPr lang="en-US" sz="2400" b="1" smtClean="0">
                <a:solidFill>
                  <a:srgbClr val="008000"/>
                </a:solidFill>
              </a:rPr>
              <a:t>q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8000"/>
                </a:solidFill>
              </a:rPr>
              <a:t>p+2r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00CC"/>
                </a:solidFill>
              </a:rPr>
              <a:t>,q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,…,q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3200" smtClean="0">
                <a:solidFill>
                  <a:srgbClr val="000000"/>
                </a:solidFill>
              </a:rPr>
              <a:t>] </a:t>
            </a:r>
            <a:r>
              <a:rPr lang="en-US" sz="2400" smtClean="0">
                <a:solidFill>
                  <a:srgbClr val="000000"/>
                </a:solidFill>
              </a:rPr>
              <a:t>= (x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,x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,…,x</a:t>
            </a:r>
            <a:r>
              <a:rPr lang="en-US" sz="2400" baseline="-25000" smtClean="0">
                <a:solidFill>
                  <a:srgbClr val="000000"/>
                </a:solidFill>
              </a:rPr>
              <a:t>t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1371600" y="26670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t+1 encryptions of 0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66294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 smtClean="0">
                <a:solidFill>
                  <a:srgbClr val="000000"/>
                </a:solidFill>
              </a:rPr>
              <a:t>Δ</a:t>
            </a:r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1371600" y="32004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Wlog, assume that 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 is the largest of them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06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685800" y="2743200"/>
            <a:ext cx="8077200" cy="16002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c = </a:t>
            </a:r>
            <a:r>
              <a:rPr lang="en-US" sz="3200" smtClean="0">
                <a:solidFill>
                  <a:srgbClr val="000000"/>
                </a:solidFill>
              </a:rPr>
              <a:t>          </a:t>
            </a:r>
            <a:r>
              <a:rPr lang="en-US" sz="2400" smtClean="0">
                <a:solidFill>
                  <a:srgbClr val="000000"/>
                </a:solidFill>
              </a:rPr>
              <a:t>+ b (mod 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graphicFrame>
        <p:nvGraphicFramePr>
          <p:cNvPr id="20485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 smtClean="0">
                <a:solidFill>
                  <a:srgbClr val="000000"/>
                </a:solidFill>
              </a:rPr>
              <a:t> Secret key: an n</a:t>
            </a:r>
            <a:r>
              <a:rPr lang="en-US" sz="2400" baseline="30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-bit odd number </a:t>
            </a:r>
            <a:r>
              <a:rPr lang="en-US" sz="2400" b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To </a:t>
            </a:r>
            <a:r>
              <a:rPr lang="en-US" sz="2400" smtClean="0">
                <a:solidFill>
                  <a:srgbClr val="000000"/>
                </a:solidFill>
              </a:rPr>
              <a:t>Decrypt a ciphertext </a:t>
            </a:r>
            <a:r>
              <a:rPr lang="en-US" sz="2400" b="1" smtClean="0">
                <a:solidFill>
                  <a:srgbClr val="0000CC"/>
                </a:solidFill>
              </a:rPr>
              <a:t>c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 (mod </a:t>
            </a:r>
            <a:r>
              <a:rPr lang="en-US" sz="2400" smtClean="0">
                <a:solidFill>
                  <a:srgbClr val="0000CC"/>
                </a:solidFill>
              </a:rPr>
              <a:t>p</a:t>
            </a:r>
            <a:r>
              <a:rPr lang="en-US" sz="2400" smtClean="0">
                <a:solidFill>
                  <a:srgbClr val="000000"/>
                </a:solidFill>
              </a:rPr>
              <a:t>) = </a:t>
            </a:r>
            <a:r>
              <a:rPr lang="en-US" sz="2400" b="1" smtClean="0">
                <a:solidFill>
                  <a:srgbClr val="000000"/>
                </a:solidFill>
              </a:rPr>
              <a:t>2·r+b (mod p) = 2·r+b</a:t>
            </a: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read off the least significant bit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Eval (as before)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    Public key: </a:t>
            </a:r>
            <a:r>
              <a:rPr lang="en-US" sz="3200" smtClean="0">
                <a:solidFill>
                  <a:srgbClr val="000000"/>
                </a:solidFill>
              </a:rPr>
              <a:t>[</a:t>
            </a:r>
            <a:r>
              <a:rPr lang="en-US" sz="2400" b="1" smtClean="0">
                <a:solidFill>
                  <a:srgbClr val="008000"/>
                </a:solidFill>
              </a:rPr>
              <a:t>q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8000"/>
                </a:solidFill>
              </a:rPr>
              <a:t>p+2r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00CC"/>
                </a:solidFill>
              </a:rPr>
              <a:t>,q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,…,q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3200" smtClean="0">
                <a:solidFill>
                  <a:srgbClr val="000000"/>
                </a:solidFill>
              </a:rPr>
              <a:t>]</a:t>
            </a:r>
            <a:r>
              <a:rPr lang="en-US" sz="2400" b="1" smtClean="0">
                <a:solidFill>
                  <a:srgbClr val="0000CC"/>
                </a:solidFill>
              </a:rPr>
              <a:t>  </a:t>
            </a:r>
            <a:r>
              <a:rPr lang="en-US" sz="2400" smtClean="0">
                <a:solidFill>
                  <a:srgbClr val="000000"/>
                </a:solidFill>
              </a:rPr>
              <a:t>= (x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,x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,…,x</a:t>
            </a:r>
            <a:r>
              <a:rPr lang="en-US" sz="2400" baseline="-25000" smtClean="0">
                <a:solidFill>
                  <a:srgbClr val="000000"/>
                </a:solidFill>
              </a:rPr>
              <a:t>t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 smtClean="0">
                <a:solidFill>
                  <a:srgbClr val="000000"/>
                </a:solidFill>
              </a:rPr>
              <a:t> To Encrypt a bit </a:t>
            </a:r>
            <a:r>
              <a:rPr lang="en-US" sz="2400" b="1" smtClean="0">
                <a:solidFill>
                  <a:srgbClr val="0000CC"/>
                </a:solidFill>
              </a:rPr>
              <a:t>b</a:t>
            </a:r>
            <a:r>
              <a:rPr lang="en-US" sz="2400" smtClean="0">
                <a:solidFill>
                  <a:srgbClr val="000000"/>
                </a:solidFill>
              </a:rPr>
              <a:t>: pick random subset S     [1…t]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66294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 smtClean="0">
                <a:solidFill>
                  <a:srgbClr val="000000"/>
                </a:solidFill>
              </a:rPr>
              <a:t>Δ</a:t>
            </a:r>
          </a:p>
        </p:txBody>
      </p:sp>
      <p:graphicFrame>
        <p:nvGraphicFramePr>
          <p:cNvPr id="20494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5" name="AutoShape 25"/>
          <p:cNvSpPr>
            <a:spLocks noChangeArrowheads="1"/>
          </p:cNvSpPr>
          <p:nvPr/>
        </p:nvSpPr>
        <p:spPr bwMode="auto">
          <a:xfrm>
            <a:off x="1066800" y="4572000"/>
            <a:ext cx="7848600" cy="1981200"/>
          </a:xfrm>
          <a:prstGeom prst="wedgeRectCallout">
            <a:avLst>
              <a:gd name="adj1" fmla="val -21380"/>
              <a:gd name="adj2" fmla="val -68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1566756" name="Group 36"/>
          <p:cNvGrpSpPr>
            <a:grpSpLocks/>
          </p:cNvGrpSpPr>
          <p:nvPr/>
        </p:nvGrpSpPr>
        <p:grpSpPr bwMode="auto">
          <a:xfrm>
            <a:off x="1866900" y="4724400"/>
            <a:ext cx="5676900" cy="746125"/>
            <a:chOff x="1272" y="3264"/>
            <a:chExt cx="3576" cy="470"/>
          </a:xfrm>
        </p:grpSpPr>
        <p:sp>
          <p:nvSpPr>
            <p:cNvPr id="20506" name="Rectangle 35"/>
            <p:cNvSpPr>
              <a:spLocks noChangeArrowheads="1"/>
            </p:cNvSpPr>
            <p:nvPr/>
          </p:nvSpPr>
          <p:spPr bwMode="auto">
            <a:xfrm>
              <a:off x="1272" y="3264"/>
              <a:ext cx="3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c = </a:t>
              </a:r>
              <a:r>
                <a:rPr lang="en-US" sz="3200" smtClean="0">
                  <a:solidFill>
                    <a:srgbClr val="000000"/>
                  </a:solidFill>
                </a:rPr>
                <a:t>p[        ]</a:t>
              </a:r>
              <a:r>
                <a:rPr lang="en-US" sz="2400" smtClean="0">
                  <a:solidFill>
                    <a:srgbClr val="000000"/>
                  </a:solidFill>
                </a:rPr>
                <a:t> </a:t>
              </a:r>
              <a:r>
                <a:rPr lang="en-US" sz="2400" b="1" smtClean="0">
                  <a:solidFill>
                    <a:srgbClr val="000000"/>
                  </a:solidFill>
                </a:rPr>
                <a:t>+ </a:t>
              </a:r>
              <a:r>
                <a:rPr lang="en-US" sz="3200" smtClean="0">
                  <a:solidFill>
                    <a:srgbClr val="000000"/>
                  </a:solidFill>
                </a:rPr>
                <a:t>2[         ]</a:t>
              </a:r>
              <a:r>
                <a:rPr lang="en-US" sz="2400" smtClean="0">
                  <a:solidFill>
                    <a:srgbClr val="000000"/>
                  </a:solidFill>
                </a:rPr>
                <a:t> + b (mod x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0</a:t>
              </a:r>
              <a:r>
                <a:rPr lang="en-US" sz="2400" smtClean="0">
                  <a:solidFill>
                    <a:srgbClr val="000000"/>
                  </a:solidFill>
                </a:rPr>
                <a:t>) </a:t>
              </a:r>
            </a:p>
          </p:txBody>
        </p:sp>
        <p:graphicFrame>
          <p:nvGraphicFramePr>
            <p:cNvPr id="20507" name="Object 28"/>
            <p:cNvGraphicFramePr>
              <a:graphicFrameLocks noChangeAspect="1"/>
            </p:cNvGraphicFramePr>
            <p:nvPr/>
          </p:nvGraphicFramePr>
          <p:xfrm>
            <a:off x="1919" y="3312"/>
            <a:ext cx="43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0" name="Equation" r:id="rId9" imgW="355292" imgH="342603" progId="Equation.3">
                    <p:embed/>
                  </p:oleObj>
                </mc:Choice>
                <mc:Fallback>
                  <p:oleObj name="Equation" r:id="rId9" imgW="355292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9" y="3312"/>
                          <a:ext cx="43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8" name="Object 33"/>
            <p:cNvGraphicFramePr>
              <a:graphicFrameLocks noChangeAspect="1"/>
            </p:cNvGraphicFramePr>
            <p:nvPr/>
          </p:nvGraphicFramePr>
          <p:xfrm>
            <a:off x="2928" y="3312"/>
            <a:ext cx="639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" name="Equation" r:id="rId11" imgW="520474" imgH="342751" progId="Equation.3">
                    <p:embed/>
                  </p:oleObj>
                </mc:Choice>
                <mc:Fallback>
                  <p:oleObj name="Equation" r:id="rId11" imgW="520474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312"/>
                          <a:ext cx="639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6761" name="Group 41"/>
          <p:cNvGrpSpPr>
            <a:grpSpLocks/>
          </p:cNvGrpSpPr>
          <p:nvPr/>
        </p:nvGrpSpPr>
        <p:grpSpPr bwMode="auto">
          <a:xfrm>
            <a:off x="1858963" y="4740275"/>
            <a:ext cx="7132637" cy="746125"/>
            <a:chOff x="1171" y="3514"/>
            <a:chExt cx="4493" cy="470"/>
          </a:xfrm>
        </p:grpSpPr>
        <p:sp>
          <p:nvSpPr>
            <p:cNvPr id="20503" name="Rectangle 38"/>
            <p:cNvSpPr>
              <a:spLocks noChangeArrowheads="1"/>
            </p:cNvSpPr>
            <p:nvPr/>
          </p:nvSpPr>
          <p:spPr bwMode="auto">
            <a:xfrm>
              <a:off x="1171" y="3514"/>
              <a:ext cx="44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c = </a:t>
              </a:r>
              <a:r>
                <a:rPr lang="en-US" sz="3200" smtClean="0">
                  <a:solidFill>
                    <a:srgbClr val="000000"/>
                  </a:solidFill>
                </a:rPr>
                <a:t>p[        ]</a:t>
              </a:r>
              <a:r>
                <a:rPr lang="en-US" sz="2400" smtClean="0">
                  <a:solidFill>
                    <a:srgbClr val="000000"/>
                  </a:solidFill>
                </a:rPr>
                <a:t> </a:t>
              </a:r>
              <a:r>
                <a:rPr lang="en-US" sz="2400" b="1" smtClean="0">
                  <a:solidFill>
                    <a:srgbClr val="000000"/>
                  </a:solidFill>
                </a:rPr>
                <a:t>+ </a:t>
              </a:r>
              <a:r>
                <a:rPr lang="en-US" sz="3200" smtClean="0">
                  <a:solidFill>
                    <a:srgbClr val="000000"/>
                  </a:solidFill>
                </a:rPr>
                <a:t>2[         ]</a:t>
              </a:r>
              <a:r>
                <a:rPr lang="en-US" sz="2400" smtClean="0">
                  <a:solidFill>
                    <a:srgbClr val="000000"/>
                  </a:solidFill>
                </a:rPr>
                <a:t> + b – kx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0</a:t>
              </a:r>
              <a:r>
                <a:rPr lang="en-US" sz="2400" smtClean="0">
                  <a:solidFill>
                    <a:srgbClr val="000000"/>
                  </a:solidFill>
                </a:rPr>
                <a:t> (for a small k) </a:t>
              </a:r>
            </a:p>
          </p:txBody>
        </p:sp>
        <p:graphicFrame>
          <p:nvGraphicFramePr>
            <p:cNvPr id="20504" name="Object 39"/>
            <p:cNvGraphicFramePr>
              <a:graphicFrameLocks noChangeAspect="1"/>
            </p:cNvGraphicFramePr>
            <p:nvPr/>
          </p:nvGraphicFramePr>
          <p:xfrm>
            <a:off x="1823" y="3562"/>
            <a:ext cx="43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" name="Equation" r:id="rId13" imgW="355292" imgH="342603" progId="Equation.3">
                    <p:embed/>
                  </p:oleObj>
                </mc:Choice>
                <mc:Fallback>
                  <p:oleObj name="Equation" r:id="rId13" imgW="355292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3" y="3562"/>
                          <a:ext cx="43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40"/>
            <p:cNvGraphicFramePr>
              <a:graphicFrameLocks noChangeAspect="1"/>
            </p:cNvGraphicFramePr>
            <p:nvPr/>
          </p:nvGraphicFramePr>
          <p:xfrm>
            <a:off x="2832" y="3562"/>
            <a:ext cx="639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" name="Equation" r:id="rId15" imgW="520474" imgH="342751" progId="Equation.3">
                    <p:embed/>
                  </p:oleObj>
                </mc:Choice>
                <mc:Fallback>
                  <p:oleObj name="Equation" r:id="rId15" imgW="520474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562"/>
                          <a:ext cx="639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6766" name="Group 46"/>
          <p:cNvGrpSpPr>
            <a:grpSpLocks/>
          </p:cNvGrpSpPr>
          <p:nvPr/>
        </p:nvGrpSpPr>
        <p:grpSpPr bwMode="auto">
          <a:xfrm>
            <a:off x="2093913" y="5426075"/>
            <a:ext cx="5449887" cy="746125"/>
            <a:chOff x="1152" y="3562"/>
            <a:chExt cx="3433" cy="470"/>
          </a:xfrm>
        </p:grpSpPr>
        <p:sp>
          <p:nvSpPr>
            <p:cNvPr id="20500" name="Rectangle 43"/>
            <p:cNvSpPr>
              <a:spLocks noChangeArrowheads="1"/>
            </p:cNvSpPr>
            <p:nvPr/>
          </p:nvSpPr>
          <p:spPr bwMode="auto">
            <a:xfrm>
              <a:off x="1152" y="3562"/>
              <a:ext cx="34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= </a:t>
              </a:r>
              <a:r>
                <a:rPr lang="en-US" sz="3200" smtClean="0">
                  <a:solidFill>
                    <a:srgbClr val="000000"/>
                  </a:solidFill>
                </a:rPr>
                <a:t>p[             ]</a:t>
              </a:r>
              <a:r>
                <a:rPr lang="en-US" sz="2400" smtClean="0">
                  <a:solidFill>
                    <a:srgbClr val="000000"/>
                  </a:solidFill>
                </a:rPr>
                <a:t> </a:t>
              </a:r>
              <a:r>
                <a:rPr lang="en-US" sz="2400" b="1" smtClean="0">
                  <a:solidFill>
                    <a:srgbClr val="000000"/>
                  </a:solidFill>
                </a:rPr>
                <a:t>+ </a:t>
              </a:r>
              <a:r>
                <a:rPr lang="en-US" sz="3200" smtClean="0">
                  <a:solidFill>
                    <a:srgbClr val="000000"/>
                  </a:solidFill>
                </a:rPr>
                <a:t>2[               ]</a:t>
              </a:r>
              <a:r>
                <a:rPr lang="en-US" sz="2400" smtClean="0">
                  <a:solidFill>
                    <a:srgbClr val="000000"/>
                  </a:solidFill>
                </a:rPr>
                <a:t> + b </a:t>
              </a:r>
            </a:p>
          </p:txBody>
        </p:sp>
        <p:graphicFrame>
          <p:nvGraphicFramePr>
            <p:cNvPr id="20501" name="Object 44"/>
            <p:cNvGraphicFramePr>
              <a:graphicFrameLocks noChangeAspect="1"/>
            </p:cNvGraphicFramePr>
            <p:nvPr/>
          </p:nvGraphicFramePr>
          <p:xfrm>
            <a:off x="1623" y="3610"/>
            <a:ext cx="82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" name="Equation" r:id="rId16" imgW="672808" imgH="342751" progId="Equation.3">
                    <p:embed/>
                  </p:oleObj>
                </mc:Choice>
                <mc:Fallback>
                  <p:oleObj name="Equation" r:id="rId16" imgW="672808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" y="3610"/>
                          <a:ext cx="82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45"/>
            <p:cNvGraphicFramePr>
              <a:graphicFrameLocks noChangeAspect="1"/>
            </p:cNvGraphicFramePr>
            <p:nvPr/>
          </p:nvGraphicFramePr>
          <p:xfrm>
            <a:off x="3024" y="3610"/>
            <a:ext cx="998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5" name="Equation" r:id="rId18" imgW="812447" imgH="342751" progId="Equation.3">
                    <p:embed/>
                  </p:oleObj>
                </mc:Choice>
                <mc:Fallback>
                  <p:oleObj name="Equation" r:id="rId18" imgW="812447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610"/>
                          <a:ext cx="998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6768" name="Rectangle 48"/>
          <p:cNvSpPr>
            <a:spLocks noChangeArrowheads="1"/>
          </p:cNvSpPr>
          <p:nvPr/>
        </p:nvSpPr>
        <p:spPr bwMode="auto">
          <a:xfrm>
            <a:off x="1981200" y="6059488"/>
            <a:ext cx="551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  (</a:t>
            </a:r>
            <a:r>
              <a:rPr lang="en-US" sz="2400" dirty="0" err="1" smtClean="0">
                <a:solidFill>
                  <a:srgbClr val="000000"/>
                </a:solidFill>
              </a:rPr>
              <a:t>mult</a:t>
            </a:r>
            <a:r>
              <a:rPr lang="en-US" sz="2400" dirty="0" smtClean="0">
                <a:solidFill>
                  <a:srgbClr val="000000"/>
                </a:solidFill>
              </a:rPr>
              <a:t>. of p) +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(“small” even noise) + b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6F775-BF8C-47D3-ABD1-A979CF299D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8068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c = </a:t>
            </a:r>
            <a:r>
              <a:rPr lang="en-US" sz="3200" smtClean="0">
                <a:solidFill>
                  <a:srgbClr val="000000"/>
                </a:solidFill>
              </a:rPr>
              <a:t>          </a:t>
            </a:r>
            <a:r>
              <a:rPr lang="en-US" sz="2400" smtClean="0">
                <a:solidFill>
                  <a:srgbClr val="000000"/>
                </a:solidFill>
              </a:rPr>
              <a:t>+ b (mod 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graphicFrame>
        <p:nvGraphicFramePr>
          <p:cNvPr id="21507" name="Object 4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2" name="Rectangle 30"/>
          <p:cNvSpPr>
            <a:spLocks noChangeArrowheads="1"/>
          </p:cNvSpPr>
          <p:nvPr/>
        </p:nvSpPr>
        <p:spPr bwMode="auto">
          <a:xfrm>
            <a:off x="685800" y="6019800"/>
            <a:ext cx="8077200" cy="5334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 smtClean="0">
                <a:solidFill>
                  <a:srgbClr val="000000"/>
                </a:solidFill>
              </a:rPr>
              <a:t> Secret key: an n</a:t>
            </a:r>
            <a:r>
              <a:rPr lang="en-US" sz="2400" baseline="30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-bit odd number </a:t>
            </a:r>
            <a:r>
              <a:rPr lang="en-US" sz="2400" b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To </a:t>
            </a:r>
            <a:r>
              <a:rPr lang="en-US" sz="2400" smtClean="0">
                <a:solidFill>
                  <a:srgbClr val="000000"/>
                </a:solidFill>
              </a:rPr>
              <a:t>Decrypt a ciphertext </a:t>
            </a:r>
            <a:r>
              <a:rPr lang="en-US" sz="2400" b="1" smtClean="0">
                <a:solidFill>
                  <a:srgbClr val="0000CC"/>
                </a:solidFill>
              </a:rPr>
              <a:t>c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c (mod </a:t>
            </a:r>
            <a:r>
              <a:rPr lang="en-US" sz="2400" smtClean="0">
                <a:solidFill>
                  <a:srgbClr val="0000CC"/>
                </a:solidFill>
              </a:rPr>
              <a:t>p</a:t>
            </a:r>
            <a:r>
              <a:rPr lang="en-US" sz="2400" smtClean="0">
                <a:solidFill>
                  <a:srgbClr val="000000"/>
                </a:solidFill>
              </a:rPr>
              <a:t>) = </a:t>
            </a:r>
            <a:r>
              <a:rPr lang="en-US" sz="2400" b="1" smtClean="0">
                <a:solidFill>
                  <a:srgbClr val="000000"/>
                </a:solidFill>
              </a:rPr>
              <a:t>2·r+b (mod p) = 2·r+b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read off the least significant bit</a:t>
            </a:r>
          </a:p>
        </p:txBody>
      </p:sp>
      <p:sp>
        <p:nvSpPr>
          <p:cNvPr id="1631242" name="Rectangle 10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 smtClean="0">
                <a:solidFill>
                  <a:srgbClr val="000000"/>
                </a:solidFill>
                <a:sym typeface="Wingdings" pitchFamily="2" charset="2"/>
              </a:rPr>
              <a:t> Eval: </a:t>
            </a:r>
            <a:r>
              <a:rPr lang="en-US" sz="2400" b="1" smtClean="0">
                <a:solidFill>
                  <a:srgbClr val="000000"/>
                </a:solidFill>
                <a:sym typeface="Wingdings" pitchFamily="2" charset="2"/>
              </a:rPr>
              <a:t>Reduce mod x</a:t>
            </a:r>
            <a:r>
              <a:rPr lang="en-US" sz="2400" b="1" baseline="-25000" smtClean="0">
                <a:solidFill>
                  <a:srgbClr val="000000"/>
                </a:solidFill>
                <a:sym typeface="Wingdings" pitchFamily="2" charset="2"/>
              </a:rPr>
              <a:t>0</a:t>
            </a:r>
            <a:r>
              <a:rPr lang="en-US" sz="2400" b="1" smtClean="0">
                <a:solidFill>
                  <a:srgbClr val="000000"/>
                </a:solidFill>
                <a:sym typeface="Wingdings" pitchFamily="2" charset="2"/>
              </a:rPr>
              <a:t> after each operation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 smtClean="0">
                <a:solidFill>
                  <a:srgbClr val="000000"/>
                </a:solidFill>
              </a:rPr>
              <a:t> To Encrypt a bit </a:t>
            </a:r>
            <a:r>
              <a:rPr lang="en-US" sz="2400" b="1" smtClean="0">
                <a:solidFill>
                  <a:srgbClr val="0000CC"/>
                </a:solidFill>
              </a:rPr>
              <a:t>b</a:t>
            </a:r>
            <a:r>
              <a:rPr lang="en-US" sz="2400" smtClean="0">
                <a:solidFill>
                  <a:srgbClr val="000000"/>
                </a:solidFill>
              </a:rPr>
              <a:t>: pick random subset S     [1…t]</a:t>
            </a:r>
            <a:endParaRPr lang="en-US" sz="2400" b="1" smtClean="0">
              <a:solidFill>
                <a:srgbClr val="0000CC"/>
              </a:solidFill>
            </a:endParaRPr>
          </a:p>
        </p:txBody>
      </p:sp>
      <p:graphicFrame>
        <p:nvGraphicFramePr>
          <p:cNvPr id="2151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1" name="Rectangle 29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mtClean="0">
                <a:solidFill>
                  <a:srgbClr val="000000"/>
                </a:solidFill>
              </a:rPr>
              <a:t>Ciphertext Size Reduction</a:t>
            </a:r>
          </a:p>
        </p:txBody>
      </p:sp>
      <p:sp>
        <p:nvSpPr>
          <p:cNvPr id="1631263" name="AutoShape 31"/>
          <p:cNvSpPr>
            <a:spLocks noChangeArrowheads="1"/>
          </p:cNvSpPr>
          <p:nvPr/>
        </p:nvSpPr>
        <p:spPr bwMode="auto">
          <a:xfrm>
            <a:off x="762000" y="2971800"/>
            <a:ext cx="8153400" cy="2286000"/>
          </a:xfrm>
          <a:prstGeom prst="wedgeRectCallout">
            <a:avLst>
              <a:gd name="adj1" fmla="val -24375"/>
              <a:gd name="adj2" fmla="val 82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31264" name="Rectangle 32"/>
          <p:cNvSpPr>
            <a:spLocks noChangeArrowheads="1"/>
          </p:cNvSpPr>
          <p:nvPr/>
        </p:nvSpPr>
        <p:spPr bwMode="auto">
          <a:xfrm>
            <a:off x="1066800" y="3276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Resulting ciphertext &lt; 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31266" name="Rectangle 34"/>
          <p:cNvSpPr>
            <a:spLocks noChangeArrowheads="1"/>
          </p:cNvSpPr>
          <p:nvPr/>
        </p:nvSpPr>
        <p:spPr bwMode="auto">
          <a:xfrm>
            <a:off x="1066800" y="3886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Underlying bit is the same (since 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 has even noise)</a:t>
            </a:r>
          </a:p>
        </p:txBody>
      </p:sp>
      <p:sp>
        <p:nvSpPr>
          <p:cNvPr id="1631267" name="Rectangle 35"/>
          <p:cNvSpPr>
            <a:spLocks noChangeArrowheads="1"/>
          </p:cNvSpPr>
          <p:nvPr/>
        </p:nvSpPr>
        <p:spPr bwMode="auto">
          <a:xfrm>
            <a:off x="1066800" y="4572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Noise does not increase by much</a:t>
            </a:r>
            <a:r>
              <a:rPr lang="en-US" sz="2000" baseline="30000" smtClean="0">
                <a:solidFill>
                  <a:srgbClr val="000000"/>
                </a:solidFill>
              </a:rPr>
              <a:t>(*)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1522" name="Rectangle 36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    Public key: </a:t>
            </a:r>
            <a:r>
              <a:rPr lang="en-US" sz="3200" smtClean="0">
                <a:solidFill>
                  <a:srgbClr val="000000"/>
                </a:solidFill>
              </a:rPr>
              <a:t>[</a:t>
            </a:r>
            <a:r>
              <a:rPr lang="en-US" sz="2400" b="1" smtClean="0">
                <a:solidFill>
                  <a:srgbClr val="008000"/>
                </a:solidFill>
              </a:rPr>
              <a:t>q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8000"/>
                </a:solidFill>
              </a:rPr>
              <a:t>p+2r</a:t>
            </a:r>
            <a:r>
              <a:rPr lang="en-US" sz="2400" b="1" baseline="-25000" smtClean="0">
                <a:solidFill>
                  <a:srgbClr val="008000"/>
                </a:solidFill>
              </a:rPr>
              <a:t>0</a:t>
            </a:r>
            <a:r>
              <a:rPr lang="en-US" sz="2400" b="1" smtClean="0">
                <a:solidFill>
                  <a:srgbClr val="0000CC"/>
                </a:solidFill>
              </a:rPr>
              <a:t>,q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1</a:t>
            </a:r>
            <a:r>
              <a:rPr lang="en-US" sz="2400" b="1" smtClean="0">
                <a:solidFill>
                  <a:srgbClr val="0000CC"/>
                </a:solidFill>
              </a:rPr>
              <a:t>,…,q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2400" b="1" smtClean="0">
                <a:solidFill>
                  <a:srgbClr val="0000CC"/>
                </a:solidFill>
              </a:rPr>
              <a:t>p+2r</a:t>
            </a:r>
            <a:r>
              <a:rPr lang="en-US" sz="2400" b="1" baseline="-25000" smtClean="0">
                <a:solidFill>
                  <a:srgbClr val="0000CC"/>
                </a:solidFill>
              </a:rPr>
              <a:t>t</a:t>
            </a:r>
            <a:r>
              <a:rPr lang="en-US" sz="3200" smtClean="0">
                <a:solidFill>
                  <a:srgbClr val="000000"/>
                </a:solidFill>
              </a:rPr>
              <a:t>]</a:t>
            </a:r>
            <a:r>
              <a:rPr lang="en-US" sz="2400" b="1" smtClean="0">
                <a:solidFill>
                  <a:srgbClr val="0000CC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= (x</a:t>
            </a:r>
            <a:r>
              <a:rPr lang="en-US" sz="2400" baseline="-25000" smtClean="0">
                <a:solidFill>
                  <a:srgbClr val="000000"/>
                </a:solidFill>
              </a:rPr>
              <a:t>0</a:t>
            </a:r>
            <a:r>
              <a:rPr lang="en-US" sz="2400" smtClean="0">
                <a:solidFill>
                  <a:srgbClr val="000000"/>
                </a:solidFill>
              </a:rPr>
              <a:t>,x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,…,x</a:t>
            </a:r>
            <a:r>
              <a:rPr lang="en-US" sz="2400" baseline="-25000" smtClean="0">
                <a:solidFill>
                  <a:srgbClr val="000000"/>
                </a:solidFill>
              </a:rPr>
              <a:t>t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523" name="Rectangle 37"/>
          <p:cNvSpPr>
            <a:spLocks noChangeArrowheads="1"/>
          </p:cNvSpPr>
          <p:nvPr/>
        </p:nvSpPr>
        <p:spPr bwMode="auto">
          <a:xfrm>
            <a:off x="65532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 smtClean="0">
                <a:solidFill>
                  <a:srgbClr val="000000"/>
                </a:solidFill>
              </a:rPr>
              <a:t>Δ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8077200" y="6643688"/>
            <a:ext cx="1524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600" smtClean="0">
                <a:solidFill>
                  <a:srgbClr val="000000"/>
                </a:solidFill>
              </a:rPr>
              <a:t>(*) additional tricks for mult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6F775-BF8C-47D3-ABD1-A979CF299D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081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62" grpId="0" animBg="1"/>
      <p:bldP spid="1631236" grpId="0"/>
      <p:bldP spid="1631242" grpId="0"/>
      <p:bldP spid="1631261" grpId="0"/>
      <p:bldP spid="16312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Roadmap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43000" y="1600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þ"/>
            </a:pPr>
            <a:r>
              <a:rPr lang="en-US" sz="2400" b="1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Secret-key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“Somewhat”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3716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3716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22534" name="Picture 6" descr="r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00000">
            <a:off x="-361950" y="390525"/>
            <a:ext cx="180975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143000" y="3733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þ"/>
            </a:pPr>
            <a:r>
              <a:rPr lang="en-US" sz="2400" b="1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Public-key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“Somewhat”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43000" y="5715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CC"/>
                </a:solidFill>
              </a:rPr>
              <a:t>3.</a:t>
            </a:r>
            <a:r>
              <a:rPr lang="en-US" sz="2400" b="1" smtClean="0">
                <a:solidFill>
                  <a:srgbClr val="0000CC"/>
                </a:solidFill>
              </a:rPr>
              <a:t> Public-key FULLY</a:t>
            </a:r>
            <a:r>
              <a:rPr lang="en-US" sz="2400" smtClean="0">
                <a:solidFill>
                  <a:srgbClr val="000000"/>
                </a:solidFill>
              </a:rPr>
              <a:t> Homomorphic Encryption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3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"/>
          <p:cNvSpPr>
            <a:spLocks noChangeArrowheads="1"/>
          </p:cNvSpPr>
          <p:nvPr/>
        </p:nvSpPr>
        <p:spPr bwMode="auto">
          <a:xfrm>
            <a:off x="685800" y="1600200"/>
            <a:ext cx="8077200" cy="1828800"/>
          </a:xfrm>
          <a:prstGeom prst="rect">
            <a:avLst/>
          </a:prstGeom>
          <a:solidFill>
            <a:srgbClr val="FFFF99">
              <a:alpha val="4588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</a:t>
            </a:r>
            <a:r>
              <a:rPr lang="en-US" smtClean="0">
                <a:solidFill>
                  <a:srgbClr val="0000CC"/>
                </a:solidFill>
              </a:rPr>
              <a:t>“Somewhat”</a:t>
            </a:r>
            <a:r>
              <a:rPr lang="en-US" smtClean="0"/>
              <a:t> Homomorphic is this?</a:t>
            </a:r>
          </a:p>
        </p:txBody>
      </p:sp>
      <p:sp>
        <p:nvSpPr>
          <p:cNvPr id="23556" name="Rectangle 26"/>
          <p:cNvSpPr>
            <a:spLocks noChangeArrowheads="1"/>
          </p:cNvSpPr>
          <p:nvPr/>
        </p:nvSpPr>
        <p:spPr bwMode="auto">
          <a:xfrm>
            <a:off x="762000" y="16764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Can evaluate (multi-variate) polynomials with m terms, and maximum degree d if  d &lt;&lt; n.</a:t>
            </a:r>
          </a:p>
        </p:txBody>
      </p:sp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1600200" y="38862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000000"/>
                </a:solidFill>
              </a:rPr>
              <a:t>f(x</a:t>
            </a:r>
            <a:r>
              <a:rPr lang="en-US" sz="2600" baseline="-25000" smtClean="0">
                <a:solidFill>
                  <a:srgbClr val="000000"/>
                </a:solidFill>
              </a:rPr>
              <a:t>1</a:t>
            </a:r>
            <a:r>
              <a:rPr lang="en-US" sz="2600" smtClean="0">
                <a:solidFill>
                  <a:srgbClr val="000000"/>
                </a:solidFill>
              </a:rPr>
              <a:t>, …, x</a:t>
            </a:r>
            <a:r>
              <a:rPr lang="en-US" sz="2600" baseline="-25000" smtClean="0">
                <a:solidFill>
                  <a:srgbClr val="000000"/>
                </a:solidFill>
              </a:rPr>
              <a:t>t</a:t>
            </a:r>
            <a:r>
              <a:rPr lang="en-US" sz="2600" smtClean="0">
                <a:solidFill>
                  <a:srgbClr val="000000"/>
                </a:solidFill>
              </a:rPr>
              <a:t>) = x</a:t>
            </a:r>
            <a:r>
              <a:rPr lang="en-US" sz="2600" baseline="-25000" smtClean="0">
                <a:solidFill>
                  <a:srgbClr val="000000"/>
                </a:solidFill>
              </a:rPr>
              <a:t>1</a:t>
            </a:r>
            <a:r>
              <a:rPr lang="en-US" sz="2600" smtClean="0">
                <a:solidFill>
                  <a:srgbClr val="000000"/>
                </a:solidFill>
              </a:rPr>
              <a:t>·x</a:t>
            </a:r>
            <a:r>
              <a:rPr lang="en-US" sz="2600" baseline="-25000" smtClean="0">
                <a:solidFill>
                  <a:srgbClr val="000000"/>
                </a:solidFill>
              </a:rPr>
              <a:t>2</a:t>
            </a:r>
            <a:r>
              <a:rPr lang="en-US" sz="2600" smtClean="0">
                <a:solidFill>
                  <a:srgbClr val="000000"/>
                </a:solidFill>
              </a:rPr>
              <a:t>·x</a:t>
            </a:r>
            <a:r>
              <a:rPr lang="en-US" sz="2600" baseline="-25000" smtClean="0">
                <a:solidFill>
                  <a:srgbClr val="000000"/>
                </a:solidFill>
              </a:rPr>
              <a:t>d</a:t>
            </a:r>
            <a:r>
              <a:rPr lang="en-US" sz="2600" smtClean="0">
                <a:solidFill>
                  <a:srgbClr val="000000"/>
                </a:solidFill>
              </a:rPr>
              <a:t> + … + x</a:t>
            </a:r>
            <a:r>
              <a:rPr lang="en-US" sz="2600" baseline="-25000" smtClean="0">
                <a:solidFill>
                  <a:srgbClr val="000000"/>
                </a:solidFill>
              </a:rPr>
              <a:t>2</a:t>
            </a:r>
            <a:r>
              <a:rPr lang="en-US" sz="2600" smtClean="0">
                <a:solidFill>
                  <a:srgbClr val="000000"/>
                </a:solidFill>
              </a:rPr>
              <a:t>·x</a:t>
            </a:r>
            <a:r>
              <a:rPr lang="en-US" sz="2600" baseline="-25000" smtClean="0">
                <a:solidFill>
                  <a:srgbClr val="000000"/>
                </a:solidFill>
              </a:rPr>
              <a:t>5</a:t>
            </a:r>
            <a:r>
              <a:rPr lang="en-US" sz="2600" smtClean="0">
                <a:solidFill>
                  <a:srgbClr val="000000"/>
                </a:solidFill>
              </a:rPr>
              <a:t>·x</a:t>
            </a:r>
            <a:r>
              <a:rPr lang="en-US" sz="2600" baseline="-25000" smtClean="0">
                <a:solidFill>
                  <a:srgbClr val="000000"/>
                </a:solidFill>
              </a:rPr>
              <a:t>d-2</a:t>
            </a:r>
            <a:br>
              <a:rPr lang="en-US" sz="2600" baseline="-25000" smtClean="0">
                <a:solidFill>
                  <a:srgbClr val="000000"/>
                </a:solidFill>
              </a:rPr>
            </a:br>
            <a:endParaRPr lang="en-US" sz="2600" baseline="-25000" smtClean="0">
              <a:solidFill>
                <a:srgbClr val="000000"/>
              </a:solidFill>
            </a:endParaRPr>
          </a:p>
        </p:txBody>
      </p:sp>
      <p:sp>
        <p:nvSpPr>
          <p:cNvPr id="1571869" name="Rectangle 29"/>
          <p:cNvSpPr>
            <a:spLocks noChangeArrowheads="1"/>
          </p:cNvSpPr>
          <p:nvPr/>
        </p:nvSpPr>
        <p:spPr bwMode="auto">
          <a:xfrm>
            <a:off x="1828800" y="594360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rtl="1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000000"/>
                </a:solidFill>
              </a:rPr>
              <a:t>Final Noise ~ (2</a:t>
            </a:r>
            <a:r>
              <a:rPr lang="en-US" sz="2600" baseline="30000" smtClean="0">
                <a:solidFill>
                  <a:srgbClr val="000000"/>
                </a:solidFill>
              </a:rPr>
              <a:t>n</a:t>
            </a:r>
            <a:r>
              <a:rPr lang="en-US" sz="2600" smtClean="0">
                <a:solidFill>
                  <a:srgbClr val="000000"/>
                </a:solidFill>
              </a:rPr>
              <a:t>)</a:t>
            </a:r>
            <a:r>
              <a:rPr lang="en-US" sz="2600" baseline="30000" smtClean="0">
                <a:solidFill>
                  <a:srgbClr val="000000"/>
                </a:solidFill>
              </a:rPr>
              <a:t>d</a:t>
            </a:r>
            <a:r>
              <a:rPr lang="en-US" sz="2600" smtClean="0">
                <a:solidFill>
                  <a:srgbClr val="000000"/>
                </a:solidFill>
              </a:rPr>
              <a:t>+…+(2</a:t>
            </a:r>
            <a:r>
              <a:rPr lang="en-US" sz="2600" baseline="30000" smtClean="0">
                <a:solidFill>
                  <a:srgbClr val="000000"/>
                </a:solidFill>
              </a:rPr>
              <a:t>n</a:t>
            </a:r>
            <a:r>
              <a:rPr lang="en-US" sz="2600" smtClean="0">
                <a:solidFill>
                  <a:srgbClr val="000000"/>
                </a:solidFill>
              </a:rPr>
              <a:t>)</a:t>
            </a:r>
            <a:r>
              <a:rPr lang="en-US" sz="2600" baseline="30000" smtClean="0">
                <a:solidFill>
                  <a:srgbClr val="000000"/>
                </a:solidFill>
              </a:rPr>
              <a:t>d </a:t>
            </a:r>
            <a:r>
              <a:rPr lang="en-US" sz="2600" smtClean="0">
                <a:solidFill>
                  <a:srgbClr val="000000"/>
                </a:solidFill>
              </a:rPr>
              <a:t>= m•(2</a:t>
            </a:r>
            <a:r>
              <a:rPr lang="en-US" sz="2600" baseline="30000" smtClean="0">
                <a:solidFill>
                  <a:srgbClr val="000000"/>
                </a:solidFill>
              </a:rPr>
              <a:t>n</a:t>
            </a:r>
            <a:r>
              <a:rPr lang="en-US" sz="2600" smtClean="0">
                <a:solidFill>
                  <a:srgbClr val="000000"/>
                </a:solidFill>
              </a:rPr>
              <a:t>)</a:t>
            </a:r>
            <a:r>
              <a:rPr lang="en-US" sz="2600" baseline="30000" smtClean="0">
                <a:solidFill>
                  <a:srgbClr val="000000"/>
                </a:solidFill>
              </a:rPr>
              <a:t>d</a:t>
            </a:r>
            <a:endParaRPr lang="en-US" sz="2600" baseline="-25000" smtClean="0">
              <a:solidFill>
                <a:srgbClr val="000000"/>
              </a:solidFill>
            </a:endParaRPr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1676400" y="52578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000000"/>
                </a:solidFill>
              </a:rPr>
              <a:t>Say, noise in Enc(x</a:t>
            </a:r>
            <a:r>
              <a:rPr lang="en-US" sz="2600" baseline="-25000" smtClean="0">
                <a:solidFill>
                  <a:srgbClr val="000000"/>
                </a:solidFill>
              </a:rPr>
              <a:t>i</a:t>
            </a:r>
            <a:r>
              <a:rPr lang="en-US" sz="2600" smtClean="0">
                <a:solidFill>
                  <a:srgbClr val="000000"/>
                </a:solidFill>
              </a:rPr>
              <a:t>) &lt; 2</a:t>
            </a:r>
            <a:r>
              <a:rPr lang="en-US" sz="2600" baseline="30000" smtClean="0">
                <a:solidFill>
                  <a:srgbClr val="000000"/>
                </a:solidFill>
              </a:rPr>
              <a:t>n</a:t>
            </a:r>
            <a:r>
              <a:rPr lang="en-US" sz="2600" smtClean="0">
                <a:solidFill>
                  <a:srgbClr val="000000"/>
                </a:solidFill>
              </a:rPr>
              <a:t> </a:t>
            </a:r>
            <a:endParaRPr lang="en-US" sz="2600" baseline="-25000" smtClean="0">
              <a:solidFill>
                <a:srgbClr val="000000"/>
              </a:solidFill>
            </a:endParaRPr>
          </a:p>
        </p:txBody>
      </p:sp>
      <p:graphicFrame>
        <p:nvGraphicFramePr>
          <p:cNvPr id="1571871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1600200" y="2590800"/>
          <a:ext cx="3048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5" imgW="1358310" imgH="253890" progId="Equation.3">
                  <p:embed/>
                </p:oleObj>
              </mc:Choice>
              <mc:Fallback>
                <p:oleObj name="Equation" r:id="rId5" imgW="13583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30480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1873" name="Rectangle 33"/>
          <p:cNvSpPr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or</a:t>
            </a:r>
          </a:p>
        </p:txBody>
      </p:sp>
      <p:graphicFrame>
        <p:nvGraphicFramePr>
          <p:cNvPr id="1571878" name="Object 38"/>
          <p:cNvGraphicFramePr>
            <a:graphicFrameLocks noChangeAspect="1"/>
          </p:cNvGraphicFramePr>
          <p:nvPr/>
        </p:nvGraphicFramePr>
        <p:xfrm>
          <a:off x="5734050" y="2695575"/>
          <a:ext cx="8429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7" imgW="368140" imgH="177723" progId="Equation.3">
                  <p:embed/>
                </p:oleObj>
              </mc:Choice>
              <mc:Fallback>
                <p:oleObj name="Equation" r:id="rId7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695575"/>
                        <a:ext cx="8429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>
            <a:off x="4991100" y="2819400"/>
            <a:ext cx="419100" cy="3352800"/>
          </a:xfrm>
          <a:prstGeom prst="rightBrace">
            <a:avLst>
              <a:gd name="adj1" fmla="val 5476"/>
              <a:gd name="adj2" fmla="val 50833"/>
            </a:avLst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2057400" y="44958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m terms</a:t>
            </a: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806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571869" grpId="0"/>
      <p:bldP spid="23559" grpId="0"/>
      <p:bldP spid="157187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001" name="Freeform 49"/>
          <p:cNvSpPr>
            <a:spLocks/>
          </p:cNvSpPr>
          <p:nvPr/>
        </p:nvSpPr>
        <p:spPr bwMode="auto">
          <a:xfrm>
            <a:off x="-76200" y="2819400"/>
            <a:ext cx="6172200" cy="4013200"/>
          </a:xfrm>
          <a:custGeom>
            <a:avLst/>
            <a:gdLst>
              <a:gd name="T0" fmla="*/ 2147483647 w 3216"/>
              <a:gd name="T1" fmla="*/ 2147483647 h 1904"/>
              <a:gd name="T2" fmla="*/ 2147483647 w 3216"/>
              <a:gd name="T3" fmla="*/ 2147483647 h 1904"/>
              <a:gd name="T4" fmla="*/ 2147483647 w 3216"/>
              <a:gd name="T5" fmla="*/ 2147483647 h 1904"/>
              <a:gd name="T6" fmla="*/ 2147483647 w 3216"/>
              <a:gd name="T7" fmla="*/ 2147483647 h 1904"/>
              <a:gd name="T8" fmla="*/ 2147483647 w 3216"/>
              <a:gd name="T9" fmla="*/ 2147483647 h 1904"/>
              <a:gd name="T10" fmla="*/ 2147483647 w 3216"/>
              <a:gd name="T11" fmla="*/ 2147483647 h 1904"/>
              <a:gd name="T12" fmla="*/ 2147483647 w 3216"/>
              <a:gd name="T13" fmla="*/ 2147483647 h 1904"/>
              <a:gd name="T14" fmla="*/ 2147483647 w 3216"/>
              <a:gd name="T15" fmla="*/ 2147483647 h 1904"/>
              <a:gd name="T16" fmla="*/ 2147483647 w 3216"/>
              <a:gd name="T17" fmla="*/ 2147483647 h 1904"/>
              <a:gd name="T18" fmla="*/ 2147483647 w 3216"/>
              <a:gd name="T19" fmla="*/ 2147483647 h 1904"/>
              <a:gd name="T20" fmla="*/ 2147483647 w 3216"/>
              <a:gd name="T21" fmla="*/ 2147483647 h 1904"/>
              <a:gd name="T22" fmla="*/ 2147483647 w 3216"/>
              <a:gd name="T23" fmla="*/ 2147483647 h 1904"/>
              <a:gd name="T24" fmla="*/ 2147483647 w 3216"/>
              <a:gd name="T25" fmla="*/ 2147483647 h 1904"/>
              <a:gd name="T26" fmla="*/ 2147483647 w 3216"/>
              <a:gd name="T27" fmla="*/ 2147483647 h 1904"/>
              <a:gd name="T28" fmla="*/ 2147483647 w 3216"/>
              <a:gd name="T29" fmla="*/ 2147483647 h 1904"/>
              <a:gd name="T30" fmla="*/ 2147483647 w 3216"/>
              <a:gd name="T31" fmla="*/ 2147483647 h 1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16" h="1904">
                <a:moveTo>
                  <a:pt x="304" y="376"/>
                </a:moveTo>
                <a:cubicBezTo>
                  <a:pt x="248" y="464"/>
                  <a:pt x="32" y="536"/>
                  <a:pt x="16" y="616"/>
                </a:cubicBezTo>
                <a:cubicBezTo>
                  <a:pt x="0" y="696"/>
                  <a:pt x="160" y="720"/>
                  <a:pt x="208" y="856"/>
                </a:cubicBezTo>
                <a:cubicBezTo>
                  <a:pt x="256" y="992"/>
                  <a:pt x="248" y="1336"/>
                  <a:pt x="304" y="1432"/>
                </a:cubicBezTo>
                <a:cubicBezTo>
                  <a:pt x="360" y="1528"/>
                  <a:pt x="376" y="1360"/>
                  <a:pt x="544" y="1432"/>
                </a:cubicBezTo>
                <a:cubicBezTo>
                  <a:pt x="712" y="1504"/>
                  <a:pt x="1096" y="1824"/>
                  <a:pt x="1312" y="1864"/>
                </a:cubicBezTo>
                <a:cubicBezTo>
                  <a:pt x="1528" y="1904"/>
                  <a:pt x="1560" y="1704"/>
                  <a:pt x="1840" y="1672"/>
                </a:cubicBezTo>
                <a:cubicBezTo>
                  <a:pt x="2120" y="1640"/>
                  <a:pt x="2768" y="1792"/>
                  <a:pt x="2992" y="1672"/>
                </a:cubicBezTo>
                <a:cubicBezTo>
                  <a:pt x="3216" y="1552"/>
                  <a:pt x="3216" y="1120"/>
                  <a:pt x="3184" y="952"/>
                </a:cubicBezTo>
                <a:cubicBezTo>
                  <a:pt x="3152" y="784"/>
                  <a:pt x="2912" y="808"/>
                  <a:pt x="2800" y="664"/>
                </a:cubicBezTo>
                <a:cubicBezTo>
                  <a:pt x="2688" y="520"/>
                  <a:pt x="2672" y="176"/>
                  <a:pt x="2512" y="88"/>
                </a:cubicBezTo>
                <a:cubicBezTo>
                  <a:pt x="2352" y="0"/>
                  <a:pt x="2096" y="144"/>
                  <a:pt x="1840" y="136"/>
                </a:cubicBezTo>
                <a:cubicBezTo>
                  <a:pt x="1584" y="128"/>
                  <a:pt x="1168" y="32"/>
                  <a:pt x="976" y="40"/>
                </a:cubicBezTo>
                <a:cubicBezTo>
                  <a:pt x="784" y="48"/>
                  <a:pt x="792" y="176"/>
                  <a:pt x="688" y="184"/>
                </a:cubicBezTo>
                <a:cubicBezTo>
                  <a:pt x="584" y="192"/>
                  <a:pt x="416" y="56"/>
                  <a:pt x="352" y="88"/>
                </a:cubicBezTo>
                <a:cubicBezTo>
                  <a:pt x="288" y="120"/>
                  <a:pt x="360" y="288"/>
                  <a:pt x="304" y="376"/>
                </a:cubicBezTo>
                <a:close/>
              </a:path>
            </a:pathLst>
          </a:custGeom>
          <a:solidFill>
            <a:srgbClr val="CCFFCC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3955" name="Freeform 3"/>
          <p:cNvSpPr>
            <a:spLocks/>
          </p:cNvSpPr>
          <p:nvPr/>
        </p:nvSpPr>
        <p:spPr bwMode="auto">
          <a:xfrm>
            <a:off x="-76200" y="2819400"/>
            <a:ext cx="6172200" cy="4013200"/>
          </a:xfrm>
          <a:custGeom>
            <a:avLst/>
            <a:gdLst>
              <a:gd name="T0" fmla="*/ 2147483647 w 3216"/>
              <a:gd name="T1" fmla="*/ 2147483647 h 1904"/>
              <a:gd name="T2" fmla="*/ 2147483647 w 3216"/>
              <a:gd name="T3" fmla="*/ 2147483647 h 1904"/>
              <a:gd name="T4" fmla="*/ 2147483647 w 3216"/>
              <a:gd name="T5" fmla="*/ 2147483647 h 1904"/>
              <a:gd name="T6" fmla="*/ 2147483647 w 3216"/>
              <a:gd name="T7" fmla="*/ 2147483647 h 1904"/>
              <a:gd name="T8" fmla="*/ 2147483647 w 3216"/>
              <a:gd name="T9" fmla="*/ 2147483647 h 1904"/>
              <a:gd name="T10" fmla="*/ 2147483647 w 3216"/>
              <a:gd name="T11" fmla="*/ 2147483647 h 1904"/>
              <a:gd name="T12" fmla="*/ 2147483647 w 3216"/>
              <a:gd name="T13" fmla="*/ 2147483647 h 1904"/>
              <a:gd name="T14" fmla="*/ 2147483647 w 3216"/>
              <a:gd name="T15" fmla="*/ 2147483647 h 1904"/>
              <a:gd name="T16" fmla="*/ 2147483647 w 3216"/>
              <a:gd name="T17" fmla="*/ 2147483647 h 1904"/>
              <a:gd name="T18" fmla="*/ 2147483647 w 3216"/>
              <a:gd name="T19" fmla="*/ 2147483647 h 1904"/>
              <a:gd name="T20" fmla="*/ 2147483647 w 3216"/>
              <a:gd name="T21" fmla="*/ 2147483647 h 1904"/>
              <a:gd name="T22" fmla="*/ 2147483647 w 3216"/>
              <a:gd name="T23" fmla="*/ 2147483647 h 1904"/>
              <a:gd name="T24" fmla="*/ 2147483647 w 3216"/>
              <a:gd name="T25" fmla="*/ 2147483647 h 1904"/>
              <a:gd name="T26" fmla="*/ 2147483647 w 3216"/>
              <a:gd name="T27" fmla="*/ 2147483647 h 1904"/>
              <a:gd name="T28" fmla="*/ 2147483647 w 3216"/>
              <a:gd name="T29" fmla="*/ 2147483647 h 1904"/>
              <a:gd name="T30" fmla="*/ 2147483647 w 3216"/>
              <a:gd name="T31" fmla="*/ 2147483647 h 1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16" h="1904">
                <a:moveTo>
                  <a:pt x="304" y="376"/>
                </a:moveTo>
                <a:cubicBezTo>
                  <a:pt x="248" y="464"/>
                  <a:pt x="32" y="536"/>
                  <a:pt x="16" y="616"/>
                </a:cubicBezTo>
                <a:cubicBezTo>
                  <a:pt x="0" y="696"/>
                  <a:pt x="160" y="720"/>
                  <a:pt x="208" y="856"/>
                </a:cubicBezTo>
                <a:cubicBezTo>
                  <a:pt x="256" y="992"/>
                  <a:pt x="248" y="1336"/>
                  <a:pt x="304" y="1432"/>
                </a:cubicBezTo>
                <a:cubicBezTo>
                  <a:pt x="360" y="1528"/>
                  <a:pt x="376" y="1360"/>
                  <a:pt x="544" y="1432"/>
                </a:cubicBezTo>
                <a:cubicBezTo>
                  <a:pt x="712" y="1504"/>
                  <a:pt x="1096" y="1824"/>
                  <a:pt x="1312" y="1864"/>
                </a:cubicBezTo>
                <a:cubicBezTo>
                  <a:pt x="1528" y="1904"/>
                  <a:pt x="1560" y="1704"/>
                  <a:pt x="1840" y="1672"/>
                </a:cubicBezTo>
                <a:cubicBezTo>
                  <a:pt x="2120" y="1640"/>
                  <a:pt x="2768" y="1792"/>
                  <a:pt x="2992" y="1672"/>
                </a:cubicBezTo>
                <a:cubicBezTo>
                  <a:pt x="3216" y="1552"/>
                  <a:pt x="3216" y="1120"/>
                  <a:pt x="3184" y="952"/>
                </a:cubicBezTo>
                <a:cubicBezTo>
                  <a:pt x="3152" y="784"/>
                  <a:pt x="2912" y="808"/>
                  <a:pt x="2800" y="664"/>
                </a:cubicBezTo>
                <a:cubicBezTo>
                  <a:pt x="2688" y="520"/>
                  <a:pt x="2672" y="176"/>
                  <a:pt x="2512" y="88"/>
                </a:cubicBezTo>
                <a:cubicBezTo>
                  <a:pt x="2352" y="0"/>
                  <a:pt x="2096" y="144"/>
                  <a:pt x="1840" y="136"/>
                </a:cubicBezTo>
                <a:cubicBezTo>
                  <a:pt x="1584" y="128"/>
                  <a:pt x="1168" y="32"/>
                  <a:pt x="976" y="40"/>
                </a:cubicBezTo>
                <a:cubicBezTo>
                  <a:pt x="784" y="48"/>
                  <a:pt x="792" y="176"/>
                  <a:pt x="688" y="184"/>
                </a:cubicBezTo>
                <a:cubicBezTo>
                  <a:pt x="584" y="192"/>
                  <a:pt x="416" y="56"/>
                  <a:pt x="352" y="88"/>
                </a:cubicBezTo>
                <a:cubicBezTo>
                  <a:pt x="288" y="120"/>
                  <a:pt x="360" y="288"/>
                  <a:pt x="304" y="376"/>
                </a:cubicBezTo>
                <a:close/>
              </a:path>
            </a:pathLst>
          </a:custGeom>
          <a:solidFill>
            <a:srgbClr val="3366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3958" name="TextBox 22"/>
          <p:cNvSpPr txBox="1">
            <a:spLocks noChangeArrowheads="1"/>
          </p:cNvSpPr>
          <p:nvPr/>
        </p:nvSpPr>
        <p:spPr bwMode="auto">
          <a:xfrm>
            <a:off x="1219200" y="3352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“Somewhat” HE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34000" name="TextBox 22"/>
          <p:cNvSpPr txBox="1">
            <a:spLocks noChangeArrowheads="1"/>
          </p:cNvSpPr>
          <p:nvPr/>
        </p:nvSpPr>
        <p:spPr bwMode="auto">
          <a:xfrm>
            <a:off x="1219200" y="3352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“Bootstrappable”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From “Somewhat” to “Fully”</a:t>
            </a:r>
          </a:p>
        </p:txBody>
      </p: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1219200" y="2438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FHE </a:t>
            </a:r>
            <a:r>
              <a:rPr lang="en-US" sz="2400" smtClean="0">
                <a:solidFill>
                  <a:srgbClr val="000000"/>
                </a:solidFill>
              </a:rPr>
              <a:t>= Can eval all fns.</a:t>
            </a:r>
          </a:p>
        </p:txBody>
      </p:sp>
      <p:sp>
        <p:nvSpPr>
          <p:cNvPr id="1533957" name="Freeform 5"/>
          <p:cNvSpPr>
            <a:spLocks/>
          </p:cNvSpPr>
          <p:nvPr/>
        </p:nvSpPr>
        <p:spPr bwMode="auto">
          <a:xfrm>
            <a:off x="1219200" y="4089400"/>
            <a:ext cx="2819400" cy="1752600"/>
          </a:xfrm>
          <a:custGeom>
            <a:avLst/>
            <a:gdLst>
              <a:gd name="T0" fmla="*/ 2147483647 w 1920"/>
              <a:gd name="T1" fmla="*/ 2147483647 h 1104"/>
              <a:gd name="T2" fmla="*/ 2147483647 w 1920"/>
              <a:gd name="T3" fmla="*/ 2147483647 h 1104"/>
              <a:gd name="T4" fmla="*/ 2147483647 w 1920"/>
              <a:gd name="T5" fmla="*/ 2147483647 h 1104"/>
              <a:gd name="T6" fmla="*/ 2147483647 w 1920"/>
              <a:gd name="T7" fmla="*/ 2147483647 h 1104"/>
              <a:gd name="T8" fmla="*/ 2147483647 w 1920"/>
              <a:gd name="T9" fmla="*/ 2147483647 h 1104"/>
              <a:gd name="T10" fmla="*/ 2147483647 w 1920"/>
              <a:gd name="T11" fmla="*/ 2147483647 h 1104"/>
              <a:gd name="T12" fmla="*/ 2147483647 w 1920"/>
              <a:gd name="T13" fmla="*/ 2147483647 h 1104"/>
              <a:gd name="T14" fmla="*/ 2147483647 w 1920"/>
              <a:gd name="T15" fmla="*/ 2147483647 h 1104"/>
              <a:gd name="T16" fmla="*/ 2147483647 w 1920"/>
              <a:gd name="T17" fmla="*/ 2147483647 h 1104"/>
              <a:gd name="T18" fmla="*/ 2147483647 w 1920"/>
              <a:gd name="T19" fmla="*/ 2147483647 h 1104"/>
              <a:gd name="T20" fmla="*/ 2147483647 w 1920"/>
              <a:gd name="T21" fmla="*/ 2147483647 h 1104"/>
              <a:gd name="T22" fmla="*/ 2147483647 w 1920"/>
              <a:gd name="T23" fmla="*/ 2147483647 h 1104"/>
              <a:gd name="T24" fmla="*/ 2147483647 w 1920"/>
              <a:gd name="T25" fmla="*/ 2147483647 h 1104"/>
              <a:gd name="T26" fmla="*/ 2147483647 w 1920"/>
              <a:gd name="T27" fmla="*/ 2147483647 h 1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104">
                <a:moveTo>
                  <a:pt x="72" y="344"/>
                </a:moveTo>
                <a:cubicBezTo>
                  <a:pt x="112" y="440"/>
                  <a:pt x="96" y="608"/>
                  <a:pt x="264" y="728"/>
                </a:cubicBezTo>
                <a:cubicBezTo>
                  <a:pt x="432" y="848"/>
                  <a:pt x="832" y="1024"/>
                  <a:pt x="1080" y="1064"/>
                </a:cubicBezTo>
                <a:cubicBezTo>
                  <a:pt x="1328" y="1104"/>
                  <a:pt x="1616" y="1040"/>
                  <a:pt x="1752" y="968"/>
                </a:cubicBezTo>
                <a:cubicBezTo>
                  <a:pt x="1888" y="896"/>
                  <a:pt x="1872" y="736"/>
                  <a:pt x="1896" y="632"/>
                </a:cubicBezTo>
                <a:cubicBezTo>
                  <a:pt x="1920" y="528"/>
                  <a:pt x="1920" y="432"/>
                  <a:pt x="1896" y="344"/>
                </a:cubicBezTo>
                <a:cubicBezTo>
                  <a:pt x="1872" y="256"/>
                  <a:pt x="1824" y="160"/>
                  <a:pt x="1752" y="104"/>
                </a:cubicBezTo>
                <a:cubicBezTo>
                  <a:pt x="1680" y="48"/>
                  <a:pt x="1568" y="16"/>
                  <a:pt x="1464" y="8"/>
                </a:cubicBezTo>
                <a:cubicBezTo>
                  <a:pt x="1360" y="0"/>
                  <a:pt x="1216" y="56"/>
                  <a:pt x="1128" y="56"/>
                </a:cubicBezTo>
                <a:cubicBezTo>
                  <a:pt x="1040" y="56"/>
                  <a:pt x="1032" y="8"/>
                  <a:pt x="936" y="8"/>
                </a:cubicBezTo>
                <a:cubicBezTo>
                  <a:pt x="840" y="8"/>
                  <a:pt x="672" y="48"/>
                  <a:pt x="552" y="56"/>
                </a:cubicBezTo>
                <a:cubicBezTo>
                  <a:pt x="432" y="64"/>
                  <a:pt x="304" y="40"/>
                  <a:pt x="216" y="56"/>
                </a:cubicBezTo>
                <a:cubicBezTo>
                  <a:pt x="128" y="72"/>
                  <a:pt x="48" y="104"/>
                  <a:pt x="24" y="152"/>
                </a:cubicBezTo>
                <a:cubicBezTo>
                  <a:pt x="0" y="200"/>
                  <a:pt x="32" y="248"/>
                  <a:pt x="72" y="344"/>
                </a:cubicBezTo>
                <a:close/>
              </a:path>
            </a:pathLst>
          </a:custGeom>
          <a:solidFill>
            <a:srgbClr val="3366FF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3959" name="Oval 7"/>
          <p:cNvSpPr>
            <a:spLocks noChangeArrowheads="1"/>
          </p:cNvSpPr>
          <p:nvPr/>
        </p:nvSpPr>
        <p:spPr bwMode="auto">
          <a:xfrm>
            <a:off x="4114800" y="454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3961" name="Rectangle 9"/>
          <p:cNvSpPr>
            <a:spLocks noChangeArrowheads="1"/>
          </p:cNvSpPr>
          <p:nvPr/>
        </p:nvSpPr>
        <p:spPr bwMode="auto">
          <a:xfrm>
            <a:off x="457200" y="144780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000CC"/>
                </a:solidFill>
              </a:rPr>
              <a:t>Theorem</a:t>
            </a:r>
            <a:r>
              <a:rPr lang="en-US" sz="2400" smtClean="0">
                <a:solidFill>
                  <a:srgbClr val="0000CC"/>
                </a:solidFill>
              </a:rPr>
              <a:t> [Gentry’09]: </a:t>
            </a:r>
            <a:r>
              <a:rPr lang="en-US" sz="2400" smtClean="0">
                <a:solidFill>
                  <a:srgbClr val="000000"/>
                </a:solidFill>
              </a:rPr>
              <a:t>Convert “bootstrappable” → FHE.</a:t>
            </a:r>
          </a:p>
        </p:txBody>
      </p:sp>
      <p:sp>
        <p:nvSpPr>
          <p:cNvPr id="1533962" name="Line 10"/>
          <p:cNvSpPr>
            <a:spLocks noChangeShapeType="1"/>
          </p:cNvSpPr>
          <p:nvPr/>
        </p:nvSpPr>
        <p:spPr bwMode="auto">
          <a:xfrm flipV="1">
            <a:off x="4419600" y="3657600"/>
            <a:ext cx="2209800" cy="88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3963" name="TextBox 22"/>
          <p:cNvSpPr txBox="1">
            <a:spLocks noChangeArrowheads="1"/>
          </p:cNvSpPr>
          <p:nvPr/>
        </p:nvSpPr>
        <p:spPr bwMode="auto">
          <a:xfrm>
            <a:off x="6629400" y="29876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smtClean="0">
                <a:solidFill>
                  <a:srgbClr val="000000"/>
                </a:solidFill>
              </a:rPr>
              <a:t>Augmented Decryption ckt.</a:t>
            </a:r>
          </a:p>
        </p:txBody>
      </p:sp>
      <p:grpSp>
        <p:nvGrpSpPr>
          <p:cNvPr id="1533999" name="Group 47"/>
          <p:cNvGrpSpPr>
            <a:grpSpLocks/>
          </p:cNvGrpSpPr>
          <p:nvPr/>
        </p:nvGrpSpPr>
        <p:grpSpPr bwMode="auto">
          <a:xfrm>
            <a:off x="5943600" y="4114800"/>
            <a:ext cx="3276600" cy="2743200"/>
            <a:chOff x="3744" y="2304"/>
            <a:chExt cx="2064" cy="1728"/>
          </a:xfrm>
        </p:grpSpPr>
        <p:sp>
          <p:nvSpPr>
            <p:cNvPr id="24590" name="AutoShape 12"/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24598" name="Group 21"/>
            <p:cNvGrpSpPr>
              <a:grpSpLocks/>
            </p:cNvGrpSpPr>
            <p:nvPr/>
          </p:nvGrpSpPr>
          <p:grpSpPr bwMode="auto">
            <a:xfrm>
              <a:off x="4464" y="2304"/>
              <a:ext cx="528" cy="480"/>
              <a:chOff x="3504" y="1104"/>
              <a:chExt cx="384" cy="480"/>
            </a:xfrm>
          </p:grpSpPr>
          <p:sp>
            <p:nvSpPr>
              <p:cNvPr id="24622" name="AutoShape 22"/>
              <p:cNvSpPr>
                <a:spLocks noChangeArrowheads="1"/>
              </p:cNvSpPr>
              <p:nvPr/>
            </p:nvSpPr>
            <p:spPr bwMode="auto">
              <a:xfrm rot="-5400000">
                <a:off x="3504" y="1200"/>
                <a:ext cx="384" cy="384"/>
              </a:xfrm>
              <a:prstGeom prst="flowChartDelay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3" name="Oval 23"/>
              <p:cNvSpPr>
                <a:spLocks noChangeArrowheads="1"/>
              </p:cNvSpPr>
              <p:nvPr/>
            </p:nvSpPr>
            <p:spPr bwMode="auto">
              <a:xfrm>
                <a:off x="3648" y="1104"/>
                <a:ext cx="96" cy="96"/>
              </a:xfrm>
              <a:prstGeom prst="ellipse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599" name="TextBox 22"/>
            <p:cNvSpPr txBox="1">
              <a:spLocks noChangeArrowheads="1"/>
            </p:cNvSpPr>
            <p:nvPr/>
          </p:nvSpPr>
          <p:spPr bwMode="auto">
            <a:xfrm>
              <a:off x="3984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24600" name="TextBox 22"/>
            <p:cNvSpPr txBox="1">
              <a:spLocks noChangeArrowheads="1"/>
            </p:cNvSpPr>
            <p:nvPr/>
          </p:nvSpPr>
          <p:spPr bwMode="auto">
            <a:xfrm>
              <a:off x="4992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24601" name="TextBox 22"/>
            <p:cNvSpPr txBox="1">
              <a:spLocks noChangeArrowheads="1"/>
            </p:cNvSpPr>
            <p:nvPr/>
          </p:nvSpPr>
          <p:spPr bwMode="auto">
            <a:xfrm>
              <a:off x="4464" y="252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600" smtClean="0">
                  <a:solidFill>
                    <a:srgbClr val="000000"/>
                  </a:solidFill>
                </a:rPr>
                <a:t>NAND</a:t>
              </a:r>
            </a:p>
          </p:txBody>
        </p:sp>
        <p:sp>
          <p:nvSpPr>
            <p:cNvPr id="24602" name="Line 27"/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3" name="Line 28"/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4" name="Line 29"/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5" name="Line 30"/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6" name="Line 31"/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7" name="Line 32"/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8" name="Line 33"/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09" name="Line 34"/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0" name="Line 35"/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1" name="Line 36"/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2" name="Line 37"/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3" name="Line 38"/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4" name="Line 39"/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5" name="Line 40"/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6" name="Line 41"/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7" name="Line 42"/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618" name="TextBox 22"/>
            <p:cNvSpPr txBox="1">
              <a:spLocks noChangeArrowheads="1"/>
            </p:cNvSpPr>
            <p:nvPr/>
          </p:nvSpPr>
          <p:spPr bwMode="auto">
            <a:xfrm>
              <a:off x="3840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1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4619" name="TextBox 22"/>
            <p:cNvSpPr txBox="1">
              <a:spLocks noChangeArrowheads="1"/>
            </p:cNvSpPr>
            <p:nvPr/>
          </p:nvSpPr>
          <p:spPr bwMode="auto">
            <a:xfrm>
              <a:off x="427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sk</a:t>
              </a:r>
            </a:p>
          </p:txBody>
        </p:sp>
        <p:sp>
          <p:nvSpPr>
            <p:cNvPr id="24620" name="TextBox 22"/>
            <p:cNvSpPr txBox="1">
              <a:spLocks noChangeArrowheads="1"/>
            </p:cNvSpPr>
            <p:nvPr/>
          </p:nvSpPr>
          <p:spPr bwMode="auto">
            <a:xfrm>
              <a:off x="53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sk</a:t>
              </a:r>
            </a:p>
          </p:txBody>
        </p:sp>
        <p:sp>
          <p:nvSpPr>
            <p:cNvPr id="24621" name="TextBox 22"/>
            <p:cNvSpPr txBox="1">
              <a:spLocks noChangeArrowheads="1"/>
            </p:cNvSpPr>
            <p:nvPr/>
          </p:nvSpPr>
          <p:spPr bwMode="auto">
            <a:xfrm>
              <a:off x="484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</a:rPr>
                <a:t>2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17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5339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34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001" grpId="0" animBg="1"/>
      <p:bldP spid="1533955" grpId="0" animBg="1"/>
      <p:bldP spid="1533958" grpId="0"/>
      <p:bldP spid="1534000" grpId="0"/>
      <p:bldP spid="1534000" grpId="1"/>
      <p:bldP spid="1533957" grpId="0" animBg="1"/>
      <p:bldP spid="1533957" grpId="1" animBg="1"/>
      <p:bldP spid="1533959" grpId="0" animBg="1"/>
      <p:bldP spid="1533961" grpId="0" animBg="1"/>
      <p:bldP spid="1533962" grpId="0" animBg="1"/>
      <p:bldP spid="15339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9"/>
          <p:cNvSpPr>
            <a:spLocks noChangeArrowheads="1"/>
          </p:cNvSpPr>
          <p:nvPr/>
        </p:nvSpPr>
        <p:spPr bwMode="auto">
          <a:xfrm>
            <a:off x="990600" y="1219200"/>
            <a:ext cx="7162800" cy="762000"/>
          </a:xfrm>
          <a:prstGeom prst="rect">
            <a:avLst/>
          </a:prstGeom>
          <a:solidFill>
            <a:srgbClr val="0000CC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Is our Scheme “Bootstrappable”?</a:t>
            </a:r>
          </a:p>
        </p:txBody>
      </p:sp>
      <p:sp>
        <p:nvSpPr>
          <p:cNvPr id="25604" name="Rectangle 48"/>
          <p:cNvSpPr>
            <a:spLocks noChangeArrowheads="1"/>
          </p:cNvSpPr>
          <p:nvPr/>
        </p:nvSpPr>
        <p:spPr bwMode="auto">
          <a:xfrm>
            <a:off x="1066800" y="13716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0000CC"/>
                </a:solidFill>
              </a:rPr>
              <a:t>What functions can the scheme EVAL?</a:t>
            </a:r>
          </a:p>
        </p:txBody>
      </p:sp>
      <p:sp>
        <p:nvSpPr>
          <p:cNvPr id="25605" name="Rectangle 50"/>
          <p:cNvSpPr>
            <a:spLocks noChangeArrowheads="1"/>
          </p:cNvSpPr>
          <p:nvPr/>
        </p:nvSpPr>
        <p:spPr bwMode="auto">
          <a:xfrm>
            <a:off x="990600" y="3429000"/>
            <a:ext cx="7162800" cy="7620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5606" name="Rectangle 51"/>
          <p:cNvSpPr>
            <a:spLocks noChangeArrowheads="1"/>
          </p:cNvSpPr>
          <p:nvPr/>
        </p:nvSpPr>
        <p:spPr bwMode="auto">
          <a:xfrm>
            <a:off x="1066800" y="35052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Complexity of the (aug.) Decryption Circuit</a:t>
            </a:r>
          </a:p>
        </p:txBody>
      </p:sp>
      <p:graphicFrame>
        <p:nvGraphicFramePr>
          <p:cNvPr id="25607" name="Object 53"/>
          <p:cNvGraphicFramePr>
            <a:graphicFrameLocks noGrp="1" noChangeAspect="1"/>
          </p:cNvGraphicFramePr>
          <p:nvPr>
            <p:ph idx="1"/>
          </p:nvPr>
        </p:nvGraphicFramePr>
        <p:xfrm>
          <a:off x="4064000" y="2692400"/>
          <a:ext cx="58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52268" imgH="152268" progId="Equation.3">
                  <p:embed/>
                </p:oleObj>
              </mc:Choice>
              <mc:Fallback>
                <p:oleObj name="Equation" r:id="rId5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692400"/>
                        <a:ext cx="58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Box 22"/>
          <p:cNvSpPr txBox="1">
            <a:spLocks noChangeArrowheads="1"/>
          </p:cNvSpPr>
          <p:nvPr/>
        </p:nvSpPr>
        <p:spPr bwMode="auto">
          <a:xfrm>
            <a:off x="4038600" y="2438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000" smtClean="0">
                <a:solidFill>
                  <a:srgbClr val="000000"/>
                </a:solidFill>
              </a:rPr>
              <a:t>(?)</a:t>
            </a:r>
          </a:p>
        </p:txBody>
      </p:sp>
      <p:sp>
        <p:nvSpPr>
          <p:cNvPr id="1552441" name="Rectangle 57"/>
          <p:cNvSpPr>
            <a:spLocks noChangeArrowheads="1"/>
          </p:cNvSpPr>
          <p:nvPr/>
        </p:nvSpPr>
        <p:spPr bwMode="auto">
          <a:xfrm>
            <a:off x="1295400" y="4800600"/>
            <a:ext cx="632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</a:rPr>
              <a:t>Can be made bootstrappable</a:t>
            </a:r>
          </a:p>
        </p:txBody>
      </p:sp>
      <p:sp>
        <p:nvSpPr>
          <p:cNvPr id="1552442" name="Rectangle 58"/>
          <p:cNvSpPr>
            <a:spLocks noChangeArrowheads="1"/>
          </p:cNvSpPr>
          <p:nvPr/>
        </p:nvSpPr>
        <p:spPr bwMode="auto">
          <a:xfrm>
            <a:off x="1447800" y="54102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smtClean="0">
                <a:solidFill>
                  <a:srgbClr val="000000"/>
                </a:solidFill>
              </a:rPr>
              <a:t> Similar to Gentry’09</a:t>
            </a:r>
          </a:p>
        </p:txBody>
      </p:sp>
      <p:sp>
        <p:nvSpPr>
          <p:cNvPr id="1552443" name="Rectangle 59"/>
          <p:cNvSpPr>
            <a:spLocks noChangeArrowheads="1"/>
          </p:cNvSpPr>
          <p:nvPr/>
        </p:nvSpPr>
        <p:spPr bwMode="auto">
          <a:xfrm>
            <a:off x="914400" y="59436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    </a:t>
            </a:r>
            <a:r>
              <a:rPr lang="en-US" sz="2400" b="1" smtClean="0">
                <a:solidFill>
                  <a:srgbClr val="000000"/>
                </a:solidFill>
              </a:rPr>
              <a:t>Caveat:</a:t>
            </a:r>
            <a:r>
              <a:rPr lang="en-US" sz="2400" smtClean="0">
                <a:solidFill>
                  <a:srgbClr val="000000"/>
                </a:solidFill>
              </a:rPr>
              <a:t> Assume Hardness of “Sparse Subset Sum”</a:t>
            </a:r>
          </a:p>
        </p:txBody>
      </p:sp>
      <p:sp>
        <p:nvSpPr>
          <p:cNvPr id="1552444" name="Rectangle 60"/>
          <p:cNvSpPr>
            <a:spLocks noChangeArrowheads="1"/>
          </p:cNvSpPr>
          <p:nvPr/>
        </p:nvSpPr>
        <p:spPr bwMode="auto">
          <a:xfrm>
            <a:off x="1066800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(polynomials of degree &lt; n)</a:t>
            </a:r>
          </a:p>
        </p:txBody>
      </p:sp>
      <p:sp>
        <p:nvSpPr>
          <p:cNvPr id="1552445" name="Rectangle 61"/>
          <p:cNvSpPr>
            <a:spLocks noChangeArrowheads="1"/>
          </p:cNvSpPr>
          <p:nvPr/>
        </p:nvSpPr>
        <p:spPr bwMode="auto">
          <a:xfrm>
            <a:off x="1066800" y="41148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(degree ~ n</a:t>
            </a:r>
            <a:r>
              <a:rPr lang="en-US" sz="2400" baseline="30000" smtClean="0">
                <a:solidFill>
                  <a:srgbClr val="000000"/>
                </a:solidFill>
              </a:rPr>
              <a:t>1.73</a:t>
            </a:r>
            <a:r>
              <a:rPr lang="en-US" sz="2400" smtClean="0">
                <a:solidFill>
                  <a:srgbClr val="000000"/>
                </a:solidFill>
              </a:rPr>
              <a:t> polynomial)</a:t>
            </a:r>
          </a:p>
        </p:txBody>
      </p:sp>
      <p:grpSp>
        <p:nvGrpSpPr>
          <p:cNvPr id="1552448" name="Group 64"/>
          <p:cNvGrpSpPr>
            <a:grpSpLocks/>
          </p:cNvGrpSpPr>
          <p:nvPr/>
        </p:nvGrpSpPr>
        <p:grpSpPr bwMode="auto">
          <a:xfrm>
            <a:off x="228600" y="4876800"/>
            <a:ext cx="914400" cy="914400"/>
            <a:chOff x="-576" y="2640"/>
            <a:chExt cx="576" cy="576"/>
          </a:xfrm>
        </p:grpSpPr>
        <p:sp>
          <p:nvSpPr>
            <p:cNvPr id="25616" name="Rectangle 63"/>
            <p:cNvSpPr>
              <a:spLocks noChangeArrowheads="1"/>
            </p:cNvSpPr>
            <p:nvPr/>
          </p:nvSpPr>
          <p:spPr bwMode="auto">
            <a:xfrm>
              <a:off x="-576" y="2832"/>
              <a:ext cx="576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617" name="Rectangle 62"/>
            <p:cNvSpPr>
              <a:spLocks noChangeArrowheads="1"/>
            </p:cNvSpPr>
            <p:nvPr/>
          </p:nvSpPr>
          <p:spPr bwMode="auto">
            <a:xfrm>
              <a:off x="-384" y="2640"/>
              <a:ext cx="240" cy="57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52451" name="Rectangle 67"/>
          <p:cNvSpPr>
            <a:spLocks noChangeArrowheads="1"/>
          </p:cNvSpPr>
          <p:nvPr/>
        </p:nvSpPr>
        <p:spPr bwMode="auto">
          <a:xfrm>
            <a:off x="304800" y="6096000"/>
            <a:ext cx="8382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905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441" grpId="0"/>
      <p:bldP spid="1552442" grpId="0"/>
      <p:bldP spid="1552443" grpId="0"/>
      <p:bldP spid="1552444" grpId="0"/>
      <p:bldP spid="1552445" grpId="0"/>
      <p:bldP spid="15524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</a:rPr>
              <a:t>Security</a:t>
            </a:r>
          </a:p>
        </p:txBody>
      </p:sp>
      <p:pic>
        <p:nvPicPr>
          <p:cNvPr id="26627" name="Picture 19" descr="j013903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1878013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4438" name="Rectangle 6"/>
          <p:cNvSpPr>
            <a:spLocks noChangeArrowheads="1"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0000"/>
                </a:solidFill>
              </a:rPr>
              <a:t>(of the “somewhat” homomorphic scheme)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87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Approximate GCD Assumption</a:t>
            </a:r>
          </a:p>
        </p:txBody>
      </p:sp>
      <p:sp>
        <p:nvSpPr>
          <p:cNvPr id="1536042" name="Content Placeholder 2"/>
          <p:cNvSpPr>
            <a:spLocks/>
          </p:cNvSpPr>
          <p:nvPr/>
        </p:nvSpPr>
        <p:spPr bwMode="auto">
          <a:xfrm>
            <a:off x="3810000" y="2590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mtClean="0">
                <a:solidFill>
                  <a:srgbClr val="0000CC"/>
                </a:solidFill>
              </a:rPr>
              <a:t>q</a:t>
            </a:r>
            <a:r>
              <a:rPr lang="en-US" baseline="-25000" smtClean="0">
                <a:solidFill>
                  <a:srgbClr val="0000CC"/>
                </a:solidFill>
              </a:rPr>
              <a:t>1</a:t>
            </a:r>
            <a:r>
              <a:rPr lang="en-US" smtClean="0">
                <a:solidFill>
                  <a:srgbClr val="0000CC"/>
                </a:solidFill>
              </a:rPr>
              <a:t>p+r</a:t>
            </a:r>
            <a:r>
              <a:rPr lang="en-US" baseline="-25000" smtClean="0">
                <a:solidFill>
                  <a:srgbClr val="0000CC"/>
                </a:solidFill>
              </a:rPr>
              <a:t>1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536044" name="Line 44"/>
          <p:cNvSpPr>
            <a:spLocks noChangeShapeType="1"/>
          </p:cNvSpPr>
          <p:nvPr/>
        </p:nvSpPr>
        <p:spPr bwMode="auto">
          <a:xfrm>
            <a:off x="3429000" y="3200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536049" name="Picture 19" descr="j013903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438400"/>
            <a:ext cx="1320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0" name="AutoShape 50"/>
          <p:cNvSpPr>
            <a:spLocks noChangeArrowheads="1"/>
          </p:cNvSpPr>
          <p:nvPr/>
        </p:nvSpPr>
        <p:spPr bwMode="auto">
          <a:xfrm>
            <a:off x="7391400" y="1905000"/>
            <a:ext cx="914400" cy="609600"/>
          </a:xfrm>
          <a:prstGeom prst="wedgeRectCallout">
            <a:avLst>
              <a:gd name="adj1" fmla="val -103301"/>
              <a:gd name="adj2" fmla="val 75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 smtClean="0">
                <a:solidFill>
                  <a:srgbClr val="0000CC"/>
                </a:solidFill>
              </a:rPr>
              <a:t>p?</a:t>
            </a:r>
          </a:p>
        </p:txBody>
      </p:sp>
      <p:grpSp>
        <p:nvGrpSpPr>
          <p:cNvPr id="1536061" name="Group 61"/>
          <p:cNvGrpSpPr>
            <a:grpSpLocks/>
          </p:cNvGrpSpPr>
          <p:nvPr/>
        </p:nvGrpSpPr>
        <p:grpSpPr bwMode="auto">
          <a:xfrm>
            <a:off x="1524000" y="2590800"/>
            <a:ext cx="1395413" cy="1447800"/>
            <a:chOff x="3072" y="2784"/>
            <a:chExt cx="879" cy="912"/>
          </a:xfrm>
        </p:grpSpPr>
        <p:sp>
          <p:nvSpPr>
            <p:cNvPr id="27662" name="Content Placeholder 2"/>
            <p:cNvSpPr>
              <a:spLocks/>
            </p:cNvSpPr>
            <p:nvPr/>
          </p:nvSpPr>
          <p:spPr bwMode="auto">
            <a:xfrm>
              <a:off x="3264" y="31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b="1" smtClean="0">
                  <a:solidFill>
                    <a:srgbClr val="0000CC"/>
                  </a:solidFill>
                </a:rPr>
                <a:t>p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27663" name="Picture 57" descr="red-button-med-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87" y="3081"/>
              <a:ext cx="2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AutoShape 60"/>
            <p:cNvSpPr>
              <a:spLocks noChangeArrowheads="1"/>
            </p:cNvSpPr>
            <p:nvPr/>
          </p:nvSpPr>
          <p:spPr bwMode="auto">
            <a:xfrm>
              <a:off x="3072" y="2784"/>
              <a:ext cx="864" cy="912"/>
            </a:xfrm>
            <a:prstGeom prst="cube">
              <a:avLst>
                <a:gd name="adj" fmla="val 2812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36062" name="AutoShape 62"/>
          <p:cNvSpPr>
            <a:spLocks noChangeArrowheads="1"/>
          </p:cNvSpPr>
          <p:nvPr/>
        </p:nvSpPr>
        <p:spPr bwMode="auto">
          <a:xfrm>
            <a:off x="3733800" y="3962400"/>
            <a:ext cx="2362200" cy="914400"/>
          </a:xfrm>
          <a:prstGeom prst="wedgeRectCallout">
            <a:avLst>
              <a:gd name="adj1" fmla="val -21440"/>
              <a:gd name="adj2" fmla="val -1449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000000"/>
                </a:solidFill>
              </a:rPr>
              <a:t>q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←</a:t>
            </a:r>
            <a:r>
              <a:rPr lang="en-US" sz="2400" smtClean="0">
                <a:solidFill>
                  <a:srgbClr val="000000"/>
                </a:solidFill>
              </a:rPr>
              <a:t> [0…Q]</a:t>
            </a:r>
          </a:p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000000"/>
                </a:solidFill>
              </a:rPr>
              <a:t>r</a:t>
            </a:r>
            <a:r>
              <a:rPr lang="en-US" sz="2400" baseline="-25000" smtClean="0">
                <a:solidFill>
                  <a:srgbClr val="000000"/>
                </a:solidFill>
              </a:rPr>
              <a:t>1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←</a:t>
            </a:r>
            <a:r>
              <a:rPr lang="en-US" sz="2400" smtClean="0">
                <a:solidFill>
                  <a:srgbClr val="000000"/>
                </a:solidFill>
              </a:rPr>
              <a:t> [-R…R]</a:t>
            </a: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536059" name="AutoShape 59"/>
          <p:cNvSpPr>
            <a:spLocks noChangeArrowheads="1"/>
          </p:cNvSpPr>
          <p:nvPr/>
        </p:nvSpPr>
        <p:spPr bwMode="auto">
          <a:xfrm>
            <a:off x="914400" y="4572000"/>
            <a:ext cx="2362200" cy="533400"/>
          </a:xfrm>
          <a:prstGeom prst="wedgeRectCallout">
            <a:avLst>
              <a:gd name="adj1" fmla="val -4838"/>
              <a:gd name="adj2" fmla="val -196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000000"/>
                </a:solidFill>
              </a:rPr>
              <a:t>odd p </a:t>
            </a:r>
            <a:r>
              <a:rPr lang="ru-RU" sz="2400" smtClean="0">
                <a:solidFill>
                  <a:srgbClr val="000000"/>
                </a:solidFill>
              </a:rPr>
              <a:t>←</a:t>
            </a:r>
            <a:r>
              <a:rPr lang="en-US" sz="2400" smtClean="0">
                <a:solidFill>
                  <a:srgbClr val="000000"/>
                </a:solidFill>
              </a:rPr>
              <a:t> [0…P]</a:t>
            </a: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536067" name="Content Placeholder 2"/>
          <p:cNvSpPr>
            <a:spLocks/>
          </p:cNvSpPr>
          <p:nvPr/>
        </p:nvSpPr>
        <p:spPr bwMode="auto">
          <a:xfrm>
            <a:off x="3200400" y="25908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CC"/>
                </a:solidFill>
              </a:rPr>
              <a:t>(q</a:t>
            </a:r>
            <a:r>
              <a:rPr lang="en-US" sz="2400" baseline="-25000" smtClean="0">
                <a:solidFill>
                  <a:srgbClr val="0000CC"/>
                </a:solidFill>
              </a:rPr>
              <a:t>1</a:t>
            </a:r>
            <a:r>
              <a:rPr lang="en-US" sz="2400" smtClean="0">
                <a:solidFill>
                  <a:srgbClr val="0000CC"/>
                </a:solidFill>
              </a:rPr>
              <a:t>p+r</a:t>
            </a:r>
            <a:r>
              <a:rPr lang="en-US" sz="2400" baseline="-25000" smtClean="0">
                <a:solidFill>
                  <a:srgbClr val="0000CC"/>
                </a:solidFill>
              </a:rPr>
              <a:t>1</a:t>
            </a:r>
            <a:r>
              <a:rPr lang="en-US" sz="2400" smtClean="0">
                <a:solidFill>
                  <a:srgbClr val="0000CC"/>
                </a:solidFill>
              </a:rPr>
              <a:t>,…, q</a:t>
            </a:r>
            <a:r>
              <a:rPr lang="en-US" sz="2400" baseline="-25000" smtClean="0">
                <a:solidFill>
                  <a:srgbClr val="0000CC"/>
                </a:solidFill>
              </a:rPr>
              <a:t>t</a:t>
            </a:r>
            <a:r>
              <a:rPr lang="en-US" sz="2400" smtClean="0">
                <a:solidFill>
                  <a:srgbClr val="0000CC"/>
                </a:solidFill>
              </a:rPr>
              <a:t>p+r</a:t>
            </a:r>
            <a:r>
              <a:rPr lang="en-US" sz="2400" baseline="-25000" smtClean="0">
                <a:solidFill>
                  <a:srgbClr val="0000CC"/>
                </a:solidFill>
              </a:rPr>
              <a:t>t</a:t>
            </a:r>
            <a:r>
              <a:rPr lang="en-US" sz="240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536069" name="Rectangle 69"/>
          <p:cNvSpPr>
            <a:spLocks noChangeArrowheads="1"/>
          </p:cNvSpPr>
          <p:nvPr/>
        </p:nvSpPr>
        <p:spPr bwMode="auto">
          <a:xfrm>
            <a:off x="609600" y="411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Assumption:</a:t>
            </a:r>
            <a:r>
              <a:rPr lang="en-US" sz="2400" smtClean="0">
                <a:solidFill>
                  <a:srgbClr val="000000"/>
                </a:solidFill>
              </a:rPr>
              <a:t> no PPT adversary can guess the number p</a:t>
            </a:r>
          </a:p>
        </p:txBody>
      </p:sp>
      <p:sp>
        <p:nvSpPr>
          <p:cNvPr id="1536070" name="Line 70"/>
          <p:cNvSpPr>
            <a:spLocks noChangeShapeType="1"/>
          </p:cNvSpPr>
          <p:nvPr/>
        </p:nvSpPr>
        <p:spPr bwMode="auto">
          <a:xfrm>
            <a:off x="-304800" y="25146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6071" name="Rectangle 71"/>
          <p:cNvSpPr>
            <a:spLocks noChangeArrowheads="1"/>
          </p:cNvSpPr>
          <p:nvPr/>
        </p:nvSpPr>
        <p:spPr bwMode="auto">
          <a:xfrm>
            <a:off x="609600" y="1676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Parameters of the Problem:</a:t>
            </a:r>
            <a:r>
              <a:rPr lang="en-US" sz="2400" smtClean="0">
                <a:solidFill>
                  <a:srgbClr val="000000"/>
                </a:solidFill>
              </a:rPr>
              <a:t> Three numbers P,Q and 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1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3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 L -1.94444E-6 -0.3333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36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36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2.22222E-6 -0.3333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36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1.11022E-16 -0.3333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48" dur="500" fill="hold"/>
                                        <p:tgtEl>
                                          <p:spTgt spid="1536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50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02" grpId="0"/>
      <p:bldP spid="1536042" grpId="0"/>
      <p:bldP spid="1536042" grpId="1"/>
      <p:bldP spid="1536044" grpId="0" animBg="1"/>
      <p:bldP spid="1536044" grpId="1" animBg="1"/>
      <p:bldP spid="1536050" grpId="0" animBg="1"/>
      <p:bldP spid="1536050" grpId="1" animBg="1"/>
      <p:bldP spid="1536062" grpId="0" animBg="1"/>
      <p:bldP spid="1536062" grpId="1" animBg="1"/>
      <p:bldP spid="1536059" grpId="0" animBg="1"/>
      <p:bldP spid="1536067" grpId="0"/>
      <p:bldP spid="1536067" grpId="1"/>
      <p:bldP spid="1536069" grpId="0"/>
      <p:bldP spid="1536069" grpId="1"/>
      <p:bldP spid="1536070" grpId="0" animBg="1"/>
      <p:bldP spid="1536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study: </a:t>
            </a:r>
            <a:r>
              <a:rPr lang="en-US" dirty="0" err="1" smtClean="0"/>
              <a:t>sudo</a:t>
            </a:r>
            <a:r>
              <a:rPr lang="en-US" dirty="0" smtClean="0"/>
              <a:t> format string vulnerability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Sourcecode</a:t>
            </a:r>
            <a:r>
              <a:rPr lang="en-US" sz="1800" dirty="0" smtClean="0"/>
              <a:t>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www.sudo.ws/sudo/download.html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" y="1447800"/>
            <a:ext cx="881408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15001" y="4419600"/>
            <a:ext cx="2133600" cy="4191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82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4"/>
          <p:cNvGrpSpPr>
            <a:grpSpLocks/>
          </p:cNvGrpSpPr>
          <p:nvPr/>
        </p:nvGrpSpPr>
        <p:grpSpPr bwMode="auto">
          <a:xfrm>
            <a:off x="990600" y="5791200"/>
            <a:ext cx="1295400" cy="990600"/>
            <a:chOff x="3648" y="3168"/>
            <a:chExt cx="960" cy="710"/>
          </a:xfrm>
        </p:grpSpPr>
        <p:pic>
          <p:nvPicPr>
            <p:cNvPr id="28697" name="Picture 45" descr="Cloud 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68"/>
              <a:ext cx="96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Picture 46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3352"/>
              <a:ext cx="12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47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3367"/>
              <a:ext cx="12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Picture 48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60"/>
              <a:ext cx="12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19" descr="j013903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52400"/>
            <a:ext cx="1320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7391400" y="304800"/>
            <a:ext cx="914400" cy="609600"/>
          </a:xfrm>
          <a:prstGeom prst="wedgeRectCallout">
            <a:avLst>
              <a:gd name="adj1" fmla="val -103301"/>
              <a:gd name="adj2" fmla="val 75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 smtClean="0">
                <a:solidFill>
                  <a:srgbClr val="0000CC"/>
                </a:solidFill>
              </a:rPr>
              <a:t>p?</a:t>
            </a:r>
          </a:p>
        </p:txBody>
      </p:sp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1524000" y="304800"/>
            <a:ext cx="1395413" cy="1447800"/>
            <a:chOff x="3072" y="2784"/>
            <a:chExt cx="879" cy="912"/>
          </a:xfrm>
        </p:grpSpPr>
        <p:sp>
          <p:nvSpPr>
            <p:cNvPr id="28694" name="Content Placeholder 2"/>
            <p:cNvSpPr>
              <a:spLocks/>
            </p:cNvSpPr>
            <p:nvPr/>
          </p:nvSpPr>
          <p:spPr bwMode="auto">
            <a:xfrm>
              <a:off x="3264" y="31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b="1" smtClean="0">
                  <a:solidFill>
                    <a:srgbClr val="0000CC"/>
                  </a:solidFill>
                </a:rPr>
                <a:t>p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28695" name="Picture 9" descr="red-button-med-3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87" y="3081"/>
              <a:ext cx="2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AutoShape 10"/>
            <p:cNvSpPr>
              <a:spLocks noChangeArrowheads="1"/>
            </p:cNvSpPr>
            <p:nvPr/>
          </p:nvSpPr>
          <p:spPr bwMode="auto">
            <a:xfrm>
              <a:off x="3072" y="2784"/>
              <a:ext cx="864" cy="912"/>
            </a:xfrm>
            <a:prstGeom prst="cube">
              <a:avLst>
                <a:gd name="adj" fmla="val 2812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609600" y="18288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Assumption:</a:t>
            </a:r>
            <a:r>
              <a:rPr lang="en-US" sz="2400" smtClean="0">
                <a:solidFill>
                  <a:srgbClr val="000000"/>
                </a:solidFill>
              </a:rPr>
              <a:t> no PPT adversary can </a:t>
            </a:r>
            <a:r>
              <a:rPr lang="en-US" sz="2400" b="1" smtClean="0">
                <a:solidFill>
                  <a:srgbClr val="000000"/>
                </a:solidFill>
              </a:rPr>
              <a:t>guess the number p</a:t>
            </a:r>
          </a:p>
        </p:txBody>
      </p:sp>
      <p:sp>
        <p:nvSpPr>
          <p:cNvPr id="28679" name="Line 20"/>
          <p:cNvSpPr>
            <a:spLocks noChangeShapeType="1"/>
          </p:cNvSpPr>
          <p:nvPr/>
        </p:nvSpPr>
        <p:spPr bwMode="auto">
          <a:xfrm>
            <a:off x="-304800" y="25146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8680" name="Rectangle 22"/>
          <p:cNvSpPr>
            <a:spLocks noChangeArrowheads="1"/>
          </p:cNvSpPr>
          <p:nvPr/>
        </p:nvSpPr>
        <p:spPr bwMode="auto">
          <a:xfrm>
            <a:off x="0" y="3657600"/>
            <a:ext cx="922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Semantic Security </a:t>
            </a:r>
            <a:r>
              <a:rPr lang="en-US" sz="2000" smtClean="0">
                <a:solidFill>
                  <a:srgbClr val="000000"/>
                </a:solidFill>
              </a:rPr>
              <a:t>[GM’82]:</a:t>
            </a:r>
            <a:r>
              <a:rPr lang="en-US" sz="2400" smtClean="0">
                <a:solidFill>
                  <a:srgbClr val="000000"/>
                </a:solidFill>
              </a:rPr>
              <a:t> no PPT adversary can </a:t>
            </a:r>
            <a:r>
              <a:rPr lang="en-US" sz="2400" b="1" smtClean="0">
                <a:solidFill>
                  <a:srgbClr val="000000"/>
                </a:solidFill>
              </a:rPr>
              <a:t>guess the bit b</a:t>
            </a:r>
          </a:p>
        </p:txBody>
      </p:sp>
      <p:sp>
        <p:nvSpPr>
          <p:cNvPr id="28681" name="Line 23"/>
          <p:cNvSpPr>
            <a:spLocks noChangeShapeType="1"/>
          </p:cNvSpPr>
          <p:nvPr/>
        </p:nvSpPr>
        <p:spPr bwMode="auto">
          <a:xfrm>
            <a:off x="-304800" y="3733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28682" name="Picture 24" descr="sti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700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Line 26"/>
          <p:cNvSpPr>
            <a:spLocks noChangeShapeType="1"/>
          </p:cNvSpPr>
          <p:nvPr/>
        </p:nvSpPr>
        <p:spPr bwMode="auto">
          <a:xfrm>
            <a:off x="16764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28684" name="Picture 19" descr="j013903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495800"/>
            <a:ext cx="15303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Oval 35"/>
          <p:cNvSpPr>
            <a:spLocks noChangeArrowheads="1"/>
          </p:cNvSpPr>
          <p:nvPr/>
        </p:nvSpPr>
        <p:spPr bwMode="auto">
          <a:xfrm>
            <a:off x="609600" y="4267200"/>
            <a:ext cx="1981200" cy="25908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8686" name="Rectangle 36"/>
          <p:cNvSpPr>
            <a:spLocks noChangeArrowheads="1"/>
          </p:cNvSpPr>
          <p:nvPr/>
        </p:nvSpPr>
        <p:spPr bwMode="auto">
          <a:xfrm>
            <a:off x="3352800" y="4876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PK </a:t>
            </a:r>
            <a:r>
              <a:rPr lang="en-US" sz="1800" smtClean="0">
                <a:solidFill>
                  <a:srgbClr val="000000"/>
                </a:solidFill>
              </a:rPr>
              <a:t>=(q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p+2r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,{q</a:t>
            </a:r>
            <a:r>
              <a:rPr lang="en-US" sz="1800" baseline="-25000" smtClean="0">
                <a:solidFill>
                  <a:srgbClr val="000000"/>
                </a:solidFill>
              </a:rPr>
              <a:t>i</a:t>
            </a:r>
            <a:r>
              <a:rPr lang="en-US" sz="1800" smtClean="0">
                <a:solidFill>
                  <a:srgbClr val="000000"/>
                </a:solidFill>
              </a:rPr>
              <a:t>p+2r</a:t>
            </a:r>
            <a:r>
              <a:rPr lang="en-US" sz="1800" baseline="-25000" smtClean="0">
                <a:solidFill>
                  <a:srgbClr val="000000"/>
                </a:solidFill>
              </a:rPr>
              <a:t>i</a:t>
            </a:r>
            <a:r>
              <a:rPr lang="en-US" sz="1800" smtClean="0">
                <a:solidFill>
                  <a:srgbClr val="000000"/>
                </a:solidFill>
              </a:rPr>
              <a:t>})</a:t>
            </a:r>
            <a:endParaRPr lang="ru-RU" sz="1800" smtClean="0">
              <a:solidFill>
                <a:srgbClr val="000000"/>
              </a:solidFill>
            </a:endParaRPr>
          </a:p>
        </p:txBody>
      </p:sp>
      <p:sp>
        <p:nvSpPr>
          <p:cNvPr id="28687" name="Line 37"/>
          <p:cNvSpPr>
            <a:spLocks noChangeShapeType="1"/>
          </p:cNvSpPr>
          <p:nvPr/>
        </p:nvSpPr>
        <p:spPr bwMode="auto">
          <a:xfrm>
            <a:off x="2895600" y="5486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8688" name="Rectangle 38"/>
          <p:cNvSpPr>
            <a:spLocks noChangeArrowheads="1"/>
          </p:cNvSpPr>
          <p:nvPr/>
        </p:nvSpPr>
        <p:spPr bwMode="auto">
          <a:xfrm>
            <a:off x="3352800" y="55626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</a:rPr>
              <a:t>Enc(b) </a:t>
            </a:r>
            <a:r>
              <a:rPr lang="en-US" sz="1800" smtClean="0">
                <a:solidFill>
                  <a:srgbClr val="000000"/>
                </a:solidFill>
              </a:rPr>
              <a:t>=(qp+2r+b)</a:t>
            </a:r>
            <a:endParaRPr lang="ru-RU" sz="1800" smtClean="0">
              <a:solidFill>
                <a:srgbClr val="000000"/>
              </a:solidFill>
            </a:endParaRPr>
          </a:p>
        </p:txBody>
      </p:sp>
      <p:sp>
        <p:nvSpPr>
          <p:cNvPr id="1600552" name="Rectangle 40"/>
          <p:cNvSpPr>
            <a:spLocks noChangeArrowheads="1"/>
          </p:cNvSpPr>
          <p:nvPr/>
        </p:nvSpPr>
        <p:spPr bwMode="auto">
          <a:xfrm>
            <a:off x="4114800" y="2438400"/>
            <a:ext cx="838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8800" b="1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00553" name="Content Placeholder 2"/>
          <p:cNvSpPr>
            <a:spLocks/>
          </p:cNvSpPr>
          <p:nvPr/>
        </p:nvSpPr>
        <p:spPr bwMode="auto">
          <a:xfrm>
            <a:off x="3505200" y="25908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1800" smtClean="0">
                <a:solidFill>
                  <a:srgbClr val="000000"/>
                </a:solidFill>
              </a:rPr>
              <a:t>(proof of security)</a:t>
            </a:r>
          </a:p>
        </p:txBody>
      </p:sp>
      <p:sp>
        <p:nvSpPr>
          <p:cNvPr id="28691" name="Line 42"/>
          <p:cNvSpPr>
            <a:spLocks noChangeShapeType="1"/>
          </p:cNvSpPr>
          <p:nvPr/>
        </p:nvSpPr>
        <p:spPr bwMode="auto">
          <a:xfrm>
            <a:off x="3429000" y="914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8692" name="Content Placeholder 2"/>
          <p:cNvSpPr>
            <a:spLocks/>
          </p:cNvSpPr>
          <p:nvPr/>
        </p:nvSpPr>
        <p:spPr bwMode="auto">
          <a:xfrm>
            <a:off x="3200400" y="3048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CC"/>
                </a:solidFill>
              </a:rPr>
              <a:t>(q</a:t>
            </a:r>
            <a:r>
              <a:rPr lang="en-US" sz="2400" baseline="-25000" smtClean="0">
                <a:solidFill>
                  <a:srgbClr val="0000CC"/>
                </a:solidFill>
              </a:rPr>
              <a:t>1</a:t>
            </a:r>
            <a:r>
              <a:rPr lang="en-US" sz="2400" smtClean="0">
                <a:solidFill>
                  <a:srgbClr val="0000CC"/>
                </a:solidFill>
              </a:rPr>
              <a:t>p+r</a:t>
            </a:r>
            <a:r>
              <a:rPr lang="en-US" sz="2400" baseline="-25000" smtClean="0">
                <a:solidFill>
                  <a:srgbClr val="0000CC"/>
                </a:solidFill>
              </a:rPr>
              <a:t>1</a:t>
            </a:r>
            <a:r>
              <a:rPr lang="en-US" sz="2400" smtClean="0">
                <a:solidFill>
                  <a:srgbClr val="0000CC"/>
                </a:solidFill>
              </a:rPr>
              <a:t>,…, q</a:t>
            </a:r>
            <a:r>
              <a:rPr lang="en-US" sz="2400" baseline="-25000" smtClean="0">
                <a:solidFill>
                  <a:srgbClr val="0000CC"/>
                </a:solidFill>
              </a:rPr>
              <a:t>t</a:t>
            </a:r>
            <a:r>
              <a:rPr lang="en-US" sz="2400" smtClean="0">
                <a:solidFill>
                  <a:srgbClr val="0000CC"/>
                </a:solidFill>
              </a:rPr>
              <a:t>p+r</a:t>
            </a:r>
            <a:r>
              <a:rPr lang="en-US" sz="2400" baseline="-25000" smtClean="0">
                <a:solidFill>
                  <a:srgbClr val="0000CC"/>
                </a:solidFill>
              </a:rPr>
              <a:t>t</a:t>
            </a:r>
            <a:r>
              <a:rPr lang="en-US" sz="240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600539" name="Rectangle 27"/>
          <p:cNvSpPr>
            <a:spLocks noChangeArrowheads="1"/>
          </p:cNvSpPr>
          <p:nvPr/>
        </p:nvSpPr>
        <p:spPr bwMode="auto">
          <a:xfrm>
            <a:off x="-381000" y="-152400"/>
            <a:ext cx="10058400" cy="27432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6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00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52" grpId="0"/>
      <p:bldP spid="1600553" grpId="0"/>
      <p:bldP spid="16005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4191000"/>
            <a:ext cx="7848600" cy="10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62000" y="1600200"/>
            <a:ext cx="7848600" cy="10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Progress in FHE</a:t>
            </a:r>
            <a:endParaRPr lang="en-US" sz="2400" b="1" dirty="0" smtClean="0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676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►"/>
            </a:pPr>
            <a:r>
              <a:rPr lang="en-US" sz="2800" b="1" dirty="0">
                <a:solidFill>
                  <a:srgbClr val="0000FF"/>
                </a:solidFill>
              </a:rPr>
              <a:t>“Galactic” → Efficient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</a:t>
            </a:r>
            <a:r>
              <a:rPr lang="en-US" sz="2000" dirty="0">
                <a:solidFill>
                  <a:srgbClr val="C00000"/>
                </a:solidFill>
              </a:rPr>
              <a:t>[BV11a, BV11b, BGV11, GHS11, LTV11]</a:t>
            </a:r>
          </a:p>
        </p:txBody>
      </p:sp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381000" y="26670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/>
              <a:t> asymptotically: nearly </a:t>
            </a:r>
            <a:r>
              <a:rPr lang="en-US" sz="2400" i="1">
                <a:solidFill>
                  <a:srgbClr val="FF0000"/>
                </a:solidFill>
              </a:rPr>
              <a:t>linear-time*</a:t>
            </a:r>
            <a:r>
              <a:rPr lang="en-US" sz="2400"/>
              <a:t> algorithms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762000" y="426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►"/>
            </a:pPr>
            <a:r>
              <a:rPr lang="en-US" sz="2800" b="1" dirty="0" smtClean="0">
                <a:solidFill>
                  <a:srgbClr val="0000FF"/>
                </a:solidFill>
              </a:rPr>
              <a:t> Strange assumptions → Mild assumptions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99"/>
                </a:solidFill>
              </a:rPr>
              <a:t>    </a:t>
            </a:r>
            <a:r>
              <a:rPr lang="en-US" sz="2000" dirty="0">
                <a:solidFill>
                  <a:srgbClr val="000099"/>
                </a:solidFill>
              </a:rPr>
              <a:t>[B</a:t>
            </a:r>
            <a:r>
              <a:rPr lang="en-US" sz="2000" b="1" dirty="0">
                <a:solidFill>
                  <a:srgbClr val="000099"/>
                </a:solidFill>
              </a:rPr>
              <a:t>V</a:t>
            </a:r>
            <a:r>
              <a:rPr lang="en-US" sz="2000" dirty="0">
                <a:solidFill>
                  <a:srgbClr val="000099"/>
                </a:solidFill>
              </a:rPr>
              <a:t>11b, GH11, BG</a:t>
            </a:r>
            <a:r>
              <a:rPr lang="en-US" sz="2000" b="1" dirty="0">
                <a:solidFill>
                  <a:srgbClr val="000099"/>
                </a:solidFill>
              </a:rPr>
              <a:t>V</a:t>
            </a:r>
            <a:r>
              <a:rPr lang="en-US" sz="2000" dirty="0">
                <a:solidFill>
                  <a:srgbClr val="000099"/>
                </a:solidFill>
              </a:rPr>
              <a:t>11]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762000" y="3200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/>
              <a:t> practically: a few milliseconds for </a:t>
            </a:r>
            <a:r>
              <a:rPr lang="en-US" sz="2400" dirty="0" err="1"/>
              <a:t>Enc</a:t>
            </a:r>
            <a:r>
              <a:rPr lang="en-US" sz="2400" dirty="0"/>
              <a:t>, Dec [</a:t>
            </a:r>
            <a:r>
              <a:rPr lang="en-US" sz="2000" dirty="0"/>
              <a:t>LNV11,GHS11</a:t>
            </a:r>
            <a:r>
              <a:rPr lang="en-US" sz="2400" dirty="0"/>
              <a:t>]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410200" y="64770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/>
              <a:t>*linear-time in the security parameter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09600" y="53340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Best Known </a:t>
            </a:r>
            <a:r>
              <a:rPr lang="en-US" sz="2400" b="1" dirty="0">
                <a:solidFill>
                  <a:srgbClr val="C00000"/>
                </a:solidFill>
              </a:rPr>
              <a:t>[BGV11]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(leveled) FHE from worst-case hardness of  </a:t>
            </a:r>
            <a:r>
              <a:rPr lang="en-US" sz="2400" dirty="0" err="1"/>
              <a:t>n</a:t>
            </a:r>
            <a:r>
              <a:rPr lang="en-US" sz="2400" baseline="30000" dirty="0" err="1"/>
              <a:t>O</a:t>
            </a:r>
            <a:r>
              <a:rPr lang="en-US" sz="2400" baseline="30000" dirty="0"/>
              <a:t>(log n)</a:t>
            </a:r>
            <a:r>
              <a:rPr lang="en-US" sz="2400" dirty="0"/>
              <a:t>-</a:t>
            </a:r>
            <a:r>
              <a:rPr lang="en-US" sz="2400" dirty="0" err="1"/>
              <a:t>approx</a:t>
            </a:r>
            <a:r>
              <a:rPr lang="en-US" sz="2400" dirty="0"/>
              <a:t> short vectors on lattices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25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268" grpId="0"/>
      <p:bldP spid="11270" grpId="0"/>
      <p:bldP spid="8" grpId="0"/>
      <p:bldP spid="9" grpId="0"/>
      <p:bldP spid="9" grpId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Multi-key FHE</a:t>
            </a:r>
          </a:p>
        </p:txBody>
      </p:sp>
      <p:pic>
        <p:nvPicPr>
          <p:cNvPr id="12291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9812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1219200" cy="1219200"/>
          </a:xfrm>
        </p:spPr>
      </p:pic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7696200" y="2757488"/>
            <a:ext cx="152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Function</a:t>
            </a:r>
            <a:r>
              <a:rPr lang="en-US" sz="2000">
                <a:solidFill>
                  <a:srgbClr val="000066"/>
                </a:solidFill>
              </a:rPr>
              <a:t/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800" i="1">
                <a:solidFill>
                  <a:srgbClr val="000066"/>
                </a:solidFill>
              </a:rPr>
              <a:t>f</a:t>
            </a:r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304800" y="1752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endParaRPr lang="en-US" sz="2800" i="1">
              <a:solidFill>
                <a:srgbClr val="000066"/>
              </a:solidFill>
            </a:endParaRP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2590800" y="2257425"/>
            <a:ext cx="297180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 rot="639724">
            <a:off x="2384425" y="1846263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c</a:t>
            </a:r>
            <a:r>
              <a:rPr lang="en-US" sz="2800" baseline="-25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 = Enc(pk</a:t>
            </a:r>
            <a:r>
              <a:rPr lang="en-US" sz="2800" baseline="-25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,</a:t>
            </a: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12297" name="Picture 15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121150"/>
            <a:ext cx="15827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2</a:t>
            </a:r>
            <a:endParaRPr lang="en-US" sz="2800" i="1">
              <a:solidFill>
                <a:srgbClr val="000066"/>
              </a:solidFill>
            </a:endParaRPr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2590800" y="4038600"/>
            <a:ext cx="297180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 rot="-838481">
            <a:off x="2384425" y="3863975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c</a:t>
            </a:r>
            <a:r>
              <a:rPr lang="en-US" sz="2800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 = Enc(pk</a:t>
            </a:r>
            <a:r>
              <a:rPr lang="en-US" sz="2800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,</a:t>
            </a: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820738" y="1066800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820738" y="3881438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52698-EC71-4E30-8B1D-83D10E8673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9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Multi-key FHE</a:t>
            </a:r>
          </a:p>
        </p:txBody>
      </p:sp>
      <p:pic>
        <p:nvPicPr>
          <p:cNvPr id="13315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9812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1219200" cy="1219200"/>
          </a:xfrm>
        </p:spPr>
      </p:pic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7696200" y="2757488"/>
            <a:ext cx="152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Function</a:t>
            </a:r>
            <a:r>
              <a:rPr lang="en-US" sz="2000">
                <a:solidFill>
                  <a:srgbClr val="000066"/>
                </a:solidFill>
              </a:rPr>
              <a:t/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800" i="1">
                <a:solidFill>
                  <a:srgbClr val="000066"/>
                </a:solidFill>
              </a:rPr>
              <a:t>f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304800" y="1752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endParaRPr lang="en-US" sz="2800" i="1">
              <a:solidFill>
                <a:srgbClr val="000066"/>
              </a:solidFill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H="1">
            <a:off x="2667000" y="34290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760663" y="2905125"/>
            <a:ext cx="303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y = Eval(f,c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,c</a:t>
            </a:r>
            <a:r>
              <a:rPr lang="en-US" sz="2800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87313" y="6019800"/>
            <a:ext cx="402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Dec(sk</a:t>
            </a:r>
            <a:r>
              <a:rPr lang="en-US" sz="2800" baseline="-25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,sk</a:t>
            </a:r>
            <a:r>
              <a:rPr lang="en-US" sz="2800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y</a:t>
            </a:r>
            <a:r>
              <a:rPr lang="en-US" sz="2800">
                <a:solidFill>
                  <a:srgbClr val="000066"/>
                </a:solidFill>
              </a:rPr>
              <a:t>)=</a:t>
            </a:r>
            <a:r>
              <a:rPr lang="en-US" sz="2800" i="1">
                <a:solidFill>
                  <a:srgbClr val="000066"/>
                </a:solidFill>
              </a:rPr>
              <a:t>f</a:t>
            </a:r>
            <a:r>
              <a:rPr lang="en-US" sz="2800">
                <a:solidFill>
                  <a:srgbClr val="000066"/>
                </a:solidFill>
              </a:rPr>
              <a:t>(</a:t>
            </a: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r>
              <a:rPr lang="en-US" sz="2800" i="1">
                <a:solidFill>
                  <a:srgbClr val="000066"/>
                </a:solidFill>
              </a:rPr>
              <a:t>,x</a:t>
            </a:r>
            <a:r>
              <a:rPr lang="en-US" sz="2800" i="1" baseline="-25000">
                <a:solidFill>
                  <a:srgbClr val="000066"/>
                </a:solidFill>
              </a:rPr>
              <a:t>2</a:t>
            </a:r>
            <a:r>
              <a:rPr lang="en-US" sz="28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41300" y="5743575"/>
            <a:ext cx="1492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Correctness:</a:t>
            </a:r>
          </a:p>
        </p:txBody>
      </p:sp>
      <p:pic>
        <p:nvPicPr>
          <p:cNvPr id="13323" name="Picture 15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121150"/>
            <a:ext cx="15827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2</a:t>
            </a:r>
            <a:endParaRPr lang="en-US" sz="2800" i="1">
              <a:solidFill>
                <a:srgbClr val="000066"/>
              </a:solidFill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820738" y="1066800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820738" y="3881438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447800" y="2905125"/>
            <a:ext cx="0" cy="94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1752600" y="2971800"/>
            <a:ext cx="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-533400" y="3057525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Dec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52698-EC71-4E30-8B1D-83D10E8673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 animBg="1"/>
      <p:bldP spid="25" grpId="0" animBg="1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Mathematical</a:t>
            </a:r>
          </a:p>
          <a:p>
            <a:pPr lvl="1"/>
            <a:r>
              <a:rPr lang="en-US" dirty="0" smtClean="0"/>
              <a:t>Adversarial model</a:t>
            </a:r>
          </a:p>
          <a:p>
            <a:r>
              <a:rPr lang="en-US" dirty="0" smtClean="0"/>
              <a:t>Applicability</a:t>
            </a:r>
          </a:p>
          <a:p>
            <a:pPr lvl="1"/>
            <a:r>
              <a:rPr lang="en-US" dirty="0" smtClean="0"/>
              <a:t>Decryption? Keys?</a:t>
            </a:r>
          </a:p>
          <a:p>
            <a:r>
              <a:rPr lang="en-US" dirty="0" smtClean="0"/>
              <a:t>Alternative: multiparty computation</a:t>
            </a:r>
          </a:p>
          <a:p>
            <a:pPr lvl="1"/>
            <a:r>
              <a:rPr lang="en-US" dirty="0" smtClean="0"/>
              <a:t>When interaction is free</a:t>
            </a:r>
          </a:p>
          <a:p>
            <a:r>
              <a:rPr lang="en-US" dirty="0" smtClean="0"/>
              <a:t>What about integrity?</a:t>
            </a:r>
          </a:p>
          <a:p>
            <a:pPr lvl="1"/>
            <a:r>
              <a:rPr lang="en-US" dirty="0" smtClean="0"/>
              <a:t>Computationally-sound proofs, proof-carrying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study: </a:t>
            </a:r>
            <a:r>
              <a:rPr lang="en-US" dirty="0" err="1" smtClean="0"/>
              <a:t>sudo</a:t>
            </a:r>
            <a:r>
              <a:rPr lang="en-US" dirty="0" smtClean="0"/>
              <a:t> format string vulnerability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Sourcecode</a:t>
            </a:r>
            <a:r>
              <a:rPr lang="en-US" sz="1800" dirty="0" smtClean="0"/>
              <a:t> diff: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3074" name="Picture 2" descr="Y:\ISTvR\slides\img\sudo-di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6330"/>
            <a:ext cx="8915401" cy="58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study: </a:t>
            </a:r>
            <a:r>
              <a:rPr lang="en-US" dirty="0" err="1" smtClean="0"/>
              <a:t>sudo</a:t>
            </a:r>
            <a:r>
              <a:rPr lang="en-US" dirty="0" smtClean="0"/>
              <a:t> format string vulnerability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Report: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www.sudo.ws/sudo/alerts/sudo_debug.html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51" y="1066800"/>
            <a:ext cx="800894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209800" y="5943600"/>
            <a:ext cx="6477000" cy="106679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smtClean="0"/>
              <a:t>MS06-040 buffer overrun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Report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technet.microsoft.com/en-us/security/bulletin/ms06-040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5" y="1066800"/>
            <a:ext cx="8541395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4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smtClean="0"/>
              <a:t>MS06-040 buffer overrun (cont.)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Report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technet.microsoft.com/en-us/security/bulletin/ms06-040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3" y="1066801"/>
            <a:ext cx="854139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78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smtClean="0"/>
              <a:t>MS06-040 buffer overrun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Report</a:t>
            </a:r>
            <a:r>
              <a:rPr lang="en-US" sz="1800" dirty="0"/>
              <a:t>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technet.microsoft.com/en-us/security/bulletin/ms06-040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5" y="1066800"/>
            <a:ext cx="8541395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5943600"/>
            <a:ext cx="4419600" cy="9906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84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9.3|14.5|12.5|18.7"/>
</p:tagLst>
</file>

<file path=ppt/theme/theme1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4_RSA2006ConferenceTemplate1">
      <a:majorFont>
        <a:latin typeface="Arial"/>
        <a:ea typeface="ＭＳ Ｐゴシック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36567</TotalTime>
  <Words>2017</Words>
  <Application>Microsoft Office PowerPoint</Application>
  <PresentationFormat>On-screen Show (4:3)</PresentationFormat>
  <Paragraphs>344</Paragraphs>
  <Slides>44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RSA2006ConferenceTemplate1</vt:lpstr>
      <vt:lpstr>1_RSA2006ConferenceTemplate1</vt:lpstr>
      <vt:lpstr>4_RSA2006ConferenceTemplate1</vt:lpstr>
      <vt:lpstr>Default Design</vt:lpstr>
      <vt:lpstr>1_Default Design</vt:lpstr>
      <vt:lpstr>Equation</vt:lpstr>
      <vt:lpstr>Information Security – Theory vs. Reality   0368-4474-01, Winter 2011  Lecture 14: More on vulnerability and exploits, Fully homomorphic encryption</vt:lpstr>
      <vt:lpstr>More on vulnerability exploitation</vt:lpstr>
      <vt:lpstr>Case study: sudo format string vulnerability</vt:lpstr>
      <vt:lpstr>Case study: sudo format string vulnerability (cont.)</vt:lpstr>
      <vt:lpstr>Case study: sudo format string vulnerability (cont.)</vt:lpstr>
      <vt:lpstr>Case study: sudo format string vulnerability (cont.)</vt:lpstr>
      <vt:lpstr>Case study: MS06-040 buffer overrun</vt:lpstr>
      <vt:lpstr>Case study: MS06-040 buffer overrun (cont.)</vt:lpstr>
      <vt:lpstr>Case study: MS06-040 buffer overrun</vt:lpstr>
      <vt:lpstr>Understanding binary patches: BinDiff</vt:lpstr>
      <vt:lpstr>Understanding binary patches: BinDiff (cont.)</vt:lpstr>
      <vt:lpstr>Metasploit Framework</vt:lpstr>
      <vt:lpstr>Metasploit Framework (cont.)</vt:lpstr>
      <vt:lpstr>Metasploit Framework: back to MS06-040</vt:lpstr>
      <vt:lpstr>Fully Homomorphic Encryption</vt:lpstr>
      <vt:lpstr>The goal</vt:lpstr>
      <vt:lpstr>Example 1: Private              Search</vt:lpstr>
      <vt:lpstr>Example 2: Private Cloud Computing</vt:lpstr>
      <vt:lpstr>Fully Homomorphic Encryption</vt:lpstr>
      <vt:lpstr>Fully Homomorphic Encryption</vt:lpstr>
      <vt:lpstr>Fully Homomorphic Encryption</vt:lpstr>
      <vt:lpstr>Fully Homomorphic Encryption</vt:lpstr>
      <vt:lpstr>Fully Homomorphic Encryption</vt:lpstr>
      <vt:lpstr>Fully Homomorphic Encryption</vt:lpstr>
      <vt:lpstr>Constructing fully-homomoprhic encryption assuming hardness of approximate GCD</vt:lpstr>
      <vt:lpstr>A Roadmap</vt:lpstr>
      <vt:lpstr>Secret-key Homomorphic Encryption</vt:lpstr>
      <vt:lpstr>Secret-key Homomorphic Encryption</vt:lpstr>
      <vt:lpstr>Problems</vt:lpstr>
      <vt:lpstr>Problems</vt:lpstr>
      <vt:lpstr>Public-key Homomorphic Encryption</vt:lpstr>
      <vt:lpstr>Public-key Homomorphic Encryption</vt:lpstr>
      <vt:lpstr>Public-key Homomorphic Encryption</vt:lpstr>
      <vt:lpstr>A Roadmap</vt:lpstr>
      <vt:lpstr>How “Somewhat” Homomorphic is this?</vt:lpstr>
      <vt:lpstr>From “Somewhat” to “Fully”</vt:lpstr>
      <vt:lpstr>Is our Scheme “Bootstrappable”?</vt:lpstr>
      <vt:lpstr>Security</vt:lpstr>
      <vt:lpstr>The Approximate GCD Assumption</vt:lpstr>
      <vt:lpstr>PowerPoint Presentation</vt:lpstr>
      <vt:lpstr>Progress in FHE</vt:lpstr>
      <vt:lpstr>Multi-key FHE</vt:lpstr>
      <vt:lpstr>Multi-key FHE</vt:lpstr>
      <vt:lpstr>Fully homomorphic encryption: discussion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DynaomoREA</dc:title>
  <dc:creator>Eran Tromer</dc:creator>
  <cp:lastModifiedBy>Dot</cp:lastModifiedBy>
  <cp:revision>1089</cp:revision>
  <cp:lastPrinted>2012-02-15T21:25:47Z</cp:lastPrinted>
  <dcterms:created xsi:type="dcterms:W3CDTF">2006-01-14T22:20:18Z</dcterms:created>
  <dcterms:modified xsi:type="dcterms:W3CDTF">2012-02-15T21:30:22Z</dcterms:modified>
</cp:coreProperties>
</file>