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34" r:id="rId2"/>
  </p:sldMasterIdLst>
  <p:notesMasterIdLst>
    <p:notesMasterId r:id="rId40"/>
  </p:notesMasterIdLst>
  <p:handoutMasterIdLst>
    <p:handoutMasterId r:id="rId41"/>
  </p:handoutMasterIdLst>
  <p:sldIdLst>
    <p:sldId id="476" r:id="rId3"/>
    <p:sldId id="425" r:id="rId4"/>
    <p:sldId id="475" r:id="rId5"/>
    <p:sldId id="427" r:id="rId6"/>
    <p:sldId id="423" r:id="rId7"/>
    <p:sldId id="435" r:id="rId8"/>
    <p:sldId id="436" r:id="rId9"/>
    <p:sldId id="458" r:id="rId10"/>
    <p:sldId id="426" r:id="rId11"/>
    <p:sldId id="439" r:id="rId12"/>
    <p:sldId id="440" r:id="rId13"/>
    <p:sldId id="444" r:id="rId14"/>
    <p:sldId id="445" r:id="rId15"/>
    <p:sldId id="446" r:id="rId16"/>
    <p:sldId id="447" r:id="rId17"/>
    <p:sldId id="448" r:id="rId18"/>
    <p:sldId id="463" r:id="rId19"/>
    <p:sldId id="459" r:id="rId20"/>
    <p:sldId id="460" r:id="rId21"/>
    <p:sldId id="461" r:id="rId22"/>
    <p:sldId id="462" r:id="rId23"/>
    <p:sldId id="431" r:id="rId24"/>
    <p:sldId id="414" r:id="rId25"/>
    <p:sldId id="416" r:id="rId26"/>
    <p:sldId id="449" r:id="rId27"/>
    <p:sldId id="450" r:id="rId28"/>
    <p:sldId id="451" r:id="rId29"/>
    <p:sldId id="455" r:id="rId30"/>
    <p:sldId id="456" r:id="rId31"/>
    <p:sldId id="457" r:id="rId32"/>
    <p:sldId id="434" r:id="rId33"/>
    <p:sldId id="453" r:id="rId34"/>
    <p:sldId id="452" r:id="rId35"/>
    <p:sldId id="418" r:id="rId36"/>
    <p:sldId id="417" r:id="rId37"/>
    <p:sldId id="433" r:id="rId38"/>
    <p:sldId id="419" r:id="rId39"/>
  </p:sldIdLst>
  <p:sldSz cx="9144000" cy="6858000" type="screen4x3"/>
  <p:notesSz cx="7188200" cy="9499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CC3300"/>
    <a:srgbClr val="9999FF"/>
    <a:srgbClr val="009900"/>
    <a:srgbClr val="FFFF00"/>
    <a:srgbClr val="FF00FF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57" autoAdjust="0"/>
  </p:normalViewPr>
  <p:slideViewPr>
    <p:cSldViewPr snapToObjects="1">
      <p:cViewPr varScale="1">
        <p:scale>
          <a:sx n="66" d="100"/>
          <a:sy n="66" d="100"/>
        </p:scale>
        <p:origin x="-1206" y="-108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6"/>
    </p:cViewPr>
  </p:sorterViewPr>
  <p:notesViewPr>
    <p:cSldViewPr snapToObjects="1">
      <p:cViewPr varScale="1">
        <p:scale>
          <a:sx n="87" d="100"/>
          <a:sy n="87" d="100"/>
        </p:scale>
        <p:origin x="-1914" y="-96"/>
      </p:cViewPr>
      <p:guideLst>
        <p:guide orient="horz" pos="2992"/>
        <p:guide pos="226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46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39" tIns="47671" rIns="95339" bIns="47671" numCol="1" anchor="t" anchorCtr="0" compatLnSpc="1">
            <a:prstTxWarp prst="textNoShape">
              <a:avLst/>
            </a:prstTxWarp>
          </a:bodyPr>
          <a:lstStyle>
            <a:lvl1pPr defTabSz="954088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73525" y="0"/>
            <a:ext cx="31146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39" tIns="47671" rIns="95339" bIns="47671" numCol="1" anchor="t" anchorCtr="0" compatLnSpc="1">
            <a:prstTxWarp prst="textNoShape">
              <a:avLst/>
            </a:prstTxWarp>
          </a:bodyPr>
          <a:lstStyle>
            <a:lvl1pPr algn="r" defTabSz="954088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24938"/>
            <a:ext cx="31146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39" tIns="47671" rIns="95339" bIns="47671" numCol="1" anchor="b" anchorCtr="0" compatLnSpc="1">
            <a:prstTxWarp prst="textNoShape">
              <a:avLst/>
            </a:prstTxWarp>
          </a:bodyPr>
          <a:lstStyle>
            <a:lvl1pPr defTabSz="954088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73525" y="9024938"/>
            <a:ext cx="31146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39" tIns="47671" rIns="95339" bIns="47671" numCol="1" anchor="b" anchorCtr="0" compatLnSpc="1">
            <a:prstTxWarp prst="textNoShape">
              <a:avLst/>
            </a:prstTxWarp>
          </a:bodyPr>
          <a:lstStyle>
            <a:lvl1pPr algn="r" defTabSz="954088" eaLnBrk="0" hangingPunct="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61ED5FCF-A422-5C49-ACA8-9C010ED12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28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46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39" tIns="47671" rIns="95339" bIns="47671" numCol="1" anchor="t" anchorCtr="0" compatLnSpc="1">
            <a:prstTxWarp prst="textNoShape">
              <a:avLst/>
            </a:prstTxWarp>
          </a:bodyPr>
          <a:lstStyle>
            <a:lvl1pPr defTabSz="954088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73525" y="0"/>
            <a:ext cx="31146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39" tIns="47671" rIns="95339" bIns="47671" numCol="1" anchor="t" anchorCtr="0" compatLnSpc="1">
            <a:prstTxWarp prst="textNoShape">
              <a:avLst/>
            </a:prstTxWarp>
          </a:bodyPr>
          <a:lstStyle>
            <a:lvl1pPr algn="r" defTabSz="954088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2375" y="712788"/>
            <a:ext cx="4749800" cy="3562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8850" y="4511675"/>
            <a:ext cx="5270500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39" tIns="47671" rIns="95339" bIns="476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24938"/>
            <a:ext cx="31146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39" tIns="47671" rIns="95339" bIns="47671" numCol="1" anchor="b" anchorCtr="0" compatLnSpc="1">
            <a:prstTxWarp prst="textNoShape">
              <a:avLst/>
            </a:prstTxWarp>
          </a:bodyPr>
          <a:lstStyle>
            <a:lvl1pPr defTabSz="954088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3525" y="9024938"/>
            <a:ext cx="31146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39" tIns="47671" rIns="95339" bIns="47671" numCol="1" anchor="b" anchorCtr="0" compatLnSpc="1">
            <a:prstTxWarp prst="textNoShape">
              <a:avLst/>
            </a:prstTxWarp>
          </a:bodyPr>
          <a:lstStyle>
            <a:lvl1pPr algn="r" defTabSz="954088" eaLnBrk="0" hangingPunct="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3A348549-ED84-EF49-B604-12BF6529F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20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19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60261" indent="-292408" defTabSz="9519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69632" indent="-233926" defTabSz="9519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37485" indent="-233926" defTabSz="9519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105337" indent="-233926" defTabSz="9519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73190" indent="-233926" defTabSz="9519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3041043" indent="-233926" defTabSz="9519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508896" indent="-233926" defTabSz="9519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976748" indent="-233926" defTabSz="9519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239345F-79F8-4A99-8BAF-58C159F89409}" type="slidenum">
              <a:rPr lang="he-IL" sz="13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pPr/>
              <a:t>1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715963"/>
            <a:ext cx="4748213" cy="3560762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25" y="4511337"/>
            <a:ext cx="5272324" cy="414634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287" tIns="42145" rIns="84287" bIns="42145" anchor="ctr"/>
          <a:lstStyle/>
          <a:p>
            <a:pPr defTabSz="475976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A0C1713-DCD1-1749-B551-F6DC905E1CEC}" type="slidenum">
              <a:rPr lang="en-US" sz="1300">
                <a:latin typeface="Times New Roman" charset="0"/>
              </a:rPr>
              <a:pPr/>
              <a:t>14</a:t>
            </a:fld>
            <a:endParaRPr lang="en-US" sz="1300">
              <a:latin typeface="Times New Roman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TPM_Seal:   allows to specify arbitrary PCR values for unseal.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F05FD94B-BA79-BD44-B35A-5F22E4708E35}" type="slidenum">
              <a:rPr lang="en-US" sz="1300">
                <a:latin typeface="Times New Roman" charset="0"/>
              </a:rPr>
              <a:pPr/>
              <a:t>15</a:t>
            </a:fld>
            <a:endParaRPr lang="en-US" sz="1300">
              <a:latin typeface="Times New Roman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238AD05-EAC6-BD4D-B9A1-BA794CC6C45A}" type="slidenum">
              <a:rPr lang="en-US" sz="1300">
                <a:latin typeface="Times New Roman" charset="0"/>
              </a:rPr>
              <a:pPr/>
              <a:t>16</a:t>
            </a:fld>
            <a:endParaRPr lang="en-US" sz="1300">
              <a:latin typeface="Times New Roman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2"/>
            <a:r>
              <a:rPr lang="en-US">
                <a:latin typeface="Times New Roman" charset="0"/>
                <a:ea typeface="ＭＳ Ｐゴシック" charset="0"/>
              </a:rPr>
              <a:t>Reverse engineering requires messing with BIOS boot block</a:t>
            </a: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D044A2B-9BBF-A04E-BCD5-A223DE3F47AE}" type="slidenum">
              <a:rPr lang="en-US" sz="1300">
                <a:latin typeface="Times New Roman" charset="0"/>
              </a:rPr>
              <a:pPr/>
              <a:t>18</a:t>
            </a:fld>
            <a:endParaRPr lang="en-US" sz="130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K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07:   Kauer, Usenix Security 2007.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Need owner password to write to DIR.   Anyone can read DIR.   Stored in NV RAM.</a:t>
            </a: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Configurable PCR policy:   user can choose what PCRs to use.   The PCRs described above at the default policy. </a:t>
            </a: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EDA7C8F-010A-784E-B753-F4B1D1860D8C}" type="slidenum">
              <a:rPr lang="en-US" sz="1300">
                <a:latin typeface="Times New Roman" charset="0"/>
              </a:rPr>
              <a:pPr/>
              <a:t>20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CCC0BAD-2CD6-D442-ABF0-A5AD8CF63F0F}" type="slidenum">
              <a:rPr lang="en-US" sz="1300">
                <a:latin typeface="Times New Roman" charset="0"/>
              </a:rPr>
              <a:pPr/>
              <a:t>21</a:t>
            </a:fld>
            <a:endParaRPr lang="en-US" sz="130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Dictionary attack mitigation by locking up or slowing down response after several failures.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4ACF56D-7003-A14B-8EE7-82B98C3231FE}" type="slidenum">
              <a:rPr lang="en-US" sz="1300">
                <a:latin typeface="Times New Roman" charset="0"/>
              </a:rPr>
              <a:pPr/>
              <a:t>25</a:t>
            </a:fld>
            <a:endParaRPr lang="en-US" sz="1300">
              <a:latin typeface="Times New Roman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TPM can store multiple AIKs (for multiple identities)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C188D52-2B47-4E4B-9BFC-6E9F301928FB}" type="slidenum">
              <a:rPr lang="en-US" sz="1300">
                <a:latin typeface="Times New Roman" charset="0"/>
              </a:rPr>
              <a:pPr/>
              <a:t>26</a:t>
            </a:fld>
            <a:endParaRPr lang="en-US" sz="1300">
              <a:latin typeface="Times New Roman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TPM_Quote actually doesn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t take usedata argument.  Instead one could do  chal = Hash(chal,user-data)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AB03FBD-A83A-4B44-98F6-73361B4B3EC9}" type="slidenum">
              <a:rPr lang="en-US" sz="1300">
                <a:latin typeface="Times New Roman" charset="0"/>
              </a:rPr>
              <a:pPr/>
              <a:t>27</a:t>
            </a:fld>
            <a:endParaRPr lang="en-US" sz="1300">
              <a:latin typeface="Times New Roman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Focus on interactive applications such as Quake and network access control.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 non interactive applications (e.g. music distribution) there is no need for an SSL key exchange since pub-key is quoted.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6CB1888-8C79-CB46-86BA-4C64F936AE9B}" type="slidenum">
              <a:rPr lang="en-US" sz="1300">
                <a:latin typeface="Times New Roman" charset="0"/>
              </a:rPr>
              <a:pPr/>
              <a:t>30</a:t>
            </a:fld>
            <a:endParaRPr lang="en-US" sz="1300">
              <a:latin typeface="Times New Roman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IPD:   Isolation Protection Domain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SMM:   runs privileged code with no interrupts, not even from OS</a:t>
            </a: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2014338-E839-F441-A16C-9E62FEB8C397}" type="slidenum">
              <a:rPr lang="en-US" sz="1300">
                <a:latin typeface="Times New Roman" charset="0"/>
              </a:rPr>
              <a:pPr/>
              <a:t>3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2ED5319-1836-9340-A4CD-35F9713B8441}" type="slidenum">
              <a:rPr lang="en-US" sz="1300">
                <a:latin typeface="Times New Roman" charset="0"/>
              </a:rPr>
              <a:pPr/>
              <a:t>4</a:t>
            </a:fld>
            <a:endParaRPr lang="en-US" sz="13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7$ for TPM from National Semiconductors (per 1000 units)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FA6D1C19-C843-F941-85BD-0D617CA4281A}" type="slidenum">
              <a:rPr lang="en-US" sz="1300">
                <a:latin typeface="Times New Roman" charset="0"/>
              </a:rPr>
              <a:pPr/>
              <a:t>5</a:t>
            </a:fld>
            <a:endParaRPr lang="en-US" sz="130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This stuff is real and getting deployed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317347-2878-EE4C-B9B8-87D223738363}" type="slidenum">
              <a:rPr lang="en-US" sz="1300">
                <a:latin typeface="Times New Roman" charset="0"/>
              </a:rPr>
              <a:pPr/>
              <a:t>8</a:t>
            </a:fld>
            <a:endParaRPr lang="en-US" sz="1300"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TPM_ForceClear requires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proof of presence,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  namely holding down the Fn key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6CBA97D-785D-1242-AC92-A6AF2241DCAB}" type="slidenum">
              <a:rPr lang="en-US" sz="1300">
                <a:latin typeface="Times New Roman" charset="0"/>
              </a:rPr>
              <a:pPr/>
              <a:t>9</a:t>
            </a:fld>
            <a:endParaRPr lang="en-US" sz="1300">
              <a:latin typeface="Times New Roman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TPM_SaveState stores PCR values in NV-RAM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F44DCFA-7751-E04B-8148-83B6E1ED34E4}" type="slidenum">
              <a:rPr lang="en-US" sz="1300">
                <a:latin typeface="Times New Roman" charset="0"/>
              </a:rPr>
              <a:pPr/>
              <a:t>10</a:t>
            </a:fld>
            <a:endParaRPr lang="en-US" sz="1300">
              <a:latin typeface="Times New Roman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0.  During boot TPM receives a TPM_Init signal from LPC bus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1. TMP_Startup:   does one of three things: (1) deactivates TPM, (2) resets PCRs, or </a:t>
            </a:r>
            <a:br>
              <a:rPr lang="en-US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(3) restores PCR values from data created with TPM_SaveState --- used for resume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2. TPM_Startup can only be called once after power-up  (sets postInitialise flag to True)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3. Note:   MBR is GRUB Stage 1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12A6BC1-84AD-C644-B4AC-A233D49EF9BE}" type="slidenum">
              <a:rPr lang="en-US" sz="1300">
                <a:latin typeface="Times New Roman" charset="0"/>
              </a:rPr>
              <a:pPr/>
              <a:t>11</a:t>
            </a:fld>
            <a:endParaRPr lang="en-US" sz="130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Single PCR can identify entire platform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A0458FE-882D-E445-85A0-540AEFD44532}" type="slidenum">
              <a:rPr lang="en-US" sz="1300">
                <a:latin typeface="Times New Roman" charset="0"/>
              </a:rPr>
              <a:pPr/>
              <a:t>13</a:t>
            </a:fld>
            <a:endParaRPr lang="en-US" sz="1300">
              <a:latin typeface="Times New Roman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OwnerPassword can later be used to change owner and remove SRK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SRK key handle ID is   0x40000000 </a:t>
            </a: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123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69124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" name="Rectangle 109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B05FA61-C1BD-A74F-A9DE-9204C914C3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07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6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002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8483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77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267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5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white">
          <a:xfrm rot="10800000">
            <a:off x="0" y="4581525"/>
            <a:ext cx="9144000" cy="227647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85000"/>
              </a:lnSpc>
            </a:pPr>
            <a:endParaRPr lang="en-US" sz="2800">
              <a:solidFill>
                <a:srgbClr val="A427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white">
          <a:xfrm>
            <a:off x="0" y="6553200"/>
            <a:ext cx="8651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8AFB90E1-A40E-45A8-840E-FE4FFB411F3C}" type="slidenum">
              <a:rPr lang="he-IL" sz="1400" smtClean="0">
                <a:solidFill>
                  <a:srgbClr val="4D4D4D"/>
                </a:solidFill>
                <a:latin typeface="Arial" pitchFamily="34" charset="0"/>
                <a:cs typeface="Arial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400" smtClean="0">
              <a:solidFill>
                <a:srgbClr val="4D4D4D"/>
              </a:solidFill>
              <a:latin typeface="Arial" pitchFamily="34" charset="0"/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white">
          <a:xfrm>
            <a:off x="0" y="0"/>
            <a:ext cx="9144000" cy="21336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85000"/>
              </a:lnSpc>
            </a:pPr>
            <a:endParaRPr lang="en-US" sz="2800">
              <a:solidFill>
                <a:srgbClr val="A427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5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1425888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81021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6706250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57270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41354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08602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68252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16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6357441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2285412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6411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275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275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07370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10000"/>
            <a:ext cx="4305300" cy="2438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31238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28600" y="3810000"/>
            <a:ext cx="87630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3224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278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0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8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68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39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453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4"/>
        </a:buBlip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7"/>
          <p:cNvSpPr>
            <a:spLocks noChangeArrowheads="1"/>
          </p:cNvSpPr>
          <p:nvPr userDrawn="1"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>
              <a:solidFill>
                <a:srgbClr val="2D5DAD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0" y="-26988"/>
            <a:ext cx="9144000" cy="838201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763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55"/>
          <p:cNvSpPr txBox="1">
            <a:spLocks noChangeArrowheads="1"/>
          </p:cNvSpPr>
          <p:nvPr userDrawn="1"/>
        </p:nvSpPr>
        <p:spPr bwMode="white">
          <a:xfrm>
            <a:off x="0" y="6610350"/>
            <a:ext cx="8651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726815D0-5B7C-4739-82ED-3965D13E8092}" type="slidenum">
              <a:rPr lang="he-IL" sz="1200" smtClean="0">
                <a:solidFill>
                  <a:srgbClr val="4D4D4D"/>
                </a:solidFill>
                <a:latin typeface="Arial" pitchFamily="34" charset="0"/>
                <a:cs typeface="Arial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smtClean="0">
              <a:solidFill>
                <a:srgbClr val="4D4D4D"/>
              </a:solidFill>
              <a:latin typeface="Arial" pitchFamily="34" charset="0"/>
              <a:cs typeface="Arial"/>
            </a:endParaRPr>
          </a:p>
        </p:txBody>
      </p:sp>
      <p:sp>
        <p:nvSpPr>
          <p:cNvPr id="2054" name="Rectangle 68"/>
          <p:cNvSpPr>
            <a:spLocks noChangeArrowheads="1"/>
          </p:cNvSpPr>
          <p:nvPr userDrawn="1"/>
        </p:nvSpPr>
        <p:spPr bwMode="white">
          <a:xfrm rot="10800000">
            <a:off x="0" y="765175"/>
            <a:ext cx="915035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/>
          <a:p>
            <a:pPr algn="ctr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>
              <a:solidFill>
                <a:srgbClr val="2D5DAD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055" name="Picture 8" descr="logo_tau.gif"/>
          <p:cNvPicPr>
            <a:picLocks noChangeAspect="1"/>
          </p:cNvPicPr>
          <p:nvPr userDrawn="1"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8" r="31374" b="20425"/>
          <a:stretch>
            <a:fillRect/>
          </a:stretch>
        </p:blipFill>
        <p:spPr bwMode="auto">
          <a:xfrm>
            <a:off x="8715375" y="6376988"/>
            <a:ext cx="4286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30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59917"/>
            <a:ext cx="8610600" cy="223971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sz="3600" dirty="0" smtClean="0"/>
              <a:t>Information Security – Theory vs. Reality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 0368-4474-01, Winter 2011</a:t>
            </a:r>
            <a:br>
              <a:rPr lang="en-US" sz="28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b="1" dirty="0" smtClean="0"/>
              <a:t>Lecture 10: Trusted Computing Architecture</a:t>
            </a:r>
            <a:endParaRPr lang="he-IL" sz="36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724400"/>
            <a:ext cx="9144000" cy="1400175"/>
          </a:xfrm>
        </p:spPr>
        <p:txBody>
          <a:bodyPr lIns="90000" tIns="46800" rIns="90000" bIns="46800">
            <a:spAutoFit/>
          </a:bodyPr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dirty="0" err="1" smtClean="0">
                <a:latin typeface="+mj-lt"/>
              </a:rPr>
              <a:t>Eran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Tromer</a:t>
            </a:r>
            <a:r>
              <a:rPr lang="en-GB" sz="2800" dirty="0" smtClean="0">
                <a:latin typeface="+mj-lt"/>
              </a:rPr>
              <a:t/>
            </a:r>
            <a:br>
              <a:rPr lang="en-GB" sz="2800" dirty="0" smtClean="0">
                <a:latin typeface="+mj-lt"/>
              </a:rPr>
            </a:br>
            <a:endParaRPr lang="en-GB" sz="2800" dirty="0" smtClean="0">
              <a:latin typeface="+mj-lt"/>
            </a:endParaRPr>
          </a:p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400" dirty="0" smtClean="0">
                <a:latin typeface="+mj-lt"/>
              </a:rPr>
              <a:t>Slides credit: Dan </a:t>
            </a:r>
            <a:r>
              <a:rPr lang="en-GB" sz="2400" dirty="0" err="1" smtClean="0">
                <a:latin typeface="+mj-lt"/>
              </a:rPr>
              <a:t>Boneh</a:t>
            </a:r>
            <a:r>
              <a:rPr lang="en-GB" sz="2400" dirty="0" smtClean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Stanford course CS155</a:t>
            </a:r>
            <a:endParaRPr lang="en-GB" sz="2400" dirty="0" smtClean="0">
              <a:latin typeface="+mj-lt"/>
            </a:endParaRP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white">
          <a:xfrm>
            <a:off x="0" y="6524625"/>
            <a:ext cx="250825" cy="3333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pPr algn="ctr">
              <a:lnSpc>
                <a:spcPct val="85000"/>
              </a:lnSpc>
            </a:pPr>
            <a:endParaRPr lang="en-US" sz="2800">
              <a:solidFill>
                <a:srgbClr val="A427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925" y="6586538"/>
            <a:ext cx="91090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defTabSz="457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457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457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457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457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>
              <a:solidFill>
                <a:srgbClr val="FFFFFF"/>
              </a:solidFill>
              <a:latin typeface="Myriad Web"/>
              <a:ea typeface="ＭＳ Ｐゴシック" charset="-128"/>
              <a:cs typeface="Arial" pitchFamily="34" charset="0"/>
            </a:endParaRPr>
          </a:p>
        </p:txBody>
      </p:sp>
      <p:pic>
        <p:nvPicPr>
          <p:cNvPr id="4102" name="Picture 8" descr="logo_tau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85750"/>
            <a:ext cx="257175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3384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Using PCRs:   the TCG boot process</a:t>
            </a:r>
          </a:p>
        </p:txBody>
      </p:sp>
      <p:sp>
        <p:nvSpPr>
          <p:cNvPr id="1225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305800" cy="54864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BIOS </a:t>
            </a:r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boot block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executes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Calls 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</a:rPr>
              <a:t>TPM_Startup </a:t>
            </a:r>
            <a:r>
              <a:rPr lang="en-US" sz="2000">
                <a:solidFill>
                  <a:srgbClr val="009900"/>
                </a:solidFill>
                <a:latin typeface="Tahoma" charset="0"/>
                <a:ea typeface="ＭＳ Ｐゴシック" charset="0"/>
              </a:rPr>
              <a:t>(ST_CLEAR)</a:t>
            </a:r>
            <a:r>
              <a:rPr lang="en-US">
                <a:latin typeface="Tahoma" charset="0"/>
                <a:ea typeface="ＭＳ Ｐゴシック" charset="0"/>
              </a:rPr>
              <a:t> to initialize PCRs to 0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Calls 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</a:rPr>
              <a:t>PCR_Extend( n,  &lt;BIOS code&gt; )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Then loads and runs BIOS post boot code</a:t>
            </a:r>
          </a:p>
          <a:p>
            <a:pPr eaLnBrk="1" hangingPunct="1">
              <a:spcBef>
                <a:spcPct val="6000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BIOS executes: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Calls 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</a:rPr>
              <a:t>PCR_Extend( n,  &lt;MBR code&gt; )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Then runs MBR (master boot record),  e.g. GRUB.</a:t>
            </a:r>
          </a:p>
          <a:p>
            <a:pPr eaLnBrk="1" hangingPunct="1">
              <a:spcBef>
                <a:spcPct val="6000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MBR executes: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Calls 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</a:rPr>
              <a:t>PCR_Extend( n,  &lt;OS loader code, config&gt; )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Then runs OS loader</a:t>
            </a:r>
          </a:p>
          <a:p>
            <a:pPr lvl="1" eaLnBrk="1" hangingPunct="1">
              <a:lnSpc>
                <a:spcPct val="50000"/>
              </a:lnSpc>
              <a:spcBef>
                <a:spcPct val="0"/>
              </a:spcBef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</a:rPr>
              <a:t>						…  and so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 a diagram</a:t>
            </a:r>
          </a:p>
        </p:txBody>
      </p:sp>
      <p:sp>
        <p:nvSpPr>
          <p:cNvPr id="39938" name="Oval 3"/>
          <p:cNvSpPr>
            <a:spLocks noChangeArrowheads="1"/>
          </p:cNvSpPr>
          <p:nvPr/>
        </p:nvSpPr>
        <p:spPr bwMode="auto">
          <a:xfrm>
            <a:off x="990600" y="2819400"/>
            <a:ext cx="1066800" cy="990600"/>
          </a:xfrm>
          <a:prstGeom prst="ellipse">
            <a:avLst/>
          </a:prstGeom>
          <a:solidFill>
            <a:schemeClr val="accent2">
              <a:alpha val="10196"/>
            </a:schemeClr>
          </a:solidFill>
          <a:ln w="158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latin typeface="Verdana" charset="0"/>
              </a:rPr>
              <a:t>BIOS </a:t>
            </a:r>
          </a:p>
          <a:p>
            <a:pPr algn="ctr" eaLnBrk="0" hangingPunct="0"/>
            <a:r>
              <a:rPr lang="en-US" sz="1800">
                <a:latin typeface="Verdana" charset="0"/>
              </a:rPr>
              <a:t>boot </a:t>
            </a:r>
          </a:p>
          <a:p>
            <a:pPr algn="ctr" eaLnBrk="0" hangingPunct="0"/>
            <a:r>
              <a:rPr lang="en-US" sz="1800">
                <a:latin typeface="Verdana" charset="0"/>
              </a:rPr>
              <a:t>block</a:t>
            </a:r>
          </a:p>
        </p:txBody>
      </p:sp>
      <p:sp>
        <p:nvSpPr>
          <p:cNvPr id="39939" name="Oval 4"/>
          <p:cNvSpPr>
            <a:spLocks noChangeArrowheads="1"/>
          </p:cNvSpPr>
          <p:nvPr/>
        </p:nvSpPr>
        <p:spPr bwMode="auto">
          <a:xfrm>
            <a:off x="2743200" y="2971800"/>
            <a:ext cx="762000" cy="609600"/>
          </a:xfrm>
          <a:prstGeom prst="ellips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latin typeface="Verdana" charset="0"/>
              </a:rPr>
              <a:t>BIOS</a:t>
            </a:r>
          </a:p>
        </p:txBody>
      </p:sp>
      <p:sp>
        <p:nvSpPr>
          <p:cNvPr id="39940" name="Oval 5"/>
          <p:cNvSpPr>
            <a:spLocks noChangeArrowheads="1"/>
          </p:cNvSpPr>
          <p:nvPr/>
        </p:nvSpPr>
        <p:spPr bwMode="auto">
          <a:xfrm>
            <a:off x="4191000" y="2819400"/>
            <a:ext cx="914400" cy="838200"/>
          </a:xfrm>
          <a:prstGeom prst="ellips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latin typeface="Verdana" charset="0"/>
              </a:rPr>
              <a:t>OS </a:t>
            </a:r>
          </a:p>
          <a:p>
            <a:pPr algn="ctr" eaLnBrk="0" hangingPunct="0"/>
            <a:r>
              <a:rPr lang="en-US" sz="1800">
                <a:latin typeface="Verdana" charset="0"/>
              </a:rPr>
              <a:t>loader</a:t>
            </a:r>
          </a:p>
        </p:txBody>
      </p:sp>
      <p:sp>
        <p:nvSpPr>
          <p:cNvPr id="39941" name="Oval 6"/>
          <p:cNvSpPr>
            <a:spLocks noChangeArrowheads="1"/>
          </p:cNvSpPr>
          <p:nvPr/>
        </p:nvSpPr>
        <p:spPr bwMode="auto">
          <a:xfrm>
            <a:off x="5638800" y="3048000"/>
            <a:ext cx="609600" cy="533400"/>
          </a:xfrm>
          <a:prstGeom prst="ellips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latin typeface="Verdana" charset="0"/>
              </a:rPr>
              <a:t>OS</a:t>
            </a:r>
          </a:p>
        </p:txBody>
      </p:sp>
      <p:sp>
        <p:nvSpPr>
          <p:cNvPr id="39942" name="Oval 7"/>
          <p:cNvSpPr>
            <a:spLocks noChangeArrowheads="1"/>
          </p:cNvSpPr>
          <p:nvPr/>
        </p:nvSpPr>
        <p:spPr bwMode="auto">
          <a:xfrm>
            <a:off x="6781800" y="2971800"/>
            <a:ext cx="1371600" cy="609600"/>
          </a:xfrm>
          <a:prstGeom prst="ellips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latin typeface="Verdana" charset="0"/>
              </a:rPr>
              <a:t>Application</a:t>
            </a:r>
          </a:p>
        </p:txBody>
      </p:sp>
      <p:sp>
        <p:nvSpPr>
          <p:cNvPr id="39943" name="Rectangle 8"/>
          <p:cNvSpPr>
            <a:spLocks noChangeArrowheads="1"/>
          </p:cNvSpPr>
          <p:nvPr/>
        </p:nvSpPr>
        <p:spPr bwMode="auto">
          <a:xfrm>
            <a:off x="3276600" y="4495800"/>
            <a:ext cx="990600" cy="457200"/>
          </a:xfrm>
          <a:prstGeom prst="rect">
            <a:avLst/>
          </a:prstGeom>
          <a:solidFill>
            <a:schemeClr val="accent2">
              <a:alpha val="10196"/>
            </a:schemeClr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latin typeface="Verdana" charset="0"/>
              </a:rPr>
              <a:t>TPM</a:t>
            </a:r>
          </a:p>
        </p:txBody>
      </p:sp>
      <p:sp>
        <p:nvSpPr>
          <p:cNvPr id="39944" name="Rectangle 9"/>
          <p:cNvSpPr>
            <a:spLocks noChangeArrowheads="1"/>
          </p:cNvSpPr>
          <p:nvPr/>
        </p:nvSpPr>
        <p:spPr bwMode="auto">
          <a:xfrm>
            <a:off x="1981200" y="1828800"/>
            <a:ext cx="1219200" cy="457200"/>
          </a:xfrm>
          <a:prstGeom prst="rect">
            <a:avLst/>
          </a:prstGeom>
          <a:noFill/>
          <a:ln w="158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latin typeface="Verdana" charset="0"/>
              </a:rPr>
              <a:t>Hardware</a:t>
            </a:r>
          </a:p>
        </p:txBody>
      </p:sp>
      <p:sp>
        <p:nvSpPr>
          <p:cNvPr id="39945" name="Line 11"/>
          <p:cNvSpPr>
            <a:spLocks noChangeShapeType="1"/>
          </p:cNvSpPr>
          <p:nvPr/>
        </p:nvSpPr>
        <p:spPr bwMode="auto">
          <a:xfrm>
            <a:off x="2057400" y="3276600"/>
            <a:ext cx="6858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12"/>
          <p:cNvSpPr>
            <a:spLocks noChangeShapeType="1"/>
          </p:cNvSpPr>
          <p:nvPr/>
        </p:nvSpPr>
        <p:spPr bwMode="auto">
          <a:xfrm>
            <a:off x="3505200" y="3276600"/>
            <a:ext cx="6858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13"/>
          <p:cNvSpPr>
            <a:spLocks noChangeShapeType="1"/>
          </p:cNvSpPr>
          <p:nvPr/>
        </p:nvSpPr>
        <p:spPr bwMode="auto">
          <a:xfrm>
            <a:off x="5105400" y="3276600"/>
            <a:ext cx="5334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14"/>
          <p:cNvSpPr>
            <a:spLocks noChangeShapeType="1"/>
          </p:cNvSpPr>
          <p:nvPr/>
        </p:nvSpPr>
        <p:spPr bwMode="auto">
          <a:xfrm>
            <a:off x="6248400" y="3276600"/>
            <a:ext cx="5334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Text Box 15"/>
          <p:cNvSpPr txBox="1">
            <a:spLocks noChangeArrowheads="1"/>
          </p:cNvSpPr>
          <p:nvPr/>
        </p:nvSpPr>
        <p:spPr bwMode="auto">
          <a:xfrm>
            <a:off x="838200" y="3886200"/>
            <a:ext cx="1600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Verdana" charset="0"/>
              </a:rPr>
              <a:t>Root of trust in integrity measurement</a:t>
            </a:r>
          </a:p>
        </p:txBody>
      </p:sp>
      <p:sp>
        <p:nvSpPr>
          <p:cNvPr id="39950" name="Text Box 16"/>
          <p:cNvSpPr txBox="1">
            <a:spLocks noChangeArrowheads="1"/>
          </p:cNvSpPr>
          <p:nvPr/>
        </p:nvSpPr>
        <p:spPr bwMode="auto">
          <a:xfrm>
            <a:off x="2971800" y="5029200"/>
            <a:ext cx="1828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Verdana" charset="0"/>
              </a:rPr>
              <a:t>Root of trust in integrity reporting</a:t>
            </a:r>
          </a:p>
        </p:txBody>
      </p:sp>
      <p:sp>
        <p:nvSpPr>
          <p:cNvPr id="39951" name="Line 17"/>
          <p:cNvSpPr>
            <a:spLocks noChangeShapeType="1"/>
          </p:cNvSpPr>
          <p:nvPr/>
        </p:nvSpPr>
        <p:spPr bwMode="auto">
          <a:xfrm flipH="1" flipV="1">
            <a:off x="2590800" y="2286000"/>
            <a:ext cx="457200" cy="6858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18"/>
          <p:cNvSpPr>
            <a:spLocks noChangeShapeType="1"/>
          </p:cNvSpPr>
          <p:nvPr/>
        </p:nvSpPr>
        <p:spPr bwMode="auto">
          <a:xfrm>
            <a:off x="6096000" y="4527550"/>
            <a:ext cx="6858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Text Box 19"/>
          <p:cNvSpPr txBox="1">
            <a:spLocks noChangeArrowheads="1"/>
          </p:cNvSpPr>
          <p:nvPr/>
        </p:nvSpPr>
        <p:spPr bwMode="auto">
          <a:xfrm>
            <a:off x="7010400" y="43434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Verdana" charset="0"/>
              </a:rPr>
              <a:t>measuring</a:t>
            </a:r>
          </a:p>
        </p:txBody>
      </p:sp>
      <p:sp>
        <p:nvSpPr>
          <p:cNvPr id="39954" name="Line 24"/>
          <p:cNvSpPr>
            <a:spLocks noChangeShapeType="1"/>
          </p:cNvSpPr>
          <p:nvPr/>
        </p:nvSpPr>
        <p:spPr bwMode="auto">
          <a:xfrm>
            <a:off x="1905000" y="3657600"/>
            <a:ext cx="1447800" cy="8382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Line 25"/>
          <p:cNvSpPr>
            <a:spLocks noChangeShapeType="1"/>
          </p:cNvSpPr>
          <p:nvPr/>
        </p:nvSpPr>
        <p:spPr bwMode="auto">
          <a:xfrm>
            <a:off x="3200400" y="3581400"/>
            <a:ext cx="304800" cy="9144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Line 26"/>
          <p:cNvSpPr>
            <a:spLocks noChangeShapeType="1"/>
          </p:cNvSpPr>
          <p:nvPr/>
        </p:nvSpPr>
        <p:spPr bwMode="auto">
          <a:xfrm flipH="1">
            <a:off x="3733800" y="3505200"/>
            <a:ext cx="533400" cy="9906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Line 27"/>
          <p:cNvSpPr>
            <a:spLocks noChangeShapeType="1"/>
          </p:cNvSpPr>
          <p:nvPr/>
        </p:nvSpPr>
        <p:spPr bwMode="auto">
          <a:xfrm flipH="1">
            <a:off x="3962400" y="3505200"/>
            <a:ext cx="1752600" cy="9906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Line 28"/>
          <p:cNvSpPr>
            <a:spLocks noChangeShapeType="1"/>
          </p:cNvSpPr>
          <p:nvPr/>
        </p:nvSpPr>
        <p:spPr bwMode="auto">
          <a:xfrm>
            <a:off x="6096000" y="4908550"/>
            <a:ext cx="6858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Text Box 29"/>
          <p:cNvSpPr txBox="1">
            <a:spLocks noChangeArrowheads="1"/>
          </p:cNvSpPr>
          <p:nvPr/>
        </p:nvSpPr>
        <p:spPr bwMode="auto">
          <a:xfrm>
            <a:off x="7010400" y="47244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Verdana" charset="0"/>
              </a:rPr>
              <a:t>Extend PCR</a:t>
            </a:r>
          </a:p>
        </p:txBody>
      </p:sp>
      <p:sp>
        <p:nvSpPr>
          <p:cNvPr id="39960" name="Text Box 36"/>
          <p:cNvSpPr txBox="1">
            <a:spLocks noChangeArrowheads="1"/>
          </p:cNvSpPr>
          <p:nvPr/>
        </p:nvSpPr>
        <p:spPr bwMode="auto">
          <a:xfrm>
            <a:off x="622300" y="5715000"/>
            <a:ext cx="7967663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/>
              <a:t>  After boot, PCRs contain hash chain of booted software</a:t>
            </a:r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en-US" sz="2400"/>
              <a:t>  Collision resistance of SHA1 (?)  ensures commitment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3" t="29358" b="15596"/>
          <a:stretch>
            <a:fillRect/>
          </a:stretch>
        </p:blipFill>
        <p:spPr bwMode="auto">
          <a:xfrm>
            <a:off x="228600" y="1828800"/>
            <a:ext cx="84582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</p:pic>
      <p:sp>
        <p:nvSpPr>
          <p:cNvPr id="4198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382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 Trusted GRUB    </a:t>
            </a: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(IBM</a:t>
            </a:r>
            <a:r>
              <a:rPr lang="ja-JP" altLang="en-US" sz="200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latin typeface="Tahoma" charset="0"/>
                <a:ea typeface="ＭＳ Ｐゴシック" charset="0"/>
                <a:cs typeface="ＭＳ Ｐゴシック" charset="0"/>
              </a:rPr>
              <a:t>05)</a:t>
            </a:r>
            <a:endParaRPr lang="en-US" sz="20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7" name="Text Box 7"/>
          <p:cNvSpPr txBox="1">
            <a:spLocks noChangeArrowheads="1"/>
          </p:cNvSpPr>
          <p:nvPr/>
        </p:nvSpPr>
        <p:spPr bwMode="auto">
          <a:xfrm>
            <a:off x="762000" y="5741988"/>
            <a:ext cx="7086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What PCR # to use and what to measure specified </a:t>
            </a:r>
            <a:br>
              <a:rPr lang="en-US" sz="2400"/>
            </a:br>
            <a:r>
              <a:rPr lang="en-US" sz="2400"/>
              <a:t>in GRUB config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Using PCR values after boot</a:t>
            </a:r>
          </a:p>
        </p:txBody>
      </p:sp>
      <p:sp>
        <p:nvSpPr>
          <p:cNvPr id="12349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610600" cy="4876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Application 1:   encrypted (a.k.a  sealed)  storage.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Step 1: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rPr>
              <a:t>TPM_TakeOwnership( OwnerPassword,  … )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Creates </a:t>
            </a:r>
            <a:r>
              <a:rPr lang="en-US" sz="1800">
                <a:latin typeface="Tahoma" charset="0"/>
                <a:ea typeface="ＭＳ Ｐゴシック" charset="0"/>
              </a:rPr>
              <a:t>2048-bit</a:t>
            </a:r>
            <a:r>
              <a:rPr lang="en-US">
                <a:latin typeface="Tahoma" charset="0"/>
                <a:ea typeface="ＭＳ Ｐゴシック" charset="0"/>
              </a:rPr>
              <a:t> RSA Storage Root Key (SRK) on TPM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  <a:sym typeface="Symbol" charset="0"/>
              </a:rPr>
              <a:t>Cannot run </a:t>
            </a:r>
            <a:r>
              <a:rPr lang="en-US" sz="2000">
                <a:solidFill>
                  <a:srgbClr val="009900"/>
                </a:solidFill>
                <a:latin typeface="Tahoma" charset="0"/>
                <a:ea typeface="ＭＳ Ｐゴシック" charset="0"/>
              </a:rPr>
              <a:t>TPM_TakeOwnership</a:t>
            </a:r>
            <a:r>
              <a:rPr lang="en-US">
                <a:latin typeface="Tahoma" charset="0"/>
                <a:ea typeface="ＭＳ Ｐゴシック" charset="0"/>
              </a:rPr>
              <a:t> again without </a:t>
            </a:r>
            <a:r>
              <a:rPr lang="en-US" sz="2000">
                <a:solidFill>
                  <a:srgbClr val="009900"/>
                </a:solidFill>
                <a:latin typeface="Tahoma" charset="0"/>
                <a:ea typeface="ＭＳ Ｐゴシック" charset="0"/>
              </a:rPr>
              <a:t>OwnerPwd</a:t>
            </a: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: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Ownership Enabled Flag  </a:t>
            </a: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   False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  <a:sym typeface="Symbol" charset="0"/>
              </a:rPr>
              <a:t>Done once by IT department or laptop owner.</a:t>
            </a:r>
          </a:p>
          <a:p>
            <a:pPr lvl="1" eaLnBrk="1" hangingPunct="1"/>
            <a:endParaRPr lang="en-US">
              <a:latin typeface="Tahoma" charset="0"/>
              <a:ea typeface="ＭＳ Ｐゴシック" charset="0"/>
              <a:sym typeface="Symbol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(optional) Step 2:   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TPM_CreateWrapKey / TPM_LoadKey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  <a:sym typeface="Symbol" charset="0"/>
              </a:rPr>
              <a:t>Create more RSA keys on TPM protected by SRK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  <a:sym typeface="Symbol" charset="0"/>
              </a:rPr>
              <a:t>Each key identified by 32-bit keyhandle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020" name="Rectangle 4"/>
          <p:cNvSpPr>
            <a:spLocks noChangeArrowheads="1"/>
          </p:cNvSpPr>
          <p:nvPr/>
        </p:nvSpPr>
        <p:spPr bwMode="auto">
          <a:xfrm>
            <a:off x="609600" y="5486400"/>
            <a:ext cx="7772400" cy="13716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Protected Storage</a:t>
            </a:r>
          </a:p>
        </p:txBody>
      </p:sp>
      <p:sp>
        <p:nvSpPr>
          <p:cNvPr id="1238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54102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Main Step:   Encrypt data using RSA key on TPM</a:t>
            </a:r>
          </a:p>
          <a:p>
            <a:pPr lvl="1" eaLnBrk="1" hangingPunct="1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sym typeface="Symbol" charset="0"/>
              </a:rPr>
              <a:t>TPM_Seal     </a:t>
            </a:r>
            <a:r>
              <a:rPr lang="en-US" sz="1800">
                <a:latin typeface="Tahoma" charset="0"/>
                <a:ea typeface="ＭＳ Ｐゴシック" charset="0"/>
                <a:sym typeface="Symbol" charset="0"/>
              </a:rPr>
              <a:t>(some)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sym typeface="Symbol" charset="0"/>
              </a:rPr>
              <a:t> </a:t>
            </a: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Arguments:</a:t>
            </a:r>
            <a:endParaRPr lang="en-US">
              <a:solidFill>
                <a:srgbClr val="009900"/>
              </a:solidFill>
              <a:latin typeface="Tahoma" charset="0"/>
              <a:ea typeface="ＭＳ Ｐゴシック" charset="0"/>
              <a:sym typeface="Symbol" charset="0"/>
            </a:endParaRPr>
          </a:p>
          <a:p>
            <a:pPr lvl="2" eaLnBrk="1" hangingPunct="1">
              <a:spcBef>
                <a:spcPct val="40000"/>
              </a:spcBef>
            </a:pP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keyhandle:   which TPM key to encrypt with</a:t>
            </a:r>
          </a:p>
          <a:p>
            <a:pPr lvl="2" eaLnBrk="1" hangingPunct="1">
              <a:spcBef>
                <a:spcPct val="40000"/>
              </a:spcBef>
            </a:pP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KeyAuth:   Password for using key `keyhandle</a:t>
            </a:r>
            <a:r>
              <a:rPr lang="ja-JP" altLang="en-US">
                <a:latin typeface="Tahoma" charset="0"/>
                <a:ea typeface="ＭＳ Ｐゴシック" charset="0"/>
                <a:sym typeface="Symbol" charset="0"/>
              </a:rPr>
              <a:t>’</a:t>
            </a:r>
            <a:endParaRPr lang="en-US" altLang="ja-JP">
              <a:latin typeface="Tahoma" charset="0"/>
              <a:ea typeface="ＭＳ Ｐゴシック" charset="0"/>
              <a:sym typeface="Symbol" charset="0"/>
            </a:endParaRPr>
          </a:p>
          <a:p>
            <a:pPr lvl="2" eaLnBrk="1" hangingPunct="1">
              <a:spcBef>
                <a:spcPct val="40000"/>
              </a:spcBef>
            </a:pP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PcrValues:   PCRs to embed in encrypted blob</a:t>
            </a:r>
          </a:p>
          <a:p>
            <a:pPr lvl="2" eaLnBrk="1" hangingPunct="1">
              <a:spcBef>
                <a:spcPct val="40000"/>
              </a:spcBef>
            </a:pP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data block:   at most 256 bytes  (2048 bits)</a:t>
            </a:r>
          </a:p>
          <a:p>
            <a:pPr lvl="3" eaLnBrk="1" hangingPunct="1"/>
            <a:r>
              <a:rPr lang="en-US">
                <a:latin typeface="Tahoma" charset="0"/>
                <a:ea typeface="ＭＳ Ｐゴシック" charset="0"/>
                <a:sym typeface="Symbol" charset="0"/>
              </a:rPr>
              <a:t>Used to encrypt symmetric key (e.g. AES)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  <a:sym typeface="Symbol" charset="0"/>
              </a:rPr>
              <a:t>Returns encrypted blob.</a:t>
            </a:r>
          </a:p>
          <a:p>
            <a:pPr eaLnBrk="1" hangingPunct="1">
              <a:spcBef>
                <a:spcPct val="80000"/>
              </a:spcBef>
            </a:pPr>
            <a:r>
              <a:rPr lang="en-US" b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Main point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:   blob can only be decrypted with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TPM_Unseal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when  PCR-reg-vals =  PCR-vals  in blob.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  <a:sym typeface="Symbol" charset="0"/>
              </a:rPr>
              <a:t>TPM_Unseal will fail othrwise</a:t>
            </a:r>
          </a:p>
        </p:txBody>
      </p:sp>
      <p:sp>
        <p:nvSpPr>
          <p:cNvPr id="45060" name="AutoShape 5"/>
          <p:cNvSpPr>
            <a:spLocks/>
          </p:cNvSpPr>
          <p:nvPr/>
        </p:nvSpPr>
        <p:spPr bwMode="auto">
          <a:xfrm>
            <a:off x="1371600" y="2514600"/>
            <a:ext cx="228600" cy="2286000"/>
          </a:xfrm>
          <a:prstGeom prst="leftBrace">
            <a:avLst>
              <a:gd name="adj1" fmla="val 8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0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Protected Storage</a:t>
            </a:r>
          </a:p>
        </p:txBody>
      </p:sp>
      <p:sp>
        <p:nvSpPr>
          <p:cNvPr id="4710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305800" cy="5257800"/>
          </a:xfrm>
        </p:spPr>
        <p:txBody>
          <a:bodyPr/>
          <a:lstStyle/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Embedding PCR values in blob ensures that only 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certain apps can decrypt data.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e.g.:    Messing with MBR or OS kernel will </a:t>
            </a:r>
            <a:br>
              <a:rPr lang="en-US">
                <a:latin typeface="Tahoma" charset="0"/>
                <a:ea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</a:rPr>
              <a:t>change PCR values.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Sealed storage:  applications</a:t>
            </a:r>
          </a:p>
        </p:txBody>
      </p:sp>
      <p:sp>
        <p:nvSpPr>
          <p:cNvPr id="1241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305800" cy="55626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Lock software on machine: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OS and apps sealed with MBR</a:t>
            </a:r>
            <a:r>
              <a:rPr lang="ja-JP" altLang="en-US">
                <a:latin typeface="Tahoma" charset="0"/>
                <a:ea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</a:rPr>
              <a:t>s PCR.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Any changes to MBR (to load other OS) will prevent locked software from loading.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Prevents tampering and reverse engineering</a:t>
            </a:r>
          </a:p>
          <a:p>
            <a:pPr eaLnBrk="1" hangingPunct="1">
              <a:spcBef>
                <a:spcPct val="80000"/>
              </a:spcBef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Web server:  seal server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s SSL private key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Goal:   only unmodified Apache can access SSL key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Problem:   updates to Apache or Apache config</a:t>
            </a:r>
          </a:p>
          <a:p>
            <a:pPr eaLnBrk="1" hangingPunct="1">
              <a:spcBef>
                <a:spcPct val="8000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General problem with software patches: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Patch process must re-seal all blobs with new PCRs</a:t>
            </a:r>
          </a:p>
        </p:txBody>
      </p:sp>
      <p:sp>
        <p:nvSpPr>
          <p:cNvPr id="49155" name="Line 4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 cloud application  </a:t>
            </a: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[JPBM</a:t>
            </a:r>
            <a:r>
              <a:rPr lang="ja-JP" altLang="en-US" sz="200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latin typeface="Tahoma" charset="0"/>
                <a:ea typeface="ＭＳ Ｐゴシック" charset="0"/>
                <a:cs typeface="ＭＳ Ｐゴシック" charset="0"/>
              </a:rPr>
              <a:t>10]</a:t>
            </a:r>
            <a:endParaRPr lang="en-US" sz="20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02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228600" y="4419600"/>
            <a:ext cx="7772400" cy="2133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Client seals VM to VMM measurement</a:t>
            </a:r>
          </a:p>
          <a:p>
            <a:pPr lvl="1">
              <a:spcAft>
                <a:spcPts val="600"/>
              </a:spcAft>
            </a:pPr>
            <a:r>
              <a:rPr lang="en-US">
                <a:latin typeface="Tahoma" charset="0"/>
                <a:ea typeface="ＭＳ Ｐゴシック" charset="0"/>
              </a:rPr>
              <a:t>VM code and data is encrypted</a:t>
            </a:r>
          </a:p>
          <a:p>
            <a:pPr lvl="1">
              <a:spcAft>
                <a:spcPts val="600"/>
              </a:spcAft>
            </a:pPr>
            <a:r>
              <a:rPr lang="en-US">
                <a:latin typeface="Tahoma" charset="0"/>
                <a:ea typeface="ＭＳ Ｐゴシック" charset="0"/>
              </a:rPr>
              <a:t>Can only be decrypted on valid cloud server </a:t>
            </a:r>
          </a:p>
          <a:p>
            <a:pPr lvl="1">
              <a:spcAft>
                <a:spcPts val="600"/>
              </a:spcAft>
            </a:pPr>
            <a:r>
              <a:rPr lang="en-US">
                <a:latin typeface="Tahoma" charset="0"/>
                <a:ea typeface="ＭＳ Ｐゴシック" charset="0"/>
              </a:rPr>
              <a:t>Cloud operator cannot easily access data</a:t>
            </a:r>
          </a:p>
        </p:txBody>
      </p:sp>
      <p:pic>
        <p:nvPicPr>
          <p:cNvPr id="5120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00" t="27570" r="39999" b="46262"/>
          <a:stretch>
            <a:fillRect/>
          </a:stretch>
        </p:blipFill>
        <p:spPr bwMode="auto">
          <a:xfrm>
            <a:off x="7312025" y="2514600"/>
            <a:ext cx="83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00" t="74767"/>
          <a:stretch>
            <a:fillRect/>
          </a:stretch>
        </p:blipFill>
        <p:spPr bwMode="auto">
          <a:xfrm>
            <a:off x="838200" y="2438400"/>
            <a:ext cx="10668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00" t="27570" r="39999" b="46262"/>
          <a:stretch>
            <a:fillRect/>
          </a:stretch>
        </p:blipFill>
        <p:spPr bwMode="auto">
          <a:xfrm>
            <a:off x="7312025" y="3752850"/>
            <a:ext cx="83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6" name="TextBox 6"/>
          <p:cNvSpPr txBox="1">
            <a:spLocks noChangeArrowheads="1"/>
          </p:cNvSpPr>
          <p:nvPr/>
        </p:nvSpPr>
        <p:spPr bwMode="auto">
          <a:xfrm>
            <a:off x="7312025" y="1447800"/>
            <a:ext cx="99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cloud</a:t>
            </a:r>
          </a:p>
          <a:p>
            <a:pPr algn="ctr" eaLnBrk="1" hangingPunct="1"/>
            <a:r>
              <a:rPr lang="en-US"/>
              <a:t>servers</a:t>
            </a:r>
          </a:p>
        </p:txBody>
      </p:sp>
      <p:cxnSp>
        <p:nvCxnSpPr>
          <p:cNvPr id="51207" name="Straight Arrow Connector 8"/>
          <p:cNvCxnSpPr>
            <a:cxnSpLocks noChangeShapeType="1"/>
          </p:cNvCxnSpPr>
          <p:nvPr/>
        </p:nvCxnSpPr>
        <p:spPr bwMode="auto">
          <a:xfrm>
            <a:off x="1905000" y="2895600"/>
            <a:ext cx="4343400" cy="142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Cloud 9"/>
          <p:cNvSpPr/>
          <p:nvPr/>
        </p:nvSpPr>
        <p:spPr bwMode="auto">
          <a:xfrm>
            <a:off x="6629400" y="2155825"/>
            <a:ext cx="2133600" cy="3254375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51209" name="TextBox 10"/>
          <p:cNvSpPr txBox="1">
            <a:spLocks noChangeArrowheads="1"/>
          </p:cNvSpPr>
          <p:nvPr/>
        </p:nvSpPr>
        <p:spPr bwMode="auto">
          <a:xfrm>
            <a:off x="6781800" y="4125913"/>
            <a:ext cx="677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VMM</a:t>
            </a:r>
          </a:p>
        </p:txBody>
      </p:sp>
      <p:sp>
        <p:nvSpPr>
          <p:cNvPr id="51210" name="TextBox 11"/>
          <p:cNvSpPr txBox="1">
            <a:spLocks noChangeArrowheads="1"/>
          </p:cNvSpPr>
          <p:nvPr/>
        </p:nvSpPr>
        <p:spPr bwMode="auto">
          <a:xfrm>
            <a:off x="6835775" y="4375150"/>
            <a:ext cx="623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TPM</a:t>
            </a:r>
          </a:p>
        </p:txBody>
      </p:sp>
      <p:sp>
        <p:nvSpPr>
          <p:cNvPr id="51211" name="TextBox 12"/>
          <p:cNvSpPr txBox="1">
            <a:spLocks noChangeArrowheads="1"/>
          </p:cNvSpPr>
          <p:nvPr/>
        </p:nvSpPr>
        <p:spPr bwMode="auto">
          <a:xfrm>
            <a:off x="6808788" y="2819400"/>
            <a:ext cx="677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VMM</a:t>
            </a:r>
          </a:p>
        </p:txBody>
      </p:sp>
      <p:sp>
        <p:nvSpPr>
          <p:cNvPr id="51212" name="TextBox 13"/>
          <p:cNvSpPr txBox="1">
            <a:spLocks noChangeArrowheads="1"/>
          </p:cNvSpPr>
          <p:nvPr/>
        </p:nvSpPr>
        <p:spPr bwMode="auto">
          <a:xfrm>
            <a:off x="6862763" y="3068638"/>
            <a:ext cx="623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TPM</a:t>
            </a:r>
          </a:p>
        </p:txBody>
      </p:sp>
      <p:sp>
        <p:nvSpPr>
          <p:cNvPr id="51213" name="Rounded Rectangle 14"/>
          <p:cNvSpPr>
            <a:spLocks noChangeArrowheads="1"/>
          </p:cNvSpPr>
          <p:nvPr/>
        </p:nvSpPr>
        <p:spPr bwMode="auto">
          <a:xfrm>
            <a:off x="2286000" y="1905000"/>
            <a:ext cx="1066800" cy="933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pPr algn="ctr"/>
            <a:r>
              <a:rPr lang="en-US"/>
              <a:t>Client</a:t>
            </a:r>
          </a:p>
          <a:p>
            <a:pPr algn="ctr"/>
            <a:r>
              <a:rPr lang="en-US"/>
              <a:t>VM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0" y="2913063"/>
            <a:ext cx="1038225" cy="7080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  <a:ea typeface="+mn-ea"/>
                <a:cs typeface="+mn-cs"/>
              </a:rPr>
              <a:t>sealed</a:t>
            </a:r>
          </a:p>
          <a:p>
            <a:pPr algn="ctr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  <a:ea typeface="+mn-ea"/>
                <a:cs typeface="+mn-cs"/>
              </a:rPr>
              <a:t>to VMM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Security?</a:t>
            </a:r>
          </a:p>
        </p:txBody>
      </p:sp>
      <p:sp>
        <p:nvSpPr>
          <p:cNvPr id="522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05800" cy="50292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Can attacker disable TPM until after boot, </a:t>
            </a:r>
            <a:b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then extend PCRs with whatever he wants?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Root of trust:   BIOS boot block</a:t>
            </a:r>
          </a:p>
          <a:p>
            <a:pPr lvl="2" eaLnBrk="1" hangingPunct="1"/>
            <a:r>
              <a:rPr lang="en-US" dirty="0">
                <a:latin typeface="Tahoma" charset="0"/>
                <a:ea typeface="ＭＳ Ｐゴシック" charset="0"/>
              </a:rPr>
              <a:t>Defeated with one byte change to boot block </a:t>
            </a:r>
            <a:r>
              <a:rPr lang="en-US" sz="2000" dirty="0">
                <a:latin typeface="Tahoma" charset="0"/>
                <a:ea typeface="ＭＳ Ｐゴシック" charset="0"/>
              </a:rPr>
              <a:t>[K</a:t>
            </a:r>
            <a:r>
              <a:rPr lang="ja-JP" altLang="en-US" sz="2000" dirty="0">
                <a:latin typeface="Tahoma" charset="0"/>
                <a:ea typeface="ＭＳ Ｐゴシック" charset="0"/>
              </a:rPr>
              <a:t>’</a:t>
            </a:r>
            <a:r>
              <a:rPr lang="en-US" altLang="ja-JP" sz="2000" dirty="0">
                <a:latin typeface="Tahoma" charset="0"/>
                <a:ea typeface="ＭＳ Ｐゴシック" charset="0"/>
              </a:rPr>
              <a:t>07]</a:t>
            </a:r>
            <a:endParaRPr lang="en-US" altLang="ja-JP" dirty="0">
              <a:latin typeface="Tahoma" charset="0"/>
              <a:ea typeface="ＭＳ Ｐゴシック" charset="0"/>
            </a:endParaRPr>
          </a:p>
          <a:p>
            <a:pPr eaLnBrk="1" hangingPunct="1">
              <a:spcBef>
                <a:spcPct val="100000"/>
              </a:spcBef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Resetting TPM after boot (by sending </a:t>
            </a:r>
            <a:r>
              <a:rPr lang="en-US" dirty="0" err="1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rPr>
              <a:t>TPM_Init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on LPC bus) allows arbitrary values to be loaded onto PCR. </a:t>
            </a:r>
          </a:p>
          <a:p>
            <a:pPr eaLnBrk="1" hangingPunct="1">
              <a:spcBef>
                <a:spcPct val="100000"/>
              </a:spcBef>
            </a:pPr>
            <a:r>
              <a:rPr lang="en-US" u="sng" dirty="0">
                <a:latin typeface="Tahoma" charset="0"/>
                <a:ea typeface="ＭＳ Ｐゴシック" charset="0"/>
                <a:cs typeface="ＭＳ Ｐゴシック" charset="0"/>
              </a:rPr>
              <a:t>Other problems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:    role-back attack on encrypted blobs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e.g.  undo security patches without being noticed.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Can be mitigated using Data Integrity </a:t>
            </a:r>
            <a:r>
              <a:rPr lang="en-US" dirty="0" err="1">
                <a:latin typeface="Tahoma" charset="0"/>
                <a:ea typeface="ＭＳ Ｐゴシック" charset="0"/>
              </a:rPr>
              <a:t>Regs</a:t>
            </a:r>
            <a:r>
              <a:rPr lang="en-US" dirty="0">
                <a:latin typeface="Tahoma" charset="0"/>
                <a:ea typeface="ＭＳ Ｐゴシック" charset="0"/>
              </a:rPr>
              <a:t> (DIR)</a:t>
            </a:r>
          </a:p>
          <a:p>
            <a:pPr lvl="2" eaLnBrk="1" hangingPunct="1"/>
            <a:r>
              <a:rPr lang="en-US" dirty="0">
                <a:latin typeface="Tahoma" charset="0"/>
                <a:ea typeface="ＭＳ Ｐゴシック" charset="0"/>
              </a:rPr>
              <a:t>Need </a:t>
            </a:r>
            <a:r>
              <a:rPr lang="en-US" dirty="0" err="1">
                <a:latin typeface="Tahoma" charset="0"/>
                <a:ea typeface="ＭＳ Ｐゴシック" charset="0"/>
              </a:rPr>
              <a:t>OwnerPassword</a:t>
            </a:r>
            <a:r>
              <a:rPr lang="en-US" dirty="0">
                <a:latin typeface="Tahoma" charset="0"/>
                <a:ea typeface="ＭＳ Ｐゴシック" charset="0"/>
              </a:rPr>
              <a:t> to write 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Better root of trust</a:t>
            </a:r>
          </a:p>
        </p:txBody>
      </p:sp>
      <p:sp>
        <p:nvSpPr>
          <p:cNvPr id="5427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77200" cy="4876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DRTM – Dynamic Root of Trust Measurement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AMD:   </a:t>
            </a:r>
            <a:r>
              <a:rPr lang="en-US" b="1">
                <a:solidFill>
                  <a:srgbClr val="009900"/>
                </a:solidFill>
                <a:latin typeface="Tahoma" charset="0"/>
                <a:ea typeface="ＭＳ Ｐゴシック" charset="0"/>
              </a:rPr>
              <a:t>skinit</a:t>
            </a:r>
            <a:r>
              <a:rPr lang="en-US">
                <a:latin typeface="Tahoma" charset="0"/>
                <a:ea typeface="ＭＳ Ｐゴシック" charset="0"/>
              </a:rPr>
              <a:t>         Intel:   </a:t>
            </a:r>
            <a:r>
              <a:rPr lang="en-US" b="1">
                <a:solidFill>
                  <a:srgbClr val="009900"/>
                </a:solidFill>
                <a:latin typeface="Tahoma" charset="0"/>
                <a:ea typeface="ＭＳ Ｐゴシック" charset="0"/>
              </a:rPr>
              <a:t>senter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Atomically does: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Reset CPU.   Reset PCR 17 to 0.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Load given Secure Loader (SL) code into I-cache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Extend PCR 17 with SL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Jump to SL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BIOS boot loader is no longer root of trust</a:t>
            </a: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Avoids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rPr>
              <a:t>TPM_Init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attack:    TPM_Init sets PCR 17 to -1</a:t>
            </a:r>
          </a:p>
        </p:txBody>
      </p:sp>
      <p:sp>
        <p:nvSpPr>
          <p:cNvPr id="54275" name="AutoShape 4"/>
          <p:cNvSpPr>
            <a:spLocks/>
          </p:cNvSpPr>
          <p:nvPr/>
        </p:nvSpPr>
        <p:spPr bwMode="auto">
          <a:xfrm>
            <a:off x="1635125" y="3148013"/>
            <a:ext cx="228600" cy="1600200"/>
          </a:xfrm>
          <a:prstGeom prst="leftBracket">
            <a:avLst>
              <a:gd name="adj" fmla="val 58333"/>
            </a:avLst>
          </a:prstGeom>
          <a:noFill/>
          <a:ln w="28575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Background</a:t>
            </a:r>
          </a:p>
        </p:txBody>
      </p:sp>
      <p:sp>
        <p:nvSpPr>
          <p:cNvPr id="1209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01000" cy="51054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TCG consortium.     Founded in 1999 as TCPA.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latin typeface="Tahoma" charset="0"/>
                <a:ea typeface="ＭＳ Ｐゴシック" charset="0"/>
              </a:rPr>
              <a:t>Main players (promotors):         (&gt;200 members)  </a:t>
            </a:r>
            <a:br>
              <a:rPr lang="en-US">
                <a:latin typeface="Tahoma" charset="0"/>
                <a:ea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</a:rPr>
              <a:t>		</a:t>
            </a:r>
            <a:r>
              <a:rPr lang="en-US">
                <a:solidFill>
                  <a:schemeClr val="hlink"/>
                </a:solidFill>
                <a:latin typeface="Tahoma" charset="0"/>
                <a:ea typeface="ＭＳ Ｐゴシック" charset="0"/>
              </a:rPr>
              <a:t>AMD,  HP, IBM, Infineon, Intel, </a:t>
            </a:r>
            <a:br>
              <a:rPr lang="en-US">
                <a:solidFill>
                  <a:schemeClr val="hlink"/>
                </a:solidFill>
                <a:latin typeface="Tahoma" charset="0"/>
                <a:ea typeface="ＭＳ Ｐゴシック" charset="0"/>
              </a:rPr>
            </a:br>
            <a:r>
              <a:rPr lang="en-US">
                <a:solidFill>
                  <a:schemeClr val="hlink"/>
                </a:solidFill>
                <a:latin typeface="Tahoma" charset="0"/>
                <a:ea typeface="ＭＳ Ｐゴシック" charset="0"/>
              </a:rPr>
              <a:t>		Lenovo,  Microsoft,  Sun</a:t>
            </a:r>
          </a:p>
          <a:p>
            <a:pPr eaLnBrk="1" hangingPunct="1"/>
            <a:r>
              <a:rPr lang="en-US" u="sng">
                <a:latin typeface="Tahoma" charset="0"/>
                <a:ea typeface="ＭＳ Ｐゴシック" charset="0"/>
                <a:cs typeface="ＭＳ Ｐゴシック" charset="0"/>
              </a:rPr>
              <a:t>Goals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/>
            <a:r>
              <a:rPr lang="en-US" b="1">
                <a:latin typeface="Tahoma" charset="0"/>
                <a:ea typeface="ＭＳ Ｐゴシック" charset="0"/>
              </a:rPr>
              <a:t>Hardware protected (encrypted) storage</a:t>
            </a:r>
            <a:r>
              <a:rPr lang="en-US">
                <a:latin typeface="Tahoma" charset="0"/>
                <a:ea typeface="ＭＳ Ｐゴシック" charset="0"/>
              </a:rPr>
              <a:t>: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Only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authorized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r>
              <a:rPr lang="en-US" altLang="ja-JP">
                <a:latin typeface="Tahoma" charset="0"/>
                <a:ea typeface="ＭＳ Ｐゴシック" charset="0"/>
              </a:rPr>
              <a:t> software can decrypt data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e.g.:  protecting key for decrypting file system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b="1">
                <a:latin typeface="Tahoma" charset="0"/>
                <a:ea typeface="ＭＳ Ｐゴシック" charset="0"/>
              </a:rPr>
              <a:t>Secure boot</a:t>
            </a:r>
            <a:r>
              <a:rPr lang="en-US">
                <a:latin typeface="Tahoma" charset="0"/>
                <a:ea typeface="ＭＳ Ｐゴシック" charset="0"/>
              </a:rPr>
              <a:t>:    method to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authorize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r>
              <a:rPr lang="en-US" altLang="ja-JP">
                <a:latin typeface="Tahoma" charset="0"/>
                <a:ea typeface="ＭＳ Ｐゴシック" charset="0"/>
              </a:rPr>
              <a:t> software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b="1">
                <a:latin typeface="Tahoma" charset="0"/>
                <a:ea typeface="ＭＳ Ｐゴシック" charset="0"/>
              </a:rPr>
              <a:t>Attestation</a:t>
            </a:r>
            <a:r>
              <a:rPr lang="en-US">
                <a:latin typeface="Tahoma" charset="0"/>
                <a:ea typeface="ＭＳ Ｐゴシック" charset="0"/>
              </a:rPr>
              <a:t>:   Prove to remote server what software is running on my machine.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BitLocker drive encryption</a:t>
            </a:r>
          </a:p>
        </p:txBody>
      </p:sp>
      <p:sp>
        <p:nvSpPr>
          <p:cNvPr id="552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54102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tpm.msc:    utility to manage TPM  (e.g TakeOwnership)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Auto generates 160-bit OwnerPassword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Stored on TPM and in file   computer_name.tpm</a:t>
            </a:r>
          </a:p>
          <a:p>
            <a:pPr eaLnBrk="1" hangingPunct="1">
              <a:spcBef>
                <a:spcPct val="10000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Volume Master Key (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rPr>
              <a:t>VMK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encrypts disk volume key</a:t>
            </a:r>
          </a:p>
          <a:p>
            <a:pPr lvl="1" eaLnBrk="1" hangingPunct="1"/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</a:rPr>
              <a:t>VMK</a:t>
            </a:r>
            <a:r>
              <a:rPr lang="en-US">
                <a:latin typeface="Tahoma" charset="0"/>
                <a:ea typeface="ＭＳ Ｐゴシック" charset="0"/>
              </a:rPr>
              <a:t> is sealed (encrypted) under TPM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</a:rPr>
              <a:t>SRK</a:t>
            </a:r>
            <a:r>
              <a:rPr lang="en-US">
                <a:latin typeface="Tahoma" charset="0"/>
                <a:ea typeface="ＭＳ Ｐゴシック" charset="0"/>
              </a:rPr>
              <a:t> using</a:t>
            </a:r>
          </a:p>
          <a:p>
            <a:pPr lvl="2" eaLnBrk="1" hangingPunct="1">
              <a:spcBef>
                <a:spcPts val="1175"/>
              </a:spcBef>
            </a:pPr>
            <a:r>
              <a:rPr lang="en-US">
                <a:latin typeface="Tahoma" charset="0"/>
                <a:ea typeface="ＭＳ Ｐゴシック" charset="0"/>
              </a:rPr>
              <a:t>BIOS, extensions, and optional ROM  (PCR 0 and 2)</a:t>
            </a:r>
          </a:p>
          <a:p>
            <a:pPr lvl="2" eaLnBrk="1" hangingPunct="1">
              <a:spcBef>
                <a:spcPts val="1175"/>
              </a:spcBef>
            </a:pPr>
            <a:r>
              <a:rPr lang="en-US">
                <a:latin typeface="Tahoma" charset="0"/>
                <a:ea typeface="ＭＳ Ｐゴシック" charset="0"/>
              </a:rPr>
              <a:t>Master boot record (MBR)    (PCR 4)</a:t>
            </a:r>
          </a:p>
          <a:p>
            <a:pPr lvl="2" eaLnBrk="1" hangingPunct="1">
              <a:spcBef>
                <a:spcPts val="1175"/>
              </a:spcBef>
            </a:pPr>
            <a:r>
              <a:rPr lang="en-US">
                <a:latin typeface="Tahoma" charset="0"/>
                <a:ea typeface="ＭＳ Ｐゴシック" charset="0"/>
              </a:rPr>
              <a:t>NTFS Boot Sector and block (PCR 8 and 9), </a:t>
            </a:r>
          </a:p>
          <a:p>
            <a:pPr lvl="2" eaLnBrk="1" hangingPunct="1">
              <a:spcBef>
                <a:spcPts val="1175"/>
              </a:spcBef>
            </a:pPr>
            <a:r>
              <a:rPr lang="en-US">
                <a:latin typeface="Tahoma" charset="0"/>
                <a:ea typeface="ＭＳ Ｐゴシック" charset="0"/>
              </a:rPr>
              <a:t>NTFS Boot Manager (PCR 10), and </a:t>
            </a:r>
          </a:p>
          <a:p>
            <a:pPr lvl="2" eaLnBrk="1" hangingPunct="1">
              <a:spcBef>
                <a:spcPts val="1175"/>
              </a:spcBef>
            </a:pPr>
            <a:r>
              <a:rPr lang="en-US">
                <a:latin typeface="Tahoma" charset="0"/>
                <a:ea typeface="ＭＳ Ｐゴシック" charset="0"/>
              </a:rPr>
              <a:t>BitLocker Access Control (PCR 11)</a:t>
            </a:r>
          </a:p>
        </p:txBody>
      </p:sp>
      <p:sp>
        <p:nvSpPr>
          <p:cNvPr id="55299" name="AutoShape 5"/>
          <p:cNvSpPr>
            <a:spLocks/>
          </p:cNvSpPr>
          <p:nvPr/>
        </p:nvSpPr>
        <p:spPr bwMode="auto">
          <a:xfrm>
            <a:off x="1447800" y="4191000"/>
            <a:ext cx="152400" cy="2514600"/>
          </a:xfrm>
          <a:prstGeom prst="leftBracket">
            <a:avLst>
              <a:gd name="adj" fmla="val 108319"/>
            </a:avLst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BitLocker</a:t>
            </a:r>
          </a:p>
        </p:txBody>
      </p:sp>
      <p:sp>
        <p:nvSpPr>
          <p:cNvPr id="563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534400" cy="4876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Many options for VMK recovery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Disk, USB,  paper    (all encrypted with password)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Recovery needed after legitimate system change: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Moving disk to a new computer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Replacing system board containing TPM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Clearing TPM</a:t>
            </a:r>
          </a:p>
          <a:p>
            <a:pPr lvl="2" eaLnBrk="1" hangingPunct="1"/>
            <a:endParaRPr lang="en-US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At system boot   (before OS boot)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Optional:  BIOS requests  PIN  or  USB key</a:t>
            </a:r>
            <a:r>
              <a:rPr lang="en-US" sz="2000">
                <a:latin typeface="Tahoma" charset="0"/>
                <a:ea typeface="ＭＳ Ｐゴシック" charset="0"/>
              </a:rPr>
              <a:t> </a:t>
            </a:r>
            <a:r>
              <a:rPr lang="en-US">
                <a:latin typeface="Tahoma" charset="0"/>
                <a:ea typeface="ＭＳ Ｐゴシック" charset="0"/>
              </a:rPr>
              <a:t> from user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TPM unseals VMK,     if PCR and PIN are correct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TPM defends against dictionary attack on 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TPM Counters</a:t>
            </a:r>
          </a:p>
        </p:txBody>
      </p:sp>
      <p:sp>
        <p:nvSpPr>
          <p:cNvPr id="5837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TPM must support at least four hardware counters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Increment rate:  every 5 seconds for 7 years.</a:t>
            </a:r>
          </a:p>
          <a:p>
            <a:pPr lvl="1" eaLnBrk="1" hangingPunct="1"/>
            <a:endParaRPr lang="en-US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Applications: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Provide time stamps on blobs.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Supports 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music will pay for 30 days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r>
              <a:rPr lang="en-US" altLang="ja-JP">
                <a:latin typeface="Tahoma" charset="0"/>
                <a:ea typeface="ＭＳ Ｐゴシック" charset="0"/>
              </a:rPr>
              <a:t> policy.</a:t>
            </a:r>
            <a:endParaRPr lang="en-US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Attestation</a:t>
            </a:r>
          </a:p>
        </p:txBody>
      </p:sp>
      <p:sp>
        <p:nvSpPr>
          <p:cNvPr id="5939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Attestation:  what it does</a:t>
            </a:r>
          </a:p>
        </p:txBody>
      </p:sp>
      <p:sp>
        <p:nvSpPr>
          <p:cNvPr id="6041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Goal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:   prove to remote party what software is 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running on my machine.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Good applications: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Bank allows money transfer only if customer</a:t>
            </a:r>
            <a:r>
              <a:rPr lang="ja-JP" altLang="en-US">
                <a:latin typeface="Tahoma" charset="0"/>
                <a:ea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</a:rPr>
              <a:t>s machine runs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up-to-date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r>
              <a:rPr lang="en-US" altLang="ja-JP">
                <a:latin typeface="Tahoma" charset="0"/>
                <a:ea typeface="ＭＳ Ｐゴシック" charset="0"/>
              </a:rPr>
              <a:t> OS patches.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Enterprise allows laptop to connect to its network only if laptop runs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authorized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r>
              <a:rPr lang="en-US" altLang="ja-JP">
                <a:latin typeface="Tahoma" charset="0"/>
                <a:ea typeface="ＭＳ Ｐゴシック" charset="0"/>
              </a:rPr>
              <a:t>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Quake players can join a Quake network only if their Quake client is unmodified.</a:t>
            </a:r>
          </a:p>
          <a:p>
            <a:pPr lvl="1" eaLnBrk="1" hangingPunct="1">
              <a:lnSpc>
                <a:spcPct val="90000"/>
              </a:lnSpc>
            </a:pPr>
            <a:endParaRPr lang="en-US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DRM: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MusicStore sells content for authorized players only.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Attestation:  how it works</a:t>
            </a:r>
          </a:p>
        </p:txBody>
      </p:sp>
      <p:sp>
        <p:nvSpPr>
          <p:cNvPr id="614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Recall:   EK private key on TPM.  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Cert for EK public-key issued by TPM vendor.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Step 1:   Create Attestation Identity Key  (AIK)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Details not important here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AIK Private key known only to TPM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AIK public cert issued only if EK cert is valid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Attestation:  how it works</a:t>
            </a:r>
          </a:p>
        </p:txBody>
      </p:sp>
      <p:sp>
        <p:nvSpPr>
          <p:cNvPr id="634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305800" cy="4876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Step 2:    sign PCR values    (after boot)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>
                <a:latin typeface="Tahoma" charset="0"/>
                <a:ea typeface="ＭＳ Ｐゴシック" charset="0"/>
              </a:rPr>
              <a:t>Call  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</a:rPr>
              <a:t>TPM_Quote      </a:t>
            </a:r>
            <a:r>
              <a:rPr lang="en-US" sz="1800">
                <a:latin typeface="Tahoma" charset="0"/>
                <a:ea typeface="ＭＳ Ｐゴシック" charset="0"/>
                <a:sym typeface="Symbol" charset="0"/>
              </a:rPr>
              <a:t>(some)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sym typeface="Symbol" charset="0"/>
              </a:rPr>
              <a:t> </a:t>
            </a: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Arguments:</a:t>
            </a:r>
            <a:endParaRPr lang="en-US">
              <a:solidFill>
                <a:srgbClr val="009900"/>
              </a:solidFill>
              <a:latin typeface="Tahoma" charset="0"/>
              <a:ea typeface="ＭＳ Ｐゴシック" charset="0"/>
            </a:endParaRPr>
          </a:p>
          <a:p>
            <a:pPr lvl="2" eaLnBrk="1" hangingPunct="1">
              <a:spcBef>
                <a:spcPct val="40000"/>
              </a:spcBef>
            </a:pP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keyhandle:   which AIK key to sign with</a:t>
            </a:r>
          </a:p>
          <a:p>
            <a:pPr lvl="2" eaLnBrk="1" hangingPunct="1">
              <a:spcBef>
                <a:spcPct val="40000"/>
              </a:spcBef>
            </a:pP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KeyAuth:   Password for using key `keyhandle</a:t>
            </a:r>
            <a:r>
              <a:rPr lang="ja-JP" altLang="en-US">
                <a:latin typeface="Tahoma" charset="0"/>
                <a:ea typeface="ＭＳ Ｐゴシック" charset="0"/>
                <a:sym typeface="Symbol" charset="0"/>
              </a:rPr>
              <a:t>’</a:t>
            </a:r>
            <a:endParaRPr lang="en-US" altLang="ja-JP">
              <a:latin typeface="Tahoma" charset="0"/>
              <a:ea typeface="ＭＳ Ｐゴシック" charset="0"/>
              <a:sym typeface="Symbol" charset="0"/>
            </a:endParaRPr>
          </a:p>
          <a:p>
            <a:pPr lvl="2" eaLnBrk="1" hangingPunct="1">
              <a:spcBef>
                <a:spcPct val="40000"/>
              </a:spcBef>
            </a:pP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PCR List:  Which PCRs to sign.</a:t>
            </a:r>
          </a:p>
          <a:p>
            <a:pPr lvl="2" eaLnBrk="1" hangingPunct="1">
              <a:spcBef>
                <a:spcPct val="40000"/>
              </a:spcBef>
            </a:pP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Challenge:   20-byte challenge from remote server</a:t>
            </a:r>
          </a:p>
          <a:p>
            <a:pPr lvl="3" eaLnBrk="1" hangingPunct="1"/>
            <a:r>
              <a:rPr lang="en-US">
                <a:latin typeface="Tahoma" charset="0"/>
                <a:ea typeface="ＭＳ Ｐゴシック" charset="0"/>
                <a:sym typeface="Symbol" charset="0"/>
              </a:rPr>
              <a:t>Prevents replay of old signatures.</a:t>
            </a:r>
          </a:p>
          <a:p>
            <a:pPr lvl="2" eaLnBrk="1" hangingPunct="1">
              <a:spcBef>
                <a:spcPct val="40000"/>
              </a:spcBef>
            </a:pP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Userdata:  additional data to include in sig.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Returns signed data and signature.</a:t>
            </a:r>
            <a:endParaRPr lang="en-US">
              <a:solidFill>
                <a:srgbClr val="0099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3491" name="AutoShape 4"/>
          <p:cNvSpPr>
            <a:spLocks/>
          </p:cNvSpPr>
          <p:nvPr/>
        </p:nvSpPr>
        <p:spPr bwMode="auto">
          <a:xfrm>
            <a:off x="1524000" y="2895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Attestation:  how it (should) work</a:t>
            </a:r>
          </a:p>
        </p:txBody>
      </p:sp>
      <p:sp>
        <p:nvSpPr>
          <p:cNvPr id="65538" name="Rectangle 4"/>
          <p:cNvSpPr>
            <a:spLocks noChangeArrowheads="1"/>
          </p:cNvSpPr>
          <p:nvPr/>
        </p:nvSpPr>
        <p:spPr bwMode="auto">
          <a:xfrm>
            <a:off x="609600" y="1905000"/>
            <a:ext cx="1524000" cy="3505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5539" name="Rectangle 5"/>
          <p:cNvSpPr>
            <a:spLocks noChangeArrowheads="1"/>
          </p:cNvSpPr>
          <p:nvPr/>
        </p:nvSpPr>
        <p:spPr bwMode="auto">
          <a:xfrm>
            <a:off x="7086600" y="1905000"/>
            <a:ext cx="1752600" cy="3505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5540" name="Text Box 6"/>
          <p:cNvSpPr txBox="1">
            <a:spLocks noChangeArrowheads="1"/>
          </p:cNvSpPr>
          <p:nvPr/>
        </p:nvSpPr>
        <p:spPr bwMode="auto">
          <a:xfrm>
            <a:off x="7489825" y="5410200"/>
            <a:ext cx="1044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Remote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65541" name="Text Box 7"/>
          <p:cNvSpPr txBox="1">
            <a:spLocks noChangeArrowheads="1"/>
          </p:cNvSpPr>
          <p:nvPr/>
        </p:nvSpPr>
        <p:spPr bwMode="auto">
          <a:xfrm>
            <a:off x="1122363" y="5486400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PC</a:t>
            </a:r>
          </a:p>
        </p:txBody>
      </p:sp>
      <p:sp>
        <p:nvSpPr>
          <p:cNvPr id="65542" name="Rectangle 8"/>
          <p:cNvSpPr>
            <a:spLocks noChangeArrowheads="1"/>
          </p:cNvSpPr>
          <p:nvPr/>
        </p:nvSpPr>
        <p:spPr bwMode="auto">
          <a:xfrm>
            <a:off x="992188" y="5029200"/>
            <a:ext cx="684212" cy="304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/>
              <a:t>TPM</a:t>
            </a:r>
          </a:p>
        </p:txBody>
      </p:sp>
      <p:sp>
        <p:nvSpPr>
          <p:cNvPr id="65543" name="Line 9"/>
          <p:cNvSpPr>
            <a:spLocks noChangeShapeType="1"/>
          </p:cNvSpPr>
          <p:nvPr/>
        </p:nvSpPr>
        <p:spPr bwMode="auto">
          <a:xfrm>
            <a:off x="609600" y="4800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4" name="Line 10"/>
          <p:cNvSpPr>
            <a:spLocks noChangeShapeType="1"/>
          </p:cNvSpPr>
          <p:nvPr/>
        </p:nvSpPr>
        <p:spPr bwMode="auto">
          <a:xfrm>
            <a:off x="609600" y="41910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5" name="Text Box 12"/>
          <p:cNvSpPr txBox="1">
            <a:spLocks noChangeArrowheads="1"/>
          </p:cNvSpPr>
          <p:nvPr/>
        </p:nvSpPr>
        <p:spPr bwMode="auto">
          <a:xfrm>
            <a:off x="1122363" y="432752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OS</a:t>
            </a:r>
          </a:p>
        </p:txBody>
      </p:sp>
      <p:sp>
        <p:nvSpPr>
          <p:cNvPr id="65546" name="Text Box 13"/>
          <p:cNvSpPr txBox="1">
            <a:spLocks noChangeArrowheads="1"/>
          </p:cNvSpPr>
          <p:nvPr/>
        </p:nvSpPr>
        <p:spPr bwMode="auto">
          <a:xfrm>
            <a:off x="1122363" y="2590800"/>
            <a:ext cx="615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App</a:t>
            </a:r>
          </a:p>
        </p:txBody>
      </p:sp>
      <p:sp>
        <p:nvSpPr>
          <p:cNvPr id="1246222" name="Text Box 14"/>
          <p:cNvSpPr txBox="1">
            <a:spLocks noChangeArrowheads="1"/>
          </p:cNvSpPr>
          <p:nvPr/>
        </p:nvSpPr>
        <p:spPr bwMode="auto">
          <a:xfrm>
            <a:off x="2133600" y="2295525"/>
            <a:ext cx="48196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/>
              <a:t> Generate pub/priv key pair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rgbClr val="009900"/>
                </a:solidFill>
              </a:rPr>
              <a:t>TPM_Quote(AIK, PcrList, chal, pub-key)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/>
              <a:t> Obtain cert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133600" y="1736725"/>
            <a:ext cx="4953000" cy="396875"/>
            <a:chOff x="1344" y="1094"/>
            <a:chExt cx="3120" cy="250"/>
          </a:xfrm>
        </p:grpSpPr>
        <p:sp>
          <p:nvSpPr>
            <p:cNvPr id="65557" name="Line 15"/>
            <p:cNvSpPr>
              <a:spLocks noChangeShapeType="1"/>
            </p:cNvSpPr>
            <p:nvPr/>
          </p:nvSpPr>
          <p:spPr bwMode="auto">
            <a:xfrm flipH="1">
              <a:off x="1344" y="1344"/>
              <a:ext cx="31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58" name="Text Box 16"/>
            <p:cNvSpPr txBox="1">
              <a:spLocks noChangeArrowheads="1"/>
            </p:cNvSpPr>
            <p:nvPr/>
          </p:nvSpPr>
          <p:spPr bwMode="auto">
            <a:xfrm>
              <a:off x="1440" y="1094"/>
              <a:ext cx="29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Attestation Request  (20-byte challenge)</a:t>
              </a:r>
            </a:p>
          </p:txBody>
        </p:sp>
      </p:grpSp>
      <p:sp>
        <p:nvSpPr>
          <p:cNvPr id="1246225" name="Line 17"/>
          <p:cNvSpPr>
            <a:spLocks noChangeShapeType="1"/>
          </p:cNvSpPr>
          <p:nvPr/>
        </p:nvSpPr>
        <p:spPr bwMode="auto">
          <a:xfrm>
            <a:off x="2133600" y="4038600"/>
            <a:ext cx="495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895600" y="3276600"/>
            <a:ext cx="5868988" cy="1890713"/>
            <a:chOff x="1824" y="2064"/>
            <a:chExt cx="3697" cy="1191"/>
          </a:xfrm>
        </p:grpSpPr>
        <p:sp>
          <p:nvSpPr>
            <p:cNvPr id="65555" name="Text Box 18"/>
            <p:cNvSpPr txBox="1">
              <a:spLocks noChangeArrowheads="1"/>
            </p:cNvSpPr>
            <p:nvPr/>
          </p:nvSpPr>
          <p:spPr bwMode="auto">
            <a:xfrm>
              <a:off x="1824" y="2294"/>
              <a:ext cx="22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(SSL) Key Exchange using Cert</a:t>
              </a:r>
            </a:p>
          </p:txBody>
        </p:sp>
        <p:sp>
          <p:nvSpPr>
            <p:cNvPr id="65556" name="Text Box 20"/>
            <p:cNvSpPr txBox="1">
              <a:spLocks noChangeArrowheads="1"/>
            </p:cNvSpPr>
            <p:nvPr/>
          </p:nvSpPr>
          <p:spPr bwMode="auto">
            <a:xfrm>
              <a:off x="4512" y="2064"/>
              <a:ext cx="1009" cy="1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 marL="457200" indent="-4572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/>
                <a:t>Validate</a:t>
              </a:r>
              <a:r>
                <a:rPr lang="en-US"/>
                <a:t>:</a:t>
              </a:r>
            </a:p>
            <a:p>
              <a:pPr eaLnBrk="1" hangingPunct="1">
                <a:spcBef>
                  <a:spcPct val="30000"/>
                </a:spcBef>
                <a:buFontTx/>
                <a:buAutoNum type="arabicPeriod"/>
              </a:pPr>
              <a:r>
                <a:rPr lang="en-US"/>
                <a:t>Cert</a:t>
              </a:r>
              <a:br>
                <a:rPr lang="en-US"/>
              </a:br>
              <a:r>
                <a:rPr lang="en-US"/>
                <a:t>issuer,</a:t>
              </a:r>
            </a:p>
            <a:p>
              <a:pPr eaLnBrk="1" hangingPunct="1">
                <a:spcBef>
                  <a:spcPct val="40000"/>
                </a:spcBef>
                <a:buFontTx/>
                <a:buAutoNum type="arabicPeriod"/>
              </a:pPr>
              <a:r>
                <a:rPr lang="en-US"/>
                <a:t>PCR vals</a:t>
              </a:r>
              <a:br>
                <a:rPr lang="en-US"/>
              </a:br>
              <a:r>
                <a:rPr lang="en-US"/>
                <a:t>in cert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810000" y="4356100"/>
            <a:ext cx="3276600" cy="701675"/>
            <a:chOff x="2400" y="2744"/>
            <a:chExt cx="2064" cy="442"/>
          </a:xfrm>
        </p:grpSpPr>
        <p:sp>
          <p:nvSpPr>
            <p:cNvPr id="65553" name="Line 21"/>
            <p:cNvSpPr>
              <a:spLocks noChangeShapeType="1"/>
            </p:cNvSpPr>
            <p:nvPr/>
          </p:nvSpPr>
          <p:spPr bwMode="auto">
            <a:xfrm flipH="1">
              <a:off x="2400" y="2976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54" name="Text Box 22"/>
            <p:cNvSpPr txBox="1">
              <a:spLocks noChangeArrowheads="1"/>
            </p:cNvSpPr>
            <p:nvPr/>
          </p:nvSpPr>
          <p:spPr bwMode="auto">
            <a:xfrm>
              <a:off x="2534" y="2744"/>
              <a:ext cx="173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Communicate with app</a:t>
              </a:r>
            </a:p>
            <a:p>
              <a:pPr eaLnBrk="1" hangingPunct="1"/>
              <a:r>
                <a:rPr lang="en-US"/>
                <a:t>using SSL tunnel</a:t>
              </a:r>
            </a:p>
          </p:txBody>
        </p:sp>
      </p:grpSp>
      <p:sp>
        <p:nvSpPr>
          <p:cNvPr id="1246231" name="Text Box 23"/>
          <p:cNvSpPr txBox="1">
            <a:spLocks noChangeArrowheads="1"/>
          </p:cNvSpPr>
          <p:nvPr/>
        </p:nvSpPr>
        <p:spPr bwMode="auto">
          <a:xfrm>
            <a:off x="1347788" y="5867400"/>
            <a:ext cx="5967412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/>
              <a:t> Attestation must include key-exchange</a:t>
            </a:r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en-US" sz="2400"/>
              <a:t> App must be isolated from rest of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6222" grpId="0"/>
      <p:bldP spid="1246225" grpId="0" animBg="1"/>
      <p:bldP spid="12462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Using Attestation</a:t>
            </a:r>
          </a:p>
        </p:txBody>
      </p:sp>
      <p:sp>
        <p:nvSpPr>
          <p:cNvPr id="6758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Attesting to VMs:  Terra    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[SOSP</a:t>
            </a:r>
            <a:r>
              <a:rPr lang="ja-JP" altLang="en-US" sz="240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Tahoma" charset="0"/>
                <a:ea typeface="ＭＳ Ｐゴシック" charset="0"/>
                <a:cs typeface="ＭＳ Ｐゴシック" charset="0"/>
              </a:rPr>
              <a:t>03]</a:t>
            </a:r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86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8" t="27083" r="20313" b="21875"/>
          <a:stretch>
            <a:fillRect/>
          </a:stretch>
        </p:blipFill>
        <p:spPr bwMode="auto">
          <a:xfrm>
            <a:off x="1143000" y="1371600"/>
            <a:ext cx="67818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</p:pic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533400" y="5715000"/>
            <a:ext cx="7891463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/>
              <a:t>TVMM Provides isolation between attested applications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/>
              <a:t>  application:   secure login into a corporate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Secure boot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09600" y="1752600"/>
            <a:ext cx="8534400" cy="487680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History of BIOS/EFI malware:</a:t>
            </a:r>
          </a:p>
          <a:p>
            <a:pPr lvl="1">
              <a:spcBef>
                <a:spcPts val="1175"/>
              </a:spcBef>
            </a:pPr>
            <a:r>
              <a:rPr lang="en-US" dirty="0">
                <a:latin typeface="Tahoma" charset="0"/>
                <a:ea typeface="ＭＳ Ｐゴシック" charset="0"/>
              </a:rPr>
              <a:t>CIH </a:t>
            </a:r>
            <a:r>
              <a:rPr lang="en-US" sz="2000" dirty="0">
                <a:latin typeface="Tahoma" charset="0"/>
                <a:ea typeface="ＭＳ Ｐゴシック" charset="0"/>
              </a:rPr>
              <a:t>(1998)</a:t>
            </a:r>
            <a:r>
              <a:rPr lang="en-US" dirty="0">
                <a:latin typeface="Tahoma" charset="0"/>
                <a:ea typeface="ＭＳ Ｐゴシック" charset="0"/>
              </a:rPr>
              <a:t>:   CIH virus corrupts system BIOS</a:t>
            </a:r>
          </a:p>
          <a:p>
            <a:pPr lvl="1">
              <a:spcBef>
                <a:spcPts val="1200"/>
              </a:spcBef>
            </a:pPr>
            <a:r>
              <a:rPr lang="en-US" dirty="0" err="1">
                <a:latin typeface="Tahoma" charset="0"/>
                <a:ea typeface="ＭＳ Ｐゴシック" charset="0"/>
              </a:rPr>
              <a:t>Heasman</a:t>
            </a:r>
            <a:r>
              <a:rPr lang="en-US" dirty="0">
                <a:latin typeface="Tahoma" charset="0"/>
                <a:ea typeface="ＭＳ Ｐゴシック" charset="0"/>
              </a:rPr>
              <a:t> </a:t>
            </a:r>
            <a:r>
              <a:rPr lang="en-US" sz="2000" dirty="0">
                <a:latin typeface="Tahoma" charset="0"/>
                <a:ea typeface="ＭＳ Ｐゴシック" charset="0"/>
              </a:rPr>
              <a:t>(2007)</a:t>
            </a:r>
            <a:r>
              <a:rPr lang="en-US" dirty="0">
                <a:latin typeface="Tahoma" charset="0"/>
                <a:ea typeface="ＭＳ Ｐゴシック" charset="0"/>
              </a:rPr>
              <a:t>:   </a:t>
            </a:r>
          </a:p>
          <a:p>
            <a:pPr lvl="2"/>
            <a:r>
              <a:rPr lang="en-US" dirty="0" smtClean="0">
                <a:latin typeface="Tahoma" charset="0"/>
                <a:ea typeface="ＭＳ Ｐゴシック" charset="0"/>
              </a:rPr>
              <a:t>System </a:t>
            </a:r>
            <a:r>
              <a:rPr lang="en-US" dirty="0">
                <a:latin typeface="Tahoma" charset="0"/>
                <a:ea typeface="ＭＳ Ｐゴシック" charset="0"/>
              </a:rPr>
              <a:t>Management Mode (SMM) </a:t>
            </a:r>
            <a:r>
              <a:rPr lang="en-US" dirty="0" smtClean="0">
                <a:latin typeface="Tahoma" charset="0"/>
                <a:ea typeface="ＭＳ Ｐゴシック" charset="0"/>
              </a:rPr>
              <a:t>“rootkit” via </a:t>
            </a:r>
            <a:r>
              <a:rPr lang="en-US" dirty="0">
                <a:latin typeface="Tahoma" charset="0"/>
                <a:ea typeface="ＭＳ Ｐゴシック" charset="0"/>
              </a:rPr>
              <a:t>EFI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</a:rPr>
              <a:t>Sacco, Ortega </a:t>
            </a:r>
            <a:r>
              <a:rPr lang="en-US" sz="2000" dirty="0">
                <a:latin typeface="Tahoma" charset="0"/>
                <a:ea typeface="ＭＳ Ｐゴシック" charset="0"/>
              </a:rPr>
              <a:t>(2009)</a:t>
            </a:r>
            <a:r>
              <a:rPr lang="en-US" dirty="0">
                <a:latin typeface="Tahoma" charset="0"/>
                <a:ea typeface="ＭＳ Ｐゴシック" charset="0"/>
              </a:rPr>
              <a:t>:  infect BIOS LZH </a:t>
            </a:r>
            <a:r>
              <a:rPr lang="en-US" dirty="0" err="1">
                <a:latin typeface="Tahoma" charset="0"/>
                <a:ea typeface="ＭＳ Ｐゴシック" charset="0"/>
              </a:rPr>
              <a:t>decompressor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2"/>
            <a:r>
              <a:rPr lang="en-US" dirty="0" err="1">
                <a:latin typeface="Tahoma" charset="0"/>
                <a:ea typeface="ＭＳ Ｐゴシック" charset="0"/>
              </a:rPr>
              <a:t>CoreBOOT</a:t>
            </a:r>
            <a:r>
              <a:rPr lang="en-US" dirty="0">
                <a:latin typeface="Tahoma" charset="0"/>
                <a:ea typeface="ＭＳ Ｐゴシック" charset="0"/>
              </a:rPr>
              <a:t>:   generic BIOS flashing tool</a:t>
            </a:r>
          </a:p>
          <a:p>
            <a:pPr marL="0" indent="0">
              <a:spcBef>
                <a:spcPts val="2375"/>
              </a:spcBef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Main point:  BIOS runs </a:t>
            </a:r>
            <a:r>
              <a:rPr lang="en-US" b="1" dirty="0">
                <a:latin typeface="Tahoma" charset="0"/>
                <a:ea typeface="ＭＳ Ｐゴシック" charset="0"/>
                <a:cs typeface="ＭＳ Ｐゴシック" charset="0"/>
              </a:rPr>
              <a:t>before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any defenses (e.g. antivirus)</a:t>
            </a:r>
          </a:p>
          <a:p>
            <a:pPr marL="0" indent="0">
              <a:spcBef>
                <a:spcPts val="2375"/>
              </a:spcBef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Proposed defense:  lock system configuration  (BIOS + OS)</a:t>
            </a:r>
          </a:p>
          <a:p>
            <a:pPr marL="0" indent="0">
              <a:spcBef>
                <a:spcPts val="1800"/>
              </a:spcBef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	Today:   TCG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approach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Nexus OS   </a:t>
            </a: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(Sirer et al. </a:t>
            </a:r>
            <a:r>
              <a:rPr lang="ja-JP" altLang="en-US" sz="200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latin typeface="Tahoma" charset="0"/>
                <a:ea typeface="ＭＳ Ｐゴシック" charset="0"/>
                <a:cs typeface="ＭＳ Ｐゴシック" charset="0"/>
              </a:rPr>
              <a:t>06)</a:t>
            </a:r>
            <a:endParaRPr lang="en-US" sz="20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Problem:  attesting to hashed application/kernel code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Too many possible software configurations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Better approach:  attesting to properties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Example:   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application never writes to disk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endParaRPr lang="en-US" altLang="ja-JP">
              <a:latin typeface="Tahoma" charset="0"/>
              <a:ea typeface="ＭＳ Ｐゴシック" charset="0"/>
            </a:endParaRP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Supported in Nexus OS   (Sierer et al. 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06)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General attestation statements:</a:t>
            </a:r>
          </a:p>
          <a:p>
            <a:pPr lvl="2" eaLnBrk="1" hangingPunct="1"/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TPM says that it booted Nexus, </a:t>
            </a:r>
            <a:br>
              <a:rPr lang="en-US" altLang="ja-JP">
                <a:latin typeface="Tahoma" charset="0"/>
                <a:ea typeface="ＭＳ Ｐゴシック" charset="0"/>
              </a:rPr>
            </a:br>
            <a:r>
              <a:rPr lang="en-US" altLang="ja-JP">
                <a:latin typeface="Tahoma" charset="0"/>
                <a:ea typeface="ＭＳ Ｐゴシック" charset="0"/>
              </a:rPr>
              <a:t>  Nexus says that it ran checker with hash X,</a:t>
            </a:r>
            <a:br>
              <a:rPr lang="en-US" altLang="ja-JP">
                <a:latin typeface="Tahoma" charset="0"/>
                <a:ea typeface="ＭＳ Ｐゴシック" charset="0"/>
              </a:rPr>
            </a:br>
            <a:r>
              <a:rPr lang="en-US" altLang="ja-JP">
                <a:latin typeface="Tahoma" charset="0"/>
                <a:ea typeface="ＭＳ Ｐゴシック" charset="0"/>
              </a:rPr>
              <a:t>  checker says that IPD A has property P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endParaRPr lang="en-US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EFF:  Owner Override</a:t>
            </a:r>
          </a:p>
        </p:txBody>
      </p:sp>
      <p:sp>
        <p:nvSpPr>
          <p:cNvPr id="1218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610600" cy="51054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TCG attestation:</a:t>
            </a:r>
          </a:p>
          <a:p>
            <a:pPr lvl="1" eaLnBrk="1" hangingPunct="1"/>
            <a:r>
              <a:rPr lang="en-US" b="1">
                <a:latin typeface="Tahoma" charset="0"/>
                <a:ea typeface="ＭＳ Ｐゴシック" charset="0"/>
              </a:rPr>
              <a:t>The good</a:t>
            </a:r>
            <a:r>
              <a:rPr lang="en-US">
                <a:latin typeface="Tahoma" charset="0"/>
                <a:ea typeface="ＭＳ Ｐゴシック" charset="0"/>
              </a:rPr>
              <a:t>:  enables user to prove to remote bank that machine is up-to-date</a:t>
            </a:r>
          </a:p>
          <a:p>
            <a:pPr lvl="1" eaLnBrk="1" hangingPunct="1"/>
            <a:r>
              <a:rPr lang="en-US" b="1">
                <a:latin typeface="Tahoma" charset="0"/>
                <a:ea typeface="ＭＳ Ｐゴシック" charset="0"/>
              </a:rPr>
              <a:t>The bad</a:t>
            </a:r>
            <a:r>
              <a:rPr lang="en-US">
                <a:latin typeface="Tahoma" charset="0"/>
                <a:ea typeface="ＭＳ Ｐゴシック" charset="0"/>
              </a:rPr>
              <a:t>:  content owners can release decryption key only to machines running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authorized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r>
              <a:rPr lang="en-US" altLang="ja-JP">
                <a:latin typeface="Tahoma" charset="0"/>
                <a:ea typeface="ＭＳ Ｐゴシック" charset="0"/>
              </a:rPr>
              <a:t> software.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Stifles innovation in  player design</a:t>
            </a:r>
          </a:p>
          <a:p>
            <a:pPr lvl="2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EFF: allow users to inject chosen values into PCRs.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Enables users to conceal changes to their computing environment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Defeats malicious changes to computing platform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TCG Alternatives</a:t>
            </a:r>
          </a:p>
        </p:txBody>
      </p:sp>
      <p:sp>
        <p:nvSpPr>
          <p:cNvPr id="7270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077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IBM </a:t>
            </a:r>
            <a:r>
              <a:rPr lang="en-US" dirty="0" err="1" smtClean="0">
                <a:latin typeface="Tahoma" charset="0"/>
                <a:ea typeface="ＭＳ Ｐゴシック" charset="0"/>
                <a:cs typeface="ＭＳ Ｐゴシック" charset="0"/>
              </a:rPr>
              <a:t>CryptoProcessor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4758:</a:t>
            </a:r>
            <a:b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Supports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all TCG functionality and more.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Tamper resistant 486 100MhZ PCI co-processor.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Programmable.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… but expensive  ~  $</a:t>
            </a:r>
            <a:r>
              <a:rPr lang="en-US" dirty="0" smtClean="0">
                <a:latin typeface="Tahoma" charset="0"/>
                <a:ea typeface="ＭＳ Ｐゴシック" charset="0"/>
              </a:rPr>
              <a:t>2000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AEGIS System:  </a:t>
            </a:r>
            <a:r>
              <a:rPr lang="en-US" dirty="0" err="1">
                <a:latin typeface="Tahoma" charset="0"/>
                <a:ea typeface="ＭＳ Ｐゴシック" charset="0"/>
                <a:cs typeface="ＭＳ Ｐゴシック" charset="0"/>
              </a:rPr>
              <a:t>Arbaugh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, Farber, Smith </a:t>
            </a:r>
            <a:r>
              <a:rPr lang="ja-JP" altLang="en-US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Tahoma" charset="0"/>
                <a:ea typeface="ＭＳ Ｐゴシック" charset="0"/>
                <a:cs typeface="ＭＳ Ｐゴシック" charset="0"/>
              </a:rPr>
              <a:t>97: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Secure boot with BIOS changes only.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Cannot support sealed storage.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Tahoma" charset="0"/>
                <a:ea typeface="ＭＳ Ｐゴシック" charset="0"/>
              </a:rPr>
              <a:t>Phoenix </a:t>
            </a:r>
            <a:r>
              <a:rPr lang="en-US" b="1" dirty="0" err="1">
                <a:latin typeface="Tahoma" charset="0"/>
                <a:ea typeface="ＭＳ Ｐゴシック" charset="0"/>
              </a:rPr>
              <a:t>TrustConnector</a:t>
            </a:r>
            <a:r>
              <a:rPr lang="en-US" b="1" dirty="0">
                <a:latin typeface="Tahoma" charset="0"/>
                <a:ea typeface="ＭＳ Ｐゴシック" charset="0"/>
              </a:rPr>
              <a:t> </a:t>
            </a:r>
            <a:r>
              <a:rPr lang="en-US" b="1" dirty="0" smtClean="0">
                <a:latin typeface="Tahoma" charset="0"/>
                <a:ea typeface="ＭＳ Ｐゴシック" charset="0"/>
              </a:rPr>
              <a:t>2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SWATT:    </a:t>
            </a:r>
            <a:r>
              <a:rPr lang="en-US" dirty="0" err="1">
                <a:latin typeface="Tahoma" charset="0"/>
                <a:ea typeface="ＭＳ Ｐゴシック" charset="0"/>
                <a:cs typeface="ＭＳ Ｐゴシック" charset="0"/>
              </a:rPr>
              <a:t>Seshadri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et al.,  2004</a:t>
            </a:r>
            <a:endParaRPr lang="en-US" sz="20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Attestation w/o extra hardware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Server must know precise HW configuration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5" t="16389" r="10208" b="17500"/>
          <a:stretch/>
        </p:blipFill>
        <p:spPr bwMode="auto">
          <a:xfrm>
            <a:off x="6400800" y="2350634"/>
            <a:ext cx="2152650" cy="130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Attestation:  challenges</a:t>
            </a:r>
          </a:p>
        </p:txBody>
      </p:sp>
      <p:sp>
        <p:nvSpPr>
          <p:cNvPr id="7373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1. Attesting to Current State</a:t>
            </a:r>
          </a:p>
        </p:txBody>
      </p:sp>
      <p:sp>
        <p:nvSpPr>
          <p:cNvPr id="747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305800" cy="4876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Attestation only attests to what code was loaded.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Does not say whether running code has been compromised.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Problem:  what if Quake vulnerability exploited after attestation took place?</a:t>
            </a:r>
          </a:p>
          <a:p>
            <a:pPr lvl="1" eaLnBrk="1" hangingPunct="1"/>
            <a:endParaRPr lang="en-US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Can we attest to the current state of a running system?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… or is there a better 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2. Encrypted viruses</a:t>
            </a:r>
          </a:p>
        </p:txBody>
      </p:sp>
      <p:sp>
        <p:nvSpPr>
          <p:cNvPr id="757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Suppose malicious music file exploits bug in 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Windows Media Player.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Music file is encrypted.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TCG prevents anyone from getting music file in the clear.</a:t>
            </a:r>
          </a:p>
          <a:p>
            <a:pPr lvl="1" eaLnBrk="1" hangingPunct="1"/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Can anti-virus companies block virus without ever seeing its code in the clear?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3. TPM Compromise</a:t>
            </a:r>
          </a:p>
        </p:txBody>
      </p:sp>
      <p:sp>
        <p:nvSpPr>
          <p:cNvPr id="768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305800" cy="4876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Suppose one TPM Endorsement Private Key is exposed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Destroys all attestation infrastructure: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Embed private EK in TPM emulator.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Now, can attest to anything without running it.</a:t>
            </a:r>
          </a:p>
          <a:p>
            <a:pPr lvl="2" eaLnBrk="1" hangingPunct="1"/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    Certificate Revocation is critical for </a:t>
            </a:r>
            <a:br>
              <a:rPr lang="en-US">
                <a:latin typeface="Tahoma" charset="0"/>
                <a:ea typeface="ＭＳ Ｐゴシック" charset="0"/>
                <a:sym typeface="Symbol" charset="0"/>
              </a:rPr>
            </a:br>
            <a:r>
              <a:rPr lang="en-US">
                <a:latin typeface="Tahoma" charset="0"/>
                <a:ea typeface="ＭＳ Ｐゴシック" charset="0"/>
                <a:sym typeface="Symbol" charset="0"/>
              </a:rPr>
              <a:t>	  TCG Attestation.</a:t>
            </a:r>
          </a:p>
          <a:p>
            <a:pPr lvl="1" eaLnBrk="1" hangingPunct="1"/>
            <a:endParaRPr lang="en-US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4. Private attestation</a:t>
            </a:r>
          </a:p>
        </p:txBody>
      </p:sp>
      <p:sp>
        <p:nvSpPr>
          <p:cNvPr id="778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Attestation should not reveal platform ID.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Recall Intel CPU-ID fiasco.</a:t>
            </a:r>
          </a:p>
          <a:p>
            <a:pPr lvl="1" eaLnBrk="1" hangingPunct="1"/>
            <a:endParaRPr lang="en-US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u="sng">
                <a:latin typeface="Tahoma" charset="0"/>
                <a:ea typeface="ＭＳ Ｐゴシック" charset="0"/>
                <a:cs typeface="ＭＳ Ｐゴシック" charset="0"/>
              </a:rPr>
              <a:t>Private attestation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Remote server can validate trustworthiness of attestation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… but cannot tell what machine it came from.</a:t>
            </a:r>
          </a:p>
          <a:p>
            <a:pPr eaLnBrk="1" hangingPunct="1">
              <a:spcBef>
                <a:spcPct val="60000"/>
              </a:spcBef>
            </a:pPr>
            <a:r>
              <a:rPr lang="en-US" u="sng">
                <a:latin typeface="Tahoma" charset="0"/>
                <a:ea typeface="ＭＳ Ｐゴシック" charset="0"/>
                <a:cs typeface="ＭＳ Ｐゴシック" charset="0"/>
              </a:rPr>
              <a:t>TCG Solutions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: 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Privacy CA:   online trusted party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Group sigs:   privacy without trusted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TCG:  changes to PC</a:t>
            </a:r>
          </a:p>
        </p:txBody>
      </p:sp>
      <p:sp>
        <p:nvSpPr>
          <p:cNvPr id="276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u="sng" dirty="0">
                <a:latin typeface="Tahoma" charset="0"/>
                <a:ea typeface="ＭＳ Ｐゴシック" charset="0"/>
                <a:cs typeface="ＭＳ Ｐゴシック" charset="0"/>
              </a:rPr>
              <a:t>Extra hardware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:    </a:t>
            </a:r>
            <a:r>
              <a:rPr lang="en-US" b="1" dirty="0">
                <a:latin typeface="Tahoma" charset="0"/>
                <a:ea typeface="ＭＳ Ｐゴシック" charset="0"/>
                <a:cs typeface="ＭＳ Ｐゴシック" charset="0"/>
              </a:rPr>
              <a:t>TPM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/>
            <a:r>
              <a:rPr lang="en-US" dirty="0">
                <a:solidFill>
                  <a:schemeClr val="hlink"/>
                </a:solidFill>
                <a:latin typeface="Tahoma" charset="0"/>
                <a:ea typeface="ＭＳ Ｐゴシック" charset="0"/>
              </a:rPr>
              <a:t>Trusted Platform Module</a:t>
            </a:r>
            <a:r>
              <a:rPr lang="en-US" dirty="0">
                <a:latin typeface="Tahoma" charset="0"/>
                <a:ea typeface="ＭＳ Ｐゴシック" charset="0"/>
              </a:rPr>
              <a:t> (TPM)  chip</a:t>
            </a:r>
          </a:p>
          <a:p>
            <a:pPr lvl="2" eaLnBrk="1" hangingPunct="1"/>
            <a:r>
              <a:rPr lang="en-US" dirty="0">
                <a:latin typeface="Tahoma" charset="0"/>
                <a:ea typeface="ＭＳ Ｐゴシック" charset="0"/>
              </a:rPr>
              <a:t>Single 33MhZ clock.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TPM Chip vendors:     (~.3$)  </a:t>
            </a:r>
          </a:p>
          <a:p>
            <a:pPr lvl="2" eaLnBrk="1" hangingPunct="1"/>
            <a:r>
              <a:rPr lang="en-US" dirty="0">
                <a:latin typeface="Tahoma" charset="0"/>
                <a:ea typeface="ＭＳ Ｐゴシック" charset="0"/>
              </a:rPr>
              <a:t>Atmel, Infineon, National, </a:t>
            </a:r>
            <a:r>
              <a:rPr lang="en-US" dirty="0" err="1">
                <a:latin typeface="Tahoma" charset="0"/>
                <a:ea typeface="ＭＳ Ｐゴシック" charset="0"/>
              </a:rPr>
              <a:t>STMicro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2" eaLnBrk="1" hangingPunct="1"/>
            <a:r>
              <a:rPr lang="en-US" dirty="0">
                <a:latin typeface="Tahoma" charset="0"/>
                <a:ea typeface="ＭＳ Ｐゴシック" charset="0"/>
              </a:rPr>
              <a:t>Intel D875GRH motherboard</a:t>
            </a:r>
          </a:p>
          <a:p>
            <a:pPr lvl="2" eaLnBrk="1" hangingPunct="1"/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u="sng" dirty="0">
                <a:latin typeface="Tahoma" charset="0"/>
                <a:ea typeface="ＭＳ Ｐゴシック" charset="0"/>
                <a:cs typeface="ＭＳ Ｐゴシック" charset="0"/>
              </a:rPr>
              <a:t>Software changes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: 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BIOS,  EFI   (UEFI)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OS and Apps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48200"/>
            <a:ext cx="26193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TPMs in the real world</a:t>
            </a:r>
          </a:p>
        </p:txBody>
      </p:sp>
      <p:sp>
        <p:nvSpPr>
          <p:cNvPr id="122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3058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TPMs widely available on laptops, desktops </a:t>
            </a:r>
            <a:b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and some servers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marL="457200" lvl="1" indent="0" eaLnBrk="1" hangingPunct="1">
              <a:buFont typeface="Wingdings" charset="0"/>
              <a:buNone/>
              <a:defRPr/>
            </a:pPr>
            <a:endParaRPr lang="en-US" dirty="0" smtClean="0">
              <a:latin typeface="Tahoma" charset="0"/>
              <a:ea typeface="ＭＳ Ｐゴシック" charset="0"/>
            </a:endParaRPr>
          </a:p>
          <a:p>
            <a:pPr marL="457200" lvl="1" indent="0" eaLnBrk="1" hangingPunct="1">
              <a:buFont typeface="Wingdings" charset="0"/>
              <a:buNone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Software using TPMs: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File/disk encryption:    </a:t>
            </a:r>
            <a:r>
              <a:rPr lang="en-US" dirty="0" err="1" smtClean="0">
                <a:latin typeface="Tahoma" charset="0"/>
                <a:ea typeface="ＭＳ Ｐゴシック" charset="0"/>
              </a:rPr>
              <a:t>BitLocker</a:t>
            </a:r>
            <a:r>
              <a:rPr lang="en-US" dirty="0" smtClean="0">
                <a:latin typeface="Tahoma" charset="0"/>
                <a:ea typeface="ＭＳ Ｐゴシック" charset="0"/>
              </a:rPr>
              <a:t>,  </a:t>
            </a:r>
            <a:r>
              <a:rPr lang="en-US" dirty="0">
                <a:latin typeface="Tahoma" charset="0"/>
                <a:ea typeface="ＭＳ Ｐゴシック" charset="0"/>
              </a:rPr>
              <a:t>IBM,  HP,  </a:t>
            </a:r>
            <a:r>
              <a:rPr lang="en-US" dirty="0" err="1">
                <a:latin typeface="Tahoma" charset="0"/>
                <a:ea typeface="ＭＳ Ｐゴシック" charset="0"/>
              </a:rPr>
              <a:t>Softex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Attestation for enterprise login:   Cognizance, Wave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Client-side single sign on:   IBM, </a:t>
            </a:r>
            <a:r>
              <a:rPr lang="en-US" dirty="0" err="1">
                <a:latin typeface="Tahoma" charset="0"/>
                <a:ea typeface="ＭＳ Ｐゴシック" charset="0"/>
              </a:rPr>
              <a:t>Utimaco</a:t>
            </a:r>
            <a:r>
              <a:rPr lang="en-US" dirty="0">
                <a:latin typeface="Tahoma" charset="0"/>
                <a:ea typeface="ＭＳ Ｐゴシック" charset="0"/>
              </a:rPr>
              <a:t>, 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TPM 101</a:t>
            </a:r>
          </a:p>
        </p:txBody>
      </p:sp>
      <p:sp>
        <p:nvSpPr>
          <p:cNvPr id="3174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657600"/>
            <a:ext cx="6400800" cy="1752600"/>
          </a:xfrm>
        </p:spPr>
        <p:txBody>
          <a:bodyPr/>
          <a:lstStyle/>
          <a:p>
            <a:pPr marL="457200" lvl="1" indent="0" eaLnBrk="1" hangingPunct="1"/>
            <a:r>
              <a:rPr lang="en-US">
                <a:latin typeface="Tahoma" charset="0"/>
                <a:ea typeface="ＭＳ Ｐゴシック" charset="0"/>
              </a:rPr>
              <a:t> What the TPM does	</a:t>
            </a:r>
          </a:p>
          <a:p>
            <a:pPr marL="457200" lvl="1" indent="0" eaLnBrk="1" hangingPunct="1">
              <a:spcBef>
                <a:spcPct val="100000"/>
              </a:spcBef>
            </a:pPr>
            <a:r>
              <a:rPr lang="en-US">
                <a:latin typeface="Tahoma" charset="0"/>
                <a:ea typeface="ＭＳ Ｐゴシック" charset="0"/>
              </a:rPr>
              <a:t> How to use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Components on TPM chip</a:t>
            </a:r>
          </a:p>
        </p:txBody>
      </p:sp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1143000" y="1752600"/>
            <a:ext cx="7848600" cy="3352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6"/>
          <p:cNvSpPr>
            <a:spLocks noChangeShapeType="1"/>
          </p:cNvSpPr>
          <p:nvPr/>
        </p:nvSpPr>
        <p:spPr bwMode="auto">
          <a:xfrm>
            <a:off x="1752600" y="35052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1143000" y="3200400"/>
            <a:ext cx="609600" cy="685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/>
              <a:t>I/O</a:t>
            </a:r>
          </a:p>
        </p:txBody>
      </p:sp>
      <p:sp>
        <p:nvSpPr>
          <p:cNvPr id="32773" name="Rectangle 8"/>
          <p:cNvSpPr>
            <a:spLocks noChangeArrowheads="1"/>
          </p:cNvSpPr>
          <p:nvPr/>
        </p:nvSpPr>
        <p:spPr bwMode="auto">
          <a:xfrm>
            <a:off x="2917825" y="3962400"/>
            <a:ext cx="3538538" cy="83502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/>
              <a:t>Crypto Engine:</a:t>
            </a:r>
          </a:p>
          <a:p>
            <a:pPr algn="ctr"/>
            <a:r>
              <a:rPr lang="en-US" sz="2400"/>
              <a:t>RSA, SHA-1, HMAC, RNG</a:t>
            </a:r>
          </a:p>
        </p:txBody>
      </p:sp>
      <p:sp>
        <p:nvSpPr>
          <p:cNvPr id="32774" name="Line 9"/>
          <p:cNvSpPr>
            <a:spLocks noChangeShapeType="1"/>
          </p:cNvSpPr>
          <p:nvPr/>
        </p:nvSpPr>
        <p:spPr bwMode="auto">
          <a:xfrm>
            <a:off x="4572000" y="3505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5" name="Line 13"/>
          <p:cNvSpPr>
            <a:spLocks noChangeShapeType="1"/>
          </p:cNvSpPr>
          <p:nvPr/>
        </p:nvSpPr>
        <p:spPr bwMode="auto">
          <a:xfrm>
            <a:off x="3124200" y="3124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6" name="Line 14"/>
          <p:cNvSpPr>
            <a:spLocks noChangeShapeType="1"/>
          </p:cNvSpPr>
          <p:nvPr/>
        </p:nvSpPr>
        <p:spPr bwMode="auto">
          <a:xfrm>
            <a:off x="5638800" y="3124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7" name="Line 15"/>
          <p:cNvSpPr>
            <a:spLocks noChangeShapeType="1"/>
          </p:cNvSpPr>
          <p:nvPr/>
        </p:nvSpPr>
        <p:spPr bwMode="auto">
          <a:xfrm>
            <a:off x="7772400" y="31623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144713" y="1981200"/>
            <a:ext cx="1905000" cy="113982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/>
              <a:t>Non Volatile </a:t>
            </a:r>
            <a:br>
              <a:rPr lang="en-US" sz="2400"/>
            </a:br>
            <a:r>
              <a:rPr lang="en-US" sz="2400"/>
              <a:t>Storage</a:t>
            </a:r>
            <a:r>
              <a:rPr lang="en-US"/>
              <a:t/>
            </a:r>
            <a:br>
              <a:rPr lang="en-US"/>
            </a:br>
            <a:r>
              <a:rPr lang="en-US"/>
              <a:t>(&gt; 1280 bytes)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559300" y="2349500"/>
            <a:ext cx="2159000" cy="7747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/>
              <a:t>PCR  Registers</a:t>
            </a:r>
          </a:p>
          <a:p>
            <a:pPr algn="ctr"/>
            <a:r>
              <a:rPr lang="en-US"/>
              <a:t>(</a:t>
            </a:r>
            <a:r>
              <a:rPr lang="en-US">
                <a:sym typeface="Symbol" charset="0"/>
              </a:rPr>
              <a:t></a:t>
            </a:r>
            <a:r>
              <a:rPr lang="en-US"/>
              <a:t>16 registers)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7239000" y="2105025"/>
            <a:ext cx="990600" cy="10572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/>
              <a:t>Other</a:t>
            </a:r>
            <a:br>
              <a:rPr lang="en-US"/>
            </a:br>
            <a:r>
              <a:rPr lang="en-US"/>
              <a:t>Junk</a:t>
            </a:r>
          </a:p>
        </p:txBody>
      </p:sp>
      <p:sp>
        <p:nvSpPr>
          <p:cNvPr id="32781" name="Text Box 16"/>
          <p:cNvSpPr txBox="1">
            <a:spLocks noChangeArrowheads="1"/>
          </p:cNvSpPr>
          <p:nvPr/>
        </p:nvSpPr>
        <p:spPr bwMode="auto">
          <a:xfrm>
            <a:off x="1203325" y="5645150"/>
            <a:ext cx="392906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RSA:      1024, 2048  bit modulus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/>
              <a:t>SHA-1:   Outputs 20 byte digest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95275" y="2667000"/>
            <a:ext cx="7715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LPC</a:t>
            </a:r>
            <a:br>
              <a:rPr lang="en-US" dirty="0" smtClean="0"/>
            </a:br>
            <a:r>
              <a:rPr lang="en-US" dirty="0" smtClean="0"/>
              <a:t>bus</a:t>
            </a:r>
            <a:endParaRPr lang="en-US" dirty="0"/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76200" y="3505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95275" y="3762345"/>
            <a:ext cx="7715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API calls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/>
          <p:cNvSpPr>
            <a:spLocks noChangeArrowheads="1"/>
          </p:cNvSpPr>
          <p:nvPr/>
        </p:nvSpPr>
        <p:spPr bwMode="auto">
          <a:xfrm>
            <a:off x="228600" y="1143000"/>
            <a:ext cx="6096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Non-volatile storage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1.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rPr>
              <a:t>  Endorsement Key  (EK)		</a:t>
            </a: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(2048-bit RSA)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Created at manufacturing time.  Cannot be changed.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Used for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</a:rPr>
              <a:t>attestation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r>
              <a:rPr lang="en-US" altLang="ja-JP">
                <a:latin typeface="Tahoma" charset="0"/>
                <a:ea typeface="ＭＳ Ｐゴシック" charset="0"/>
              </a:rPr>
              <a:t>    (described later)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100000"/>
              </a:spcBef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2.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rPr>
              <a:t>  Storage Root Key  (SRK)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        </a:t>
            </a: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(2048-bit RSA)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Used for implementing encrypted storage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Created after running</a:t>
            </a:r>
          </a:p>
          <a:p>
            <a:pPr marL="457200" indent="-4572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rPr>
              <a:t>		    TPM_TakeOwnership( OwnerPassword,  … 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Can be cleared later with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</a:rPr>
              <a:t>TPM_ForceClear</a:t>
            </a:r>
            <a:r>
              <a:rPr lang="en-US">
                <a:latin typeface="Tahoma" charset="0"/>
                <a:ea typeface="ＭＳ Ｐゴシック" charset="0"/>
              </a:rPr>
              <a:t> from BIOS</a:t>
            </a:r>
            <a:endParaRPr lang="en-US">
              <a:solidFill>
                <a:srgbClr val="009900"/>
              </a:solidFill>
              <a:latin typeface="Tahoma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100000"/>
              </a:spcBef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3.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rPr>
              <a:t>  OwnerPassword 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(160 bits)   and    persistent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rPr>
              <a:t>flags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100000"/>
              </a:spcBef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Private 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rPr>
              <a:t>EK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,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rPr>
              <a:t>SRK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, and </a:t>
            </a:r>
            <a:r>
              <a:rPr lang="en-US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rPr>
              <a:t>OwnerPwd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never leave the TPM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8" name="Rectangle 10"/>
          <p:cNvSpPr>
            <a:spLocks noChangeArrowheads="1"/>
          </p:cNvSpPr>
          <p:nvPr/>
        </p:nvSpPr>
        <p:spPr bwMode="auto">
          <a:xfrm>
            <a:off x="4343400" y="3857625"/>
            <a:ext cx="4267200" cy="4572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PCR:  the heart of the matter</a:t>
            </a:r>
          </a:p>
        </p:txBody>
      </p:sp>
      <p:sp>
        <p:nvSpPr>
          <p:cNvPr id="1210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153400" cy="4876800"/>
          </a:xfrm>
        </p:spPr>
        <p:txBody>
          <a:bodyPr/>
          <a:lstStyle/>
          <a:p>
            <a:pPr eaLnBrk="1" hangingPunct="1"/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PCR:   Platform Configuration Registers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Lots of PCR registers on chip  (at least 16)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Register contents:   20-byte SHA-1 digest   </a:t>
            </a:r>
            <a:r>
              <a:rPr lang="en-US" sz="1600" dirty="0">
                <a:latin typeface="Tahoma" charset="0"/>
                <a:ea typeface="ＭＳ Ｐゴシック" charset="0"/>
              </a:rPr>
              <a:t>(+junk)</a:t>
            </a:r>
          </a:p>
          <a:p>
            <a:pPr eaLnBrk="1" hangingPunct="1"/>
            <a:endParaRPr lang="en-US" sz="1400" i="1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u="sng" dirty="0">
                <a:latin typeface="Tahoma" charset="0"/>
                <a:ea typeface="ＭＳ Ｐゴシック" charset="0"/>
                <a:cs typeface="ＭＳ Ｐゴシック" charset="0"/>
              </a:rPr>
              <a:t>Updating PCR #n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:     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err="1">
                <a:latin typeface="Tahoma" charset="0"/>
                <a:ea typeface="ＭＳ Ｐゴシック" charset="0"/>
              </a:rPr>
              <a:t>TPM_Extend</a:t>
            </a:r>
            <a:r>
              <a:rPr lang="en-US" dirty="0">
                <a:latin typeface="Tahoma" charset="0"/>
                <a:ea typeface="ＭＳ Ｐゴシック" charset="0"/>
              </a:rPr>
              <a:t>(</a:t>
            </a:r>
            <a:r>
              <a:rPr lang="en-US" dirty="0" err="1">
                <a:latin typeface="Tahoma" charset="0"/>
                <a:ea typeface="ＭＳ Ｐゴシック" charset="0"/>
              </a:rPr>
              <a:t>n,D</a:t>
            </a:r>
            <a:r>
              <a:rPr lang="en-US" dirty="0">
                <a:latin typeface="Tahoma" charset="0"/>
                <a:ea typeface="ＭＳ Ｐゴシック" charset="0"/>
              </a:rPr>
              <a:t>):    </a:t>
            </a:r>
            <a:r>
              <a:rPr lang="en-US" sz="2000" dirty="0">
                <a:latin typeface="Tahoma" charset="0"/>
                <a:ea typeface="ＭＳ Ｐゴシック" charset="0"/>
              </a:rPr>
              <a:t>PCR[n]  </a:t>
            </a:r>
            <a:r>
              <a:rPr lang="en-US" sz="2000" dirty="0">
                <a:latin typeface="Tahoma" charset="0"/>
                <a:ea typeface="ＭＳ Ｐゴシック" charset="0"/>
                <a:sym typeface="Symbol" charset="0"/>
              </a:rPr>
              <a:t></a:t>
            </a:r>
            <a:r>
              <a:rPr lang="en-US" sz="2000" dirty="0">
                <a:latin typeface="Tahoma" charset="0"/>
                <a:ea typeface="ＭＳ Ｐゴシック" charset="0"/>
              </a:rPr>
              <a:t>  SHA-1 ( PCR[n]  ||  D  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err="1">
                <a:latin typeface="Tahoma" charset="0"/>
                <a:ea typeface="ＭＳ Ｐゴシック" charset="0"/>
              </a:rPr>
              <a:t>TPM_PcrRead</a:t>
            </a:r>
            <a:r>
              <a:rPr lang="en-US" dirty="0">
                <a:latin typeface="Tahoma" charset="0"/>
                <a:ea typeface="ＭＳ Ｐゴシック" charset="0"/>
              </a:rPr>
              <a:t>(n):   returns  value</a:t>
            </a:r>
            <a:r>
              <a:rPr lang="en-US" sz="2000" dirty="0">
                <a:latin typeface="Tahoma" charset="0"/>
                <a:ea typeface="ＭＳ Ｐゴシック" charset="0"/>
              </a:rPr>
              <a:t>(PCR(n))</a:t>
            </a:r>
          </a:p>
          <a:p>
            <a:pPr eaLnBrk="1" hangingPunct="1"/>
            <a:endParaRPr lang="en-US" sz="20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PCRs initialized to default value (e.g. 0) at boot time 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TPM can be told to restore PCR </a:t>
            </a:r>
            <a:r>
              <a:rPr lang="en-US" sz="2000" dirty="0" smtClean="0">
                <a:latin typeface="Tahoma" charset="0"/>
                <a:ea typeface="ＭＳ Ｐゴシック" charset="0"/>
              </a:rPr>
              <a:t>values in NVRAM via</a:t>
            </a:r>
            <a:endParaRPr lang="en-US" sz="2000" dirty="0">
              <a:latin typeface="Tahoma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latin typeface="Tahoma" charset="0"/>
                <a:ea typeface="ＭＳ Ｐゴシック" charset="0"/>
              </a:rPr>
              <a:t>		   </a:t>
            </a:r>
            <a:r>
              <a:rPr lang="en-US" sz="2000" dirty="0" err="1">
                <a:latin typeface="Tahoma" charset="0"/>
                <a:ea typeface="ＭＳ Ｐゴシック" charset="0"/>
              </a:rPr>
              <a:t>TPM_SaveState</a:t>
            </a:r>
            <a:r>
              <a:rPr lang="en-US" sz="2000" dirty="0">
                <a:latin typeface="Tahoma" charset="0"/>
                <a:ea typeface="ＭＳ Ｐゴシック" charset="0"/>
              </a:rPr>
              <a:t>  and  </a:t>
            </a:r>
            <a:r>
              <a:rPr lang="en-US" sz="2000" dirty="0" err="1">
                <a:latin typeface="Tahoma" charset="0"/>
                <a:ea typeface="ＭＳ Ｐゴシック" charset="0"/>
              </a:rPr>
              <a:t>TPM_Startup</a:t>
            </a:r>
            <a:r>
              <a:rPr lang="en-US" sz="2000" dirty="0">
                <a:latin typeface="Tahoma" charset="0"/>
                <a:ea typeface="ＭＳ Ｐゴシック" charset="0"/>
              </a:rPr>
              <a:t>(ST_STATE</a:t>
            </a:r>
            <a:r>
              <a:rPr lang="en-US" sz="2000" dirty="0" smtClean="0">
                <a:latin typeface="Tahoma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latin typeface="Tahoma" charset="0"/>
                <a:ea typeface="ＭＳ Ｐゴシック" charset="0"/>
              </a:rPr>
              <a:t>	</a:t>
            </a:r>
            <a:r>
              <a:rPr lang="en-US" sz="2000" dirty="0" smtClean="0">
                <a:latin typeface="Tahoma" charset="0"/>
                <a:ea typeface="ＭＳ Ｐゴシック" charset="0"/>
              </a:rPr>
              <a:t>for system suspend/resume</a:t>
            </a:r>
            <a:endParaRPr lang="en-US" sz="2000" dirty="0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78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SA2006ConferenceTemplate1">
  <a:themeElements>
    <a:clrScheme name="">
      <a:dk1>
        <a:srgbClr val="000000"/>
      </a:dk1>
      <a:lt1>
        <a:srgbClr val="B2B2B2"/>
      </a:lt1>
      <a:dk2>
        <a:srgbClr val="FFFFFF"/>
      </a:dk2>
      <a:lt2>
        <a:srgbClr val="969696"/>
      </a:lt2>
      <a:accent1>
        <a:srgbClr val="2D5DAD"/>
      </a:accent1>
      <a:accent2>
        <a:srgbClr val="FF0000"/>
      </a:accent2>
      <a:accent3>
        <a:srgbClr val="D5D5D5"/>
      </a:accent3>
      <a:accent4>
        <a:srgbClr val="000000"/>
      </a:accent4>
      <a:accent5>
        <a:srgbClr val="ADB6D3"/>
      </a:accent5>
      <a:accent6>
        <a:srgbClr val="E70000"/>
      </a:accent6>
      <a:hlink>
        <a:srgbClr val="FF6600"/>
      </a:hlink>
      <a:folHlink>
        <a:srgbClr val="FFCC00"/>
      </a:folHlink>
    </a:clrScheme>
    <a:fontScheme name="RSA2006ConferenceTemplate1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SA2006ConferenceTemplate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666FF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00008A"/>
        </a:accent6>
        <a:hlink>
          <a:srgbClr val="808080"/>
        </a:hlink>
        <a:folHlink>
          <a:srgbClr val="1C1C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29693</TotalTime>
  <Words>1848</Words>
  <Application>Microsoft Office PowerPoint</Application>
  <PresentationFormat>On-screen Show (4:3)</PresentationFormat>
  <Paragraphs>376</Paragraphs>
  <Slides>37</Slides>
  <Notes>19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Blueprint</vt:lpstr>
      <vt:lpstr>RSA2006ConferenceTemplate1</vt:lpstr>
      <vt:lpstr>Information Security – Theory vs. Reality   0368-4474-01, Winter 2011  Lecture 10: Trusted Computing Architecture</vt:lpstr>
      <vt:lpstr>Background</vt:lpstr>
      <vt:lpstr>Secure boot</vt:lpstr>
      <vt:lpstr>TCG:  changes to PC</vt:lpstr>
      <vt:lpstr>TPMs in the real world</vt:lpstr>
      <vt:lpstr>TPM 101</vt:lpstr>
      <vt:lpstr>Components on TPM chip</vt:lpstr>
      <vt:lpstr>Non-volatile storage</vt:lpstr>
      <vt:lpstr>PCR:  the heart of the matter</vt:lpstr>
      <vt:lpstr>Using PCRs:   the TCG boot process</vt:lpstr>
      <vt:lpstr>In a diagram</vt:lpstr>
      <vt:lpstr>Example:  Trusted GRUB    (IBM’05)</vt:lpstr>
      <vt:lpstr>Using PCR values after boot</vt:lpstr>
      <vt:lpstr>Protected Storage</vt:lpstr>
      <vt:lpstr>Protected Storage</vt:lpstr>
      <vt:lpstr>Sealed storage:  applications</vt:lpstr>
      <vt:lpstr>A cloud application  [JPBM’10]</vt:lpstr>
      <vt:lpstr>Security?</vt:lpstr>
      <vt:lpstr>Better root of trust</vt:lpstr>
      <vt:lpstr>BitLocker drive encryption</vt:lpstr>
      <vt:lpstr>BitLocker</vt:lpstr>
      <vt:lpstr>TPM Counters</vt:lpstr>
      <vt:lpstr>Attestation</vt:lpstr>
      <vt:lpstr>Attestation:  what it does</vt:lpstr>
      <vt:lpstr>Attestation:  how it works</vt:lpstr>
      <vt:lpstr>Attestation:  how it works</vt:lpstr>
      <vt:lpstr>Attestation:  how it (should) work</vt:lpstr>
      <vt:lpstr>Using Attestation</vt:lpstr>
      <vt:lpstr>Attesting to VMs:  Terra    [SOSP’03]</vt:lpstr>
      <vt:lpstr>Nexus OS   (Sirer et al. ’06)</vt:lpstr>
      <vt:lpstr>EFF:  Owner Override</vt:lpstr>
      <vt:lpstr>TCG Alternatives</vt:lpstr>
      <vt:lpstr>Attestation:  challenges</vt:lpstr>
      <vt:lpstr>1. Attesting to Current State</vt:lpstr>
      <vt:lpstr>2. Encrypted viruses</vt:lpstr>
      <vt:lpstr>3. TPM Compromise</vt:lpstr>
      <vt:lpstr>4. Private attestation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 and the Impossibility of Realizable Ideal Functionality</dc:title>
  <dc:subject/>
  <dc:creator>Ante Derek</dc:creator>
  <cp:lastModifiedBy>Dot</cp:lastModifiedBy>
  <cp:revision>6376</cp:revision>
  <cp:lastPrinted>1998-03-10T18:42:22Z</cp:lastPrinted>
  <dcterms:created xsi:type="dcterms:W3CDTF">2010-05-27T21:13:33Z</dcterms:created>
  <dcterms:modified xsi:type="dcterms:W3CDTF">2012-01-04T10:07:57Z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C:\Documents\cs242\notes\web-slides</vt:lpwstr>
  </property>
</Properties>
</file>