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46"/>
  </p:notesMasterIdLst>
  <p:sldIdLst>
    <p:sldId id="256" r:id="rId2"/>
    <p:sldId id="297" r:id="rId3"/>
    <p:sldId id="292" r:id="rId4"/>
    <p:sldId id="258" r:id="rId5"/>
    <p:sldId id="260" r:id="rId6"/>
    <p:sldId id="305" r:id="rId7"/>
    <p:sldId id="293" r:id="rId8"/>
    <p:sldId id="295" r:id="rId9"/>
    <p:sldId id="296" r:id="rId10"/>
    <p:sldId id="294" r:id="rId11"/>
    <p:sldId id="259" r:id="rId12"/>
    <p:sldId id="267" r:id="rId13"/>
    <p:sldId id="299" r:id="rId14"/>
    <p:sldId id="300" r:id="rId15"/>
    <p:sldId id="261" r:id="rId16"/>
    <p:sldId id="262" r:id="rId17"/>
    <p:sldId id="263" r:id="rId18"/>
    <p:sldId id="266" r:id="rId19"/>
    <p:sldId id="271" r:id="rId20"/>
    <p:sldId id="270" r:id="rId21"/>
    <p:sldId id="304" r:id="rId22"/>
    <p:sldId id="273" r:id="rId23"/>
    <p:sldId id="274" r:id="rId24"/>
    <p:sldId id="275" r:id="rId25"/>
    <p:sldId id="276" r:id="rId26"/>
    <p:sldId id="272" r:id="rId27"/>
    <p:sldId id="290" r:id="rId28"/>
    <p:sldId id="310" r:id="rId29"/>
    <p:sldId id="302" r:id="rId30"/>
    <p:sldId id="303" r:id="rId31"/>
    <p:sldId id="291" r:id="rId32"/>
    <p:sldId id="278" r:id="rId33"/>
    <p:sldId id="279" r:id="rId34"/>
    <p:sldId id="281" r:id="rId35"/>
    <p:sldId id="282" r:id="rId36"/>
    <p:sldId id="306" r:id="rId37"/>
    <p:sldId id="307" r:id="rId38"/>
    <p:sldId id="308" r:id="rId39"/>
    <p:sldId id="309" r:id="rId40"/>
    <p:sldId id="285" r:id="rId41"/>
    <p:sldId id="286" r:id="rId42"/>
    <p:sldId id="287" r:id="rId43"/>
    <p:sldId id="288" r:id="rId44"/>
    <p:sldId id="289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33CC"/>
    <a:srgbClr val="FFFFFF"/>
    <a:srgbClr val="00FF00"/>
    <a:srgbClr val="F5993D"/>
    <a:srgbClr val="6600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6217" autoAdjust="0"/>
  </p:normalViewPr>
  <p:slideViewPr>
    <p:cSldViewPr snapToGrid="0">
      <p:cViewPr varScale="1">
        <p:scale>
          <a:sx n="78" d="100"/>
          <a:sy n="78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1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BCF14-B2F3-4B11-BDD1-6CA21F53257D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1A178-6329-436D-844D-46DF748D2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4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1A178-6329-436D-844D-46DF748D28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80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1A178-6329-436D-844D-46DF748D28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74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1A178-6329-436D-844D-46DF748D28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66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1A178-6329-436D-844D-46DF748D28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34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1A178-6329-436D-844D-46DF748D28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50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1A178-6329-436D-844D-46DF748D28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62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1A178-6329-436D-844D-46DF748D28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92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1A178-6329-436D-844D-46DF748D28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61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1A178-6329-436D-844D-46DF748D28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80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1A178-6329-436D-844D-46DF748D28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562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1A178-6329-436D-844D-46DF748D28A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8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1A178-6329-436D-844D-46DF748D28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19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1A178-6329-436D-844D-46DF748D28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54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1A178-6329-436D-844D-46DF748D28A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292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1A178-6329-436D-844D-46DF748D28A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43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1A178-6329-436D-844D-46DF748D28A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375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10’’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1A178-6329-436D-844D-46DF748D28A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61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1A178-6329-436D-844D-46DF748D28A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958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1A178-6329-436D-844D-46DF748D28A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554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1A178-6329-436D-844D-46DF748D28A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179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1A178-6329-436D-844D-46DF748D28A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311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1A178-6329-436D-844D-46DF748D28A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2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1A178-6329-436D-844D-46DF748D28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010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1A178-6329-436D-844D-46DF748D28A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393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1A178-6329-436D-844D-46DF748D28A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835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1A178-6329-436D-844D-46DF748D28A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266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1A178-6329-436D-844D-46DF748D28A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56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1A178-6329-436D-844D-46DF748D28A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82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1A178-6329-436D-844D-46DF748D28A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03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1A178-6329-436D-844D-46DF748D28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00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1A178-6329-436D-844D-46DF748D28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19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1A178-6329-436D-844D-46DF748D28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08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1A178-6329-436D-844D-46DF748D28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31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1A178-6329-436D-844D-46DF748D28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02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1A178-6329-436D-844D-46DF748D28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9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34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7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75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400"/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39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15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3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1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43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07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47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0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Pseudorandom Generators for Bounded Memory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Parikshit Gopalan</a:t>
            </a:r>
            <a:endParaRPr lang="en-US" sz="2400" dirty="0"/>
          </a:p>
          <a:p>
            <a:r>
              <a:rPr lang="en-US" sz="2400" dirty="0" smtClean="0"/>
              <a:t>Microsoft Research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73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so FAR 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PRGs for polynomial width BPs with seed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[Nisan’90]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𝑅𝐿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</a:rPr>
                  <a:t>[Nisan’92]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𝑅𝐿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1"/>
                    </a:solidFill>
                  </a:rPr>
                  <a:t>[Saks-Zhou’95]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Numerous applications in algorithms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[Sivakumar’02] </a:t>
                </a:r>
                <a:r>
                  <a:rPr lang="en-US" dirty="0" smtClean="0"/>
                  <a:t>and streaming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[Indyk’99]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𝑆𝐿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[Reingold’04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dirty="0" smtClean="0"/>
                  <a:t>Yet, improving on Nisan’s PRG has proved very hard.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Until recently, nothing better even for simple statistical tests: </a:t>
                </a:r>
                <a:r>
                  <a:rPr lang="en-US" dirty="0" err="1" smtClean="0"/>
                  <a:t>Chernoff</a:t>
                </a:r>
                <a:r>
                  <a:rPr lang="en-US" dirty="0" smtClean="0"/>
                  <a:t> bound, Modular tests.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2" t="-2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4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gradually increasing independence </a:t>
            </a:r>
            <a:r>
              <a:rPr lang="en-US" dirty="0" smtClean="0"/>
              <a:t>paradigm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5999"/>
                <a:ext cx="9882571" cy="465462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An iterative technique for constructing and analyzing PRGs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[Kane-Meka-Nelson’11, Celis-Reingold-Weider-Segev’11]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Johnson-</a:t>
                </a:r>
                <a:r>
                  <a:rPr lang="en-US" dirty="0" err="1" smtClean="0"/>
                  <a:t>Lindenstrauss</a:t>
                </a:r>
                <a:r>
                  <a:rPr lang="en-US" dirty="0" smtClean="0"/>
                  <a:t> transforms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[KMN’11]</a:t>
                </a:r>
                <a:r>
                  <a:rPr lang="en-US" dirty="0" smtClean="0"/>
                  <a:t>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Hash functions for Load-balancing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[CRSW’11]</a:t>
                </a: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Combinatorial rectangles, Min-wise independent </a:t>
                </a:r>
                <a:r>
                  <a:rPr lang="en-US" dirty="0" smtClean="0"/>
                  <a:t>hashing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[GMRTV’12,GY’14]</a:t>
                </a: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Read-once CNFs, Width-3 branching programs*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[GMRTV’12]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err="1" smtClean="0"/>
                  <a:t>Halfspaces</a:t>
                </a:r>
                <a:r>
                  <a:rPr lang="en-US" dirty="0"/>
                  <a:t>, modular </a:t>
                </a:r>
                <a:r>
                  <a:rPr lang="en-US" dirty="0" smtClean="0"/>
                  <a:t>tests, combinatorial shapes </a:t>
                </a:r>
                <a:r>
                  <a:rPr lang="en-US" dirty="0">
                    <a:solidFill>
                      <a:schemeClr val="accent1"/>
                    </a:solidFill>
                  </a:rPr>
                  <a:t>[GKM’15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dirty="0" smtClean="0"/>
                  <a:t>Typically leads to seed-length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func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* hitting sets.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5999"/>
                <a:ext cx="9882571" cy="4654627"/>
              </a:xfrm>
              <a:blipFill>
                <a:blip r:embed="rId3"/>
                <a:stretch>
                  <a:fillRect l="-1419" t="-2487" r="-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94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28799"/>
            <a:ext cx="10146380" cy="4843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Part 1:</a:t>
            </a:r>
            <a:r>
              <a:rPr lang="en-US" dirty="0" smtClean="0"/>
              <a:t> Nisan’s PRG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Combinatorial Rectangles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Branching Programs.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Parts 2 &amp; 3:</a:t>
            </a:r>
            <a:r>
              <a:rPr lang="en-US" dirty="0" smtClean="0"/>
              <a:t> The gradually increasing independence paradigm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/>
              <a:t> Hash functions for Load-balancing </a:t>
            </a:r>
            <a:r>
              <a:rPr lang="en-US" dirty="0" smtClean="0">
                <a:solidFill>
                  <a:srgbClr val="FF0000"/>
                </a:solidFill>
              </a:rPr>
              <a:t>[Celis-Reingold-Segev-Weider’11]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/>
              <a:t> Combinatorial Rectangles and read-once CNFs </a:t>
            </a:r>
            <a:r>
              <a:rPr lang="en-US" dirty="0" smtClean="0">
                <a:solidFill>
                  <a:srgbClr val="FF0000"/>
                </a:solidFill>
              </a:rPr>
              <a:t>[G.-Meka-Reingold-Trevisan-Vadhan’12, G.-Yehudayoff’14]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/>
              <a:t> Fourier Shapes </a:t>
            </a:r>
            <a:r>
              <a:rPr lang="en-US" dirty="0" smtClean="0">
                <a:solidFill>
                  <a:srgbClr val="FF0000"/>
                </a:solidFill>
              </a:rPr>
              <a:t>[G.-Kane-Meka’15]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CombinaTorial</a:t>
            </a:r>
            <a:r>
              <a:rPr lang="en-US" dirty="0" smtClean="0"/>
              <a:t> Rectangles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50427" y="1891890"/>
            <a:ext cx="1713187" cy="217564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1660634" y="2186180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2191402" y="2186180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1660633" y="2853586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2722160" y="2186179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2769470" y="2858839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2209798" y="3563034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2207166" y="2853586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2758964" y="3563034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1665885" y="3542011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009689" y="1886635"/>
            <a:ext cx="1713187" cy="217564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4750664" y="2180925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5323462" y="2180924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5328732" y="2853584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4766428" y="2848331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5318226" y="355777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4225147" y="3536756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647773" y="1897148"/>
            <a:ext cx="1713187" cy="21756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6857980" y="2191438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7388748" y="2191438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7951045" y="2848331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7919506" y="2191437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6842208" y="2874610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7407144" y="3568292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7383458" y="2191437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7956310" y="3568292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6863231" y="354726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280607" y="1933934"/>
            <a:ext cx="1713187" cy="217564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/>
          <p:cNvSpPr/>
          <p:nvPr/>
        </p:nvSpPr>
        <p:spPr>
          <a:xfrm>
            <a:off x="10021582" y="2228224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/>
          <p:cNvSpPr/>
          <p:nvPr/>
        </p:nvSpPr>
        <p:spPr>
          <a:xfrm>
            <a:off x="10599650" y="2900883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/>
          <p:cNvSpPr/>
          <p:nvPr/>
        </p:nvSpPr>
        <p:spPr>
          <a:xfrm>
            <a:off x="10039978" y="3605078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/>
          <p:cNvSpPr/>
          <p:nvPr/>
        </p:nvSpPr>
        <p:spPr>
          <a:xfrm>
            <a:off x="10607565" y="2228224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/>
          <p:cNvSpPr/>
          <p:nvPr/>
        </p:nvSpPr>
        <p:spPr>
          <a:xfrm>
            <a:off x="9496065" y="3584055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/>
          <p:cNvSpPr/>
          <p:nvPr/>
        </p:nvSpPr>
        <p:spPr>
          <a:xfrm>
            <a:off x="7383458" y="287460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Connector 63"/>
          <p:cNvSpPr/>
          <p:nvPr/>
        </p:nvSpPr>
        <p:spPr>
          <a:xfrm>
            <a:off x="6842207" y="289562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4"/>
          <p:cNvSpPr/>
          <p:nvPr/>
        </p:nvSpPr>
        <p:spPr>
          <a:xfrm>
            <a:off x="4151581" y="2175669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/>
          <p:cNvSpPr/>
          <p:nvPr/>
        </p:nvSpPr>
        <p:spPr>
          <a:xfrm>
            <a:off x="4154205" y="2848330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Connector 66"/>
          <p:cNvSpPr/>
          <p:nvPr/>
        </p:nvSpPr>
        <p:spPr>
          <a:xfrm>
            <a:off x="9475029" y="2212458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/>
          <p:cNvSpPr/>
          <p:nvPr/>
        </p:nvSpPr>
        <p:spPr>
          <a:xfrm>
            <a:off x="9490809" y="2885118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Connector 68"/>
          <p:cNvSpPr/>
          <p:nvPr/>
        </p:nvSpPr>
        <p:spPr>
          <a:xfrm>
            <a:off x="4771685" y="3547268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Connector 69"/>
          <p:cNvSpPr/>
          <p:nvPr/>
        </p:nvSpPr>
        <p:spPr>
          <a:xfrm>
            <a:off x="10654799" y="3605078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/>
          <p:cNvSpPr/>
          <p:nvPr/>
        </p:nvSpPr>
        <p:spPr>
          <a:xfrm>
            <a:off x="10060967" y="2858839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0221" y="4298731"/>
            <a:ext cx="10541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24303" y="4231745"/>
                <a:ext cx="10237076" cy="2353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bins, each has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 smtClean="0"/>
                  <a:t> balls, colored     and     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Draw one ball from each bin.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B = {all balls are     }</a:t>
                </a:r>
                <a:r>
                  <a:rPr lang="en-US" sz="2400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Want a small set of strings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sz="2400" dirty="0" smtClean="0"/>
                  <a:t>that fools such tests.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Class of tests: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US" sz="24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		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Does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]=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require independence?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303" y="4231745"/>
                <a:ext cx="10237076" cy="2353978"/>
              </a:xfrm>
              <a:prstGeom prst="rect">
                <a:avLst/>
              </a:prstGeom>
              <a:blipFill>
                <a:blip r:embed="rId3"/>
                <a:stretch>
                  <a:fillRect l="-893" t="-2073" b="-37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Flowchart: Connector 52"/>
          <p:cNvSpPr/>
          <p:nvPr/>
        </p:nvSpPr>
        <p:spPr>
          <a:xfrm>
            <a:off x="7543778" y="4703160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/>
          <p:cNvSpPr/>
          <p:nvPr/>
        </p:nvSpPr>
        <p:spPr>
          <a:xfrm>
            <a:off x="6702926" y="4343664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Connector 54"/>
          <p:cNvSpPr/>
          <p:nvPr/>
        </p:nvSpPr>
        <p:spPr>
          <a:xfrm>
            <a:off x="5762267" y="4335678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0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CombinaTorial</a:t>
            </a:r>
            <a:r>
              <a:rPr lang="en-US" dirty="0" smtClean="0"/>
              <a:t> Rectangles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50427" y="1891890"/>
            <a:ext cx="1713187" cy="217564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1660634" y="2186180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2191402" y="2186180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1660633" y="2853586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2722160" y="2186179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2769470" y="2858839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2209798" y="3563034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2207166" y="2853586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2758964" y="3563034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1665885" y="3542011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009689" y="1886635"/>
            <a:ext cx="1713187" cy="217564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4750664" y="2180925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5323462" y="2180924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5328732" y="2853584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4766428" y="2848331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5318226" y="355777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4225147" y="3536756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647773" y="1897148"/>
            <a:ext cx="1713187" cy="21756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6857980" y="2191438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7388748" y="2191438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7951045" y="2848331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7919506" y="2191437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6842208" y="2874610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7407144" y="3568292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7383458" y="2191437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7956310" y="3568292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6863231" y="354726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280607" y="1933934"/>
            <a:ext cx="1713187" cy="217564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/>
          <p:cNvSpPr/>
          <p:nvPr/>
        </p:nvSpPr>
        <p:spPr>
          <a:xfrm>
            <a:off x="10021582" y="2228224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/>
          <p:cNvSpPr/>
          <p:nvPr/>
        </p:nvSpPr>
        <p:spPr>
          <a:xfrm>
            <a:off x="10599650" y="2900883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/>
          <p:cNvSpPr/>
          <p:nvPr/>
        </p:nvSpPr>
        <p:spPr>
          <a:xfrm>
            <a:off x="10039978" y="3605078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/>
          <p:cNvSpPr/>
          <p:nvPr/>
        </p:nvSpPr>
        <p:spPr>
          <a:xfrm>
            <a:off x="10607565" y="2228224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/>
          <p:cNvSpPr/>
          <p:nvPr/>
        </p:nvSpPr>
        <p:spPr>
          <a:xfrm>
            <a:off x="9496065" y="3584055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/>
          <p:cNvSpPr/>
          <p:nvPr/>
        </p:nvSpPr>
        <p:spPr>
          <a:xfrm>
            <a:off x="7383458" y="287460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Connector 63"/>
          <p:cNvSpPr/>
          <p:nvPr/>
        </p:nvSpPr>
        <p:spPr>
          <a:xfrm>
            <a:off x="6842207" y="289562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4"/>
          <p:cNvSpPr/>
          <p:nvPr/>
        </p:nvSpPr>
        <p:spPr>
          <a:xfrm>
            <a:off x="4151581" y="2175669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/>
          <p:cNvSpPr/>
          <p:nvPr/>
        </p:nvSpPr>
        <p:spPr>
          <a:xfrm>
            <a:off x="4154205" y="2848330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Connector 66"/>
          <p:cNvSpPr/>
          <p:nvPr/>
        </p:nvSpPr>
        <p:spPr>
          <a:xfrm>
            <a:off x="9475029" y="2212458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/>
          <p:cNvSpPr/>
          <p:nvPr/>
        </p:nvSpPr>
        <p:spPr>
          <a:xfrm>
            <a:off x="9490809" y="2885118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Connector 68"/>
          <p:cNvSpPr/>
          <p:nvPr/>
        </p:nvSpPr>
        <p:spPr>
          <a:xfrm>
            <a:off x="4771685" y="3547268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Connector 69"/>
          <p:cNvSpPr/>
          <p:nvPr/>
        </p:nvSpPr>
        <p:spPr>
          <a:xfrm>
            <a:off x="10654799" y="3605078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/>
          <p:cNvSpPr/>
          <p:nvPr/>
        </p:nvSpPr>
        <p:spPr>
          <a:xfrm>
            <a:off x="10060967" y="2858839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0221" y="4298731"/>
            <a:ext cx="10541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24303" y="4231745"/>
                <a:ext cx="10237076" cy="1582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[Nisan’90]</a:t>
                </a:r>
                <a:r>
                  <a:rPr lang="en-US" sz="2400" dirty="0" smtClean="0"/>
                  <a:t> 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[Even et al. ’92, Indyk’99]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en-US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[Lu’99]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</m:oMath>
                </a14:m>
                <a:r>
                  <a:rPr lang="en-US" sz="2400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[Gopalan-Meka-Reingold-Trevisan’12]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func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303" y="4231745"/>
                <a:ext cx="10237076" cy="1582869"/>
              </a:xfrm>
              <a:prstGeom prst="rect">
                <a:avLst/>
              </a:prstGeom>
              <a:blipFill>
                <a:blip r:embed="rId3"/>
                <a:stretch>
                  <a:fillRect l="-774" t="-3077" b="-8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86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Throwing balls into Bins </a:t>
            </a:r>
            <a:endParaRPr lang="en-US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03004" y="1951367"/>
                <a:ext cx="10017244" cy="1548577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Throw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balls randomly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bins. The max load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w.h.p</a:t>
                </a:r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Can we achieve this with a small hash family?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3004" y="1951367"/>
                <a:ext cx="10017244" cy="1548577"/>
              </a:xfrm>
              <a:blipFill>
                <a:blip r:embed="rId3"/>
                <a:stretch>
                  <a:fillRect l="-487" t="-5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78476" y="4677402"/>
                <a:ext cx="1018123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-wise independence suffices.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-wise independence requires seed-length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r>
                  <a:rPr lang="en-US" sz="2400" dirty="0" smtClean="0"/>
                  <a:t>Gives seed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).</m:t>
                        </m:r>
                      </m:e>
                    </m:func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476" y="4677402"/>
                <a:ext cx="10181230" cy="1200329"/>
              </a:xfrm>
              <a:prstGeom prst="rect">
                <a:avLst/>
              </a:prstGeom>
              <a:blipFill>
                <a:blip r:embed="rId4"/>
                <a:stretch>
                  <a:fillRect l="-898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70" y="3327188"/>
            <a:ext cx="5090589" cy="6420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61" y="3969244"/>
            <a:ext cx="2594032" cy="4925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284" y="3969244"/>
            <a:ext cx="2594032" cy="4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4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Throwing balls into </a:t>
            </a:r>
            <a:r>
              <a:rPr lang="en-US" dirty="0" err="1" smtClean="0"/>
              <a:t>BinS</a:t>
            </a:r>
            <a:endParaRPr lang="en-US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69044" y="3353919"/>
                <a:ext cx="10181230" cy="2471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Look at any one bin: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balls, each lands </a:t>
                </a:r>
                <a:r>
                  <a:rPr lang="en-US" sz="2400" dirty="0" err="1" smtClean="0"/>
                  <a:t>w.p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Number of balls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 smtClean="0"/>
                  <a:t> is </a:t>
                </a:r>
                <a:r>
                  <a:rPr lang="en-US" sz="2400" dirty="0" err="1" smtClean="0"/>
                  <a:t>Possion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≤1/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/>
                  <a:t> (would like to </a:t>
                </a:r>
                <a:r>
                  <a:rPr lang="en-US" sz="2400" dirty="0" err="1" smtClean="0"/>
                  <a:t>derandomize</a:t>
                </a:r>
                <a:r>
                  <a:rPr lang="en-US" sz="2400" dirty="0" smtClean="0"/>
                  <a:t>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Mean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 smtClean="0"/>
                  <a:t>, Variance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0" dirty="0" smtClean="0"/>
                  <a:t>Need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for </a:t>
                </a:r>
                <a:r>
                  <a:rPr lang="en-US" sz="2400" dirty="0" err="1" smtClean="0"/>
                  <a:t>polynomially</a:t>
                </a:r>
                <a:r>
                  <a:rPr lang="en-US" sz="2400" dirty="0" smtClean="0"/>
                  <a:t> small error.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044" y="3353919"/>
                <a:ext cx="10181230" cy="2471510"/>
              </a:xfrm>
              <a:prstGeom prst="rect">
                <a:avLst/>
              </a:prstGeom>
              <a:blipFill>
                <a:blip r:embed="rId3"/>
                <a:stretch>
                  <a:fillRect l="-958" t="-1970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836" y="1854303"/>
            <a:ext cx="5090589" cy="6420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239" y="2529330"/>
            <a:ext cx="2594032" cy="492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62" y="2529330"/>
            <a:ext cx="2594032" cy="492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50" y="2569239"/>
            <a:ext cx="495808" cy="44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9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20" y="2622647"/>
            <a:ext cx="2887883" cy="6404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Throwing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balls</a:t>
                </a:r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 smtClean="0"/>
                  <a:t> Bins </a:t>
                </a:r>
                <a:br>
                  <a:rPr lang="en-US" dirty="0" smtClean="0"/>
                </a:br>
                <a:r>
                  <a:rPr lang="en-US" dirty="0" smtClean="0">
                    <a:solidFill>
                      <a:schemeClr val="accent3"/>
                    </a:solidFill>
                  </a:rPr>
                  <a:t>[Celis-Reingold-Segev-WiEder’11]</a:t>
                </a:r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3009" t="-12195" b="-17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46100" y="3448513"/>
                <a:ext cx="10181230" cy="2780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Throw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balls into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bins. </a:t>
                </a:r>
              </a:p>
              <a:p>
                <a:r>
                  <a:rPr lang="en-US" sz="2400" dirty="0" smtClean="0"/>
                  <a:t>Look at any one bin: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balls, each lands </a:t>
                </a:r>
                <a:r>
                  <a:rPr lang="en-US" sz="2400" dirty="0" err="1" smtClean="0"/>
                  <a:t>w.p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 smtClean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Number of balls is Gaussian with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mean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,  variance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Load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is unlikely (will </a:t>
                </a:r>
                <a:r>
                  <a:rPr lang="en-US" sz="2400" dirty="0" err="1" smtClean="0"/>
                  <a:t>derandomize</a:t>
                </a:r>
                <a:r>
                  <a:rPr lang="en-US" sz="2400" dirty="0" smtClean="0"/>
                  <a:t>).</a:t>
                </a:r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Under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-wise independence, max load is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w.p</a:t>
                </a:r>
                <a:r>
                  <a:rPr lang="en-US" sz="2400" dirty="0" smtClean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-wise independence uses seed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d>
                          <m:dPr>
                            <m:ctrlP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 smtClean="0"/>
                  <a:t>, gives error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⁡(−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)). </m:t>
                        </m:r>
                      </m:e>
                    </m:func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00" y="3448513"/>
                <a:ext cx="10181230" cy="2780313"/>
              </a:xfrm>
              <a:prstGeom prst="rect">
                <a:avLst/>
              </a:prstGeom>
              <a:blipFill>
                <a:blip r:embed="rId5"/>
                <a:stretch>
                  <a:fillRect l="-958" t="-658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459" y="1948897"/>
            <a:ext cx="5090589" cy="64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7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20" y="2622647"/>
            <a:ext cx="2887883" cy="6404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Throwing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balls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Bins </a:t>
                </a:r>
                <a:br>
                  <a:rPr lang="en-US" dirty="0" smtClean="0"/>
                </a:br>
                <a:r>
                  <a:rPr lang="en-US" dirty="0" smtClean="0">
                    <a:solidFill>
                      <a:schemeClr val="accent3"/>
                    </a:solidFill>
                  </a:rPr>
                  <a:t>[Celis-Reingold-Segev-WiEder’11]</a:t>
                </a:r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3009" t="-12602" b="-17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3549" y="4056675"/>
                <a:ext cx="10181230" cy="2701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Throw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balls into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/>
                  <a:t> bins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-wise independently. </a:t>
                </a:r>
                <a:r>
                  <a:rPr lang="en-US" sz="2400" dirty="0" smtClean="0"/>
                  <a:t>With </a:t>
                </a:r>
                <a:r>
                  <a:rPr lang="en-US" sz="2400" dirty="0"/>
                  <a:t>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 smtClean="0"/>
                  <a:t>, every bin </a:t>
                </a:r>
                <a:r>
                  <a:rPr lang="en-US" sz="2400" dirty="0"/>
                  <a:t>sees load </a:t>
                </a:r>
                <a:r>
                  <a:rPr lang="en-US" sz="2400" dirty="0" smtClean="0"/>
                  <a:t>at most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For each bin, 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throw the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 smtClean="0"/>
                  <a:t> balls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0.25</m:t>
                        </m:r>
                      </m:sup>
                    </m:sSup>
                  </m:oMath>
                </a14:m>
                <a:r>
                  <a:rPr lang="en-US" sz="2400" dirty="0" smtClean="0"/>
                  <a:t> new bins using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-wise independence. 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Requires seed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 smtClean="0"/>
                  <a:t> per bin.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Reuse randomness for different bins.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Repeat till we reach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func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balls/bin. Now 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400" dirty="0" smtClean="0"/>
                  <a:t>-wise independence.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49" y="4056675"/>
                <a:ext cx="10181230" cy="2701189"/>
              </a:xfrm>
              <a:prstGeom prst="rect">
                <a:avLst/>
              </a:prstGeom>
              <a:blipFill>
                <a:blip r:embed="rId5"/>
                <a:stretch>
                  <a:fillRect l="-778" t="-1126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459" y="1948897"/>
            <a:ext cx="5090589" cy="642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520429"/>
            <a:ext cx="1474452" cy="4140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62" y="3540548"/>
            <a:ext cx="1474452" cy="4140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24" y="3540548"/>
            <a:ext cx="1474452" cy="4140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061" y="3527136"/>
            <a:ext cx="1474452" cy="4140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478" y="3550554"/>
            <a:ext cx="1474452" cy="41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8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TEMPLATE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2642" y="2511684"/>
            <a:ext cx="10652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Predictable events should not require much randomness.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B</a:t>
            </a:r>
            <a:r>
              <a:rPr lang="en-US" sz="2400" dirty="0" smtClean="0"/>
              <a:t>reak an unpredictable event into a series of independent predictable events.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Gradually increase the level of independence at each stage.</a:t>
            </a:r>
          </a:p>
        </p:txBody>
      </p:sp>
    </p:spTree>
    <p:extLst>
      <p:ext uri="{BB962C8B-B14F-4D97-AF65-F5344CB8AC3E}">
        <p14:creationId xmlns:p14="http://schemas.microsoft.com/office/powerpoint/2010/main" val="215851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Pseudorandomness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8799494" cy="1161535"/>
          </a:xfrm>
        </p:spPr>
        <p:txBody>
          <a:bodyPr/>
          <a:lstStyle/>
          <a:p>
            <a:r>
              <a:rPr lang="en-US" dirty="0" smtClean="0"/>
              <a:t>Does randomness add power to computation?</a:t>
            </a:r>
          </a:p>
          <a:p>
            <a:r>
              <a:rPr lang="en-US" dirty="0" smtClean="0"/>
              <a:t>Pseudorandom Generators (PRGs): Tools to show that it doesn’t.</a:t>
            </a:r>
            <a:endParaRPr lang="en-US" dirty="0"/>
          </a:p>
        </p:txBody>
      </p:sp>
      <p:sp>
        <p:nvSpPr>
          <p:cNvPr id="4" name="Left-Right Arrow Callout 3"/>
          <p:cNvSpPr/>
          <p:nvPr/>
        </p:nvSpPr>
        <p:spPr>
          <a:xfrm>
            <a:off x="3262188" y="3632888"/>
            <a:ext cx="2471351" cy="1112108"/>
          </a:xfrm>
          <a:prstGeom prst="leftRight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57359" y="4004276"/>
            <a:ext cx="1186987" cy="370015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11010100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5262" y="4004276"/>
            <a:ext cx="4321484" cy="370015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110101 …………………. 110 001101010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64173" y="5326452"/>
            <a:ext cx="8799494" cy="116153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Goal:</a:t>
            </a:r>
            <a:r>
              <a:rPr lang="en-US" dirty="0" smtClean="0"/>
              <a:t> Stretch a short random seed into a much longer string that “looks random” to any efficient algorithm.</a:t>
            </a:r>
          </a:p>
        </p:txBody>
      </p:sp>
    </p:spTree>
    <p:extLst>
      <p:ext uri="{BB962C8B-B14F-4D97-AF65-F5344CB8AC3E}">
        <p14:creationId xmlns:p14="http://schemas.microsoft.com/office/powerpoint/2010/main" val="111679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rapidly increasing applications of gradually increasing independence.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/>
              <a:t> Hash functions for Load-balancing </a:t>
            </a:r>
          </a:p>
          <a:p>
            <a:pPr marL="0" indent="0">
              <a:buClrTx/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[Celis-Reingold-Segev-Weider’11]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/>
              <a:t> Combinatorial Rectangles and read-once CNFs</a:t>
            </a:r>
          </a:p>
          <a:p>
            <a:pPr marL="128016" lvl="1" indent="0">
              <a:buClrTx/>
              <a:buNone/>
            </a:pPr>
            <a:r>
              <a:rPr lang="en-US" dirty="0" smtClean="0">
                <a:solidFill>
                  <a:srgbClr val="FF0000"/>
                </a:solidFill>
              </a:rPr>
              <a:t>	[G.-Meka-Reingold-Trevisan-Vadhan’12, G.-Yehudayoff’14]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Halfspaces</a:t>
            </a:r>
            <a:r>
              <a:rPr lang="en-US" dirty="0" smtClean="0"/>
              <a:t> 			</a:t>
            </a:r>
            <a:r>
              <a:rPr lang="en-US" dirty="0"/>
              <a:t>	</a:t>
            </a:r>
            <a:r>
              <a:rPr lang="en-US" dirty="0" smtClean="0"/>
              <a:t>						</a:t>
            </a:r>
            <a:r>
              <a:rPr lang="en-US" dirty="0" smtClean="0">
                <a:solidFill>
                  <a:srgbClr val="FF0000"/>
                </a:solidFill>
              </a:rPr>
              <a:t>[G.-Kane-Meka’15]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CombinaTorial</a:t>
            </a:r>
            <a:r>
              <a:rPr lang="en-US" dirty="0" smtClean="0"/>
              <a:t> Rectangles aka Drawing Balls from Bins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50427" y="1891890"/>
            <a:ext cx="1713187" cy="217564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1660634" y="2186180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2191402" y="2186180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1660633" y="2853586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2722160" y="2186179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2769470" y="2858839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2209798" y="3563034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2207166" y="2853586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2758964" y="3563034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1665885" y="3542011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009689" y="1886635"/>
            <a:ext cx="1713187" cy="217564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4750664" y="2180925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5323462" y="2180924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5328732" y="2853584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4766428" y="2848331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5318226" y="355777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4225147" y="3536756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647773" y="1897148"/>
            <a:ext cx="1713187" cy="21756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6857980" y="2191438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7388748" y="2191438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7951045" y="2848331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7919506" y="2191437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6842208" y="2874610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7407144" y="3568292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7383458" y="2191437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7956310" y="3568292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6863231" y="354726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280607" y="1933934"/>
            <a:ext cx="1713187" cy="217564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/>
          <p:cNvSpPr/>
          <p:nvPr/>
        </p:nvSpPr>
        <p:spPr>
          <a:xfrm>
            <a:off x="10021582" y="2228224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/>
          <p:cNvSpPr/>
          <p:nvPr/>
        </p:nvSpPr>
        <p:spPr>
          <a:xfrm>
            <a:off x="10599650" y="2900883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/>
          <p:cNvSpPr/>
          <p:nvPr/>
        </p:nvSpPr>
        <p:spPr>
          <a:xfrm>
            <a:off x="10039978" y="3605078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/>
          <p:cNvSpPr/>
          <p:nvPr/>
        </p:nvSpPr>
        <p:spPr>
          <a:xfrm>
            <a:off x="10607565" y="2228224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/>
          <p:cNvSpPr/>
          <p:nvPr/>
        </p:nvSpPr>
        <p:spPr>
          <a:xfrm>
            <a:off x="9496065" y="3584055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/>
          <p:cNvSpPr/>
          <p:nvPr/>
        </p:nvSpPr>
        <p:spPr>
          <a:xfrm>
            <a:off x="7383458" y="287460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Connector 63"/>
          <p:cNvSpPr/>
          <p:nvPr/>
        </p:nvSpPr>
        <p:spPr>
          <a:xfrm>
            <a:off x="6842207" y="289562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4"/>
          <p:cNvSpPr/>
          <p:nvPr/>
        </p:nvSpPr>
        <p:spPr>
          <a:xfrm>
            <a:off x="4151581" y="2175669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/>
          <p:cNvSpPr/>
          <p:nvPr/>
        </p:nvSpPr>
        <p:spPr>
          <a:xfrm>
            <a:off x="4154205" y="2848330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Connector 66"/>
          <p:cNvSpPr/>
          <p:nvPr/>
        </p:nvSpPr>
        <p:spPr>
          <a:xfrm>
            <a:off x="9475029" y="2212458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/>
          <p:cNvSpPr/>
          <p:nvPr/>
        </p:nvSpPr>
        <p:spPr>
          <a:xfrm>
            <a:off x="9490809" y="2885118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Connector 68"/>
          <p:cNvSpPr/>
          <p:nvPr/>
        </p:nvSpPr>
        <p:spPr>
          <a:xfrm>
            <a:off x="4771685" y="3547268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Connector 69"/>
          <p:cNvSpPr/>
          <p:nvPr/>
        </p:nvSpPr>
        <p:spPr>
          <a:xfrm>
            <a:off x="10654799" y="3605078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/>
          <p:cNvSpPr/>
          <p:nvPr/>
        </p:nvSpPr>
        <p:spPr>
          <a:xfrm>
            <a:off x="10060967" y="2858839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0221" y="4298731"/>
            <a:ext cx="10541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24303" y="4231745"/>
                <a:ext cx="10237076" cy="1984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bins, each has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 smtClean="0"/>
                  <a:t> balls, colored     and     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Draw one ball from each bin.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B = {all balls are     }</a:t>
                </a:r>
                <a:r>
                  <a:rPr lang="en-US" sz="2400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Want a small set of strings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sz="2400" dirty="0" smtClean="0"/>
                  <a:t>that fools such tests.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Class of tests: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US" sz="24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		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303" y="4231745"/>
                <a:ext cx="10237076" cy="1984646"/>
              </a:xfrm>
              <a:prstGeom prst="rect">
                <a:avLst/>
              </a:prstGeom>
              <a:blipFill>
                <a:blip r:embed="rId3"/>
                <a:stretch>
                  <a:fillRect l="-774" t="-2454" b="-4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Flowchart: Connector 52"/>
          <p:cNvSpPr/>
          <p:nvPr/>
        </p:nvSpPr>
        <p:spPr>
          <a:xfrm>
            <a:off x="7543778" y="4703160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/>
          <p:cNvSpPr/>
          <p:nvPr/>
        </p:nvSpPr>
        <p:spPr>
          <a:xfrm>
            <a:off x="6702926" y="4343664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Connector 54"/>
          <p:cNvSpPr/>
          <p:nvPr/>
        </p:nvSpPr>
        <p:spPr>
          <a:xfrm>
            <a:off x="5762267" y="4335678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3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balls from Bins Gradually</a:t>
            </a:r>
            <a:br>
              <a:rPr lang="en-US" dirty="0" smtClean="0"/>
            </a:br>
            <a:r>
              <a:rPr lang="en-US" sz="4000" dirty="0" smtClean="0">
                <a:solidFill>
                  <a:schemeClr val="accent1"/>
                </a:solidFill>
              </a:rPr>
              <a:t>[G.-Meka-ReingoLd-Trevisan-Vadhan’12]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0427" y="1891890"/>
            <a:ext cx="1713187" cy="217564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1660634" y="2186180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2191402" y="2186180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1660633" y="2853586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2722160" y="2186179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2769470" y="2858839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2209798" y="3563034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2207166" y="2853586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2758964" y="3563034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1665885" y="3542011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009689" y="1886635"/>
            <a:ext cx="1713187" cy="217564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4750664" y="2180925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5323462" y="2180924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5328732" y="2853584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4766428" y="2848331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5318226" y="355777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4225147" y="3536756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647773" y="1897148"/>
            <a:ext cx="1713187" cy="21756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6857980" y="2191438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7388748" y="2191438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7951045" y="2848331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7919506" y="2191437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6842208" y="2874610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7407144" y="3568292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7383458" y="2191437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7956310" y="3568292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6863231" y="354726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280607" y="1933934"/>
            <a:ext cx="1713187" cy="217564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/>
          <p:cNvSpPr/>
          <p:nvPr/>
        </p:nvSpPr>
        <p:spPr>
          <a:xfrm>
            <a:off x="10021582" y="2228224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/>
          <p:cNvSpPr/>
          <p:nvPr/>
        </p:nvSpPr>
        <p:spPr>
          <a:xfrm>
            <a:off x="10599650" y="2900883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/>
          <p:cNvSpPr/>
          <p:nvPr/>
        </p:nvSpPr>
        <p:spPr>
          <a:xfrm>
            <a:off x="10039978" y="3605078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/>
          <p:cNvSpPr/>
          <p:nvPr/>
        </p:nvSpPr>
        <p:spPr>
          <a:xfrm>
            <a:off x="10607565" y="2228224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/>
          <p:cNvSpPr/>
          <p:nvPr/>
        </p:nvSpPr>
        <p:spPr>
          <a:xfrm>
            <a:off x="9496065" y="3584055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/>
          <p:cNvSpPr/>
          <p:nvPr/>
        </p:nvSpPr>
        <p:spPr>
          <a:xfrm>
            <a:off x="7383458" y="287460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Connector 63"/>
          <p:cNvSpPr/>
          <p:nvPr/>
        </p:nvSpPr>
        <p:spPr>
          <a:xfrm>
            <a:off x="6842207" y="289562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4"/>
          <p:cNvSpPr/>
          <p:nvPr/>
        </p:nvSpPr>
        <p:spPr>
          <a:xfrm>
            <a:off x="4151581" y="2175669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/>
          <p:cNvSpPr/>
          <p:nvPr/>
        </p:nvSpPr>
        <p:spPr>
          <a:xfrm>
            <a:off x="4154205" y="2848330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Connector 66"/>
          <p:cNvSpPr/>
          <p:nvPr/>
        </p:nvSpPr>
        <p:spPr>
          <a:xfrm>
            <a:off x="9475029" y="2212458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/>
          <p:cNvSpPr/>
          <p:nvPr/>
        </p:nvSpPr>
        <p:spPr>
          <a:xfrm>
            <a:off x="9490809" y="2885118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Connector 68"/>
          <p:cNvSpPr/>
          <p:nvPr/>
        </p:nvSpPr>
        <p:spPr>
          <a:xfrm>
            <a:off x="4771685" y="3547268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Connector 69"/>
          <p:cNvSpPr/>
          <p:nvPr/>
        </p:nvSpPr>
        <p:spPr>
          <a:xfrm>
            <a:off x="10654799" y="3605078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/>
          <p:cNvSpPr/>
          <p:nvPr/>
        </p:nvSpPr>
        <p:spPr>
          <a:xfrm>
            <a:off x="10060967" y="2858839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40221" y="4298731"/>
                <a:ext cx="10541876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Day 1: Keep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</m:oMath>
                </a14:m>
                <a:r>
                  <a:rPr lang="en-US" sz="2400" dirty="0" smtClean="0"/>
                  <a:t> random balls per bin.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21" y="4298731"/>
                <a:ext cx="10541876" cy="465769"/>
              </a:xfrm>
              <a:prstGeom prst="rect">
                <a:avLst/>
              </a:prstGeom>
              <a:blipFill>
                <a:blip r:embed="rId3"/>
                <a:stretch>
                  <a:fillRect l="-867" t="-909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21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balls from Bins Gradually</a:t>
            </a:r>
            <a:br>
              <a:rPr lang="en-US" dirty="0" smtClean="0"/>
            </a:br>
            <a:r>
              <a:rPr lang="en-US" sz="4000" dirty="0">
                <a:solidFill>
                  <a:srgbClr val="1CADE4"/>
                </a:solidFill>
              </a:rPr>
              <a:t>[G.-Meka-ReingoLd-Trevisan-Vadhan’12]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50427" y="1891890"/>
            <a:ext cx="1713187" cy="217564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2722160" y="2186179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2758964" y="3563034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1665885" y="3542011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009689" y="1886635"/>
            <a:ext cx="1713187" cy="217564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5328732" y="2853584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5318226" y="355777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647773" y="1897148"/>
            <a:ext cx="1713187" cy="21756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6842208" y="2874610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6863231" y="354726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280607" y="1933934"/>
            <a:ext cx="1713187" cy="217564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/>
          <p:cNvSpPr/>
          <p:nvPr/>
        </p:nvSpPr>
        <p:spPr>
          <a:xfrm>
            <a:off x="9496065" y="3584055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/>
          <p:cNvSpPr/>
          <p:nvPr/>
        </p:nvSpPr>
        <p:spPr>
          <a:xfrm>
            <a:off x="7383458" y="287460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Connector 63"/>
          <p:cNvSpPr/>
          <p:nvPr/>
        </p:nvSpPr>
        <p:spPr>
          <a:xfrm>
            <a:off x="6842207" y="289562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/>
          <p:cNvSpPr/>
          <p:nvPr/>
        </p:nvSpPr>
        <p:spPr>
          <a:xfrm>
            <a:off x="4154205" y="2848330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Connector 69"/>
          <p:cNvSpPr/>
          <p:nvPr/>
        </p:nvSpPr>
        <p:spPr>
          <a:xfrm>
            <a:off x="10654799" y="3605078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/>
          <p:cNvSpPr/>
          <p:nvPr/>
        </p:nvSpPr>
        <p:spPr>
          <a:xfrm>
            <a:off x="10060967" y="2858839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240221" y="4298731"/>
                <a:ext cx="10541876" cy="2078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Day 1: Keep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</m:oMath>
                </a14:m>
                <a:r>
                  <a:rPr lang="en-US" sz="2400" dirty="0" smtClean="0"/>
                  <a:t> random balls per bin.</a:t>
                </a:r>
              </a:p>
              <a:p>
                <a:r>
                  <a:rPr lang="en-US" sz="2400" dirty="0" smtClean="0"/>
                  <a:t>Day 2: Keep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 smtClean="0"/>
                  <a:t> random balls per bin.</a:t>
                </a:r>
                <a:endParaRPr lang="en-US" sz="2400" dirty="0"/>
              </a:p>
              <a:p>
                <a:r>
                  <a:rPr lang="en-US" sz="2400" dirty="0" smtClean="0"/>
                  <a:t>…</a:t>
                </a:r>
              </a:p>
              <a:p>
                <a:r>
                  <a:rPr lang="en-US" sz="2400" dirty="0" smtClean="0"/>
                  <a:t>Day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sz="2400" dirty="0" smtClean="0"/>
                  <a:t>: Final decision.</a:t>
                </a:r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21" y="4298731"/>
                <a:ext cx="10541876" cy="2078261"/>
              </a:xfrm>
              <a:prstGeom prst="rect">
                <a:avLst/>
              </a:prstGeom>
              <a:blipFill>
                <a:blip r:embed="rId3"/>
                <a:stretch>
                  <a:fillRect l="-867" t="-2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40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balls from Bins Gradually</a:t>
            </a:r>
            <a:br>
              <a:rPr lang="en-US" dirty="0" smtClean="0"/>
            </a:br>
            <a:r>
              <a:rPr lang="en-US" sz="4000" dirty="0" smtClean="0">
                <a:solidFill>
                  <a:srgbClr val="1CADE4"/>
                </a:solidFill>
              </a:rPr>
              <a:t>[</a:t>
            </a:r>
            <a:r>
              <a:rPr lang="en-US" sz="4000" dirty="0">
                <a:solidFill>
                  <a:srgbClr val="1CADE4"/>
                </a:solidFill>
              </a:rPr>
              <a:t>G.-Meka-ReingoLd-Trevisan-Vadhan’12]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50427" y="1891890"/>
            <a:ext cx="1713187" cy="217564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2722160" y="2186179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009689" y="1886635"/>
            <a:ext cx="1713187" cy="217564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5318226" y="355777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647773" y="1897148"/>
            <a:ext cx="1713187" cy="21756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6842208" y="2874610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280607" y="1933934"/>
            <a:ext cx="1713187" cy="217564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/>
          <p:cNvSpPr/>
          <p:nvPr/>
        </p:nvSpPr>
        <p:spPr>
          <a:xfrm>
            <a:off x="9496065" y="3584055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Connector 63"/>
          <p:cNvSpPr/>
          <p:nvPr/>
        </p:nvSpPr>
        <p:spPr>
          <a:xfrm>
            <a:off x="6842207" y="289562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240221" y="4298731"/>
                <a:ext cx="10541876" cy="2078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Day 1: Keep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</m:oMath>
                </a14:m>
                <a:r>
                  <a:rPr lang="en-US" sz="2400" dirty="0" smtClean="0"/>
                  <a:t> random balls per bin.</a:t>
                </a:r>
              </a:p>
              <a:p>
                <a:r>
                  <a:rPr lang="en-US" sz="2400" dirty="0" smtClean="0"/>
                  <a:t>Day 2: Keep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 smtClean="0"/>
                  <a:t> random balls per bin.</a:t>
                </a:r>
                <a:endParaRPr lang="en-US" sz="2400" dirty="0"/>
              </a:p>
              <a:p>
                <a:r>
                  <a:rPr lang="en-US" sz="2400" dirty="0" smtClean="0"/>
                  <a:t>…</a:t>
                </a:r>
              </a:p>
              <a:p>
                <a:r>
                  <a:rPr lang="en-US" sz="2400" dirty="0" smtClean="0"/>
                  <a:t>Day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sz="2400" dirty="0" smtClean="0"/>
                  <a:t>: Final decision.</a:t>
                </a:r>
              </a:p>
              <a:p>
                <a:r>
                  <a:rPr lang="en-US" sz="2400" dirty="0" smtClean="0"/>
                  <a:t>Does limited independence suffice at each stage?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21" y="4298731"/>
                <a:ext cx="10541876" cy="2078261"/>
              </a:xfrm>
              <a:prstGeom prst="rect">
                <a:avLst/>
              </a:prstGeom>
              <a:blipFill>
                <a:blip r:embed="rId3"/>
                <a:stretch>
                  <a:fillRect l="-867" t="-2053" b="-5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03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balls from Bins Gradually</a:t>
            </a:r>
            <a:br>
              <a:rPr lang="en-US" dirty="0" smtClean="0"/>
            </a:br>
            <a:r>
              <a:rPr lang="en-US" sz="4000" dirty="0">
                <a:solidFill>
                  <a:srgbClr val="1CADE4"/>
                </a:solidFill>
              </a:rPr>
              <a:t>[G.-Meka-ReingoLd-Trevisan-Vadhan’12]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50427" y="1891890"/>
            <a:ext cx="1713187" cy="217564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2722160" y="2186179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2758964" y="3563034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1665885" y="3542011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009689" y="1886635"/>
            <a:ext cx="1713187" cy="217564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5328732" y="2853584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5318226" y="355777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647773" y="1897148"/>
            <a:ext cx="1713187" cy="21756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6842208" y="2874610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6863231" y="354726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280607" y="1933934"/>
            <a:ext cx="1713187" cy="217564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/>
          <p:cNvSpPr/>
          <p:nvPr/>
        </p:nvSpPr>
        <p:spPr>
          <a:xfrm>
            <a:off x="9496065" y="3584055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/>
          <p:cNvSpPr/>
          <p:nvPr/>
        </p:nvSpPr>
        <p:spPr>
          <a:xfrm>
            <a:off x="7383458" y="287460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Connector 63"/>
          <p:cNvSpPr/>
          <p:nvPr/>
        </p:nvSpPr>
        <p:spPr>
          <a:xfrm>
            <a:off x="6842207" y="289562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/>
          <p:cNvSpPr/>
          <p:nvPr/>
        </p:nvSpPr>
        <p:spPr>
          <a:xfrm>
            <a:off x="4154205" y="2848330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Connector 69"/>
          <p:cNvSpPr/>
          <p:nvPr/>
        </p:nvSpPr>
        <p:spPr>
          <a:xfrm>
            <a:off x="10654799" y="3605078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/>
          <p:cNvSpPr/>
          <p:nvPr/>
        </p:nvSpPr>
        <p:spPr>
          <a:xfrm>
            <a:off x="10060967" y="2858839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240221" y="4298731"/>
                <a:ext cx="10541876" cy="1957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Day 1: Keep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</m:oMath>
                </a14:m>
                <a:r>
                  <a:rPr lang="en-US" sz="2400" dirty="0" smtClean="0"/>
                  <a:t> random balls per bin, using limited independence.</a:t>
                </a:r>
              </a:p>
              <a:p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dirty="0" smtClean="0"/>
                  <a:t> be the fraction of      in bin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Want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 smtClean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</a:t>
                </a:r>
                <a:r>
                  <a:rPr lang="en-US" sz="2400" dirty="0" smtClean="0"/>
                  <a:t>airwise independence within a bucket.</a:t>
                </a:r>
              </a:p>
              <a:p>
                <a:r>
                  <a:rPr lang="en-US" sz="2400" dirty="0"/>
                  <a:t>	</a:t>
                </a:r>
                <a:r>
                  <a:rPr lang="en-US" sz="2400" dirty="0" smtClean="0"/>
                  <a:t>Ensures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</a:t>
                </a:r>
                <a:r>
                  <a:rPr lang="en-US" sz="2400" dirty="0" smtClean="0"/>
                  <a:t>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-wise independence across buckets.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21" y="4298731"/>
                <a:ext cx="10541876" cy="1957202"/>
              </a:xfrm>
              <a:prstGeom prst="rect">
                <a:avLst/>
              </a:prstGeom>
              <a:blipFill>
                <a:blip r:embed="rId3"/>
                <a:stretch>
                  <a:fillRect l="-867" t="-11838" b="-6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lowchart: Connector 23"/>
          <p:cNvSpPr/>
          <p:nvPr/>
        </p:nvSpPr>
        <p:spPr>
          <a:xfrm>
            <a:off x="4377540" y="4716467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Bounded Independence for Products of Bounded Variables?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the RVs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are bounded in the range </a:t>
                </a:r>
                <a:r>
                  <a:rPr lang="en-US" dirty="0">
                    <a:solidFill>
                      <a:srgbClr val="FF0000"/>
                    </a:solidFill>
                  </a:rPr>
                  <a:t>[0,1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]</a:t>
                </a:r>
                <a:r>
                  <a:rPr lang="en-US" dirty="0" smtClean="0"/>
                  <a:t>. How far </a:t>
                </a:r>
                <a:r>
                  <a:rPr lang="en-US" dirty="0"/>
                  <a:t>a</a:t>
                </a:r>
                <a:r>
                  <a:rPr lang="en-US" dirty="0" smtClean="0"/>
                  <a:t>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dirty="0" smtClean="0"/>
                  <a:t> under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-wise </a:t>
                </a:r>
                <a:r>
                  <a:rPr lang="en-US" dirty="0" smtClean="0"/>
                  <a:t>independence?</a:t>
                </a:r>
              </a:p>
              <a:p>
                <a:r>
                  <a:rPr lang="en-US" dirty="0" smtClean="0">
                    <a:solidFill>
                      <a:schemeClr val="accent1"/>
                    </a:solidFill>
                  </a:rPr>
                  <a:t>[Even-Goldreich-Nisan-Luby-Velikovic’92]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If the RVs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are bounded in the range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[-1,1]</a:t>
                </a:r>
                <a:r>
                  <a:rPr lang="en-US" dirty="0" smtClean="0"/>
                  <a:t>, </a:t>
                </a:r>
                <a:r>
                  <a:rPr lang="en-US" dirty="0"/>
                  <a:t>n</a:t>
                </a:r>
                <a:r>
                  <a:rPr lang="en-US" dirty="0" smtClean="0"/>
                  <a:t>o analogue can hold.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 be uniform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{−1,1}</m:t>
                    </m:r>
                  </m:oMath>
                </a14:m>
                <a:r>
                  <a:rPr lang="en-US" dirty="0" smtClean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[G.-Yehudayoff’14] </a:t>
                </a:r>
                <a:r>
                  <a:rPr lang="en-US" dirty="0" smtClean="0"/>
                  <a:t>building on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[GMRTV’12]</a:t>
                </a:r>
                <a:r>
                  <a:rPr lang="en-US" dirty="0" smtClean="0"/>
                  <a:t>: Variance is the key!</a:t>
                </a:r>
              </a:p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:r>
                  <a:rPr lang="en-US" dirty="0"/>
                  <a:t>RVs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be bounded </a:t>
                </a:r>
                <a:r>
                  <a:rPr lang="en-US" dirty="0"/>
                  <a:t>in the range </a:t>
                </a:r>
                <a:r>
                  <a:rPr lang="en-US" dirty="0">
                    <a:solidFill>
                      <a:srgbClr val="FF0000"/>
                    </a:solidFill>
                  </a:rPr>
                  <a:t>[-1,1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]</a:t>
                </a:r>
                <a:r>
                  <a:rPr lang="en-US" dirty="0" smtClean="0"/>
                  <a:t>. Under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-wise independence</a:t>
                </a:r>
              </a:p>
              <a:p>
                <a:pPr algn="just"/>
                <a:r>
                  <a:rPr lang="en-US" b="0" dirty="0" smtClean="0">
                    <a:solidFill>
                      <a:srgbClr val="FF0000"/>
                    </a:solidFill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nary>
                      <m:naryPr>
                        <m:chr m:val="∏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∏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|≤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2" t="-15909" r="-1505" b="-12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82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balls from Bins Gradually</a:t>
            </a:r>
            <a:br>
              <a:rPr lang="en-US" dirty="0" smtClean="0"/>
            </a:br>
            <a:r>
              <a:rPr lang="en-US" sz="4000" dirty="0">
                <a:solidFill>
                  <a:srgbClr val="1CADE4"/>
                </a:solidFill>
              </a:rPr>
              <a:t>[G.-Meka-ReingoLd-Trevisan-Vadhan’12]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50427" y="1891890"/>
            <a:ext cx="1713187" cy="217564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2722160" y="2186179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2758964" y="3563034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1665885" y="3542011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009689" y="1886635"/>
            <a:ext cx="1713187" cy="217564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5328732" y="2853584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5318226" y="355777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647773" y="1897148"/>
            <a:ext cx="1713187" cy="21756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6842208" y="2874610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6863231" y="354726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280607" y="1933934"/>
            <a:ext cx="1713187" cy="217564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/>
          <p:cNvSpPr/>
          <p:nvPr/>
        </p:nvSpPr>
        <p:spPr>
          <a:xfrm>
            <a:off x="9496065" y="3584055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/>
          <p:cNvSpPr/>
          <p:nvPr/>
        </p:nvSpPr>
        <p:spPr>
          <a:xfrm>
            <a:off x="7383458" y="287460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Connector 63"/>
          <p:cNvSpPr/>
          <p:nvPr/>
        </p:nvSpPr>
        <p:spPr>
          <a:xfrm>
            <a:off x="6842207" y="289562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/>
          <p:cNvSpPr/>
          <p:nvPr/>
        </p:nvSpPr>
        <p:spPr>
          <a:xfrm>
            <a:off x="4154205" y="2848330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Connector 69"/>
          <p:cNvSpPr/>
          <p:nvPr/>
        </p:nvSpPr>
        <p:spPr>
          <a:xfrm>
            <a:off x="10654799" y="3605078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/>
          <p:cNvSpPr/>
          <p:nvPr/>
        </p:nvSpPr>
        <p:spPr>
          <a:xfrm>
            <a:off x="10060967" y="2858839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240221" y="4298731"/>
                <a:ext cx="10541876" cy="239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Day 1: Keep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</m:oMath>
                </a14:m>
                <a:r>
                  <a:rPr lang="en-US" sz="2400" dirty="0" smtClean="0"/>
                  <a:t> random balls per bin, using pairwise independence.</a:t>
                </a:r>
              </a:p>
              <a:p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dirty="0" smtClean="0"/>
                  <a:t> be the fraction of      in bin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Want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 smtClean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Pairwise independence: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1 −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 smtClean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Total variance is small: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1 −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</m:e>
                            </m:nary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−0.1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-wise independence across bins: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0.1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21" y="4298731"/>
                <a:ext cx="10541876" cy="2394053"/>
              </a:xfrm>
              <a:prstGeom prst="rect">
                <a:avLst/>
              </a:prstGeom>
              <a:blipFill>
                <a:blip r:embed="rId3"/>
                <a:stretch>
                  <a:fillRect l="-867" t="-9669" b="-36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lowchart: Connector 23"/>
          <p:cNvSpPr/>
          <p:nvPr/>
        </p:nvSpPr>
        <p:spPr>
          <a:xfrm>
            <a:off x="4377540" y="4716467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8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balls from Bins Gradually</a:t>
            </a:r>
            <a:br>
              <a:rPr lang="en-US" dirty="0" smtClean="0"/>
            </a:br>
            <a:r>
              <a:rPr lang="en-US" sz="4000" dirty="0">
                <a:solidFill>
                  <a:srgbClr val="1CADE4"/>
                </a:solidFill>
              </a:rPr>
              <a:t>[G.-Meka-ReingoLd-Trevisan-Vadhan’12]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50427" y="1891890"/>
            <a:ext cx="1713187" cy="217564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2722160" y="2186179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2758964" y="3563034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1665885" y="3542011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009689" y="1886635"/>
            <a:ext cx="1713187" cy="217564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5328732" y="2853584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5318226" y="355777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647773" y="1897148"/>
            <a:ext cx="1713187" cy="21756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6842208" y="2874610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6863231" y="354726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280607" y="1933934"/>
            <a:ext cx="1713187" cy="217564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/>
          <p:cNvSpPr/>
          <p:nvPr/>
        </p:nvSpPr>
        <p:spPr>
          <a:xfrm>
            <a:off x="9496065" y="3584055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/>
          <p:cNvSpPr/>
          <p:nvPr/>
        </p:nvSpPr>
        <p:spPr>
          <a:xfrm>
            <a:off x="7383458" y="287460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Connector 63"/>
          <p:cNvSpPr/>
          <p:nvPr/>
        </p:nvSpPr>
        <p:spPr>
          <a:xfrm>
            <a:off x="6842207" y="289562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/>
          <p:cNvSpPr/>
          <p:nvPr/>
        </p:nvSpPr>
        <p:spPr>
          <a:xfrm>
            <a:off x="4154205" y="2848330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Connector 69"/>
          <p:cNvSpPr/>
          <p:nvPr/>
        </p:nvSpPr>
        <p:spPr>
          <a:xfrm>
            <a:off x="10654799" y="3605078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/>
          <p:cNvSpPr/>
          <p:nvPr/>
        </p:nvSpPr>
        <p:spPr>
          <a:xfrm>
            <a:off x="10060967" y="2858839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1240221" y="4298731"/>
                <a:ext cx="10541876" cy="1958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Day 1: Keep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</m:oMath>
                </a14:m>
                <a:r>
                  <a:rPr lang="en-US" sz="2400" dirty="0" smtClean="0"/>
                  <a:t> random balls per bin, using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-wise</a:t>
                </a:r>
                <a:r>
                  <a:rPr lang="en-US" sz="2400" dirty="0" smtClean="0"/>
                  <a:t> </a:t>
                </a:r>
                <a:r>
                  <a:rPr lang="en-US" sz="2400" dirty="0" smtClean="0"/>
                  <a:t>independence.</a:t>
                </a:r>
              </a:p>
              <a:p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dirty="0" smtClean="0"/>
                  <a:t> be the fraction of      in bin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0.1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…</a:t>
                </a:r>
              </a:p>
              <a:p>
                <a:r>
                  <a:rPr lang="en-US" sz="2400" dirty="0" smtClean="0"/>
                  <a:t>Day </a:t>
                </a:r>
                <a:r>
                  <a:rPr lang="en-US" sz="2400" dirty="0" smtClean="0"/>
                  <a:t>t: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bits.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400" dirty="0"/>
                  <a:t> independent steps</a:t>
                </a:r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21" y="4298731"/>
                <a:ext cx="10541876" cy="1958485"/>
              </a:xfrm>
              <a:prstGeom prst="rect">
                <a:avLst/>
              </a:prstGeom>
              <a:blipFill>
                <a:blip r:embed="rId3"/>
                <a:stretch>
                  <a:fillRect l="-867" t="-11215" b="-6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lowchart: Connector 23"/>
          <p:cNvSpPr/>
          <p:nvPr/>
        </p:nvSpPr>
        <p:spPr>
          <a:xfrm>
            <a:off x="4377540" y="4716467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0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Read-once CNF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1952368"/>
                <a:ext cx="10418229" cy="470792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where each clause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is on disjoint variables.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Computable by a width 3 BP, in the right order of variables.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Best PRG for CNFs requires seed-length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func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</a:rPr>
                  <a:t>[DETT’10]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Getting the exponent below 2 implies better lower bounds for depth-3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 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hits every DNF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dirty="0" smtClean="0"/>
                  <a:t> and density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dirty="0" smtClean="0"/>
                  <a:t>, and has support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hard for depth-3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 circuits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1952368"/>
                <a:ext cx="10418229" cy="4707924"/>
              </a:xfrm>
              <a:blipFill>
                <a:blip r:embed="rId2"/>
                <a:stretch>
                  <a:fillRect l="-1346" t="-1940" r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26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Holy Grail of </a:t>
            </a:r>
            <a:r>
              <a:rPr lang="en-US" dirty="0" err="1" smtClean="0"/>
              <a:t>Pseudorandomness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4127" y="3997036"/>
                <a:ext cx="10835363" cy="2570019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 A PRG that stretches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random bits into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bits that fool any small circuit. 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 Would imply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BPP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 Implied by strong circuit lower bounds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[Yao, Nisan-Wigderson’88, …, Impagliazzo-Wigderson’97]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 Requires strong lower bounds: the support of the PRG is a hard function.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7" y="3997036"/>
                <a:ext cx="10835363" cy="2570019"/>
              </a:xfrm>
              <a:blipFill>
                <a:blip r:embed="rId3"/>
                <a:stretch>
                  <a:fillRect l="-1182" t="-3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418" y="1701512"/>
            <a:ext cx="3588327" cy="2018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878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Read-once CNF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1952368"/>
                <a:ext cx="10418229" cy="470792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where each clause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is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disjoint variables.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 Similar to rectangles: want a satisfying assignment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, out of roughly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possible assignments.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 </a:t>
                </a:r>
                <a:r>
                  <a:rPr lang="en-US" dirty="0" smtClean="0"/>
                  <a:t>However, we don’t know which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belong to bin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[GMRTV’12]:</a:t>
                </a:r>
                <a:r>
                  <a:rPr lang="en-US" dirty="0" smtClean="0"/>
                  <a:t> Choose each variable with probability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½</a:t>
                </a:r>
                <a:r>
                  <a:rPr lang="en-US" dirty="0" smtClean="0"/>
                  <a:t>, set it </a:t>
                </a:r>
                <a:r>
                  <a:rPr lang="en-US" dirty="0" smtClean="0"/>
                  <a:t>randomly using </a:t>
                </a:r>
                <a:r>
                  <a:rPr lang="en-US" dirty="0" smtClean="0"/>
                  <a:t>almost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-wise independence.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dirty="0" smtClean="0"/>
                  <a:t> In each clause, about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func>
                  </m:oMath>
                </a14:m>
                <a:r>
                  <a:rPr lang="en-US" dirty="0" smtClean="0"/>
                  <a:t> variables survive. Space of satisfying assignments drops to about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dirty="0"/>
                  <a:t> </a:t>
                </a:r>
                <a:r>
                  <a:rPr lang="en-US" dirty="0" smtClean="0"/>
                  <a:t>As clause width halves, degree of independence across clauses doubles</a:t>
                </a:r>
                <a:r>
                  <a:rPr lang="en-US" dirty="0" smtClean="0"/>
                  <a:t>.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dirty="0"/>
                  <a:t> </a:t>
                </a:r>
                <a:r>
                  <a:rPr lang="en-US" dirty="0" smtClean="0"/>
                  <a:t>Likely to terminate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steps.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1952368"/>
                <a:ext cx="10418229" cy="4707924"/>
              </a:xfrm>
              <a:blipFill>
                <a:blip r:embed="rId2"/>
                <a:stretch>
                  <a:fillRect l="-1346" t="-1940" r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422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TEMPLATE</a:t>
            </a:r>
            <a:endParaRPr lang="en-US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12642" y="2511684"/>
                <a:ext cx="1065221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Predictable events should not require much randomness.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Low total variance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Predictable.</a:t>
                </a:r>
                <a:endParaRPr lang="en-US" sz="24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B</a:t>
                </a:r>
                <a:r>
                  <a:rPr lang="en-US" sz="2400" dirty="0" smtClean="0"/>
                  <a:t>reak an unpredictable event into a series of independent predictable events.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Gradually increase the level of independence.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642" y="2511684"/>
                <a:ext cx="10652217" cy="1569660"/>
              </a:xfrm>
              <a:prstGeom prst="rect">
                <a:avLst/>
              </a:prstGeom>
              <a:blipFill>
                <a:blip r:embed="rId3"/>
                <a:stretch>
                  <a:fillRect l="-916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5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rapidly increasing applications of gradually increasing independence.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/>
              <a:t> Hash functions for Load-balancing </a:t>
            </a:r>
          </a:p>
          <a:p>
            <a:pPr marL="0" indent="0">
              <a:buClrTx/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[Celis-Reingold-Segev-Weider’11]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/>
              <a:t> Combinatorial Rectangles and read-once CNFs</a:t>
            </a:r>
          </a:p>
          <a:p>
            <a:pPr marL="128016" lvl="1" indent="0">
              <a:buClrTx/>
              <a:buNone/>
            </a:pPr>
            <a:r>
              <a:rPr lang="en-US" dirty="0" smtClean="0">
                <a:solidFill>
                  <a:srgbClr val="FF0000"/>
                </a:solidFill>
              </a:rPr>
              <a:t>	[G.-Meka-Reingold-Trevisan-Vadhan’12, G.-Yehudayoff’14]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Halfspaces</a:t>
            </a:r>
            <a:r>
              <a:rPr lang="en-US" dirty="0" smtClean="0"/>
              <a:t> 			</a:t>
            </a:r>
            <a:r>
              <a:rPr lang="en-US" dirty="0"/>
              <a:t>	</a:t>
            </a:r>
            <a:r>
              <a:rPr lang="en-US" dirty="0" smtClean="0"/>
              <a:t>						</a:t>
            </a:r>
            <a:r>
              <a:rPr lang="en-US" dirty="0" smtClean="0">
                <a:solidFill>
                  <a:srgbClr val="FF0000"/>
                </a:solidFill>
              </a:rPr>
              <a:t>[G.-Kane-Meka’15]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4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rapidly increasing applications of gradually increasing independence.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/>
              <a:t> Hash functions for Load-balancing </a:t>
            </a:r>
          </a:p>
          <a:p>
            <a:pPr marL="0" indent="0">
              <a:buClrTx/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[Celis-Reingold-Segev-Weider’11]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/>
              <a:t> Combinatorial Rectangles </a:t>
            </a:r>
            <a:r>
              <a:rPr lang="en-US" dirty="0"/>
              <a:t>and read-once CNFs</a:t>
            </a:r>
            <a:endParaRPr lang="en-US" dirty="0" smtClean="0"/>
          </a:p>
          <a:p>
            <a:pPr marL="128016" lvl="1" indent="0">
              <a:buClrTx/>
              <a:buNone/>
            </a:pPr>
            <a:r>
              <a:rPr lang="en-US" dirty="0" smtClean="0">
                <a:solidFill>
                  <a:srgbClr val="FF0000"/>
                </a:solidFill>
              </a:rPr>
              <a:t>	[G.-Meka-Reingold-Trevisan-Vadhan’12, G.-Yehudayoff’14]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/>
              <a:t> Fourier Shapes 		</a:t>
            </a:r>
            <a:r>
              <a:rPr lang="en-US" dirty="0"/>
              <a:t>	</a:t>
            </a:r>
            <a:r>
              <a:rPr lang="en-US" dirty="0" smtClean="0"/>
              <a:t>						</a:t>
            </a:r>
            <a:r>
              <a:rPr lang="en-US" dirty="0" smtClean="0">
                <a:solidFill>
                  <a:srgbClr val="FF0000"/>
                </a:solidFill>
              </a:rPr>
              <a:t>[G.-Kane-Meka’15]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Fourier Shapes </a:t>
            </a:r>
            <a:br>
              <a:rPr lang="en-US" dirty="0" smtClean="0"/>
            </a:br>
            <a:r>
              <a:rPr lang="en-US" sz="4000" dirty="0" smtClean="0">
                <a:solidFill>
                  <a:schemeClr val="accent1"/>
                </a:solidFill>
              </a:rPr>
              <a:t>[G.-Kane-Meka’15]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3035" y="1881364"/>
            <a:ext cx="1713187" cy="217564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1660634" y="2186180"/>
            <a:ext cx="273269" cy="273269"/>
          </a:xfrm>
          <a:prstGeom prst="flowChartConnector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2191402" y="2186180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1660633" y="2853586"/>
            <a:ext cx="273269" cy="273269"/>
          </a:xfrm>
          <a:prstGeom prst="flowChartConnector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2722160" y="2186179"/>
            <a:ext cx="273269" cy="273269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2769470" y="2858839"/>
            <a:ext cx="273269" cy="273269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2209798" y="3563034"/>
            <a:ext cx="273269" cy="273269"/>
          </a:xfrm>
          <a:prstGeom prst="flowChartConnector">
            <a:avLst/>
          </a:prstGeom>
          <a:solidFill>
            <a:srgbClr val="F5993D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2207166" y="2853586"/>
            <a:ext cx="273269" cy="273269"/>
          </a:xfrm>
          <a:prstGeom prst="flowChartConnector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2758964" y="3563034"/>
            <a:ext cx="273269" cy="273269"/>
          </a:xfrm>
          <a:prstGeom prst="flowChartConnector">
            <a:avLst/>
          </a:prstGeom>
          <a:solidFill>
            <a:srgbClr val="00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1665885" y="3542011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009689" y="1886635"/>
            <a:ext cx="1713187" cy="217564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4750664" y="2180925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5323462" y="2180924"/>
            <a:ext cx="273269" cy="273269"/>
          </a:xfrm>
          <a:prstGeom prst="flowChartConnector">
            <a:avLst/>
          </a:prstGeom>
          <a:solidFill>
            <a:srgbClr val="CC3300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5328732" y="2853584"/>
            <a:ext cx="273269" cy="273269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4766428" y="2848331"/>
            <a:ext cx="273269" cy="273269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5318226" y="3557779"/>
            <a:ext cx="273269" cy="273269"/>
          </a:xfrm>
          <a:prstGeom prst="flowChartConnector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4225147" y="3536756"/>
            <a:ext cx="273269" cy="273269"/>
          </a:xfrm>
          <a:prstGeom prst="flowChartConnector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647773" y="1897148"/>
            <a:ext cx="1713187" cy="21756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280607" y="1933934"/>
            <a:ext cx="1713187" cy="217564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/>
          <p:cNvSpPr/>
          <p:nvPr/>
        </p:nvSpPr>
        <p:spPr>
          <a:xfrm>
            <a:off x="9496065" y="3584055"/>
            <a:ext cx="273269" cy="273269"/>
          </a:xfrm>
          <a:prstGeom prst="flowChartConnector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4"/>
          <p:cNvSpPr/>
          <p:nvPr/>
        </p:nvSpPr>
        <p:spPr>
          <a:xfrm>
            <a:off x="4151581" y="2175669"/>
            <a:ext cx="273269" cy="273269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/>
          <p:cNvSpPr/>
          <p:nvPr/>
        </p:nvSpPr>
        <p:spPr>
          <a:xfrm>
            <a:off x="4154205" y="2848330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Connector 66"/>
          <p:cNvSpPr/>
          <p:nvPr/>
        </p:nvSpPr>
        <p:spPr>
          <a:xfrm>
            <a:off x="9475029" y="2212458"/>
            <a:ext cx="273269" cy="27326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/>
          <p:cNvSpPr/>
          <p:nvPr/>
        </p:nvSpPr>
        <p:spPr>
          <a:xfrm>
            <a:off x="10613550" y="2835298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Connector 68"/>
          <p:cNvSpPr/>
          <p:nvPr/>
        </p:nvSpPr>
        <p:spPr>
          <a:xfrm>
            <a:off x="4771685" y="3547268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0221" y="4298731"/>
            <a:ext cx="10541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40221" y="4243682"/>
                <a:ext cx="8040386" cy="2215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bins, each has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 smtClean="0"/>
                  <a:t> balls. Bin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 has a coloring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Want a small family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⊆[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that fools </a:t>
                </a:r>
                <a:r>
                  <a:rPr lang="en-US" sz="2400" dirty="0" smtClean="0"/>
                  <a:t>all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Fourier shapes </a:t>
                </a:r>
                <a:r>
                  <a:rPr lang="en-US" sz="2400" dirty="0" smtClean="0"/>
                  <a:t>in expectation:</a:t>
                </a:r>
              </a:p>
              <a:p>
                <a:r>
                  <a:rPr lang="en-US" sz="2800" b="0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,…, 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b>
                          <m:sup/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21" y="4243682"/>
                <a:ext cx="8040386" cy="2215607"/>
              </a:xfrm>
              <a:prstGeom prst="rect">
                <a:avLst/>
              </a:prstGeom>
              <a:blipFill>
                <a:blip r:embed="rId3"/>
                <a:stretch>
                  <a:fillRect l="-986" t="-1648" r="-1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Flowchart: Connector 72"/>
          <p:cNvSpPr/>
          <p:nvPr/>
        </p:nvSpPr>
        <p:spPr>
          <a:xfrm>
            <a:off x="10063609" y="2180924"/>
            <a:ext cx="273269" cy="273269"/>
          </a:xfrm>
          <a:prstGeom prst="flowChartConnector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owchart: Connector 73"/>
          <p:cNvSpPr/>
          <p:nvPr/>
        </p:nvSpPr>
        <p:spPr>
          <a:xfrm>
            <a:off x="10075800" y="2832549"/>
            <a:ext cx="273269" cy="273269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Connector 74"/>
          <p:cNvSpPr/>
          <p:nvPr/>
        </p:nvSpPr>
        <p:spPr>
          <a:xfrm>
            <a:off x="10108294" y="3568529"/>
            <a:ext cx="273269" cy="273269"/>
          </a:xfrm>
          <a:prstGeom prst="flowChartConnector">
            <a:avLst/>
          </a:prstGeom>
          <a:solidFill>
            <a:srgbClr val="00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owchart: Connector 75"/>
          <p:cNvSpPr/>
          <p:nvPr/>
        </p:nvSpPr>
        <p:spPr>
          <a:xfrm>
            <a:off x="10597786" y="2167892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lowchart: Connector 76"/>
          <p:cNvSpPr/>
          <p:nvPr/>
        </p:nvSpPr>
        <p:spPr>
          <a:xfrm>
            <a:off x="10616182" y="3544746"/>
            <a:ext cx="273269" cy="273269"/>
          </a:xfrm>
          <a:prstGeom prst="flowChartConnector">
            <a:avLst/>
          </a:prstGeom>
          <a:solidFill>
            <a:srgbClr val="F5993D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lowchart: Connector 77"/>
          <p:cNvSpPr/>
          <p:nvPr/>
        </p:nvSpPr>
        <p:spPr>
          <a:xfrm>
            <a:off x="9501741" y="2835298"/>
            <a:ext cx="273269" cy="273269"/>
          </a:xfrm>
          <a:prstGeom prst="flowChartConnector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lowchart: Connector 78"/>
          <p:cNvSpPr/>
          <p:nvPr/>
        </p:nvSpPr>
        <p:spPr>
          <a:xfrm>
            <a:off x="6857980" y="2191438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lowchart: Connector 79"/>
          <p:cNvSpPr/>
          <p:nvPr/>
        </p:nvSpPr>
        <p:spPr>
          <a:xfrm>
            <a:off x="7388748" y="2191438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Connector 80"/>
          <p:cNvSpPr/>
          <p:nvPr/>
        </p:nvSpPr>
        <p:spPr>
          <a:xfrm>
            <a:off x="7951045" y="2848331"/>
            <a:ext cx="273269" cy="273269"/>
          </a:xfrm>
          <a:prstGeom prst="flowChartConnector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lowchart: Connector 81"/>
          <p:cNvSpPr/>
          <p:nvPr/>
        </p:nvSpPr>
        <p:spPr>
          <a:xfrm>
            <a:off x="7919506" y="2191437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lowchart: Connector 82"/>
          <p:cNvSpPr/>
          <p:nvPr/>
        </p:nvSpPr>
        <p:spPr>
          <a:xfrm>
            <a:off x="6842208" y="2874610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/>
          <p:cNvSpPr/>
          <p:nvPr/>
        </p:nvSpPr>
        <p:spPr>
          <a:xfrm>
            <a:off x="7407144" y="3568292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/>
          <p:cNvSpPr/>
          <p:nvPr/>
        </p:nvSpPr>
        <p:spPr>
          <a:xfrm>
            <a:off x="7383458" y="2191437"/>
            <a:ext cx="273269" cy="273269"/>
          </a:xfrm>
          <a:prstGeom prst="flowChartConnector">
            <a:avLst/>
          </a:prstGeom>
          <a:solidFill>
            <a:srgbClr val="00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Connector 85"/>
          <p:cNvSpPr/>
          <p:nvPr/>
        </p:nvSpPr>
        <p:spPr>
          <a:xfrm>
            <a:off x="7956310" y="3568292"/>
            <a:ext cx="273269" cy="273269"/>
          </a:xfrm>
          <a:prstGeom prst="flowChartConnector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Connector 86"/>
          <p:cNvSpPr/>
          <p:nvPr/>
        </p:nvSpPr>
        <p:spPr>
          <a:xfrm>
            <a:off x="6863231" y="354726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Connector 87"/>
          <p:cNvSpPr/>
          <p:nvPr/>
        </p:nvSpPr>
        <p:spPr>
          <a:xfrm>
            <a:off x="7383458" y="287460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Connector 88"/>
          <p:cNvSpPr/>
          <p:nvPr/>
        </p:nvSpPr>
        <p:spPr>
          <a:xfrm>
            <a:off x="6842207" y="2895629"/>
            <a:ext cx="273269" cy="273269"/>
          </a:xfrm>
          <a:prstGeom prst="flowChartConnector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Or 3"/>
          <p:cNvSpPr/>
          <p:nvPr/>
        </p:nvSpPr>
        <p:spPr>
          <a:xfrm>
            <a:off x="9722355" y="4497029"/>
            <a:ext cx="1945389" cy="1952539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47985" y="5279137"/>
            <a:ext cx="544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280607" y="5288632"/>
            <a:ext cx="544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5993D"/>
                </a:solidFill>
              </a:rPr>
              <a:t>-</a:t>
            </a:r>
            <a:r>
              <a:rPr lang="en-US" dirty="0" smtClean="0">
                <a:solidFill>
                  <a:srgbClr val="F5993D"/>
                </a:solidFill>
              </a:rPr>
              <a:t>1</a:t>
            </a:r>
            <a:endParaRPr lang="en-US" dirty="0">
              <a:solidFill>
                <a:srgbClr val="F5993D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480808" y="6449568"/>
            <a:ext cx="544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-</a:t>
            </a:r>
            <a:r>
              <a:rPr lang="en-US" dirty="0">
                <a:solidFill>
                  <a:srgbClr val="002060"/>
                </a:solidFill>
              </a:rPr>
              <a:t>i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484748" y="4176422"/>
            <a:ext cx="544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+i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>
            <a:endCxn id="4" idx="6"/>
          </p:cNvCxnSpPr>
          <p:nvPr/>
        </p:nvCxnSpPr>
        <p:spPr>
          <a:xfrm>
            <a:off x="10695049" y="4503712"/>
            <a:ext cx="972695" cy="969587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695049" y="4988505"/>
            <a:ext cx="486347" cy="47529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1069531" y="4692498"/>
                <a:ext cx="544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9531" y="4692498"/>
                <a:ext cx="544015" cy="369332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67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8" grpId="0"/>
      <p:bldP spid="50" grpId="0"/>
      <p:bldP spid="51" grpId="0"/>
      <p:bldP spid="53" grpId="0"/>
      <p:bldP spid="5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Fourier Shapes </a:t>
            </a:r>
            <a:br>
              <a:rPr lang="en-US" dirty="0" smtClean="0"/>
            </a:br>
            <a:r>
              <a:rPr lang="en-US" sz="4000" dirty="0" smtClean="0">
                <a:solidFill>
                  <a:schemeClr val="accent1"/>
                </a:solidFill>
              </a:rPr>
              <a:t>[G.-Kane-Meka’15]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0221" y="1985021"/>
            <a:ext cx="10541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08071" y="1985021"/>
                <a:ext cx="9936129" cy="3998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bins, each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 smtClean="0"/>
                  <a:t> balls. Bin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 has a coloring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Want a small family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⊆[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that fools </a:t>
                </a:r>
                <a:r>
                  <a:rPr lang="en-US" sz="2400" dirty="0" smtClean="0"/>
                  <a:t>all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Fourier shapes </a:t>
                </a:r>
                <a:r>
                  <a:rPr lang="en-US" sz="2400" dirty="0" smtClean="0"/>
                  <a:t>in expectation:</a:t>
                </a:r>
              </a:p>
              <a:p>
                <a:r>
                  <a:rPr lang="en-US" sz="2800" b="0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,…, 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b>
                          <m:sup/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Computing Fourier shapes in small width:</a:t>
                </a:r>
              </a:p>
              <a:p>
                <a:r>
                  <a:rPr lang="en-US" sz="2400" dirty="0"/>
                  <a:t>A PRG for polynomial width BPs will fool Fourier shapes</a:t>
                </a:r>
                <a:r>
                  <a:rPr lang="en-US" sz="2400" dirty="0" smtClean="0"/>
                  <a:t>.</a:t>
                </a:r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 smtClean="0"/>
                  <a:t> so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Compute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 smtClean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bits </a:t>
                </a:r>
                <a:r>
                  <a:rPr lang="en-US" sz="2400" dirty="0" err="1" smtClean="0"/>
                  <a:t>os</a:t>
                </a:r>
                <a:r>
                  <a:rPr lang="en-US" sz="2400" dirty="0" smtClean="0"/>
                  <a:t> precision.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71" y="1985021"/>
                <a:ext cx="9936129" cy="3998046"/>
              </a:xfrm>
              <a:prstGeom prst="rect">
                <a:avLst/>
              </a:prstGeom>
              <a:blipFill>
                <a:blip r:embed="rId3"/>
                <a:stretch>
                  <a:fillRect l="-982" t="-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5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45949" y="3913938"/>
            <a:ext cx="10541876" cy="2642478"/>
            <a:chOff x="1240221" y="4176422"/>
            <a:chExt cx="10541876" cy="2642478"/>
          </a:xfrm>
        </p:grpSpPr>
        <p:sp>
          <p:nvSpPr>
            <p:cNvPr id="6" name="TextBox 5"/>
            <p:cNvSpPr txBox="1"/>
            <p:nvPr/>
          </p:nvSpPr>
          <p:spPr>
            <a:xfrm>
              <a:off x="1240221" y="4298731"/>
              <a:ext cx="10541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4" name="Flowchart: Or 3"/>
            <p:cNvSpPr/>
            <p:nvPr/>
          </p:nvSpPr>
          <p:spPr>
            <a:xfrm>
              <a:off x="9722355" y="4497029"/>
              <a:ext cx="1945389" cy="1952539"/>
            </a:xfrm>
            <a:prstGeom prst="flowChar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280607" y="5288632"/>
              <a:ext cx="544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5993D"/>
                  </a:solidFill>
                </a:rPr>
                <a:t>-</a:t>
              </a:r>
              <a:r>
                <a:rPr lang="en-US" dirty="0" smtClean="0">
                  <a:solidFill>
                    <a:srgbClr val="F5993D"/>
                  </a:solidFill>
                </a:rPr>
                <a:t>1</a:t>
              </a:r>
              <a:endParaRPr lang="en-US" dirty="0">
                <a:solidFill>
                  <a:srgbClr val="F5993D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480808" y="6449568"/>
              <a:ext cx="544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-</a:t>
              </a:r>
              <a:r>
                <a:rPr lang="en-US" dirty="0">
                  <a:solidFill>
                    <a:srgbClr val="002060"/>
                  </a:solidFill>
                </a:rPr>
                <a:t>i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484748" y="4176422"/>
              <a:ext cx="544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+i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9" name="Straight Connector 18"/>
            <p:cNvCxnSpPr>
              <a:stCxn id="4" idx="3"/>
              <a:endCxn id="4" idx="7"/>
            </p:cNvCxnSpPr>
            <p:nvPr/>
          </p:nvCxnSpPr>
          <p:spPr>
            <a:xfrm flipV="1">
              <a:off x="10007251" y="4782972"/>
              <a:ext cx="1375597" cy="138065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 flipH="1" flipV="1">
            <a:off x="9512979" y="4543064"/>
            <a:ext cx="1375597" cy="138065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Fourier Shapes </a:t>
            </a:r>
            <a:br>
              <a:rPr lang="en-US" dirty="0" smtClean="0"/>
            </a:br>
            <a:r>
              <a:rPr lang="en-US" sz="4000" dirty="0" smtClean="0">
                <a:solidFill>
                  <a:schemeClr val="accent1"/>
                </a:solidFill>
              </a:rPr>
              <a:t>[G.-Kane-Meka’15]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73472" y="5026148"/>
            <a:ext cx="544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+1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70663" y="2019912"/>
                <a:ext cx="10807149" cy="3350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bins</m:t>
                    </m:r>
                    <m:r>
                      <m:rPr>
                        <m:nor/>
                      </m:rPr>
                      <a:rPr lang="en-US" sz="2400" dirty="0"/>
                      <m:t>, </m:t>
                    </m:r>
                    <m:r>
                      <m:rPr>
                        <m:nor/>
                      </m:rPr>
                      <a:rPr lang="en-US" sz="2400" dirty="0"/>
                      <m:t>each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has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balls</m:t>
                    </m:r>
                    <m:r>
                      <m:rPr>
                        <m:nor/>
                      </m:rPr>
                      <a:rPr lang="en-US" sz="2400" dirty="0"/>
                      <m:t>. </m:t>
                    </m:r>
                    <m:r>
                      <m:rPr>
                        <m:nor/>
                      </m:rPr>
                      <a:rPr lang="en-US" sz="2400" dirty="0"/>
                      <m:t>Bin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has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a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coloring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2400" dirty="0"/>
                      <m:t>.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Want a small family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⊆[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that fools </a:t>
                </a:r>
                <a:r>
                  <a:rPr lang="en-US" sz="2400" dirty="0" smtClean="0"/>
                  <a:t>all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Fourier shapes </a:t>
                </a:r>
                <a:r>
                  <a:rPr lang="en-US" sz="2400" dirty="0" smtClean="0"/>
                  <a:t>in expectation:</a:t>
                </a:r>
              </a:p>
              <a:p>
                <a:r>
                  <a:rPr lang="en-US" sz="2800" b="0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,…, 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b>
                          <m:sup/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PRGs for Fourier shapes can fool:</a:t>
                </a:r>
              </a:p>
              <a:p>
                <a:r>
                  <a:rPr lang="en-US" sz="2400" dirty="0"/>
                  <a:t>M</a:t>
                </a:r>
                <a:r>
                  <a:rPr lang="en-US" sz="2400" dirty="0" smtClean="0"/>
                  <a:t>odular tests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[NN’92, …, LRTV’09, MZ’09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]</a:t>
                </a:r>
                <a:r>
                  <a:rPr lang="en-US" sz="2400" dirty="0" smtClean="0"/>
                  <a:t>: </a:t>
                </a:r>
              </a:p>
              <a:p>
                <a:r>
                  <a:rPr lang="en-US" sz="2400" dirty="0" smtClean="0"/>
                  <a:t>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:{0,1}→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63" y="2019912"/>
                <a:ext cx="10807149" cy="3350854"/>
              </a:xfrm>
              <a:prstGeom prst="rect">
                <a:avLst/>
              </a:prstGeom>
              <a:blipFill>
                <a:blip r:embed="rId3"/>
                <a:stretch>
                  <a:fillRect l="-846" t="-545" b="-3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8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5949" y="4036247"/>
            <a:ext cx="10541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4" name="Flowchart: Or 3"/>
          <p:cNvSpPr/>
          <p:nvPr/>
        </p:nvSpPr>
        <p:spPr>
          <a:xfrm>
            <a:off x="9228083" y="4234545"/>
            <a:ext cx="1945389" cy="1952539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0200185" y="4928664"/>
            <a:ext cx="544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5993D"/>
                </a:solidFill>
              </a:rPr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Fourier Shapes </a:t>
            </a:r>
            <a:br>
              <a:rPr lang="en-US" dirty="0" smtClean="0"/>
            </a:br>
            <a:r>
              <a:rPr lang="en-US" sz="4000" dirty="0" smtClean="0">
                <a:solidFill>
                  <a:schemeClr val="accent1"/>
                </a:solidFill>
              </a:rPr>
              <a:t>[G.-Kane-Meka’15]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73472" y="5026148"/>
            <a:ext cx="544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+1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45949" y="2032187"/>
                <a:ext cx="10807149" cy="3732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bins</m:t>
                    </m:r>
                    <m:r>
                      <m:rPr>
                        <m:nor/>
                      </m:rPr>
                      <a:rPr lang="en-US" sz="2400" dirty="0"/>
                      <m:t>, </m:t>
                    </m:r>
                    <m:r>
                      <m:rPr>
                        <m:nor/>
                      </m:rPr>
                      <a:rPr lang="en-US" sz="2400" dirty="0"/>
                      <m:t>each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has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balls</m:t>
                    </m:r>
                    <m:r>
                      <m:rPr>
                        <m:nor/>
                      </m:rPr>
                      <a:rPr lang="en-US" sz="2400" dirty="0"/>
                      <m:t>. </m:t>
                    </m:r>
                    <m:r>
                      <m:rPr>
                        <m:nor/>
                      </m:rPr>
                      <a:rPr lang="en-US" sz="2400" dirty="0"/>
                      <m:t>Bin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has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a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coloring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2400" dirty="0"/>
                      <m:t>.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Want a small family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⊆[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that fools </a:t>
                </a:r>
                <a:r>
                  <a:rPr lang="en-US" sz="2400" dirty="0" smtClean="0"/>
                  <a:t>all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Fourier shapes </a:t>
                </a:r>
                <a:r>
                  <a:rPr lang="en-US" sz="2400" dirty="0" smtClean="0"/>
                  <a:t>in expectation:</a:t>
                </a:r>
              </a:p>
              <a:p>
                <a:r>
                  <a:rPr lang="en-US" sz="2800" b="0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,…, 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b>
                          <m:sup/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PRGs for Fourier shapes can fool:</a:t>
                </a:r>
              </a:p>
              <a:p>
                <a:r>
                  <a:rPr lang="en-US" sz="2400" dirty="0"/>
                  <a:t>Modular tests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[NN’92, …, LRTV’09, MZ’09]</a:t>
                </a:r>
                <a:r>
                  <a:rPr lang="en-US" sz="2400" dirty="0"/>
                  <a:t>: </a:t>
                </a:r>
              </a:p>
              <a:p>
                <a:r>
                  <a:rPr lang="en-US" sz="2400" dirty="0"/>
                  <a:t>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:{0,1}→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 smtClean="0"/>
                  <a:t>Combinatorial rectangles: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:{0,1}→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49" y="2032187"/>
                <a:ext cx="10807149" cy="3732625"/>
              </a:xfrm>
              <a:prstGeom prst="rect">
                <a:avLst/>
              </a:prstGeom>
              <a:blipFill>
                <a:blip r:embed="rId3"/>
                <a:stretch>
                  <a:fillRect l="-846" t="-489" b="-2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52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745949" y="2044626"/>
                <a:ext cx="11103151" cy="4730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bins, each has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 smtClean="0"/>
                  <a:t> balls. Bin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 has a coloring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Want a small family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⊆[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that fools </a:t>
                </a:r>
                <a:r>
                  <a:rPr lang="en-US" sz="2400" dirty="0" smtClean="0"/>
                  <a:t>all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Fourier shapes </a:t>
                </a:r>
                <a:r>
                  <a:rPr lang="en-US" sz="2400" dirty="0" smtClean="0"/>
                  <a:t>in expectation:</a:t>
                </a:r>
              </a:p>
              <a:p>
                <a:r>
                  <a:rPr lang="en-US" sz="2800" b="0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,…, 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b>
                          <m:sup/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PRGs for Fourier shapes can fool:</a:t>
                </a:r>
              </a:p>
              <a:p>
                <a:r>
                  <a:rPr lang="en-US" sz="2400" dirty="0" err="1" smtClean="0"/>
                  <a:t>Halfspaces</a:t>
                </a:r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[RS’08,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DG+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’09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,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MZ’10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…]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𝑠𝑖𝑔𝑛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 smtClean="0"/>
                  <a:t>.</a:t>
                </a:r>
              </a:p>
              <a:p>
                <a:r>
                  <a:rPr lang="en-US" sz="2400" dirty="0" smtClean="0"/>
                  <a:t>Need to fool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400" dirty="0" smtClean="0"/>
                  <a:t>in </a:t>
                </a:r>
                <a:r>
                  <a:rPr lang="en-US" sz="2400" dirty="0" err="1" smtClean="0"/>
                  <a:t>cdf</a:t>
                </a:r>
                <a:r>
                  <a:rPr lang="en-US" sz="2400" dirty="0" smtClean="0"/>
                  <a:t> distance.</a:t>
                </a:r>
              </a:p>
              <a:p>
                <a:r>
                  <a:rPr lang="en-US" sz="2400" dirty="0" smtClean="0"/>
                  <a:t>Suffices to fool the Fourier Transform of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400" dirty="0" smtClean="0"/>
                  <a:t>at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0,2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i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)=</m:t>
                          </m:r>
                          <m:nary>
                            <m:naryPr>
                              <m:chr m:val="∏"/>
                              <m:supHide m:val="on"/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49" y="2044626"/>
                <a:ext cx="11103151" cy="4730334"/>
              </a:xfrm>
              <a:prstGeom prst="rect">
                <a:avLst/>
              </a:prstGeom>
              <a:blipFill>
                <a:blip r:embed="rId3"/>
                <a:stretch>
                  <a:fillRect l="-823" t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745949" y="4036247"/>
            <a:ext cx="10541876" cy="2150837"/>
            <a:chOff x="745949" y="4036247"/>
            <a:chExt cx="10541876" cy="2150837"/>
          </a:xfrm>
        </p:grpSpPr>
        <p:sp>
          <p:nvSpPr>
            <p:cNvPr id="6" name="TextBox 5"/>
            <p:cNvSpPr txBox="1"/>
            <p:nvPr/>
          </p:nvSpPr>
          <p:spPr>
            <a:xfrm>
              <a:off x="745949" y="4036247"/>
              <a:ext cx="10541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4" name="Flowchart: Or 3"/>
            <p:cNvSpPr/>
            <p:nvPr/>
          </p:nvSpPr>
          <p:spPr>
            <a:xfrm>
              <a:off x="9228083" y="4234545"/>
              <a:ext cx="1945389" cy="1952539"/>
            </a:xfrm>
            <a:prstGeom prst="flowChar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Fourier Shapes </a:t>
            </a:r>
            <a:br>
              <a:rPr lang="en-US" dirty="0" smtClean="0"/>
            </a:br>
            <a:r>
              <a:rPr lang="en-US" sz="4000" dirty="0" smtClean="0">
                <a:solidFill>
                  <a:schemeClr val="accent1"/>
                </a:solidFill>
              </a:rPr>
              <a:t>[G.-Kane-Meka’15]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1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45949" y="2044626"/>
                <a:ext cx="11103151" cy="4086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bins, each has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 smtClean="0"/>
                  <a:t> balls. Bin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 has a coloring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Want a small family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⊆[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that fools </a:t>
                </a:r>
                <a:r>
                  <a:rPr lang="en-US" sz="2400" dirty="0" smtClean="0"/>
                  <a:t>all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Fourier shapes </a:t>
                </a:r>
                <a:r>
                  <a:rPr lang="en-US" sz="2400" dirty="0" smtClean="0"/>
                  <a:t>in expectation:</a:t>
                </a:r>
              </a:p>
              <a:p>
                <a:r>
                  <a:rPr lang="en-US" sz="2800" b="0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,…, 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b>
                          <m:sup/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US" sz="2400" dirty="0" err="1" smtClean="0">
                    <a:solidFill>
                      <a:srgbClr val="FF0000"/>
                    </a:solidFill>
                  </a:rPr>
                  <a:t>Thm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: </a:t>
                </a:r>
                <a:r>
                  <a:rPr lang="en-US" sz="2400" dirty="0"/>
                  <a:t>There is a PRG for Fourier shapes with seed-length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)).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Tests not covered by Fourier shapes: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Read-once CNFs.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Tests that have small BPs for some specific ordering of the bits.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49" y="2044626"/>
                <a:ext cx="11103151" cy="4086119"/>
              </a:xfrm>
              <a:prstGeom prst="rect">
                <a:avLst/>
              </a:prstGeom>
              <a:blipFill>
                <a:blip r:embed="rId3"/>
                <a:stretch>
                  <a:fillRect l="-823" t="-894" b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Fourier Shapes </a:t>
            </a:r>
            <a:br>
              <a:rPr lang="en-US" dirty="0" smtClean="0"/>
            </a:br>
            <a:r>
              <a:rPr lang="en-US" sz="4000" dirty="0" smtClean="0">
                <a:solidFill>
                  <a:schemeClr val="accent1"/>
                </a:solidFill>
              </a:rPr>
              <a:t>[G.-Kane-Meka’15]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2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Unconditional Constructions?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982" y="2112327"/>
            <a:ext cx="10391458" cy="4322763"/>
          </a:xfrm>
        </p:spPr>
        <p:txBody>
          <a:bodyPr>
            <a:noAutofit/>
          </a:bodyPr>
          <a:lstStyle/>
          <a:p>
            <a:r>
              <a:rPr lang="en-US" dirty="0" smtClean="0"/>
              <a:t>Can reduce/eliminate the randomness used in algorithms: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Primality</a:t>
            </a:r>
            <a:r>
              <a:rPr lang="en-US" dirty="0">
                <a:solidFill>
                  <a:schemeClr val="accent1"/>
                </a:solidFill>
              </a:rPr>
              <a:t> [</a:t>
            </a:r>
            <a:r>
              <a:rPr lang="en-US" dirty="0" smtClean="0">
                <a:solidFill>
                  <a:schemeClr val="accent1"/>
                </a:solidFill>
              </a:rPr>
              <a:t>AKS’02]</a:t>
            </a:r>
            <a:r>
              <a:rPr lang="en-US" dirty="0" smtClean="0"/>
              <a:t>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Connectivity </a:t>
            </a:r>
            <a:r>
              <a:rPr lang="en-US" dirty="0">
                <a:solidFill>
                  <a:schemeClr val="accent1"/>
                </a:solidFill>
              </a:rPr>
              <a:t>[</a:t>
            </a:r>
            <a:r>
              <a:rPr lang="en-US" dirty="0" smtClean="0">
                <a:solidFill>
                  <a:schemeClr val="accent1"/>
                </a:solidFill>
              </a:rPr>
              <a:t>Reingold’04]</a:t>
            </a:r>
            <a:r>
              <a:rPr lang="en-US" dirty="0" smtClean="0"/>
              <a:t>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Parallel Matching </a:t>
            </a:r>
            <a:r>
              <a:rPr lang="en-US" dirty="0" smtClean="0">
                <a:solidFill>
                  <a:schemeClr val="accent1"/>
                </a:solidFill>
              </a:rPr>
              <a:t>[Fenner-Gurjar-Thierauf’15]</a:t>
            </a:r>
          </a:p>
          <a:p>
            <a:pPr marL="128016" lvl="1" indent="0">
              <a:buNone/>
            </a:pPr>
            <a:endParaRPr lang="en-US" dirty="0" smtClean="0"/>
          </a:p>
          <a:p>
            <a:pPr marL="128016" lvl="1" indent="0">
              <a:buNone/>
            </a:pPr>
            <a:r>
              <a:rPr lang="en-US" dirty="0" smtClean="0"/>
              <a:t>For restricted classes (typically when we have lower bounds):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 Bounded-depth circuits </a:t>
            </a:r>
            <a:r>
              <a:rPr lang="en-US" dirty="0" smtClean="0">
                <a:solidFill>
                  <a:schemeClr val="accent1"/>
                </a:solidFill>
              </a:rPr>
              <a:t>[Ajtai-Wigderson’85, Nisan’94, …]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 Bounded-memory algorithms  </a:t>
            </a:r>
            <a:r>
              <a:rPr lang="en-US" dirty="0" smtClean="0">
                <a:solidFill>
                  <a:schemeClr val="accent1"/>
                </a:solidFill>
              </a:rPr>
              <a:t>[AKS’87, Nisan’90,…]</a:t>
            </a:r>
          </a:p>
          <a:p>
            <a:pPr marL="128016" lvl="1" indent="0">
              <a:buNone/>
            </a:pP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4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Variance Lowers Expectations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4129" y="2286000"/>
                <a:ext cx="7558114" cy="1925054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For a random variable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dirty="0" smtClean="0">
                    <a:solidFill>
                      <a:srgbClr val="FF0000"/>
                    </a:solidFill>
                  </a:rPr>
                  <a:t> 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≤1.</m:t>
                    </m:r>
                  </m:oMath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Given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9" y="2286000"/>
                <a:ext cx="7558114" cy="1925054"/>
              </a:xfrm>
              <a:blipFill>
                <a:blip r:embed="rId3"/>
                <a:stretch>
                  <a:fillRect l="-1613" t="-4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owchart: Or 3"/>
          <p:cNvSpPr/>
          <p:nvPr/>
        </p:nvSpPr>
        <p:spPr>
          <a:xfrm>
            <a:off x="8868915" y="1863557"/>
            <a:ext cx="1945389" cy="1952539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 flipH="1">
            <a:off x="9142353" y="2376235"/>
            <a:ext cx="230245" cy="2165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 flipH="1">
            <a:off x="10210790" y="2137607"/>
            <a:ext cx="184493" cy="17245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9478859" y="3190719"/>
            <a:ext cx="178255" cy="15776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 flipH="1">
            <a:off x="10210788" y="3190719"/>
            <a:ext cx="316843" cy="31047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024127" y="4012571"/>
                <a:ext cx="10158737" cy="2714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" lvl="0" indent="-91440" defTabSz="91440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Wingdings" panose="05000000000000000000" pitchFamily="2" charset="2"/>
                  <a:buChar char="q"/>
                </a:pPr>
                <a:r>
                  <a:rPr lang="en-US" sz="2400" dirty="0">
                    <a:solidFill>
                      <a:prstClr val="black"/>
                    </a:solidFill>
                  </a:rPr>
                  <a:t> High variance shapes have expectation close to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0 (Parity!). 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marL="91440" lvl="0" indent="-91440" defTabSz="91440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Wingdings" panose="05000000000000000000" pitchFamily="2" charset="2"/>
                  <a:buChar char="q"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 Start from small error and amplify: similar to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[NN’92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]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construction.</a:t>
                </a:r>
              </a:p>
              <a:p>
                <a:pPr marL="91440" lvl="0" indent="-91440" defTabSz="91440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Wingdings" panose="05000000000000000000" pitchFamily="2" charset="2"/>
                  <a:buChar char="q"/>
                </a:pP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Crux is the low variance case.</a:t>
                </a:r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Main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Lemma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: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400" dirty="0" smtClean="0"/>
                  <a:t>Let </a:t>
                </a:r>
                <a:r>
                  <a:rPr lang="en-US" sz="2400" dirty="0"/>
                  <a:t>RVs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be bounded </a:t>
                </a:r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. </a:t>
                </a:r>
                <a:r>
                  <a:rPr lang="en-US" sz="2400" dirty="0"/>
                  <a:t>Under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dirty="0"/>
                  <a:t>wise independence</a:t>
                </a:r>
                <a:endParaRPr lang="en-US" sz="2400" dirty="0"/>
              </a:p>
              <a:p>
                <a:pPr algn="just"/>
                <a:r>
                  <a:rPr lang="en-US" sz="2400" dirty="0">
                    <a:solidFill>
                      <a:srgbClr val="FF0000"/>
                    </a:solidFill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|≤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>
                  <a:solidFill>
                    <a:schemeClr val="accent1"/>
                  </a:solidFill>
                </a:endParaRPr>
              </a:p>
              <a:p>
                <a:pPr lvl="0" defTabSz="91440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</a:pPr>
                <a:endParaRPr lang="en-US" sz="2400" dirty="0" smtClean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7" y="4012571"/>
                <a:ext cx="10158737" cy="2714589"/>
              </a:xfrm>
              <a:prstGeom prst="rect">
                <a:avLst/>
              </a:prstGeom>
              <a:blipFill>
                <a:blip r:embed="rId4"/>
                <a:stretch>
                  <a:fillRect l="-900" t="-3139" b="-14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9994132" y="2925083"/>
            <a:ext cx="304900" cy="265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9971201" y="2310062"/>
            <a:ext cx="327831" cy="615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9410334" y="2526630"/>
            <a:ext cx="550224" cy="380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4" idx="3"/>
            <a:endCxn id="11" idx="7"/>
          </p:cNvCxnSpPr>
          <p:nvPr/>
        </p:nvCxnSpPr>
        <p:spPr>
          <a:xfrm flipH="1">
            <a:off x="9631009" y="2965572"/>
            <a:ext cx="248931" cy="248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Connector 33"/>
          <p:cNvSpPr/>
          <p:nvPr/>
        </p:nvSpPr>
        <p:spPr>
          <a:xfrm>
            <a:off x="9850261" y="2798719"/>
            <a:ext cx="202660" cy="195481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1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1" grpId="0" animBg="1"/>
      <p:bldP spid="12" grpId="0" animBg="1"/>
      <p:bldP spid="3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entagon 110"/>
          <p:cNvSpPr/>
          <p:nvPr/>
        </p:nvSpPr>
        <p:spPr>
          <a:xfrm>
            <a:off x="5800542" y="4007675"/>
            <a:ext cx="2169401" cy="65559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807167" y="2124773"/>
            <a:ext cx="994327" cy="50824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536228" y="2128048"/>
            <a:ext cx="994327" cy="50824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258883" y="2128048"/>
            <a:ext cx="994327" cy="50824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969863" y="2108853"/>
            <a:ext cx="994327" cy="50824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698924" y="2112128"/>
            <a:ext cx="994327" cy="50824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Fooling Low Variance </a:t>
            </a:r>
            <a:r>
              <a:rPr lang="en-US" dirty="0" err="1" smtClean="0"/>
              <a:t>SHapes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1579" y="2112128"/>
            <a:ext cx="994327" cy="50824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555161" y="2227124"/>
            <a:ext cx="273269" cy="273269"/>
          </a:xfrm>
          <a:prstGeom prst="flowChartConnector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1044985" y="2213476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1803773" y="2209390"/>
            <a:ext cx="273269" cy="273269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3119674" y="2207083"/>
            <a:ext cx="273269" cy="273269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3541932" y="2213475"/>
            <a:ext cx="273269" cy="273269"/>
          </a:xfrm>
          <a:prstGeom prst="flowChartConnector">
            <a:avLst/>
          </a:prstGeom>
          <a:solidFill>
            <a:srgbClr val="F5993D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2264327" y="2227124"/>
            <a:ext cx="273269" cy="273269"/>
          </a:xfrm>
          <a:prstGeom prst="flowChartConnector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4397273" y="2229827"/>
            <a:ext cx="273269" cy="273269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6990117" y="2249513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4828600" y="224225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5730279" y="2207082"/>
            <a:ext cx="273269" cy="273269"/>
          </a:xfrm>
          <a:prstGeom prst="flowChartConnector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6130417" y="2207082"/>
            <a:ext cx="273269" cy="273269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7453616" y="2223613"/>
            <a:ext cx="273269" cy="273269"/>
          </a:xfrm>
          <a:prstGeom prst="flowChartConnector">
            <a:avLst/>
          </a:prstGeom>
          <a:solidFill>
            <a:srgbClr val="F5993D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0607386" y="2157616"/>
            <a:ext cx="994327" cy="50824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9318366" y="2138421"/>
            <a:ext cx="994327" cy="50824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8047427" y="2141696"/>
            <a:ext cx="994327" cy="50824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4"/>
          <p:cNvSpPr/>
          <p:nvPr/>
        </p:nvSpPr>
        <p:spPr>
          <a:xfrm>
            <a:off x="8152276" y="2238958"/>
            <a:ext cx="273269" cy="273269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/>
          <p:cNvSpPr/>
          <p:nvPr/>
        </p:nvSpPr>
        <p:spPr>
          <a:xfrm>
            <a:off x="9468177" y="2236651"/>
            <a:ext cx="273269" cy="273269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Connector 66"/>
          <p:cNvSpPr/>
          <p:nvPr/>
        </p:nvSpPr>
        <p:spPr>
          <a:xfrm>
            <a:off x="9890435" y="2243043"/>
            <a:ext cx="273269" cy="273269"/>
          </a:xfrm>
          <a:prstGeom prst="flowChartConnector">
            <a:avLst/>
          </a:prstGeom>
          <a:solidFill>
            <a:srgbClr val="F5993D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/>
          <p:cNvSpPr/>
          <p:nvPr/>
        </p:nvSpPr>
        <p:spPr>
          <a:xfrm>
            <a:off x="8612830" y="2256692"/>
            <a:ext cx="273269" cy="273269"/>
          </a:xfrm>
          <a:prstGeom prst="flowChartConnector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Connector 68"/>
          <p:cNvSpPr/>
          <p:nvPr/>
        </p:nvSpPr>
        <p:spPr>
          <a:xfrm>
            <a:off x="10745776" y="2259395"/>
            <a:ext cx="273269" cy="273269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Connector 69"/>
          <p:cNvSpPr/>
          <p:nvPr/>
        </p:nvSpPr>
        <p:spPr>
          <a:xfrm>
            <a:off x="11177103" y="2271827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84748" y="4998734"/>
                <a:ext cx="10334297" cy="1581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PRG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(2,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-Fshapes: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Hash into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 smtClean="0"/>
                  <a:t> buckets.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U</a:t>
                </a:r>
                <a:r>
                  <a:rPr lang="en-US" sz="2400" dirty="0" smtClean="0"/>
                  <a:t>se a PRG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400" dirty="0" smtClean="0"/>
                  <a:t>-</a:t>
                </a:r>
                <a:r>
                  <a:rPr lang="en-US" sz="2400" dirty="0" err="1" smtClean="0"/>
                  <a:t>FShapes</a:t>
                </a:r>
                <a:r>
                  <a:rPr lang="en-US" sz="2400" dirty="0" smtClean="0"/>
                  <a:t> in each bucket.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Using a PRG with seed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 smtClean="0"/>
                  <a:t> compresses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400" dirty="0"/>
                  <a:t>-</a:t>
                </a:r>
                <a:r>
                  <a:rPr lang="en-US" sz="2400" dirty="0" err="1" smtClean="0"/>
                  <a:t>Fshape</a:t>
                </a:r>
                <a:r>
                  <a:rPr lang="en-US" sz="2400" dirty="0" smtClean="0"/>
                  <a:t> to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1)</m:t>
                    </m:r>
                  </m:oMath>
                </a14:m>
                <a:r>
                  <a:rPr lang="en-US" sz="2400" dirty="0" smtClean="0"/>
                  <a:t>-Fshape.</a:t>
                </a:r>
                <a:endParaRPr lang="en-US" sz="2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48" y="4998734"/>
                <a:ext cx="10334297" cy="1581972"/>
              </a:xfrm>
              <a:prstGeom prst="rect">
                <a:avLst/>
              </a:prstGeom>
              <a:blipFill>
                <a:blip r:embed="rId3"/>
                <a:stretch>
                  <a:fillRect l="-884" t="-3077" b="-8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/>
          <p:cNvSpPr/>
          <p:nvPr/>
        </p:nvSpPr>
        <p:spPr>
          <a:xfrm>
            <a:off x="6577427" y="2945911"/>
            <a:ext cx="994327" cy="50824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5497560" y="2949186"/>
            <a:ext cx="994327" cy="50824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397636" y="2949186"/>
            <a:ext cx="994327" cy="50824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603649" y="2929991"/>
            <a:ext cx="994327" cy="50824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496482" y="2933266"/>
            <a:ext cx="994327" cy="50824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82911" y="2933266"/>
            <a:ext cx="994327" cy="50824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lowchart: Connector 77"/>
          <p:cNvSpPr/>
          <p:nvPr/>
        </p:nvSpPr>
        <p:spPr>
          <a:xfrm>
            <a:off x="516493" y="3048262"/>
            <a:ext cx="273269" cy="273269"/>
          </a:xfrm>
          <a:prstGeom prst="flowChartConnector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lowchart: Connector 78"/>
          <p:cNvSpPr/>
          <p:nvPr/>
        </p:nvSpPr>
        <p:spPr>
          <a:xfrm>
            <a:off x="1006317" y="3034614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lowchart: Connector 79"/>
          <p:cNvSpPr/>
          <p:nvPr/>
        </p:nvSpPr>
        <p:spPr>
          <a:xfrm>
            <a:off x="1601331" y="3030528"/>
            <a:ext cx="273269" cy="273269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Connector 80"/>
          <p:cNvSpPr/>
          <p:nvPr/>
        </p:nvSpPr>
        <p:spPr>
          <a:xfrm>
            <a:off x="2753460" y="3028221"/>
            <a:ext cx="273269" cy="273269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lowchart: Connector 81"/>
          <p:cNvSpPr/>
          <p:nvPr/>
        </p:nvSpPr>
        <p:spPr>
          <a:xfrm>
            <a:off x="3175718" y="3034613"/>
            <a:ext cx="273269" cy="273269"/>
          </a:xfrm>
          <a:prstGeom prst="flowChartConnector">
            <a:avLst/>
          </a:prstGeom>
          <a:solidFill>
            <a:srgbClr val="F5993D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lowchart: Connector 82"/>
          <p:cNvSpPr/>
          <p:nvPr/>
        </p:nvSpPr>
        <p:spPr>
          <a:xfrm>
            <a:off x="2061885" y="3048262"/>
            <a:ext cx="273269" cy="273269"/>
          </a:xfrm>
          <a:prstGeom prst="flowChartConnector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/>
          <p:cNvSpPr/>
          <p:nvPr/>
        </p:nvSpPr>
        <p:spPr>
          <a:xfrm>
            <a:off x="4536026" y="3050965"/>
            <a:ext cx="273269" cy="273269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/>
          <p:cNvSpPr/>
          <p:nvPr/>
        </p:nvSpPr>
        <p:spPr>
          <a:xfrm>
            <a:off x="6760377" y="3070651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Connector 85"/>
          <p:cNvSpPr/>
          <p:nvPr/>
        </p:nvSpPr>
        <p:spPr>
          <a:xfrm>
            <a:off x="4967353" y="3063397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Connector 86"/>
          <p:cNvSpPr/>
          <p:nvPr/>
        </p:nvSpPr>
        <p:spPr>
          <a:xfrm>
            <a:off x="5691611" y="3028220"/>
            <a:ext cx="273269" cy="273269"/>
          </a:xfrm>
          <a:prstGeom prst="flowChartConnector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Connector 87"/>
          <p:cNvSpPr/>
          <p:nvPr/>
        </p:nvSpPr>
        <p:spPr>
          <a:xfrm>
            <a:off x="6091749" y="3028220"/>
            <a:ext cx="273269" cy="273269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Connector 88"/>
          <p:cNvSpPr/>
          <p:nvPr/>
        </p:nvSpPr>
        <p:spPr>
          <a:xfrm>
            <a:off x="7223876" y="3044751"/>
            <a:ext cx="273269" cy="273269"/>
          </a:xfrm>
          <a:prstGeom prst="flowChartConnector">
            <a:avLst/>
          </a:prstGeom>
          <a:solidFill>
            <a:srgbClr val="F5993D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10568718" y="2978754"/>
            <a:ext cx="994327" cy="50824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9511713" y="2959559"/>
            <a:ext cx="994327" cy="50824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8459138" y="2962834"/>
            <a:ext cx="994327" cy="50824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Connector 92"/>
          <p:cNvSpPr/>
          <p:nvPr/>
        </p:nvSpPr>
        <p:spPr>
          <a:xfrm>
            <a:off x="8563987" y="3060096"/>
            <a:ext cx="273269" cy="273269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Connector 93"/>
          <p:cNvSpPr/>
          <p:nvPr/>
        </p:nvSpPr>
        <p:spPr>
          <a:xfrm>
            <a:off x="9661524" y="3057789"/>
            <a:ext cx="273269" cy="273269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Connector 94"/>
          <p:cNvSpPr/>
          <p:nvPr/>
        </p:nvSpPr>
        <p:spPr>
          <a:xfrm>
            <a:off x="10083782" y="3064181"/>
            <a:ext cx="273269" cy="273269"/>
          </a:xfrm>
          <a:prstGeom prst="flowChartConnector">
            <a:avLst/>
          </a:prstGeom>
          <a:solidFill>
            <a:srgbClr val="F5993D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Connector 95"/>
          <p:cNvSpPr/>
          <p:nvPr/>
        </p:nvSpPr>
        <p:spPr>
          <a:xfrm>
            <a:off x="9024541" y="3077830"/>
            <a:ext cx="273269" cy="273269"/>
          </a:xfrm>
          <a:prstGeom prst="flowChartConnector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Connector 96"/>
          <p:cNvSpPr/>
          <p:nvPr/>
        </p:nvSpPr>
        <p:spPr>
          <a:xfrm>
            <a:off x="10707108" y="3080533"/>
            <a:ext cx="273269" cy="273269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Connector 97"/>
          <p:cNvSpPr/>
          <p:nvPr/>
        </p:nvSpPr>
        <p:spPr>
          <a:xfrm>
            <a:off x="11138435" y="3092965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 rot="5400000">
            <a:off x="1559065" y="4095777"/>
            <a:ext cx="994327" cy="48060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Connector 101"/>
          <p:cNvSpPr/>
          <p:nvPr/>
        </p:nvSpPr>
        <p:spPr>
          <a:xfrm>
            <a:off x="1938375" y="3990080"/>
            <a:ext cx="273269" cy="273269"/>
          </a:xfrm>
          <a:prstGeom prst="flowChartConnector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Connector 102"/>
          <p:cNvSpPr/>
          <p:nvPr/>
        </p:nvSpPr>
        <p:spPr>
          <a:xfrm>
            <a:off x="1925126" y="4431648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5839520" y="4081375"/>
                <a:ext cx="2125747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/>
                  <a:t>PRG</a:t>
                </a:r>
                <a:endParaRPr lang="en-US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520" y="4081375"/>
                <a:ext cx="2125747" cy="465769"/>
              </a:xfrm>
              <a:prstGeom prst="rect">
                <a:avLst/>
              </a:prstGeom>
              <a:blipFill>
                <a:blip r:embed="rId4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Rectangle 111"/>
          <p:cNvSpPr/>
          <p:nvPr/>
        </p:nvSpPr>
        <p:spPr>
          <a:xfrm>
            <a:off x="8434441" y="3639911"/>
            <a:ext cx="1699772" cy="14643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lowchart: Connector 113"/>
          <p:cNvSpPr/>
          <p:nvPr/>
        </p:nvSpPr>
        <p:spPr>
          <a:xfrm>
            <a:off x="8628862" y="3918434"/>
            <a:ext cx="273269" cy="27326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lowchart: Connector 114"/>
          <p:cNvSpPr/>
          <p:nvPr/>
        </p:nvSpPr>
        <p:spPr>
          <a:xfrm>
            <a:off x="9767383" y="4541274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lowchart: Connector 115"/>
          <p:cNvSpPr/>
          <p:nvPr/>
        </p:nvSpPr>
        <p:spPr>
          <a:xfrm>
            <a:off x="9217442" y="3886900"/>
            <a:ext cx="273269" cy="273269"/>
          </a:xfrm>
          <a:prstGeom prst="flowChartConnector">
            <a:avLst/>
          </a:prstGeom>
          <a:solidFill>
            <a:srgbClr val="00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lowchart: Connector 116"/>
          <p:cNvSpPr/>
          <p:nvPr/>
        </p:nvSpPr>
        <p:spPr>
          <a:xfrm>
            <a:off x="9229633" y="4538525"/>
            <a:ext cx="273269" cy="273269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lowchart: Connector 118"/>
          <p:cNvSpPr/>
          <p:nvPr/>
        </p:nvSpPr>
        <p:spPr>
          <a:xfrm>
            <a:off x="9751619" y="3873868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lowchart: Connector 120"/>
          <p:cNvSpPr/>
          <p:nvPr/>
        </p:nvSpPr>
        <p:spPr>
          <a:xfrm>
            <a:off x="8655574" y="4541274"/>
            <a:ext cx="273269" cy="273269"/>
          </a:xfrm>
          <a:prstGeom prst="flowChartConnector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 rot="5400000">
            <a:off x="2421151" y="4111697"/>
            <a:ext cx="994327" cy="480603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lowchart: Connector 122"/>
          <p:cNvSpPr/>
          <p:nvPr/>
        </p:nvSpPr>
        <p:spPr>
          <a:xfrm>
            <a:off x="2800461" y="4006000"/>
            <a:ext cx="273269" cy="273269"/>
          </a:xfrm>
          <a:prstGeom prst="flowChartConnector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lowchart: Connector 123"/>
          <p:cNvSpPr/>
          <p:nvPr/>
        </p:nvSpPr>
        <p:spPr>
          <a:xfrm>
            <a:off x="2787212" y="4447568"/>
            <a:ext cx="273269" cy="273269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 rot="5400000">
            <a:off x="4023297" y="4099249"/>
            <a:ext cx="994327" cy="4806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lowchart: Connector 125"/>
          <p:cNvSpPr/>
          <p:nvPr/>
        </p:nvSpPr>
        <p:spPr>
          <a:xfrm>
            <a:off x="4402607" y="3993552"/>
            <a:ext cx="273269" cy="273269"/>
          </a:xfrm>
          <a:prstGeom prst="flowChartConnector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lowchart: Connector 126"/>
          <p:cNvSpPr/>
          <p:nvPr/>
        </p:nvSpPr>
        <p:spPr>
          <a:xfrm>
            <a:off x="4389358" y="4435120"/>
            <a:ext cx="273269" cy="27326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 rot="5400000">
            <a:off x="3201352" y="4113972"/>
            <a:ext cx="994327" cy="48060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lowchart: Connector 128"/>
          <p:cNvSpPr/>
          <p:nvPr/>
        </p:nvSpPr>
        <p:spPr>
          <a:xfrm>
            <a:off x="3580662" y="4008275"/>
            <a:ext cx="273269" cy="273269"/>
          </a:xfrm>
          <a:prstGeom prst="flowChartConnector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lowchart: Connector 129"/>
          <p:cNvSpPr/>
          <p:nvPr/>
        </p:nvSpPr>
        <p:spPr>
          <a:xfrm>
            <a:off x="3567413" y="4449843"/>
            <a:ext cx="273269" cy="273269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7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1" grpId="0" animBg="1"/>
      <p:bldP spid="102" grpId="0" animBg="1"/>
      <p:bldP spid="103" grpId="0" animBg="1"/>
      <p:bldP spid="108" grpId="0"/>
      <p:bldP spid="112" grpId="0" animBg="1"/>
      <p:bldP spid="114" grpId="0" animBg="1"/>
      <p:bldP spid="115" grpId="0" animBg="1"/>
      <p:bldP spid="116" grpId="0" animBg="1"/>
      <p:bldP spid="117" grpId="0" animBg="1"/>
      <p:bldP spid="119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6807167" y="2124773"/>
            <a:ext cx="994327" cy="50824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536228" y="2128048"/>
            <a:ext cx="994327" cy="50824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258883" y="2128048"/>
            <a:ext cx="994327" cy="50824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969863" y="2108853"/>
            <a:ext cx="994327" cy="50824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698924" y="2112128"/>
            <a:ext cx="994327" cy="50824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Large Alphabet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1579" y="2112128"/>
            <a:ext cx="994327" cy="50824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555161" y="2227124"/>
            <a:ext cx="273269" cy="273269"/>
          </a:xfrm>
          <a:prstGeom prst="flowChartConnector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1044985" y="2213476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1803773" y="2209390"/>
            <a:ext cx="273269" cy="273269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3119674" y="2207083"/>
            <a:ext cx="273269" cy="273269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3541932" y="2213475"/>
            <a:ext cx="273269" cy="273269"/>
          </a:xfrm>
          <a:prstGeom prst="flowChartConnector">
            <a:avLst/>
          </a:prstGeom>
          <a:solidFill>
            <a:srgbClr val="F5993D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2264327" y="2227124"/>
            <a:ext cx="273269" cy="273269"/>
          </a:xfrm>
          <a:prstGeom prst="flowChartConnector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4397273" y="2229827"/>
            <a:ext cx="273269" cy="273269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6990117" y="2249513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4828600" y="224225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5730279" y="2207082"/>
            <a:ext cx="273269" cy="273269"/>
          </a:xfrm>
          <a:prstGeom prst="flowChartConnector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6130417" y="2207082"/>
            <a:ext cx="273269" cy="273269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7453616" y="2223613"/>
            <a:ext cx="273269" cy="273269"/>
          </a:xfrm>
          <a:prstGeom prst="flowChartConnector">
            <a:avLst/>
          </a:prstGeom>
          <a:solidFill>
            <a:srgbClr val="F5993D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0607386" y="2157616"/>
            <a:ext cx="994327" cy="50824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9318366" y="2138421"/>
            <a:ext cx="994327" cy="50824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8047427" y="2141696"/>
            <a:ext cx="994327" cy="50824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4"/>
          <p:cNvSpPr/>
          <p:nvPr/>
        </p:nvSpPr>
        <p:spPr>
          <a:xfrm>
            <a:off x="8152276" y="2238958"/>
            <a:ext cx="273269" cy="273269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/>
          <p:cNvSpPr/>
          <p:nvPr/>
        </p:nvSpPr>
        <p:spPr>
          <a:xfrm>
            <a:off x="9468177" y="2236651"/>
            <a:ext cx="273269" cy="273269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Connector 66"/>
          <p:cNvSpPr/>
          <p:nvPr/>
        </p:nvSpPr>
        <p:spPr>
          <a:xfrm>
            <a:off x="9890435" y="2243043"/>
            <a:ext cx="273269" cy="273269"/>
          </a:xfrm>
          <a:prstGeom prst="flowChartConnector">
            <a:avLst/>
          </a:prstGeom>
          <a:solidFill>
            <a:srgbClr val="F5993D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/>
          <p:cNvSpPr/>
          <p:nvPr/>
        </p:nvSpPr>
        <p:spPr>
          <a:xfrm>
            <a:off x="8612830" y="2256692"/>
            <a:ext cx="273269" cy="273269"/>
          </a:xfrm>
          <a:prstGeom prst="flowChartConnector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Connector 68"/>
          <p:cNvSpPr/>
          <p:nvPr/>
        </p:nvSpPr>
        <p:spPr>
          <a:xfrm>
            <a:off x="10745776" y="2259395"/>
            <a:ext cx="273269" cy="273269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Connector 69"/>
          <p:cNvSpPr/>
          <p:nvPr/>
        </p:nvSpPr>
        <p:spPr>
          <a:xfrm>
            <a:off x="11177103" y="2271827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044985" y="4753287"/>
                <a:ext cx="11033284" cy="1951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PRG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(2,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-Fshapes:</a:t>
                </a:r>
                <a:endParaRPr lang="en-US" sz="24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Hash into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 smtClean="0"/>
                  <a:t> buckets.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Use a PRG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400" dirty="0" smtClean="0"/>
                  <a:t>-</a:t>
                </a:r>
                <a:r>
                  <a:rPr lang="en-US" sz="2400" dirty="0" err="1" smtClean="0"/>
                  <a:t>FShapes</a:t>
                </a:r>
                <a:r>
                  <a:rPr lang="en-US" sz="2400" dirty="0" smtClean="0"/>
                  <a:t> to compress each bucket to </a:t>
                </a:r>
                <a:r>
                  <a:rPr lang="en-US" sz="2400" dirty="0"/>
                  <a:t>to a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1)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dirty="0" smtClean="0"/>
                  <a:t>Fshape.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Recycle seeds across buckets using a PRG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400" dirty="0" smtClean="0"/>
                  <a:t>-</a:t>
                </a:r>
                <a:r>
                  <a:rPr lang="en-US" sz="2400" dirty="0" err="1" smtClean="0"/>
                  <a:t>Fshapes</a:t>
                </a:r>
                <a:r>
                  <a:rPr lang="en-US" sz="2400" dirty="0" smtClean="0"/>
                  <a:t>.</a:t>
                </a:r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Reduce alphabet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sz="2400" dirty="0" smtClean="0"/>
                  <a:t> steps of iterated sampling.</a:t>
                </a: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985" y="4753287"/>
                <a:ext cx="11033284" cy="1951303"/>
              </a:xfrm>
              <a:prstGeom prst="rect">
                <a:avLst/>
              </a:prstGeom>
              <a:blipFill>
                <a:blip r:embed="rId3"/>
                <a:stretch>
                  <a:fillRect l="-829" t="-2500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Rectangle 111"/>
          <p:cNvSpPr/>
          <p:nvPr/>
        </p:nvSpPr>
        <p:spPr>
          <a:xfrm>
            <a:off x="9021297" y="3216833"/>
            <a:ext cx="1699772" cy="14643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lowchart: Connector 113"/>
          <p:cNvSpPr/>
          <p:nvPr/>
        </p:nvSpPr>
        <p:spPr>
          <a:xfrm>
            <a:off x="9215718" y="3495356"/>
            <a:ext cx="273269" cy="27326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lowchart: Connector 114"/>
          <p:cNvSpPr/>
          <p:nvPr/>
        </p:nvSpPr>
        <p:spPr>
          <a:xfrm>
            <a:off x="10354239" y="4118196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lowchart: Connector 115"/>
          <p:cNvSpPr/>
          <p:nvPr/>
        </p:nvSpPr>
        <p:spPr>
          <a:xfrm>
            <a:off x="9804298" y="3463822"/>
            <a:ext cx="273269" cy="273269"/>
          </a:xfrm>
          <a:prstGeom prst="flowChartConnector">
            <a:avLst/>
          </a:prstGeom>
          <a:solidFill>
            <a:srgbClr val="00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lowchart: Connector 116"/>
          <p:cNvSpPr/>
          <p:nvPr/>
        </p:nvSpPr>
        <p:spPr>
          <a:xfrm>
            <a:off x="9816489" y="4115447"/>
            <a:ext cx="273269" cy="273269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lowchart: Connector 118"/>
          <p:cNvSpPr/>
          <p:nvPr/>
        </p:nvSpPr>
        <p:spPr>
          <a:xfrm>
            <a:off x="10338475" y="3450790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lowchart: Connector 120"/>
          <p:cNvSpPr/>
          <p:nvPr/>
        </p:nvSpPr>
        <p:spPr>
          <a:xfrm>
            <a:off x="9242430" y="4118196"/>
            <a:ext cx="273269" cy="273269"/>
          </a:xfrm>
          <a:prstGeom prst="flowChartConnector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1492248" y="3146451"/>
            <a:ext cx="1701275" cy="133363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lowchart: Connector 104"/>
          <p:cNvSpPr/>
          <p:nvPr/>
        </p:nvSpPr>
        <p:spPr>
          <a:xfrm>
            <a:off x="1687934" y="3276662"/>
            <a:ext cx="273269" cy="273269"/>
          </a:xfrm>
          <a:prstGeom prst="flowChartConnector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lowchart: Connector 106"/>
          <p:cNvSpPr/>
          <p:nvPr/>
        </p:nvSpPr>
        <p:spPr>
          <a:xfrm>
            <a:off x="2796771" y="3281915"/>
            <a:ext cx="273269" cy="273269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lowchart: Connector 108"/>
          <p:cNvSpPr/>
          <p:nvPr/>
        </p:nvSpPr>
        <p:spPr>
          <a:xfrm>
            <a:off x="2237099" y="3986110"/>
            <a:ext cx="273269" cy="273269"/>
          </a:xfrm>
          <a:prstGeom prst="flowChartConnector">
            <a:avLst/>
          </a:prstGeom>
          <a:solidFill>
            <a:srgbClr val="F5993D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lowchart: Connector 109"/>
          <p:cNvSpPr/>
          <p:nvPr/>
        </p:nvSpPr>
        <p:spPr>
          <a:xfrm>
            <a:off x="2234467" y="3276662"/>
            <a:ext cx="273269" cy="273269"/>
          </a:xfrm>
          <a:prstGeom prst="flowChartConnector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lowchart: Connector 112"/>
          <p:cNvSpPr/>
          <p:nvPr/>
        </p:nvSpPr>
        <p:spPr>
          <a:xfrm>
            <a:off x="2786265" y="3986110"/>
            <a:ext cx="273269" cy="273269"/>
          </a:xfrm>
          <a:prstGeom prst="flowChartConnector">
            <a:avLst/>
          </a:prstGeom>
          <a:solidFill>
            <a:srgbClr val="00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lowchart: Connector 117"/>
          <p:cNvSpPr/>
          <p:nvPr/>
        </p:nvSpPr>
        <p:spPr>
          <a:xfrm>
            <a:off x="1693186" y="3965087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5093616" y="3214689"/>
            <a:ext cx="1721086" cy="133890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lowchart: Connector 132"/>
          <p:cNvSpPr/>
          <p:nvPr/>
        </p:nvSpPr>
        <p:spPr>
          <a:xfrm>
            <a:off x="6420557" y="3344898"/>
            <a:ext cx="273269" cy="273269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lowchart: Connector 133"/>
          <p:cNvSpPr/>
          <p:nvPr/>
        </p:nvSpPr>
        <p:spPr>
          <a:xfrm>
            <a:off x="5858253" y="3339645"/>
            <a:ext cx="273269" cy="273269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lowchart: Connector 134"/>
          <p:cNvSpPr/>
          <p:nvPr/>
        </p:nvSpPr>
        <p:spPr>
          <a:xfrm>
            <a:off x="6410051" y="4049093"/>
            <a:ext cx="273269" cy="273269"/>
          </a:xfrm>
          <a:prstGeom prst="flowChartConnector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lowchart: Connector 135"/>
          <p:cNvSpPr/>
          <p:nvPr/>
        </p:nvSpPr>
        <p:spPr>
          <a:xfrm>
            <a:off x="5316972" y="4028070"/>
            <a:ext cx="273269" cy="273269"/>
          </a:xfrm>
          <a:prstGeom prst="flowChartConnector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lowchart: Connector 137"/>
          <p:cNvSpPr/>
          <p:nvPr/>
        </p:nvSpPr>
        <p:spPr>
          <a:xfrm>
            <a:off x="5246030" y="3339644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lowchart: Connector 138"/>
          <p:cNvSpPr/>
          <p:nvPr/>
        </p:nvSpPr>
        <p:spPr>
          <a:xfrm>
            <a:off x="5863510" y="4038582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2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6807167" y="2124773"/>
            <a:ext cx="994327" cy="50824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536228" y="2128048"/>
            <a:ext cx="994327" cy="50824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258883" y="2128048"/>
            <a:ext cx="994327" cy="50824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969863" y="2108853"/>
            <a:ext cx="994327" cy="50824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698924" y="2112128"/>
            <a:ext cx="994327" cy="50824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Fooling Low Variance </a:t>
            </a:r>
            <a:r>
              <a:rPr lang="en-US" dirty="0" err="1" smtClean="0"/>
              <a:t>SHapes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1579" y="2112128"/>
            <a:ext cx="994327" cy="50824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555161" y="2227124"/>
            <a:ext cx="273269" cy="273269"/>
          </a:xfrm>
          <a:prstGeom prst="flowChartConnector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1044985" y="2213476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1803773" y="2209390"/>
            <a:ext cx="273269" cy="273269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3119674" y="2207083"/>
            <a:ext cx="273269" cy="273269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3541932" y="2213475"/>
            <a:ext cx="273269" cy="273269"/>
          </a:xfrm>
          <a:prstGeom prst="flowChartConnector">
            <a:avLst/>
          </a:prstGeom>
          <a:solidFill>
            <a:srgbClr val="F5993D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2264327" y="2227124"/>
            <a:ext cx="273269" cy="273269"/>
          </a:xfrm>
          <a:prstGeom prst="flowChartConnector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4397273" y="2229827"/>
            <a:ext cx="273269" cy="273269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6990117" y="2249513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4828600" y="2242259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5730279" y="2207082"/>
            <a:ext cx="273269" cy="273269"/>
          </a:xfrm>
          <a:prstGeom prst="flowChartConnector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6130417" y="2207082"/>
            <a:ext cx="273269" cy="273269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7453616" y="2223613"/>
            <a:ext cx="273269" cy="273269"/>
          </a:xfrm>
          <a:prstGeom prst="flowChartConnector">
            <a:avLst/>
          </a:prstGeom>
          <a:solidFill>
            <a:srgbClr val="F5993D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0607386" y="2157616"/>
            <a:ext cx="994327" cy="50824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9318366" y="2138421"/>
            <a:ext cx="994327" cy="50824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8047427" y="2141696"/>
            <a:ext cx="994327" cy="50824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4"/>
          <p:cNvSpPr/>
          <p:nvPr/>
        </p:nvSpPr>
        <p:spPr>
          <a:xfrm>
            <a:off x="8152276" y="2238958"/>
            <a:ext cx="273269" cy="273269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/>
          <p:cNvSpPr/>
          <p:nvPr/>
        </p:nvSpPr>
        <p:spPr>
          <a:xfrm>
            <a:off x="9468177" y="2236651"/>
            <a:ext cx="273269" cy="273269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Connector 66"/>
          <p:cNvSpPr/>
          <p:nvPr/>
        </p:nvSpPr>
        <p:spPr>
          <a:xfrm>
            <a:off x="9890435" y="2243043"/>
            <a:ext cx="273269" cy="273269"/>
          </a:xfrm>
          <a:prstGeom prst="flowChartConnector">
            <a:avLst/>
          </a:prstGeom>
          <a:solidFill>
            <a:srgbClr val="F5993D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/>
          <p:cNvSpPr/>
          <p:nvPr/>
        </p:nvSpPr>
        <p:spPr>
          <a:xfrm>
            <a:off x="8612830" y="2256692"/>
            <a:ext cx="273269" cy="273269"/>
          </a:xfrm>
          <a:prstGeom prst="flowChartConnector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Connector 68"/>
          <p:cNvSpPr/>
          <p:nvPr/>
        </p:nvSpPr>
        <p:spPr>
          <a:xfrm>
            <a:off x="10745776" y="2259395"/>
            <a:ext cx="273269" cy="273269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Connector 69"/>
          <p:cNvSpPr/>
          <p:nvPr/>
        </p:nvSpPr>
        <p:spPr>
          <a:xfrm>
            <a:off x="11177103" y="2271827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9021297" y="3216833"/>
            <a:ext cx="1699772" cy="14643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lowchart: Connector 113"/>
          <p:cNvSpPr/>
          <p:nvPr/>
        </p:nvSpPr>
        <p:spPr>
          <a:xfrm>
            <a:off x="9215718" y="3495356"/>
            <a:ext cx="273269" cy="27326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lowchart: Connector 114"/>
          <p:cNvSpPr/>
          <p:nvPr/>
        </p:nvSpPr>
        <p:spPr>
          <a:xfrm>
            <a:off x="10354239" y="4118196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lowchart: Connector 115"/>
          <p:cNvSpPr/>
          <p:nvPr/>
        </p:nvSpPr>
        <p:spPr>
          <a:xfrm>
            <a:off x="9804298" y="3463822"/>
            <a:ext cx="273269" cy="273269"/>
          </a:xfrm>
          <a:prstGeom prst="flowChartConnector">
            <a:avLst/>
          </a:prstGeom>
          <a:solidFill>
            <a:srgbClr val="00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lowchart: Connector 116"/>
          <p:cNvSpPr/>
          <p:nvPr/>
        </p:nvSpPr>
        <p:spPr>
          <a:xfrm>
            <a:off x="9816489" y="4115447"/>
            <a:ext cx="273269" cy="273269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lowchart: Connector 118"/>
          <p:cNvSpPr/>
          <p:nvPr/>
        </p:nvSpPr>
        <p:spPr>
          <a:xfrm>
            <a:off x="10338475" y="3450790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lowchart: Connector 120"/>
          <p:cNvSpPr/>
          <p:nvPr/>
        </p:nvSpPr>
        <p:spPr>
          <a:xfrm>
            <a:off x="9242430" y="4118196"/>
            <a:ext cx="273269" cy="273269"/>
          </a:xfrm>
          <a:prstGeom prst="flowChartConnector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1492248" y="3146451"/>
            <a:ext cx="1701275" cy="133363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lowchart: Connector 104"/>
          <p:cNvSpPr/>
          <p:nvPr/>
        </p:nvSpPr>
        <p:spPr>
          <a:xfrm>
            <a:off x="1687934" y="3276662"/>
            <a:ext cx="273269" cy="273269"/>
          </a:xfrm>
          <a:prstGeom prst="flowChartConnector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lowchart: Connector 106"/>
          <p:cNvSpPr/>
          <p:nvPr/>
        </p:nvSpPr>
        <p:spPr>
          <a:xfrm>
            <a:off x="2796771" y="3281915"/>
            <a:ext cx="273269" cy="273269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lowchart: Connector 108"/>
          <p:cNvSpPr/>
          <p:nvPr/>
        </p:nvSpPr>
        <p:spPr>
          <a:xfrm>
            <a:off x="2237099" y="3986110"/>
            <a:ext cx="273269" cy="273269"/>
          </a:xfrm>
          <a:prstGeom prst="flowChartConnector">
            <a:avLst/>
          </a:prstGeom>
          <a:solidFill>
            <a:srgbClr val="F5993D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lowchart: Connector 109"/>
          <p:cNvSpPr/>
          <p:nvPr/>
        </p:nvSpPr>
        <p:spPr>
          <a:xfrm>
            <a:off x="2234467" y="3276662"/>
            <a:ext cx="273269" cy="273269"/>
          </a:xfrm>
          <a:prstGeom prst="flowChartConnector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lowchart: Connector 112"/>
          <p:cNvSpPr/>
          <p:nvPr/>
        </p:nvSpPr>
        <p:spPr>
          <a:xfrm>
            <a:off x="2786265" y="3986110"/>
            <a:ext cx="273269" cy="273269"/>
          </a:xfrm>
          <a:prstGeom prst="flowChartConnector">
            <a:avLst/>
          </a:prstGeom>
          <a:solidFill>
            <a:srgbClr val="00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lowchart: Connector 117"/>
          <p:cNvSpPr/>
          <p:nvPr/>
        </p:nvSpPr>
        <p:spPr>
          <a:xfrm>
            <a:off x="1693186" y="3965087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5093616" y="3214689"/>
            <a:ext cx="1721086" cy="133890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lowchart: Connector 132"/>
          <p:cNvSpPr/>
          <p:nvPr/>
        </p:nvSpPr>
        <p:spPr>
          <a:xfrm>
            <a:off x="6420557" y="3344898"/>
            <a:ext cx="273269" cy="273269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lowchart: Connector 133"/>
          <p:cNvSpPr/>
          <p:nvPr/>
        </p:nvSpPr>
        <p:spPr>
          <a:xfrm>
            <a:off x="5858253" y="3339645"/>
            <a:ext cx="273269" cy="273269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lowchart: Connector 134"/>
          <p:cNvSpPr/>
          <p:nvPr/>
        </p:nvSpPr>
        <p:spPr>
          <a:xfrm>
            <a:off x="6410051" y="4049093"/>
            <a:ext cx="273269" cy="273269"/>
          </a:xfrm>
          <a:prstGeom prst="flowChartConnector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lowchart: Connector 135"/>
          <p:cNvSpPr/>
          <p:nvPr/>
        </p:nvSpPr>
        <p:spPr>
          <a:xfrm>
            <a:off x="5316972" y="4028070"/>
            <a:ext cx="273269" cy="273269"/>
          </a:xfrm>
          <a:prstGeom prst="flowChartConnector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lowchart: Connector 137"/>
          <p:cNvSpPr/>
          <p:nvPr/>
        </p:nvSpPr>
        <p:spPr>
          <a:xfrm>
            <a:off x="5246030" y="3339644"/>
            <a:ext cx="273269" cy="27326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lowchart: Connector 138"/>
          <p:cNvSpPr/>
          <p:nvPr/>
        </p:nvSpPr>
        <p:spPr>
          <a:xfrm>
            <a:off x="5863510" y="4038582"/>
            <a:ext cx="273269" cy="27326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32781" y="4826796"/>
                <a:ext cx="10945488" cy="1215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Main Technical Lemma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 [G.-Kane-Meka’15]: </a:t>
                </a:r>
                <a:endParaRPr lang="en-US" sz="2400" dirty="0">
                  <a:solidFill>
                    <a:schemeClr val="accent1"/>
                  </a:solidFill>
                </a:endParaRPr>
              </a:p>
              <a:p>
                <a:r>
                  <a:rPr lang="en-US" sz="2400" dirty="0"/>
                  <a:t>Let RVs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be bounded </a:t>
                </a:r>
                <a:r>
                  <a:rPr lang="en-US" sz="2400" dirty="0" smtClean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. </a:t>
                </a:r>
                <a:r>
                  <a:rPr lang="en-US" sz="2400" dirty="0"/>
                  <a:t>Under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dirty="0" smtClean="0"/>
                  <a:t>wise independence</a:t>
                </a:r>
                <a:endParaRPr lang="en-US" sz="2400" dirty="0"/>
              </a:p>
              <a:p>
                <a:pPr algn="just"/>
                <a:r>
                  <a:rPr lang="en-US" sz="2400" dirty="0">
                    <a:solidFill>
                      <a:srgbClr val="FF0000"/>
                    </a:solidFill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|≤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781" y="4826796"/>
                <a:ext cx="10945488" cy="1215717"/>
              </a:xfrm>
              <a:prstGeom prst="rect">
                <a:avLst/>
              </a:prstGeom>
              <a:blipFill>
                <a:blip r:embed="rId3"/>
                <a:stretch>
                  <a:fillRect l="-891" t="-4020" b="-74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34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Summary…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0208164" cy="41518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Optimal generators for many natural </a:t>
                </a:r>
                <a:r>
                  <a:rPr lang="en-US" dirty="0" smtClean="0"/>
                  <a:t>problems that eluded previous techniques.</a:t>
                </a:r>
              </a:p>
              <a:p>
                <a:pPr>
                  <a:buClrTx/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RL</a:t>
                </a:r>
                <a:r>
                  <a:rPr lang="en-US" dirty="0" smtClean="0"/>
                  <a:t>: Fourier shapes capture natural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order independent </a:t>
                </a:r>
                <a:r>
                  <a:rPr lang="en-US" dirty="0" smtClean="0"/>
                  <a:t>tests. </a:t>
                </a:r>
              </a:p>
              <a:p>
                <a:pPr marL="0" indent="0">
                  <a:buClrTx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Going beyond order independent tests?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Fools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read-once</a:t>
                </a:r>
                <a:r>
                  <a:rPr lang="en-US" dirty="0" smtClean="0"/>
                  <a:t> CNFs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[GMRTV’12]</a:t>
                </a:r>
                <a:r>
                  <a:rPr lang="en-US" dirty="0" smtClean="0"/>
                  <a:t>.</a:t>
                </a:r>
              </a:p>
              <a:p>
                <a:pPr marL="0" indent="0">
                  <a:buClrTx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Could it fool all CNFs</a:t>
                </a:r>
                <a:r>
                  <a:rPr lang="en-US" dirty="0" smtClean="0"/>
                  <a:t>?</a:t>
                </a:r>
              </a:p>
              <a:p>
                <a:pPr marL="0" indent="0">
                  <a:buClrTx/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	[Meka-G.] </a:t>
                </a:r>
                <a:r>
                  <a:rPr lang="en-US" dirty="0" smtClean="0"/>
                  <a:t>Take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−0.1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-biased set, and take balls of radius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0.1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around 	each point. Is this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hard for depth-3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?</a:t>
                </a:r>
                <a:endParaRPr lang="en-US" dirty="0" smtClean="0"/>
              </a:p>
              <a:p>
                <a:pPr>
                  <a:buClrTx/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 Algorithmic </a:t>
                </a:r>
                <a:r>
                  <a:rPr lang="en-US" dirty="0"/>
                  <a:t>applications of the main lemma</a:t>
                </a:r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0208164" cy="4151870"/>
              </a:xfrm>
              <a:blipFill>
                <a:blip r:embed="rId3"/>
                <a:stretch>
                  <a:fillRect l="-1373" t="-2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39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Unconditional Constructions?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29982" y="2112327"/>
                <a:ext cx="10391458" cy="4322763"/>
              </a:xfrm>
            </p:spPr>
            <p:txBody>
              <a:bodyPr>
                <a:noAutofit/>
              </a:bodyPr>
              <a:lstStyle/>
              <a:p>
                <a:pPr marL="128016" lvl="1" indent="0">
                  <a:buNone/>
                </a:pPr>
                <a:r>
                  <a:rPr lang="en-US" dirty="0" smtClean="0"/>
                  <a:t>For restricted classes (typically when we have lower bounds).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 </a:t>
                </a:r>
                <a:r>
                  <a:rPr lang="en-US" dirty="0"/>
                  <a:t>Bounded-depth circuits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[Ajtai-Wigderson’85]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 Bounded-memory algorithms 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[AKS’87, Nisan’90]</a:t>
                </a:r>
                <a:endParaRPr lang="en-US" sz="2400" dirty="0" smtClean="0"/>
              </a:p>
              <a:p>
                <a:pPr marL="128016" lvl="1" indent="0">
                  <a:buNone/>
                </a:pPr>
                <a:endParaRPr lang="en-US" sz="2400" dirty="0" smtClean="0"/>
              </a:p>
              <a:p>
                <a:pPr marL="128016" lvl="1" indent="0">
                  <a:buNone/>
                </a:pPr>
                <a:r>
                  <a:rPr lang="en-US" sz="2400" dirty="0" smtClean="0"/>
                  <a:t>Can we construct optimal PRGs for these restricted classes?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 Bounded-memory </a:t>
                </a:r>
                <a:r>
                  <a:rPr lang="en-US" dirty="0"/>
                  <a:t>algorithms:</a:t>
                </a:r>
                <a:r>
                  <a:rPr lang="en-US" dirty="0">
                    <a:solidFill>
                      <a:schemeClr val="accent5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[AKS’87,N’90</a:t>
                </a:r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NZ’91,INW’94,RR’96,...]</a:t>
                </a:r>
                <a:endParaRPr lang="en-US" dirty="0"/>
              </a:p>
              <a:p>
                <a:pPr lvl="1">
                  <a:buFont typeface="Wingdings" panose="05000000000000000000" pitchFamily="2" charset="2"/>
                  <a:buChar char="v"/>
                </a:pPr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 Depth-2 circuits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.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[AW’85,NW’88,B’07,R’08,B’09,DETT’10,…]</a:t>
                </a:r>
              </a:p>
              <a:p>
                <a:pPr marL="128016" lvl="1" indent="0">
                  <a:buNone/>
                </a:pPr>
                <a:endParaRPr lang="en-US" sz="2400" dirty="0">
                  <a:solidFill>
                    <a:schemeClr val="accent1"/>
                  </a:solidFill>
                </a:endParaRPr>
              </a:p>
              <a:p>
                <a:pPr marL="128016" lvl="1" indent="0">
                  <a:buNone/>
                </a:pPr>
                <a:endParaRPr lang="en-US" sz="2400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9982" y="2112327"/>
                <a:ext cx="10391458" cy="4322763"/>
              </a:xfrm>
              <a:blipFill>
                <a:blip r:embed="rId3"/>
                <a:stretch>
                  <a:fillRect l="-117" t="-1975" r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34490" y="4503420"/>
            <a:ext cx="900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rgbClr val="FF0000"/>
                </a:solidFill>
              </a:rPr>
              <a:t>n approach to RL </a:t>
            </a:r>
            <a:r>
              <a:rPr lang="en-US" sz="2400" dirty="0">
                <a:solidFill>
                  <a:srgbClr val="FF0000"/>
                </a:solidFill>
              </a:rPr>
              <a:t>= L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84020" y="5307330"/>
                <a:ext cx="9006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2000" dirty="0" smtClean="0"/>
                  <a:t>	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An approach to better lower bounds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020" y="5307330"/>
                <a:ext cx="9006840" cy="461665"/>
              </a:xfrm>
              <a:prstGeom prst="rect">
                <a:avLst/>
              </a:prstGeom>
              <a:blipFill>
                <a:blip r:embed="rId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95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PRG fooling a class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0307017" cy="333632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Stretch </a:t>
                </a:r>
                <a:r>
                  <a:rPr lang="en-US" dirty="0"/>
                  <a:t>a short random seed into a much longer string that “looks random” to any </a:t>
                </a:r>
                <a:r>
                  <a:rPr lang="en-US" dirty="0" smtClean="0"/>
                  <a:t>function in the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rgbClr val="FF0000"/>
                    </a:solidFill>
                  </a:rPr>
                  <a:t>Defn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:</a:t>
                </a:r>
                <a:r>
                  <a:rPr lang="en-US" dirty="0" smtClean="0"/>
                  <a:t> A generator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fools a 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of Boolean functions with error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if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sub>
                      </m:sSub>
                      <m:d>
                        <m:dPr>
                          <m:begChr m:val="["/>
                          <m:endChr m:val="|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endChr m:val="]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0307017" cy="3336324"/>
              </a:xfrm>
              <a:blipFill>
                <a:blip r:embed="rId2"/>
                <a:stretch>
                  <a:fillRect l="-1360" t="-2559" r="-1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929394" y="5366979"/>
            <a:ext cx="8799494" cy="116153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930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Bounded Memory: RL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1989438"/>
                <a:ext cx="9720073" cy="4023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Lower bounds for </a:t>
                </a:r>
                <a:r>
                  <a:rPr lang="en-US" i="1" dirty="0">
                    <a:solidFill>
                      <a:srgbClr val="FF0000"/>
                    </a:solidFill>
                  </a:rPr>
                  <a:t>RL </a:t>
                </a:r>
                <a:r>
                  <a:rPr lang="en-US" dirty="0"/>
                  <a:t>are very far away: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𝑅𝐿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Languages accepted by a Turing machine with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n-US" dirty="0" smtClean="0"/>
                  <a:t>Input tape (two-way).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n-US" dirty="0" smtClean="0"/>
                  <a:t>Logarithmic work space (two-way).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Random tape 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one-way</a:t>
                </a:r>
                <a:r>
                  <a:rPr lang="en-US" dirty="0" smtClean="0"/>
                  <a:t>).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One-way access makes PRG construction easier.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Easier to work with branching programs.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1989438"/>
                <a:ext cx="9720073" cy="4023360"/>
              </a:xfrm>
              <a:blipFill>
                <a:blip r:embed="rId2"/>
                <a:stretch>
                  <a:fillRect l="-1442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722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Branching </a:t>
            </a:r>
            <a:r>
              <a:rPr lang="en-US" dirty="0" smtClean="0"/>
              <a:t>Programs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30074" y="5175488"/>
                <a:ext cx="9720073" cy="402336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Running Time.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Width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Number of configurations </a:t>
                </a: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[</a:t>
                </a: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work tape, head positions].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Algorithm + Input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Transitions.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0074" y="5175488"/>
                <a:ext cx="9720073" cy="4023360"/>
              </a:xfrm>
              <a:blipFill>
                <a:blip r:embed="rId2"/>
                <a:stretch>
                  <a:fillRect l="-1317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285103" y="2310712"/>
            <a:ext cx="568411" cy="2755557"/>
            <a:chOff x="1285103" y="3076832"/>
            <a:chExt cx="568411" cy="2755557"/>
          </a:xfrm>
        </p:grpSpPr>
        <p:sp>
          <p:nvSpPr>
            <p:cNvPr id="4" name="Rounded Rectangle 3"/>
            <p:cNvSpPr/>
            <p:nvPr/>
          </p:nvSpPr>
          <p:spPr>
            <a:xfrm>
              <a:off x="1285103" y="3076832"/>
              <a:ext cx="568411" cy="275555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421027" y="3258724"/>
              <a:ext cx="296562" cy="3089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412789" y="3744758"/>
              <a:ext cx="296562" cy="3089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425143" y="4881581"/>
              <a:ext cx="296562" cy="3089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425143" y="5437635"/>
              <a:ext cx="296562" cy="3089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425146" y="4350239"/>
              <a:ext cx="296562" cy="3089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95602" y="2327185"/>
            <a:ext cx="568411" cy="2755557"/>
            <a:chOff x="1285103" y="3076832"/>
            <a:chExt cx="568411" cy="2755557"/>
          </a:xfrm>
        </p:grpSpPr>
        <p:sp>
          <p:nvSpPr>
            <p:cNvPr id="15" name="Rounded Rectangle 14"/>
            <p:cNvSpPr/>
            <p:nvPr/>
          </p:nvSpPr>
          <p:spPr>
            <a:xfrm>
              <a:off x="1285103" y="3076832"/>
              <a:ext cx="568411" cy="275555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421027" y="3258724"/>
              <a:ext cx="296562" cy="3089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412789" y="3744758"/>
              <a:ext cx="296562" cy="3089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425143" y="4881581"/>
              <a:ext cx="296562" cy="3089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425143" y="5437635"/>
              <a:ext cx="296562" cy="3089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425146" y="4350239"/>
              <a:ext cx="296562" cy="3089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63771" y="2314829"/>
            <a:ext cx="568411" cy="2755557"/>
            <a:chOff x="1285103" y="3076832"/>
            <a:chExt cx="568411" cy="2755557"/>
          </a:xfrm>
        </p:grpSpPr>
        <p:sp>
          <p:nvSpPr>
            <p:cNvPr id="22" name="Rounded Rectangle 21"/>
            <p:cNvSpPr/>
            <p:nvPr/>
          </p:nvSpPr>
          <p:spPr>
            <a:xfrm>
              <a:off x="1285103" y="3076832"/>
              <a:ext cx="568411" cy="275555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421027" y="3258724"/>
              <a:ext cx="296562" cy="3089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412789" y="3744758"/>
              <a:ext cx="296562" cy="3089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425143" y="4881581"/>
              <a:ext cx="296562" cy="3089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425143" y="5437635"/>
              <a:ext cx="296562" cy="3089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425146" y="4350239"/>
              <a:ext cx="296562" cy="3089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525899" y="2310711"/>
            <a:ext cx="568411" cy="2755557"/>
            <a:chOff x="1285103" y="3076832"/>
            <a:chExt cx="568411" cy="2755557"/>
          </a:xfrm>
        </p:grpSpPr>
        <p:sp>
          <p:nvSpPr>
            <p:cNvPr id="29" name="Rounded Rectangle 28"/>
            <p:cNvSpPr/>
            <p:nvPr/>
          </p:nvSpPr>
          <p:spPr>
            <a:xfrm>
              <a:off x="1285103" y="3076832"/>
              <a:ext cx="568411" cy="275555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421027" y="3258724"/>
              <a:ext cx="296562" cy="3089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412789" y="3744758"/>
              <a:ext cx="296562" cy="3089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425143" y="4881581"/>
              <a:ext cx="296562" cy="3089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425143" y="5437635"/>
              <a:ext cx="296562" cy="3089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425146" y="4350239"/>
              <a:ext cx="296562" cy="3089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>
            <a:off x="815546" y="2327185"/>
            <a:ext cx="24713" cy="2739083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3031" y="3287556"/>
            <a:ext cx="444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1231556" y="2069425"/>
            <a:ext cx="9862754" cy="21249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718089" y="1562759"/>
            <a:ext cx="444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44" name="Straight Arrow Connector 43"/>
          <p:cNvCxnSpPr>
            <a:stCxn id="12" idx="7"/>
          </p:cNvCxnSpPr>
          <p:nvPr/>
        </p:nvCxnSpPr>
        <p:spPr>
          <a:xfrm flipV="1">
            <a:off x="1678278" y="2697889"/>
            <a:ext cx="1345010" cy="93147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2" idx="6"/>
          </p:cNvCxnSpPr>
          <p:nvPr/>
        </p:nvCxnSpPr>
        <p:spPr>
          <a:xfrm>
            <a:off x="1721708" y="3738579"/>
            <a:ext cx="1301580" cy="1064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2" idx="5"/>
            <a:endCxn id="18" idx="2"/>
          </p:cNvCxnSpPr>
          <p:nvPr/>
        </p:nvCxnSpPr>
        <p:spPr>
          <a:xfrm>
            <a:off x="1678278" y="3847798"/>
            <a:ext cx="1357364" cy="43859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614616" y="3909511"/>
            <a:ext cx="1408672" cy="82444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232455" y="2747804"/>
            <a:ext cx="444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99503" y="3369766"/>
            <a:ext cx="444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129482" y="4201790"/>
            <a:ext cx="444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9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RL?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89438"/>
            <a:ext cx="9720073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Undirected graph connectivity </a:t>
            </a:r>
            <a:r>
              <a:rPr lang="en-US" dirty="0" smtClean="0">
                <a:solidFill>
                  <a:schemeClr val="accent1"/>
                </a:solidFill>
              </a:rPr>
              <a:t>[AKLLR’79]: </a:t>
            </a:r>
            <a:r>
              <a:rPr lang="en-US" dirty="0" smtClean="0"/>
              <a:t>Complete for </a:t>
            </a:r>
            <a:r>
              <a:rPr lang="en-US" dirty="0" smtClean="0">
                <a:solidFill>
                  <a:srgbClr val="FF0000"/>
                </a:solidFill>
              </a:rPr>
              <a:t>SL.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tatistical tests (hashing, rounding, </a:t>
            </a:r>
            <a:r>
              <a:rPr lang="en-US" dirty="0" err="1" smtClean="0"/>
              <a:t>Chernoff</a:t>
            </a:r>
            <a:r>
              <a:rPr lang="en-US" dirty="0" smtClean="0"/>
              <a:t> bounds)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[Sivakumar’02]: </a:t>
            </a:r>
            <a:r>
              <a:rPr lang="en-US" dirty="0" smtClean="0"/>
              <a:t>Often the way an algorithm uses its random bits can be modelled using a small-width branching program.</a:t>
            </a:r>
          </a:p>
          <a:p>
            <a:pPr marL="0" indent="0">
              <a:buNone/>
            </a:pPr>
            <a:r>
              <a:rPr lang="en-US" dirty="0" err="1" smtClean="0"/>
              <a:t>Eg</a:t>
            </a:r>
            <a:r>
              <a:rPr lang="en-US" dirty="0" smtClean="0"/>
              <a:t>: </a:t>
            </a:r>
            <a:r>
              <a:rPr lang="en-US" dirty="0" err="1" smtClean="0"/>
              <a:t>Goemans</a:t>
            </a:r>
            <a:r>
              <a:rPr lang="en-US" dirty="0" smtClean="0"/>
              <a:t>-Williamson Max-Cut algorithm.</a:t>
            </a:r>
          </a:p>
        </p:txBody>
      </p:sp>
    </p:spTree>
    <p:extLst>
      <p:ext uri="{BB962C8B-B14F-4D97-AF65-F5344CB8AC3E}">
        <p14:creationId xmlns:p14="http://schemas.microsoft.com/office/powerpoint/2010/main" val="26343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5914</TotalTime>
  <Words>1131</Words>
  <Application>Microsoft Office PowerPoint</Application>
  <PresentationFormat>Widescreen</PresentationFormat>
  <Paragraphs>385</Paragraphs>
  <Slides>44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Cambria Math</vt:lpstr>
      <vt:lpstr>Tw Cen MT</vt:lpstr>
      <vt:lpstr>Tw Cen MT Condensed</vt:lpstr>
      <vt:lpstr>Wingdings</vt:lpstr>
      <vt:lpstr>Wingdings 3</vt:lpstr>
      <vt:lpstr>Integral</vt:lpstr>
      <vt:lpstr>Pseudorandom Generators for Bounded Memory</vt:lpstr>
      <vt:lpstr>Pseudorandomness</vt:lpstr>
      <vt:lpstr>The Holy Grail of Pseudorandomness</vt:lpstr>
      <vt:lpstr>Unconditional Constructions?</vt:lpstr>
      <vt:lpstr>Unconditional Constructions?</vt:lpstr>
      <vt:lpstr>PRG fooling a class</vt:lpstr>
      <vt:lpstr>Bounded Memory: RL</vt:lpstr>
      <vt:lpstr>Branching Programs </vt:lpstr>
      <vt:lpstr>What is in RL?</vt:lpstr>
      <vt:lpstr>The Story so FAR …</vt:lpstr>
      <vt:lpstr>The gradually increasing independence paradigm</vt:lpstr>
      <vt:lpstr>Today</vt:lpstr>
      <vt:lpstr>CombinaTorial Rectangles</vt:lpstr>
      <vt:lpstr>CombinaTorial Rectangles</vt:lpstr>
      <vt:lpstr>Throwing balls into Bins </vt:lpstr>
      <vt:lpstr>Throwing balls into BinS</vt:lpstr>
      <vt:lpstr>Throwing n balls into √n Bins  [Celis-Reingold-Segev-WiEder’11]</vt:lpstr>
      <vt:lpstr>Throwing n balls into n Bins  [Celis-Reingold-Segev-WiEder’11]</vt:lpstr>
      <vt:lpstr>The TEMPLATE</vt:lpstr>
      <vt:lpstr>This Talk …</vt:lpstr>
      <vt:lpstr>CombinaTorial Rectangles aka Drawing Balls from Bins</vt:lpstr>
      <vt:lpstr>Drawing balls from Bins Gradually [G.-Meka-ReingoLd-Trevisan-Vadhan’12]</vt:lpstr>
      <vt:lpstr>Drawing balls from Bins Gradually [G.-Meka-ReingoLd-Trevisan-Vadhan’12]</vt:lpstr>
      <vt:lpstr>Drawing balls from Bins Gradually [G.-Meka-ReingoLd-Trevisan-Vadhan’12]</vt:lpstr>
      <vt:lpstr>Drawing balls from Bins Gradually [G.-Meka-ReingoLd-Trevisan-Vadhan’12]</vt:lpstr>
      <vt:lpstr>Bounded Independence for Products of Bounded Variables?</vt:lpstr>
      <vt:lpstr>Drawing balls from Bins Gradually [G.-Meka-ReingoLd-Trevisan-Vadhan’12]</vt:lpstr>
      <vt:lpstr>Drawing balls from Bins Gradually [G.-Meka-ReingoLd-Trevisan-Vadhan’12]</vt:lpstr>
      <vt:lpstr>Read-once CNF</vt:lpstr>
      <vt:lpstr>Read-once CNF</vt:lpstr>
      <vt:lpstr>The TEMPLATE</vt:lpstr>
      <vt:lpstr>This Talk …</vt:lpstr>
      <vt:lpstr>This Talk …</vt:lpstr>
      <vt:lpstr>Fourier Shapes  [G.-Kane-Meka’15]</vt:lpstr>
      <vt:lpstr>Fourier Shapes  [G.-Kane-Meka’15]</vt:lpstr>
      <vt:lpstr>Fourier Shapes  [G.-Kane-Meka’15]</vt:lpstr>
      <vt:lpstr>Fourier Shapes  [G.-Kane-Meka’15]</vt:lpstr>
      <vt:lpstr>Fourier Shapes  [G.-Kane-Meka’15]</vt:lpstr>
      <vt:lpstr>Fourier Shapes  [G.-Kane-Meka’15]</vt:lpstr>
      <vt:lpstr>High Variance Lowers Expectations</vt:lpstr>
      <vt:lpstr>Fooling Low Variance SHapes </vt:lpstr>
      <vt:lpstr>The Importance of Large Alphabet</vt:lpstr>
      <vt:lpstr>Fooling Low Variance SHapes </vt:lpstr>
      <vt:lpstr>Summary…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Gradually increasing independence</dc:title>
  <dc:creator>Parikshit Gopalan</dc:creator>
  <cp:lastModifiedBy>Parikshit Gopalan</cp:lastModifiedBy>
  <cp:revision>558</cp:revision>
  <dcterms:created xsi:type="dcterms:W3CDTF">2015-09-21T17:25:17Z</dcterms:created>
  <dcterms:modified xsi:type="dcterms:W3CDTF">2016-02-08T18:06:57Z</dcterms:modified>
</cp:coreProperties>
</file>