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432" r:id="rId2"/>
    <p:sldId id="454" r:id="rId3"/>
    <p:sldId id="503" r:id="rId4"/>
    <p:sldId id="502" r:id="rId5"/>
    <p:sldId id="446" r:id="rId6"/>
    <p:sldId id="533" r:id="rId7"/>
    <p:sldId id="532" r:id="rId8"/>
    <p:sldId id="449" r:id="rId9"/>
    <p:sldId id="534" r:id="rId10"/>
    <p:sldId id="487" r:id="rId11"/>
    <p:sldId id="504" r:id="rId12"/>
    <p:sldId id="457" r:id="rId13"/>
    <p:sldId id="505" r:id="rId14"/>
    <p:sldId id="507" r:id="rId15"/>
    <p:sldId id="506" r:id="rId16"/>
    <p:sldId id="523" r:id="rId17"/>
    <p:sldId id="531" r:id="rId18"/>
    <p:sldId id="509" r:id="rId19"/>
    <p:sldId id="536" r:id="rId20"/>
    <p:sldId id="514" r:id="rId21"/>
    <p:sldId id="537" r:id="rId22"/>
    <p:sldId id="539" r:id="rId23"/>
    <p:sldId id="510" r:id="rId24"/>
    <p:sldId id="513" r:id="rId25"/>
    <p:sldId id="541" r:id="rId26"/>
    <p:sldId id="527" r:id="rId27"/>
    <p:sldId id="529" r:id="rId28"/>
    <p:sldId id="542" r:id="rId29"/>
    <p:sldId id="530" r:id="rId30"/>
    <p:sldId id="538" r:id="rId31"/>
    <p:sldId id="42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C8"/>
    <a:srgbClr val="111111"/>
    <a:srgbClr val="FFFFE8"/>
    <a:srgbClr val="FFFFF6"/>
    <a:srgbClr val="66FFFF"/>
    <a:srgbClr val="8FAD2F"/>
    <a:srgbClr val="EEF1E8"/>
    <a:srgbClr val="DBE3CD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3" autoAdjust="0"/>
    <p:restoredTop sz="84898" autoAdjust="0"/>
  </p:normalViewPr>
  <p:slideViewPr>
    <p:cSldViewPr snapToGrid="0">
      <p:cViewPr varScale="1">
        <p:scale>
          <a:sx n="90" d="100"/>
          <a:sy n="90" d="100"/>
        </p:scale>
        <p:origin x="12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ln>
          <a:noFill/>
        </a:ln>
      </dgm:spPr>
      <dgm:t>
        <a:bodyPr lIns="0" tIns="0" rIns="0" bIns="0"/>
        <a:lstStyle/>
        <a:p>
          <a:r>
            <a:rPr lang="en-US" sz="3200" b="1" smtClean="0">
              <a:latin typeface="Calibri" panose="020F0502020204030204" pitchFamily="34" charset="0"/>
            </a:rPr>
            <a:t>Lower bounds on non-commutative formulas for </a:t>
          </a:r>
          <a:r>
            <a:rPr lang="en-US" sz="3200" b="1" u="sng" smtClean="0">
              <a:latin typeface="Calibri" panose="020F0502020204030204" pitchFamily="34" charset="0"/>
            </a:rPr>
            <a:t>certain</a:t>
          </a:r>
          <a:r>
            <a:rPr lang="en-US" sz="3200" b="1" u="none" smtClean="0">
              <a:latin typeface="Calibri" panose="020F0502020204030204" pitchFamily="34" charset="0"/>
            </a:rPr>
            <a:t> polynomials</a:t>
          </a:r>
          <a:endParaRPr lang="en-US" sz="3200" b="1" u="sng" dirty="0">
            <a:solidFill>
              <a:schemeClr val="accent3">
                <a:lumMod val="65000"/>
              </a:schemeClr>
            </a:solidFill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/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ln>
          <a:noFill/>
        </a:ln>
      </dgm:spPr>
      <dgm:t>
        <a:bodyPr/>
        <a:lstStyle/>
        <a:p>
          <a:r>
            <a:rPr lang="en-US" sz="3200" b="1" smtClean="0">
              <a:solidFill>
                <a:srgbClr val="111111"/>
              </a:solidFill>
              <a:latin typeface="Calibri" panose="020F0502020204030204" pitchFamily="34" charset="0"/>
            </a:rPr>
            <a:t>Lower bounds on Frege proof sizes</a:t>
          </a:r>
          <a:endParaRPr lang="en-US" sz="3200" b="1" dirty="0">
            <a:solidFill>
              <a:srgbClr val="111111"/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ScaleX="201730" custScaleY="108233" custLinFactNeighborX="4980" custLinFactNeighborY="-8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109335" custScaleX="152285" custLinFactNeighborX="-1307" custLinFactNeighborY="673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59104" custScaleY="90434" custLinFactNeighborX="11776" custLinFactNeighborY="-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E1389-1882-47EA-8810-8B2313253082}" type="presOf" srcId="{7FB5088B-61E5-4ED3-BFC2-49104A3D6F80}" destId="{3E7289D2-339E-42D8-87B2-64C12DEA2C97}" srcOrd="0" destOrd="0" presId="urn:microsoft.com/office/officeart/2005/8/layout/process1"/>
    <dgm:cxn modelId="{BC0B8C04-04D7-4B69-AADC-0696A1F3ECFB}" type="presOf" srcId="{AD1D1B37-65AC-442B-B294-A31B0EF9FBDC}" destId="{BA5A8F05-3871-4037-83A5-B612C798CA5D}" srcOrd="0" destOrd="0" presId="urn:microsoft.com/office/officeart/2005/8/layout/process1"/>
    <dgm:cxn modelId="{72D60598-F0DC-467C-8E31-FF424F96A6CB}" type="presOf" srcId="{DB8A8736-C79A-4106-A13D-FABC87A21D81}" destId="{E66F1F4C-9787-46AF-BB89-50660338B7A4}" srcOrd="0" destOrd="0" presId="urn:microsoft.com/office/officeart/2005/8/layout/process1"/>
    <dgm:cxn modelId="{A1C2065E-818A-4857-AA0E-D556E1CBA032}" type="presOf" srcId="{63B062F2-7CA1-45F0-806F-866F5E095523}" destId="{C7A79628-6ABA-45D4-9C50-140290027B7D}" srcOrd="1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2BE4306F-04D1-4DDC-882F-95580BA90B6C}" type="presOf" srcId="{63B062F2-7CA1-45F0-806F-866F5E095523}" destId="{4D9800F0-E46B-4454-B679-7B4CA2BC9465}" srcOrd="0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8799D023-B3B8-4BCA-9F4F-DD19224D466E}" type="presParOf" srcId="{3E7289D2-339E-42D8-87B2-64C12DEA2C97}" destId="{BA5A8F05-3871-4037-83A5-B612C798CA5D}" srcOrd="0" destOrd="0" presId="urn:microsoft.com/office/officeart/2005/8/layout/process1"/>
    <dgm:cxn modelId="{AA6D6E6C-373C-4FC1-A4A1-96606B8D57AD}" type="presParOf" srcId="{3E7289D2-339E-42D8-87B2-64C12DEA2C97}" destId="{4D9800F0-E46B-4454-B679-7B4CA2BC9465}" srcOrd="1" destOrd="0" presId="urn:microsoft.com/office/officeart/2005/8/layout/process1"/>
    <dgm:cxn modelId="{52AC89DF-74CD-4C09-AF87-6B1C1BBE3328}" type="presParOf" srcId="{4D9800F0-E46B-4454-B679-7B4CA2BC9465}" destId="{C7A79628-6ABA-45D4-9C50-140290027B7D}" srcOrd="0" destOrd="0" presId="urn:microsoft.com/office/officeart/2005/8/layout/process1"/>
    <dgm:cxn modelId="{E33D6FDD-277A-4DBF-9B48-A2E3BD3C1CC3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l"/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</a:t>
          </a:r>
          <a:endParaRPr lang="en-US" sz="2800" b="1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194852" custScaleY="81240" custLinFactNeighborX="15107" custLinFactNeighborY="-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21591671" custScaleX="171322" custScaleY="90249" custLinFactNeighborX="5582" custLinFactNeighborY="-21392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3966" custLinFactNeighborY="-62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ABBBD-007A-4EE1-B704-D5F31BE7CD00}" type="presOf" srcId="{63B062F2-7CA1-45F0-806F-866F5E095523}" destId="{C7A79628-6ABA-45D4-9C50-140290027B7D}" srcOrd="1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F9540E5A-BA76-47B1-BCBD-3B73C62B4BCB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1C49FE97-DB92-4BF7-AD81-778920800409}" type="presOf" srcId="{DB8A8736-C79A-4106-A13D-FABC87A21D81}" destId="{E66F1F4C-9787-46AF-BB89-50660338B7A4}" srcOrd="0" destOrd="0" presId="urn:microsoft.com/office/officeart/2005/8/layout/process1"/>
    <dgm:cxn modelId="{753979CF-A52E-4BE3-A912-6C64CC7D5FF4}" type="presOf" srcId="{7FB5088B-61E5-4ED3-BFC2-49104A3D6F80}" destId="{3E7289D2-339E-42D8-87B2-64C12DEA2C97}" srcOrd="0" destOrd="0" presId="urn:microsoft.com/office/officeart/2005/8/layout/process1"/>
    <dgm:cxn modelId="{1B0B42FD-D238-4B91-AB8A-6222B38EA838}" type="presOf" srcId="{AD1D1B37-65AC-442B-B294-A31B0EF9FBDC}" destId="{BA5A8F05-3871-4037-83A5-B612C798CA5D}" srcOrd="0" destOrd="0" presId="urn:microsoft.com/office/officeart/2005/8/layout/process1"/>
    <dgm:cxn modelId="{34B1F484-234F-461C-A83E-FFF4BE7D6E01}" type="presParOf" srcId="{3E7289D2-339E-42D8-87B2-64C12DEA2C97}" destId="{BA5A8F05-3871-4037-83A5-B612C798CA5D}" srcOrd="0" destOrd="0" presId="urn:microsoft.com/office/officeart/2005/8/layout/process1"/>
    <dgm:cxn modelId="{54805436-E620-43D6-867C-FE07DEAAF849}" type="presParOf" srcId="{3E7289D2-339E-42D8-87B2-64C12DEA2C97}" destId="{4D9800F0-E46B-4454-B679-7B4CA2BC9465}" srcOrd="1" destOrd="0" presId="urn:microsoft.com/office/officeart/2005/8/layout/process1"/>
    <dgm:cxn modelId="{85F22F2C-5330-4008-BD7D-41C240F73BC2}" type="presParOf" srcId="{4D9800F0-E46B-4454-B679-7B4CA2BC9465}" destId="{C7A79628-6ABA-45D4-9C50-140290027B7D}" srcOrd="0" destOrd="0" presId="urn:microsoft.com/office/officeart/2005/8/layout/process1"/>
    <dgm:cxn modelId="{AC4D898F-2910-47CB-8EF1-F1A059520667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l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smtClean="0">
            <a:solidFill>
              <a:srgbClr val="0606C8"/>
            </a:solidFill>
            <a:latin typeface="Cambria Math"/>
            <a:ea typeface="Cambria Math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218881" custScaleY="95405" custLinFactNeighborX="15107" custLinFactNeighborY="-6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36778" custScaleX="171322" custScaleY="90249" custLinFactNeighborX="5064" custLinFactNeighborY="-807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7256" custLinFactNeighborY="-9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3E3C7-81C5-4943-B39D-E48A2FEC980A}" type="presOf" srcId="{AD1D1B37-65AC-442B-B294-A31B0EF9FBDC}" destId="{BA5A8F05-3871-4037-83A5-B612C798CA5D}" srcOrd="0" destOrd="0" presId="urn:microsoft.com/office/officeart/2005/8/layout/process1"/>
    <dgm:cxn modelId="{B2839B7A-06A8-4621-B081-77BF6B049AC8}" type="presOf" srcId="{DB8A8736-C79A-4106-A13D-FABC87A21D81}" destId="{E66F1F4C-9787-46AF-BB89-50660338B7A4}" srcOrd="0" destOrd="0" presId="urn:microsoft.com/office/officeart/2005/8/layout/process1"/>
    <dgm:cxn modelId="{1C0BC4D5-4811-4E64-A458-396294096311}" type="presOf" srcId="{7FB5088B-61E5-4ED3-BFC2-49104A3D6F80}" destId="{3E7289D2-339E-42D8-87B2-64C12DEA2C97}" srcOrd="0" destOrd="0" presId="urn:microsoft.com/office/officeart/2005/8/layout/process1"/>
    <dgm:cxn modelId="{714E7F5B-E927-447B-BF36-AAA332A608E2}" type="presOf" srcId="{63B062F2-7CA1-45F0-806F-866F5E095523}" destId="{C7A79628-6ABA-45D4-9C50-140290027B7D}" srcOrd="1" destOrd="0" presId="urn:microsoft.com/office/officeart/2005/8/layout/process1"/>
    <dgm:cxn modelId="{C23A2EAB-F477-4EA2-8899-042077227F68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A4B2CD92-D5D4-46DD-8540-A7FCC87541D5}" type="presParOf" srcId="{3E7289D2-339E-42D8-87B2-64C12DEA2C97}" destId="{BA5A8F05-3871-4037-83A5-B612C798CA5D}" srcOrd="0" destOrd="0" presId="urn:microsoft.com/office/officeart/2005/8/layout/process1"/>
    <dgm:cxn modelId="{A0443E12-8FBC-44E7-9760-90F8AB664882}" type="presParOf" srcId="{3E7289D2-339E-42D8-87B2-64C12DEA2C97}" destId="{4D9800F0-E46B-4454-B679-7B4CA2BC9465}" srcOrd="1" destOrd="0" presId="urn:microsoft.com/office/officeart/2005/8/layout/process1"/>
    <dgm:cxn modelId="{17A1429A-E077-4039-B2E4-A18BB0EDF8E0}" type="presParOf" srcId="{4D9800F0-E46B-4454-B679-7B4CA2BC9465}" destId="{C7A79628-6ABA-45D4-9C50-140290027B7D}" srcOrd="0" destOrd="0" presId="urn:microsoft.com/office/officeart/2005/8/layout/process1"/>
    <dgm:cxn modelId="{B972B9F4-89C6-43CB-BA9E-1C9CD3BF5F24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solidFill>
          <a:schemeClr val="bg2">
            <a:lumMod val="90000"/>
          </a:schemeClr>
        </a:solidFill>
        <a:ln>
          <a:noFill/>
        </a:ln>
      </dgm:spPr>
      <dgm:t>
        <a:bodyPr lIns="0" tIns="0" rIns="0" bIns="0"/>
        <a:lstStyle/>
        <a:p>
          <a:pPr algn="l"/>
          <a:r>
            <a:rPr lang="en-US" sz="2400" b="1" dirty="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400" b="1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proof (</a:t>
          </a:r>
          <a:r>
            <a:rPr lang="en-US" sz="2400" b="1" i="1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400" b="1" i="1" baseline="300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400" b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400" b="1" i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400" b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400" b="1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solidFill>
          <a:schemeClr val="accent3">
            <a:lumMod val="85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b="1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400" b="1" dirty="0" smtClean="0">
              <a:solidFill>
                <a:srgbClr val="0606C8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rPr>
            <a:t>GF(2)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194852" custScaleY="81240" custLinFactNeighborX="15107" custLinFactNeighborY="-6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10732243" custScaleX="171322" custScaleY="90249" custLinFactNeighborX="-7335" custLinFactNeighborY="-807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-273" custLinFactNeighborY="-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E30EF-9BB7-43C4-A7DC-F4C5AAEEC349}" type="presOf" srcId="{7FB5088B-61E5-4ED3-BFC2-49104A3D6F80}" destId="{3E7289D2-339E-42D8-87B2-64C12DEA2C97}" srcOrd="0" destOrd="0" presId="urn:microsoft.com/office/officeart/2005/8/layout/process1"/>
    <dgm:cxn modelId="{80FFDF43-D935-4123-9891-B5B01B51E84E}" type="presOf" srcId="{63B062F2-7CA1-45F0-806F-866F5E095523}" destId="{4D9800F0-E46B-4454-B679-7B4CA2BC9465}" srcOrd="0" destOrd="0" presId="urn:microsoft.com/office/officeart/2005/8/layout/process1"/>
    <dgm:cxn modelId="{A8254DEB-5CDD-4A58-93BA-C7F83C2D9D42}" type="presOf" srcId="{63B062F2-7CA1-45F0-806F-866F5E095523}" destId="{C7A79628-6ABA-45D4-9C50-140290027B7D}" srcOrd="1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E0A4EDF6-ADDC-44F0-A8CB-0CC2BBFA5C13}" type="presOf" srcId="{DB8A8736-C79A-4106-A13D-FABC87A21D81}" destId="{E66F1F4C-9787-46AF-BB89-50660338B7A4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0EB544D4-F6A6-4C31-BB5A-1E638C59F3D6}" type="presOf" srcId="{AD1D1B37-65AC-442B-B294-A31B0EF9FBDC}" destId="{BA5A8F05-3871-4037-83A5-B612C798CA5D}" srcOrd="0" destOrd="0" presId="urn:microsoft.com/office/officeart/2005/8/layout/process1"/>
    <dgm:cxn modelId="{4BFBD107-9EA2-4FCC-A534-1287645312A2}" type="presParOf" srcId="{3E7289D2-339E-42D8-87B2-64C12DEA2C97}" destId="{BA5A8F05-3871-4037-83A5-B612C798CA5D}" srcOrd="0" destOrd="0" presId="urn:microsoft.com/office/officeart/2005/8/layout/process1"/>
    <dgm:cxn modelId="{A92E0E82-F95F-42F0-A8BE-5808201E76B6}" type="presParOf" srcId="{3E7289D2-339E-42D8-87B2-64C12DEA2C97}" destId="{4D9800F0-E46B-4454-B679-7B4CA2BC9465}" srcOrd="1" destOrd="0" presId="urn:microsoft.com/office/officeart/2005/8/layout/process1"/>
    <dgm:cxn modelId="{AD30D75C-6BD5-4638-A34A-CE936E8EB404}" type="presParOf" srcId="{4D9800F0-E46B-4454-B679-7B4CA2BC9465}" destId="{C7A79628-6ABA-45D4-9C50-140290027B7D}" srcOrd="0" destOrd="0" presId="urn:microsoft.com/office/officeart/2005/8/layout/process1"/>
    <dgm:cxn modelId="{C42E41DA-1560-4786-8F73-416B6D17C75B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35106" y="961144"/>
          <a:ext cx="4228524" cy="15548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Calibri" panose="020F0502020204030204" pitchFamily="34" charset="0"/>
            </a:rPr>
            <a:t>Lower bounds on non-commutative formulas for </a:t>
          </a:r>
          <a:r>
            <a:rPr lang="en-US" sz="3200" b="1" u="sng" kern="1200" smtClean="0">
              <a:latin typeface="Calibri" panose="020F0502020204030204" pitchFamily="34" charset="0"/>
            </a:rPr>
            <a:t>certain</a:t>
          </a:r>
          <a:r>
            <a:rPr lang="en-US" sz="3200" b="1" u="none" kern="1200" smtClean="0">
              <a:latin typeface="Calibri" panose="020F0502020204030204" pitchFamily="34" charset="0"/>
            </a:rPr>
            <a:t> polynomials</a:t>
          </a:r>
          <a:endParaRPr lang="en-US" sz="3200" b="1" u="sng" kern="1200" dirty="0">
            <a:solidFill>
              <a:schemeClr val="accent3">
                <a:lumMod val="65000"/>
              </a:schemeClr>
            </a:solidFill>
          </a:endParaRPr>
        </a:p>
      </dsp:txBody>
      <dsp:txXfrm>
        <a:off x="80645" y="1006683"/>
        <a:ext cx="4137446" cy="1463734"/>
      </dsp:txXfrm>
    </dsp:sp>
    <dsp:sp modelId="{4D9800F0-E46B-4454-B679-7B4CA2BC9465}">
      <dsp:nvSpPr>
        <dsp:cNvPr id="0" name=""/>
        <dsp:cNvSpPr/>
      </dsp:nvSpPr>
      <dsp:spPr>
        <a:xfrm rot="189884">
          <a:off x="4349109" y="1573060"/>
          <a:ext cx="660979" cy="51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49228" y="1672723"/>
        <a:ext cx="505027" cy="311904"/>
      </dsp:txXfrm>
    </dsp:sp>
    <dsp:sp modelId="{E66F1F4C-9787-46AF-BB89-50660338B7A4}">
      <dsp:nvSpPr>
        <dsp:cNvPr id="0" name=""/>
        <dsp:cNvSpPr/>
      </dsp:nvSpPr>
      <dsp:spPr>
        <a:xfrm>
          <a:off x="5082351" y="1196802"/>
          <a:ext cx="3335027" cy="1299122"/>
        </a:xfrm>
        <a:prstGeom prst="roundRect">
          <a:avLst>
            <a:gd name="adj" fmla="val 10000"/>
          </a:avLst>
        </a:prstGeom>
        <a:solidFill>
          <a:schemeClr val="accent4">
            <a:hueOff val="4831671"/>
            <a:satOff val="30159"/>
            <a:lumOff val="50196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rgbClr val="111111"/>
              </a:solidFill>
              <a:latin typeface="Calibri" panose="020F0502020204030204" pitchFamily="34" charset="0"/>
            </a:rPr>
            <a:t>Lower bounds on Frege proof sizes</a:t>
          </a:r>
          <a:endParaRPr lang="en-US" sz="3200" b="1" kern="1200" dirty="0">
            <a:solidFill>
              <a:srgbClr val="111111"/>
            </a:solidFill>
          </a:endParaRPr>
        </a:p>
      </dsp:txBody>
      <dsp:txXfrm>
        <a:off x="5120401" y="1234852"/>
        <a:ext cx="3258927" cy="1223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76563" y="78367"/>
          <a:ext cx="3832330" cy="1579017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</a:t>
          </a:r>
          <a:endParaRPr lang="en-US" sz="2800" b="1" kern="1200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sp:txBody>
      <dsp:txXfrm>
        <a:off x="122811" y="124615"/>
        <a:ext cx="3739834" cy="1486521"/>
      </dsp:txXfrm>
    </dsp:sp>
    <dsp:sp modelId="{4D9800F0-E46B-4454-B679-7B4CA2BC9465}">
      <dsp:nvSpPr>
        <dsp:cNvPr id="0" name=""/>
        <dsp:cNvSpPr/>
      </dsp:nvSpPr>
      <dsp:spPr>
        <a:xfrm rot="21600000">
          <a:off x="3974523" y="548979"/>
          <a:ext cx="657885" cy="44020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21600000">
        <a:off x="3974523" y="637019"/>
        <a:ext cx="525824" cy="264122"/>
      </dsp:txXfrm>
    </dsp:sp>
    <dsp:sp modelId="{E66F1F4C-9787-46AF-BB89-50660338B7A4}">
      <dsp:nvSpPr>
        <dsp:cNvPr id="0" name=""/>
        <dsp:cNvSpPr/>
      </dsp:nvSpPr>
      <dsp:spPr>
        <a:xfrm>
          <a:off x="4633431" y="0"/>
          <a:ext cx="3783947" cy="1757715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84913" y="51482"/>
        <a:ext cx="3680983" cy="1654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72821" y="0"/>
          <a:ext cx="4075753" cy="1854334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kern="1200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smtClean="0">
            <a:solidFill>
              <a:srgbClr val="0606C8"/>
            </a:solidFill>
            <a:latin typeface="Cambria Math"/>
            <a:ea typeface="Cambria Math"/>
          </a:endParaRPr>
        </a:p>
      </dsp:txBody>
      <dsp:txXfrm>
        <a:off x="127133" y="54312"/>
        <a:ext cx="3967129" cy="1745710"/>
      </dsp:txXfrm>
    </dsp:sp>
    <dsp:sp modelId="{4D9800F0-E46B-4454-B679-7B4CA2BC9465}">
      <dsp:nvSpPr>
        <dsp:cNvPr id="0" name=""/>
        <dsp:cNvSpPr/>
      </dsp:nvSpPr>
      <dsp:spPr>
        <a:xfrm rot="21600000">
          <a:off x="4208839" y="655918"/>
          <a:ext cx="623198" cy="41676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21600000">
        <a:off x="4208839" y="739271"/>
        <a:ext cx="498168" cy="250061"/>
      </dsp:txXfrm>
    </dsp:sp>
    <dsp:sp modelId="{E66F1F4C-9787-46AF-BB89-50660338B7A4}">
      <dsp:nvSpPr>
        <dsp:cNvPr id="0" name=""/>
        <dsp:cNvSpPr/>
      </dsp:nvSpPr>
      <dsp:spPr>
        <a:xfrm>
          <a:off x="4834873" y="0"/>
          <a:ext cx="3582505" cy="1757715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kern="12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886355" y="51482"/>
        <a:ext cx="3479541" cy="1654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65278" y="0"/>
          <a:ext cx="3267440" cy="103958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400" b="1" kern="1200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proof (</a:t>
          </a:r>
          <a:r>
            <a:rPr lang="en-US" sz="2400" b="1" i="1" kern="12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400" b="1" i="1" kern="1200" baseline="300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400" b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400" b="1" i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400" b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400" b="1" kern="1200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</a:p>
      </dsp:txBody>
      <dsp:txXfrm>
        <a:off x="95726" y="30448"/>
        <a:ext cx="3206544" cy="978689"/>
      </dsp:txXfrm>
    </dsp:sp>
    <dsp:sp modelId="{4D9800F0-E46B-4454-B679-7B4CA2BC9465}">
      <dsp:nvSpPr>
        <dsp:cNvPr id="0" name=""/>
        <dsp:cNvSpPr/>
      </dsp:nvSpPr>
      <dsp:spPr>
        <a:xfrm rot="10784665">
          <a:off x="3346189" y="328271"/>
          <a:ext cx="554437" cy="37531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458782" y="403083"/>
        <a:ext cx="441843" cy="225189"/>
      </dsp:txXfrm>
    </dsp:sp>
    <dsp:sp modelId="{E66F1F4C-9787-46AF-BB89-50660338B7A4}">
      <dsp:nvSpPr>
        <dsp:cNvPr id="0" name=""/>
        <dsp:cNvSpPr/>
      </dsp:nvSpPr>
      <dsp:spPr>
        <a:xfrm>
          <a:off x="3943256" y="0"/>
          <a:ext cx="3226188" cy="1157235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400" b="1" kern="1200" dirty="0" smtClean="0">
              <a:solidFill>
                <a:srgbClr val="0606C8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rPr>
            <a:t>GF(2)</a:t>
          </a: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77150" y="33894"/>
        <a:ext cx="3158400" cy="108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8F5DC8-B4EB-4C3B-86EF-E1573FFAE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516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-1-1 223 0,'12'-7'66'0,"-12"7"1"16,0 0-3-16,0 0-21 15,0 0-10-15,0 0-7 0,0 0-5 16,0 0-5-16,0 0-1 15,0 0-2-15,0 0 0 16,0 0 0-16,0 0 0 16,0 0 0-16,0 0-1 15,0 0-2-15,0 0 2 16,0 0 0-16,0 0 1 16,0 0 1-16,0 0-1 15,0 0 0-15,3 13-1 16,-3-13-3-16,0 0 0 15,-4 15-2-15,4-15-3 16,0 0-2-16,-3 16 0 16,3-16 0-16,0 0-1 0,1 16 1 15,-1-16-1 1,0 0 0-16,5 12-2 0,-5-12 2 16,0 0-1-1,8 12 0-15,-8-12 1 0,0 0 0 16,10 14 0-16,-10-14 2 15,0 0 0-15,12 10 0 16,-12-10 0-16,0 0 0 16,12 10-1-16,-12-10 0 15,0 0 0-15,14 6 0 16,-14-6-2-16,0 0 1 16,14 7 1-16,-14-7 0 15,0 0 3-15,17 6 0 0,-17-6 1 16,0 0 1-16,15 0 2 15,-15 0-2 1,0 0 1-16,17-1-1 16,-17 1-2-16,0 0 1 0,15-2-2 15,-15 2-3-15,0 0 1 16,18-1 0-16,-18 1 0 16,0 0-2-16,19 4 2 15,-19-4-1-15,15 3-1 16,-15-3 2-16,14 2-2 15,-14-2 1-15,15 5 0 16,-15-5 0-16,16 1-1 16,-16-1 0-16,15 1 1 0,-15-1 1 15,17 2-1 1,-17-2 1-16,15 1-1 16,-15-1 2-16,12 0-1 15,-12 0 0-15,13 0 0 0,-13 0-1 16,12 0 0-16,-12 0 0 15,13-1 2-15,-13 1 0 16,12-3 0-16,-12 3 3 16,12-1-2-16,-12 1 1 15,0 0-1-15,18-2 0 16,-18 2-1-16,0 0-2 16,17 2 0-16,-17-2-2 0,0 0 1 15,14 4 0 1,-14-4 0-16,0 0 0 15,15 2 0-15,-15-2 1 16,0 0-1-16,13 0 1 16,-13 0 0-16,0 0-2 0,13-1 1 15,-13 1 0-15,0 0 0 16,16 1 0-16,-16-1 1 16,13 2-2-16,-13-2 1 15,14 3 0-15,-14-3-1 16,16 1 2-16,-16-1-2 15,13 3 0-15,-13-3 0 16,14 0 1-16,-14 0 0 16,14 1 0-16,-14-1 0 15,13 2-1-15,-13-2 1 16,13 0 0-16,-13 0 0 16,13 0 1-16,-13 0-3 0,15-3 2 15,-15 3 0-15,17-3-1 16,-17 3 1-16,16 0 0 15,-16 0-1-15,17 0 1 16,-17 0 0-16,14 3 0 16,-14-3-1-16,0 0 1 15,15 0-1-15,-15 0 2 16,0 0-2-16,12 1 1 16,-12-1 0-16,0 0 0 15,14 2-1-15,-14-2 2 16,0 0 0-16,13 5-2 15,-13-5 1-15,0 0 0 16,8 14 0-16,-8-14 0 0,0 0 1 16,0 0-1-16,10 14-1 15,-10-14 2-15,0 0-2 16,0 0 1 0,9 15 0-16,-9-15 0 0,0 0-1 15,6 15 0-15,-6-15 1 16,0 0 0-16,4 15-1 15,-4-15 1-15,0 0 0 16,0 0-1-16,3 15 1 16,-3-15 1-16,0 0-2 15,0 0 1-15,0 14 0 16,0-14 0-16,0 0 0 16,0 13 1-16,0-13-1 0,0 0 0 15,0 0 0-15,0 0-1 16,0 0 1-16,-2 12 1 15,2-12 0 1,0 0 0-16,0 0 0 0,0 0-1 16,0 0 0-16,0 0 2 15,0 0 0-15,0 0-1 16,0 0 0-16,0 0 0 16,0 0 0-16,0 0 1 15,-1-12 0-15,1 12-1 16,0 0-1-16,3-14 1 15,-3 14 1-15,0 0-1 16,4-15 0-16,-4 15 0 16,0 0 0-16,5-16 0 0,-5 16 0 15,0 0-1 1,0 0 0-16,0 0 0 16,9-15 0-16,-9 15 0 0,0 0 0 15,0 0 0-15,12-11 0 16,-12 11-1-16,0 0 1 15,15-11 1-15,-15 11-2 16,0 0 1-16,17-7 0 16,-17 7 0-16,13-3 0 15,-13 3 1-15,12-2-1 16,-12 2 0-16,12 0 0 16,-12 0 1-16,13-2-1 0,-13 2 0 15,0 0 0 1,16-1 0-16,-16 1 0 15,0 0 1-15,13 0-2 16,-13 0 1-16,0 0 0 0,0 0-1 16,12 1 2-16,-12-1-2 15,0 0 1-15,0 0 0 16,14-1 0-16,-14 1 0 16,0 0 0-16,13 0 1 15,-13 0-1-15,0 0 0 16,14 0 0-16,-14 0 0 15,0 0 0-15,15 3-1 0,-15-3 0 16,14 0 1 0,-14 0-1-16,18 2 1 15,-18-2 0-15,18 2 0 16,-18-2-1-16,19 1 1 16,-19-1 2-16,18 0-1 0,-18 0 0 15,16 2 0-15,-16-2 0 16,15 2-1-16,-15-2 1 15,12 2 0-15,-12-2 0 16,13 3-1-16,-13-3 0 16,0 0 0-16,16 2 1 15,-16-2-1-15,13 3 0 16,-13-3 0-16,0 0 0 16,16 1-1-16,-16-1 2 15,0 0-1-15,14 3 0 16,-14-3 2-16,0 0-1 15,17 2 0-15,-17-2 1 0,12-2 3 16,-12 2 0-16,13-1-1 16,-13 1 1-16,0 0 0 15,16-2-1-15,-16 2 2 16,0 0-5-16,16-1-1 16,-16 1 0-16,0 0 0 15,12 1 0-15,-12-1 0 16,0 0 0-16,14 2 0 15,-14-2 0-15,0 0 0 16,12 1 0-16,-12-1 0 16,0 0 0-16,14 2 0 15,-14-2 0-15,0 0 0 16,14 1 0-16,-14-1 0 0,0 0 0 16,15 0 0-16,-15 0 0 15,0 0 0-15,15 0 0 16,-15 0 0-16,14 0 0 15,-14 0 0-15,15 0 0 16,-15 0 0-16,17 0 0 16,-17 0 0-16,17-3 0 15,-17 3 0-15,14 0 0 16,-14 0 0-16,0 0 0 16,16 2 0-16,-16-2 0 15,0 0 0-15,14 1 0 16,-14-1 0-16,0 0 0 15,15-1 0-15,-15 1 0 0,13-6 0 16,-13 6 0 0,13-4 0-16,-13 4 0 15,14-3 0-15,-14 3 0 16,14-3 0-16,-14 3 0 0,14 0 0 16,-14 0 0-16,15-1 0 15,-15 1 0-15,15 0 0 16,-15 0 0-16,16-1 0 15,-16 1 0-15,15-2 0 16,-15 2 0-16,16 0 0 16,-16 0 0-16,17 0 0 15,-17 0 0-15,15 3 0 16,-15-3 0-16,16 3 0 0,-16-3 0 16,15 1 0-1,-15-1 0-15,15 0 0 16,-15 0 0-16,17-3 0 15,-17 3 0-15,18-1 0 0,-18 1 0 16,23 0 0-16,-23 0 0 16,22 1 0-16,-22-1 0 15,21 3 0-15,-21-3 0 16,22 0 0-16,-22 0 0 16,20 0 0-16,-20 0 0 15,22-1 0-15,-10-2 0 16,1 3 0-16,0-1 0 15,1 1 0-15,1 0 0 16,1 0 0-16,-2-2 0 16,1 2 0-16,0 0 0 15,0 0 0-15,-1-1 0 16,1-1 0-16,0 1 0 0,-1 0 0 16,2-1 0-16,-1 1 0 15,-15 1 0-15,23-1 0 16,-10 1 0-16,-13 0 0 15,22-2 0-15,-22 2 0 16,19 0 0-16,-19 0 0 16,18 0 0-16,-18 0 0 15,18-1 0-15,-18 1 0 16,18 0 0-16,-18 0 0 16,15 1 0-16,-15-1 0 15,14 0 0-15,-14 0 0 16,13 2 0-16,-13-2 0 0,12-2 0 15,-12 2 0-15,13-1 0 16,-13 1 0-16,14 0 0 16,-14 0 0-16,12-4 0 15,-12 4 0-15,12 0 0 16,-12 0 0-16,0 0 0 16,14-2 0-16,-14 2 0 15,0 0 0-15,0 0 0 16,15-5 0-16,-15 5 0 15,0 0 0-15,14-10 0 16,-14 10 0-16,0 0 0 16,16-12 0-16,-16 12 0 15,0 0 0-15,8-14 0 0,-8 14 0 16,3-13 0-16,-3 13 0 16,2-12 0-16,-2 12 0 15,0 0 0-15,5-14 0 16,-5 14 0-16,0 0 0 15,0 0 0-15,0 0 0 16,0 0 0-16,0 0 0 16,-6 21 0-16,6-21-3 15,-11 15-138-15,11-15-2 16,0 0-6-16,-17 14-2 16,17-14-2-16,0 0 11 15,0 0 41-15,0 0 62 16,0 0 39-16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 13 209 0,'0'0'73'16,"0"0"7"-16,0 0 2 15,4-14-10-15,-4 14-15 16,0 0-9-16,0 0-8 15,0 0-7-15,0 0-5 16,0 0-6-16,-13 5-4 16,13-5 0-16,0 0-3 0,0 0-1 15,0 0-3-15,-2 13-1 16,2-13-4-16,0 0-1 16,5 15-1-16,-5-15-2 15,4 14 2-15,-4-14 0 16,7 15-1-16,-7-15 2 15,0 0 0-15,17 18-1 16,-17-18 1-16,15 10 0 16,-15-10 1-16,19 7 2 15,-6-4 3-15,-13-3 0 16,26 5 1-16,-13-3 1 16,2 0 0-16,-3 0-3 15,2 1 1-15,-14-3-4 0,24 6-3 16,-24-6-2-16,20 5 0 15,-20-5-2 1,18 5 1-16,-18-5 0 16,17 3-1-16,-17-3 1 0,18 0 0 15,-18 0 2-15,17 1-2 16,-17-1 0-16,16 0 1 16,-16 0 0-16,15 3-1 15,-15-3 0-15,14 3 0 16,-14-3-2-16,13 0 1 15,-13 0 0-15,14 3 0 16,-14-3-1-16,13 1 1 16,-13-1-1-16,14 0 1 15,-14 0-1-15,18 1 1 16,-18-1 0-16,17 0-1 16,-17 0 2-16,14 2 0 15,-14-2-1-15,13 1 0 0,-13-1 2 16,0 0-2-16,0 0 0 15,14 3 1-15,-14-3-1 16,0 0 0-16,0 0 1 16,0 0 1-16,9 14-3 15,-9-14 2-15,0 0 0 16,0 0-2-16,4 16 2 16,-4-16-1-16,0 0-1 15,4 15 1-15,-4-15 0 16,3 13 0-16,-3-13-1 15,0 0 1-15,2 15 0 16,-2-15-1-16,0 0 1 16,0 0-1-16,0 0 1 0,0 0-1 15,0 0 1-15,0 0 1 16,0 0-1-16,0 0 0 16,0 0 1-16,0 0 0 15,0 0 0-15,0 0 0 16,7-15-1-16,-7 15 0 15,0 0-1-15,0 0 1 16,3-13 0-16,-3 13 0 16,0 0 0-16,0 0-1 15,0 0 1-15,0 0 0 16,13-12 0-16,-13 12 0 16,0 0 0-16,0 0-1 0,12-7 1 15,-12 7-1-15,0 0 2 16,13-6-1-16,-13 6 1 15,0 0 0-15,13-4-1 16,-13 4 1-16,0 0-1 16,14-2 2-16,-14 2-2 15,0 0 1-15,18-3 0 16,-18 3 0-16,13-4 0 16,-13 4 1-16,13-4 0 15,-13 4-2-15,13-2 1 16,-13 2-1-16,0 0 0 15,15 0 0-15,-15 0 0 16,0 0 0-16,15 2 0 0,-15-2 0 16,0 0 0-16,18 1 0 15,-18-1 0-15,14-3 0 16,-14 3 0-16,15-1 0 16,-15 1 0-16,17 0 0 15,-17 0 0-15,18 0 0 16,-18 0 0-16,17 3 0 15,-17-3 0-15,15 2 0 16,-15-2 0-16,15 4 0 16,-15-4 0-16,17 3 0 15,-17-3 0-15,19 2 0 16,-6-1 0-16,-1-1 0 16,2 1 0-16,1-1 0 0,-1 0 0 15,1 2 0-15,-1-2 0 16,0 0 0-16,1 0 0 15,-1 0 0-15,-2-2 0 16,4 2 0-16,-4-2 0 16,2 3 0-16,-2-2 0 15,1-1 0-15,-13 2 0 16,22-3 0-16,-22 3 0 16,18 0 0-16,-18 0 0 15,12-1 0-15,-12 1 0 16,0 0 0-16,13 0 0 15,-13 0 0-15,0 0 0 16,0 0 0-16,12-1 0 16,-12 1 0-16,0 0 0 0,0 0 0 15,17 1 0 1,-17-1 0-16,12-3 0 16,-12 3 0-16,16-1 0 0,-16 1 0 15,17-3 0-15,-17 3 0 16,20-3 0-16,-20 3 0 15,19-1 0-15,-19 1 0 16,18-1 0-16,-18 1 0 16,14-3 0-16,-14 3 0 15,0 0 0-15,14 0 0 16,-14 0 0-16,0 0 0 16,0 0 0-16,12-4 0 0,-12 4 0 15,0 0 0 1,0 0 0-16,13-10 0 15,-13 10 0-15,0 0 0 16,0 0 0-16,12-11 0 0,-12 11 0 16,0 0 0-16,0 0 0 15,13-14 0-15,-13 14 0 16,0 0 0-16,9-14 0 16,-9 14 0-16,0 0 0 15,9-15 0-15,-9 15 0 16,0 0 0-16,5-15 0 15,-5 15 0-15,0 0 0 0,0 0 0 16,4-12 0 0,-4 12 0-16,0 0 0 15,0 0 0-15,0 0 0 16,0 0 0-16,0 15-15 0,0-15-120 16,-2 14-6-16,2-14-1 15,-6 13-6-15,6-13 0 16,-8 13 11-16,8-13 39 15,0 0 47-15,-11 16 44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69 26 0,'0'0'16'0,"0"0"3"0,3-14 3 16,-3 14 2-1,0 0 4-15,0 0 6 16,1-15-4-16,-1 15 8 15,0 0 4-15,0-13 4 0,0 13 3 16,0 0 6-16,0 0-1 16,-1-15 7-16,1 15 1 15,0 0 4-15,0 0 0 16,0 0-2-16,0 0-5 16,-2-15-3-16,2 15-7 15,0 0-10-15,0 0-21 16,0 0-18-16,0 0 0 0,0 0 0 15,0 0 0 1,0 12 0-16,0-12 0 16,3 13 0-16,-3-13 0 15,3 12 0-15,-3-12 0 16,5 17 0-16,-5-17 0 0,9 14 0 16,-9-14 0-16,12 13 0 15,-12-13 0-15,14 11 0 16,-14-11 0-16,17 9 0 15,-17-9 0-15,18 8 0 16,-18-8 0-16,20 3 0 16,-20-3 0-16,24 1 0 15,-24-1 0-15,22 2 0 0,-9-2 0 16,-13 0 0 0,22 0 0-16,-22 0 0 15,20 0 0-15,-20 0 0 16,20 0 0-16,-20 0 0 0,21 0 0 15,-21 0 0-15,22 0 0 16,-22 0 0-16,22 1 0 16,-22-1 0-16,22 0 0 15,-22 0 0-15,21 1 0 16,-21-1 0-16,20 3 0 16,-20-3 0-16,21 3 0 15,-8-2 0-15,-1-1 0 16,2-1 0-16,0 2 0 15,1-1 0-15,-1 0 0 16,0 2 0-16,-14-2 0 16,23 2 0-16,-23-2 0 15,21 7 0-15,-21-7 0 0,17 8 0 16,-17-8 0-16,18 10 0 16,-18-10 0-16,16 10 0 15,-16-10 0-15,14 9 0 16,-14-9 0-16,13 12 0 15,-13-12 0-15,0 0 0 16,12 16 0-16,-12-16 0 16,4 12 0-16,-4-12 0 15,3 16 0-15,-3-16 0 16,-1 18 0-16,1-18 0 16,0 16 0-16,0-16 0 15,0 0 0-15,0 15 0 16,0-15 0-16,0 0 0 0,0 0 0 15,0 0 0-15,0 0 0 16,0 0 0-16,0 0 0 16,0 0 0-16,0 0 0 15,0 0 0-15,0 0 0 16,0 0 0-16,2-15 0 16,-2 15 0-16,0 0 0 15,3-15 0-15,-3 15 0 16,0 0 0-16,8-18 0 15,-8 18 0-15,0 0 0 16,16-17 0-16,-16 17 0 16,12-8 0-16,-12 8 0 15,12-7 0-15,-12 7 0 0,16-5 0 16,-16 5 0-16,15-4 0 16,-15 4 0-1,17-7 0-15,-17 7 0 16,18-4 0-16,-18 4 0 0,19-3 0 15,-19 3 0-15,19-3 0 16,-19 3 0-16,21-1 0 16,-21 1 0-16,22-2 0 15,-22 2 0-15,24-2 0 16,-24 2 0-16,20-3 0 16,-20 3 0-16,18-2 0 15,-18 2 0-15,17 3 0 16,-17-3 0-16,18 0 0 0,-18 0 0 15,19 3 0 1,-19-3 0-16,23 1 0 16,-11-2 0-16,-12 1 0 15,22 0 0-15,-22 0 0 0,21-1 0 16,-21 1 0-16,22-2 0 16,-22 2 0-16,19-1 0 15,-19 1 0-15,21-2 0 16,-21 2 0-16,21 0 0 15,-21 0 0-15,18 3 0 16,-18-3 0-16,17 3 0 16,-17-3 0-16,13 4 0 15,-13-4 0-15,0 0 0 16,17 6 0-16,-17-6 0 16,0 0 0-16,17 2 0 15,-17-2 0-15,13 0 0 16,-13 0 0-16,18-1 0 0,-18 1 0 15,17-6 0-15,-17 6 0 16,19-4 0-16,-19 4 0 16,18-5 0-16,-18 5 0 15,16-6 0-15,-16 6 0 16,0 0 0-16,18-9 0 16,-18 9 0-16,0 0 0 15,16-13 0-15,-16 13 0 0,13-9 0 16,-13 9 0-1,14-13 0-15,-14 13 0 16,11-14 0-16,-11 14 0 16,0 0 0-16,11-15 0 0,-11 15 0 15,0 0 0-15,0 0 0 16,0 0 0-16,0 0 0 16,0 0 0-16,0 0-122 15,0 0-21-15,0 0-3 16,-13 6-6-16,13-6-2 15,-12 2 1-15,12-2 40 16,-21 3 74-16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 16 33 0,'0'0'30'0,"-9"-13"5"15,9 13 5-15,0 0 3 16,0 0 4-16,0 0 3 16,0 0-3-16,0 0-6 15,0 0 0-15,0 0 1 16,-12-9 0-16,12 9 4 16,0 0 4-16,0 0 0 15,0 0-3-15,0 0-3 16,0 0-4-16,0 0-6 15,0 0-6-15,0 0-7 16,4 14-9-16,-4-14-4 0,2 14-2 16,-2-14-1-16,1 17-4 15,-1-17 1-15,4 17-1 16,-4-17 2-16,6 18 0 16,-6-18 2-16,8 14 1 15,-8-14 0-15,14 13 2 16,-14-13 2-16,18 8 1 15,-18-8 1-15,21 7-1 16,-8-2 1-16,-13-5 0 16,24 4 3-16,-12-2-2 15,2 1-3-15,-1-3-10 16,2 2 0-16,-1-3 0 16,-2 1 0-16,2 0 0 0,-14 0 0 15,22 0 0-15,-22 0 0 16,18-1 0-16,-18 1 0 15,15-2 0-15,-15 2 0 16,0 0 0-16,18-1 0 16,-18 1 0-16,0 0 0 15,18-4 0-15,-18 4 0 16,0 0 0-16,20-4 0 16,-20 4 0-16,16-3 0 15,-16 3 0-15,18 1 0 16,-18-1 0-16,17 3 0 15,-17-3 0-15,18 3 0 16,-18-3 0-16,21 4 0 0,-21-4 0 16,22 5 0-16,-22-5 0 15,22 6 0-15,-22-6 0 16,19 5 0-16,-19-5 0 16,18 7 0-16,-18-7 0 15,14 6 0-15,-14-6 0 16,0 0 0-16,15 8 0 15,-15-8 0-15,0 0 0 16,13 11 0-16,-13-11 0 16,0 0 0-16,11 14 0 15,-11-14 0-15,0 0 0 16,14 14 0-16,-14-14 0 16,0 0 0-16,14 15 0 0,-14-15 0 15,0 0 0-15,12 14 0 16,-12-14 0-16,0 0 0 15,11 16 0 1,-11-16 0-16,0 0 0 0,10 14 0 16,-10-14 0-16,0 0 0 15,0 0 0-15,8 14 0 16,-8-14 0-16,0 0 0 16,0 0 0-16,0 0 0 15,0 0 0-15,0 0 0 16,0 0 0-16,0 0 0 15,0 0 0-15,0 0 0 16,0 0 0-16,0 0 0 0,0 0 0 16,0 0 0-1,0 0 0-15,0 0 0 16,0 0 0-16,0 0 0 16,0 0 0-16,0 0 0 0,0 0 0 15,10-15 0-15,-10 15 0 16,0 0 0-16,7-15 0 15,-7 15 0-15,0 0 0 16,7-16 0-16,-7 16 0 16,0 0 0-16,8-12 0 15,-8 12 0-15,0 0 0 16,8-14 0-16,-8 14 0 0,0 0 0 16,14-14 0-1,-14 14 0-15,0 0 0 16,17-16 0-16,-17 16 0 15,14-13 0-15,-14 13 0 16,0 0 0-16,16-16 0 0,-16 16 0 16,13-10 0-16,-13 10 0 15,0 0 0-15,15-12 0 16,-15 12 0-16,0 0 0 16,14-9 0-16,-14 9 0 15,0 0 0-15,15-8 0 16,-15 8 0-16,0 0 0 15,18-8 0-15,-18 8 0 0,16-4 0 16,-16 4 0-16,18-6 0 16,-18 6 0-1,18 0 0-15,-18 0 0 16,20-3 0-16,-20 3 0 0,14 0 0 16,-14 0 0-16,13 0 0 15,-13 0 0-15,0 0 0 16,17 0 0-16,-17 0 0 15,0 0 0-15,14 2 0 16,-14-2 0-16,0 0 0 16,17 1 0-16,-17-1 0 15,15 2 0-15,-15-2 0 16,16 0 0-16,-16 0 0 16,20 2 0-16,-20-2 0 15,18 0 0-15,-18 0 0 16,16 3 0-16,-16-3 0 15,17 3 0-15,-17-3 0 0,15 3 0 16,-15-3 0-16,17 4 0 16,-17-4 0-16,16 4 0 15,-16-4 0-15,20 3 0 16,-20-3 0-16,22 1 0 16,-22-1 0-16,19 0 0 15,-19 0 0-15,24-1 0 16,-24 1 0-16,18-2 0 15,-18 2 0-15,16 2 0 16,-16-2 0-16,20 1 0 16,-20-1 0-16,16 0 0 15,-16 0 0-15,18 1 0 16,-18-1 0-16,20 3 0 0,-20-3 0 16,22 2 0-16,-22-2 0 15,25 0 0-15,-10 0 0 16,0 1 0-16,0-1 0 15,2-1 0-15,0 1 0 16,1-3 0-16,0 3 0 16,1 0 0-16,-1-2 0 15,-1 1 0-15,1 1 0 16,-2 1 0-16,-1 1 0 16,1-1 0-16,0 2 0 15,-1-2 0-15,1 2 0 16,0 0 0-16,0-2 0 15,0-1 0-15,1 0 0 0,2 2 0 16,-4-2 0-16,3 0 0 16,-1-2 0-1,1 2 0-15,1-1 0 16,-1 1 0-16,0 0 0 0,-1 0 0 16,0 0 0-16,-1 0 0 15,-1 1 0-15,1 1 0 16,-3-1 0-16,4 0 0 15,-2 1 0-15,0-2 0 16,2 1 0-16,0-1 0 16,1 0 0-16,-2 2 0 15,4-2 0-15,-4 0 0 16,2 1 0-16,0 0 0 0,-1 1 0 16,-1-2 0-16,0 1 0 15,-1-1 0 1,-1 1 0-16,1 1 0 15,-1-2 0-15,0 0 0 0,-1 1 0 16,1 2 0-16,-1-3 0 16,-1 1 0-16,-12-1 0 15,21 2 0-15,-21-2 0 16,19 4 0-16,-19-4 0 16,20 4 0-16,-20-4 0 15,20 5 0-15,-20-5 0 16,20 6 0-16,-20-6 0 0,21 1 0 15,-21-1 0 1,15 2 0-16,-15-2 0 16,19 0 0-16,-19 0 0 15,18 0 0-15,-18 0 0 16,21 1 0-16,-21-1 0 0,21 0 0 16,-21 0 0-16,19 2 0 15,-19-2 0-15,21 1 0 16,-21-1 0-16,21 4 0 15,-21-4 0-15,20 4 0 16,-7-2 0-16,-13-2 0 16,23 1 0-16,-10-1 0 15,-13 0 0-15,22 0 0 16,-22 0 0-16,19-1 0 16,-19 1 0-16,18 1 0 15,-18-1 0-15,20-1 0 16,-20 1 0-16,19-2 0 0,-19 2 0 15,18 2 0-15,-18-2 0 16,18 0 0-16,-18 0 0 16,18 1 0-16,-18-1 0 15,18 1 0-15,-18-1 0 16,21 2 0-16,-21-2 0 16,21 0 0-16,-21 0 0 15,20 0 0-15,-20 0 0 16,20-2 0-16,-20 2 0 15,15-4 0-15,-15 4 0 16,15-4 0-16,-15 4 0 16,0 0 0-16,18-11 0 15,-18 11 0-15,13-10 0 0,-13 10 0 16,0 0 0-16,18-16 0 16,-18 16 0-16,6-15 0 15,-6 15 0-15,9-17 0 16,-9 17 0-16,5-18 0 15,-5 18 0-15,6-16 0 16,-6 16 0-16,5-18 0 16,-5 18 0-16,5-14 0 15,-5 14 0-15,2-15 0 16,-2 15 0-16,0 0 0 16,2-16 0-16,-2 16 0 15,0 0 0-15,0 0 0 16,0 0 0-16,0 0 0 0,0 0 0 15,-14 0-112-15,14 0-30 16,0 0-2-16,-15 14-3 16,2-14-3-1,13 0 14-15,-26-1 28 0,5-6 31 16,-2 4 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3A9D5F8-811C-467F-B40D-529BFAF39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68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29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28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 Parallel computation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6817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52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152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06022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392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19162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4535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888221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591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71051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852949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737458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26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420876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350130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553268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75373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61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81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3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1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788" y="241300"/>
            <a:ext cx="7848600" cy="6096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altLang="ko-KR" smtClean="0"/>
              <a:t>לחץ כדי לערוך סגנונות טקסט של תבנית בסיס</a:t>
            </a:r>
          </a:p>
          <a:p>
            <a:pPr lvl="1"/>
            <a:r>
              <a:rPr lang="he-IL" altLang="ko-KR" smtClean="0"/>
              <a:t>רמה שנייה</a:t>
            </a:r>
          </a:p>
          <a:p>
            <a:pPr lvl="2"/>
            <a:r>
              <a:rPr lang="he-IL" altLang="ko-KR" smtClean="0"/>
              <a:t>רמה שלישית</a:t>
            </a:r>
          </a:p>
          <a:p>
            <a:pPr lvl="3"/>
            <a:r>
              <a:rPr lang="he-IL" altLang="ko-KR" smtClean="0"/>
              <a:t>רמה רביעית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04788" y="1106488"/>
            <a:ext cx="4292600" cy="49133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88BB35-C75F-4B5D-85B3-A8C02977B6A9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4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204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1361E0-188A-42D1-B60E-C80EB60F07FB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209675"/>
            <a:ext cx="7843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pic>
        <p:nvPicPr>
          <p:cNvPr id="1027" name="Picture 159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725"/>
            <a:ext cx="962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029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25936" y="357755"/>
            <a:ext cx="8260787" cy="4309000"/>
          </a:xfrm>
          <a:noFill/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  <a:spcAft>
                <a:spcPts val="0"/>
              </a:spcAft>
            </a:pPr>
            <a:r>
              <a:rPr lang="en-US" altLang="zh-CN" sz="7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Characterizing  Propositional Proofs as Non-Commutative Formulas</a:t>
            </a: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 </a:t>
            </a: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endParaRPr lang="en-US" altLang="ko-KR" sz="4000" b="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2" y="4140201"/>
            <a:ext cx="8932333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altLang="zh-CN" sz="400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Iddo Tzameret</a:t>
            </a:r>
            <a:r>
              <a:rPr lang="en-US" altLang="zh-CN" sz="54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4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zh-CN" sz="320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Royal Holloway, University of </a:t>
            </a:r>
            <a:r>
              <a:rPr lang="en-US" altLang="zh-CN" sz="320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London</a:t>
            </a:r>
          </a:p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32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zh-CN" sz="24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Based on Joint work</a:t>
            </a:r>
            <a:r>
              <a:rPr lang="en-US" altLang="zh-CN" sz="20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Fu Li (Texas Austin) and Zhengyu Wang (Harvard)</a:t>
            </a:r>
            <a:endParaRPr lang="en-US" sz="2400" b="1" kern="0" dirty="0" err="1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81" y="378225"/>
            <a:ext cx="83549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Can we prove </a:t>
            </a:r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super-polynomial size lower </a:t>
            </a: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bounds </a:t>
            </a:r>
            <a:r>
              <a:rPr lang="en-US" altLang="zh-CN" sz="4000" b="1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on </a:t>
            </a:r>
            <a:r>
              <a:rPr lang="en-US" altLang="zh-CN" sz="4000" b="1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Frege proofs</a:t>
            </a:r>
            <a:r>
              <a:rPr lang="en-US" altLang="zh-CN" sz="40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? </a:t>
            </a: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sz="4000" b="1" kern="0" dirty="0" smtClean="0">
              <a:solidFill>
                <a:srgbClr val="C6D3AD">
                  <a:lumMod val="50000"/>
                </a:srgbClr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l"/>
            <a:endParaRPr lang="en-US" altLang="zh-CN" sz="36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32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7691" y="2269293"/>
            <a:ext cx="8120906" cy="2808281"/>
          </a:xfrm>
          <a:prstGeom prst="roundRect">
            <a:avLst>
              <a:gd name="adj" fmla="val 492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Major open question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: prove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that there is a family 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3600" b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…}</a:t>
            </a:r>
            <a:r>
              <a:rPr lang="en-US" altLang="zh-CN" sz="3600" b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of</a:t>
            </a:r>
            <a:r>
              <a:rPr lang="en-US" altLang="zh-CN" sz="36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tautologies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such that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for </a:t>
            </a:r>
            <a:r>
              <a:rPr lang="en-US" altLang="zh-CN" sz="3200" b="1" u="sng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no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polynomial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(∙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the minimal propositional-calculus proof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size of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is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at most 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(|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|)</a:t>
            </a:r>
            <a:endParaRPr lang="en-US" altLang="zh-CN" sz="3600" kern="0" dirty="0" smtClean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Formulas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7" y="304800"/>
            <a:ext cx="8334797" cy="5032853"/>
          </a:xfrm>
        </p:spPr>
        <p:txBody>
          <a:bodyPr/>
          <a:lstStyle/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Fix a field </a:t>
            </a:r>
            <a:r>
              <a:rPr lang="en-US" sz="3200" dirty="0">
                <a:solidFill>
                  <a:srgbClr val="0606C8"/>
                </a:solidFill>
                <a:latin typeface="Cambria Math"/>
                <a:ea typeface="Cambria Math"/>
              </a:rPr>
              <a:t>𝔽</a:t>
            </a: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(e.g., </a:t>
            </a:r>
            <a:r>
              <a:rPr lang="en-US" sz="3200" dirty="0">
                <a:solidFill>
                  <a:srgbClr val="0000CC"/>
                </a:solidFill>
                <a:latin typeface="Cambria Math"/>
                <a:ea typeface="Cambria Math"/>
              </a:rPr>
              <a:t>ℚ</a:t>
            </a: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).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functions</a:t>
            </a: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e.g., </a:t>
            </a: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compute a function of matrices over </a:t>
            </a:r>
            <a:r>
              <a:rPr lang="en-US">
                <a:solidFill>
                  <a:srgbClr val="0606C8"/>
                </a:solidFill>
                <a:latin typeface="Cambria Math"/>
                <a:ea typeface="Cambria Math"/>
              </a:rPr>
              <a:t>𝔽 </a:t>
            </a:r>
            <a:endParaRPr lang="en-US" smtClean="0">
              <a:solidFill>
                <a:srgbClr val="0606C8"/>
              </a:solidFill>
              <a:latin typeface="Cambria Math"/>
              <a:ea typeface="Cambria Math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24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:=X</a:t>
            </a:r>
            <a:r>
              <a:rPr lang="el-GR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– 2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l-GR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sz="4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This is a </a:t>
            </a:r>
            <a:r>
              <a:rPr lang="en-US" altLang="zh-CN" sz="3600" b="1" u="sng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non-commutative formula</a:t>
            </a:r>
            <a:r>
              <a:rPr lang="en-US" altLang="zh-CN" sz="3600" b="1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(tree)</a:t>
            </a:r>
            <a:endParaRPr lang="en-US" altLang="zh-CN" sz="4000" b="1" baseline="-25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4000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Size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= number of nodes</a:t>
            </a: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5500056" y="2387378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4747159" y="2736100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6639785" y="358916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5861696" y="2736100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6964989" y="3914365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7135308" y="427886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4881863" y="3478601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4556659" y="315339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4243455" y="3478601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5102292" y="385341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4052955" y="3843893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7087992" y="4261396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5711900" y="2048256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01612" y="1792849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6097703" y="431637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6027245" y="4294030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6288203" y="3914365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6583989" y="3292680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6258785" y="2967476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5940739" y="3292680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5736943" y="3589161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82366" name="Right Brace 782365"/>
          <p:cNvSpPr/>
          <p:nvPr/>
        </p:nvSpPr>
        <p:spPr bwMode="auto">
          <a:xfrm>
            <a:off x="7500492" y="2271543"/>
            <a:ext cx="504459" cy="2425828"/>
          </a:xfrm>
          <a:prstGeom prst="rightBrace">
            <a:avLst>
              <a:gd name="adj1" fmla="val 29520"/>
              <a:gd name="adj2" fmla="val 51396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</a:t>
            </a:r>
            <a:endParaRPr lang="en-US" dirty="0">
              <a:solidFill>
                <a:srgbClr val="0606C8"/>
              </a:solidFill>
              <a:effectLst/>
            </a:endParaRPr>
          </a:p>
        </p:txBody>
      </p:sp>
      <p:sp>
        <p:nvSpPr>
          <p:cNvPr id="782367" name="TextBox 782366"/>
          <p:cNvSpPr txBox="1"/>
          <p:nvPr/>
        </p:nvSpPr>
        <p:spPr>
          <a:xfrm>
            <a:off x="7901656" y="2449879"/>
            <a:ext cx="1259845" cy="1982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  <a:effectLst/>
              </a:rPr>
              <a:t>Depth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</a:rPr>
              <a:t>can be assumed</a:t>
            </a:r>
          </a:p>
          <a:p>
            <a:pPr algn="l"/>
            <a:r>
              <a:rPr lang="en-US" b="1" dirty="0" smtClean="0">
                <a:solidFill>
                  <a:srgbClr val="0606C8"/>
                </a:solidFill>
                <a:effectLst/>
              </a:rPr>
              <a:t>O(log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rgbClr val="0606C8"/>
                </a:solidFill>
                <a:effectLst/>
              </a:rPr>
              <a:t>)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, for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number of variables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effectLst/>
              </a:rPr>
              <a:t>(By our variant 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Hrubes &amp; Wigderson’14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)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endParaRPr lang="en-US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8" grpId="0" animBg="1"/>
      <p:bldP spid="20" grpId="0" animBg="1"/>
      <p:bldP spid="21" grpId="0" animBg="1"/>
      <p:bldP spid="22" grpId="0"/>
      <p:bldP spid="26" grpId="0"/>
      <p:bldP spid="32" grpId="0" animBg="1"/>
      <p:bldP spid="33" grpId="0"/>
      <p:bldP spid="77" grpId="0" animBg="1"/>
      <p:bldP spid="79" grpId="0" animBg="1"/>
      <p:bldP spid="782366" grpId="0" animBg="1"/>
      <p:bldP spid="782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8" y="305432"/>
            <a:ext cx="8079056" cy="5032221"/>
          </a:xfrm>
        </p:spPr>
        <p:txBody>
          <a:bodyPr/>
          <a:lstStyle/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6651523" y="2387378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5898626" y="2736100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7791252" y="358916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7013163" y="2736100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8116456" y="3914365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8286775" y="427886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6033330" y="3478601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5708126" y="315339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5394922" y="3478601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6253759" y="385341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5204422" y="3843893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8239459" y="4261396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6863367" y="2048256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39590" y="1727661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7249170" y="431637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7178712" y="4294030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7439670" y="3914365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7735456" y="3292680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7410252" y="2967476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7092206" y="3292680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6888410" y="3589161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490548" y="457832"/>
            <a:ext cx="8079056" cy="5032221"/>
          </a:xfrm>
        </p:spPr>
        <p:txBody>
          <a:bodyPr/>
          <a:lstStyle/>
          <a:p>
            <a:pPr marL="91440" lvl="1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CN" sz="4000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Lower Bounds</a:t>
            </a:r>
            <a:endParaRPr lang="en-US" altLang="zh-CN" sz="40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Nisan ‘91</a:t>
            </a: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determinant and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permanent require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of </a:t>
            </a:r>
            <a:r>
              <a:rPr lang="en-US" altLang="zh-CN" sz="3200" dirty="0" smtClean="0">
                <a:solidFill>
                  <a:srgbClr val="0606C8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l-GR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Ω</a:t>
            </a:r>
            <a:r>
              <a:rPr lang="en-US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3200" i="1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</a:t>
            </a:r>
            <a:r>
              <a:rPr lang="en-US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size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C00000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smtClean="0">
              <a:solidFill>
                <a:srgbClr val="C00000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Proof: </a:t>
            </a:r>
            <a:r>
              <a:rPr lang="en-US" sz="32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We’ve seen before (partial derivatives method)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3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Main </a:t>
            </a:r>
            <a:br>
              <a:rPr lang="en-US" sz="13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3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Theorem</a:t>
            </a:r>
            <a:endParaRPr lang="en-US" sz="13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8324" y="359492"/>
            <a:ext cx="8417076" cy="1931193"/>
          </a:xfrm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Thm [Li, T., Wang’15]</a:t>
            </a: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32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Exists a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u="sng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natural map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between tautological formulas </a:t>
            </a:r>
            <a:r>
              <a:rPr lang="en-US" sz="3200" b="0" dirty="0" smtClean="0">
                <a:solidFill>
                  <a:srgbClr val="0606C8"/>
                </a:solidFill>
                <a:latin typeface="Cambria Math"/>
                <a:ea typeface="Cambria Math"/>
              </a:rPr>
              <a:t>𝑇</a:t>
            </a: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to non-commutative polynomials</a:t>
            </a:r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rgbClr val="0606C8"/>
                </a:solidFill>
                <a:latin typeface="Cambria Math"/>
                <a:ea typeface="Cambria Math"/>
              </a:rPr>
              <a:t>𝑝</a:t>
            </a: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such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that: 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And </a:t>
            </a:r>
            <a:r>
              <a:rPr lang="en-US" sz="3200" b="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conversely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when </a:t>
            </a:r>
            <a:r>
              <a:rPr lang="en-US" sz="3200" b="0" i="1" dirty="0">
                <a:solidFill>
                  <a:srgbClr val="0606C8"/>
                </a:solidFill>
                <a:latin typeface="Cambria Math"/>
                <a:ea typeface="Cambria Math"/>
              </a:rPr>
              <a:t>T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is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DNF: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7115823"/>
              </p:ext>
            </p:extLst>
          </p:nvPr>
        </p:nvGraphicFramePr>
        <p:xfrm>
          <a:off x="465364" y="2088424"/>
          <a:ext cx="8417379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8425342"/>
              </p:ext>
            </p:extLst>
          </p:nvPr>
        </p:nvGraphicFramePr>
        <p:xfrm>
          <a:off x="498021" y="4457155"/>
          <a:ext cx="8417379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17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19" y="2427635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60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54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The </a:t>
            </a:r>
            <a:r>
              <a:rPr lang="en-US" sz="5400" kern="1200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Argument:</a:t>
            </a:r>
            <a:r>
              <a:rPr lang="en-US" sz="5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5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8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We shall characterize </a:t>
            </a:r>
            <a:r>
              <a:rPr lang="en-US" sz="48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 proof as a </a:t>
            </a:r>
            <a:r>
              <a:rPr lang="en-US" sz="4800" kern="1200" dirty="0" smtClean="0">
                <a:solidFill>
                  <a:srgbClr val="00B05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single </a:t>
            </a:r>
            <a:r>
              <a:rPr lang="en-US" sz="48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formula by introducing</a:t>
            </a:r>
            <a:br>
              <a:rPr lang="en-US" sz="48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8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 non-commutative version of the IPS</a:t>
            </a:r>
            <a:r>
              <a:rPr lang="en-US" sz="5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br>
              <a:rPr lang="en-US" sz="5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40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[following the (commutative) IPS of </a:t>
            </a:r>
            <a:r>
              <a:rPr lang="en-US" sz="4400" kern="12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Grochow-Pitassi’14</a:t>
            </a:r>
            <a:r>
              <a:rPr lang="en-US" sz="440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]</a:t>
            </a:r>
            <a:endParaRPr lang="en-US" sz="5400" kern="1200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The </a:t>
            </a:r>
            <a:b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Ideal Proof System 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78005" y="359229"/>
            <a:ext cx="7351546" cy="1326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80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Ideal Proof System (IPS)</a:t>
                </a:r>
                <a:r>
                  <a:rPr lang="en-US" sz="28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                                                                     be a system of unsatisfiable non-commutative polynomial equations and assume the following are part of 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0" i="1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{</a:t>
                </a:r>
                <a:r>
                  <a:rPr lang="en-US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,…,</a:t>
                </a:r>
                <a:r>
                  <a:rPr lang="en-US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}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US" sz="2400" baseline="-2500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IPS refutation </a:t>
                </a: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400" b="0" i="1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is a non-commutative polynomial                                          such that: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blipFill rotWithShape="0">
                <a:blip r:embed="rId3"/>
                <a:stretch>
                  <a:fillRect l="-1504" b="-10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400" y="316673"/>
            <a:ext cx="8737600" cy="640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2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2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Map between tautologies 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</a:t>
            </a:r>
            <a:r>
              <a:rPr lang="en-US" sz="2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and non-commutative polynomials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:</a:t>
            </a:r>
            <a:r>
              <a:rPr lang="en-US" sz="24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en-US" sz="18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First</a:t>
            </a:r>
            <a:r>
              <a:rPr lang="en-US" sz="24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 </a:t>
            </a:r>
            <a:r>
              <a:rPr lang="en-US" sz="1600" smtClean="0">
                <a:solidFill>
                  <a:srgbClr val="11111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 CNF’s</a:t>
            </a:r>
            <a:r>
              <a:rPr lang="en-US" sz="1600" smtClean="0">
                <a:solidFill>
                  <a:srgbClr val="11111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l-GR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¬</a:t>
            </a:r>
            <a:r>
              <a:rPr lang="en-US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 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                           </a:t>
            </a:r>
            <a:r>
              <a:rPr lang="en-US" sz="16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1)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as </a:t>
            </a:r>
            <a:r>
              <a:rPr lang="en-US" sz="160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polynomial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equations: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b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b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(1)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 satisfied by a given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0-1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assignment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iff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.</a:t>
            </a:r>
            <a:endParaRPr lang="en-US" sz="44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59" y="2393870"/>
            <a:ext cx="2380631" cy="35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167" y="2371758"/>
            <a:ext cx="2480552" cy="37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0" y="3815828"/>
            <a:ext cx="7962178" cy="721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30" y="5397079"/>
            <a:ext cx="5317434" cy="77118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374400" y="1893599"/>
            <a:ext cx="8289540" cy="4568161"/>
          </a:xfrm>
          <a:prstGeom prst="roundRect">
            <a:avLst>
              <a:gd name="adj" fmla="val 1944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275" y="5005521"/>
            <a:ext cx="3057274" cy="3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Why do we need the commutator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  <m:r>
                      <a:rPr lang="en-US" sz="36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?</a:t>
                </a:r>
                <a:endParaRPr lang="en-US" sz="105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  <a:blipFill rotWithShape="0">
                <a:blip r:embed="rId3"/>
                <a:stretch>
                  <a:fillRect t="-780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3897" y="1331091"/>
                <a:ext cx="8461504" cy="1550947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smtClean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Answer</a:t>
                </a:r>
                <a:r>
                  <a:rPr lang="en-US" sz="320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for </a:t>
                </a:r>
                <a:r>
                  <a:rPr lang="en-US" sz="320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completeness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 Without commutators can’t prove non-commutative formulas equal 1 for 0/1 assignments </a:t>
                </a:r>
                <a:r>
                  <a:rPr lang="en-US" sz="18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(e.g., can’t refute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897" y="1331091"/>
                <a:ext cx="8461504" cy="1550947"/>
              </a:xfrm>
              <a:blipFill rotWithShape="0">
                <a:blip r:embed="rId4"/>
                <a:stretch>
                  <a:fillRect l="-1800" t="-5098" b="-44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95" y="3296362"/>
            <a:ext cx="6877458" cy="34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9900" b="0" dirty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Sketch</a:t>
            </a:r>
            <a:endParaRPr lang="en-US" sz="239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1" y="3474720"/>
            <a:ext cx="5992167" cy="3402449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3472" y="0"/>
            <a:ext cx="8553641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1111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:           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</a:t>
            </a:r>
            <a:r>
              <a:rPr lang="el-GR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,      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                     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(1)</a:t>
            </a:r>
            <a:endParaRPr lang="en-US" sz="2400" i="1" baseline="-25000" dirty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Transform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to non-commutative polynomials: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 (2)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 </a:t>
            </a:r>
            <a:r>
              <a:rPr lang="en-US" sz="24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(1)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 satisfied by a given </a:t>
            </a:r>
            <a:r>
              <a:rPr lang="en-US" sz="24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0-1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assignment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iff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(2)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is.</a:t>
            </a:r>
            <a:endParaRPr lang="en-US" sz="2400" u="sng" dirty="0" smtClean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IPS refutation: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	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b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So,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IPS refutation is: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2645" y="4315918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1-x</a:t>
            </a:r>
            <a:r>
              <a:rPr lang="en-US" sz="1800" b="1" i="1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800" b="1" i="1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1800" b="1" i="1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800" b="1" i="1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+ 1-x</a:t>
            </a:r>
            <a:r>
              <a:rPr lang="en-US" sz="1800" b="1" i="1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1800" b="1" i="1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1800" b="1" i="1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800" b="1" i="1" baseline="-25000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800" b="1" i="1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800" b="1" i="1" baseline="-25000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1800" b="1" i="1" baseline="-25000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800" b="1" i="1" baseline="-25000" dirty="0" smtClean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endParaRPr lang="en-US" sz="1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5419" y="4582235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y</a:t>
            </a:r>
            <a:r>
              <a:rPr lang="en-US" sz="1800" b="1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           </a:t>
            </a:r>
            <a:r>
              <a:rPr lang="en-US" sz="1800" b="1" i="1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  y</a:t>
            </a:r>
            <a:r>
              <a:rPr lang="en-US" sz="1800" b="1" i="1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800" b="1" i="1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 +  y</a:t>
            </a:r>
            <a:r>
              <a:rPr lang="en-US" sz="1800" b="1" i="1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3      </a:t>
            </a:r>
            <a:r>
              <a:rPr lang="en-US" sz="1800" b="1" i="1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     </a:t>
            </a:r>
            <a:r>
              <a:rPr lang="en-US" sz="1800" b="1" i="1" dirty="0" smtClean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1800" b="1" i="1" baseline="-25000" dirty="0" smtClean="0">
                <a:solidFill>
                  <a:srgbClr val="FF0000"/>
                </a:solidFill>
                <a:effectLst/>
                <a:ea typeface="Cambria Math"/>
                <a:cs typeface="Times New Roman" panose="02020603050405020304" pitchFamily="18" charset="0"/>
              </a:rPr>
              <a:t>4</a:t>
            </a:r>
            <a:endParaRPr lang="en-US" sz="1800" b="1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85473" y="4629052"/>
              <a:ext cx="865080" cy="105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588" y="4615012"/>
                <a:ext cx="895333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735593" y="4635892"/>
              <a:ext cx="474120" cy="80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0113" y="4621852"/>
                <a:ext cx="507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7390073" y="4621132"/>
              <a:ext cx="483840" cy="99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2073" y="4602772"/>
                <a:ext cx="520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7989113" y="4661452"/>
              <a:ext cx="1072800" cy="100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3273" y="4645612"/>
                <a:ext cx="1107000" cy="1346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523874" y="5217558"/>
            <a:ext cx="2074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600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From (Raz and Shpilka ‘05) PIT for non-coomutative formulas: non-commutative IPS is polynomially chekable. </a:t>
            </a:r>
            <a:endParaRPr lang="en-US" sz="1600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IPS </a:t>
            </a:r>
            <a:r>
              <a:rPr lang="en-US" sz="8800" b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Simulates</a:t>
            </a: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b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9476" y="1103079"/>
            <a:ext cx="8107823" cy="4316244"/>
          </a:xfrm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Start with </a:t>
            </a:r>
            <a:r>
              <a:rPr lang="en-US" sz="24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 Frege proof</a:t>
            </a:r>
            <a:r>
              <a:rPr lang="en-US" sz="24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400" b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use the following translation of Boolean formulas to arithmetic formulas</a:t>
            </a:r>
            <a:r>
              <a:rPr lang="en-US" sz="24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solidFill>
                <a:srgbClr val="11111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solidFill>
                <a:srgbClr val="11111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4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can </a:t>
            </a:r>
            <a:r>
              <a:rPr lang="en-US" sz="24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translate the Frege proofs with this translation applied on every proof-line (with some additional rules, and proof-lines): this gives us an </a:t>
            </a:r>
            <a:r>
              <a:rPr lang="en-US" sz="24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”algebraic version of Frege’’</a:t>
            </a:r>
            <a:r>
              <a:rPr lang="en-US" sz="24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But it’s easier to use </a:t>
            </a:r>
            <a:r>
              <a:rPr lang="en-US" sz="28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algebraic</a:t>
            </a: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inference rules instead of logical inference rules…</a:t>
            </a:r>
            <a:endParaRPr lang="en-US" altLang="zh-CN" sz="1400" b="0" dirty="0" smtClean="0">
              <a:solidFill>
                <a:srgbClr val="A45A10"/>
              </a:solidFill>
              <a:ea typeface="宋体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234268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IPS </a:t>
            </a:r>
            <a:r>
              <a:rPr lang="en-US" sz="36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simulates Frege</a:t>
            </a:r>
            <a:endParaRPr lang="en-US" sz="36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5" y="3305882"/>
            <a:ext cx="6063625" cy="36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78" y="3674592"/>
            <a:ext cx="5225415" cy="31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18600" y="1629229"/>
                <a:ext cx="8634572" cy="822920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lvl="0" algn="l">
                  <a:lnSpc>
                    <a:spcPts val="29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r>
                  <a:rPr lang="en-US" altLang="zh-CN" sz="36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18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00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¬</m:t>
                            </m:r>
                            <m:r>
                              <a:rPr lang="en-US" altLang="zh-CN" sz="18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000" b="0" i="1" smtClean="0">
                  <a:solidFill>
                    <a:srgbClr val="0606C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l">
                  <a:lnSpc>
                    <a:spcPts val="2900"/>
                  </a:lnSpc>
                </a:pPr>
                <a:r>
                  <a:rPr lang="en-US" sz="1800" smtClean="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           </m:t>
                    </m:r>
                  </m:oMath>
                </a14:m>
                <a:r>
                  <a:rPr lang="en-US" altLang="zh-CN" sz="2000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32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20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20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20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20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00" y="1629229"/>
                <a:ext cx="8634572" cy="8229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9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1114" y="1675850"/>
            <a:ext cx="8107823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	x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</a:t>
            </a:r>
            <a:r>
              <a:rPr lang="el-GR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,       x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                      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endParaRPr lang="en-US" sz="2400" i="1" baseline="-25000" dirty="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Transform </a:t>
            </a:r>
            <a:r>
              <a:rPr lang="en-US" sz="2800" b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to polynomials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b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And add Boolean axioms: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(1-</a:t>
            </a:r>
            <a:r>
              <a:rPr lang="en-US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= 0,    for all </a:t>
            </a:r>
            <a:r>
              <a:rPr lang="en-US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=1,…,n  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4440" y="3760225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1-x</a:t>
            </a:r>
            <a:r>
              <a:rPr lang="en-US" sz="24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6147512" y="4810067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956194" y="5923471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54643" y="3635453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397740" y="4278243"/>
            <a:ext cx="440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kern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1" idx="2"/>
            <a:endCxn id="32" idx="0"/>
          </p:cNvCxnSpPr>
          <p:nvPr/>
        </p:nvCxnSpPr>
        <p:spPr bwMode="auto">
          <a:xfrm>
            <a:off x="5852282" y="4221890"/>
            <a:ext cx="757056" cy="58817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2" idx="0"/>
          </p:cNvCxnSpPr>
          <p:nvPr/>
        </p:nvCxnSpPr>
        <p:spPr bwMode="auto">
          <a:xfrm flipH="1">
            <a:off x="6609338" y="4097118"/>
            <a:ext cx="1361019" cy="71294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3" idx="0"/>
          </p:cNvCxnSpPr>
          <p:nvPr/>
        </p:nvCxnSpPr>
        <p:spPr bwMode="auto">
          <a:xfrm>
            <a:off x="6609338" y="5271732"/>
            <a:ext cx="757386" cy="65173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911443" y="4631073"/>
            <a:ext cx="1231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1-x</a:t>
            </a:r>
            <a:r>
              <a:rPr lang="en-US" sz="24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200" dirty="0"/>
          </a:p>
        </p:txBody>
      </p:sp>
      <p:cxnSp>
        <p:nvCxnSpPr>
          <p:cNvPr id="65" name="Straight Arrow Connector 64"/>
          <p:cNvCxnSpPr>
            <a:stCxn id="64" idx="2"/>
            <a:endCxn id="33" idx="0"/>
          </p:cNvCxnSpPr>
          <p:nvPr/>
        </p:nvCxnSpPr>
        <p:spPr bwMode="auto">
          <a:xfrm flipH="1">
            <a:off x="7366724" y="5092738"/>
            <a:ext cx="1160433" cy="83073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160653" y="5375411"/>
            <a:ext cx="440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kern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568" y="152034"/>
            <a:ext cx="7874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Clr>
                <a:srgbClr val="507800"/>
              </a:buClr>
            </a:pPr>
            <a:r>
              <a:rPr lang="en-US" sz="4400" b="1" kern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First Attempt for Algebraic Version of Frege:</a:t>
            </a:r>
            <a:endParaRPr lang="en-US" sz="3200" b="1" kern="0">
              <a:solidFill>
                <a:srgbClr val="C00000"/>
              </a:solidFill>
              <a:effectLst/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32918" y="3760225"/>
            <a:ext cx="5082093" cy="312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FAD2F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 in propositional proofs are </a:t>
            </a:r>
            <a:r>
              <a:rPr lang="en-US" sz="2400" u="sng" kern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en-US" sz="2400" kern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0" smtClea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endParaRPr lang="en-US" sz="1800" kern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FAD2F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i.e., need </a:t>
            </a:r>
            <a:r>
              <a:rPr lang="en-US" sz="2400" ker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add rules for deriving two (</a:t>
            </a:r>
            <a:r>
              <a:rPr lang="en-US" sz="2400" kern="0" smtClea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syntactically) </a:t>
            </a:r>
            <a:r>
              <a:rPr lang="en-US" sz="2400" ker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formulas </a:t>
            </a:r>
            <a:r>
              <a:rPr lang="en-US" sz="2400" kern="0" smtClea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compute </a:t>
            </a:r>
            <a:r>
              <a:rPr lang="en-US" sz="2400" kern="0"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same polynomial:</a:t>
            </a:r>
            <a:endParaRPr lang="en-US" sz="1800" kern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07800"/>
              </a:buClr>
            </a:pPr>
            <a:r>
              <a:rPr lang="en-US" sz="2000" ker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of </a:t>
            </a:r>
            <a:r>
              <a:rPr lang="en-US" sz="2000" i="1" ker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rewrite</a:t>
            </a:r>
            <a:r>
              <a:rPr lang="en-US" sz="2000" ker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rule: 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000" kern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ker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en-US" sz="2000" i="1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0" smtClea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211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31" grpId="0"/>
      <p:bldP spid="32" grpId="0"/>
      <p:bldP spid="33" grpId="0"/>
      <p:bldP spid="35" grpId="0"/>
      <p:bldP spid="37" grpId="0"/>
      <p:bldP spid="64" grpId="0"/>
      <p:bldP spid="74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4315" y="124132"/>
            <a:ext cx="8107823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Polynomial Calculus (PC) over Formulas </a:t>
            </a:r>
          </a:p>
          <a:p>
            <a:pPr marL="0" indent="0">
              <a:buNone/>
            </a:pPr>
            <a:r>
              <a:rPr lang="en-US" sz="3200" b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[</a:t>
            </a:r>
            <a:r>
              <a:rPr lang="en-US" sz="2400" b="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Grigoriev and Hirsch </a:t>
            </a:r>
            <a:r>
              <a:rPr lang="en-US" sz="2400" b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2003</a:t>
            </a:r>
            <a:r>
              <a:rPr lang="en-US" sz="3200" b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]:</a:t>
            </a:r>
            <a:endParaRPr lang="en-US" sz="3200" b="0" dirty="0" smtClean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9037" y="135252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1100587" y="200252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558654" y="2677658"/>
            <a:ext cx="2268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3488463" y="1270684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2217961" y="1557845"/>
            <a:ext cx="440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1" idx="2"/>
            <a:endCxn id="32" idx="0"/>
          </p:cNvCxnSpPr>
          <p:nvPr/>
        </p:nvCxnSpPr>
        <p:spPr bwMode="auto">
          <a:xfrm flipH="1">
            <a:off x="2245292" y="1752638"/>
            <a:ext cx="66133" cy="24988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2" idx="0"/>
          </p:cNvCxnSpPr>
          <p:nvPr/>
        </p:nvCxnSpPr>
        <p:spPr bwMode="auto">
          <a:xfrm flipH="1">
            <a:off x="2245292" y="1670794"/>
            <a:ext cx="1772323" cy="33173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3" idx="0"/>
          </p:cNvCxnSpPr>
          <p:nvPr/>
        </p:nvCxnSpPr>
        <p:spPr bwMode="auto">
          <a:xfrm flipH="1">
            <a:off x="1692940" y="2402634"/>
            <a:ext cx="552352" cy="27502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080369" y="462275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74" name="Rectangle 73"/>
          <p:cNvSpPr/>
          <p:nvPr/>
        </p:nvSpPr>
        <p:spPr>
          <a:xfrm>
            <a:off x="1443652" y="247475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628" y="335338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26" name="Straight Arrow Connector 25"/>
          <p:cNvCxnSpPr>
            <a:stCxn id="33" idx="2"/>
            <a:endCxn id="25" idx="0"/>
          </p:cNvCxnSpPr>
          <p:nvPr/>
        </p:nvCxnSpPr>
        <p:spPr bwMode="auto">
          <a:xfrm flipH="1">
            <a:off x="1606853" y="3077768"/>
            <a:ext cx="86087" cy="27561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8094" y="3114122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3735" y="411057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(-</a:t>
            </a:r>
            <a:r>
              <a:rPr lang="en-US" sz="2000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1+1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878668" y="381520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25" idx="2"/>
            <a:endCxn id="36" idx="0"/>
          </p:cNvCxnSpPr>
          <p:nvPr/>
        </p:nvCxnSpPr>
        <p:spPr bwMode="auto">
          <a:xfrm flipH="1">
            <a:off x="1485960" y="3753494"/>
            <a:ext cx="120893" cy="35708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44181" y="4917840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l-GR" sz="16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•</a:t>
            </a:r>
            <a:r>
              <a:rPr lang="en-US" sz="2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4" name="Straight Arrow Connector 43"/>
          <p:cNvCxnSpPr>
            <a:stCxn id="36" idx="2"/>
            <a:endCxn id="43" idx="0"/>
          </p:cNvCxnSpPr>
          <p:nvPr/>
        </p:nvCxnSpPr>
        <p:spPr bwMode="auto">
          <a:xfrm>
            <a:off x="1485960" y="4510684"/>
            <a:ext cx="60446" cy="40715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8654" y="5548511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7" name="Straight Arrow Connector 46"/>
          <p:cNvCxnSpPr>
            <a:stCxn id="43" idx="2"/>
            <a:endCxn id="46" idx="0"/>
          </p:cNvCxnSpPr>
          <p:nvPr/>
        </p:nvCxnSpPr>
        <p:spPr bwMode="auto">
          <a:xfrm>
            <a:off x="1546406" y="5317950"/>
            <a:ext cx="114473" cy="23056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51961" y="4503251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23294" y="586044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+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64" idx="2"/>
            <a:endCxn id="84" idx="0"/>
          </p:cNvCxnSpPr>
          <p:nvPr/>
        </p:nvCxnSpPr>
        <p:spPr bwMode="auto">
          <a:xfrm flipH="1">
            <a:off x="2214793" y="5022860"/>
            <a:ext cx="1481290" cy="121115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2687058" y="6615071"/>
            <a:ext cx="1504749" cy="67299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12982" y="6234015"/>
            <a:ext cx="1603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cxnSp>
        <p:nvCxnSpPr>
          <p:cNvPr id="86" name="Straight Arrow Connector 85"/>
          <p:cNvCxnSpPr>
            <a:stCxn id="46" idx="2"/>
            <a:endCxn id="84" idx="0"/>
          </p:cNvCxnSpPr>
          <p:nvPr/>
        </p:nvCxnSpPr>
        <p:spPr bwMode="auto">
          <a:xfrm>
            <a:off x="1660879" y="5948621"/>
            <a:ext cx="553914" cy="28539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4017614" y="643407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130" name="Rectangle 129"/>
          <p:cNvSpPr/>
          <p:nvPr/>
        </p:nvSpPr>
        <p:spPr>
          <a:xfrm>
            <a:off x="1024987" y="523997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27337" y="6351786"/>
            <a:ext cx="20901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Skipping some rules…</a:t>
            </a:r>
            <a:endParaRPr lang="zh-CN" altLang="en-US" sz="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23" y="1304555"/>
            <a:ext cx="4632752" cy="28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1069" y="5418665"/>
            <a:ext cx="8212664" cy="1253067"/>
          </a:xfrm>
          <a:prstGeom prst="rect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4" y="144460"/>
            <a:ext cx="8581337" cy="715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PC over </a:t>
            </a:r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Formulas: Formal Definition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337" y="876743"/>
                <a:ext cx="8522652" cy="587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Two rules: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Addition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800" b="1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b="1" kern="0" dirty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derive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𝒂𝒇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𝒃𝒈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pitchFamily="34" charset="0"/>
                  </a:rPr>
                  <a:t>𝔽[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] 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Product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                        for any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Axioms: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Rewriting rules: </a:t>
                </a:r>
                <a14:m>
                  <m:oMath xmlns:m="http://schemas.openxmlformats.org/officeDocument/2006/math">
                    <m:r>
                      <a:rPr lang="en-US" sz="2800" b="1" i="0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b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𝒈𝒇</m:t>
                        </m:r>
                      </m:e>
                    </m:d>
                  </m:oMath>
                </a14:m>
                <a:endParaRPr lang="en-US" sz="2800" b="1" i="1" kern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Associativity, distributivity, unit rule…</a:t>
                </a:r>
                <a14:m>
                  <m:oMath xmlns:m="http://schemas.openxmlformats.org/officeDocument/2006/math">
                    <m:r>
                      <a:rPr lang="en-US" sz="2800" b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endParaRPr lang="en-US" sz="2800" b="1" ker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400" b="1" u="sng" kern="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PC over Formulas </a:t>
                </a:r>
                <a:r>
                  <a:rPr lang="en-US" sz="2400" b="1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proof of </a:t>
                </a: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400" b="1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is a DAG whose sink is </a:t>
                </a: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400" b="1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and each node is either an axiom or was derived from its incoming nodes by a rule, a rewrite rule or is an axiom</a:t>
                </a:r>
                <a:endParaRPr lang="en-US" sz="2400" b="1" kern="0" dirty="0" err="1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7" y="876743"/>
                <a:ext cx="8522652" cy="5878982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037" r="-10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2777" y="1384293"/>
            <a:ext cx="8107823" cy="4316244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Thm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Krajicek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’95</a:t>
            </a: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32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Frege proof DAGs can be transformed into proof-trees with only a polynomial increase in size.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200" dirty="0" smtClean="0">
              <a:solidFill>
                <a:srgbClr val="A45A10"/>
              </a:solidFill>
              <a:ea typeface="宋体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2" y="226103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Converting the Proof DAG into a Tree</a:t>
            </a:r>
            <a:endParaRPr lang="en-US" sz="36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7086" y="1340488"/>
            <a:ext cx="8541633" cy="4476350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</a:t>
            </a:r>
            <a:r>
              <a:rPr lang="en-US" sz="240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induction on </a:t>
            </a:r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</a:t>
            </a: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length.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 the non-commutative formula based on the ``skeleton’’ of the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(``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arithmetized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propositional proof.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1:</a:t>
            </a: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product rule: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Original </a:t>
            </a:r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</a:t>
            </a:r>
            <a:r>
              <a:rPr lang="en-US" sz="240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4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by induction hypothesis: </a:t>
            </a:r>
            <a:r>
              <a:rPr lang="en-US" sz="240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i="1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=</a:t>
            </a:r>
            <a:r>
              <a:rPr lang="en-US" sz="2400" i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solidFill>
                  <a:srgbClr val="0606C8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P</a:t>
            </a:r>
            <a:r>
              <a:rPr lang="en-US" sz="24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,…,x</a:t>
            </a:r>
            <a:r>
              <a:rPr lang="en-US" sz="24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,F</a:t>
            </a:r>
            <a:r>
              <a:rPr lang="en-US" sz="24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,…,F</a:t>
            </a:r>
            <a:r>
              <a:rPr lang="en-US" sz="24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4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define </a:t>
            </a:r>
            <a:r>
              <a:rPr lang="en-US" sz="2400" i="1" dirty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4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altLang="zh-CN" sz="2400" smtClean="0">
                <a:solidFill>
                  <a:srgbClr val="7030A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∙</a:t>
            </a:r>
            <a:r>
              <a:rPr lang="en-US" sz="24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sz="240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’(</a:t>
            </a:r>
            <a:r>
              <a:rPr lang="en-US" sz="18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,…,x</a:t>
            </a:r>
            <a:r>
              <a:rPr lang="en-US" sz="18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0...0)=0 </a:t>
            </a:r>
            <a:r>
              <a:rPr lang="en-US" sz="24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mtClean="0">
                <a:solidFill>
                  <a:srgbClr val="0606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,…,x</a:t>
            </a:r>
            <a:r>
              <a:rPr lang="en-US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,F</a:t>
            </a:r>
            <a:r>
              <a:rPr lang="en-US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</a:t>
            </a:r>
            <a:r>
              <a:rPr lang="en-US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=x</a:t>
            </a:r>
            <a:r>
              <a:rPr lang="en-US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endParaRPr lang="en-US" sz="2400" i="1" dirty="0">
              <a:solidFill>
                <a:srgbClr val="0606C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586212"/>
            <a:ext cx="3865725" cy="2195021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69" y="26307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 over formulas 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of </a:t>
            </a:r>
            <a:r>
              <a:rPr lang="en-US" sz="32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Small non-commutative IPS proof of </a:t>
            </a:r>
            <a:r>
              <a:rPr lang="en-US" sz="32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tr(G)</a:t>
            </a:r>
            <a:endParaRPr lang="en-US" sz="3200" i="1">
              <a:solidFill>
                <a:srgbClr val="0606C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11" idx="2"/>
          </p:cNvCxnSpPr>
          <p:nvPr/>
        </p:nvCxnSpPr>
        <p:spPr bwMode="auto">
          <a:xfrm>
            <a:off x="5748324" y="3313460"/>
            <a:ext cx="93676" cy="53040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5569590" y="377314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smtClean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 smtClean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zh-CN" sz="2400" b="1" kern="0" smtClean="0">
                <a:solidFill>
                  <a:srgbClr val="7030A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∙</a:t>
            </a:r>
            <a:r>
              <a:rPr lang="en-US" sz="2400" b="1" i="1" kern="0" smtClean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kern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582" y="285179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84497" y="5494712"/>
            <a:ext cx="376966" cy="34005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52900" y="4706226"/>
            <a:ext cx="1425618" cy="784196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382676" y="5238453"/>
            <a:ext cx="580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⨯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7574" y="4211167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i="1" kern="0" baseline="-25000">
                <a:solidFill>
                  <a:srgbClr val="0606C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861464" y="4723724"/>
            <a:ext cx="676496" cy="744358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7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48733" y="1033228"/>
                <a:ext cx="8458200" cy="4316244"/>
              </a:xfrm>
              <a:ln>
                <a:noFill/>
              </a:ln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60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Case 2: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6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addition rule</a:t>
                </a:r>
                <a:r>
                  <a:rPr lang="en-US" sz="360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similiar.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60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Case 3: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Rewrite rules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don’t change the computed non-commutative polynomial, except for the commutativity rewrite rule. Nothing to simulate.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60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Case 4: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Commutativity rewrite rule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600" i="1" smtClean="0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sz="36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36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3600" i="1" smtClean="0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6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Simulation is done by using the commutator axioms.</a:t>
                </a:r>
                <a:endParaRPr lang="en-US" sz="3600" i="1" dirty="0">
                  <a:solidFill>
                    <a:srgbClr val="0606C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733" y="1033228"/>
                <a:ext cx="8458200" cy="4316244"/>
              </a:xfrm>
              <a:blipFill rotWithShape="0">
                <a:blip r:embed="rId3"/>
                <a:stretch>
                  <a:fillRect l="-2235" t="-1834" r="-505" b="-362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Simulation Cont.</a:t>
            </a:r>
            <a:endParaRPr lang="en-US" sz="40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278157"/>
            <a:ext cx="8107823" cy="4316244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proof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Consists of many simulations.</a:t>
            </a:r>
            <a:endParaRPr lang="en-US" altLang="zh-CN" sz="3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Uses structural </a:t>
            </a: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results in algebraic circuit </a:t>
            </a: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complexity</a:t>
            </a:r>
            <a:endParaRPr lang="en-US" altLang="zh-CN" sz="3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reflection principle for </a:t>
            </a: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non-commutative IPS in propositional proofs: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     A propositional proof of: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i="1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has a </a:t>
            </a:r>
            <a:r>
              <a:rPr lang="en-US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non-commutative IPS-proof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b="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en-US" sz="3200" i="1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F 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”</a:t>
            </a:r>
            <a:endParaRPr lang="en-US" sz="3200" dirty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2</a:t>
            </a:r>
            <a:r>
              <a:rPr lang="en-US" sz="4400" kern="1200" baseline="300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nd</a:t>
            </a:r>
            <a:r>
              <a:rPr lang="en-US" sz="4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Direction of Simulation</a:t>
            </a:r>
            <a:endParaRPr lang="en-US" sz="44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81600" y="1144800"/>
          <a:ext cx="7176646" cy="127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8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5944434"/>
              </p:ext>
            </p:extLst>
          </p:nvPr>
        </p:nvGraphicFramePr>
        <p:xfrm>
          <a:off x="440871" y="2375807"/>
          <a:ext cx="8417379" cy="37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2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28" y="544407"/>
            <a:ext cx="6238345" cy="6096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Conclusions &amp; Open Problems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Corollary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Every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non-commutative polynomial 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(over </a:t>
            </a:r>
            <a:r>
              <a:rPr lang="en-US" sz="32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GF(2)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size </a:t>
            </a:r>
            <a:r>
              <a:rPr lang="en-US" sz="3200" b="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has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quasi-polynomial 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3200" b="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Frege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proof (when considered as a Boolean tautology).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Open problem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prove lower bounds on non-commutative IPS?</a:t>
            </a:r>
          </a:p>
          <a:p>
            <a:pPr marL="0" indent="0">
              <a:buNone/>
            </a:pPr>
            <a:endParaRPr lang="en-US" sz="3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998" y="2499621"/>
            <a:ext cx="431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6600" b="1" kern="0" dirty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Thank </a:t>
            </a:r>
            <a:r>
              <a:rPr lang="en-US" sz="6600" b="1" ker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Y</a:t>
            </a:r>
            <a:r>
              <a:rPr lang="en-US" sz="66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ou </a:t>
            </a:r>
            <a:r>
              <a:rPr lang="en-US" sz="66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!</a:t>
            </a:r>
            <a:endParaRPr lang="en-US" sz="6600" b="1" kern="0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0644" y="253717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15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 Proofs</a:t>
            </a:r>
            <a:endParaRPr lang="en-US" sz="115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endParaRPr lang="en-US" altLang="zh-CN" sz="5400" b="1" i="1">
                  <a:solidFill>
                    <a:srgbClr val="4D4D4D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i="1">
                  <a:solidFill>
                    <a:srgbClr val="3333CC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9344" y="1148041"/>
            <a:ext cx="835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Any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standard textbook proof system for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propositional tautologies</a:t>
            </a:r>
            <a:endParaRPr lang="en-US" altLang="zh-CN" sz="44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Start from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axioms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and derive,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using </a:t>
            </a:r>
            <a:r>
              <a:rPr lang="en-US" altLang="zh-CN" sz="36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derivation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rules/axioms,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new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tautologies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all written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 </a:t>
            </a:r>
            <a:r>
              <a:rPr lang="en-US" altLang="zh-CN" sz="360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Boolean 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formulas: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1" y="4083118"/>
            <a:ext cx="7617876" cy="2622482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	</a:t>
                </a:r>
                <a:endParaRPr lang="en-US" altLang="zh-CN" sz="5400" b="1" i="1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 b="0" i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b="0" i="1" smtClean="0">
                  <a:solidFill>
                    <a:srgbClr val="0606C8"/>
                  </a:solidFill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i="1" smtClean="0">
                  <a:solidFill>
                    <a:srgbClr val="3333CC"/>
                  </a:solidFill>
                  <a:effectLst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 smtClean="0">
                  <a:solidFill>
                    <a:srgbClr val="0606C8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blipFill rotWithShape="0">
                <a:blip r:embed="rId3"/>
                <a:stretch>
                  <a:fillRect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kern="0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d>
                            <m:dPr>
                              <m:ctrlP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→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              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→((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𝒙</m:t>
                        </m:r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→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2400" b="1" i="1" kern="0" dirty="0" err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2153920" y="1625600"/>
            <a:ext cx="203200" cy="42672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423920" y="1625600"/>
            <a:ext cx="3474720" cy="5486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76880" y="2458720"/>
            <a:ext cx="1178560" cy="5994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480560" y="2519680"/>
            <a:ext cx="1869440" cy="51816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35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204788" y="74613"/>
            <a:ext cx="8737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kern="1200" smtClean="0">
                <a:solidFill>
                  <a:srgbClr val="C00000"/>
                </a:solidFill>
                <a:effectLst/>
                <a:latin typeface="Calibri" pitchFamily="34" charset="0"/>
                <a:ea typeface="Gulim" pitchFamily="34" charset="-127"/>
                <a:cs typeface="Calibri" pitchFamily="34" charset="0"/>
              </a:rPr>
              <a:t>Frege Proofs </a:t>
            </a:r>
            <a:endParaRPr lang="en-US" sz="4400" kern="1200" dirty="0">
              <a:solidFill>
                <a:srgbClr val="C00000"/>
              </a:solidFill>
              <a:effectLst/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4788" y="1087120"/>
                <a:ext cx="8522652" cy="537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Frege system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is </a:t>
                </a:r>
                <a:r>
                  <a:rPr lang="en-US" sz="4000" b="1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complete &amp; sound</a:t>
                </a: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¬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¬</m:t>
                        </m:r>
                        <m:r>
                          <a:rPr lang="en-US" sz="4400" b="1" i="1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→</m:t>
                        </m:r>
                        <m:r>
                          <a:rPr lang="en-US" sz="4400" b="1" i="1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≡</m:t>
                    </m:r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𝒚</m:t>
                    </m:r>
                  </m:oMath>
                </a14:m>
                <a:endParaRPr lang="en-US" sz="4400" b="1" smtClean="0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𝒚</m:t>
                    </m:r>
                  </m:oMath>
                </a14:m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and we wish to “</a:t>
                </a:r>
                <a:r>
                  <a:rPr lang="en-US" sz="4400" b="1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commute it</a:t>
                </a: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4400" b="1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We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need to </a:t>
                </a:r>
                <a:r>
                  <a:rPr lang="en-US" sz="4400" b="1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explicitly</a:t>
                </a: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derive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it. </a:t>
                </a:r>
                <a:endParaRPr lang="en-US" sz="4400" b="1" smtClean="0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By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completeness there’s a constant size </a:t>
                </a: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proof of this.</a:t>
                </a:r>
                <a:endParaRPr lang="en-US" sz="3200" b="1" kern="0" dirty="0" err="1" smtClean="0">
                  <a:solidFill>
                    <a:srgbClr val="C0000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8" y="1087120"/>
                <a:ext cx="8522652" cy="5373779"/>
              </a:xfrm>
              <a:prstGeom prst="rect">
                <a:avLst/>
              </a:prstGeom>
              <a:blipFill rotWithShape="0">
                <a:blip r:embed="rId3"/>
                <a:stretch>
                  <a:fillRect l="-2647" t="-2268" b="-4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3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324" y="671870"/>
            <a:ext cx="4268676" cy="1090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Rectangle 3"/>
          <p:cNvSpPr/>
          <p:nvPr/>
        </p:nvSpPr>
        <p:spPr bwMode="auto">
          <a:xfrm>
            <a:off x="618066" y="3920067"/>
            <a:ext cx="8017934" cy="27516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4" y="144460"/>
            <a:ext cx="8581337" cy="715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Frege: Formal Definition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841" y="1020201"/>
                <a:ext cx="8522652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Finite many rules:</a:t>
                </a:r>
              </a:p>
              <a:p>
                <a:pPr marL="1028700" lvl="1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kern="0" dirty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endParaRPr lang="en-US" sz="2800" b="1" kern="0" dirty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1028700" lvl="1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ker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 constant </a:t>
                </a:r>
                <a:r>
                  <a:rPr lang="en-US" sz="2800" b="1" ker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≥ </a:t>
                </a:r>
                <a:r>
                  <a:rPr lang="en-US" sz="28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kern="0" dirty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are Boolean formulas (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is an “axiom”) </a:t>
                </a:r>
              </a:p>
              <a:p>
                <a:pPr marL="1028700" lvl="1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The rules are closed under substitution of formulas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1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kern="0" dirty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800" b="1" kern="0" smtClean="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Frege proof 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of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DAG whose sink is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and each node is a formula derived from its incoming nodes by a rule, or is an axiom 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We require: </a:t>
                </a:r>
                <a:r>
                  <a:rPr lang="en-US" sz="2800" b="1" kern="0" smtClean="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strong completeness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if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logically implies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then there’s a Frege proof of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from axioms </a:t>
                </a:r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</a:t>
                </a:r>
                <a:endParaRPr lang="en-US" sz="2800" b="1" i="1" kern="0" dirty="0" err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1" y="1020201"/>
                <a:ext cx="8522652" cy="5693866"/>
              </a:xfrm>
              <a:prstGeom prst="rect">
                <a:avLst/>
              </a:prstGeom>
              <a:blipFill rotWithShape="0">
                <a:blip r:embed="rId4"/>
                <a:stretch>
                  <a:fillRect l="-1288" t="-964" r="-2074" b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8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59941"/>
            <a:ext cx="8458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Size of proof =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number of symbols it takes to write down the proof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(=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total number of logical gates + variables in proof)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705" y="2612172"/>
            <a:ext cx="8458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Example: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   </a:t>
            </a:r>
            <a:r>
              <a:rPr lang="en-US" sz="3600" b="1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size</a:t>
            </a:r>
            <a:r>
              <a:rPr lang="en-US" sz="3600" b="1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 </a:t>
            </a:r>
            <a:r>
              <a:rPr lang="en-US" sz="3600" b="1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= </a:t>
            </a:r>
            <a:r>
              <a:rPr lang="en-US" sz="3600" b="1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41</a:t>
            </a: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800" b="1" dirty="0" smtClean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4" y="144460"/>
            <a:ext cx="8581337" cy="715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Size of Proofs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400" y="4170894"/>
                <a:ext cx="8737600" cy="222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kern="0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d>
                            <m:dPr>
                              <m:ctrlP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→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              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→((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𝒙</m:t>
                        </m:r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→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2400" b="1" i="1" kern="0" dirty="0" err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170894"/>
                <a:ext cx="8737600" cy="22299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>
            <a:off x="2407920" y="4546600"/>
            <a:ext cx="203200" cy="42672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677920" y="4546600"/>
            <a:ext cx="3474720" cy="5486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30880" y="5379720"/>
            <a:ext cx="1178560" cy="5994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734560" y="5440680"/>
            <a:ext cx="1869440" cy="51816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866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Business3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wrap="square" lIns="0" tIns="0" rIns="0" bIns="0" anchor="ctr" anchorCtr="0">
        <a:noAutofit/>
      </a:bodyPr>
      <a:lstStyle>
        <a:defPPr marL="381000" indent="-381000" eaLnBrk="0" hangingPunct="0">
          <a:lnSpc>
            <a:spcPct val="95000"/>
          </a:lnSpc>
          <a:spcAft>
            <a:spcPct val="40000"/>
          </a:spcAft>
          <a:buClr>
            <a:srgbClr val="4D4D4D"/>
          </a:buClr>
          <a:defRPr sz="2800" dirty="0">
            <a:solidFill>
              <a:srgbClr val="111111"/>
            </a:solidFill>
            <a:latin typeface="Times New Roman" pitchFamily="18" charset="0"/>
            <a:ea typeface="Gulim" pitchFamily="34" charset="-127"/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 bwMode="auto"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Bef>
            <a:spcPct val="20000"/>
          </a:spcBef>
          <a:buClr>
            <a:srgbClr val="507800"/>
          </a:buClr>
          <a:defRPr sz="3200" b="1" kern="0" dirty="0" err="1" smtClean="0">
            <a:solidFill>
              <a:srgbClr val="C00000"/>
            </a:solidFill>
            <a:effectLst/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47116</TotalTime>
  <Words>1012</Words>
  <Application>Microsoft Office PowerPoint</Application>
  <PresentationFormat>On-screen Show (4:3)</PresentationFormat>
  <Paragraphs>254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宋体</vt:lpstr>
      <vt:lpstr>Arial</vt:lpstr>
      <vt:lpstr>Calibri</vt:lpstr>
      <vt:lpstr>Cambria</vt:lpstr>
      <vt:lpstr>Cambria Math</vt:lpstr>
      <vt:lpstr>Comic Sans MS</vt:lpstr>
      <vt:lpstr>Gulim</vt:lpstr>
      <vt:lpstr>Mathematica1</vt:lpstr>
      <vt:lpstr>Times New Roman</vt:lpstr>
      <vt:lpstr>Verdana</vt:lpstr>
      <vt:lpstr>Wingdings</vt:lpstr>
      <vt:lpstr>Business3</vt:lpstr>
      <vt:lpstr>Characterizing  Propositional Proofs as Non-Commutative Formulas   </vt:lpstr>
      <vt:lpstr>Sketch</vt:lpstr>
      <vt:lpstr>PowerPoint Presentation</vt:lpstr>
      <vt:lpstr>Frege Proofs</vt:lpstr>
      <vt:lpstr>Frege Proofs </vt:lpstr>
      <vt:lpstr>Frege Proofs </vt:lpstr>
      <vt:lpstr>PowerPoint Presentation</vt:lpstr>
      <vt:lpstr>Frege: Formal Definition</vt:lpstr>
      <vt:lpstr>Size of Proofs</vt:lpstr>
      <vt:lpstr>PowerPoint Presentation</vt:lpstr>
      <vt:lpstr>Non-Commutative Formulas</vt:lpstr>
      <vt:lpstr>PowerPoint Presentation</vt:lpstr>
      <vt:lpstr>PowerPoint Presentation</vt:lpstr>
      <vt:lpstr>Main  Theorem</vt:lpstr>
      <vt:lpstr>PowerPoint Presentation</vt:lpstr>
      <vt:lpstr> The Argument: We shall characterize a proof as a single non-commutative formula by introducing a non-commutative version of the IPS  [following the (commutative) IPS of Grochow-Pitassi’14]</vt:lpstr>
      <vt:lpstr>The  Non-Commutative Ideal Proof System </vt:lpstr>
      <vt:lpstr> Map between tautologies T and non-commutative polynomials p: First,  a CNF’s    x1 ⋁ ¬ x2  ,     ¬ x2 ⋁ ¬ x1  ,       x2                                  (1)  as non-commutative polynomial equations:                        (1-x1) x2 = 0 ,      x2 x1 = 0 ,      1-x2 = 0                     (2)                        So (1) is satisfied by a given 0-1 assignment iff (2) is.</vt:lpstr>
      <vt:lpstr>PowerPoint Presentation</vt:lpstr>
      <vt:lpstr>PowerPoint Presentation</vt:lpstr>
      <vt:lpstr>Non-Commutative IPS Simulates  Frege</vt:lpstr>
      <vt:lpstr>Non-commutative IPS simulates Frege</vt:lpstr>
      <vt:lpstr>PowerPoint Presentation</vt:lpstr>
      <vt:lpstr>PowerPoint Presentation</vt:lpstr>
      <vt:lpstr>PC over Formulas: Formal Definition</vt:lpstr>
      <vt:lpstr>Converting the Proof DAG into a Tree</vt:lpstr>
      <vt:lpstr>Small PC over formulas proof of G   Small non-commutative IPS proof of tr(G)</vt:lpstr>
      <vt:lpstr>Simulation Cont.</vt:lpstr>
      <vt:lpstr>2nd Direction of Simulation</vt:lpstr>
      <vt:lpstr>Conclusions &amp; Open Problems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Hardy</dc:creator>
  <cp:keywords>Business PowerPoint Template</cp:keywords>
  <dc:description>Copyright © Wondershare Software Co., Ltd. All Rights Reserved.</dc:description>
  <cp:lastModifiedBy>Holderlin</cp:lastModifiedBy>
  <cp:revision>1659</cp:revision>
  <cp:lastPrinted>2012-06-23T09:45:37Z</cp:lastPrinted>
  <dcterms:created xsi:type="dcterms:W3CDTF">2012-05-09T14:29:33Z</dcterms:created>
  <dcterms:modified xsi:type="dcterms:W3CDTF">2016-02-08T22:00:16Z</dcterms:modified>
  <cp:category>Business</cp:category>
</cp:coreProperties>
</file>