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04" r:id="rId1"/>
  </p:sldMasterIdLst>
  <p:notesMasterIdLst>
    <p:notesMasterId r:id="rId30"/>
  </p:notesMasterIdLst>
  <p:sldIdLst>
    <p:sldId id="256" r:id="rId2"/>
    <p:sldId id="378" r:id="rId3"/>
    <p:sldId id="394" r:id="rId4"/>
    <p:sldId id="379" r:id="rId5"/>
    <p:sldId id="395" r:id="rId6"/>
    <p:sldId id="396" r:id="rId7"/>
    <p:sldId id="397" r:id="rId8"/>
    <p:sldId id="399" r:id="rId9"/>
    <p:sldId id="400" r:id="rId10"/>
    <p:sldId id="401" r:id="rId11"/>
    <p:sldId id="402" r:id="rId12"/>
    <p:sldId id="403" r:id="rId13"/>
    <p:sldId id="406" r:id="rId14"/>
    <p:sldId id="407" r:id="rId15"/>
    <p:sldId id="404" r:id="rId16"/>
    <p:sldId id="405" r:id="rId17"/>
    <p:sldId id="418" r:id="rId18"/>
    <p:sldId id="419" r:id="rId19"/>
    <p:sldId id="398" r:id="rId20"/>
    <p:sldId id="408" r:id="rId21"/>
    <p:sldId id="409" r:id="rId22"/>
    <p:sldId id="410" r:id="rId23"/>
    <p:sldId id="411" r:id="rId24"/>
    <p:sldId id="412" r:id="rId25"/>
    <p:sldId id="413" r:id="rId26"/>
    <p:sldId id="422" r:id="rId27"/>
    <p:sldId id="421" r:id="rId28"/>
    <p:sldId id="297" r:id="rId29"/>
  </p:sldIdLst>
  <p:sldSz cx="128016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99" autoAdjust="0"/>
    <p:restoredTop sz="82151" autoAdjust="0"/>
  </p:normalViewPr>
  <p:slideViewPr>
    <p:cSldViewPr>
      <p:cViewPr>
        <p:scale>
          <a:sx n="100" d="100"/>
          <a:sy n="100" d="100"/>
        </p:scale>
        <p:origin x="-276" y="-162"/>
      </p:cViewPr>
      <p:guideLst>
        <p:guide orient="horz" pos="2160"/>
        <p:guide pos="403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D4B18E-8651-42C2-8C69-085D5744E28B}" type="datetimeFigureOut">
              <a:rPr lang="he-IL" smtClean="0"/>
              <a:pPr/>
              <a:t>י"ד/חשון/תשע"ז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1E47B2-CC02-4994-91CF-31425C08CED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02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08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(2) part in what we want comes from l=3 and the fact that we are work over F2</a:t>
            </a:r>
          </a:p>
          <a:p>
            <a:pPr marL="0" indent="0" algn="l" rtl="0">
              <a:buNone/>
            </a:pPr>
            <a:r>
              <a:rPr lang="en-US" baseline="0" dirty="0" smtClean="0"/>
              <a:t>If anyone is interested, the way to bound B is using the Rusza covering  argument, with theorem 2.10 (about |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-mA| &lt; K**(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aseline="0" dirty="0" smtClean="0"/>
                  <a:t>(4) If BLR works with significant probability, then the function is “close” to a linear map.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(5) If there are few options for “deviations” from linearity, then the function is “close” to a linear map.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The important part here is the </a:t>
                </a:r>
                <a:r>
                  <a:rPr lang="en-US" b="1" baseline="0" dirty="0" smtClean="0"/>
                  <a:t>poly-in-K </a:t>
                </a:r>
                <a:r>
                  <a:rPr lang="en-US" baseline="0" dirty="0" smtClean="0"/>
                  <a:t>distance from a linear function, namely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baseline="0" dirty="0" smtClean="0"/>
                  <a:t>.</a:t>
                </a:r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We will see next week that we there is a </a:t>
                </a:r>
                <a:r>
                  <a:rPr lang="en-US" b="1" baseline="0" dirty="0" smtClean="0"/>
                  <a:t>quasi-polynomial </a:t>
                </a:r>
                <a:r>
                  <a:rPr lang="en-US" baseline="0" dirty="0" smtClean="0"/>
                  <a:t>dependence between acceptance probability (here,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aseline="0" dirty="0" smtClean="0"/>
                  <a:t>) and the agreement with linear functions.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aseline="0" dirty="0" smtClean="0"/>
                  <a:t>(4) If BLR works with significant probability, then the function is “close” to a linear map.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(5) If there are few options for “deviations” from linearity, then the function is “close” to a linear map.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The important part here is the </a:t>
                </a:r>
                <a:r>
                  <a:rPr lang="en-US" b="1" baseline="0" dirty="0" smtClean="0"/>
                  <a:t>poly-in-K </a:t>
                </a:r>
                <a:r>
                  <a:rPr lang="en-US" baseline="0" dirty="0" smtClean="0"/>
                  <a:t>distance from a linear function, namely </a:t>
                </a:r>
                <a:r>
                  <a:rPr lang="en-US" i="0">
                    <a:latin typeface="Cambria Math"/>
                  </a:rPr>
                  <a:t>𝐾</a:t>
                </a:r>
                <a:r>
                  <a:rPr lang="en-US" b="0" i="0" smtClean="0">
                    <a:latin typeface="Cambria Math"/>
                  </a:rPr>
                  <a:t>^(</a:t>
                </a:r>
                <a:r>
                  <a:rPr lang="en-US" b="0" i="0" smtClean="0">
                    <a:latin typeface="Cambria Math"/>
                  </a:rPr>
                  <a:t>−</a:t>
                </a:r>
                <a:r>
                  <a:rPr lang="en-US" b="0" i="0" smtClean="0">
                    <a:latin typeface="Cambria Math"/>
                  </a:rPr>
                  <a:t>𝑐)</a:t>
                </a:r>
                <a:r>
                  <a:rPr lang="en-US" baseline="0" dirty="0" smtClean="0"/>
                  <a:t>.</a:t>
                </a:r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We will see next week that we there is a </a:t>
                </a:r>
                <a:r>
                  <a:rPr lang="en-US" b="1" baseline="0" dirty="0" smtClean="0"/>
                  <a:t>quasi-polynomial </a:t>
                </a:r>
                <a:r>
                  <a:rPr lang="en-US" baseline="0" dirty="0" smtClean="0"/>
                  <a:t>dependence between acceptance probability (here, </a:t>
                </a:r>
                <a:r>
                  <a:rPr lang="en-US" i="0">
                    <a:latin typeface="Cambria Math"/>
                  </a:rPr>
                  <a:t>𝐾</a:t>
                </a:r>
                <a:r>
                  <a:rPr lang="en-US" b="0" i="0" smtClean="0">
                    <a:latin typeface="Cambria Math"/>
                  </a:rPr>
                  <a:t>^(</a:t>
                </a:r>
                <a:r>
                  <a:rPr lang="en-US" b="0" i="0" smtClean="0">
                    <a:latin typeface="Cambria Math"/>
                  </a:rPr>
                  <a:t>−</a:t>
                </a:r>
                <a:r>
                  <a:rPr lang="en-US" b="0" i="0" smtClean="0">
                    <a:latin typeface="Cambria Math"/>
                  </a:rPr>
                  <a:t>1)</a:t>
                </a:r>
                <a:r>
                  <a:rPr lang="en-US" baseline="0" dirty="0" smtClean="0"/>
                  <a:t>) and the agreement with linear functions.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Why</a:t>
                </a:r>
                <a:r>
                  <a:rPr lang="en-US" baseline="0" dirty="0" smtClean="0"/>
                  <a:t> must we have invertible f? for small A, we have m&lt;n! Did the author mean full degree, that F is a </a:t>
                </a:r>
                <a:r>
                  <a:rPr lang="en-US" sz="1200" b="1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surjection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Why</a:t>
                </a:r>
                <a:r>
                  <a:rPr lang="en-US" baseline="0" dirty="0" smtClean="0"/>
                  <a:t> must we have invertible f? for small A, we have m&lt;n! Did the author mean full degree, that F is a </a:t>
                </a:r>
                <a:r>
                  <a:rPr lang="en-US" sz="1200" b="1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surjection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(defined </a:t>
                </a:r>
                <a:r>
                  <a:rPr lang="en-US" i="0">
                    <a:latin typeface="Cambria Math"/>
                  </a:rPr>
                  <a:t>m</a:t>
                </a:r>
                <a:r>
                  <a:rPr lang="en-US" b="0" i="0" smtClean="0">
                    <a:latin typeface="Cambria Math"/>
                  </a:rPr>
                  <a:t>=</a:t>
                </a:r>
                <a:r>
                  <a:rPr lang="en-US" i="0">
                    <a:latin typeface="Cambria Math"/>
                  </a:rPr>
                  <a:t>3</a:t>
                </a:r>
                <a:r>
                  <a:rPr lang="en-US" b="0" i="0" smtClean="0">
                    <a:latin typeface="Cambria Math"/>
                  </a:rPr>
                  <a:t>+log_2 (|A|)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1)</a:t>
                </a:r>
                <a:r>
                  <a:rPr lang="en-US" baseline="0" dirty="0" smtClean="0"/>
                  <a:t> The “polynomial” comes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-</a:t>
                </a:r>
                <a:r>
                  <a:rPr lang="en-US" baseline="0" dirty="0" smtClean="0"/>
                  <a:t> polynomial in K.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</a:t>
                </a:r>
                <a:r>
                  <a:rPr lang="en-US" baseline="0" dirty="0" smtClean="0"/>
                  <a:t>conjecture is very important.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Connects between </a:t>
                </a:r>
                <a:r>
                  <a:rPr lang="en-US" b="1" dirty="0" smtClean="0"/>
                  <a:t>combinatorial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algebraic</a:t>
                </a:r>
                <a:r>
                  <a:rPr lang="en-US" dirty="0" smtClean="0"/>
                  <a:t> notions of structure</a:t>
                </a:r>
              </a:p>
              <a:p>
                <a:pPr algn="l" rtl="0"/>
                <a:r>
                  <a:rPr lang="en-US" b="1" dirty="0" smtClean="0"/>
                  <a:t>combinatorial</a:t>
                </a:r>
                <a:r>
                  <a:rPr lang="en-US" dirty="0" smtClean="0"/>
                  <a:t> </a:t>
                </a:r>
                <a:r>
                  <a:rPr lang="en-US" b="1" u="none" baseline="0" dirty="0" smtClean="0"/>
                  <a:t> - </a:t>
                </a:r>
                <a:r>
                  <a:rPr lang="en-US" b="0" u="none" baseline="0" dirty="0" smtClean="0"/>
                  <a:t>small doubling</a:t>
                </a:r>
              </a:p>
              <a:p>
                <a:pPr algn="l" rtl="0"/>
                <a:r>
                  <a:rPr lang="en-US" b="1" u="none" baseline="0" dirty="0" smtClean="0"/>
                  <a:t>algebraic</a:t>
                </a:r>
                <a:r>
                  <a:rPr lang="en-US" b="0" u="none" baseline="0" dirty="0" smtClean="0"/>
                  <a:t> – large intersection with a small dimensional subset.</a:t>
                </a:r>
                <a:endParaRPr lang="he-IL" b="1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1)</a:t>
                </a:r>
                <a:r>
                  <a:rPr lang="en-US" baseline="0" dirty="0" smtClean="0"/>
                  <a:t> The “polynomial” comes from </a:t>
                </a:r>
                <a:r>
                  <a:rPr lang="en-US" b="0" i="0" smtClean="0">
                    <a:latin typeface="Cambria Math"/>
                  </a:rPr>
                  <a:t>𝐾</a:t>
                </a:r>
                <a:r>
                  <a:rPr lang="en-US" b="0" i="0" smtClean="0">
                    <a:latin typeface="Cambria Math"/>
                  </a:rPr>
                  <a:t>^(</a:t>
                </a:r>
                <a:r>
                  <a:rPr lang="en-US" b="0" i="0" smtClean="0">
                    <a:latin typeface="Cambria Math"/>
                  </a:rPr>
                  <a:t>−𝑐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dirty="0" smtClean="0"/>
                  <a:t> -</a:t>
                </a:r>
                <a:r>
                  <a:rPr lang="en-US" baseline="0" dirty="0" smtClean="0"/>
                  <a:t> polynomial in K.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</a:t>
                </a:r>
                <a:r>
                  <a:rPr lang="en-US" baseline="0" dirty="0" smtClean="0"/>
                  <a:t>conjecture is very important.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Connects between </a:t>
                </a:r>
                <a:r>
                  <a:rPr lang="en-US" b="1" dirty="0" smtClean="0"/>
                  <a:t>combinatorial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algebraic</a:t>
                </a:r>
                <a:r>
                  <a:rPr lang="en-US" dirty="0" smtClean="0"/>
                  <a:t> notions of structure</a:t>
                </a:r>
              </a:p>
              <a:p>
                <a:pPr algn="l" rtl="0"/>
                <a:r>
                  <a:rPr lang="en-US" b="1" dirty="0" smtClean="0"/>
                  <a:t>combinatorial</a:t>
                </a:r>
                <a:r>
                  <a:rPr lang="en-US" dirty="0" smtClean="0"/>
                  <a:t> </a:t>
                </a:r>
                <a:r>
                  <a:rPr lang="en-US" b="1" u="none" baseline="0" dirty="0" smtClean="0"/>
                  <a:t> - </a:t>
                </a:r>
                <a:r>
                  <a:rPr lang="en-US" b="0" u="none" baseline="0" dirty="0" smtClean="0"/>
                  <a:t>small doubling</a:t>
                </a:r>
              </a:p>
              <a:p>
                <a:pPr algn="l" rtl="0"/>
                <a:r>
                  <a:rPr lang="en-US" b="1" u="none" baseline="0" dirty="0" smtClean="0"/>
                  <a:t>algebraic</a:t>
                </a:r>
                <a:r>
                  <a:rPr lang="en-US" b="0" u="none" baseline="0" dirty="0" smtClean="0"/>
                  <a:t> – large intersection with a small dimensional subset.</a:t>
                </a:r>
                <a:endParaRPr lang="he-IL" b="1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</a:t>
            </a:r>
            <a:r>
              <a:rPr lang="en-US" baseline="0" dirty="0" smtClean="0"/>
              <a:t> 1 – a large chunk of a subspace. Small doubling and small span.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For</a:t>
            </a:r>
            <a:r>
              <a:rPr lang="en-US" b="0" baseline="0" dirty="0" smtClean="0"/>
              <a:t> bounded torsion</a:t>
            </a:r>
            <a:r>
              <a:rPr lang="en-US" b="0" dirty="0" smtClean="0"/>
              <a:t>,</a:t>
            </a:r>
            <a:r>
              <a:rPr lang="en-US" b="0" baseline="0" dirty="0" smtClean="0"/>
              <a:t> we had only “one explanation” for a small doubling of A – a significant part of A was a part of a small subspace.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For large torsion, we have “two explanations” that can be combined – a significant part of A is a small subgroup and a mapped convex body.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</a:t>
            </a:r>
            <a:r>
              <a:rPr lang="en-US" b="0" baseline="0" dirty="0" smtClean="0"/>
              <a:t> colored part is a lie, but we can add to 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</a:t>
            </a:r>
            <a:r>
              <a:rPr lang="en-US" baseline="0" dirty="0" smtClean="0"/>
              <a:t> 2 – a subspace plus some extra.</a:t>
            </a:r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 smtClean="0"/>
                  <a:t>The “polynomial” comes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-</a:t>
                </a:r>
                <a:r>
                  <a:rPr lang="en-US" baseline="0" dirty="0" smtClean="0"/>
                  <a:t> polynomial in K.</a:t>
                </a:r>
              </a:p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 smtClean="0"/>
                  <a:t>A with small doubling is “explained” by its large subset with small span.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</a:t>
                </a:r>
                <a:r>
                  <a:rPr lang="en-US" baseline="0" dirty="0" smtClean="0"/>
                  <a:t>conjecture is very important.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Connects between </a:t>
                </a:r>
                <a:r>
                  <a:rPr lang="en-US" b="1" dirty="0" smtClean="0"/>
                  <a:t>combinatorial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algebraic</a:t>
                </a:r>
                <a:r>
                  <a:rPr lang="en-US" dirty="0" smtClean="0"/>
                  <a:t> notions of structure</a:t>
                </a:r>
              </a:p>
              <a:p>
                <a:pPr algn="l" rtl="0"/>
                <a:r>
                  <a:rPr lang="en-US" b="1" dirty="0" smtClean="0"/>
                  <a:t>combinatorial</a:t>
                </a:r>
                <a:r>
                  <a:rPr lang="en-US" dirty="0" smtClean="0"/>
                  <a:t> </a:t>
                </a:r>
                <a:r>
                  <a:rPr lang="en-US" b="1" u="none" baseline="0" dirty="0" smtClean="0"/>
                  <a:t> - </a:t>
                </a:r>
                <a:r>
                  <a:rPr lang="en-US" b="0" u="none" baseline="0" dirty="0" smtClean="0"/>
                  <a:t>small doubling</a:t>
                </a:r>
              </a:p>
              <a:p>
                <a:pPr algn="l" rtl="0"/>
                <a:r>
                  <a:rPr lang="en-US" b="1" u="none" baseline="0" dirty="0" smtClean="0"/>
                  <a:t>algebraic</a:t>
                </a:r>
                <a:r>
                  <a:rPr lang="en-US" b="0" u="none" baseline="0" dirty="0" smtClean="0"/>
                  <a:t> – large intersection with a small dimensional subset.</a:t>
                </a:r>
                <a:endParaRPr lang="he-IL" b="1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 smtClean="0"/>
                  <a:t>The “polynomial” comes from </a:t>
                </a:r>
                <a:r>
                  <a:rPr lang="en-US" b="0" i="0" smtClean="0">
                    <a:latin typeface="Cambria Math"/>
                  </a:rPr>
                  <a:t>𝐾</a:t>
                </a:r>
                <a:r>
                  <a:rPr lang="en-US" b="0" i="0" smtClean="0">
                    <a:latin typeface="Cambria Math"/>
                  </a:rPr>
                  <a:t>^(</a:t>
                </a:r>
                <a:r>
                  <a:rPr lang="en-US" b="0" i="0" smtClean="0">
                    <a:latin typeface="Cambria Math"/>
                  </a:rPr>
                  <a:t>−𝑐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dirty="0" smtClean="0"/>
                  <a:t> -</a:t>
                </a:r>
                <a:r>
                  <a:rPr lang="en-US" baseline="0" dirty="0" smtClean="0"/>
                  <a:t> polynomial in K.</a:t>
                </a:r>
              </a:p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 smtClean="0"/>
                  <a:t>A with small doubling is “explained” by its large subset with small span.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</a:t>
                </a:r>
                <a:r>
                  <a:rPr lang="en-US" baseline="0" dirty="0" smtClean="0"/>
                  <a:t>conjecture is very important.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Connects between </a:t>
                </a:r>
                <a:r>
                  <a:rPr lang="en-US" b="1" dirty="0" smtClean="0"/>
                  <a:t>combinatorial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algebraic</a:t>
                </a:r>
                <a:r>
                  <a:rPr lang="en-US" dirty="0" smtClean="0"/>
                  <a:t> notions of structure</a:t>
                </a:r>
              </a:p>
              <a:p>
                <a:pPr algn="l" rtl="0"/>
                <a:r>
                  <a:rPr lang="en-US" b="1" dirty="0" smtClean="0"/>
                  <a:t>combinatorial</a:t>
                </a:r>
                <a:r>
                  <a:rPr lang="en-US" dirty="0" smtClean="0"/>
                  <a:t> </a:t>
                </a:r>
                <a:r>
                  <a:rPr lang="en-US" b="1" u="none" baseline="0" dirty="0" smtClean="0"/>
                  <a:t> - </a:t>
                </a:r>
                <a:r>
                  <a:rPr lang="en-US" b="0" u="none" baseline="0" dirty="0" smtClean="0"/>
                  <a:t>small doubling</a:t>
                </a:r>
              </a:p>
              <a:p>
                <a:pPr algn="l" rtl="0"/>
                <a:r>
                  <a:rPr lang="en-US" b="1" u="none" baseline="0" dirty="0" smtClean="0"/>
                  <a:t>algebraic</a:t>
                </a:r>
                <a:r>
                  <a:rPr lang="en-US" b="0" u="none" baseline="0" dirty="0" smtClean="0"/>
                  <a:t> – large intersection with a small dimensional subset.</a:t>
                </a:r>
                <a:endParaRPr lang="he-IL" b="1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arenBoth"/>
            </a:pPr>
            <a:r>
              <a:rPr lang="en-US" baseline="0" dirty="0" smtClean="0"/>
              <a:t>Small doubling implies large intersection with small subspace</a:t>
            </a:r>
          </a:p>
          <a:p>
            <a:pPr marL="228600" indent="-228600" algn="l" rtl="0">
              <a:buAutoNum type="arabicParenBoth"/>
            </a:pPr>
            <a:r>
              <a:rPr lang="en-US" baseline="0" dirty="0" smtClean="0"/>
              <a:t>Small doubling implies being included in a few shifts of a subspace</a:t>
            </a:r>
          </a:p>
          <a:p>
            <a:pPr marL="228600" indent="-228600" algn="l" rtl="0">
              <a:buAutoNum type="arabicParenBoth"/>
            </a:pPr>
            <a:endParaRPr lang="en-US" baseline="0" dirty="0"/>
          </a:p>
          <a:p>
            <a:pPr marL="0" indent="0" algn="l" rtl="0">
              <a:buNone/>
            </a:pPr>
            <a:r>
              <a:rPr lang="en-US" baseline="0" dirty="0" smtClean="0"/>
              <a:t>Equivalence to (0) is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a small fix – because the span can exceed the size of A. Because its affine.</a:t>
            </a:r>
          </a:p>
          <a:p>
            <a:pPr marL="0" indent="0" algn="l" rtl="0">
              <a:buNone/>
            </a:pPr>
            <a:endParaRPr lang="en-US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First side</a:t>
                </a:r>
                <a:r>
                  <a:rPr lang="en-US" baseline="0" dirty="0" smtClean="0"/>
                  <a:t> is easy.</a:t>
                </a:r>
              </a:p>
              <a:p>
                <a:pPr marL="0" indent="0" algn="l" rtl="0">
                  <a:buNone/>
                </a:pPr>
                <a:r>
                  <a:rPr lang="en-US" baseline="0" dirty="0" smtClean="0"/>
                  <a:t>Second side. Assume (1) and the condition of (2).</a:t>
                </a:r>
              </a:p>
              <a:p>
                <a:pPr marL="0" indent="0" algn="l" rtl="0">
                  <a:buNone/>
                </a:pPr>
                <a:r>
                  <a:rPr lang="en-US" baseline="0" dirty="0" smtClean="0"/>
                  <a:t>So we have small V that has a large intersection with A. Take the V promised by (1) and define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to be the maximal set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s.t.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are disjoint.</a:t>
                </a:r>
                <a:endParaRPr lang="en-US" baseline="0" dirty="0" smtClean="0"/>
              </a:p>
              <a:p>
                <a:pPr marL="228600" indent="-228600" algn="l" rtl="0">
                  <a:buAutoNum type="arabicParenR"/>
                </a:pPr>
                <a:r>
                  <a:rPr lang="en-US" baseline="0" dirty="0" smtClean="0"/>
                  <a:t>X is bounded by (all elements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aseline="0" dirty="0" smtClean="0"/>
                  <a:t>, divided by size of B)</a:t>
                </a:r>
              </a:p>
              <a:p>
                <a:pPr marL="228600" indent="-228600" algn="l" rtl="0">
                  <a:buAutoNum type="arabicParenR"/>
                </a:pPr>
                <a:r>
                  <a:rPr lang="en-US" baseline="0" dirty="0" smtClean="0"/>
                  <a:t>For any a, we have an intersection.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𝑎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aseline="0" dirty="0" smtClean="0"/>
                  <a:t>, 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baseline="0" dirty="0" smtClean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First side</a:t>
                </a:r>
                <a:r>
                  <a:rPr lang="en-US" baseline="0" dirty="0" smtClean="0"/>
                  <a:t> is easy.</a:t>
                </a:r>
              </a:p>
              <a:p>
                <a:pPr marL="0" indent="0" algn="l" rtl="0">
                  <a:buNone/>
                </a:pPr>
                <a:r>
                  <a:rPr lang="en-US" baseline="0" dirty="0" smtClean="0"/>
                  <a:t>Second side. Assume (1) and the condition of (2).</a:t>
                </a:r>
              </a:p>
              <a:p>
                <a:pPr marL="0" indent="0" algn="l" rtl="0">
                  <a:buNone/>
                </a:pPr>
                <a:r>
                  <a:rPr lang="en-US" baseline="0" dirty="0" smtClean="0"/>
                  <a:t>So we have small V that has a large intersection with A. Take the V promised by (1) and define </a:t>
                </a:r>
                <a:r>
                  <a:rPr lang="en-US" b="0" i="0" baseline="0" smtClean="0">
                    <a:latin typeface="Cambria Math"/>
                  </a:rPr>
                  <a:t>𝐵=𝐴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∩𝑉</a:t>
                </a:r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Take </a:t>
                </a:r>
                <a:r>
                  <a:rPr lang="en-US" b="0" i="0" smtClean="0">
                    <a:latin typeface="Cambria Math"/>
                  </a:rPr>
                  <a:t>𝑋</a:t>
                </a:r>
                <a:r>
                  <a:rPr lang="en-US" i="0">
                    <a:latin typeface="Cambria Math"/>
                  </a:rPr>
                  <a:t>⊆</a:t>
                </a:r>
                <a:r>
                  <a:rPr lang="en-US" b="0" i="0" smtClean="0">
                    <a:latin typeface="Cambria Math"/>
                  </a:rPr>
                  <a:t>𝐴</a:t>
                </a:r>
                <a:r>
                  <a:rPr lang="en-US" dirty="0" smtClean="0"/>
                  <a:t> to be the maximal set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s.t.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𝐵+𝑥</a:t>
                </a:r>
                <a:r>
                  <a:rPr lang="en-US" dirty="0" smtClean="0"/>
                  <a:t> are disjoint.</a:t>
                </a:r>
                <a:endParaRPr lang="en-US" baseline="0" dirty="0" smtClean="0"/>
              </a:p>
              <a:p>
                <a:pPr marL="228600" indent="-228600" algn="l" rtl="0">
                  <a:buAutoNum type="arabicParenR"/>
                </a:pPr>
                <a:r>
                  <a:rPr lang="en-US" baseline="0" dirty="0" smtClean="0"/>
                  <a:t>X is bounded by (all elements of </a:t>
                </a:r>
                <a:r>
                  <a:rPr lang="en-US" b="0" i="0" baseline="0" smtClean="0">
                    <a:latin typeface="Cambria Math"/>
                  </a:rPr>
                  <a:t>𝐴+𝐴</a:t>
                </a:r>
                <a:r>
                  <a:rPr lang="en-US" baseline="0" dirty="0" smtClean="0"/>
                  <a:t>, divided by size of B)</a:t>
                </a:r>
              </a:p>
              <a:p>
                <a:pPr marL="228600" indent="-228600" algn="l" rtl="0">
                  <a:buAutoNum type="arabicParenR"/>
                </a:pPr>
                <a:r>
                  <a:rPr lang="en-US" baseline="0" dirty="0" smtClean="0"/>
                  <a:t>For any a, we have an intersection. So </a:t>
                </a:r>
                <a:r>
                  <a:rPr lang="en-US" b="0" i="0" baseline="0" smtClean="0">
                    <a:latin typeface="Cambria Math"/>
                  </a:rPr>
                  <a:t>𝑏_1+𝑎=𝑏_2+𝑥</a:t>
                </a:r>
                <a:r>
                  <a:rPr lang="en-US" baseline="0" dirty="0" smtClean="0"/>
                  <a:t>,  and therefore </a:t>
                </a:r>
                <a:r>
                  <a:rPr lang="en-US" b="0" i="0" smtClean="0">
                    <a:latin typeface="Cambria Math"/>
                  </a:rPr>
                  <a:t>𝐴</a:t>
                </a:r>
                <a:r>
                  <a:rPr lang="en-US" i="0">
                    <a:latin typeface="Cambria Math"/>
                  </a:rPr>
                  <a:t>⊆</a:t>
                </a:r>
                <a:r>
                  <a:rPr lang="en-US" b="0" i="0" smtClean="0">
                    <a:latin typeface="Cambria Math"/>
                  </a:rPr>
                  <a:t>𝐵−𝐵+𝑋</a:t>
                </a:r>
                <a:r>
                  <a:rPr lang="en-US" i="0" smtClean="0">
                    <a:latin typeface="Cambria Math"/>
                  </a:rPr>
                  <a:t>⊆</a:t>
                </a:r>
                <a:r>
                  <a:rPr lang="en-US" b="0" i="0" smtClean="0">
                    <a:latin typeface="Cambria Math"/>
                  </a:rPr>
                  <a:t>𝑉+𝑋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aseline="0" dirty="0" smtClean="0"/>
              <a:t>(2) Small doubling implies being included in a few shifts of a subspace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(3) Being in few shifts of yourself, implies being included in a few shifts of a subspace</a:t>
            </a:r>
            <a:endParaRPr lang="he-IL" dirty="0" smtClean="0"/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First side</a:t>
            </a:r>
            <a:r>
              <a:rPr lang="en-US" baseline="0" dirty="0" smtClean="0"/>
              <a:t> is easy.</a:t>
            </a:r>
          </a:p>
          <a:p>
            <a:pPr marL="0" indent="0" algn="l" rtl="0">
              <a:buNone/>
            </a:pPr>
            <a:r>
              <a:rPr lang="en-US" baseline="0" dirty="0" smtClean="0"/>
              <a:t>Second side. Assume (3) and the condition of (2).</a:t>
            </a:r>
          </a:p>
          <a:p>
            <a:pPr marL="0" indent="0" algn="l" rtl="0">
              <a:buNone/>
            </a:pPr>
            <a:endParaRPr lang="en-US" baseline="0" dirty="0" smtClean="0"/>
          </a:p>
          <a:p>
            <a:pPr marL="0" indent="0" algn="l" rtl="0">
              <a:buNone/>
            </a:pPr>
            <a:r>
              <a:rPr lang="en-US" baseline="0" dirty="0" smtClean="0"/>
              <a:t>B+B &lt;= K^8 (because |B|^2)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47B2-CC02-4994-91CF-31425C08CED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34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2005584" y="359898"/>
            <a:ext cx="10369296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2005584" y="1850064"/>
            <a:ext cx="10369296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05963-DA2A-466C-8E31-447C531E585F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1290007" y="1413802"/>
            <a:ext cx="29443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620047" y="1345016"/>
            <a:ext cx="8961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8DD10-B93B-496C-81D8-B1B7F23F93EC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601200" y="274645"/>
            <a:ext cx="256032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600200" y="274646"/>
            <a:ext cx="778764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5C2C7-9B42-483F-973C-058EB6195145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FF231-CD12-49F5-9B3C-35C893ED5CAC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3196046" y="-54"/>
            <a:ext cx="9601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09748" y="2600325"/>
            <a:ext cx="896112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609748" y="1066800"/>
            <a:ext cx="896112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A40E8-E0F3-4519-A9E9-AE6DF9450719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3200400" y="0"/>
            <a:ext cx="10668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3041250" y="2814656"/>
            <a:ext cx="29443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3371290" y="2745870"/>
            <a:ext cx="8961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09852" y="274320"/>
            <a:ext cx="10497312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009852" y="1524000"/>
            <a:ext cx="51206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386524" y="1524000"/>
            <a:ext cx="51206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C4AA1-6F65-4060-A3DC-A7D05F64940F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80" y="5160336"/>
            <a:ext cx="1152144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40080" y="328278"/>
            <a:ext cx="563270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528816" y="328278"/>
            <a:ext cx="563270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40080" y="969336"/>
            <a:ext cx="563270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528816" y="969336"/>
            <a:ext cx="563270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40CD9-6318-4C32-8576-AAFC68D65B54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09852" y="274320"/>
            <a:ext cx="10497312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5961B-A9B2-4E6C-A85B-7E9B35C274A7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420979" y="0"/>
            <a:ext cx="1138062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E745D-D8FD-4C40-9EDD-4313AAA2F1E1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420979" y="-54"/>
            <a:ext cx="10241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80" y="216778"/>
            <a:ext cx="5334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40080" y="1406964"/>
            <a:ext cx="5334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640080" y="2133603"/>
            <a:ext cx="1141476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9F379-C035-458F-966A-4F63008B6865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41655" y="1066800"/>
            <a:ext cx="384048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D6D75-77E7-4ED9-B138-64B570D46335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066800" y="1066800"/>
            <a:ext cx="64008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73480" y="1143009"/>
            <a:ext cx="618744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555416" y="954341"/>
            <a:ext cx="96012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7005136" y="936786"/>
            <a:ext cx="90891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73480" y="4800600"/>
            <a:ext cx="618744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1142296" y="-815922"/>
            <a:ext cx="2294442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36345" y="21106"/>
            <a:ext cx="2383067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256036" y="1055077"/>
            <a:ext cx="1576004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418024" y="-54"/>
            <a:ext cx="1138357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2009852" y="274638"/>
            <a:ext cx="1049731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2009852" y="1447800"/>
            <a:ext cx="10497312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5013960" y="6305550"/>
            <a:ext cx="298704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92D424-0583-4B68-956A-139CB33CB5B2}" type="datetime8">
              <a:rPr lang="he-IL" smtClean="0"/>
              <a:pPr/>
              <a:t>15 נובמבר 16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8001000" y="6305550"/>
            <a:ext cx="405384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12059108" y="6305550"/>
            <a:ext cx="64008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FE801C-8BE4-4BAE-B0CF-3893568A823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420979" y="-54"/>
            <a:ext cx="10241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66489" y="692702"/>
            <a:ext cx="10881360" cy="1470025"/>
          </a:xfrm>
        </p:spPr>
        <p:txBody>
          <a:bodyPr/>
          <a:lstStyle/>
          <a:p>
            <a:r>
              <a:rPr lang="en-US" dirty="0" smtClean="0">
                <a:effectLst/>
              </a:rPr>
              <a:t>Polynomial </a:t>
            </a:r>
            <a:r>
              <a:rPr lang="en-US" dirty="0" err="1" smtClean="0">
                <a:effectLst/>
              </a:rPr>
              <a:t>Freiman-Rusza</a:t>
            </a:r>
            <a:r>
              <a:rPr lang="en-US" dirty="0" smtClean="0">
                <a:effectLst/>
              </a:rPr>
              <a:t> Conjecture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55372" y="2420888"/>
            <a:ext cx="9969232" cy="3600400"/>
          </a:xfrm>
        </p:spPr>
        <p:txBody>
          <a:bodyPr>
            <a:normAutofit/>
          </a:bodyPr>
          <a:lstStyle/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sz="3600" dirty="0"/>
              <a:t>	</a:t>
            </a:r>
            <a:r>
              <a:rPr lang="en-US" sz="3600" dirty="0" smtClean="0"/>
              <a:t>Guy </a:t>
            </a:r>
            <a:r>
              <a:rPr lang="en-US" sz="3600" dirty="0" err="1" smtClean="0"/>
              <a:t>Shalev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651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from last week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dirty="0" smtClean="0"/>
                  <a:t>We saw last week in the proof of  Theorem 2.7, that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with small doubling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s.t.</a:t>
                </a:r>
                <a:endParaRPr lang="en-US" dirty="0" smtClean="0"/>
              </a:p>
              <a:p>
                <a:pPr marL="596646" indent="-514350" algn="l" rtl="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marL="596646" indent="-514350" algn="l" rtl="0">
                  <a:buFont typeface="Wingdings 2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2372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" y="4941168"/>
            <a:ext cx="11220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2" y="5440610"/>
            <a:ext cx="5064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5/12)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has the property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Then the agreement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linear maps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algn="l" rtl="0"/>
                <a:r>
                  <a:rPr lang="en-US" sz="2600" dirty="0" smtClean="0"/>
                  <a:t>Quasi-Polynomial version holds (Sanders), will be discussed next week</a:t>
                </a:r>
                <a:endParaRPr lang="en-US" sz="2600" b="1" dirty="0" smtClean="0"/>
              </a:p>
              <a:p>
                <a:pPr marL="82296" indent="0" algn="l" rtl="0">
                  <a:buNone/>
                </a:pPr>
                <a:endParaRPr lang="en-US" b="1" dirty="0" smtClean="0"/>
              </a:p>
              <a:p>
                <a:pPr marL="82296" indent="0" algn="l" rtl="0">
                  <a:buNone/>
                </a:pPr>
                <a:r>
                  <a:rPr lang="en-US" b="1" dirty="0" smtClean="0"/>
                  <a:t>(5)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the </a:t>
                </a:r>
                <a:r>
                  <a:rPr lang="en-US" dirty="0" smtClean="0"/>
                  <a:t>property</a:t>
                </a:r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/>
                  <a:t>Then the agreement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with linear maps is </a:t>
                </a:r>
                <a:r>
                  <a:rPr lang="en-US" dirty="0" smtClean="0"/>
                  <a:t>at </a:t>
                </a:r>
                <a:r>
                  <a:rPr lang="en-US" dirty="0"/>
                  <a:t>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b="-3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7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6/12)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</a:t>
                </a:r>
                <a:r>
                  <a:rPr lang="en-US" b="1" dirty="0"/>
                  <a:t>proof</a:t>
                </a:r>
                <a:r>
                  <a:rPr lang="en-US" b="1" dirty="0" smtClean="0"/>
                  <a:t>: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be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(and also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/>
                  <a:t>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be a random </a:t>
                </a:r>
                <a:r>
                  <a:rPr lang="en-US" dirty="0" smtClean="0"/>
                  <a:t>full-rank linear </a:t>
                </a:r>
                <a:r>
                  <a:rPr lang="en-US" dirty="0" smtClean="0"/>
                  <a:t>transformation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Apply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  We expect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collisions. 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to be a specific map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collisions</m:t>
                    </m:r>
                    <m:r>
                      <a:rPr lang="en-US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for which there are no collisions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r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4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7/12)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– visualization: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42" name="Group 41"/>
          <p:cNvGrpSpPr/>
          <p:nvPr/>
        </p:nvGrpSpPr>
        <p:grpSpPr>
          <a:xfrm>
            <a:off x="2609911" y="2363289"/>
            <a:ext cx="4668874" cy="3888432"/>
            <a:chOff x="3808512" y="2492896"/>
            <a:chExt cx="4668874" cy="3888432"/>
          </a:xfrm>
        </p:grpSpPr>
        <p:sp>
          <p:nvSpPr>
            <p:cNvPr id="9" name="Oval 8"/>
            <p:cNvSpPr/>
            <p:nvPr/>
          </p:nvSpPr>
          <p:spPr>
            <a:xfrm>
              <a:off x="3808512" y="2492896"/>
              <a:ext cx="2088232" cy="3888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33739" y="2969332"/>
              <a:ext cx="1224136" cy="201622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52828" y="2993318"/>
              <a:ext cx="1800200" cy="27717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64596" y="3356992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57775" y="3879329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64596" y="4430935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156884" y="3422823"/>
              <a:ext cx="792088" cy="136815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0" idx="0"/>
              <a:endCxn id="15" idx="0"/>
            </p:cNvCxnSpPr>
            <p:nvPr/>
          </p:nvCxnSpPr>
          <p:spPr>
            <a:xfrm>
              <a:off x="4845807" y="2969332"/>
              <a:ext cx="2707121" cy="45349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5" idx="4"/>
            </p:cNvCxnSpPr>
            <p:nvPr/>
          </p:nvCxnSpPr>
          <p:spPr>
            <a:xfrm flipV="1">
              <a:off x="4845807" y="4790975"/>
              <a:ext cx="2707121" cy="19458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876964" y="3537012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00900" y="3592066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y1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64896" y="4199173"/>
              <a:ext cx="5760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y2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12" idx="6"/>
              <a:endCxn id="22" idx="2"/>
            </p:cNvCxnSpPr>
            <p:nvPr/>
          </p:nvCxnSpPr>
          <p:spPr>
            <a:xfrm>
              <a:off x="5140660" y="3537012"/>
              <a:ext cx="2160240" cy="235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6"/>
            </p:cNvCxnSpPr>
            <p:nvPr/>
          </p:nvCxnSpPr>
          <p:spPr>
            <a:xfrm>
              <a:off x="5133839" y="4059349"/>
              <a:ext cx="2167061" cy="319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3" idx="3"/>
            </p:cNvCxnSpPr>
            <p:nvPr/>
          </p:nvCxnSpPr>
          <p:spPr>
            <a:xfrm flipV="1">
              <a:off x="5140660" y="4506486"/>
              <a:ext cx="2208599" cy="104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590179" y="5877272"/>
                  <a:ext cx="5203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179" y="5877272"/>
                  <a:ext cx="5203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238390" y="5229200"/>
                  <a:ext cx="559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390" y="5229200"/>
                  <a:ext cx="5593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160871" y="4800890"/>
                  <a:ext cx="3969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871" y="4800890"/>
                  <a:ext cx="39690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7726090" y="4518933"/>
                  <a:ext cx="7512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090" y="4518933"/>
                  <a:ext cx="75129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מציין מיקום תוכן 2"/>
              <p:cNvSpPr txBox="1">
                <a:spLocks/>
              </p:cNvSpPr>
              <p:nvPr/>
            </p:nvSpPr>
            <p:spPr>
              <a:xfrm>
                <a:off x="7768952" y="2363290"/>
                <a:ext cx="4614638" cy="38884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r" rtl="1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r" rtl="1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 algn="l" rtl="0">
                  <a:buFont typeface="Wingdings 2"/>
                  <a:buNone/>
                </a:pPr>
                <a:r>
                  <a:rPr lang="en-US" sz="2400" dirty="0" smtClean="0"/>
                  <a:t>Note that: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dirty="0" smtClean="0"/>
                  <a:t>1)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/>
                  <a:t> is injective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dirty="0" smtClean="0"/>
                  <a:t>2)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000" dirty="0" smtClean="0"/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[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)]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constant*</a:t>
                </a:r>
              </a:p>
              <a:p>
                <a:pPr marL="82296" indent="0" algn="l" rtl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82296" indent="0" algn="l" rtl="0">
                  <a:buNone/>
                </a:pPr>
                <a:r>
                  <a:rPr lang="en-US" sz="2000" dirty="0" smtClean="0"/>
                  <a:t>*Count collisions of </a:t>
                </a:r>
                <a:r>
                  <a:rPr lang="en-US" sz="2000" b="1" dirty="0" smtClean="0"/>
                  <a:t>h(</a:t>
                </a:r>
                <a:r>
                  <a:rPr lang="en-US" sz="2000" b="1" dirty="0" err="1" smtClean="0"/>
                  <a:t>x,y</a:t>
                </a:r>
                <a:r>
                  <a:rPr lang="en-US" sz="2000" b="1" dirty="0" smtClean="0"/>
                  <a:t>)=</a:t>
                </a:r>
                <a:r>
                  <a:rPr lang="en-US" sz="2000" b="1" dirty="0" err="1" smtClean="0"/>
                  <a:t>x+y</a:t>
                </a:r>
                <a:r>
                  <a:rPr lang="en-US" sz="2000" dirty="0" smtClean="0"/>
                  <a:t> for all pairs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𝜙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 We have at least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000" dirty="0" smtClean="0"/>
                  <a:t> collisions, so for random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 we expect a good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𝑤</m:t>
                    </m:r>
                  </m:oMath>
                </a14:m>
                <a:r>
                  <a:rPr lang="en-US" sz="2000" dirty="0" smtClean="0"/>
                  <a:t> with constant prob.</a:t>
                </a:r>
              </a:p>
            </p:txBody>
          </p:sp>
        </mc:Choice>
        <mc:Fallback>
          <p:sp>
            <p:nvSpPr>
              <p:cNvPr id="43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952" y="2363290"/>
                <a:ext cx="4614638" cy="3888432"/>
              </a:xfrm>
              <a:prstGeom prst="rect">
                <a:avLst/>
              </a:prstGeom>
              <a:blipFill rotWithShape="1">
                <a:blip r:embed="rId8"/>
                <a:stretch>
                  <a:fillRect l="-132" t="-1254" r="-2510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1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8/12)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(cont.)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WLOG, 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to its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coordinates.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as follows</a:t>
                </a:r>
                <a:r>
                  <a:rPr lang="en-US" dirty="0" smtClean="0"/>
                  <a:t>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/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,…,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𝑟𝑎𝑛𝑑𝑜𝑚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𝑒𝑙𝑠𝑒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dirty="0" smtClean="0"/>
                  <a:t>So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6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(9/12)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 fontScale="92500" lnSpcReduction="10000"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(cont</a:t>
                </a:r>
                <a:r>
                  <a:rPr lang="en-US" b="1" dirty="0" smtClean="0"/>
                  <a:t>.)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)]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82296" indent="0" algn="ctr" rtl="0">
                  <a:buNone/>
                </a:pPr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is not linear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sz="3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𝑎</m:t>
                    </m:r>
                    <m:r>
                      <a:rPr lang="en-US" sz="3000" b="0" i="1" smtClean="0"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latin typeface="Cambria Math"/>
                      </a:rPr>
                      <m:t>𝑎</m:t>
                    </m:r>
                    <m:r>
                      <a:rPr lang="en-US" sz="3000" b="0" i="1" smtClean="0">
                        <a:latin typeface="Cambria Math"/>
                      </a:rPr>
                      <m:t>′∈</m:t>
                    </m:r>
                    <m:r>
                      <a:rPr lang="en-US" sz="3000" b="0" i="1" smtClean="0"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3000" dirty="0" smtClean="0"/>
              </a:p>
              <a:p>
                <a:pPr marL="82296" indent="0" algn="l" rtl="0">
                  <a:buNone/>
                </a:pPr>
                <a:r>
                  <a:rPr lang="en-US" sz="3000" dirty="0" smtClean="0"/>
                  <a:t>We have the rough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30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3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3000" b="1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000" b="1" i="1" dirty="0" smtClean="0">
                            <a:latin typeface="Cambria Math"/>
                          </a:rPr>
                          <m:t>𝒑𝒓𝒆𝒇</m:t>
                        </m:r>
                      </m:sub>
                    </m:sSub>
                    <m:r>
                      <a:rPr lang="en-US" sz="3000" b="1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3000" b="1" i="1" dirty="0" smtClean="0">
                            <a:latin typeface="Cambria Math"/>
                          </a:rPr>
                          <m:t>𝒑𝒓𝒆𝒇</m:t>
                        </m:r>
                      </m:sub>
                    </m:sSub>
                    <m:r>
                      <a:rPr lang="en-US" sz="30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(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000" dirty="0" smtClean="0"/>
                  <a:t> cells)</a:t>
                </a:r>
              </a:p>
              <a:p>
                <a:pPr marL="82296" indent="0" algn="l" rtl="0">
                  <a:buNone/>
                </a:pPr>
                <a:r>
                  <a:rPr lang="en-US" sz="3000" dirty="0"/>
                  <a:t>We have the </a:t>
                </a:r>
                <a:r>
                  <a:rPr lang="en-US" sz="3000" dirty="0" smtClean="0"/>
                  <a:t>refined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30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3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  <m:r>
                          <a:rPr lang="en-US" sz="3000" b="1" i="1" dirty="0">
                            <a:latin typeface="Cambria Math"/>
                          </a:rPr>
                          <m:t>,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𝒂</m:t>
                        </m:r>
                        <m:r>
                          <a:rPr lang="en-US" sz="3000" b="1" i="1" dirty="0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3000" b="1" i="1" dirty="0">
                        <a:latin typeface="Cambria Math"/>
                      </a:rPr>
                      <m:t>=</m:t>
                    </m:r>
                    <m:r>
                      <a:rPr lang="en-US" sz="3000" b="1" i="1" dirty="0" smtClean="0">
                        <a:latin typeface="Cambria Math"/>
                      </a:rPr>
                      <m:t>𝒂</m:t>
                    </m:r>
                    <m:r>
                      <a:rPr lang="en-US" sz="3000" b="1" i="1" dirty="0" smtClean="0">
                        <a:latin typeface="Cambria Math"/>
                      </a:rPr>
                      <m:t>+</m:t>
                    </m:r>
                    <m:r>
                      <a:rPr lang="en-US" sz="3000" b="1" i="1" dirty="0" smtClean="0">
                        <a:latin typeface="Cambria Math"/>
                      </a:rPr>
                      <m:t>𝒂</m:t>
                    </m:r>
                    <m:r>
                      <a:rPr lang="en-US" sz="3000" b="1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3000" dirty="0" smtClean="0"/>
                  <a:t>  </a:t>
                </a:r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~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000" dirty="0"/>
                  <a:t> cells)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From </a:t>
                </a:r>
                <a:r>
                  <a:rPr lang="en-US" dirty="0"/>
                  <a:t>the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, this is equivalent to</a:t>
                </a:r>
                <a:r>
                  <a:rPr lang="en-US" dirty="0"/>
                  <a:t>: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𝑤</m:t>
                          </m:r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</a:rPr>
                            <m:t>𝑤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𝜙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</a:rPr>
                            <m:t>)]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82296" indent="0" algn="l" rtl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523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5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(10/12)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(cont.)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82296" indent="0" algn="ctr" rtl="0">
                  <a:buNone/>
                </a:pPr>
                <a:r>
                  <a:rPr lang="en-US" sz="2000" dirty="0" smtClean="0"/>
                  <a:t>(we applied Bayes)</a:t>
                </a:r>
                <a:endParaRPr lang="en-US" sz="2000" dirty="0"/>
              </a:p>
              <a:p>
                <a:pPr marL="82296" indent="0" algn="l" rtl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that gives the highest probability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We’ll show that: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6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(11/12)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 fontScale="92500" lnSpcReduction="10000"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(cont</a:t>
                </a:r>
                <a:r>
                  <a:rPr lang="en-US" b="1" dirty="0" smtClean="0"/>
                  <a:t>.)</a:t>
                </a:r>
              </a:p>
              <a:p>
                <a:pPr marL="82296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000" i="1">
                          <a:latin typeface="Cambria Math"/>
                        </a:rPr>
                        <m:t>+</m:t>
                      </m:r>
                      <m:r>
                        <a:rPr lang="en-US" sz="3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</m:t>
                          </m:r>
                          <m:r>
                            <a:rPr lang="en-US" sz="3000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000" b="1" dirty="0" smtClean="0"/>
              </a:p>
              <a:p>
                <a:pPr marL="82296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 marL="82296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 marL="82296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82296" indent="0" algn="ctr" rtl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So: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523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0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(12/12)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(4)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(1) proof (cont.)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82296" indent="0" algn="l" rtl="0">
                  <a:buNone/>
                </a:pPr>
                <a:r>
                  <a:rPr lang="en-US" sz="2800" dirty="0" smtClean="0"/>
                  <a:t>We can finally apply </a:t>
                </a:r>
                <a:r>
                  <a:rPr lang="en-US" sz="2800" b="1" dirty="0" smtClean="0"/>
                  <a:t>(4) </a:t>
                </a:r>
                <a:r>
                  <a:rPr lang="en-US" sz="2800" dirty="0" smtClean="0"/>
                  <a:t>to the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 get a linear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 smtClean="0"/>
                  <a:t> agree on many places.</a:t>
                </a:r>
              </a:p>
              <a:p>
                <a:pPr marL="82296" indent="0" algn="l" rtl="0">
                  <a:buNone/>
                </a:pPr>
                <a:r>
                  <a:rPr lang="en-US" sz="2800" dirty="0" smtClean="0"/>
                  <a:t>After some more manipulations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) we have affine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with many agreements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82296" indent="0" algn="l" rtl="0">
                  <a:buNone/>
                </a:pPr>
                <a:r>
                  <a:rPr lang="en-US" sz="2800" b="0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} </m:t>
                    </m:r>
                  </m:oMath>
                </a14:m>
                <a:endParaRPr lang="en-US" sz="2800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′|</m:t>
                    </m:r>
                  </m:oMath>
                </a14:m>
                <a:r>
                  <a:rPr lang="en-US" sz="28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|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6" name="Group 15"/>
          <p:cNvGrpSpPr/>
          <p:nvPr/>
        </p:nvGrpSpPr>
        <p:grpSpPr>
          <a:xfrm>
            <a:off x="11081320" y="5805264"/>
            <a:ext cx="360040" cy="360040"/>
            <a:chOff x="11081320" y="5805264"/>
            <a:chExt cx="360040" cy="360040"/>
          </a:xfrm>
        </p:grpSpPr>
        <p:sp>
          <p:nvSpPr>
            <p:cNvPr id="9" name="Rectangle 8"/>
            <p:cNvSpPr/>
            <p:nvPr/>
          </p:nvSpPr>
          <p:spPr>
            <a:xfrm>
              <a:off x="11081320" y="580526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081320" y="5805264"/>
              <a:ext cx="360040" cy="3600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1081320" y="5805264"/>
              <a:ext cx="360040" cy="3600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6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 – PFR statements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0.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 Small </a:t>
                </a:r>
                <a:r>
                  <a:rPr lang="en-US" sz="3000" dirty="0"/>
                  <a:t>doubling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/>
                  <a:t> large </a:t>
                </a:r>
                <a:r>
                  <a:rPr lang="en-US" sz="3000" dirty="0" smtClean="0"/>
                  <a:t>subset with small span</a:t>
                </a:r>
                <a:endParaRPr lang="en-US" sz="3000" dirty="0" smtClean="0"/>
              </a:p>
              <a:p>
                <a:pPr marL="596646" indent="-514350" algn="l" rtl="0">
                  <a:buFont typeface="+mj-lt"/>
                  <a:buAutoNum type="arabicPeriod"/>
                </a:pPr>
                <a:r>
                  <a:rPr lang="en-US" sz="3000" dirty="0" smtClean="0"/>
                  <a:t>Small </a:t>
                </a:r>
                <a:r>
                  <a:rPr lang="en-US" sz="3000" dirty="0" smtClean="0"/>
                  <a:t>doubling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 smtClean="0"/>
                  <a:t> large intersection with small subspace</a:t>
                </a:r>
              </a:p>
              <a:p>
                <a:pPr marL="596646" indent="-514350" algn="l" rtl="0">
                  <a:buFont typeface="+mj-lt"/>
                  <a:buAutoNum type="arabicPeriod"/>
                </a:pPr>
                <a:r>
                  <a:rPr lang="en-US" sz="3000" dirty="0"/>
                  <a:t>Small </a:t>
                </a:r>
                <a:r>
                  <a:rPr lang="en-US" sz="3000" dirty="0" smtClean="0"/>
                  <a:t>doubling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contained in </a:t>
                </a:r>
                <a:r>
                  <a:rPr lang="en-US" sz="3000" dirty="0" smtClean="0"/>
                  <a:t>few shifts of </a:t>
                </a:r>
                <a:r>
                  <a:rPr lang="en-US" sz="3000" dirty="0" smtClean="0"/>
                  <a:t>small subspace</a:t>
                </a:r>
                <a:endParaRPr lang="en-US" sz="3000" dirty="0" smtClean="0"/>
              </a:p>
              <a:p>
                <a:pPr marL="596646" indent="-514350" algn="l" rtl="0">
                  <a:buFont typeface="+mj-lt"/>
                  <a:buAutoNum type="arabicPeriod"/>
                </a:pPr>
                <a:r>
                  <a:rPr lang="en-US" sz="3000" dirty="0" smtClean="0"/>
                  <a:t>Doubling </a:t>
                </a:r>
                <a:r>
                  <a:rPr lang="en-US" sz="3000" dirty="0"/>
                  <a:t>contained in </a:t>
                </a:r>
                <a:r>
                  <a:rPr lang="en-US" sz="3000" dirty="0" smtClean="0"/>
                  <a:t>few shifts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/>
                  <a:t>contained in </a:t>
                </a:r>
                <a:r>
                  <a:rPr lang="en-US" sz="3000" dirty="0"/>
                  <a:t>few shifts of </a:t>
                </a:r>
                <a:r>
                  <a:rPr lang="en-US" sz="3000" dirty="0"/>
                  <a:t>small </a:t>
                </a:r>
                <a:r>
                  <a:rPr lang="en-US" sz="3000" dirty="0" smtClean="0"/>
                  <a:t>subspace</a:t>
                </a:r>
                <a:endParaRPr lang="en-US" sz="3000" dirty="0"/>
              </a:p>
              <a:p>
                <a:pPr marL="596646" indent="-514350" algn="l" rtl="0">
                  <a:buFont typeface="+mj-lt"/>
                  <a:buAutoNum type="arabicPeriod"/>
                </a:pPr>
                <a:r>
                  <a:rPr lang="en-US" sz="3000" dirty="0" smtClean="0"/>
                  <a:t>Linearity test works with high prob. </a:t>
                </a:r>
                <a:r>
                  <a:rPr lang="en-US" sz="3000" dirty="0"/>
                  <a:t>f</a:t>
                </a:r>
                <a:r>
                  <a:rPr lang="en-US" sz="3000" dirty="0" smtClean="0"/>
                  <a:t>or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 </m:t>
                    </m:r>
                    <m:r>
                      <a:rPr lang="en-US" sz="3000" i="1" dirty="0">
                        <a:latin typeface="Cambria Math"/>
                      </a:rPr>
                      <m:t>𝑓</m:t>
                    </m:r>
                    <m:r>
                      <a:rPr lang="en-US" sz="3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 has polynomial agreement with a linear map</a:t>
                </a:r>
              </a:p>
              <a:p>
                <a:pPr marL="596646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 dirty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0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000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b="0" i="1" dirty="0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0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3000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b="0" i="1" dirty="0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0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3000" dirty="0" smtClean="0"/>
                  <a:t> is small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⇒ </m:t>
                    </m:r>
                    <m:r>
                      <a:rPr lang="en-US" sz="3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000" dirty="0" smtClean="0"/>
                  <a:t> has </a:t>
                </a:r>
                <a:r>
                  <a:rPr lang="en-US" sz="3000" dirty="0"/>
                  <a:t>polynomial agreement with a linear map</a:t>
                </a:r>
              </a:p>
              <a:p>
                <a:pPr marL="596646" indent="-514350" algn="l" rtl="0">
                  <a:buFont typeface="+mj-lt"/>
                  <a:buAutoNum type="arabicPeriod"/>
                </a:pP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7" t="-1652" r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</a:t>
            </a:r>
            <a:r>
              <a:rPr lang="en-US" dirty="0" err="1" smtClean="0"/>
              <a:t>Freiman-Rusza</a:t>
            </a:r>
            <a:r>
              <a:rPr lang="en-US" dirty="0" smtClean="0"/>
              <a:t> – Motivation (1)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We’ll discuss the structure of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small </a:t>
                </a:r>
                <a:r>
                  <a:rPr lang="en-US" dirty="0" smtClean="0"/>
                  <a:t>doubling, focusing first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algn="l" rtl="0"/>
                <a:r>
                  <a:rPr lang="en-US" b="1" dirty="0" smtClean="0"/>
                  <a:t>Example 1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b="0" dirty="0" smtClean="0"/>
                  <a:t> be a subspace, 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, </a:t>
                </a:r>
                <a:r>
                  <a:rPr lang="en-US" b="0" dirty="0" err="1" smtClean="0">
                    <a:ea typeface="Cambria Math"/>
                  </a:rPr>
                  <a:t>s.t.</a:t>
                </a:r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:r>
                  <a:rPr lang="en-US" u="sng" dirty="0" smtClean="0">
                    <a:ea typeface="Cambria Math"/>
                  </a:rPr>
                  <a:t>Doubling:</a:t>
                </a:r>
                <a:r>
                  <a:rPr lang="en-US" dirty="0" smtClean="0">
                    <a:ea typeface="Cambria Math"/>
                  </a:rPr>
                  <a:t> Obviously,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pPr algn="l" rtl="0"/>
                <a:r>
                  <a:rPr lang="en-US" u="sng" dirty="0" smtClean="0">
                    <a:ea typeface="Cambria Math"/>
                  </a:rPr>
                  <a:t>Span:</a:t>
                </a:r>
                <a:r>
                  <a:rPr lang="en-US" dirty="0" smtClean="0">
                    <a:ea typeface="Cambria Math"/>
                  </a:rPr>
                  <a:t> In this case, we also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Hmm… Is the span always small?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99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Sanders’ Quasi-Polynomial FR Theorem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55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60000"/>
                  </a:lnSpc>
                </a:pPr>
                <a:r>
                  <a:rPr lang="en-US" dirty="0" smtClean="0"/>
                  <a:t>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such that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small-doubling* there exists  a large**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0" dirty="0" smtClean="0"/>
                  <a:t>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82296" indent="0" algn="l" rtl="0">
                  <a:buNone/>
                </a:pPr>
                <a:r>
                  <a:rPr lang="en-US" strike="sngStrike" dirty="0" smtClean="0"/>
                  <a:t>**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trike="sngStrike">
                            <a:latin typeface="Cambria Math"/>
                          </a:rPr>
                        </m:ctrlPr>
                      </m:dPr>
                      <m:e>
                        <m:r>
                          <a:rPr lang="en-US" i="1" strike="sngStrike">
                            <a:latin typeface="Cambria Math"/>
                          </a:rPr>
                          <m:t>𝐴</m:t>
                        </m:r>
                        <m:r>
                          <a:rPr lang="en-US" b="0" i="1" strike="sngStrike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b="0" i="1" strike="sngStrike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trike="sngStrike" dirty="0" smtClean="0"/>
                  <a:t> 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**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𝑙𝑜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d>
                      </m:e>
                    </m:func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𝑐𝑙𝑜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4"/>
                <a:stretch>
                  <a:fillRect l="-639" b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91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PFR Conj. for Abelian Groups – Motivation (1)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 fontScale="92500"/>
              </a:bodyPr>
              <a:lstStyle/>
              <a:p>
                <a:pPr algn="l" rtl="0"/>
                <a:r>
                  <a:rPr lang="en-US" dirty="0" smtClean="0"/>
                  <a:t>What we saw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extends for groups of constant torsion (such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).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grows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What happens in groups of large torsion such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algn="l" rtl="0"/>
                <a:r>
                  <a:rPr lang="en-US" b="1" dirty="0" smtClean="0"/>
                  <a:t>Example </a:t>
                </a:r>
                <a:r>
                  <a:rPr lang="en-US" b="1" dirty="0" smtClean="0"/>
                  <a:t>1:</a:t>
                </a:r>
                <a:r>
                  <a:rPr lang="en-US" dirty="0" smtClean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be a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0" dirty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 algn="l" rtl="0"/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large enough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  <a:ea typeface="Cambria Math" panose="02040503050406030204" pitchFamily="18" charset="0"/>
                      </a:rPr>
                      <m:t>𝑉𝑜𝑙</m:t>
                    </m:r>
                    <m:r>
                      <a:rPr lang="en-US" b="0" i="1" dirty="0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</a:rPr>
                      <m:t>𝑉𝑜𝑙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	</a:t>
                </a:r>
                <a:r>
                  <a:rPr lang="en-US" sz="1800" dirty="0" smtClean="0"/>
                  <a:t>(Ball with doubled radius)</a:t>
                </a:r>
                <a:endParaRPr lang="en-US" dirty="0"/>
              </a:p>
              <a:p>
                <a:pPr algn="l" rtl="0"/>
                <a:r>
                  <a:rPr lang="en-US" dirty="0" smtClean="0"/>
                  <a:t>We can embed this </a:t>
                </a:r>
                <a:r>
                  <a:rPr lang="en-US" dirty="0" smtClean="0"/>
                  <a:t>d-dimensional </a:t>
                </a:r>
                <a:r>
                  <a:rPr lang="en-US" dirty="0" smtClean="0"/>
                  <a:t>ball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So we have a new structure with small doubling – integer points of convex bodies.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t="-1650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0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PFR Conj. for Abelian Groups – Motivation (2)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But what is a ball in a </a:t>
                </a:r>
                <a:r>
                  <a:rPr lang="en-US" dirty="0" smtClean="0"/>
                  <a:t>general Abelian </a:t>
                </a:r>
                <a:r>
                  <a:rPr lang="en-US" dirty="0" smtClean="0"/>
                  <a:t>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algn="l" rtl="0"/>
                <a:r>
                  <a:rPr lang="en-US" dirty="0" smtClean="0"/>
                  <a:t>We embed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a 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7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can be defined as: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Intuitively, if </a:t>
                </a:r>
                <a:r>
                  <a:rPr lang="en-US" dirty="0"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the doubled ball is not much bigger than the </a:t>
                </a:r>
                <a:r>
                  <a:rPr lang="en-US" dirty="0" smtClean="0">
                    <a:ea typeface="Cambria Math" panose="02040503050406030204" pitchFamily="18" charset="0"/>
                  </a:rPr>
                  <a:t>ball, </a:t>
                </a:r>
                <a:r>
                  <a:rPr lang="en-US" dirty="0" smtClean="0">
                    <a:ea typeface="Cambria Math" panose="02040503050406030204" pitchFamily="18" charset="0"/>
                  </a:rPr>
                  <a:t>then the doubling is still small after mapping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t="-1650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77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Polynomial FR conjecture (Abelian groups)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such that for any </a:t>
                </a:r>
                <a:r>
                  <a:rPr lang="en-US" dirty="0"/>
                  <a:t>Ab</a:t>
                </a:r>
                <a:r>
                  <a:rPr lang="en-US" dirty="0" smtClean="0"/>
                  <a:t>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, there exists:</a:t>
                </a:r>
              </a:p>
              <a:p>
                <a:pPr lvl="1" algn="l" rtl="0"/>
                <a:r>
                  <a:rPr lang="en-US" dirty="0" smtClean="0"/>
                  <a:t>A subgroup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A convex body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A 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err="1" smtClean="0"/>
                  <a:t>s.t.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the following holds:</a:t>
                </a:r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8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smtClean="0"/>
              <a:t>PFR – trivial example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𝐸𝑣𝑒𝑛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20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19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]⊆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Obviously,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8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Corollary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55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648272" y="1508720"/>
                <a:ext cx="10726934" cy="5016624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800" b="1" dirty="0" smtClean="0"/>
                  <a:t>Conjecture corollary: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be a set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/>
                  <a:t>. Then there exists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≤|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800" dirty="0" smtClean="0"/>
              </a:p>
              <a:p>
                <a:pPr marL="82296" indent="0" algn="l" rtl="0">
                  <a:buNone/>
                </a:pPr>
                <a:r>
                  <a:rPr lang="en-US" sz="2800" b="1" dirty="0" smtClean="0"/>
                  <a:t>Proof: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as promised by the conjecture. </a:t>
                </a:r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 algn="l" rtl="0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the union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shifts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  </a:t>
                </a: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is the shift with largest intersection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8272" y="1508720"/>
                <a:ext cx="10726934" cy="5016624"/>
              </a:xfrm>
              <a:blipFill rotWithShape="1">
                <a:blip r:embed="rId4"/>
                <a:stretch>
                  <a:fillRect l="-341" t="-1215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3" name="Group 22"/>
          <p:cNvGrpSpPr/>
          <p:nvPr/>
        </p:nvGrpSpPr>
        <p:grpSpPr>
          <a:xfrm>
            <a:off x="5176664" y="4736282"/>
            <a:ext cx="3639988" cy="2121718"/>
            <a:chOff x="5176664" y="4725144"/>
            <a:chExt cx="3639988" cy="2121718"/>
          </a:xfrm>
        </p:grpSpPr>
        <p:sp>
          <p:nvSpPr>
            <p:cNvPr id="18" name="Oval 17"/>
            <p:cNvSpPr/>
            <p:nvPr/>
          </p:nvSpPr>
          <p:spPr>
            <a:xfrm>
              <a:off x="6224364" y="4725144"/>
              <a:ext cx="2232248" cy="21217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20680" y="4941168"/>
              <a:ext cx="1872208" cy="18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val 12"/>
                <p:cNvSpPr/>
                <p:nvPr/>
              </p:nvSpPr>
              <p:spPr>
                <a:xfrm>
                  <a:off x="5617096" y="5122304"/>
                  <a:ext cx="720080" cy="7200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 dirty="0" smtClean="0">
                            <a:latin typeface="Cambria Math"/>
                          </a:rPr>
                          <m:t>𝐻</m:t>
                        </m:r>
                        <m:r>
                          <a:rPr lang="en-US" sz="80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096" y="5122304"/>
                  <a:ext cx="720080" cy="72008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/>
                <p:cNvSpPr/>
                <p:nvPr/>
              </p:nvSpPr>
              <p:spPr>
                <a:xfrm>
                  <a:off x="5580137" y="5712271"/>
                  <a:ext cx="720080" cy="7200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 dirty="0" smtClean="0">
                            <a:latin typeface="Cambria Math"/>
                          </a:rPr>
                          <m:t>𝐻</m:t>
                        </m:r>
                        <m:r>
                          <a:rPr lang="en-US" sz="80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37" y="5712271"/>
                  <a:ext cx="720080" cy="72008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5176664" y="50131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/>
                <p:cNvSpPr/>
                <p:nvPr/>
              </p:nvSpPr>
              <p:spPr>
                <a:xfrm>
                  <a:off x="5977136" y="6021288"/>
                  <a:ext cx="720080" cy="7200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 dirty="0" smtClean="0">
                            <a:latin typeface="Cambria Math"/>
                          </a:rPr>
                          <m:t>𝐻</m:t>
                        </m:r>
                        <m:r>
                          <a:rPr lang="en-US" sz="80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8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36" y="6021288"/>
                  <a:ext cx="720080" cy="72008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/>
                <p:cNvSpPr/>
                <p:nvPr/>
              </p:nvSpPr>
              <p:spPr>
                <a:xfrm>
                  <a:off x="6116191" y="5156380"/>
                  <a:ext cx="720080" cy="7200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 dirty="0" smtClean="0">
                            <a:latin typeface="Cambria Math"/>
                          </a:rPr>
                          <m:t>𝐻</m:t>
                        </m:r>
                        <m:r>
                          <a:rPr lang="en-US" sz="80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6191" y="5156380"/>
                  <a:ext cx="720080" cy="72008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 flipH="1">
              <a:off x="8456612" y="535223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4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Corollary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55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648272" y="1508720"/>
                <a:ext cx="10726934" cy="5016624"/>
              </a:xfrm>
            </p:spPr>
            <p:txBody>
              <a:bodyPr>
                <a:normAutofit fontScale="92500" lnSpcReduction="10000"/>
              </a:bodyPr>
              <a:lstStyle/>
              <a:p>
                <a:pPr marL="82296" indent="0" algn="l" rtl="0">
                  <a:buNone/>
                </a:pPr>
                <a:r>
                  <a:rPr lang="en-US" sz="3000" b="1" dirty="0" smtClean="0"/>
                  <a:t>Conjecture corollary: </a:t>
                </a:r>
                <a:r>
                  <a:rPr lang="en-US" sz="3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  <m:r>
                      <a:rPr lang="en-US" sz="3000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000" dirty="0" smtClean="0"/>
                  <a:t> be a set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≤</m:t>
                    </m:r>
                    <m:r>
                      <a:rPr lang="en-US" sz="3000" i="1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3000" dirty="0" smtClean="0"/>
                  <a:t>. Then there exists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latin typeface="Cambria Math"/>
                      </a:rPr>
                      <m:t>′</m:t>
                    </m:r>
                    <m:r>
                      <a:rPr lang="en-US" sz="3000" i="1">
                        <a:latin typeface="Cambria Math"/>
                      </a:rPr>
                      <m:t>⊆</m:t>
                    </m:r>
                    <m:r>
                      <a:rPr lang="en-US" sz="3000" b="0" i="1" smtClean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000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0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 err="1" smtClean="0"/>
                  <a:t>s.t.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3000" i="1">
                        <a:latin typeface="Cambria Math"/>
                        <a:ea typeface="Cambria Math"/>
                      </a:rPr>
                      <m:t>≤|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3000" dirty="0" smtClean="0"/>
              </a:p>
              <a:p>
                <a:pPr marL="82296" indent="0" algn="l" rtl="0">
                  <a:buNone/>
                </a:pPr>
                <a:r>
                  <a:rPr lang="en-US" sz="3000" b="1" dirty="0" smtClean="0"/>
                  <a:t>Proof: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𝑆</m:t>
                    </m:r>
                    <m:r>
                      <a:rPr lang="en-US" sz="3000" b="0" i="0" smtClean="0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𝐻</m:t>
                    </m:r>
                    <m:r>
                      <a:rPr lang="en-US" sz="3000" b="0" i="1" smtClean="0">
                        <a:latin typeface="Cambria Math"/>
                      </a:rPr>
                      <m:t>+</m:t>
                    </m:r>
                    <m:r>
                      <a:rPr lang="en-US" sz="3000" i="1">
                        <a:latin typeface="Cambria Math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/>
                  <a:t> as promised by the conjecture. </a:t>
                </a:r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000" b="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000" b="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000" i="1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sz="3000" b="0" dirty="0" smtClean="0">
                  <a:ea typeface="Cambria Math" panose="02040503050406030204" pitchFamily="18" charset="0"/>
                </a:endParaRPr>
              </a:p>
              <a:p>
                <a:pPr lvl="1" algn="l" rtl="0"/>
                <a:r>
                  <a:rPr lang="en-US" sz="3000" dirty="0" smtClean="0"/>
                  <a:t>So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 is the union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3000" dirty="0" smtClean="0"/>
                  <a:t> shifts of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000" dirty="0" smtClean="0"/>
                  <a:t>.  </a:t>
                </a:r>
                <a:r>
                  <a:rPr lang="en-US" sz="3000" dirty="0" smtClean="0"/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000" b="0" i="1" smtClean="0">
                            <a:latin typeface="Cambria Math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𝐻</m:t>
                    </m:r>
                    <m:r>
                      <a:rPr lang="en-US" sz="3000" i="1">
                        <a:latin typeface="Cambria Math"/>
                      </a:rPr>
                      <m:t>+</m:t>
                    </m:r>
                    <m:r>
                      <a:rPr lang="en-US" sz="30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000" dirty="0" smtClean="0"/>
                  <a:t> is the shift with largest intersection with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pPr lvl="1"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∩</m:t>
                        </m:r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3000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00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0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 smtClean="0"/>
                  <a:t>. In </a:t>
                </a:r>
                <a:r>
                  <a:rPr lang="en-US" sz="3000" dirty="0" smtClean="0"/>
                  <a:t>particular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3000" dirty="0" smtClean="0"/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 is an affine subspace 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contained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n-US" sz="3000" i="1" strike="sngStrike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3000" b="0" i="1" strike="sngStrike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3000" b="0" i="1" strike="sngStrike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3000" strike="sngStrike" dirty="0" smtClean="0">
                    <a:solidFill>
                      <a:schemeClr val="tx1"/>
                    </a:solidFill>
                  </a:rPr>
                  <a:t>and therefore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000" i="1" strike="sngStrike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000" i="1" strike="sngStrike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3000" i="1" strike="sngStrike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3000" i="1" strike="sngStrike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i="1" strike="sngStrike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sz="3000" b="0" i="0" strike="sngStrike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 but easily fixed.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lvl="1"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8272" y="1508720"/>
                <a:ext cx="10726934" cy="5016624"/>
              </a:xfrm>
              <a:blipFill rotWithShape="1">
                <a:blip r:embed="rId4"/>
                <a:stretch>
                  <a:fillRect l="-341" t="-1944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7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(few?) </a:t>
            </a:r>
            <a:r>
              <a:rPr lang="en-US" dirty="0"/>
              <a:t>brave survivors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484784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(2.4) Statistical Set Addition</a:t>
                </a:r>
              </a:p>
              <a:p>
                <a:pPr lvl="1" algn="l" rtl="0"/>
                <a:r>
                  <a:rPr lang="en-US" dirty="0" smtClean="0"/>
                  <a:t>The BSG theorem </a:t>
                </a:r>
                <a:r>
                  <a:rPr lang="en-US" dirty="0"/>
                  <a:t>+ lemma from graph theory.</a:t>
                </a:r>
              </a:p>
              <a:p>
                <a:pPr lvl="1" algn="l" rtl="0"/>
                <a:endParaRPr lang="en-US" dirty="0" smtClean="0"/>
              </a:p>
              <a:p>
                <a:pPr algn="l" rtl="0"/>
                <a:r>
                  <a:rPr lang="en-US" dirty="0" smtClean="0"/>
                  <a:t>(2.6) Polynomial </a:t>
                </a:r>
                <a:r>
                  <a:rPr lang="en-US" dirty="0" err="1" smtClean="0"/>
                  <a:t>Freiman</a:t>
                </a:r>
                <a:r>
                  <a:rPr lang="en-US" dirty="0"/>
                  <a:t>-</a:t>
                </a:r>
                <a:r>
                  <a:rPr lang="en-US" dirty="0" smtClean="0"/>
                  <a:t>Rusza conjecture</a:t>
                </a:r>
              </a:p>
              <a:p>
                <a:pPr lvl="1" algn="l" rtl="0"/>
                <a:r>
                  <a:rPr lang="en-US" dirty="0" smtClean="0"/>
                  <a:t>An important conjecture explaining the structure of a set with small doubling.</a:t>
                </a:r>
              </a:p>
              <a:p>
                <a:pPr lvl="1" algn="l" rtl="0"/>
                <a:r>
                  <a:rPr lang="en-US" dirty="0" smtClean="0"/>
                  <a:t>5 equivalent conjectures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 algn="l" rtl="0"/>
                <a:r>
                  <a:rPr lang="en-US" dirty="0" smtClean="0"/>
                  <a:t>Versions for higher torsion </a:t>
                </a:r>
                <a:r>
                  <a:rPr lang="en-US" dirty="0" smtClean="0"/>
                  <a:t>groups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484784"/>
                <a:ext cx="10497312" cy="4800600"/>
              </a:xfrm>
              <a:blipFill rotWithShape="1">
                <a:blip r:embed="rId3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27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2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2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5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28</a:t>
            </a:fld>
            <a:endParaRPr lang="he-IL"/>
          </a:p>
        </p:txBody>
      </p:sp>
      <p:pic>
        <p:nvPicPr>
          <p:cNvPr id="2051" name="Picture 3" descr="C:\Users\Guy\Desktop\seminar\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99" y="441378"/>
            <a:ext cx="5428295" cy="60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</a:t>
            </a:r>
            <a:r>
              <a:rPr lang="en-US" dirty="0" err="1" smtClean="0"/>
              <a:t>Freiman-Rusza</a:t>
            </a:r>
            <a:r>
              <a:rPr lang="en-US" dirty="0" smtClean="0"/>
              <a:t> – Motivation (2)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792288" y="1508720"/>
                <a:ext cx="10700386" cy="4800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1" dirty="0" smtClean="0"/>
                  <a:t>Example 2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b="0" dirty="0" smtClean="0"/>
                  <a:t> be subspaces,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linearly independent vectors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l" rtl="0"/>
                <a:r>
                  <a:rPr lang="en-US" dirty="0" smtClean="0">
                    <a:ea typeface="Cambria Math"/>
                  </a:rPr>
                  <a:t>So again,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.</a:t>
                </a:r>
              </a:p>
              <a:p>
                <a:pPr algn="l" rtl="0"/>
                <a:r>
                  <a:rPr lang="en-US" dirty="0" smtClean="0">
                    <a:ea typeface="Cambria Math"/>
                  </a:rPr>
                  <a:t>But in this case,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lvl="1" algn="l" rtl="0"/>
                <a:r>
                  <a:rPr lang="en-US" dirty="0" smtClean="0"/>
                  <a:t>So span </a:t>
                </a:r>
                <a:r>
                  <a:rPr lang="en-US" dirty="0" smtClean="0"/>
                  <a:t>can grow exponentially </a:t>
                </a:r>
                <a:r>
                  <a:rPr lang="en-US" dirty="0" smtClean="0"/>
                  <a:t>in doubling constant…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pPr algn="l" rtl="0"/>
                <a:r>
                  <a:rPr lang="en-US" dirty="0" smtClean="0">
                    <a:sym typeface="Wingdings" panose="05000000000000000000" pitchFamily="2" charset="2"/>
                  </a:rPr>
                  <a:t>There </a:t>
                </a:r>
                <a:r>
                  <a:rPr lang="en-US" dirty="0" smtClean="0">
                    <a:sym typeface="Wingdings" panose="05000000000000000000" pitchFamily="2" charset="2"/>
                  </a:rPr>
                  <a:t>is still hope: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might be large, but there is a significant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with a small span.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288" y="1508720"/>
                <a:ext cx="10700386" cy="4800600"/>
              </a:xfrm>
              <a:blipFill rotWithShape="1">
                <a:blip r:embed="rId3"/>
                <a:stretch>
                  <a:fillRect t="-1650" r="-627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2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Polynomial </a:t>
                </a:r>
                <a:r>
                  <a:rPr lang="en-US" dirty="0" err="1"/>
                  <a:t>Freiman-Rusza</a:t>
                </a:r>
                <a:r>
                  <a:rPr lang="en-US" dirty="0"/>
                  <a:t> </a:t>
                </a:r>
                <a:r>
                  <a:rPr lang="en-US" dirty="0" smtClean="0"/>
                  <a:t>Conjecture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555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60000"/>
                  </a:lnSpc>
                </a:pPr>
                <a:r>
                  <a:rPr lang="en-US" dirty="0" smtClean="0"/>
                  <a:t>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such that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small-doubling* there exists  a large**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0" dirty="0" smtClean="0"/>
                  <a:t>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**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5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12968" y="4365104"/>
            <a:ext cx="2304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Why is this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Equivalences of the PFR conjecture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77894" y="1508720"/>
            <a:ext cx="10497312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will now see 5 statements, which are all equivalent versions of the PFR conjecture.</a:t>
            </a:r>
          </a:p>
          <a:p>
            <a:pPr algn="l" rtl="0"/>
            <a:r>
              <a:rPr lang="en-US" dirty="0" smtClean="0"/>
              <a:t>We will prove their equivalence!</a:t>
            </a:r>
          </a:p>
          <a:p>
            <a:pPr marL="82296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71" name="Group 70"/>
          <p:cNvGrpSpPr/>
          <p:nvPr/>
        </p:nvGrpSpPr>
        <p:grpSpPr>
          <a:xfrm>
            <a:off x="2450792" y="3508326"/>
            <a:ext cx="2250495" cy="2080914"/>
            <a:chOff x="3069337" y="3814836"/>
            <a:chExt cx="2089745" cy="2080914"/>
          </a:xfrm>
        </p:grpSpPr>
        <p:sp>
          <p:nvSpPr>
            <p:cNvPr id="9" name="Oval 8"/>
            <p:cNvSpPr/>
            <p:nvPr/>
          </p:nvSpPr>
          <p:spPr>
            <a:xfrm>
              <a:off x="3069337" y="4513137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933433" y="381483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290718" y="545839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727034" y="4513137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437489" y="546370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9" idx="7"/>
              <a:endCxn id="10" idx="3"/>
            </p:cNvCxnSpPr>
            <p:nvPr/>
          </p:nvCxnSpPr>
          <p:spPr>
            <a:xfrm flipV="1">
              <a:off x="3438113" y="4183612"/>
              <a:ext cx="558592" cy="3927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5"/>
              <a:endCxn id="12" idx="1"/>
            </p:cNvCxnSpPr>
            <p:nvPr/>
          </p:nvCxnSpPr>
          <p:spPr>
            <a:xfrm>
              <a:off x="4302209" y="4183612"/>
              <a:ext cx="488097" cy="3927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4"/>
              <a:endCxn id="13" idx="0"/>
            </p:cNvCxnSpPr>
            <p:nvPr/>
          </p:nvCxnSpPr>
          <p:spPr>
            <a:xfrm flipH="1">
              <a:off x="4653513" y="4945185"/>
              <a:ext cx="289545" cy="5185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1" idx="6"/>
            </p:cNvCxnSpPr>
            <p:nvPr/>
          </p:nvCxnSpPr>
          <p:spPr>
            <a:xfrm flipH="1" flipV="1">
              <a:off x="3722766" y="5674418"/>
              <a:ext cx="714723" cy="530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0"/>
              <a:endCxn id="9" idx="4"/>
            </p:cNvCxnSpPr>
            <p:nvPr/>
          </p:nvCxnSpPr>
          <p:spPr>
            <a:xfrm flipH="1" flipV="1">
              <a:off x="3285361" y="4945185"/>
              <a:ext cx="221381" cy="5132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778795" y="3508326"/>
            <a:ext cx="2250495" cy="2080914"/>
            <a:chOff x="7382247" y="3789040"/>
            <a:chExt cx="2089745" cy="2080914"/>
          </a:xfrm>
        </p:grpSpPr>
        <p:sp>
          <p:nvSpPr>
            <p:cNvPr id="34" name="Oval 33"/>
            <p:cNvSpPr/>
            <p:nvPr/>
          </p:nvSpPr>
          <p:spPr>
            <a:xfrm>
              <a:off x="7382247" y="448734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246343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7534999" y="543790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9039944" y="448734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750399" y="543790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34" idx="0"/>
              <a:endCxn id="35" idx="2"/>
            </p:cNvCxnSpPr>
            <p:nvPr/>
          </p:nvCxnSpPr>
          <p:spPr>
            <a:xfrm flipV="1">
              <a:off x="7598271" y="4005064"/>
              <a:ext cx="648072" cy="4822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6"/>
              <a:endCxn id="37" idx="0"/>
            </p:cNvCxnSpPr>
            <p:nvPr/>
          </p:nvCxnSpPr>
          <p:spPr>
            <a:xfrm>
              <a:off x="8678391" y="4005064"/>
              <a:ext cx="577577" cy="4822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4"/>
              <a:endCxn id="38" idx="0"/>
            </p:cNvCxnSpPr>
            <p:nvPr/>
          </p:nvCxnSpPr>
          <p:spPr>
            <a:xfrm>
              <a:off x="8462367" y="4221088"/>
              <a:ext cx="504056" cy="12168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  <a:endCxn id="34" idx="5"/>
            </p:cNvCxnSpPr>
            <p:nvPr/>
          </p:nvCxnSpPr>
          <p:spPr>
            <a:xfrm flipH="1" flipV="1">
              <a:off x="7751023" y="4856117"/>
              <a:ext cx="999376" cy="7978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7" idx="2"/>
            </p:cNvCxnSpPr>
            <p:nvPr/>
          </p:nvCxnSpPr>
          <p:spPr>
            <a:xfrm flipV="1">
              <a:off x="7786270" y="4703365"/>
              <a:ext cx="1253674" cy="7550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3"/>
              <a:endCxn id="34" idx="7"/>
            </p:cNvCxnSpPr>
            <p:nvPr/>
          </p:nvCxnSpPr>
          <p:spPr>
            <a:xfrm flipH="1">
              <a:off x="7751023" y="4157816"/>
              <a:ext cx="558592" cy="3927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7" idx="1"/>
              <a:endCxn id="35" idx="5"/>
            </p:cNvCxnSpPr>
            <p:nvPr/>
          </p:nvCxnSpPr>
          <p:spPr>
            <a:xfrm flipH="1" flipV="1">
              <a:off x="8615119" y="4157816"/>
              <a:ext cx="488097" cy="3927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7" idx="3"/>
              <a:endCxn id="36" idx="6"/>
            </p:cNvCxnSpPr>
            <p:nvPr/>
          </p:nvCxnSpPr>
          <p:spPr>
            <a:xfrm flipH="1">
              <a:off x="7967047" y="4856117"/>
              <a:ext cx="1136169" cy="7978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072669" y="3508326"/>
            <a:ext cx="2250495" cy="2080914"/>
            <a:chOff x="7382247" y="3789040"/>
            <a:chExt cx="2089745" cy="2080914"/>
          </a:xfrm>
        </p:grpSpPr>
        <p:sp>
          <p:nvSpPr>
            <p:cNvPr id="73" name="Oval 72"/>
            <p:cNvSpPr/>
            <p:nvPr/>
          </p:nvSpPr>
          <p:spPr>
            <a:xfrm>
              <a:off x="7382247" y="448734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246343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7534999" y="543790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9039944" y="448734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8750399" y="543790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78" name="Straight Arrow Connector 77"/>
            <p:cNvCxnSpPr>
              <a:stCxn id="73" idx="0"/>
              <a:endCxn id="74" idx="2"/>
            </p:cNvCxnSpPr>
            <p:nvPr/>
          </p:nvCxnSpPr>
          <p:spPr>
            <a:xfrm flipV="1">
              <a:off x="7598271" y="4005064"/>
              <a:ext cx="648072" cy="48227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6"/>
              <a:endCxn id="76" idx="0"/>
            </p:cNvCxnSpPr>
            <p:nvPr/>
          </p:nvCxnSpPr>
          <p:spPr>
            <a:xfrm>
              <a:off x="8678391" y="4005064"/>
              <a:ext cx="577577" cy="4822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4"/>
              <a:endCxn id="77" idx="0"/>
            </p:cNvCxnSpPr>
            <p:nvPr/>
          </p:nvCxnSpPr>
          <p:spPr>
            <a:xfrm>
              <a:off x="8462367" y="4221088"/>
              <a:ext cx="504056" cy="1216818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7" idx="2"/>
              <a:endCxn id="73" idx="5"/>
            </p:cNvCxnSpPr>
            <p:nvPr/>
          </p:nvCxnSpPr>
          <p:spPr>
            <a:xfrm flipH="1" flipV="1">
              <a:off x="7751023" y="4856117"/>
              <a:ext cx="999376" cy="7978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6" idx="2"/>
            </p:cNvCxnSpPr>
            <p:nvPr/>
          </p:nvCxnSpPr>
          <p:spPr>
            <a:xfrm flipV="1">
              <a:off x="7786270" y="4703365"/>
              <a:ext cx="1253674" cy="755030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4" idx="3"/>
              <a:endCxn id="73" idx="7"/>
            </p:cNvCxnSpPr>
            <p:nvPr/>
          </p:nvCxnSpPr>
          <p:spPr>
            <a:xfrm flipH="1">
              <a:off x="7751023" y="4157816"/>
              <a:ext cx="558592" cy="39279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6" idx="1"/>
              <a:endCxn id="74" idx="5"/>
            </p:cNvCxnSpPr>
            <p:nvPr/>
          </p:nvCxnSpPr>
          <p:spPr>
            <a:xfrm flipH="1" flipV="1">
              <a:off x="8615119" y="4157816"/>
              <a:ext cx="488097" cy="39279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6" idx="3"/>
              <a:endCxn id="75" idx="6"/>
            </p:cNvCxnSpPr>
            <p:nvPr/>
          </p:nvCxnSpPr>
          <p:spPr>
            <a:xfrm flipH="1">
              <a:off x="7967047" y="4856117"/>
              <a:ext cx="1136169" cy="797813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5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PFR – the equivalent statements (</a:t>
            </a:r>
            <a:r>
              <a:rPr lang="en-US" dirty="0" smtClean="0"/>
              <a:t>1/12)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 lnSpcReduction="10000"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(1)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 an affine subspace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sz="2800" dirty="0" smtClean="0"/>
                  <a:t>(</a:t>
                </a:r>
                <a:r>
                  <a:rPr lang="en-US" sz="2800" dirty="0"/>
                  <a:t>This is the </a:t>
                </a:r>
                <a:r>
                  <a:rPr lang="en-US" sz="2800" dirty="0" smtClean="0"/>
                  <a:t>PFR </a:t>
                </a:r>
                <a:r>
                  <a:rPr lang="en-US" sz="2800" dirty="0" smtClean="0"/>
                  <a:t>as </a:t>
                </a:r>
                <a:r>
                  <a:rPr lang="en-US" sz="2800" dirty="0" smtClean="0"/>
                  <a:t>stated earlier,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1" dirty="0" smtClean="0"/>
                  <a:t>(2)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an affine subspace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2665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9756370" y="3429000"/>
            <a:ext cx="273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Write these on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PFR – the equivalent </a:t>
            </a:r>
            <a:r>
              <a:rPr lang="en-US" dirty="0"/>
              <a:t>statements </a:t>
            </a:r>
            <a:r>
              <a:rPr lang="en-US" dirty="0" smtClean="0"/>
              <a:t>(</a:t>
            </a:r>
            <a:r>
              <a:rPr lang="en-US" dirty="0" smtClean="0"/>
              <a:t>2/12)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(2)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(1) proof: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covered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shifts of a small subspace. Take the largest one and this is the wanted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in (1)</a:t>
                </a:r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1" dirty="0" smtClean="0"/>
                  <a:t>(1)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(2) </a:t>
                </a:r>
                <a:r>
                  <a:rPr lang="en-US" b="1" dirty="0"/>
                  <a:t>proof</a:t>
                </a:r>
                <a:r>
                  <a:rPr lang="en-US" b="1" dirty="0" smtClean="0"/>
                  <a:t>: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Using Rusza covering (On board</a:t>
                </a:r>
                <a:r>
                  <a:rPr lang="en-US" dirty="0" smtClean="0"/>
                  <a:t>)</a:t>
                </a:r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we “cover”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with shifts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3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3/12)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(2)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pPr marL="82296" indent="0" algn="l" rtl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an affine subspace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1" dirty="0" smtClean="0"/>
                  <a:t>(3)</a:t>
                </a:r>
                <a:r>
                  <a:rPr lang="en-US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an affine subspace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of size 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s.t.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3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PFR – the equivalent statements </a:t>
            </a:r>
            <a:r>
              <a:rPr lang="en-US" dirty="0" smtClean="0"/>
              <a:t>(</a:t>
            </a:r>
            <a:r>
              <a:rPr lang="en-US" dirty="0" smtClean="0"/>
              <a:t>4/12)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</p:spPr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dirty="0" smtClean="0"/>
                  <a:t>(2)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(3) </a:t>
                </a:r>
                <a:r>
                  <a:rPr lang="en-US" b="1" dirty="0"/>
                  <a:t>proof: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dirty="0" smtClean="0"/>
                  <a:t>Easy, condition in (3) obviously implies </a:t>
                </a:r>
                <a:r>
                  <a:rPr lang="en-US" dirty="0"/>
                  <a:t>condition in </a:t>
                </a:r>
                <a:r>
                  <a:rPr lang="en-US" dirty="0" smtClean="0"/>
                  <a:t>(2)</a:t>
                </a:r>
              </a:p>
              <a:p>
                <a:pPr marL="82296" indent="0" algn="l" rtl="0">
                  <a:buNone/>
                </a:pPr>
                <a:endParaRPr lang="en-US" b="1" dirty="0" smtClean="0"/>
              </a:p>
              <a:p>
                <a:pPr marL="82296" indent="0" algn="l" rtl="0">
                  <a:buNone/>
                </a:pPr>
                <a:r>
                  <a:rPr lang="en-US" b="1" dirty="0" smtClean="0"/>
                  <a:t>(3)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(2) </a:t>
                </a:r>
                <a:r>
                  <a:rPr lang="en-US" b="1" dirty="0"/>
                  <a:t>proof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(On board)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Step 1: take a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(next slide)</a:t>
                </a:r>
              </a:p>
              <a:p>
                <a:pPr marL="82296" indent="0" algn="l" rtl="0">
                  <a:buNone/>
                </a:pPr>
                <a:r>
                  <a:rPr lang="en-US" dirty="0"/>
                  <a:t>Step </a:t>
                </a:r>
                <a:r>
                  <a:rPr lang="en-US" dirty="0" smtClean="0"/>
                  <a:t>2: apply (3)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"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"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/>
                  <a:t>Step 3: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-to-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trade-off to obtain a smaller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(by splitting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cosets).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894" y="1508720"/>
                <a:ext cx="10497312" cy="4800600"/>
              </a:xfrm>
              <a:blipFill rotWithShape="1">
                <a:blip r:embed="rId3"/>
                <a:stretch>
                  <a:fillRect l="-639" t="-1650" r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801C-8BE4-4BAE-B0CF-3893568A8232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RAA8DASIAAhEBAxEB/8QAGQAAAgMBAAAAAAAAAAAAAAAAAAQBBQYH/8QAKBAAAQMCAwcFAAAAAAAAAAAAAQADBQIEESFRBhIVMTIzYUFzsbLR/8QAFAEBAAAAAAAAAAAAAAAAAAAABf/EACARAAIBAQkAAAAAAAAAAAAAAAECAAMEEyEyQVFxkfD/2gAMAwEAAhEDEQA/AO4rFzM09ITIj7EVuWzRO+GQSXKgPgH90UzfGIiTdum3K7tu7oLDZwzbJ6QAMsceWufqrzZuFbiLIAgG5cAL1fnQeAjaj1bS9yoKgHHjTuG1HqWl7pQVAOPGncfvuzT7rf3pTCEJAZj7eIDMfbz/2Q=="/>
          <p:cNvSpPr>
            <a:spLocks noChangeAspect="1" noChangeArrowheads="1"/>
          </p:cNvSpPr>
          <p:nvPr/>
        </p:nvSpPr>
        <p:spPr bwMode="auto">
          <a:xfrm>
            <a:off x="12492674" y="-14446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2" descr="Image result for checkbox with x"/>
          <p:cNvSpPr>
            <a:spLocks noChangeAspect="1" noChangeArrowheads="1"/>
          </p:cNvSpPr>
          <p:nvPr/>
        </p:nvSpPr>
        <p:spPr bwMode="auto">
          <a:xfrm>
            <a:off x="12706034" y="79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Image result for checkbox with x"/>
          <p:cNvSpPr>
            <a:spLocks noChangeAspect="1" noChangeArrowheads="1"/>
          </p:cNvSpPr>
          <p:nvPr/>
        </p:nvSpPr>
        <p:spPr bwMode="auto">
          <a:xfrm>
            <a:off x="12919394" y="160343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Image result for checkbox with x"/>
          <p:cNvSpPr>
            <a:spLocks noChangeAspect="1" noChangeArrowheads="1"/>
          </p:cNvSpPr>
          <p:nvPr/>
        </p:nvSpPr>
        <p:spPr bwMode="auto">
          <a:xfrm>
            <a:off x="13132754" y="312741"/>
            <a:ext cx="4267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9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23406</TotalTime>
  <Words>4270</Words>
  <Application>Microsoft Office PowerPoint</Application>
  <PresentationFormat>Custom</PresentationFormat>
  <Paragraphs>321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מפנה השמש</vt:lpstr>
      <vt:lpstr>Polynomial Freiman-Rusza Conjecture</vt:lpstr>
      <vt:lpstr>Polynomial Freiman-Rusza – Motivation (1)</vt:lpstr>
      <vt:lpstr>Polynomial Freiman-Rusza – Motivation (2)</vt:lpstr>
      <vt:lpstr>Polynomial Freiman-Rusza Conjecture (F_2^n)</vt:lpstr>
      <vt:lpstr>Equivalences of the PFR conjecture</vt:lpstr>
      <vt:lpstr>PFR – the equivalent statements (1/12)</vt:lpstr>
      <vt:lpstr>PFR – the equivalent statements (2/12)</vt:lpstr>
      <vt:lpstr>PFR – the equivalent statements (3/12)</vt:lpstr>
      <vt:lpstr>PFR – the equivalent statements (4/12)</vt:lpstr>
      <vt:lpstr>Reminder from last week</vt:lpstr>
      <vt:lpstr>PFR – the equivalent statements (5/12)</vt:lpstr>
      <vt:lpstr>PFR – the equivalent statements (6/12)</vt:lpstr>
      <vt:lpstr>PFR – the equivalent statements (7/12)</vt:lpstr>
      <vt:lpstr>PFR – the equivalent statements (8/12)</vt:lpstr>
      <vt:lpstr>PFR – the equivalent statements (9/12)</vt:lpstr>
      <vt:lpstr>PFR – the equivalent statements (10/12)</vt:lpstr>
      <vt:lpstr>PFR – the equivalent statements (11/12)</vt:lpstr>
      <vt:lpstr>PFR – the equivalent statements (12/12)</vt:lpstr>
      <vt:lpstr>To conclude – PFR statements</vt:lpstr>
      <vt:lpstr>Sanders’ Quasi-Polynomial FR Theorem (F_2^n)</vt:lpstr>
      <vt:lpstr> PFR Conj. for Abelian Groups – Motivation (1)</vt:lpstr>
      <vt:lpstr> PFR Conj. for Abelian Groups – Motivation (2)</vt:lpstr>
      <vt:lpstr>Polynomial FR conjecture (Abelian groups)</vt:lpstr>
      <vt:lpstr>General PFR – trivial example</vt:lpstr>
      <vt:lpstr>Corollary for F_p^n</vt:lpstr>
      <vt:lpstr>Corollary for F_p^n</vt:lpstr>
      <vt:lpstr>For the (few?) brave survivors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Cuckoo Hashing</dc:title>
  <dc:creator>Guy</dc:creator>
  <cp:lastModifiedBy>guysha</cp:lastModifiedBy>
  <cp:revision>555</cp:revision>
  <dcterms:created xsi:type="dcterms:W3CDTF">2010-11-08T09:12:09Z</dcterms:created>
  <dcterms:modified xsi:type="dcterms:W3CDTF">2016-11-16T09:56:33Z</dcterms:modified>
</cp:coreProperties>
</file>