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3"/>
  </p:notesMasterIdLst>
  <p:handoutMasterIdLst>
    <p:handoutMasterId r:id="rId64"/>
  </p:handoutMasterIdLst>
  <p:sldIdLst>
    <p:sldId id="256" r:id="rId2"/>
    <p:sldId id="383" r:id="rId3"/>
    <p:sldId id="321" r:id="rId4"/>
    <p:sldId id="313" r:id="rId5"/>
    <p:sldId id="309" r:id="rId6"/>
    <p:sldId id="314" r:id="rId7"/>
    <p:sldId id="315" r:id="rId8"/>
    <p:sldId id="382" r:id="rId9"/>
    <p:sldId id="316" r:id="rId10"/>
    <p:sldId id="317" r:id="rId11"/>
    <p:sldId id="318" r:id="rId12"/>
    <p:sldId id="319" r:id="rId13"/>
    <p:sldId id="310" r:id="rId14"/>
    <p:sldId id="281" r:id="rId15"/>
    <p:sldId id="362" r:id="rId16"/>
    <p:sldId id="260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79" r:id="rId34"/>
    <p:sldId id="380" r:id="rId35"/>
    <p:sldId id="381" r:id="rId36"/>
    <p:sldId id="308" r:id="rId37"/>
    <p:sldId id="311" r:id="rId38"/>
    <p:sldId id="290" r:id="rId39"/>
    <p:sldId id="323" r:id="rId40"/>
    <p:sldId id="336" r:id="rId41"/>
    <p:sldId id="351" r:id="rId42"/>
    <p:sldId id="353" r:id="rId43"/>
    <p:sldId id="340" r:id="rId44"/>
    <p:sldId id="350" r:id="rId45"/>
    <p:sldId id="358" r:id="rId46"/>
    <p:sldId id="354" r:id="rId47"/>
    <p:sldId id="322" r:id="rId48"/>
    <p:sldId id="335" r:id="rId49"/>
    <p:sldId id="341" r:id="rId50"/>
    <p:sldId id="420" r:id="rId51"/>
    <p:sldId id="357" r:id="rId52"/>
    <p:sldId id="359" r:id="rId53"/>
    <p:sldId id="348" r:id="rId54"/>
    <p:sldId id="360" r:id="rId55"/>
    <p:sldId id="346" r:id="rId56"/>
    <p:sldId id="347" r:id="rId57"/>
    <p:sldId id="361" r:id="rId58"/>
    <p:sldId id="345" r:id="rId59"/>
    <p:sldId id="291" r:id="rId60"/>
    <p:sldId id="325" r:id="rId61"/>
    <p:sldId id="419" r:id="rId62"/>
  </p:sldIdLst>
  <p:sldSz cx="9144000" cy="6858000" type="screen4x3"/>
  <p:notesSz cx="6934200" cy="92202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6600"/>
    <a:srgbClr val="800080"/>
    <a:srgbClr val="006699"/>
    <a:srgbClr val="009999"/>
    <a:srgbClr val="660066"/>
    <a:srgbClr val="006666"/>
    <a:srgbClr val="CC0000"/>
    <a:srgbClr val="0000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423" autoAdjust="0"/>
  </p:normalViewPr>
  <p:slideViewPr>
    <p:cSldViewPr snapToGrid="0">
      <p:cViewPr varScale="1">
        <p:scale>
          <a:sx n="58" d="100"/>
          <a:sy n="58" d="100"/>
        </p:scale>
        <p:origin x="8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443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 smtClean="0"/>
            </a:lvl1pPr>
          </a:lstStyle>
          <a:p>
            <a:pPr>
              <a:defRPr/>
            </a:pPr>
            <a:fld id="{C9C1DF48-80BD-4E04-BED2-CDB2D1F705C1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 smtClean="0"/>
            </a:lvl1pPr>
          </a:lstStyle>
          <a:p>
            <a:pPr>
              <a:defRPr/>
            </a:pPr>
            <a:fld id="{080A810B-51C2-4EF1-ACE2-8899AB4E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78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 baseline="0">
                <a:latin typeface="Times New Roman" pitchFamily="18" charset="0"/>
              </a:defRPr>
            </a:lvl1pPr>
          </a:lstStyle>
          <a:p>
            <a:pPr>
              <a:defRPr/>
            </a:pPr>
            <a:fld id="{225C0732-766E-4DAB-8793-CED0D9380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79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C0732-766E-4DAB-8793-CED0D9380E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12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C0732-766E-4DAB-8793-CED0D9380E1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C0732-766E-4DAB-8793-CED0D9380E1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C0732-766E-4DAB-8793-CED0D9380E1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93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C0732-766E-4DAB-8793-CED0D9380E1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6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7C8B7-51BE-4B09-9831-74163EE34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04D5-8BDF-4554-9478-0A7BCCCE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645C8-30FE-4B92-98D5-63368669F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3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0598-EB02-4F0A-BB9F-6C69FD8EF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7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61485-07D5-4469-82A5-62942F66C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15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81BD-DC06-4725-A6AD-61D4402C5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0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latin typeface="Calibri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latin typeface="Calibri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400">
                <a:latin typeface="Calibri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24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37046-636B-4B44-A57C-7D8A5CC83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1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C125-F24E-4455-89D3-1210C9D1F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7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B4AAE-3A1B-4FAB-9FCA-7BB2EECF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1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8BFF5-F42D-475A-8A3F-841AA10F6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7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4AD6D-0F41-4F00-ABE7-62EF4D281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2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28D8-E5A5-4FD2-AF63-A59CD3637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1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BCCB5-0305-4360-B8BE-C457526BF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24065-1328-405E-B453-17D2076BF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7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MADALGO, August 20, 9:00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+mn-lt"/>
              </a:defRPr>
            </a:lvl1pPr>
          </a:lstStyle>
          <a:p>
            <a:pPr>
              <a:defRPr/>
            </a:pPr>
            <a:fld id="{756AD8A3-988F-4E35-8FEA-A1E71005B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3">
              <a:lumMod val="75000"/>
            </a:schemeClr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6793" y="1858255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Sub-linear Time  Algorithms</a:t>
            </a:r>
            <a:endParaRPr lang="pl-PL" sz="4000" dirty="0" smtClean="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118" y="4016720"/>
            <a:ext cx="7397750" cy="1752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34" charset="0"/>
              </a:rPr>
              <a:t>Ronitt Rubinfeld</a:t>
            </a:r>
            <a:endParaRPr lang="pl-PL" sz="2800" dirty="0" smtClean="0">
              <a:latin typeface="Tahoma" pitchFamily="34" charset="0"/>
            </a:endParaRPr>
          </a:p>
          <a:p>
            <a:pPr eaLnBrk="1" hangingPunct="1"/>
            <a:r>
              <a:rPr lang="en-US" sz="2800" dirty="0" smtClean="0">
                <a:latin typeface="Tahoma" pitchFamily="34" charset="0"/>
              </a:rPr>
              <a:t>Tel Aviv University</a:t>
            </a:r>
          </a:p>
          <a:p>
            <a:pPr eaLnBrk="1" hangingPunct="1"/>
            <a:r>
              <a:rPr lang="en-US" sz="2800" dirty="0" smtClean="0">
                <a:latin typeface="Tahoma" pitchFamily="34" charset="0"/>
              </a:rPr>
              <a:t>Fall 2015</a:t>
            </a:r>
            <a:endParaRPr lang="pl-PL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Gold Standard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8565" y="2801471"/>
            <a:ext cx="4760913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linear time algorithms</a:t>
            </a:r>
          </a:p>
          <a:p>
            <a:pPr lvl="1" eaLnBrk="1" hangingPunct="1"/>
            <a:r>
              <a:rPr lang="en-US" sz="2400" dirty="0" smtClean="0"/>
              <a:t>Inadequate…</a:t>
            </a:r>
          </a:p>
        </p:txBody>
      </p:sp>
      <p:pic>
        <p:nvPicPr>
          <p:cNvPr id="11268" name="Picture 4" descr="Picture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70513" y="1649413"/>
            <a:ext cx="3316287" cy="3638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915400" cy="1143000"/>
          </a:xfrm>
        </p:spPr>
        <p:txBody>
          <a:bodyPr/>
          <a:lstStyle/>
          <a:p>
            <a:pPr eaLnBrk="1" hangingPunct="1"/>
            <a:r>
              <a:rPr lang="en-US" smtClean="0"/>
              <a:t>What can we hope to do without viewing most of the data?</a:t>
            </a:r>
            <a:endParaRPr lang="en-US" smtClean="0">
              <a:solidFill>
                <a:srgbClr val="990099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8768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Can’t answer “for all” or “there exists” and other “exactly” type statements: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are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all</a:t>
            </a:r>
            <a:r>
              <a:rPr lang="en-US" sz="2400" dirty="0" smtClean="0"/>
              <a:t> individuals connected by at most 6 degrees of separation?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exactly</a:t>
            </a:r>
            <a:r>
              <a:rPr lang="en-US" sz="2400" i="1" dirty="0" smtClean="0"/>
              <a:t> </a:t>
            </a:r>
            <a:r>
              <a:rPr lang="en-US" sz="2400" dirty="0" smtClean="0"/>
              <a:t>how many individuals on earth are left-handed?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Maybe can answer?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is there a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large</a:t>
            </a:r>
            <a:r>
              <a:rPr lang="en-US" sz="2400" dirty="0" smtClean="0"/>
              <a:t> group of individuals connected by at most 6 degrees of separation?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is the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average</a:t>
            </a:r>
            <a:r>
              <a:rPr lang="en-US" sz="2400" dirty="0" smtClean="0"/>
              <a:t> pairwise distances of a graph roughly 6?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approximately</a:t>
            </a:r>
            <a:r>
              <a:rPr lang="en-US" sz="2400" dirty="0" smtClean="0"/>
              <a:t> how many individuals on earth are left-handed?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915400" cy="1143000"/>
          </a:xfrm>
        </p:spPr>
        <p:txBody>
          <a:bodyPr/>
          <a:lstStyle/>
          <a:p>
            <a:pPr eaLnBrk="1" hangingPunct="1"/>
            <a:r>
              <a:rPr lang="en-US" smtClean="0"/>
              <a:t>What can we hope to do without viewing most of the data?</a:t>
            </a:r>
            <a:endParaRPr lang="en-US" smtClean="0">
              <a:solidFill>
                <a:srgbClr val="990099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8768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Must change our goals:</a:t>
            </a:r>
          </a:p>
          <a:p>
            <a:pPr lvl="1" eaLnBrk="1" hangingPunct="1"/>
            <a:r>
              <a:rPr lang="en-US" smtClean="0"/>
              <a:t>for most interesting problems:  algorithm must give </a:t>
            </a:r>
            <a:r>
              <a:rPr lang="en-US" i="1" smtClean="0">
                <a:solidFill>
                  <a:schemeClr val="accent2"/>
                </a:solidFill>
              </a:rPr>
              <a:t>approximate</a:t>
            </a:r>
            <a:r>
              <a:rPr lang="en-US" smtClean="0"/>
              <a:t> answer</a:t>
            </a:r>
          </a:p>
          <a:p>
            <a:pPr eaLnBrk="1" hangingPunct="1"/>
            <a:r>
              <a:rPr lang="en-US" smtClean="0"/>
              <a:t>we know we can answer </a:t>
            </a:r>
            <a:r>
              <a:rPr lang="en-US" i="1" smtClean="0"/>
              <a:t>some</a:t>
            </a:r>
            <a:r>
              <a:rPr lang="en-US" smtClean="0"/>
              <a:t> questions...</a:t>
            </a:r>
          </a:p>
          <a:p>
            <a:pPr lvl="1" eaLnBrk="1" hangingPunct="1"/>
            <a:r>
              <a:rPr lang="en-US" smtClean="0"/>
              <a:t>e.g., sampling to approximate average, median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Sublinear time models: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7" y="1682750"/>
            <a:ext cx="67040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Random Access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access any word of input in one step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Samples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get sample of a distribution in one step,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Alternatively,  can only get random word of input in one step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When computing functions depending on  frequencies of data elements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When data in random order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699" y="1703388"/>
            <a:ext cx="11906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435850" y="4748213"/>
            <a:ext cx="1492250" cy="877887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aseline="0" dirty="0">
                <a:solidFill>
                  <a:srgbClr val="CCFF99"/>
                </a:solidFill>
              </a:rPr>
              <a:t>p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7967663" y="5627688"/>
            <a:ext cx="430212" cy="581025"/>
          </a:xfrm>
          <a:prstGeom prst="downArrow">
            <a:avLst>
              <a:gd name="adj1" fmla="val 50000"/>
              <a:gd name="adj2" fmla="val 337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486650" y="6153150"/>
            <a:ext cx="149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aseline="0"/>
              <a:t>x</a:t>
            </a:r>
            <a:r>
              <a:rPr lang="en-US"/>
              <a:t>1</a:t>
            </a:r>
            <a:r>
              <a:rPr lang="en-US" baseline="0"/>
              <a:t>,x</a:t>
            </a:r>
            <a:r>
              <a:rPr lang="en-US"/>
              <a:t>2</a:t>
            </a:r>
            <a:r>
              <a:rPr lang="en-US" baseline="0"/>
              <a:t>,x</a:t>
            </a:r>
            <a:r>
              <a:rPr lang="en-US"/>
              <a:t>3</a:t>
            </a:r>
            <a:r>
              <a:rPr lang="en-US" baseline="0"/>
              <a:t>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requirements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Scribing: 25%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Signup on 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Must be in latex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Problem sets: 35%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Project: 25%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Class participation (includes grading):  15%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 paper or two or three</a:t>
            </a:r>
          </a:p>
          <a:p>
            <a:pPr lvl="1"/>
            <a:r>
              <a:rPr lang="en-US" dirty="0" smtClean="0"/>
              <a:t>Suggest some open problems</a:t>
            </a:r>
          </a:p>
          <a:p>
            <a:pPr lvl="1"/>
            <a:r>
              <a:rPr lang="en-US" dirty="0" smtClean="0"/>
              <a:t>Even better -- Make some progress on them, or at least explain what you tried and why it didn’t work</a:t>
            </a:r>
          </a:p>
          <a:p>
            <a:pPr lvl="1"/>
            <a:endParaRPr lang="en-US" dirty="0"/>
          </a:p>
          <a:p>
            <a:r>
              <a:rPr lang="en-US" dirty="0" smtClean="0"/>
              <a:t>Implement an algorithm or two or three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work in groups of 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cs typeface="Arial" charset="0"/>
              </a:rPr>
              <a:t>Plan </a:t>
            </a:r>
            <a:r>
              <a:rPr lang="en-US" dirty="0" smtClean="0">
                <a:cs typeface="Arial" charset="0"/>
              </a:rPr>
              <a:t>f</a:t>
            </a:r>
            <a:r>
              <a:rPr lang="pl-PL" dirty="0" smtClean="0">
                <a:cs typeface="Arial" charset="0"/>
              </a:rPr>
              <a:t>or </a:t>
            </a:r>
            <a:r>
              <a:rPr lang="en-US" dirty="0" smtClean="0">
                <a:cs typeface="Arial" charset="0"/>
              </a:rPr>
              <a:t>t</a:t>
            </a:r>
            <a:r>
              <a:rPr lang="pl-PL" dirty="0" smtClean="0">
                <a:cs typeface="Arial" charset="0"/>
              </a:rPr>
              <a:t>his </a:t>
            </a:r>
            <a:r>
              <a:rPr lang="en-US" dirty="0" smtClean="0">
                <a:cs typeface="Arial" charset="0"/>
              </a:rPr>
              <a:t>l</a:t>
            </a:r>
            <a:r>
              <a:rPr lang="pl-PL" dirty="0" smtClean="0">
                <a:cs typeface="Arial" charset="0"/>
              </a:rPr>
              <a:t>ecture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4825"/>
            <a:ext cx="8229600" cy="4525963"/>
          </a:xfrm>
        </p:spPr>
        <p:txBody>
          <a:bodyPr/>
          <a:lstStyle/>
          <a:p>
            <a:pPr eaLnBrk="1" hangingPunct="1"/>
            <a:r>
              <a:rPr lang="pl-PL" dirty="0" smtClean="0">
                <a:cs typeface="Arial" charset="0"/>
              </a:rPr>
              <a:t>Introduce </a:t>
            </a:r>
            <a:r>
              <a:rPr lang="en-US" dirty="0" err="1" smtClean="0">
                <a:cs typeface="Arial" charset="0"/>
              </a:rPr>
              <a:t>sublinear</a:t>
            </a:r>
            <a:r>
              <a:rPr lang="en-US" dirty="0" smtClean="0">
                <a:cs typeface="Arial" charset="0"/>
              </a:rPr>
              <a:t> time algorithms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pl-PL" dirty="0" smtClean="0">
                <a:cs typeface="Arial" charset="0"/>
              </a:rPr>
              <a:t>Basic algorithms</a:t>
            </a:r>
            <a:endParaRPr lang="en-US" dirty="0" smtClean="0">
              <a:cs typeface="Arial" charset="0"/>
            </a:endParaRPr>
          </a:p>
          <a:p>
            <a:pPr lvl="1" eaLnBrk="1" hangingPunct="1"/>
            <a:r>
              <a:rPr lang="en-US" dirty="0" smtClean="0">
                <a:cs typeface="Arial" charset="0"/>
              </a:rPr>
              <a:t>Estimating diameter of a point set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Property testing of monotonicity</a:t>
            </a:r>
            <a:endParaRPr lang="pl-PL" dirty="0" smtClean="0">
              <a:cs typeface="Arial" charset="0"/>
            </a:endParaRPr>
          </a:p>
          <a:p>
            <a:pPr lvl="1" eaLnBrk="1" hangingPunct="1"/>
            <a:r>
              <a:rPr lang="en-US" dirty="0" smtClean="0">
                <a:cs typeface="Arial" charset="0"/>
              </a:rPr>
              <a:t>Property testing of distinctness</a:t>
            </a:r>
          </a:p>
          <a:p>
            <a:pPr lvl="1"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err="1" smtClean="0">
                <a:cs typeface="Arial" charset="0"/>
              </a:rPr>
              <a:t>Sublinear</a:t>
            </a:r>
            <a:r>
              <a:rPr lang="en-US" dirty="0" smtClean="0">
                <a:cs typeface="Arial" charset="0"/>
              </a:rPr>
              <a:t> time sampling (if time remains)</a:t>
            </a:r>
            <a:endParaRPr lang="pl-PL" dirty="0" smtClean="0">
              <a:cs typeface="Arial" charset="0"/>
            </a:endParaRPr>
          </a:p>
        </p:txBody>
      </p:sp>
      <p:pic>
        <p:nvPicPr>
          <p:cNvPr id="10245" name="Picture 5" descr="MC9004413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5" y="1774825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/>
              <a:t>I.  Classical Approximation Problems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72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First: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simple example –</a:t>
            </a:r>
          </a:p>
          <a:p>
            <a:pPr lvl="1"/>
            <a:r>
              <a:rPr lang="en-US" dirty="0"/>
              <a:t>Deterministic</a:t>
            </a:r>
          </a:p>
          <a:p>
            <a:pPr lvl="1"/>
            <a:r>
              <a:rPr lang="en-US" dirty="0"/>
              <a:t>Approximate answer</a:t>
            </a:r>
          </a:p>
          <a:p>
            <a:pPr lvl="1"/>
            <a:r>
              <a:rPr lang="en-US" dirty="0"/>
              <a:t>And (of course)…. </a:t>
            </a:r>
            <a:r>
              <a:rPr lang="en-US" dirty="0" smtClean="0"/>
              <a:t>sub-linear </a:t>
            </a:r>
            <a:r>
              <a:rPr lang="en-US" dirty="0"/>
              <a:t>time!</a:t>
            </a:r>
          </a:p>
        </p:txBody>
      </p:sp>
    </p:spTree>
    <p:extLst>
      <p:ext uri="{BB962C8B-B14F-4D97-AF65-F5344CB8AC3E}">
        <p14:creationId xmlns:p14="http://schemas.microsoft.com/office/powerpoint/2010/main" val="23908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1143000"/>
          </a:xfrm>
        </p:spPr>
        <p:txBody>
          <a:bodyPr/>
          <a:lstStyle/>
          <a:p>
            <a:r>
              <a:rPr lang="en-US" sz="4000" dirty="0"/>
              <a:t>Approximate the diameter of a point </a:t>
            </a:r>
            <a:r>
              <a:rPr lang="en-US" sz="4000" dirty="0" smtClean="0"/>
              <a:t>set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Given: </a:t>
            </a:r>
            <a:r>
              <a:rPr lang="en-US" sz="2800" i="1" dirty="0"/>
              <a:t> m</a:t>
            </a:r>
            <a:r>
              <a:rPr lang="en-US" sz="2800" dirty="0"/>
              <a:t> points, described by a distance matrix </a:t>
            </a:r>
            <a:r>
              <a:rPr lang="en-US" sz="2800" i="1" dirty="0"/>
              <a:t>D</a:t>
            </a:r>
            <a:r>
              <a:rPr lang="en-US" sz="2800" dirty="0"/>
              <a:t>, </a:t>
            </a:r>
            <a:r>
              <a:rPr lang="en-US" sz="2800" dirty="0" err="1"/>
              <a:t>s.t.</a:t>
            </a:r>
            <a:r>
              <a:rPr lang="en-US" sz="2800" dirty="0"/>
              <a:t> </a:t>
            </a:r>
          </a:p>
          <a:p>
            <a:pPr lvl="1"/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i="1" baseline="-25000" dirty="0"/>
              <a:t> </a:t>
            </a:r>
            <a:r>
              <a:rPr lang="en-US" baseline="-25000" dirty="0"/>
              <a:t> </a:t>
            </a:r>
            <a:r>
              <a:rPr lang="en-US" dirty="0"/>
              <a:t>is the distance from </a:t>
            </a:r>
            <a:r>
              <a:rPr lang="en-US" i="1" dirty="0" err="1"/>
              <a:t>i</a:t>
            </a:r>
            <a:r>
              <a:rPr lang="en-US" dirty="0"/>
              <a:t> to</a:t>
            </a:r>
            <a:r>
              <a:rPr lang="en-US" i="1" dirty="0"/>
              <a:t> j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D satisfies</a:t>
            </a:r>
            <a:r>
              <a:rPr lang="en-US" dirty="0">
                <a:solidFill>
                  <a:srgbClr val="800080"/>
                </a:solidFill>
              </a:rPr>
              <a:t> triangle inequality </a:t>
            </a:r>
            <a:r>
              <a:rPr lang="en-US" dirty="0"/>
              <a:t>and </a:t>
            </a:r>
            <a:r>
              <a:rPr lang="en-US" dirty="0">
                <a:solidFill>
                  <a:srgbClr val="800080"/>
                </a:solidFill>
              </a:rPr>
              <a:t>symmetry.</a:t>
            </a:r>
          </a:p>
          <a:p>
            <a:pPr lvl="1">
              <a:buFontTx/>
              <a:buNone/>
            </a:pPr>
            <a:r>
              <a:rPr lang="en-US" dirty="0"/>
              <a:t>(note:  input size </a:t>
            </a:r>
            <a:r>
              <a:rPr lang="en-US" i="1" dirty="0">
                <a:solidFill>
                  <a:srgbClr val="800080"/>
                </a:solidFill>
              </a:rPr>
              <a:t>n= m</a:t>
            </a:r>
            <a:r>
              <a:rPr lang="en-US" i="1" baseline="30000" dirty="0">
                <a:solidFill>
                  <a:srgbClr val="800080"/>
                </a:solidFill>
              </a:rPr>
              <a:t>2</a:t>
            </a:r>
            <a:r>
              <a:rPr lang="en-US" dirty="0"/>
              <a:t>)</a:t>
            </a:r>
          </a:p>
          <a:p>
            <a:r>
              <a:rPr lang="en-US" sz="2800" dirty="0"/>
              <a:t>Let </a:t>
            </a:r>
            <a:r>
              <a:rPr lang="en-US" sz="2800" i="1" dirty="0" err="1"/>
              <a:t>i</a:t>
            </a:r>
            <a:r>
              <a:rPr lang="en-US" sz="2800" i="1" dirty="0"/>
              <a:t>, j</a:t>
            </a:r>
            <a:r>
              <a:rPr lang="en-US" sz="2800" dirty="0"/>
              <a:t>  be indices that </a:t>
            </a:r>
            <a:r>
              <a:rPr lang="en-US" sz="2800" dirty="0">
                <a:solidFill>
                  <a:srgbClr val="800080"/>
                </a:solidFill>
              </a:rPr>
              <a:t>maximize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 err="1"/>
              <a:t>D</a:t>
            </a:r>
            <a:r>
              <a:rPr lang="en-US" sz="2800" i="1" baseline="-25000" dirty="0" err="1"/>
              <a:t>ij</a:t>
            </a:r>
            <a:r>
              <a:rPr lang="en-US" sz="2800" i="1" baseline="-25000" dirty="0"/>
              <a:t>  </a:t>
            </a:r>
            <a:r>
              <a:rPr lang="en-US" sz="2800" dirty="0"/>
              <a:t>then </a:t>
            </a:r>
            <a:r>
              <a:rPr lang="en-US" sz="2800" i="1" dirty="0" err="1"/>
              <a:t>D</a:t>
            </a:r>
            <a:r>
              <a:rPr lang="en-US" sz="2800" i="1" baseline="-25000" dirty="0" err="1"/>
              <a:t>ij</a:t>
            </a:r>
            <a:r>
              <a:rPr lang="en-US" sz="2800" i="1" baseline="-25000" dirty="0"/>
              <a:t>  </a:t>
            </a:r>
            <a:r>
              <a:rPr lang="en-US" sz="2800" dirty="0"/>
              <a:t>is the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diameter.</a:t>
            </a:r>
            <a:endParaRPr lang="en-US" sz="2800" i="1" baseline="-25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/>
              <a:t>Output: </a:t>
            </a:r>
            <a:r>
              <a:rPr lang="en-US" sz="2800" i="1" dirty="0" err="1"/>
              <a:t>k,l</a:t>
            </a:r>
            <a:r>
              <a:rPr lang="en-US" sz="2800" dirty="0"/>
              <a:t> such that </a:t>
            </a:r>
            <a:r>
              <a:rPr lang="en-US" sz="2800" i="1" dirty="0" err="1"/>
              <a:t>D</a:t>
            </a:r>
            <a:r>
              <a:rPr lang="en-US" sz="2800" i="1" baseline="-25000" dirty="0" err="1"/>
              <a:t>kl</a:t>
            </a:r>
            <a:r>
              <a:rPr lang="en-US" sz="2800" i="1" baseline="-25000" dirty="0"/>
              <a:t>   </a:t>
            </a:r>
            <a:r>
              <a:rPr lang="en-US" sz="2800" i="1" dirty="0">
                <a:sym typeface="Symbol" pitchFamily="18" charset="2"/>
              </a:rPr>
              <a:t> </a:t>
            </a:r>
            <a:r>
              <a:rPr lang="en-US" sz="2800" i="1" dirty="0" err="1"/>
              <a:t>D</a:t>
            </a:r>
            <a:r>
              <a:rPr lang="en-US" sz="2800" i="1" baseline="-25000" dirty="0" err="1"/>
              <a:t>ij</a:t>
            </a:r>
            <a:r>
              <a:rPr lang="en-US" sz="2800" i="1" baseline="-25000" dirty="0"/>
              <a:t> </a:t>
            </a:r>
            <a:r>
              <a:rPr lang="en-US" sz="2800" i="1" dirty="0"/>
              <a:t>/2</a:t>
            </a:r>
            <a:r>
              <a:rPr lang="en-US" sz="2800" dirty="0"/>
              <a:t>  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03133" y="5895330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2-multiplicative approximation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3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36" y="2505774"/>
            <a:ext cx="8229600" cy="1143000"/>
          </a:xfrm>
        </p:spPr>
        <p:txBody>
          <a:bodyPr/>
          <a:lstStyle/>
          <a:p>
            <a:r>
              <a:rPr lang="en-US" dirty="0" smtClean="0"/>
              <a:t>Scribe?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Algorithm: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Pick </a:t>
            </a:r>
            <a:r>
              <a:rPr lang="en-US" i="1" dirty="0"/>
              <a:t>k</a:t>
            </a:r>
            <a:r>
              <a:rPr lang="en-US" dirty="0"/>
              <a:t> arbitrarily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Pick </a:t>
            </a:r>
            <a:r>
              <a:rPr lang="en-US" i="1" dirty="0"/>
              <a:t>l </a:t>
            </a:r>
            <a:r>
              <a:rPr lang="en-US" dirty="0"/>
              <a:t>to maximize </a:t>
            </a:r>
            <a:r>
              <a:rPr lang="en-US" i="1" dirty="0" err="1"/>
              <a:t>D</a:t>
            </a:r>
            <a:r>
              <a:rPr lang="en-US" i="1" baseline="-25000" dirty="0" err="1"/>
              <a:t>kl</a:t>
            </a:r>
            <a:endParaRPr lang="en-US" i="1" baseline="-25000" dirty="0"/>
          </a:p>
          <a:p>
            <a:pPr lvl="1">
              <a:lnSpc>
                <a:spcPct val="90000"/>
              </a:lnSpc>
            </a:pPr>
            <a:r>
              <a:rPr lang="en-US" dirty="0"/>
              <a:t>Output </a:t>
            </a:r>
            <a:r>
              <a:rPr lang="en-US" i="1" dirty="0" err="1"/>
              <a:t>D</a:t>
            </a:r>
            <a:r>
              <a:rPr lang="en-US" i="1" baseline="-25000" dirty="0" err="1"/>
              <a:t>kl</a:t>
            </a:r>
            <a:endParaRPr lang="en-US" i="1" baseline="-25000" dirty="0"/>
          </a:p>
          <a:p>
            <a:pPr>
              <a:lnSpc>
                <a:spcPct val="90000"/>
              </a:lnSpc>
            </a:pPr>
            <a:r>
              <a:rPr lang="en-US" dirty="0"/>
              <a:t>Running time?  </a:t>
            </a:r>
            <a:r>
              <a:rPr lang="en-US" sz="2800" i="1" dirty="0">
                <a:solidFill>
                  <a:srgbClr val="008000"/>
                </a:solidFill>
              </a:rPr>
              <a:t>O(m) =</a:t>
            </a:r>
            <a:r>
              <a:rPr lang="en-US" sz="2800" i="1" dirty="0">
                <a:solidFill>
                  <a:schemeClr val="accent2"/>
                </a:solidFill>
              </a:rPr>
              <a:t> O(n</a:t>
            </a:r>
            <a:r>
              <a:rPr lang="en-US" sz="2800" i="1" baseline="30000" dirty="0">
                <a:solidFill>
                  <a:schemeClr val="accent2"/>
                </a:solidFill>
              </a:rPr>
              <a:t>1/2</a:t>
            </a:r>
            <a:r>
              <a:rPr lang="en-US" sz="2800" i="1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Why </a:t>
            </a:r>
            <a:r>
              <a:rPr lang="en-US" dirty="0"/>
              <a:t>does it work?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i="1" dirty="0">
                <a:cs typeface="Arial" pitchFamily="34" charset="0"/>
              </a:rPr>
              <a:t>≤ </a:t>
            </a:r>
            <a:r>
              <a:rPr lang="en-US" i="1" dirty="0" err="1"/>
              <a:t>D</a:t>
            </a:r>
            <a:r>
              <a:rPr lang="en-US" i="1" baseline="-25000" dirty="0" err="1"/>
              <a:t>ik</a:t>
            </a:r>
            <a:r>
              <a:rPr lang="en-US" i="1" dirty="0"/>
              <a:t> + </a:t>
            </a:r>
            <a:r>
              <a:rPr lang="en-US" i="1" dirty="0" err="1"/>
              <a:t>D</a:t>
            </a:r>
            <a:r>
              <a:rPr lang="en-US" i="1" baseline="-25000" dirty="0" err="1"/>
              <a:t>kj</a:t>
            </a:r>
            <a:r>
              <a:rPr lang="en-US" i="1" baseline="-25000" dirty="0"/>
              <a:t> </a:t>
            </a:r>
            <a:r>
              <a:rPr lang="en-US" i="1" dirty="0"/>
              <a:t> </a:t>
            </a:r>
            <a:r>
              <a:rPr lang="en-US" dirty="0">
                <a:solidFill>
                  <a:srgbClr val="008000"/>
                </a:solidFill>
              </a:rPr>
              <a:t>(triangle inequality)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 dirty="0"/>
              <a:t>     ≤ </a:t>
            </a:r>
            <a:r>
              <a:rPr lang="en-US" i="1" dirty="0" err="1"/>
              <a:t>D</a:t>
            </a:r>
            <a:r>
              <a:rPr lang="en-US" i="1" baseline="-25000" dirty="0" err="1"/>
              <a:t>kl</a:t>
            </a:r>
            <a:r>
              <a:rPr lang="en-US" i="1" dirty="0"/>
              <a:t> + </a:t>
            </a:r>
            <a:r>
              <a:rPr lang="en-US" i="1" dirty="0" err="1"/>
              <a:t>D</a:t>
            </a:r>
            <a:r>
              <a:rPr lang="en-US" i="1" baseline="-25000" dirty="0" err="1"/>
              <a:t>kl</a:t>
            </a:r>
            <a:r>
              <a:rPr lang="en-US" i="1" dirty="0"/>
              <a:t> </a:t>
            </a:r>
            <a:r>
              <a:rPr lang="en-US" dirty="0">
                <a:solidFill>
                  <a:srgbClr val="008000"/>
                </a:solidFill>
              </a:rPr>
              <a:t>(choice of </a:t>
            </a:r>
            <a:r>
              <a:rPr lang="en-US" i="1" dirty="0">
                <a:solidFill>
                  <a:srgbClr val="008000"/>
                </a:solidFill>
              </a:rPr>
              <a:t>l + </a:t>
            </a:r>
            <a:r>
              <a:rPr lang="en-US" dirty="0">
                <a:solidFill>
                  <a:srgbClr val="008000"/>
                </a:solidFill>
              </a:rPr>
              <a:t>symmetry of </a:t>
            </a:r>
            <a:r>
              <a:rPr lang="en-US" i="1" dirty="0">
                <a:solidFill>
                  <a:srgbClr val="008000"/>
                </a:solidFill>
              </a:rPr>
              <a:t>D)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 dirty="0"/>
              <a:t>     ≤ 2D</a:t>
            </a:r>
            <a:r>
              <a:rPr lang="en-US" i="1" baseline="-25000" dirty="0"/>
              <a:t>kl</a:t>
            </a:r>
            <a:endParaRPr lang="en-US" i="1" dirty="0"/>
          </a:p>
          <a:p>
            <a:pPr lvl="1">
              <a:lnSpc>
                <a:spcPct val="90000"/>
              </a:lnSpc>
            </a:pPr>
            <a:endParaRPr lang="en-US" sz="2400" i="1" dirty="0"/>
          </a:p>
        </p:txBody>
      </p:sp>
      <p:sp>
        <p:nvSpPr>
          <p:cNvPr id="207876" name="Oval 4"/>
          <p:cNvSpPr>
            <a:spLocks noChangeArrowheads="1"/>
          </p:cNvSpPr>
          <p:nvPr/>
        </p:nvSpPr>
        <p:spPr bwMode="auto">
          <a:xfrm>
            <a:off x="6705600" y="3048000"/>
            <a:ext cx="381000" cy="304800"/>
          </a:xfrm>
          <a:prstGeom prst="ellipse">
            <a:avLst/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he-IL">
              <a:latin typeface="Times New Roman" pitchFamily="18" charset="0"/>
            </a:endParaRPr>
          </a:p>
        </p:txBody>
      </p:sp>
      <p:sp>
        <p:nvSpPr>
          <p:cNvPr id="207877" name="Oval 5"/>
          <p:cNvSpPr>
            <a:spLocks noChangeArrowheads="1"/>
          </p:cNvSpPr>
          <p:nvPr/>
        </p:nvSpPr>
        <p:spPr bwMode="auto">
          <a:xfrm>
            <a:off x="8305800" y="1295400"/>
            <a:ext cx="381000" cy="304800"/>
          </a:xfrm>
          <a:prstGeom prst="ellipse">
            <a:avLst/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07878" name="Oval 6"/>
          <p:cNvSpPr>
            <a:spLocks noChangeArrowheads="1"/>
          </p:cNvSpPr>
          <p:nvPr/>
        </p:nvSpPr>
        <p:spPr bwMode="auto">
          <a:xfrm>
            <a:off x="7467600" y="4038600"/>
            <a:ext cx="381000" cy="304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07879" name="Oval 7"/>
          <p:cNvSpPr>
            <a:spLocks noChangeArrowheads="1"/>
          </p:cNvSpPr>
          <p:nvPr/>
        </p:nvSpPr>
        <p:spPr bwMode="auto">
          <a:xfrm>
            <a:off x="7620000" y="990600"/>
            <a:ext cx="381000" cy="304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07880" name="Text Box 8"/>
          <p:cNvSpPr txBox="1">
            <a:spLocks noChangeArrowheads="1"/>
          </p:cNvSpPr>
          <p:nvPr/>
        </p:nvSpPr>
        <p:spPr bwMode="auto">
          <a:xfrm>
            <a:off x="7680325" y="42322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i</a:t>
            </a:r>
          </a:p>
        </p:txBody>
      </p:sp>
      <p:sp>
        <p:nvSpPr>
          <p:cNvPr id="207881" name="Text Box 9"/>
          <p:cNvSpPr txBox="1">
            <a:spLocks noChangeArrowheads="1"/>
          </p:cNvSpPr>
          <p:nvPr/>
        </p:nvSpPr>
        <p:spPr bwMode="auto">
          <a:xfrm>
            <a:off x="7391400" y="7620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j</a:t>
            </a: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6461125" y="3241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k</a:t>
            </a:r>
          </a:p>
        </p:txBody>
      </p:sp>
      <p:sp>
        <p:nvSpPr>
          <p:cNvPr id="207883" name="Text Box 11"/>
          <p:cNvSpPr txBox="1">
            <a:spLocks noChangeArrowheads="1"/>
          </p:cNvSpPr>
          <p:nvPr/>
        </p:nvSpPr>
        <p:spPr bwMode="auto">
          <a:xfrm>
            <a:off x="8610600" y="13716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l</a:t>
            </a:r>
          </a:p>
        </p:txBody>
      </p:sp>
      <p:sp>
        <p:nvSpPr>
          <p:cNvPr id="207884" name="Line 12"/>
          <p:cNvSpPr>
            <a:spLocks noChangeShapeType="1"/>
          </p:cNvSpPr>
          <p:nvPr/>
        </p:nvSpPr>
        <p:spPr bwMode="auto">
          <a:xfrm flipH="1">
            <a:off x="7620000" y="1295400"/>
            <a:ext cx="1524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7885" name="Line 13"/>
          <p:cNvSpPr>
            <a:spLocks noChangeShapeType="1"/>
          </p:cNvSpPr>
          <p:nvPr/>
        </p:nvSpPr>
        <p:spPr bwMode="auto">
          <a:xfrm>
            <a:off x="7010400" y="33528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7886" name="Line 14"/>
          <p:cNvSpPr>
            <a:spLocks noChangeShapeType="1"/>
          </p:cNvSpPr>
          <p:nvPr/>
        </p:nvSpPr>
        <p:spPr bwMode="auto">
          <a:xfrm flipV="1">
            <a:off x="6934200" y="1295400"/>
            <a:ext cx="838200" cy="17526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 flipH="1">
            <a:off x="7010400" y="1600200"/>
            <a:ext cx="1371600" cy="152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7785100" y="3251327"/>
            <a:ext cx="1447800" cy="765048"/>
          </a:xfrm>
          <a:prstGeom prst="wedgeRoundRectCallout">
            <a:avLst>
              <a:gd name="adj1" fmla="val -54417"/>
              <a:gd name="adj2" fmla="val -7528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Real diameter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79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animBg="1"/>
      <p:bldP spid="207877" grpId="0" animBg="1"/>
      <p:bldP spid="207878" grpId="0" animBg="1"/>
      <p:bldP spid="207879" grpId="0" animBg="1"/>
      <p:bldP spid="207880" grpId="0"/>
      <p:bldP spid="207881" grpId="0"/>
      <p:bldP spid="207882" grpId="0"/>
      <p:bldP spid="207883" grpId="0"/>
      <p:bldP spid="207884" grpId="0" animBg="1"/>
      <p:bldP spid="207885" grpId="0" animBg="1"/>
      <p:bldP spid="207886" grpId="0" animBg="1"/>
      <p:bldP spid="207887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7772400" cy="1143000"/>
          </a:xfrm>
        </p:spPr>
        <p:txBody>
          <a:bodyPr/>
          <a:lstStyle/>
          <a:p>
            <a:r>
              <a:rPr lang="en-US"/>
              <a:t>II.  Property testing</a:t>
            </a:r>
          </a:p>
        </p:txBody>
      </p:sp>
    </p:spTree>
    <p:extLst>
      <p:ext uri="{BB962C8B-B14F-4D97-AF65-F5344CB8AC3E}">
        <p14:creationId xmlns:p14="http://schemas.microsoft.com/office/powerpoint/2010/main" val="16410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467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7030A0"/>
                </a:solidFill>
              </a:rPr>
              <a:t>Quickly</a:t>
            </a:r>
            <a:r>
              <a:rPr lang="en-US" sz="2800" dirty="0">
                <a:solidFill>
                  <a:srgbClr val="CC00CC"/>
                </a:solidFill>
              </a:rPr>
              <a:t> </a:t>
            </a:r>
            <a:r>
              <a:rPr lang="en-US" sz="2800" dirty="0"/>
              <a:t>distinguish inputs that </a:t>
            </a:r>
            <a:r>
              <a:rPr lang="en-US" sz="2800" dirty="0">
                <a:solidFill>
                  <a:srgbClr val="006600"/>
                </a:solidFill>
              </a:rPr>
              <a:t>have </a:t>
            </a:r>
            <a:r>
              <a:rPr lang="en-US" sz="2800" dirty="0"/>
              <a:t>specific property from those that are </a:t>
            </a:r>
            <a:r>
              <a:rPr lang="en-US" sz="2800" dirty="0">
                <a:solidFill>
                  <a:srgbClr val="7030A0"/>
                </a:solidFill>
              </a:rPr>
              <a:t>far</a:t>
            </a:r>
            <a:r>
              <a:rPr lang="en-US" sz="2800" dirty="0">
                <a:solidFill>
                  <a:srgbClr val="CC00CC"/>
                </a:solidFill>
              </a:rPr>
              <a:t> </a:t>
            </a:r>
            <a:r>
              <a:rPr lang="en-US" sz="2800" dirty="0">
                <a:solidFill>
                  <a:srgbClr val="006600"/>
                </a:solidFill>
              </a:rPr>
              <a:t>from having</a:t>
            </a:r>
            <a:r>
              <a:rPr lang="en-US" sz="2800" dirty="0"/>
              <a:t> the property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Benefits: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natural question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just as good when data constantly changing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fast sanity </a:t>
            </a:r>
            <a:r>
              <a:rPr lang="en-US" sz="2400" dirty="0" smtClean="0"/>
              <a:t>check: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rule </a:t>
            </a:r>
            <a:r>
              <a:rPr lang="en-US" sz="2000" dirty="0"/>
              <a:t>out </a:t>
            </a:r>
            <a:r>
              <a:rPr lang="en-US" sz="2000" dirty="0" smtClean="0"/>
              <a:t>“</a:t>
            </a:r>
            <a:r>
              <a:rPr lang="en-US" sz="2000" dirty="0"/>
              <a:t>bad” inputs (i.e., restaurant bills) 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when is expensive </a:t>
            </a:r>
            <a:r>
              <a:rPr lang="en-US" sz="2000" dirty="0"/>
              <a:t>processing </a:t>
            </a:r>
            <a:r>
              <a:rPr lang="en-US" sz="2000" dirty="0" smtClean="0"/>
              <a:t>worthwhile?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Machine learning:  Model selection problem</a:t>
            </a:r>
            <a:endParaRPr lang="en-US" sz="2400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Main Goal:</a:t>
            </a:r>
          </a:p>
        </p:txBody>
      </p:sp>
      <p:grpSp>
        <p:nvGrpSpPr>
          <p:cNvPr id="180228" name="Group 4"/>
          <p:cNvGrpSpPr>
            <a:grpSpLocks/>
          </p:cNvGrpSpPr>
          <p:nvPr/>
        </p:nvGrpSpPr>
        <p:grpSpPr bwMode="auto">
          <a:xfrm>
            <a:off x="583864" y="3546949"/>
            <a:ext cx="8305800" cy="3200400"/>
            <a:chOff x="336" y="2160"/>
            <a:chExt cx="5232" cy="2016"/>
          </a:xfrm>
        </p:grpSpPr>
        <p:sp>
          <p:nvSpPr>
            <p:cNvPr id="180229" name="Rectangle 5"/>
            <p:cNvSpPr>
              <a:spLocks noChangeArrowheads="1"/>
            </p:cNvSpPr>
            <p:nvPr/>
          </p:nvSpPr>
          <p:spPr bwMode="auto">
            <a:xfrm>
              <a:off x="336" y="2160"/>
              <a:ext cx="5232" cy="2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he-IL">
                <a:latin typeface="Times New Roman" pitchFamily="18" charset="0"/>
              </a:endParaRPr>
            </a:p>
          </p:txBody>
        </p:sp>
        <p:sp>
          <p:nvSpPr>
            <p:cNvPr id="180230" name="Oval 6"/>
            <p:cNvSpPr>
              <a:spLocks noChangeArrowheads="1"/>
            </p:cNvSpPr>
            <p:nvPr/>
          </p:nvSpPr>
          <p:spPr bwMode="auto">
            <a:xfrm>
              <a:off x="1872" y="2400"/>
              <a:ext cx="2256" cy="1536"/>
            </a:xfrm>
            <a:prstGeom prst="ellipse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he-IL">
                <a:latin typeface="Times New Roman" pitchFamily="18" charset="0"/>
              </a:endParaRPr>
            </a:p>
          </p:txBody>
        </p:sp>
        <p:sp>
          <p:nvSpPr>
            <p:cNvPr id="180231" name="Text Box 7"/>
            <p:cNvSpPr txBox="1">
              <a:spLocks noChangeArrowheads="1"/>
            </p:cNvSpPr>
            <p:nvPr/>
          </p:nvSpPr>
          <p:spPr bwMode="auto">
            <a:xfrm>
              <a:off x="480" y="2208"/>
              <a:ext cx="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all inputs</a:t>
              </a:r>
            </a:p>
          </p:txBody>
        </p:sp>
        <p:sp>
          <p:nvSpPr>
            <p:cNvPr id="180232" name="Oval 8"/>
            <p:cNvSpPr>
              <a:spLocks noChangeArrowheads="1"/>
            </p:cNvSpPr>
            <p:nvPr/>
          </p:nvSpPr>
          <p:spPr bwMode="auto">
            <a:xfrm>
              <a:off x="2304" y="2640"/>
              <a:ext cx="1392" cy="816"/>
            </a:xfrm>
            <a:prstGeom prst="ellipse">
              <a:avLst/>
            </a:prstGeom>
            <a:solidFill>
              <a:srgbClr val="FAB84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inputs with </a:t>
              </a:r>
            </a:p>
            <a:p>
              <a:pPr algn="ctr"/>
              <a:r>
                <a:rPr lang="en-US">
                  <a:latin typeface="Times New Roman" pitchFamily="18" charset="0"/>
                </a:rPr>
                <a:t>the property</a:t>
              </a:r>
            </a:p>
          </p:txBody>
        </p:sp>
        <p:sp>
          <p:nvSpPr>
            <p:cNvPr id="180233" name="Text Box 9"/>
            <p:cNvSpPr txBox="1">
              <a:spLocks noChangeArrowheads="1"/>
            </p:cNvSpPr>
            <p:nvPr/>
          </p:nvSpPr>
          <p:spPr bwMode="auto">
            <a:xfrm>
              <a:off x="2256" y="3408"/>
              <a:ext cx="132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close to having </a:t>
              </a:r>
            </a:p>
            <a:p>
              <a:r>
                <a:rPr lang="en-US">
                  <a:latin typeface="Times New Roman" pitchFamily="18" charset="0"/>
                </a:rPr>
                <a:t>       property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445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Property Testing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Properties of any object, e.g.,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Functions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Graphs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Strings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Matrices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Codewords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Model must specify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representation of object and allowable queries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notion of close/far, e.g.,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number of bits/words that need to be changed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edit distance</a:t>
            </a:r>
          </a:p>
        </p:txBody>
      </p:sp>
    </p:spTree>
    <p:extLst>
      <p:ext uri="{BB962C8B-B14F-4D97-AF65-F5344CB8AC3E}">
        <p14:creationId xmlns:p14="http://schemas.microsoft.com/office/powerpoint/2010/main" val="26961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1143000"/>
          </a:xfrm>
        </p:spPr>
        <p:txBody>
          <a:bodyPr/>
          <a:lstStyle/>
          <a:p>
            <a:r>
              <a:rPr lang="en-US" dirty="0"/>
              <a:t>A simple property tester</a:t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8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Sortedness</a:t>
            </a:r>
            <a:r>
              <a:rPr lang="en-US" dirty="0" smtClean="0"/>
              <a:t> </a:t>
            </a:r>
            <a:r>
              <a:rPr lang="en-US" dirty="0"/>
              <a:t>of a sequence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Given: list  </a:t>
            </a:r>
            <a:r>
              <a:rPr lang="en-US" sz="2800" i="1" dirty="0">
                <a:solidFill>
                  <a:srgbClr val="800080"/>
                </a:solidFill>
              </a:rPr>
              <a:t>y</a:t>
            </a:r>
            <a:r>
              <a:rPr lang="en-US" sz="2800" baseline="-25000" dirty="0">
                <a:solidFill>
                  <a:srgbClr val="800080"/>
                </a:solidFill>
              </a:rPr>
              <a:t>1 </a:t>
            </a:r>
            <a:r>
              <a:rPr lang="en-US" sz="2800" i="1" dirty="0">
                <a:solidFill>
                  <a:srgbClr val="800080"/>
                </a:solidFill>
              </a:rPr>
              <a:t>y</a:t>
            </a:r>
            <a:r>
              <a:rPr lang="en-US" sz="2800" baseline="-25000" dirty="0">
                <a:solidFill>
                  <a:srgbClr val="800080"/>
                </a:solidFill>
              </a:rPr>
              <a:t>2 </a:t>
            </a:r>
            <a:r>
              <a:rPr lang="en-US" sz="2800" dirty="0">
                <a:solidFill>
                  <a:srgbClr val="800080"/>
                </a:solidFill>
              </a:rPr>
              <a:t>...</a:t>
            </a:r>
            <a:r>
              <a:rPr lang="en-US" sz="2800" baseline="-25000" dirty="0">
                <a:solidFill>
                  <a:srgbClr val="800080"/>
                </a:solidFill>
              </a:rPr>
              <a:t>  </a:t>
            </a:r>
            <a:r>
              <a:rPr lang="en-US" sz="2800" i="1" dirty="0" err="1">
                <a:solidFill>
                  <a:srgbClr val="800080"/>
                </a:solidFill>
              </a:rPr>
              <a:t>y</a:t>
            </a:r>
            <a:r>
              <a:rPr lang="en-US" sz="2800" baseline="-25000" dirty="0" err="1">
                <a:solidFill>
                  <a:srgbClr val="800080"/>
                </a:solidFill>
              </a:rPr>
              <a:t>n</a:t>
            </a:r>
            <a:endParaRPr lang="en-US" sz="2800" baseline="-25000" dirty="0">
              <a:solidFill>
                <a:srgbClr val="800080"/>
              </a:solidFill>
            </a:endParaRPr>
          </a:p>
          <a:p>
            <a:r>
              <a:rPr lang="en-US" sz="2800" dirty="0"/>
              <a:t>Question: is the list sorted?</a:t>
            </a:r>
          </a:p>
          <a:p>
            <a:endParaRPr lang="en-US" sz="2800" dirty="0"/>
          </a:p>
          <a:p>
            <a:r>
              <a:rPr lang="en-US" sz="2800" dirty="0"/>
              <a:t>Clearly requires </a:t>
            </a:r>
            <a:r>
              <a:rPr lang="en-US" sz="2800" i="1" dirty="0">
                <a:solidFill>
                  <a:srgbClr val="800080"/>
                </a:solidFill>
                <a:sym typeface="Symbol" pitchFamily="18" charset="2"/>
              </a:rPr>
              <a:t>n</a:t>
            </a:r>
            <a:r>
              <a:rPr lang="en-US" sz="2800" dirty="0">
                <a:sym typeface="Symbol" pitchFamily="18" charset="2"/>
              </a:rPr>
              <a:t> steps – must look at each </a:t>
            </a:r>
            <a:r>
              <a:rPr lang="en-US" sz="2800" i="1" dirty="0" err="1">
                <a:solidFill>
                  <a:srgbClr val="800080"/>
                </a:solidFill>
              </a:rPr>
              <a:t>y</a:t>
            </a:r>
            <a:r>
              <a:rPr lang="en-US" sz="2800" baseline="-25000" dirty="0" err="1">
                <a:solidFill>
                  <a:srgbClr val="800080"/>
                </a:solidFill>
              </a:rPr>
              <a:t>i</a:t>
            </a:r>
            <a:endParaRPr lang="en-US" sz="2800" baseline="-250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1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Sortedness</a:t>
            </a:r>
            <a:r>
              <a:rPr lang="en-US" dirty="0" smtClean="0"/>
              <a:t> </a:t>
            </a:r>
            <a:r>
              <a:rPr lang="en-US" dirty="0"/>
              <a:t>of a sequence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Given: list  </a:t>
            </a:r>
            <a:r>
              <a:rPr lang="en-US" sz="2800" i="1" dirty="0">
                <a:solidFill>
                  <a:srgbClr val="800080"/>
                </a:solidFill>
              </a:rPr>
              <a:t>y</a:t>
            </a:r>
            <a:r>
              <a:rPr lang="en-US" sz="2800" baseline="-25000" dirty="0">
                <a:solidFill>
                  <a:srgbClr val="800080"/>
                </a:solidFill>
              </a:rPr>
              <a:t>1 </a:t>
            </a:r>
            <a:r>
              <a:rPr lang="en-US" sz="2800" i="1" dirty="0">
                <a:solidFill>
                  <a:srgbClr val="800080"/>
                </a:solidFill>
              </a:rPr>
              <a:t>y</a:t>
            </a:r>
            <a:r>
              <a:rPr lang="en-US" sz="2800" baseline="-25000" dirty="0">
                <a:solidFill>
                  <a:srgbClr val="800080"/>
                </a:solidFill>
              </a:rPr>
              <a:t>2 </a:t>
            </a:r>
            <a:r>
              <a:rPr lang="en-US" sz="2800" dirty="0">
                <a:solidFill>
                  <a:srgbClr val="800080"/>
                </a:solidFill>
              </a:rPr>
              <a:t>...</a:t>
            </a:r>
            <a:r>
              <a:rPr lang="en-US" sz="2800" baseline="-25000" dirty="0">
                <a:solidFill>
                  <a:srgbClr val="800080"/>
                </a:solidFill>
              </a:rPr>
              <a:t>  </a:t>
            </a:r>
            <a:r>
              <a:rPr lang="en-US" sz="2800" i="1" dirty="0" err="1">
                <a:solidFill>
                  <a:srgbClr val="800080"/>
                </a:solidFill>
              </a:rPr>
              <a:t>y</a:t>
            </a:r>
            <a:r>
              <a:rPr lang="en-US" sz="2800" baseline="-25000" dirty="0" err="1">
                <a:solidFill>
                  <a:srgbClr val="800080"/>
                </a:solidFill>
              </a:rPr>
              <a:t>n</a:t>
            </a:r>
            <a:endParaRPr lang="en-US" sz="2800" baseline="-25000" dirty="0">
              <a:solidFill>
                <a:srgbClr val="800080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Question: can we </a:t>
            </a:r>
            <a:r>
              <a:rPr lang="en-US" sz="2800" dirty="0">
                <a:solidFill>
                  <a:srgbClr val="800080"/>
                </a:solidFill>
              </a:rPr>
              <a:t>quickly</a:t>
            </a:r>
            <a:r>
              <a:rPr lang="en-US" sz="2800" dirty="0"/>
              <a:t> test if the list </a:t>
            </a:r>
            <a:r>
              <a:rPr lang="en-US" sz="2800" dirty="0">
                <a:solidFill>
                  <a:srgbClr val="800080"/>
                </a:solidFill>
              </a:rPr>
              <a:t>close to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sorted?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21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do we mean by ``quick’’?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query complexity </a:t>
            </a:r>
            <a:r>
              <a:rPr lang="en-US" dirty="0"/>
              <a:t>measured in terms of list size </a:t>
            </a:r>
            <a:r>
              <a:rPr lang="en-US" i="1" dirty="0"/>
              <a:t>n</a:t>
            </a:r>
          </a:p>
          <a:p>
            <a:endParaRPr lang="en-US" dirty="0"/>
          </a:p>
          <a:p>
            <a:r>
              <a:rPr lang="en-US" dirty="0"/>
              <a:t>Our goal (if possible): </a:t>
            </a:r>
          </a:p>
          <a:p>
            <a:pPr lvl="1"/>
            <a:r>
              <a:rPr lang="en-US" i="1" dirty="0"/>
              <a:t>Very small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/>
              <a:t>compared to </a:t>
            </a:r>
            <a:r>
              <a:rPr lang="en-US" i="1" dirty="0"/>
              <a:t>n, </a:t>
            </a:r>
            <a:r>
              <a:rPr lang="en-US" dirty="0"/>
              <a:t>will go for</a:t>
            </a:r>
            <a:r>
              <a:rPr lang="en-US" i="1" dirty="0"/>
              <a:t>  clog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8229600" cy="1143000"/>
          </a:xfrm>
        </p:spPr>
        <p:txBody>
          <a:bodyPr/>
          <a:lstStyle/>
          <a:p>
            <a:r>
              <a:rPr lang="en-US" sz="4000"/>
              <a:t>What do we mean by “close’’?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Definition:</a:t>
            </a:r>
            <a:r>
              <a:rPr lang="en-US" dirty="0"/>
              <a:t>  </a:t>
            </a:r>
            <a:r>
              <a:rPr lang="en-US" sz="2800" dirty="0"/>
              <a:t>a list of size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800" i="1" dirty="0"/>
              <a:t> </a:t>
            </a:r>
            <a:r>
              <a:rPr lang="en-US" sz="2800" dirty="0"/>
              <a:t>is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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-close </a:t>
            </a:r>
            <a:r>
              <a:rPr lang="en-US" sz="2800" dirty="0"/>
              <a:t>to sorted if can delete at most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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800" dirty="0"/>
              <a:t> values to make it sorted.  Otherwise,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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-far</a:t>
            </a:r>
            <a:r>
              <a:rPr lang="en-US" dirty="0" smtClean="0">
                <a:solidFill>
                  <a:srgbClr val="CC00CC"/>
                </a:solidFill>
              </a:rPr>
              <a:t>.</a:t>
            </a:r>
            <a:endParaRPr lang="en-US" sz="2800" dirty="0" smtClean="0">
              <a:solidFill>
                <a:srgbClr val="CC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(</a:t>
            </a:r>
            <a:r>
              <a:rPr lang="en-US" sz="2800" dirty="0" smtClean="0">
                <a:solidFill>
                  <a:srgbClr val="008000"/>
                </a:solidFill>
                <a:sym typeface="Symbol" pitchFamily="18" charset="2"/>
              </a:rPr>
              <a:t> is given as input, e.g., =1/10)</a:t>
            </a:r>
            <a:endParaRPr lang="en-US" sz="2800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CC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800080"/>
                </a:solidFill>
              </a:rPr>
              <a:t>Sorted:</a:t>
            </a:r>
            <a:r>
              <a:rPr lang="en-US" sz="2800" dirty="0">
                <a:solidFill>
                  <a:schemeClr val="accent2"/>
                </a:solidFill>
              </a:rPr>
              <a:t>  1   2   4  5    7  11  14  19  20  21  23  38  39  45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800080"/>
                </a:solidFill>
              </a:rPr>
              <a:t>Close:</a:t>
            </a:r>
            <a:r>
              <a:rPr lang="en-US" sz="2800" dirty="0">
                <a:solidFill>
                  <a:schemeClr val="accent2"/>
                </a:solidFill>
              </a:rPr>
              <a:t>  </a:t>
            </a:r>
            <a:r>
              <a:rPr lang="en-US" sz="2800" dirty="0" smtClean="0">
                <a:solidFill>
                  <a:schemeClr val="accent2"/>
                </a:solidFill>
              </a:rPr>
              <a:t>  </a:t>
            </a:r>
            <a:r>
              <a:rPr lang="en-US" sz="2800" dirty="0">
                <a:solidFill>
                  <a:schemeClr val="accent2"/>
                </a:solidFill>
              </a:rPr>
              <a:t>1   4  </a:t>
            </a:r>
            <a:r>
              <a:rPr lang="en-US" sz="2800" dirty="0">
                <a:solidFill>
                  <a:srgbClr val="FF0000"/>
                </a:solidFill>
              </a:rPr>
              <a:t> 2</a:t>
            </a:r>
            <a:r>
              <a:rPr lang="en-US" sz="2800" dirty="0">
                <a:solidFill>
                  <a:schemeClr val="accent2"/>
                </a:solidFill>
              </a:rPr>
              <a:t>  5    7  11  14  19  20 </a:t>
            </a:r>
            <a:r>
              <a:rPr lang="en-US" sz="2800" dirty="0">
                <a:solidFill>
                  <a:srgbClr val="FF0000"/>
                </a:solidFill>
              </a:rPr>
              <a:t> 39</a:t>
            </a:r>
            <a:r>
              <a:rPr lang="en-US" sz="2800" dirty="0">
                <a:solidFill>
                  <a:schemeClr val="accent2"/>
                </a:solidFill>
              </a:rPr>
              <a:t>  23  </a:t>
            </a:r>
            <a:r>
              <a:rPr lang="en-US" sz="2800" dirty="0">
                <a:solidFill>
                  <a:srgbClr val="FF0000"/>
                </a:solidFill>
              </a:rPr>
              <a:t>21</a:t>
            </a:r>
            <a:r>
              <a:rPr lang="en-US" sz="2800" dirty="0">
                <a:solidFill>
                  <a:schemeClr val="accent2"/>
                </a:solidFill>
              </a:rPr>
              <a:t>  38  45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            </a:t>
            </a:r>
            <a:r>
              <a:rPr lang="en-US" sz="2800" dirty="0" smtClean="0">
                <a:solidFill>
                  <a:schemeClr val="accent2"/>
                </a:solidFill>
              </a:rPr>
              <a:t>   </a:t>
            </a:r>
            <a:r>
              <a:rPr lang="en-US" sz="2800" dirty="0">
                <a:solidFill>
                  <a:schemeClr val="accent2"/>
                </a:solidFill>
              </a:rPr>
              <a:t>1   4       5    7  11  14  19  20     </a:t>
            </a:r>
            <a:r>
              <a:rPr lang="en-US" sz="2800" dirty="0" smtClean="0">
                <a:solidFill>
                  <a:schemeClr val="accent2"/>
                </a:solidFill>
              </a:rPr>
              <a:t>    </a:t>
            </a:r>
            <a:r>
              <a:rPr lang="en-US" sz="2800" dirty="0">
                <a:solidFill>
                  <a:schemeClr val="accent2"/>
                </a:solidFill>
              </a:rPr>
              <a:t>23     </a:t>
            </a:r>
            <a:r>
              <a:rPr lang="en-US" sz="2800" dirty="0" smtClean="0">
                <a:solidFill>
                  <a:schemeClr val="accent2"/>
                </a:solidFill>
              </a:rPr>
              <a:t>   </a:t>
            </a:r>
            <a:r>
              <a:rPr lang="en-US" sz="2800" dirty="0">
                <a:solidFill>
                  <a:schemeClr val="accent2"/>
                </a:solidFill>
              </a:rPr>
              <a:t>38  45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800080"/>
                </a:solidFill>
              </a:rPr>
              <a:t>Far:</a:t>
            </a:r>
            <a:r>
              <a:rPr lang="en-US" sz="2800" dirty="0">
                <a:solidFill>
                  <a:schemeClr val="accent2"/>
                </a:solidFill>
              </a:rPr>
              <a:t>    </a:t>
            </a:r>
            <a:r>
              <a:rPr lang="en-US" sz="2800" dirty="0" smtClean="0">
                <a:solidFill>
                  <a:schemeClr val="accent2"/>
                </a:solidFill>
              </a:rPr>
              <a:t>   </a:t>
            </a:r>
            <a:r>
              <a:rPr lang="en-US" sz="2800" dirty="0">
                <a:solidFill>
                  <a:srgbClr val="FF0000"/>
                </a:solidFill>
              </a:rPr>
              <a:t>45 39 23  </a:t>
            </a:r>
            <a:r>
              <a:rPr lang="en-US" sz="2800" dirty="0">
                <a:solidFill>
                  <a:schemeClr val="accent2"/>
                </a:solidFill>
              </a:rPr>
              <a:t>1 </a:t>
            </a:r>
            <a:r>
              <a:rPr lang="en-US" sz="2800" dirty="0">
                <a:solidFill>
                  <a:srgbClr val="006600"/>
                </a:solidFill>
              </a:rPr>
              <a:t> 38</a:t>
            </a:r>
            <a:r>
              <a:rPr lang="en-US" sz="2800" dirty="0">
                <a:solidFill>
                  <a:schemeClr val="accent2"/>
                </a:solidFill>
              </a:rPr>
              <a:t>   4    5   </a:t>
            </a:r>
            <a:r>
              <a:rPr lang="en-US" sz="2800" dirty="0">
                <a:solidFill>
                  <a:srgbClr val="FF0066"/>
                </a:solidFill>
              </a:rPr>
              <a:t>21  20  19</a:t>
            </a:r>
            <a:r>
              <a:rPr lang="en-US" sz="2800" dirty="0">
                <a:solidFill>
                  <a:schemeClr val="accent2"/>
                </a:solidFill>
              </a:rPr>
              <a:t>   </a:t>
            </a:r>
            <a:r>
              <a:rPr lang="en-US" sz="2800" dirty="0">
                <a:solidFill>
                  <a:srgbClr val="800080"/>
                </a:solidFill>
              </a:rPr>
              <a:t>2</a:t>
            </a:r>
            <a:r>
              <a:rPr lang="en-US" sz="2800" dirty="0">
                <a:solidFill>
                  <a:schemeClr val="accent2"/>
                </a:solidFill>
              </a:rPr>
              <a:t>    7  11  14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                       </a:t>
            </a:r>
            <a:r>
              <a:rPr lang="en-US" sz="2800" dirty="0" smtClean="0">
                <a:solidFill>
                  <a:schemeClr val="accent2"/>
                </a:solidFill>
              </a:rPr>
              <a:t>         </a:t>
            </a:r>
            <a:r>
              <a:rPr lang="en-US" sz="2800" dirty="0">
                <a:solidFill>
                  <a:schemeClr val="accent2"/>
                </a:solidFill>
              </a:rPr>
              <a:t>1         4    5           </a:t>
            </a:r>
            <a:r>
              <a:rPr lang="en-US" sz="2800" dirty="0" smtClean="0">
                <a:solidFill>
                  <a:schemeClr val="accent2"/>
                </a:solidFill>
              </a:rPr>
              <a:t>                   </a:t>
            </a:r>
            <a:r>
              <a:rPr lang="en-US" sz="2800" dirty="0">
                <a:solidFill>
                  <a:schemeClr val="accent2"/>
                </a:solidFill>
              </a:rPr>
              <a:t>7  11  14</a:t>
            </a:r>
            <a:endParaRPr lang="en-US" sz="28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8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for algorithm: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Pass sorted lists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Fail lists that are </a:t>
            </a:r>
            <a:r>
              <a:rPr lang="en-US" sz="2800" dirty="0">
                <a:sym typeface="Symbol" pitchFamily="18" charset="2"/>
              </a:rPr>
              <a:t></a:t>
            </a:r>
            <a:r>
              <a:rPr lang="en-US" sz="2800" dirty="0"/>
              <a:t>-far</a:t>
            </a:r>
            <a:r>
              <a:rPr lang="en-US" dirty="0">
                <a:solidFill>
                  <a:srgbClr val="CC00CC"/>
                </a:solidFill>
              </a:rPr>
              <a:t>.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Equivalently:  if list likely to pass test, can change at most </a:t>
            </a:r>
            <a:r>
              <a:rPr lang="en-US" sz="2400" dirty="0">
                <a:sym typeface="Symbol" pitchFamily="18" charset="2"/>
              </a:rPr>
              <a:t> fraction of list  to make it sorted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    Probability of success &gt; 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pitchFamily="18" charset="2"/>
              </a:rPr>
              <a:t>     (can boost it arbitrarily high by repeating several times and   outputting </a:t>
            </a:r>
            <a:r>
              <a:rPr lang="en-US" sz="2000" dirty="0" smtClean="0">
                <a:sym typeface="Symbol" pitchFamily="18" charset="2"/>
              </a:rPr>
              <a:t>“fail” if ever see a “fail”, “pass” otherwise)</a:t>
            </a:r>
            <a:endParaRPr lang="en-US" sz="20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Can test in O(1/</a:t>
            </a:r>
            <a:r>
              <a:rPr lang="en-US" dirty="0">
                <a:sym typeface="Symbol" pitchFamily="18" charset="2"/>
              </a:rPr>
              <a:t></a:t>
            </a:r>
            <a:r>
              <a:rPr lang="en-US" sz="2800" dirty="0"/>
              <a:t> log n) time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		(and can’t do any better!)</a:t>
            </a:r>
            <a:endParaRPr lang="en-US" sz="20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5029200" y="1752600"/>
            <a:ext cx="3505200" cy="1066800"/>
          </a:xfrm>
          <a:prstGeom prst="wedgeRoundRectCallout">
            <a:avLst>
              <a:gd name="adj1" fmla="val -74679"/>
              <a:gd name="adj2" fmla="val 315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What if list not sorted, but not far? 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5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Big data?</a:t>
            </a:r>
          </a:p>
        </p:txBody>
      </p:sp>
      <p:pic>
        <p:nvPicPr>
          <p:cNvPr id="6147" name="Picture 4" descr="nasaunivers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0" y="1660525"/>
            <a:ext cx="6777038" cy="4287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030" y="152400"/>
            <a:ext cx="7772400" cy="1143000"/>
          </a:xfrm>
        </p:spPr>
        <p:txBody>
          <a:bodyPr/>
          <a:lstStyle/>
          <a:p>
            <a:r>
              <a:rPr lang="en-US" dirty="0"/>
              <a:t>An attempt: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930" y="1143000"/>
            <a:ext cx="8832070" cy="4114800"/>
          </a:xfrm>
        </p:spPr>
        <p:txBody>
          <a:bodyPr/>
          <a:lstStyle/>
          <a:p>
            <a:r>
              <a:rPr lang="en-US" sz="2800" dirty="0"/>
              <a:t>Proposed algorithm</a:t>
            </a:r>
            <a:r>
              <a:rPr lang="en-US" sz="3600" dirty="0"/>
              <a:t>:</a:t>
            </a:r>
          </a:p>
          <a:p>
            <a:pPr lvl="1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Pick random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and test that 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en-US" sz="3200" i="1" baseline="-25000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≤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en-US" sz="3200" i="1" baseline="-25000" dirty="0">
                <a:solidFill>
                  <a:schemeClr val="accent2">
                    <a:lumMod val="75000"/>
                  </a:schemeClr>
                </a:solidFill>
              </a:rPr>
              <a:t>i+1</a:t>
            </a:r>
          </a:p>
          <a:p>
            <a:pPr lvl="1"/>
            <a:endParaRPr lang="en-US" sz="3200" i="1" baseline="-25000" dirty="0">
              <a:solidFill>
                <a:srgbClr val="800080"/>
              </a:solidFill>
            </a:endParaRPr>
          </a:p>
          <a:p>
            <a:r>
              <a:rPr lang="en-US" sz="2800" dirty="0"/>
              <a:t>Bad input type:</a:t>
            </a:r>
          </a:p>
          <a:p>
            <a:pPr lvl="1"/>
            <a:r>
              <a:rPr lang="en-US" dirty="0">
                <a:solidFill>
                  <a:srgbClr val="800080"/>
                </a:solidFill>
              </a:rPr>
              <a:t>1,2,3,4,5,…n/4, </a:t>
            </a:r>
            <a:r>
              <a:rPr lang="en-US" dirty="0">
                <a:solidFill>
                  <a:srgbClr val="008000"/>
                </a:solidFill>
              </a:rPr>
              <a:t>1,2,….n/4, </a:t>
            </a:r>
            <a:r>
              <a:rPr lang="en-US" dirty="0">
                <a:solidFill>
                  <a:srgbClr val="800080"/>
                </a:solidFill>
              </a:rPr>
              <a:t>1,2,…n/4, </a:t>
            </a:r>
            <a:r>
              <a:rPr lang="en-US" dirty="0">
                <a:solidFill>
                  <a:srgbClr val="008000"/>
                </a:solidFill>
              </a:rPr>
              <a:t>1,2,…,n/4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Difficult for this algorithm to find “breakpoint” 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But other tests work well…</a:t>
            </a:r>
          </a:p>
        </p:txBody>
      </p:sp>
      <p:grpSp>
        <p:nvGrpSpPr>
          <p:cNvPr id="268292" name="Group 4"/>
          <p:cNvGrpSpPr>
            <a:grpSpLocks/>
          </p:cNvGrpSpPr>
          <p:nvPr/>
        </p:nvGrpSpPr>
        <p:grpSpPr bwMode="auto">
          <a:xfrm>
            <a:off x="1905000" y="5181600"/>
            <a:ext cx="4687888" cy="1371600"/>
            <a:chOff x="1200" y="3264"/>
            <a:chExt cx="2953" cy="864"/>
          </a:xfrm>
        </p:grpSpPr>
        <p:sp>
          <p:nvSpPr>
            <p:cNvPr id="268293" name="Line 5"/>
            <p:cNvSpPr>
              <a:spLocks noChangeShapeType="1"/>
            </p:cNvSpPr>
            <p:nvPr/>
          </p:nvSpPr>
          <p:spPr bwMode="auto">
            <a:xfrm flipV="1">
              <a:off x="1536" y="326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8294" name="Line 6"/>
            <p:cNvSpPr>
              <a:spLocks noChangeShapeType="1"/>
            </p:cNvSpPr>
            <p:nvPr/>
          </p:nvSpPr>
          <p:spPr bwMode="auto">
            <a:xfrm>
              <a:off x="1536" y="40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8295" name="Text Box 7"/>
            <p:cNvSpPr txBox="1">
              <a:spLocks noChangeArrowheads="1"/>
            </p:cNvSpPr>
            <p:nvPr/>
          </p:nvSpPr>
          <p:spPr bwMode="auto">
            <a:xfrm>
              <a:off x="3984" y="3840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268296" name="Text Box 8"/>
            <p:cNvSpPr txBox="1">
              <a:spLocks noChangeArrowheads="1"/>
            </p:cNvSpPr>
            <p:nvPr/>
          </p:nvSpPr>
          <p:spPr bwMode="auto">
            <a:xfrm>
              <a:off x="1200" y="3312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y</a:t>
              </a:r>
              <a:r>
                <a:rPr lang="en-US" baseline="-25000">
                  <a:latin typeface="Times New Roman" pitchFamily="18" charset="0"/>
                </a:rPr>
                <a:t>i</a:t>
              </a:r>
            </a:p>
          </p:txBody>
        </p:sp>
        <p:grpSp>
          <p:nvGrpSpPr>
            <p:cNvPr id="268297" name="Group 9"/>
            <p:cNvGrpSpPr>
              <a:grpSpLocks/>
            </p:cNvGrpSpPr>
            <p:nvPr/>
          </p:nvGrpSpPr>
          <p:grpSpPr bwMode="auto">
            <a:xfrm rot="5666176">
              <a:off x="1632" y="3648"/>
              <a:ext cx="336" cy="336"/>
              <a:chOff x="912" y="768"/>
              <a:chExt cx="336" cy="336"/>
            </a:xfrm>
          </p:grpSpPr>
          <p:sp>
            <p:nvSpPr>
              <p:cNvPr id="268298" name="Oval 10"/>
              <p:cNvSpPr>
                <a:spLocks noChangeArrowheads="1"/>
              </p:cNvSpPr>
              <p:nvPr/>
            </p:nvSpPr>
            <p:spPr bwMode="auto">
              <a:xfrm>
                <a:off x="1008" y="8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299" name="Oval 11"/>
              <p:cNvSpPr>
                <a:spLocks noChangeArrowheads="1"/>
              </p:cNvSpPr>
              <p:nvPr/>
            </p:nvSpPr>
            <p:spPr bwMode="auto">
              <a:xfrm>
                <a:off x="1104" y="9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00" name="Oval 12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01" name="Oval 13"/>
              <p:cNvSpPr>
                <a:spLocks noChangeArrowheads="1"/>
              </p:cNvSpPr>
              <p:nvPr/>
            </p:nvSpPr>
            <p:spPr bwMode="auto">
              <a:xfrm>
                <a:off x="912" y="7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pSp>
          <p:nvGrpSpPr>
            <p:cNvPr id="268302" name="Group 14"/>
            <p:cNvGrpSpPr>
              <a:grpSpLocks/>
            </p:cNvGrpSpPr>
            <p:nvPr/>
          </p:nvGrpSpPr>
          <p:grpSpPr bwMode="auto">
            <a:xfrm rot="5666176">
              <a:off x="2160" y="3648"/>
              <a:ext cx="336" cy="336"/>
              <a:chOff x="912" y="768"/>
              <a:chExt cx="336" cy="336"/>
            </a:xfrm>
          </p:grpSpPr>
          <p:sp>
            <p:nvSpPr>
              <p:cNvPr id="268303" name="Oval 15"/>
              <p:cNvSpPr>
                <a:spLocks noChangeArrowheads="1"/>
              </p:cNvSpPr>
              <p:nvPr/>
            </p:nvSpPr>
            <p:spPr bwMode="auto">
              <a:xfrm>
                <a:off x="1008" y="8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04" name="Oval 16"/>
              <p:cNvSpPr>
                <a:spLocks noChangeArrowheads="1"/>
              </p:cNvSpPr>
              <p:nvPr/>
            </p:nvSpPr>
            <p:spPr bwMode="auto">
              <a:xfrm>
                <a:off x="1104" y="9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05" name="Oval 17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06" name="Oval 18"/>
              <p:cNvSpPr>
                <a:spLocks noChangeArrowheads="1"/>
              </p:cNvSpPr>
              <p:nvPr/>
            </p:nvSpPr>
            <p:spPr bwMode="auto">
              <a:xfrm>
                <a:off x="912" y="7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pSp>
          <p:nvGrpSpPr>
            <p:cNvPr id="268307" name="Group 19"/>
            <p:cNvGrpSpPr>
              <a:grpSpLocks/>
            </p:cNvGrpSpPr>
            <p:nvPr/>
          </p:nvGrpSpPr>
          <p:grpSpPr bwMode="auto">
            <a:xfrm rot="5666176">
              <a:off x="2688" y="3648"/>
              <a:ext cx="336" cy="336"/>
              <a:chOff x="912" y="768"/>
              <a:chExt cx="336" cy="336"/>
            </a:xfrm>
          </p:grpSpPr>
          <p:sp>
            <p:nvSpPr>
              <p:cNvPr id="268308" name="Oval 20"/>
              <p:cNvSpPr>
                <a:spLocks noChangeArrowheads="1"/>
              </p:cNvSpPr>
              <p:nvPr/>
            </p:nvSpPr>
            <p:spPr bwMode="auto">
              <a:xfrm>
                <a:off x="1008" y="8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09" name="Oval 21"/>
              <p:cNvSpPr>
                <a:spLocks noChangeArrowheads="1"/>
              </p:cNvSpPr>
              <p:nvPr/>
            </p:nvSpPr>
            <p:spPr bwMode="auto">
              <a:xfrm>
                <a:off x="1104" y="9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10" name="Oval 22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11" name="Oval 23"/>
              <p:cNvSpPr>
                <a:spLocks noChangeArrowheads="1"/>
              </p:cNvSpPr>
              <p:nvPr/>
            </p:nvSpPr>
            <p:spPr bwMode="auto">
              <a:xfrm>
                <a:off x="912" y="7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pSp>
          <p:nvGrpSpPr>
            <p:cNvPr id="268312" name="Group 24"/>
            <p:cNvGrpSpPr>
              <a:grpSpLocks/>
            </p:cNvGrpSpPr>
            <p:nvPr/>
          </p:nvGrpSpPr>
          <p:grpSpPr bwMode="auto">
            <a:xfrm rot="5666176">
              <a:off x="3216" y="3648"/>
              <a:ext cx="336" cy="336"/>
              <a:chOff x="912" y="768"/>
              <a:chExt cx="336" cy="336"/>
            </a:xfrm>
          </p:grpSpPr>
          <p:sp>
            <p:nvSpPr>
              <p:cNvPr id="268313" name="Oval 25"/>
              <p:cNvSpPr>
                <a:spLocks noChangeArrowheads="1"/>
              </p:cNvSpPr>
              <p:nvPr/>
            </p:nvSpPr>
            <p:spPr bwMode="auto">
              <a:xfrm>
                <a:off x="1008" y="8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14" name="Oval 26"/>
              <p:cNvSpPr>
                <a:spLocks noChangeArrowheads="1"/>
              </p:cNvSpPr>
              <p:nvPr/>
            </p:nvSpPr>
            <p:spPr bwMode="auto">
              <a:xfrm>
                <a:off x="1104" y="9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15" name="Oval 27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8316" name="Oval 28"/>
              <p:cNvSpPr>
                <a:spLocks noChangeArrowheads="1"/>
              </p:cNvSpPr>
              <p:nvPr/>
            </p:nvSpPr>
            <p:spPr bwMode="auto">
              <a:xfrm>
                <a:off x="912" y="7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895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7772400" cy="1143000"/>
          </a:xfrm>
        </p:spPr>
        <p:txBody>
          <a:bodyPr/>
          <a:lstStyle/>
          <a:p>
            <a:r>
              <a:rPr lang="en-US"/>
              <a:t>A second attempt: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114800"/>
          </a:xfrm>
        </p:spPr>
        <p:txBody>
          <a:bodyPr/>
          <a:lstStyle/>
          <a:p>
            <a:r>
              <a:rPr lang="en-US" sz="2400" dirty="0"/>
              <a:t>Proposed algorithm:</a:t>
            </a:r>
          </a:p>
          <a:p>
            <a:pPr lvl="1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Pick random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&lt;j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and test that 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en-US" sz="3200" i="1" baseline="-250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≤</a:t>
            </a:r>
            <a:r>
              <a:rPr lang="en-US" sz="3200" i="1" dirty="0" err="1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en-US" sz="3200" i="1" baseline="-25000" dirty="0" err="1">
                <a:solidFill>
                  <a:schemeClr val="accent2">
                    <a:lumMod val="75000"/>
                  </a:schemeClr>
                </a:solidFill>
              </a:rPr>
              <a:t>j</a:t>
            </a:r>
            <a:endParaRPr lang="en-US" sz="3200" i="1" baseline="-25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/>
              <a:t>Bad input type:</a:t>
            </a:r>
          </a:p>
          <a:p>
            <a:pPr lvl="1"/>
            <a:r>
              <a:rPr lang="en-US" sz="2400" i="1" dirty="0"/>
              <a:t>n/4</a:t>
            </a:r>
            <a:r>
              <a:rPr lang="en-US" sz="2400" dirty="0"/>
              <a:t> groups of 4 decreasing</a:t>
            </a:r>
            <a:r>
              <a:rPr lang="en-US" sz="2400" baseline="30000" dirty="0"/>
              <a:t> </a:t>
            </a:r>
            <a:r>
              <a:rPr lang="en-US" sz="2400" dirty="0"/>
              <a:t>elements  </a:t>
            </a:r>
          </a:p>
          <a:p>
            <a:pPr lvl="1">
              <a:buFontTx/>
              <a:buNone/>
            </a:pPr>
            <a:r>
              <a:rPr lang="en-US" sz="2400" dirty="0"/>
              <a:t>       </a:t>
            </a:r>
            <a:r>
              <a:rPr lang="en-US" sz="2400" dirty="0">
                <a:solidFill>
                  <a:schemeClr val="tx1"/>
                </a:solidFill>
              </a:rPr>
              <a:t>4,3, 2, 1</a:t>
            </a:r>
            <a:r>
              <a:rPr lang="en-US" sz="2400" dirty="0"/>
              <a:t>,</a:t>
            </a:r>
            <a:r>
              <a:rPr lang="en-US" sz="2400" dirty="0">
                <a:solidFill>
                  <a:srgbClr val="CC0099"/>
                </a:solidFill>
              </a:rPr>
              <a:t>8,7,6,5,</a:t>
            </a:r>
            <a:r>
              <a:rPr lang="en-US" sz="2400" dirty="0">
                <a:solidFill>
                  <a:srgbClr val="FF0000"/>
                </a:solidFill>
              </a:rPr>
              <a:t>12,11,10,9</a:t>
            </a:r>
            <a:r>
              <a:rPr lang="en-US" sz="2400" dirty="0">
                <a:solidFill>
                  <a:srgbClr val="CC0099"/>
                </a:solidFill>
              </a:rPr>
              <a:t>…</a:t>
            </a:r>
            <a:r>
              <a:rPr lang="en-US" sz="2400" dirty="0"/>
              <a:t>,</a:t>
            </a:r>
            <a:r>
              <a:rPr lang="en-US" sz="2400" dirty="0">
                <a:solidFill>
                  <a:srgbClr val="006600"/>
                </a:solidFill>
              </a:rPr>
              <a:t>4k, 4k-1,4k-2,4k-3</a:t>
            </a:r>
            <a:r>
              <a:rPr lang="en-US" sz="2400" dirty="0">
                <a:solidFill>
                  <a:srgbClr val="800080"/>
                </a:solidFill>
              </a:rPr>
              <a:t>,…</a:t>
            </a:r>
          </a:p>
          <a:p>
            <a:pPr lvl="1"/>
            <a:r>
              <a:rPr lang="en-US" sz="2400" dirty="0"/>
              <a:t>Largest monotone sequence is n/4</a:t>
            </a:r>
          </a:p>
          <a:p>
            <a:pPr lvl="1"/>
            <a:r>
              <a:rPr lang="en-US" sz="2400" dirty="0"/>
              <a:t>must pick </a:t>
            </a:r>
            <a:r>
              <a:rPr lang="en-US" sz="2400" i="1" dirty="0" err="1"/>
              <a:t>i,j</a:t>
            </a:r>
            <a:r>
              <a:rPr lang="en-US" sz="2400" dirty="0"/>
              <a:t> in same group to see problem</a:t>
            </a:r>
          </a:p>
          <a:p>
            <a:pPr lvl="1"/>
            <a:r>
              <a:rPr lang="en-US" sz="2400" dirty="0"/>
              <a:t>need </a:t>
            </a:r>
            <a:r>
              <a:rPr lang="en-US" sz="2400" dirty="0">
                <a:latin typeface="Symbol" pitchFamily="18" charset="2"/>
              </a:rPr>
              <a:t>W</a:t>
            </a:r>
            <a:r>
              <a:rPr lang="en-US" sz="2400" dirty="0"/>
              <a:t>(n</a:t>
            </a:r>
            <a:r>
              <a:rPr lang="en-US" sz="2400" baseline="30000" dirty="0"/>
              <a:t>1/2</a:t>
            </a:r>
            <a:r>
              <a:rPr lang="en-US" sz="2400" dirty="0"/>
              <a:t>) samples</a:t>
            </a:r>
          </a:p>
        </p:txBody>
      </p:sp>
      <p:grpSp>
        <p:nvGrpSpPr>
          <p:cNvPr id="269316" name="Group 4"/>
          <p:cNvGrpSpPr>
            <a:grpSpLocks/>
          </p:cNvGrpSpPr>
          <p:nvPr/>
        </p:nvGrpSpPr>
        <p:grpSpPr bwMode="auto">
          <a:xfrm>
            <a:off x="2133600" y="4724400"/>
            <a:ext cx="4687888" cy="2133600"/>
            <a:chOff x="1200" y="1536"/>
            <a:chExt cx="2953" cy="1344"/>
          </a:xfrm>
        </p:grpSpPr>
        <p:sp>
          <p:nvSpPr>
            <p:cNvPr id="269317" name="Line 5"/>
            <p:cNvSpPr>
              <a:spLocks noChangeShapeType="1"/>
            </p:cNvSpPr>
            <p:nvPr/>
          </p:nvSpPr>
          <p:spPr bwMode="auto">
            <a:xfrm flipV="1">
              <a:off x="1488" y="1680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69318" name="Line 6"/>
            <p:cNvSpPr>
              <a:spLocks noChangeShapeType="1"/>
            </p:cNvSpPr>
            <p:nvPr/>
          </p:nvSpPr>
          <p:spPr bwMode="auto">
            <a:xfrm>
              <a:off x="1488" y="278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grpSp>
          <p:nvGrpSpPr>
            <p:cNvPr id="269319" name="Group 7"/>
            <p:cNvGrpSpPr>
              <a:grpSpLocks/>
            </p:cNvGrpSpPr>
            <p:nvPr/>
          </p:nvGrpSpPr>
          <p:grpSpPr bwMode="auto">
            <a:xfrm>
              <a:off x="1632" y="2304"/>
              <a:ext cx="336" cy="336"/>
              <a:chOff x="912" y="768"/>
              <a:chExt cx="336" cy="336"/>
            </a:xfrm>
          </p:grpSpPr>
          <p:sp>
            <p:nvSpPr>
              <p:cNvPr id="269320" name="Oval 8"/>
              <p:cNvSpPr>
                <a:spLocks noChangeArrowheads="1"/>
              </p:cNvSpPr>
              <p:nvPr/>
            </p:nvSpPr>
            <p:spPr bwMode="auto">
              <a:xfrm>
                <a:off x="1008" y="8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9321" name="Oval 9"/>
              <p:cNvSpPr>
                <a:spLocks noChangeArrowheads="1"/>
              </p:cNvSpPr>
              <p:nvPr/>
            </p:nvSpPr>
            <p:spPr bwMode="auto">
              <a:xfrm>
                <a:off x="1104" y="9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9322" name="Oval 10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9323" name="Oval 11"/>
              <p:cNvSpPr>
                <a:spLocks noChangeArrowheads="1"/>
              </p:cNvSpPr>
              <p:nvPr/>
            </p:nvSpPr>
            <p:spPr bwMode="auto">
              <a:xfrm>
                <a:off x="912" y="7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pSp>
          <p:nvGrpSpPr>
            <p:cNvPr id="269324" name="Group 12"/>
            <p:cNvGrpSpPr>
              <a:grpSpLocks/>
            </p:cNvGrpSpPr>
            <p:nvPr/>
          </p:nvGrpSpPr>
          <p:grpSpPr bwMode="auto">
            <a:xfrm>
              <a:off x="2064" y="1968"/>
              <a:ext cx="336" cy="336"/>
              <a:chOff x="912" y="768"/>
              <a:chExt cx="336" cy="336"/>
            </a:xfrm>
          </p:grpSpPr>
          <p:sp>
            <p:nvSpPr>
              <p:cNvPr id="269325" name="Oval 13"/>
              <p:cNvSpPr>
                <a:spLocks noChangeArrowheads="1"/>
              </p:cNvSpPr>
              <p:nvPr/>
            </p:nvSpPr>
            <p:spPr bwMode="auto">
              <a:xfrm>
                <a:off x="1008" y="8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9326" name="Oval 14"/>
              <p:cNvSpPr>
                <a:spLocks noChangeArrowheads="1"/>
              </p:cNvSpPr>
              <p:nvPr/>
            </p:nvSpPr>
            <p:spPr bwMode="auto">
              <a:xfrm>
                <a:off x="1104" y="9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9327" name="Oval 15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9328" name="Oval 16"/>
              <p:cNvSpPr>
                <a:spLocks noChangeArrowheads="1"/>
              </p:cNvSpPr>
              <p:nvPr/>
            </p:nvSpPr>
            <p:spPr bwMode="auto">
              <a:xfrm>
                <a:off x="912" y="7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pSp>
          <p:nvGrpSpPr>
            <p:cNvPr id="269329" name="Group 17"/>
            <p:cNvGrpSpPr>
              <a:grpSpLocks/>
            </p:cNvGrpSpPr>
            <p:nvPr/>
          </p:nvGrpSpPr>
          <p:grpSpPr bwMode="auto">
            <a:xfrm>
              <a:off x="2544" y="1632"/>
              <a:ext cx="336" cy="336"/>
              <a:chOff x="912" y="768"/>
              <a:chExt cx="336" cy="336"/>
            </a:xfrm>
          </p:grpSpPr>
          <p:sp>
            <p:nvSpPr>
              <p:cNvPr id="269330" name="Oval 18"/>
              <p:cNvSpPr>
                <a:spLocks noChangeArrowheads="1"/>
              </p:cNvSpPr>
              <p:nvPr/>
            </p:nvSpPr>
            <p:spPr bwMode="auto">
              <a:xfrm>
                <a:off x="1008" y="8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9331" name="Oval 19"/>
              <p:cNvSpPr>
                <a:spLocks noChangeArrowheads="1"/>
              </p:cNvSpPr>
              <p:nvPr/>
            </p:nvSpPr>
            <p:spPr bwMode="auto">
              <a:xfrm>
                <a:off x="1104" y="9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9332" name="Oval 20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69333" name="Oval 21"/>
              <p:cNvSpPr>
                <a:spLocks noChangeArrowheads="1"/>
              </p:cNvSpPr>
              <p:nvPr/>
            </p:nvSpPr>
            <p:spPr bwMode="auto">
              <a:xfrm>
                <a:off x="912" y="7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sp>
          <p:nvSpPr>
            <p:cNvPr id="269334" name="Text Box 22"/>
            <p:cNvSpPr txBox="1">
              <a:spLocks noChangeArrowheads="1"/>
            </p:cNvSpPr>
            <p:nvPr/>
          </p:nvSpPr>
          <p:spPr bwMode="auto">
            <a:xfrm>
              <a:off x="3984" y="2592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269335" name="Text Box 23"/>
            <p:cNvSpPr txBox="1">
              <a:spLocks noChangeArrowheads="1"/>
            </p:cNvSpPr>
            <p:nvPr/>
          </p:nvSpPr>
          <p:spPr bwMode="auto">
            <a:xfrm>
              <a:off x="1200" y="1536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y</a:t>
              </a:r>
              <a:r>
                <a:rPr lang="en-US" baseline="-25000">
                  <a:latin typeface="Times New Roman" pitchFamily="18" charset="0"/>
                </a:rPr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161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minor simplification: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Assume list is distinct (i.e. </a:t>
            </a:r>
            <a:r>
              <a:rPr lang="en-US" sz="2800" i="1" dirty="0"/>
              <a:t>x</a:t>
            </a:r>
            <a:r>
              <a:rPr lang="en-US" sz="2800" i="1" baseline="-25000" dirty="0">
                <a:cs typeface="Arial" pitchFamily="34" charset="0"/>
              </a:rPr>
              <a:t>i</a:t>
            </a:r>
            <a:r>
              <a:rPr lang="en-US" sz="2800" i="1" dirty="0"/>
              <a:t> </a:t>
            </a:r>
            <a:r>
              <a:rPr lang="en-US" sz="2800" i="1" dirty="0">
                <a:latin typeface="Symbol" pitchFamily="18" charset="2"/>
                <a:sym typeface="Symbol" pitchFamily="18" charset="2"/>
              </a:rPr>
              <a:t></a:t>
            </a:r>
            <a:r>
              <a:rPr lang="en-US" sz="2800" i="1" dirty="0"/>
              <a:t> </a:t>
            </a:r>
            <a:r>
              <a:rPr lang="en-US" sz="2800" i="1" dirty="0" err="1"/>
              <a:t>x</a:t>
            </a:r>
            <a:r>
              <a:rPr lang="en-US" sz="2800" i="1" baseline="-25000" dirty="0" err="1">
                <a:cs typeface="Arial" pitchFamily="34" charset="0"/>
              </a:rPr>
              <a:t>j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Claim:  this is not really easier</a:t>
            </a:r>
          </a:p>
          <a:p>
            <a:pPr lvl="1"/>
            <a:r>
              <a:rPr lang="en-US" sz="2400" dirty="0"/>
              <a:t>Why?</a:t>
            </a:r>
          </a:p>
          <a:p>
            <a:pPr lvl="2">
              <a:buFontTx/>
              <a:buNone/>
            </a:pPr>
            <a:r>
              <a:rPr lang="en-US" dirty="0"/>
              <a:t>Can “virtually” append </a:t>
            </a:r>
            <a:r>
              <a:rPr lang="en-US" i="1" dirty="0" err="1"/>
              <a:t>i</a:t>
            </a:r>
            <a:r>
              <a:rPr lang="en-US" dirty="0"/>
              <a:t> to each </a:t>
            </a:r>
            <a:r>
              <a:rPr lang="en-US" i="1" dirty="0"/>
              <a:t>x</a:t>
            </a:r>
            <a:r>
              <a:rPr lang="en-US" i="1" baseline="-25000" dirty="0">
                <a:cs typeface="Arial" pitchFamily="34" charset="0"/>
              </a:rPr>
              <a:t>i</a:t>
            </a:r>
          </a:p>
          <a:p>
            <a:pPr lvl="2">
              <a:buFontTx/>
              <a:buNone/>
            </a:pPr>
            <a:r>
              <a:rPr lang="en-US" i="1" dirty="0">
                <a:cs typeface="Arial" pitchFamily="34" charset="0"/>
              </a:rPr>
              <a:t>   x</a:t>
            </a:r>
            <a:r>
              <a:rPr lang="en-US" i="1" baseline="-25000" dirty="0">
                <a:cs typeface="Arial" pitchFamily="34" charset="0"/>
              </a:rPr>
              <a:t>1</a:t>
            </a:r>
            <a:r>
              <a:rPr lang="en-US" i="1" dirty="0">
                <a:cs typeface="Arial" pitchFamily="34" charset="0"/>
              </a:rPr>
              <a:t>,x</a:t>
            </a:r>
            <a:r>
              <a:rPr lang="en-US" i="1" baseline="-25000" dirty="0">
                <a:cs typeface="Arial" pitchFamily="34" charset="0"/>
              </a:rPr>
              <a:t>2</a:t>
            </a:r>
            <a:r>
              <a:rPr lang="en-US" i="1" dirty="0">
                <a:cs typeface="Arial" pitchFamily="34" charset="0"/>
              </a:rPr>
              <a:t>,…</a:t>
            </a:r>
            <a:r>
              <a:rPr lang="en-US" i="1" dirty="0" err="1">
                <a:cs typeface="Arial" pitchFamily="34" charset="0"/>
              </a:rPr>
              <a:t>x</a:t>
            </a:r>
            <a:r>
              <a:rPr lang="en-US" i="1" baseline="-25000" dirty="0" err="1">
                <a:cs typeface="Arial" pitchFamily="34" charset="0"/>
              </a:rPr>
              <a:t>n</a:t>
            </a:r>
            <a:r>
              <a:rPr lang="en-US" i="1" dirty="0">
                <a:cs typeface="Arial" pitchFamily="34" charset="0"/>
              </a:rPr>
              <a:t> </a:t>
            </a:r>
            <a:r>
              <a:rPr lang="en-US" i="1" dirty="0" smtClean="0">
                <a:latin typeface="cmsy10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i="1" baseline="-25000" dirty="0" smtClean="0">
                <a:cs typeface="Arial" pitchFamily="34" charset="0"/>
              </a:rPr>
              <a:t> </a:t>
            </a:r>
            <a:r>
              <a:rPr lang="en-US" i="1" dirty="0">
                <a:cs typeface="Arial" pitchFamily="34" charset="0"/>
              </a:rPr>
              <a:t>(x</a:t>
            </a:r>
            <a:r>
              <a:rPr lang="en-US" i="1" baseline="-25000" dirty="0">
                <a:cs typeface="Arial" pitchFamily="34" charset="0"/>
              </a:rPr>
              <a:t>1</a:t>
            </a:r>
            <a:r>
              <a:rPr lang="en-US" i="1" dirty="0">
                <a:cs typeface="Arial" pitchFamily="34" charset="0"/>
              </a:rPr>
              <a:t>,</a:t>
            </a:r>
            <a:r>
              <a:rPr lang="en-US" i="1" dirty="0">
                <a:solidFill>
                  <a:srgbClr val="006600"/>
                </a:solidFill>
                <a:cs typeface="Arial" pitchFamily="34" charset="0"/>
              </a:rPr>
              <a:t>1</a:t>
            </a:r>
            <a:r>
              <a:rPr lang="en-US" i="1" dirty="0">
                <a:cs typeface="Arial" pitchFamily="34" charset="0"/>
              </a:rPr>
              <a:t>), (x</a:t>
            </a:r>
            <a:r>
              <a:rPr lang="en-US" i="1" baseline="-25000" dirty="0">
                <a:cs typeface="Arial" pitchFamily="34" charset="0"/>
              </a:rPr>
              <a:t>2</a:t>
            </a:r>
            <a:r>
              <a:rPr lang="en-US" i="1" dirty="0">
                <a:cs typeface="Arial" pitchFamily="34" charset="0"/>
              </a:rPr>
              <a:t>,</a:t>
            </a:r>
            <a:r>
              <a:rPr lang="en-US" i="1" dirty="0">
                <a:solidFill>
                  <a:srgbClr val="006600"/>
                </a:solidFill>
                <a:cs typeface="Arial" pitchFamily="34" charset="0"/>
              </a:rPr>
              <a:t>2</a:t>
            </a:r>
            <a:r>
              <a:rPr lang="en-US" i="1" dirty="0">
                <a:cs typeface="Arial" pitchFamily="34" charset="0"/>
              </a:rPr>
              <a:t>),…,(</a:t>
            </a:r>
            <a:r>
              <a:rPr lang="en-US" i="1" dirty="0" err="1">
                <a:cs typeface="Arial" pitchFamily="34" charset="0"/>
              </a:rPr>
              <a:t>x</a:t>
            </a:r>
            <a:r>
              <a:rPr lang="en-US" i="1" baseline="-25000" dirty="0" err="1">
                <a:cs typeface="Arial" pitchFamily="34" charset="0"/>
              </a:rPr>
              <a:t>n</a:t>
            </a:r>
            <a:r>
              <a:rPr lang="en-US" i="1" dirty="0" err="1">
                <a:cs typeface="Arial" pitchFamily="34" charset="0"/>
              </a:rPr>
              <a:t>,</a:t>
            </a:r>
            <a:r>
              <a:rPr lang="en-US" i="1" dirty="0" err="1">
                <a:solidFill>
                  <a:srgbClr val="006600"/>
                </a:solidFill>
                <a:cs typeface="Arial" pitchFamily="34" charset="0"/>
              </a:rPr>
              <a:t>n</a:t>
            </a:r>
            <a:r>
              <a:rPr lang="en-US" i="1" dirty="0">
                <a:cs typeface="Arial" pitchFamily="34" charset="0"/>
              </a:rPr>
              <a:t>)</a:t>
            </a:r>
          </a:p>
          <a:p>
            <a:pPr lvl="2">
              <a:buFontTx/>
              <a:buNone/>
            </a:pPr>
            <a:r>
              <a:rPr lang="en-US" i="1" dirty="0">
                <a:cs typeface="Arial" pitchFamily="34" charset="0"/>
              </a:rPr>
              <a:t>  e.g., 1,1,2,6,6  </a:t>
            </a:r>
            <a:r>
              <a:rPr lang="en-US" i="1" dirty="0" smtClean="0">
                <a:latin typeface="cmsy10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i="1" dirty="0" smtClean="0">
                <a:cs typeface="Arial" pitchFamily="34" charset="0"/>
              </a:rPr>
              <a:t>(</a:t>
            </a:r>
            <a:r>
              <a:rPr lang="en-US" i="1" dirty="0">
                <a:cs typeface="Arial" pitchFamily="34" charset="0"/>
              </a:rPr>
              <a:t>1,</a:t>
            </a:r>
            <a:r>
              <a:rPr lang="en-US" i="1" dirty="0">
                <a:solidFill>
                  <a:srgbClr val="006600"/>
                </a:solidFill>
                <a:cs typeface="Arial" pitchFamily="34" charset="0"/>
              </a:rPr>
              <a:t>1</a:t>
            </a:r>
            <a:r>
              <a:rPr lang="en-US" i="1" dirty="0">
                <a:cs typeface="Arial" pitchFamily="34" charset="0"/>
              </a:rPr>
              <a:t>),(1,</a:t>
            </a:r>
            <a:r>
              <a:rPr lang="en-US" i="1" dirty="0">
                <a:solidFill>
                  <a:srgbClr val="006600"/>
                </a:solidFill>
                <a:cs typeface="Arial" pitchFamily="34" charset="0"/>
              </a:rPr>
              <a:t>2</a:t>
            </a:r>
            <a:r>
              <a:rPr lang="en-US" i="1" dirty="0">
                <a:cs typeface="Arial" pitchFamily="34" charset="0"/>
              </a:rPr>
              <a:t>),(2,</a:t>
            </a:r>
            <a:r>
              <a:rPr lang="en-US" i="1" dirty="0">
                <a:solidFill>
                  <a:srgbClr val="006600"/>
                </a:solidFill>
                <a:cs typeface="Arial" pitchFamily="34" charset="0"/>
              </a:rPr>
              <a:t>3</a:t>
            </a:r>
            <a:r>
              <a:rPr lang="en-US" i="1" dirty="0">
                <a:cs typeface="Arial" pitchFamily="34" charset="0"/>
              </a:rPr>
              <a:t>),(6,</a:t>
            </a:r>
            <a:r>
              <a:rPr lang="en-US" i="1" dirty="0">
                <a:solidFill>
                  <a:srgbClr val="006600"/>
                </a:solidFill>
                <a:cs typeface="Arial" pitchFamily="34" charset="0"/>
              </a:rPr>
              <a:t>4</a:t>
            </a:r>
            <a:r>
              <a:rPr lang="en-US" i="1" dirty="0">
                <a:cs typeface="Arial" pitchFamily="34" charset="0"/>
              </a:rPr>
              <a:t>),(6,</a:t>
            </a:r>
            <a:r>
              <a:rPr lang="en-US" i="1" dirty="0">
                <a:solidFill>
                  <a:srgbClr val="006600"/>
                </a:solidFill>
                <a:cs typeface="Arial" pitchFamily="34" charset="0"/>
              </a:rPr>
              <a:t>5</a:t>
            </a:r>
            <a:r>
              <a:rPr lang="en-US" i="1" dirty="0">
                <a:cs typeface="Arial" pitchFamily="34" charset="0"/>
              </a:rPr>
              <a:t>)</a:t>
            </a:r>
          </a:p>
          <a:p>
            <a:pPr lvl="2">
              <a:buFontTx/>
              <a:buNone/>
            </a:pPr>
            <a:r>
              <a:rPr lang="en-US" dirty="0">
                <a:cs typeface="Arial" pitchFamily="34" charset="0"/>
              </a:rPr>
              <a:t>Breaks ties without changing </a:t>
            </a:r>
            <a:r>
              <a:rPr lang="en-US" dirty="0" smtClean="0">
                <a:cs typeface="Arial" pitchFamily="34" charset="0"/>
              </a:rPr>
              <a:t>order</a:t>
            </a: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0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/>
              <a:t>A test that works</a:t>
            </a:r>
            <a:endParaRPr lang="en-US" sz="320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test: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>
                <a:solidFill>
                  <a:srgbClr val="800080"/>
                </a:solidFill>
              </a:rPr>
              <a:t>   </a:t>
            </a:r>
            <a:r>
              <a:rPr lang="en-US" sz="2800" dirty="0">
                <a:solidFill>
                  <a:srgbClr val="800080"/>
                </a:solidFill>
              </a:rPr>
              <a:t>Test O</a:t>
            </a:r>
            <a:r>
              <a:rPr lang="en-US" sz="2800" dirty="0">
                <a:solidFill>
                  <a:srgbClr val="660066"/>
                </a:solidFill>
              </a:rPr>
              <a:t>(1/</a:t>
            </a:r>
            <a:r>
              <a:rPr lang="en-US" dirty="0">
                <a:solidFill>
                  <a:srgbClr val="660066"/>
                </a:solidFill>
                <a:sym typeface="Symbol" pitchFamily="18" charset="2"/>
              </a:rPr>
              <a:t></a:t>
            </a:r>
            <a:r>
              <a:rPr lang="en-US" sz="2800" dirty="0">
                <a:solidFill>
                  <a:srgbClr val="660066"/>
                </a:solidFill>
              </a:rPr>
              <a:t>) </a:t>
            </a:r>
            <a:r>
              <a:rPr lang="en-US" sz="2800" dirty="0">
                <a:solidFill>
                  <a:srgbClr val="800080"/>
                </a:solidFill>
              </a:rPr>
              <a:t>times: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800080"/>
                </a:solidFill>
              </a:rPr>
              <a:t>Pick random </a:t>
            </a:r>
            <a:r>
              <a:rPr lang="en-US" dirty="0" err="1">
                <a:solidFill>
                  <a:srgbClr val="800080"/>
                </a:solidFill>
              </a:rPr>
              <a:t>i</a:t>
            </a:r>
            <a:endParaRPr lang="en-US" dirty="0">
              <a:solidFill>
                <a:srgbClr val="80008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800080"/>
                </a:solidFill>
              </a:rPr>
              <a:t>Look at value of </a:t>
            </a:r>
            <a:r>
              <a:rPr lang="en-US" i="1" dirty="0" err="1">
                <a:solidFill>
                  <a:srgbClr val="800080"/>
                </a:solidFill>
              </a:rPr>
              <a:t>y</a:t>
            </a:r>
            <a:r>
              <a:rPr lang="en-US" baseline="-25000" dirty="0" err="1">
                <a:solidFill>
                  <a:srgbClr val="800080"/>
                </a:solidFill>
              </a:rPr>
              <a:t>i</a:t>
            </a:r>
            <a:r>
              <a:rPr lang="en-US" dirty="0">
                <a:solidFill>
                  <a:srgbClr val="80008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800080"/>
                </a:solidFill>
              </a:rPr>
              <a:t>Do </a:t>
            </a:r>
            <a:r>
              <a:rPr lang="en-US" dirty="0"/>
              <a:t>binary search </a:t>
            </a:r>
            <a:r>
              <a:rPr lang="en-US" dirty="0">
                <a:solidFill>
                  <a:srgbClr val="800080"/>
                </a:solidFill>
              </a:rPr>
              <a:t>for </a:t>
            </a:r>
            <a:r>
              <a:rPr lang="en-US" i="1" dirty="0" err="1">
                <a:solidFill>
                  <a:srgbClr val="800080"/>
                </a:solidFill>
              </a:rPr>
              <a:t>y</a:t>
            </a:r>
            <a:r>
              <a:rPr lang="en-US" baseline="-25000" dirty="0" err="1">
                <a:solidFill>
                  <a:srgbClr val="800080"/>
                </a:solidFill>
              </a:rPr>
              <a:t>i</a:t>
            </a:r>
            <a:endParaRPr lang="en-US" baseline="-25000" dirty="0">
              <a:solidFill>
                <a:srgbClr val="80008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800080"/>
                </a:solidFill>
              </a:rPr>
              <a:t>Does the binary search find any inconsistencies?  If yes, FAIL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800080"/>
                </a:solidFill>
              </a:rPr>
              <a:t>Do we end up at location </a:t>
            </a:r>
            <a:r>
              <a:rPr lang="en-US" dirty="0" err="1">
                <a:solidFill>
                  <a:srgbClr val="800080"/>
                </a:solidFill>
              </a:rPr>
              <a:t>i</a:t>
            </a:r>
            <a:r>
              <a:rPr lang="en-US" dirty="0">
                <a:solidFill>
                  <a:srgbClr val="800080"/>
                </a:solidFill>
              </a:rPr>
              <a:t>?  If not FAIL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800080"/>
                </a:solidFill>
              </a:rPr>
              <a:t>Pass if never failed</a:t>
            </a:r>
          </a:p>
          <a:p>
            <a:pPr lvl="1">
              <a:lnSpc>
                <a:spcPct val="90000"/>
              </a:lnSpc>
            </a:pPr>
            <a:endParaRPr lang="en-US" dirty="0">
              <a:solidFill>
                <a:srgbClr val="80008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Running time:   O(</a:t>
            </a:r>
            <a:r>
              <a:rPr lang="en-US" sz="2800" dirty="0">
                <a:sym typeface="Symbol" pitchFamily="18" charset="2"/>
              </a:rPr>
              <a:t></a:t>
            </a:r>
            <a:r>
              <a:rPr lang="en-US" sz="2800" baseline="30000" dirty="0">
                <a:sym typeface="Symbol" pitchFamily="18" charset="2"/>
              </a:rPr>
              <a:t>-1</a:t>
            </a:r>
            <a:r>
              <a:rPr lang="en-US" dirty="0"/>
              <a:t> </a:t>
            </a:r>
            <a:r>
              <a:rPr lang="en-US" sz="2800" dirty="0"/>
              <a:t>log n) time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Why does this work?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61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dirty="0"/>
              <a:t>Behavior of the test:</a:t>
            </a: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Define  index </a:t>
            </a:r>
            <a:r>
              <a:rPr lang="en-US" sz="2800" i="1" dirty="0" err="1"/>
              <a:t>i</a:t>
            </a:r>
            <a:r>
              <a:rPr lang="en-US" sz="2800" dirty="0"/>
              <a:t> to be </a:t>
            </a:r>
            <a:r>
              <a:rPr lang="en-US" sz="2800" dirty="0">
                <a:solidFill>
                  <a:srgbClr val="C00000"/>
                </a:solidFill>
              </a:rPr>
              <a:t>good</a:t>
            </a:r>
            <a:r>
              <a:rPr lang="en-US" sz="2800" dirty="0"/>
              <a:t> if binary search for </a:t>
            </a:r>
            <a:r>
              <a:rPr lang="en-US" sz="2800" i="1" dirty="0" err="1">
                <a:solidFill>
                  <a:srgbClr val="800080"/>
                </a:solidFill>
              </a:rPr>
              <a:t>y</a:t>
            </a:r>
            <a:r>
              <a:rPr lang="en-US" sz="2800" baseline="-25000" dirty="0" err="1">
                <a:solidFill>
                  <a:srgbClr val="800080"/>
                </a:solidFill>
              </a:rPr>
              <a:t>i</a:t>
            </a:r>
            <a:r>
              <a:rPr lang="en-US" sz="2800" dirty="0"/>
              <a:t> successful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O(1/</a:t>
            </a:r>
            <a:r>
              <a:rPr lang="en-US" dirty="0">
                <a:sym typeface="Symbol" pitchFamily="18" charset="2"/>
              </a:rPr>
              <a:t></a:t>
            </a:r>
            <a:r>
              <a:rPr lang="en-US" sz="2800" dirty="0"/>
              <a:t> log n) time test (restated):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pick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O(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1/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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’s and pass if they are all good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Correctness: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If list is sorted, then all </a:t>
            </a:r>
            <a:r>
              <a:rPr lang="en-US" sz="2400" dirty="0" smtClean="0"/>
              <a:t>i’s </a:t>
            </a:r>
            <a:r>
              <a:rPr lang="en-US" sz="2400" dirty="0"/>
              <a:t>good  (uses distinctness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 panose="05000000000000000000" pitchFamily="2" charset="2"/>
              </a:rPr>
              <a:t> test  always passes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If </a:t>
            </a:r>
            <a:r>
              <a:rPr lang="en-US" sz="2400" dirty="0"/>
              <a:t>list likely to pass </a:t>
            </a:r>
            <a:r>
              <a:rPr lang="en-US" sz="2400" dirty="0" smtClean="0"/>
              <a:t>test, then </a:t>
            </a:r>
            <a:r>
              <a:rPr lang="en-US" sz="2400" dirty="0"/>
              <a:t>at least (1-</a:t>
            </a:r>
            <a:r>
              <a:rPr lang="en-US" sz="2400" dirty="0">
                <a:sym typeface="Symbol" pitchFamily="18" charset="2"/>
              </a:rPr>
              <a:t>)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i’s are good.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Main observation:  </a:t>
            </a:r>
            <a:r>
              <a:rPr lang="en-US" dirty="0">
                <a:solidFill>
                  <a:srgbClr val="7030A0"/>
                </a:solidFill>
              </a:rPr>
              <a:t>good elements form increasing sequence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Proof:  for </a:t>
            </a:r>
            <a:r>
              <a:rPr lang="en-US" dirty="0" err="1"/>
              <a:t>i</a:t>
            </a:r>
            <a:r>
              <a:rPr lang="en-US" dirty="0"/>
              <a:t>&lt;j both good need to show 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cs typeface="Arial" pitchFamily="34" charset="0"/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&lt; 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cs typeface="Arial" pitchFamily="34" charset="0"/>
                <a:sym typeface="Wingdings" pitchFamily="2" charset="2"/>
              </a:rPr>
              <a:t>j</a:t>
            </a:r>
            <a:r>
              <a:rPr lang="en-US" baseline="-25000" dirty="0" smtClean="0">
                <a:cs typeface="Arial" pitchFamily="34" charset="0"/>
                <a:sym typeface="Wingdings" pitchFamily="2" charset="2"/>
              </a:rPr>
              <a:t> </a:t>
            </a:r>
            <a:endParaRPr lang="en-US" dirty="0"/>
          </a:p>
          <a:p>
            <a:pPr lvl="4">
              <a:lnSpc>
                <a:spcPct val="80000"/>
              </a:lnSpc>
            </a:pPr>
            <a:r>
              <a:rPr lang="en-US" dirty="0"/>
              <a:t>let k = least common ancestor of </a:t>
            </a:r>
            <a:r>
              <a:rPr lang="en-US" dirty="0" err="1"/>
              <a:t>i,j</a:t>
            </a:r>
            <a:endParaRPr lang="en-US" dirty="0"/>
          </a:p>
          <a:p>
            <a:pPr lvl="4">
              <a:lnSpc>
                <a:spcPct val="80000"/>
              </a:lnSpc>
            </a:pPr>
            <a:r>
              <a:rPr lang="en-US" dirty="0"/>
              <a:t>Search for </a:t>
            </a:r>
            <a:r>
              <a:rPr lang="en-US" dirty="0" err="1"/>
              <a:t>i</a:t>
            </a:r>
            <a:r>
              <a:rPr lang="en-US" dirty="0"/>
              <a:t> went left of k and search for j went right of k </a:t>
            </a:r>
            <a:r>
              <a:rPr lang="en-US" dirty="0" smtClean="0">
                <a:sym typeface="Wingdings" pitchFamily="2" charset="2"/>
              </a:rPr>
              <a:t>       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cs typeface="Arial" pitchFamily="34" charset="0"/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&lt; 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cs typeface="Arial" pitchFamily="34" charset="0"/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 &lt;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cs typeface="Arial" pitchFamily="34" charset="0"/>
                <a:sym typeface="Wingdings" pitchFamily="2" charset="2"/>
              </a:rPr>
              <a:t>j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Thus  list is </a:t>
            </a:r>
            <a:r>
              <a:rPr lang="en-US" dirty="0">
                <a:sym typeface="Symbol" pitchFamily="18" charset="2"/>
              </a:rPr>
              <a:t>-</a:t>
            </a:r>
            <a:r>
              <a:rPr lang="en-US" dirty="0"/>
              <a:t>close to monotone (delete &lt; </a:t>
            </a:r>
            <a:r>
              <a:rPr lang="en-US" dirty="0">
                <a:sym typeface="Symbol" pitchFamily="18" charset="2"/>
              </a:rPr>
              <a:t>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bad elements)</a:t>
            </a:r>
          </a:p>
        </p:txBody>
      </p:sp>
    </p:spTree>
    <p:extLst>
      <p:ext uri="{BB962C8B-B14F-4D97-AF65-F5344CB8AC3E}">
        <p14:creationId xmlns:p14="http://schemas.microsoft.com/office/powerpoint/2010/main" val="452752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66" y="2897068"/>
            <a:ext cx="8229600" cy="1143000"/>
          </a:xfrm>
        </p:spPr>
        <p:txBody>
          <a:bodyPr/>
          <a:lstStyle/>
          <a:p>
            <a:r>
              <a:rPr lang="en-US" dirty="0" smtClean="0"/>
              <a:t>Another simple property tester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7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Are all words distinct?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30438" y="3944938"/>
            <a:ext cx="973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anagram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916613" y="3335338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banana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594100" y="3582988"/>
            <a:ext cx="1304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bananagram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927350" y="3205163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gramaban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668838" y="4424363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banagram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5611813" y="2536825"/>
            <a:ext cx="1144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gramaman</a:t>
            </a:r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3317875" y="4424363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managram</a:t>
            </a:r>
          </a:p>
        </p:txBody>
      </p:sp>
      <p:sp>
        <p:nvSpPr>
          <p:cNvPr id="26635" name="Text Box 12"/>
          <p:cNvSpPr txBox="1">
            <a:spLocks noChangeArrowheads="1"/>
          </p:cNvSpPr>
          <p:nvPr/>
        </p:nvSpPr>
        <p:spPr bwMode="auto">
          <a:xfrm>
            <a:off x="4857750" y="2914650"/>
            <a:ext cx="1012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manaban</a:t>
            </a:r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5264150" y="3814763"/>
            <a:ext cx="1012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banaman</a:t>
            </a:r>
          </a:p>
        </p:txBody>
      </p:sp>
      <p:sp>
        <p:nvSpPr>
          <p:cNvPr id="26637" name="Text Box 14"/>
          <p:cNvSpPr txBox="1">
            <a:spLocks noChangeArrowheads="1"/>
          </p:cNvSpPr>
          <p:nvPr/>
        </p:nvSpPr>
        <p:spPr bwMode="auto">
          <a:xfrm>
            <a:off x="3522663" y="2668588"/>
            <a:ext cx="1231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bananaman</a:t>
            </a:r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2679700" y="4802188"/>
            <a:ext cx="100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anamana</a:t>
            </a:r>
          </a:p>
        </p:txBody>
      </p:sp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5611813" y="4192588"/>
            <a:ext cx="1166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anabanana</a:t>
            </a: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4654550" y="3349625"/>
            <a:ext cx="1192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anagraman</a:t>
            </a:r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2244725" y="287020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gramaman</a:t>
            </a:r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4175125" y="4090988"/>
            <a:ext cx="866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graman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2622550" y="454025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banana</a:t>
            </a:r>
          </a:p>
        </p:txBody>
      </p:sp>
      <p:sp>
        <p:nvSpPr>
          <p:cNvPr id="26644" name="Text Box 21"/>
          <p:cNvSpPr txBox="1">
            <a:spLocks noChangeArrowheads="1"/>
          </p:cNvSpPr>
          <p:nvPr/>
        </p:nvSpPr>
        <p:spPr bwMode="auto">
          <a:xfrm>
            <a:off x="5975350" y="3030538"/>
            <a:ext cx="1071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manaman</a:t>
            </a:r>
          </a:p>
        </p:txBody>
      </p:sp>
      <p:sp>
        <p:nvSpPr>
          <p:cNvPr id="26645" name="Text Box 22"/>
          <p:cNvSpPr txBox="1">
            <a:spLocks noChangeArrowheads="1"/>
          </p:cNvSpPr>
          <p:nvPr/>
        </p:nvSpPr>
        <p:spPr bwMode="auto">
          <a:xfrm>
            <a:off x="2578100" y="3524250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gram</a:t>
            </a:r>
          </a:p>
        </p:txBody>
      </p:sp>
      <p:sp>
        <p:nvSpPr>
          <p:cNvPr id="26646" name="Text Box 23"/>
          <p:cNvSpPr txBox="1">
            <a:spLocks noChangeArrowheads="1"/>
          </p:cNvSpPr>
          <p:nvPr/>
        </p:nvSpPr>
        <p:spPr bwMode="auto">
          <a:xfrm>
            <a:off x="3492500" y="4003675"/>
            <a:ext cx="588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grab</a:t>
            </a:r>
          </a:p>
        </p:txBody>
      </p:sp>
      <p:sp>
        <p:nvSpPr>
          <p:cNvPr id="26647" name="Text Box 24"/>
          <p:cNvSpPr txBox="1">
            <a:spLocks noChangeArrowheads="1"/>
          </p:cNvSpPr>
          <p:nvPr/>
        </p:nvSpPr>
        <p:spPr bwMode="auto">
          <a:xfrm>
            <a:off x="4189413" y="4830763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grabaman</a:t>
            </a:r>
          </a:p>
        </p:txBody>
      </p:sp>
      <p:sp>
        <p:nvSpPr>
          <p:cNvPr id="26648" name="Text Box 25"/>
          <p:cNvSpPr txBox="1">
            <a:spLocks noChangeArrowheads="1"/>
          </p:cNvSpPr>
          <p:nvPr/>
        </p:nvSpPr>
        <p:spPr bwMode="auto">
          <a:xfrm>
            <a:off x="4073525" y="3089275"/>
            <a:ext cx="1158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grabagram</a:t>
            </a:r>
          </a:p>
        </p:txBody>
      </p:sp>
      <p:sp>
        <p:nvSpPr>
          <p:cNvPr id="26649" name="Text Box 26"/>
          <p:cNvSpPr txBox="1">
            <a:spLocks noChangeArrowheads="1"/>
          </p:cNvSpPr>
          <p:nvPr/>
        </p:nvSpPr>
        <p:spPr bwMode="auto">
          <a:xfrm>
            <a:off x="6323013" y="3640138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bagagram</a:t>
            </a:r>
          </a:p>
        </p:txBody>
      </p:sp>
      <p:sp>
        <p:nvSpPr>
          <p:cNvPr id="26650" name="Text Box 27"/>
          <p:cNvSpPr txBox="1">
            <a:spLocks noChangeArrowheads="1"/>
          </p:cNvSpPr>
          <p:nvPr/>
        </p:nvSpPr>
        <p:spPr bwMode="auto">
          <a:xfrm>
            <a:off x="5916613" y="4568825"/>
            <a:ext cx="515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bag</a:t>
            </a:r>
          </a:p>
        </p:txBody>
      </p:sp>
      <p:sp>
        <p:nvSpPr>
          <p:cNvPr id="26651" name="Text Box 28"/>
          <p:cNvSpPr txBox="1">
            <a:spLocks noChangeArrowheads="1"/>
          </p:cNvSpPr>
          <p:nvPr/>
        </p:nvSpPr>
        <p:spPr bwMode="auto">
          <a:xfrm>
            <a:off x="1287463" y="3611563"/>
            <a:ext cx="1012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bagaman</a:t>
            </a:r>
          </a:p>
        </p:txBody>
      </p:sp>
      <p:sp>
        <p:nvSpPr>
          <p:cNvPr id="26652" name="Text Box 29"/>
          <p:cNvSpPr txBox="1">
            <a:spLocks noChangeArrowheads="1"/>
          </p:cNvSpPr>
          <p:nvPr/>
        </p:nvSpPr>
        <p:spPr bwMode="auto">
          <a:xfrm>
            <a:off x="1838325" y="4351338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 err="1"/>
              <a:t>anabag</a:t>
            </a:r>
            <a:endParaRPr lang="en-US" dirty="0"/>
          </a:p>
        </p:txBody>
      </p:sp>
      <p:sp>
        <p:nvSpPr>
          <p:cNvPr id="26653" name="Text Box 30"/>
          <p:cNvSpPr txBox="1">
            <a:spLocks noChangeArrowheads="1"/>
          </p:cNvSpPr>
          <p:nvPr/>
        </p:nvSpPr>
        <p:spPr bwMode="auto">
          <a:xfrm>
            <a:off x="5554663" y="4889500"/>
            <a:ext cx="954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bagabag</a:t>
            </a:r>
          </a:p>
        </p:txBody>
      </p:sp>
      <p:sp>
        <p:nvSpPr>
          <p:cNvPr id="26654" name="Text Box 31"/>
          <p:cNvSpPr txBox="1">
            <a:spLocks noChangeArrowheads="1"/>
          </p:cNvSpPr>
          <p:nvPr/>
        </p:nvSpPr>
        <p:spPr bwMode="auto">
          <a:xfrm>
            <a:off x="1677988" y="2654300"/>
            <a:ext cx="1279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bagabanana</a:t>
            </a:r>
          </a:p>
        </p:txBody>
      </p:sp>
      <p:sp>
        <p:nvSpPr>
          <p:cNvPr id="26655" name="Text Box 32"/>
          <p:cNvSpPr txBox="1">
            <a:spLocks noChangeArrowheads="1"/>
          </p:cNvSpPr>
          <p:nvPr/>
        </p:nvSpPr>
        <p:spPr bwMode="auto">
          <a:xfrm>
            <a:off x="3522663" y="5062538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gramabag</a:t>
            </a:r>
          </a:p>
        </p:txBody>
      </p:sp>
      <p:sp>
        <p:nvSpPr>
          <p:cNvPr id="26656" name="Text Box 33"/>
          <p:cNvSpPr txBox="1">
            <a:spLocks noChangeArrowheads="1"/>
          </p:cNvSpPr>
          <p:nvPr/>
        </p:nvSpPr>
        <p:spPr bwMode="auto">
          <a:xfrm>
            <a:off x="2185988" y="5135563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bagana</a:t>
            </a:r>
          </a:p>
        </p:txBody>
      </p:sp>
      <p:sp>
        <p:nvSpPr>
          <p:cNvPr id="26657" name="Text Box 34"/>
          <p:cNvSpPr txBox="1">
            <a:spLocks noChangeArrowheads="1"/>
          </p:cNvSpPr>
          <p:nvPr/>
        </p:nvSpPr>
        <p:spPr bwMode="auto">
          <a:xfrm>
            <a:off x="5132388" y="5397500"/>
            <a:ext cx="1304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baganagram</a:t>
            </a:r>
          </a:p>
        </p:txBody>
      </p:sp>
      <p:sp>
        <p:nvSpPr>
          <p:cNvPr id="26658" name="Text Box 35"/>
          <p:cNvSpPr txBox="1">
            <a:spLocks noChangeArrowheads="1"/>
          </p:cNvSpPr>
          <p:nvPr/>
        </p:nvSpPr>
        <p:spPr bwMode="auto">
          <a:xfrm>
            <a:off x="2679700" y="5600700"/>
            <a:ext cx="954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bagaban</a:t>
            </a:r>
          </a:p>
        </p:txBody>
      </p:sp>
      <p:sp>
        <p:nvSpPr>
          <p:cNvPr id="26659" name="Text Box 36"/>
          <p:cNvSpPr txBox="1">
            <a:spLocks noChangeArrowheads="1"/>
          </p:cNvSpPr>
          <p:nvPr/>
        </p:nvSpPr>
        <p:spPr bwMode="auto">
          <a:xfrm>
            <a:off x="3898900" y="5454650"/>
            <a:ext cx="1027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grababan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4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 distinctness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Task:</a:t>
            </a:r>
          </a:p>
          <a:p>
            <a:pPr lvl="1" eaLnBrk="1" hangingPunct="1"/>
            <a:r>
              <a:rPr lang="en-US" smtClean="0"/>
              <a:t>Given inputs x</a:t>
            </a:r>
            <a:r>
              <a:rPr lang="en-US" baseline="-25000" smtClean="0"/>
              <a:t>1</a:t>
            </a:r>
            <a:r>
              <a:rPr lang="en-US" smtClean="0"/>
              <a:t>,…,x</a:t>
            </a:r>
            <a:r>
              <a:rPr lang="en-US" baseline="-25000" smtClean="0"/>
              <a:t>n</a:t>
            </a:r>
          </a:p>
          <a:p>
            <a:pPr lvl="1" eaLnBrk="1" hangingPunct="1"/>
            <a:r>
              <a:rPr lang="en-US" smtClean="0"/>
              <a:t>Are all x</a:t>
            </a:r>
            <a:r>
              <a:rPr lang="en-US" baseline="-25000" smtClean="0"/>
              <a:t>i</a:t>
            </a:r>
            <a:r>
              <a:rPr lang="en-US" smtClean="0"/>
              <a:t> distinct?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Complexity:</a:t>
            </a:r>
          </a:p>
          <a:p>
            <a:pPr lvl="1" eaLnBrk="1" hangingPunct="1"/>
            <a:r>
              <a:rPr lang="en-US" smtClean="0"/>
              <a:t>Requires at least linear time and queries</a:t>
            </a:r>
          </a:p>
          <a:p>
            <a:pPr lvl="2" eaLnBrk="1" hangingPunct="1">
              <a:buFontTx/>
              <a:buNone/>
            </a:pPr>
            <a:r>
              <a:rPr lang="en-US" smtClean="0"/>
              <a:t>e.g.   1,2,3,4,5,6,7,8,1,9,10,11</a:t>
            </a:r>
          </a:p>
          <a:p>
            <a:pPr lvl="2"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Property testing “approximation”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New task: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   Given </a:t>
            </a:r>
            <a:r>
              <a:rPr lang="en-US" sz="2800" i="1" dirty="0" smtClean="0"/>
              <a:t>n</a:t>
            </a:r>
            <a:r>
              <a:rPr lang="en-US" sz="2800" dirty="0" smtClean="0"/>
              <a:t> elements, distinguish two cases: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all distinct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number of distinct elements </a:t>
            </a:r>
            <a:r>
              <a:rPr lang="en-US" sz="2400" i="1" dirty="0" smtClean="0"/>
              <a:t>&lt; (1-</a:t>
            </a:r>
            <a:r>
              <a:rPr lang="en-US" sz="2400" i="1" dirty="0" smtClean="0">
                <a:sym typeface="Symbol" pitchFamily="18" charset="2"/>
              </a:rPr>
              <a:t>)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(If neither case holds, algorithm can output arbitrarily)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Can we do it in </a:t>
            </a:r>
            <a:r>
              <a:rPr lang="en-US" sz="2800" dirty="0" err="1" smtClean="0"/>
              <a:t>sublinear</a:t>
            </a:r>
            <a:r>
              <a:rPr lang="en-US" sz="2800" dirty="0" smtClean="0"/>
              <a:t> time?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Deterministic </a:t>
            </a:r>
            <a:r>
              <a:rPr lang="en-US" sz="2400" dirty="0" err="1" smtClean="0"/>
              <a:t>sublinear</a:t>
            </a:r>
            <a:r>
              <a:rPr lang="en-US" sz="2400" dirty="0" smtClean="0"/>
              <a:t> time?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is a good algorithmic idea?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Property testing: element distinctness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449388"/>
            <a:ext cx="8229600" cy="452596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Task:  Given n elements, distinguish two cases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smtClean="0"/>
              <a:t> all distinct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smtClean="0"/>
              <a:t> number of distinct elements &lt; (1-</a:t>
            </a:r>
            <a:r>
              <a:rPr lang="en-US" sz="2400" dirty="0" smtClean="0">
                <a:sym typeface="Symbol" pitchFamily="18" charset="2"/>
              </a:rPr>
              <a:t>)</a:t>
            </a:r>
            <a:r>
              <a:rPr lang="en-US" sz="2400" dirty="0" smtClean="0"/>
              <a:t>n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en-US" sz="24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Proposed algorithm: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take </a:t>
            </a:r>
            <a:r>
              <a:rPr lang="en-US" sz="2800" dirty="0" smtClean="0">
                <a:solidFill>
                  <a:srgbClr val="660066"/>
                </a:solidFill>
              </a:rPr>
              <a:t>several</a:t>
            </a:r>
            <a:r>
              <a:rPr lang="en-US" sz="2800" dirty="0" smtClean="0">
                <a:solidFill>
                  <a:schemeClr val="accent2"/>
                </a:solidFill>
              </a:rPr>
              <a:t> independent samples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	if there is a </a:t>
            </a:r>
            <a:r>
              <a:rPr lang="en-US" sz="2800" i="1" dirty="0" smtClean="0">
                <a:solidFill>
                  <a:srgbClr val="800080"/>
                </a:solidFill>
              </a:rPr>
              <a:t>duplicate</a:t>
            </a:r>
            <a:r>
              <a:rPr lang="en-US" sz="2800" dirty="0" smtClean="0">
                <a:solidFill>
                  <a:schemeClr val="accent2"/>
                </a:solidFill>
              </a:rPr>
              <a:t> output “fail”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                        else output “pass”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Analysis for case 1: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If all elements distinct, will always output “pass”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pic>
        <p:nvPicPr>
          <p:cNvPr id="98308" name="Picture 4" descr="MC9004413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757363"/>
            <a:ext cx="482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Really Big data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8229600" cy="4419600"/>
          </a:xfrm>
        </p:spPr>
        <p:txBody>
          <a:bodyPr/>
          <a:lstStyle/>
          <a:p>
            <a:pPr eaLnBrk="1" hangingPunct="1"/>
            <a:r>
              <a:rPr lang="en-US" sz="3600" smtClean="0"/>
              <a:t>Impossible to access all of it</a:t>
            </a:r>
          </a:p>
          <a:p>
            <a:pPr eaLnBrk="1" hangingPunct="1"/>
            <a:endParaRPr lang="en-US" sz="3600" smtClean="0"/>
          </a:p>
          <a:p>
            <a:pPr eaLnBrk="1" hangingPunct="1"/>
            <a:r>
              <a:rPr lang="en-US" sz="3600" smtClean="0"/>
              <a:t>Potentially accessible data is too enormous to be viewed by a single individual</a:t>
            </a:r>
          </a:p>
          <a:p>
            <a:pPr eaLnBrk="1" hangingPunct="1"/>
            <a:endParaRPr lang="en-US" sz="3600" smtClean="0"/>
          </a:p>
          <a:p>
            <a:pPr eaLnBrk="1" hangingPunct="1"/>
            <a:r>
              <a:rPr lang="en-US" sz="3600" smtClean="0"/>
              <a:t>Once accessed, data can change</a:t>
            </a:r>
          </a:p>
        </p:txBody>
      </p:sp>
      <p:pic>
        <p:nvPicPr>
          <p:cNvPr id="7172" name="Picture 4" descr="manwithworl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381000"/>
            <a:ext cx="2133600" cy="182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Property testing: element distinctness </a:t>
            </a:r>
            <a:r>
              <a:rPr lang="en-US" sz="3200" dirty="0" smtClean="0">
                <a:solidFill>
                  <a:srgbClr val="008080"/>
                </a:solidFill>
              </a:rPr>
              <a:t>Case 2:  number of distinct elements &lt; (1-</a:t>
            </a:r>
            <a:r>
              <a:rPr lang="en-US" sz="3200" dirty="0" smtClean="0">
                <a:solidFill>
                  <a:srgbClr val="008080"/>
                </a:solidFill>
                <a:sym typeface="Symbol" pitchFamily="18" charset="2"/>
              </a:rPr>
              <a:t>)</a:t>
            </a:r>
            <a:r>
              <a:rPr lang="en-US" sz="3200" dirty="0" smtClean="0">
                <a:solidFill>
                  <a:srgbClr val="008080"/>
                </a:solidFill>
              </a:rPr>
              <a:t>n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0577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Proposed algorithm: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accent2"/>
                </a:solidFill>
              </a:rPr>
              <a:t>take several samples and “fail” if there is a duplicate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After how many samples will you see a duplicate?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e.g.,  input </a:t>
            </a:r>
            <a:r>
              <a:rPr lang="en-US" sz="2400" smtClean="0">
                <a:solidFill>
                  <a:srgbClr val="008000"/>
                </a:solidFill>
              </a:rPr>
              <a:t>1, 1, 2, 2, 3, 3, …,n/2, n/2</a:t>
            </a:r>
            <a:r>
              <a:rPr lang="en-US" sz="2400" smtClean="0"/>
              <a:t>    in </a:t>
            </a:r>
            <a:r>
              <a:rPr lang="en-US" sz="2400" smtClean="0">
                <a:solidFill>
                  <a:srgbClr val="C00000"/>
                </a:solidFill>
              </a:rPr>
              <a:t>random </a:t>
            </a:r>
            <a:r>
              <a:rPr lang="en-US" sz="2400" smtClean="0"/>
              <a:t>order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is </a:t>
            </a:r>
            <a:r>
              <a:rPr lang="en-US" sz="2000" i="1" smtClean="0"/>
              <a:t>O(sqrt(n))</a:t>
            </a:r>
            <a:r>
              <a:rPr lang="en-US" sz="2000" smtClean="0"/>
              <a:t> enough for this input?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is </a:t>
            </a:r>
            <a:r>
              <a:rPr lang="en-US" sz="2000" i="1" smtClean="0"/>
              <a:t>O(sqrt(n))</a:t>
            </a:r>
            <a:r>
              <a:rPr lang="en-US" sz="2000" smtClean="0"/>
              <a:t> enough in general?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can we do better than sampling?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200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Some analytical challenges: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84188" y="1573213"/>
            <a:ext cx="8229600" cy="4525962"/>
          </a:xfrm>
        </p:spPr>
        <p:txBody>
          <a:bodyPr/>
          <a:lstStyle/>
          <a:p>
            <a:r>
              <a:rPr lang="en-US" sz="2800" dirty="0"/>
              <a:t>How </a:t>
            </a:r>
            <a:r>
              <a:rPr lang="en-US" sz="2800" dirty="0" smtClean="0"/>
              <a:t>to analyze failure </a:t>
            </a:r>
            <a:r>
              <a:rPr lang="en-US" sz="2800" dirty="0"/>
              <a:t>probability </a:t>
            </a:r>
            <a:r>
              <a:rPr lang="en-US" sz="2800" dirty="0" smtClean="0"/>
              <a:t>of: </a:t>
            </a:r>
            <a:endParaRPr lang="en-US" sz="2800" dirty="0"/>
          </a:p>
          <a:p>
            <a:pPr marL="457200" lvl="1" indent="0" algn="ctr">
              <a:buNone/>
            </a:pPr>
            <a:r>
              <a:rPr lang="en-US" dirty="0">
                <a:solidFill>
                  <a:srgbClr val="006600"/>
                </a:solidFill>
              </a:rPr>
              <a:t>Pick two elements, output “fail” if they are identical</a:t>
            </a:r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Do we sample with or without replacement?</a:t>
            </a:r>
          </a:p>
          <a:p>
            <a:endParaRPr lang="en-US" sz="2800" dirty="0" smtClean="0"/>
          </a:p>
          <a:p>
            <a:r>
              <a:rPr lang="en-US" sz="2800" dirty="0" smtClean="0"/>
              <a:t>How are duplicates distributed?</a:t>
            </a:r>
          </a:p>
          <a:p>
            <a:pPr lvl="1"/>
            <a:r>
              <a:rPr lang="en-US" sz="2400" dirty="0" smtClean="0"/>
              <a:t>All same symbol?  </a:t>
            </a:r>
            <a:r>
              <a:rPr lang="en-US" sz="2400" dirty="0" smtClean="0">
                <a:solidFill>
                  <a:srgbClr val="006600"/>
                </a:solidFill>
              </a:rPr>
              <a:t>e.g., 1,1,1,1,1,1,1,2,3,4,5,6,7,8,9,10,11,…</a:t>
            </a:r>
          </a:p>
          <a:p>
            <a:pPr lvl="1"/>
            <a:r>
              <a:rPr lang="en-US" sz="2400" dirty="0" smtClean="0"/>
              <a:t>All different symbols? </a:t>
            </a:r>
            <a:r>
              <a:rPr lang="en-US" sz="2400" dirty="0" smtClean="0">
                <a:solidFill>
                  <a:srgbClr val="006600"/>
                </a:solidFill>
              </a:rPr>
              <a:t>e.g., 1,1,2,2,3,3,4,4,5,5,6,6,7,7,8,8,9,9,10,10,…</a:t>
            </a:r>
          </a:p>
          <a:p>
            <a:pPr lvl="1"/>
            <a:endParaRPr lang="en-US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Plan: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solidFill>
                <a:srgbClr val="006600"/>
              </a:solidFill>
            </a:endParaRPr>
          </a:p>
          <a:p>
            <a:r>
              <a:rPr lang="en-US" sz="2800" dirty="0" smtClean="0"/>
              <a:t>Analysis:</a:t>
            </a:r>
          </a:p>
          <a:p>
            <a:pPr lvl="1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Pair off </a:t>
            </a:r>
            <a:r>
              <a:rPr lang="en-US" sz="2400" dirty="0" smtClean="0"/>
              <a:t>the duplicates</a:t>
            </a:r>
          </a:p>
          <a:p>
            <a:pPr lvl="1"/>
            <a:r>
              <a:rPr lang="en-US" sz="2400" dirty="0" smtClean="0"/>
              <a:t>Argue that O(</a:t>
            </a:r>
            <a:r>
              <a:rPr lang="en-US" sz="2400" dirty="0" err="1" smtClean="0"/>
              <a:t>sqrt</a:t>
            </a:r>
            <a:r>
              <a:rPr lang="en-US" sz="2400" dirty="0" smtClean="0"/>
              <a:t>(n)) samples likely to hit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both</a:t>
            </a:r>
            <a:r>
              <a:rPr lang="en-US" sz="2400" dirty="0" smtClean="0"/>
              <a:t> members of some pair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Gives lower bound on probability of detecting some duplicate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from probability courses…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9525"/>
            <a:ext cx="9144000" cy="5578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Indicator variables,  expectations, expectations of sums of indicators…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 likely are you to be close to the expectation?</a:t>
            </a:r>
          </a:p>
          <a:p>
            <a:pPr lvl="1" eaLnBrk="1" hangingPunct="1">
              <a:lnSpc>
                <a:spcPct val="80000"/>
              </a:lnSpc>
            </a:pPr>
            <a:endParaRPr lang="en-US" dirty="0" smtClean="0">
              <a:solidFill>
                <a:srgbClr val="006666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66"/>
                </a:solidFill>
              </a:rPr>
              <a:t>Tool #1:  </a:t>
            </a:r>
            <a:r>
              <a:rPr lang="en-US" dirty="0" smtClean="0">
                <a:solidFill>
                  <a:srgbClr val="006666"/>
                </a:solidFill>
              </a:rPr>
              <a:t>Markov’s inequality: 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applies to </a:t>
            </a:r>
            <a:r>
              <a:rPr lang="en-US" dirty="0" smtClean="0">
                <a:solidFill>
                  <a:srgbClr val="CC0099"/>
                </a:solidFill>
              </a:rPr>
              <a:t>positive</a:t>
            </a:r>
            <a:r>
              <a:rPr lang="en-US" dirty="0" smtClean="0"/>
              <a:t> variables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Probability of exceeding expectation by more than factor of </a:t>
            </a:r>
            <a:r>
              <a:rPr lang="en-US" i="1" dirty="0" smtClean="0">
                <a:solidFill>
                  <a:srgbClr val="006600"/>
                </a:solidFill>
              </a:rPr>
              <a:t>c</a:t>
            </a:r>
            <a:r>
              <a:rPr lang="en-US" i="1" dirty="0" smtClean="0"/>
              <a:t> </a:t>
            </a:r>
            <a:r>
              <a:rPr lang="en-US" dirty="0" smtClean="0"/>
              <a:t>at most </a:t>
            </a:r>
            <a:r>
              <a:rPr lang="en-US" i="1" dirty="0" smtClean="0">
                <a:solidFill>
                  <a:srgbClr val="006600"/>
                </a:solidFill>
              </a:rPr>
              <a:t>1/c</a:t>
            </a:r>
          </a:p>
          <a:p>
            <a:pPr lvl="2" eaLnBrk="1" hangingPunct="1">
              <a:lnSpc>
                <a:spcPct val="80000"/>
              </a:lnSpc>
            </a:pPr>
            <a:endParaRPr lang="en-US" i="1" dirty="0" smtClean="0">
              <a:solidFill>
                <a:srgbClr val="0066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14016" y="5440362"/>
                <a:ext cx="2681375" cy="786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baseline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𝑐𝐸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baseline="0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baseline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baseline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baseline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016" y="5440362"/>
                <a:ext cx="2681375" cy="78636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from probability courses… (cont.)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9525"/>
            <a:ext cx="9144000" cy="5578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 likely are you to be close to the expectation? (cont.)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66"/>
                </a:solidFill>
              </a:rPr>
              <a:t>Tool #2: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006666"/>
                </a:solidFill>
              </a:rPr>
              <a:t>Chebyshev’s</a:t>
            </a:r>
            <a:r>
              <a:rPr lang="en-US" dirty="0" smtClean="0">
                <a:solidFill>
                  <a:srgbClr val="006666"/>
                </a:solidFill>
              </a:rPr>
              <a:t> inequality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need upper bound </a:t>
            </a:r>
            <a:r>
              <a:rPr lang="en-US" dirty="0" smtClean="0">
                <a:solidFill>
                  <a:srgbClr val="006600"/>
                </a:solidFill>
              </a:rPr>
              <a:t>B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CC0099"/>
                </a:solidFill>
              </a:rPr>
              <a:t>standard deviation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Probability of deviating from expectation by more than </a:t>
            </a:r>
            <a:r>
              <a:rPr lang="en-US" dirty="0" smtClean="0">
                <a:solidFill>
                  <a:srgbClr val="006600"/>
                </a:solidFill>
              </a:rPr>
              <a:t>(c </a:t>
            </a:r>
            <a:r>
              <a:rPr lang="en-US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× B)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is at most </a:t>
            </a:r>
            <a:r>
              <a:rPr lang="en-US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1/c</a:t>
            </a:r>
            <a:r>
              <a:rPr lang="en-US" baseline="300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2</a:t>
            </a:r>
            <a:endParaRPr lang="en-US" baseline="30000" dirty="0" smtClean="0">
              <a:solidFill>
                <a:srgbClr val="006600"/>
              </a:solidFill>
              <a:ea typeface="Cambria Math" pitchFamily="18" charset="0"/>
              <a:cs typeface="Cambria Math" pitchFamily="18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sz="2000" dirty="0" smtClean="0"/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37360" y="4773168"/>
                <a:ext cx="3817071" cy="1063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baseline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baseline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baseline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𝑐𝐵</m:t>
                              </m:r>
                            </m:e>
                          </m:d>
                        </m:e>
                      </m:func>
                      <m:r>
                        <a:rPr lang="en-US" b="0" i="1" baseline="0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baseline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baseline="0" dirty="0" smtClean="0"/>
              </a:p>
              <a:p>
                <a:endParaRPr lang="en-US" baseline="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4773168"/>
                <a:ext cx="3817071" cy="10633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Recall from probability courses…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0688" y="1600200"/>
            <a:ext cx="8729472" cy="4525963"/>
          </a:xfrm>
        </p:spPr>
        <p:txBody>
          <a:bodyPr/>
          <a:lstStyle/>
          <a:p>
            <a:r>
              <a:rPr lang="en-US" sz="2800" dirty="0" smtClean="0"/>
              <a:t>How likely are you to be close to the expectation? (cont.)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Tool #3: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006699"/>
                </a:solidFill>
              </a:rPr>
              <a:t>Chernoff</a:t>
            </a:r>
            <a:r>
              <a:rPr lang="en-US" sz="2400" dirty="0" smtClean="0">
                <a:solidFill>
                  <a:srgbClr val="006699"/>
                </a:solidFill>
              </a:rPr>
              <a:t>/</a:t>
            </a:r>
            <a:r>
              <a:rPr lang="en-US" sz="2400" dirty="0" err="1" smtClean="0">
                <a:solidFill>
                  <a:srgbClr val="006699"/>
                </a:solidFill>
              </a:rPr>
              <a:t>Hoeffding</a:t>
            </a:r>
            <a:r>
              <a:rPr lang="en-US" sz="2400" dirty="0" smtClean="0">
                <a:solidFill>
                  <a:srgbClr val="006699"/>
                </a:solidFill>
              </a:rPr>
              <a:t> Bounds</a:t>
            </a:r>
          </a:p>
          <a:p>
            <a:pPr lvl="2"/>
            <a:r>
              <a:rPr lang="en-US" dirty="0" smtClean="0"/>
              <a:t>Bounds probability that the sum of </a:t>
            </a:r>
            <a:r>
              <a:rPr lang="en-US" dirty="0" smtClean="0">
                <a:solidFill>
                  <a:srgbClr val="CC0099"/>
                </a:solidFill>
              </a:rPr>
              <a:t>independent</a:t>
            </a:r>
            <a:r>
              <a:rPr lang="en-US" dirty="0" smtClean="0"/>
              <a:t> variables deviates from its expectation</a:t>
            </a:r>
          </a:p>
          <a:p>
            <a:pPr lvl="2"/>
            <a:r>
              <a:rPr lang="en-US" dirty="0" smtClean="0"/>
              <a:t>See course website for pointers</a:t>
            </a:r>
          </a:p>
          <a:p>
            <a:pPr lvl="2"/>
            <a:r>
              <a:rPr lang="en-US" dirty="0" err="1" smtClean="0"/>
              <a:t>Chernoff</a:t>
            </a:r>
            <a:r>
              <a:rPr lang="en-US" dirty="0" smtClean="0"/>
              <a:t> Bound:</a:t>
            </a:r>
          </a:p>
          <a:p>
            <a:pPr lvl="3"/>
            <a:r>
              <a:rPr lang="en-US" dirty="0" smtClean="0"/>
              <a:t>Sum =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… +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 where x</a:t>
            </a:r>
            <a:r>
              <a:rPr lang="en-US" baseline="-25000" dirty="0" smtClean="0"/>
              <a:t>i</a:t>
            </a:r>
            <a:r>
              <a:rPr lang="en-US" dirty="0" smtClean="0"/>
              <a:t>‘s are independent 0/1 variables</a:t>
            </a:r>
          </a:p>
          <a:p>
            <a:pPr lvl="3"/>
            <a:r>
              <a:rPr lang="en-US" dirty="0" err="1" smtClean="0"/>
              <a:t>Pr</a:t>
            </a:r>
            <a:r>
              <a:rPr lang="en-US" dirty="0" smtClean="0"/>
              <a:t> [Sum &gt; (1+ </a:t>
            </a:r>
            <a:r>
              <a:rPr lang="el-GR" dirty="0" smtClean="0">
                <a:latin typeface="Cambria Math"/>
                <a:ea typeface="Cambria Math"/>
              </a:rPr>
              <a:t>δ</a:t>
            </a:r>
            <a:r>
              <a:rPr lang="en-US" dirty="0" smtClean="0">
                <a:latin typeface="Cambria Math"/>
                <a:ea typeface="Cambria Math"/>
              </a:rPr>
              <a:t>) </a:t>
            </a:r>
            <a:r>
              <a:rPr lang="en-US" dirty="0" smtClean="0">
                <a:ea typeface="Cambria Math"/>
              </a:rPr>
              <a:t>E[Sum]] &lt; e </a:t>
            </a:r>
            <a:r>
              <a:rPr lang="en-US" baseline="30000" dirty="0" smtClean="0">
                <a:ea typeface="Cambria Math"/>
              </a:rPr>
              <a:t>-</a:t>
            </a:r>
            <a:r>
              <a:rPr lang="el-GR" baseline="30000" dirty="0" smtClean="0">
                <a:latin typeface="Cambria Math"/>
                <a:ea typeface="Cambria Math"/>
              </a:rPr>
              <a:t>δ</a:t>
            </a:r>
            <a:r>
              <a:rPr lang="en-US" baseline="52000" dirty="0" smtClean="0">
                <a:latin typeface="Cambria Math"/>
                <a:ea typeface="Cambria Math"/>
              </a:rPr>
              <a:t>2</a:t>
            </a:r>
            <a:r>
              <a:rPr lang="en-US" baseline="30000" dirty="0" smtClean="0">
                <a:latin typeface="Cambria Math"/>
                <a:ea typeface="Cambria Math"/>
              </a:rPr>
              <a:t> </a:t>
            </a:r>
            <a:r>
              <a:rPr lang="en-US" baseline="30000" dirty="0" smtClean="0">
                <a:ea typeface="Cambria Math"/>
              </a:rPr>
              <a:t>E[Sum]/3</a:t>
            </a:r>
          </a:p>
          <a:p>
            <a:pPr lvl="3"/>
            <a:r>
              <a:rPr lang="en-US" dirty="0" err="1"/>
              <a:t>Pr</a:t>
            </a:r>
            <a:r>
              <a:rPr lang="en-US" dirty="0"/>
              <a:t> [Sum </a:t>
            </a:r>
            <a:r>
              <a:rPr lang="en-US" dirty="0" smtClean="0"/>
              <a:t>&lt; (1- </a:t>
            </a:r>
            <a:r>
              <a:rPr lang="el-GR" dirty="0">
                <a:latin typeface="Cambria Math"/>
                <a:ea typeface="Cambria Math"/>
              </a:rPr>
              <a:t>δ</a:t>
            </a:r>
            <a:r>
              <a:rPr lang="en-US" dirty="0">
                <a:latin typeface="Cambria Math"/>
                <a:ea typeface="Cambria Math"/>
              </a:rPr>
              <a:t>) </a:t>
            </a:r>
            <a:r>
              <a:rPr lang="en-US" dirty="0">
                <a:ea typeface="Cambria Math"/>
              </a:rPr>
              <a:t>E[Sum]] &lt; e </a:t>
            </a:r>
            <a:r>
              <a:rPr lang="en-US" baseline="30000" dirty="0" smtClean="0">
                <a:ea typeface="Cambria Math"/>
              </a:rPr>
              <a:t>-</a:t>
            </a:r>
            <a:r>
              <a:rPr lang="el-GR" baseline="30000" dirty="0" smtClean="0">
                <a:latin typeface="Cambria Math"/>
                <a:ea typeface="Cambria Math"/>
              </a:rPr>
              <a:t>δ</a:t>
            </a:r>
            <a:r>
              <a:rPr lang="en-US" baseline="52000" dirty="0">
                <a:latin typeface="Cambria Math"/>
                <a:ea typeface="Cambria Math"/>
              </a:rPr>
              <a:t>2</a:t>
            </a:r>
            <a:r>
              <a:rPr lang="en-US" baseline="30000" dirty="0">
                <a:latin typeface="Cambria Math"/>
                <a:ea typeface="Cambria Math"/>
              </a:rPr>
              <a:t> </a:t>
            </a:r>
            <a:r>
              <a:rPr lang="en-US" baseline="30000" dirty="0">
                <a:ea typeface="Cambria Math"/>
              </a:rPr>
              <a:t>E[Sum]/2</a:t>
            </a:r>
            <a:endParaRPr lang="en-US" baseline="30000" dirty="0"/>
          </a:p>
          <a:p>
            <a:pPr lvl="3"/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3189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Plan: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7536" y="1524000"/>
            <a:ext cx="9058656" cy="4913376"/>
          </a:xfrm>
        </p:spPr>
        <p:txBody>
          <a:bodyPr/>
          <a:lstStyle/>
          <a:p>
            <a:endParaRPr lang="en-US" sz="2400" dirty="0" smtClean="0">
              <a:solidFill>
                <a:srgbClr val="006600"/>
              </a:solidFill>
            </a:endParaRPr>
          </a:p>
          <a:p>
            <a:r>
              <a:rPr lang="en-US" sz="2800" dirty="0" smtClean="0"/>
              <a:t>Analysis:</a:t>
            </a:r>
          </a:p>
          <a:p>
            <a:pPr lvl="1"/>
            <a:r>
              <a:rPr lang="en-US" sz="2400" dirty="0" smtClean="0">
                <a:solidFill>
                  <a:srgbClr val="006600"/>
                </a:solidFill>
              </a:rPr>
              <a:t>Pair off </a:t>
            </a:r>
            <a:r>
              <a:rPr lang="en-US" sz="2400" dirty="0" smtClean="0"/>
              <a:t>the duplicates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(order matters!)</a:t>
            </a:r>
          </a:p>
          <a:p>
            <a:pPr lvl="1"/>
            <a:r>
              <a:rPr lang="en-US" sz="2400" dirty="0" smtClean="0"/>
              <a:t>Argue that O(</a:t>
            </a:r>
            <a:r>
              <a:rPr lang="en-US" sz="2400" dirty="0" err="1" smtClean="0"/>
              <a:t>sqrt</a:t>
            </a:r>
            <a:r>
              <a:rPr lang="en-US" sz="2400" dirty="0" smtClean="0"/>
              <a:t>(n)) samples likely to hit </a:t>
            </a:r>
            <a:r>
              <a:rPr lang="en-US" sz="2400" dirty="0" smtClean="0">
                <a:solidFill>
                  <a:srgbClr val="CC0099"/>
                </a:solidFill>
              </a:rPr>
              <a:t>both </a:t>
            </a:r>
            <a:r>
              <a:rPr lang="en-US" sz="2400" dirty="0" smtClean="0"/>
              <a:t>of </a:t>
            </a:r>
            <a:r>
              <a:rPr lang="en-US" sz="2400" dirty="0" smtClean="0">
                <a:solidFill>
                  <a:srgbClr val="CC0099"/>
                </a:solidFill>
              </a:rPr>
              <a:t>some</a:t>
            </a:r>
            <a:r>
              <a:rPr lang="en-US" sz="2400" dirty="0" smtClean="0"/>
              <a:t> pair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More details:</a:t>
            </a:r>
          </a:p>
          <a:p>
            <a:pPr lvl="1"/>
            <a:r>
              <a:rPr lang="en-US" sz="2400" dirty="0" smtClean="0"/>
              <a:t>Imagine samples divided in  </a:t>
            </a:r>
            <a:r>
              <a:rPr lang="en-US" sz="2400" dirty="0" smtClean="0">
                <a:solidFill>
                  <a:srgbClr val="002060"/>
                </a:solidFill>
              </a:rPr>
              <a:t>two phases</a:t>
            </a:r>
          </a:p>
          <a:p>
            <a:pPr lvl="1"/>
            <a:r>
              <a:rPr lang="en-US" sz="2400" dirty="0" smtClean="0"/>
              <a:t>Phase 1 samples likely to hit the </a:t>
            </a:r>
            <a:r>
              <a:rPr lang="en-US" sz="2400" dirty="0" smtClean="0">
                <a:solidFill>
                  <a:srgbClr val="CC0099"/>
                </a:solidFill>
              </a:rPr>
              <a:t>first </a:t>
            </a:r>
            <a:r>
              <a:rPr lang="en-US" sz="2400" dirty="0" smtClean="0"/>
              <a:t>member of</a:t>
            </a:r>
            <a:r>
              <a:rPr lang="en-US" sz="2400" dirty="0" smtClean="0">
                <a:solidFill>
                  <a:srgbClr val="CC0099"/>
                </a:solidFill>
              </a:rPr>
              <a:t> lots of pairs</a:t>
            </a:r>
          </a:p>
          <a:p>
            <a:pPr lvl="1"/>
            <a:r>
              <a:rPr lang="en-US" sz="2400" dirty="0" smtClean="0"/>
              <a:t>Phase 2 samples likely to hit the </a:t>
            </a:r>
            <a:r>
              <a:rPr lang="en-US" sz="2400" dirty="0" smtClean="0">
                <a:solidFill>
                  <a:srgbClr val="CC0099"/>
                </a:solidFill>
              </a:rPr>
              <a:t>second </a:t>
            </a:r>
            <a:r>
              <a:rPr lang="en-US" sz="2400" dirty="0" smtClean="0"/>
              <a:t>member of a </a:t>
            </a:r>
            <a:r>
              <a:rPr lang="en-US" sz="2400" dirty="0" smtClean="0">
                <a:solidFill>
                  <a:srgbClr val="CC0099"/>
                </a:solidFill>
              </a:rPr>
              <a:t>pair hit in phase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Property testing: element distinctness </a:t>
            </a:r>
            <a:r>
              <a:rPr lang="en-US" sz="3200" smtClean="0">
                <a:solidFill>
                  <a:srgbClr val="008080"/>
                </a:solidFill>
              </a:rPr>
              <a:t>(when number of distinct elements &lt; (1-</a:t>
            </a:r>
            <a:r>
              <a:rPr lang="en-US" sz="3200" smtClean="0">
                <a:solidFill>
                  <a:srgbClr val="008080"/>
                </a:solidFill>
                <a:sym typeface="Symbol" pitchFamily="18" charset="2"/>
              </a:rPr>
              <a:t>)</a:t>
            </a:r>
            <a:r>
              <a:rPr lang="en-US" sz="3200" smtClean="0">
                <a:solidFill>
                  <a:srgbClr val="008080"/>
                </a:solidFill>
              </a:rPr>
              <a:t>n ) </a:t>
            </a:r>
            <a:r>
              <a:rPr lang="en-US" sz="4000" smtClean="0"/>
              <a:t>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2724"/>
            <a:ext cx="9144000" cy="5027803"/>
          </a:xfrm>
        </p:spPr>
        <p:txBody>
          <a:bodyPr/>
          <a:lstStyle/>
          <a:p>
            <a:pPr lvl="1" eaLnBrk="1" hangingPunct="1"/>
            <a:endParaRPr lang="en-US" sz="2000" i="1" dirty="0" smtClean="0">
              <a:solidFill>
                <a:srgbClr val="339933"/>
              </a:solidFill>
            </a:endParaRPr>
          </a:p>
          <a:p>
            <a:pPr eaLnBrk="1" hangingPunct="1"/>
            <a:r>
              <a:rPr lang="en-US" sz="2800" dirty="0" smtClean="0"/>
              <a:t>Slightly modified version of algorithm:  </a:t>
            </a:r>
          </a:p>
          <a:p>
            <a:pPr lvl="1" eaLnBrk="1" hangingPunct="1"/>
            <a:r>
              <a:rPr lang="en-US" sz="2400" dirty="0" smtClean="0">
                <a:solidFill>
                  <a:schemeClr val="accent2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 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 </a:t>
            </a:r>
            <a:r>
              <a:rPr lang="en-US" sz="2400" dirty="0" err="1" smtClean="0">
                <a:solidFill>
                  <a:schemeClr val="accent2"/>
                </a:solidFill>
              </a:rPr>
              <a:t>sqrt</a:t>
            </a:r>
            <a:r>
              <a:rPr lang="en-US" sz="2400" dirty="0" smtClean="0">
                <a:solidFill>
                  <a:schemeClr val="accent2"/>
                </a:solidFill>
              </a:rPr>
              <a:t>(n) samples </a:t>
            </a:r>
          </a:p>
          <a:p>
            <a:pPr lvl="2" eaLnBrk="1" hangingPunct="1"/>
            <a:r>
              <a:rPr lang="en-US" sz="2000" dirty="0" smtClean="0">
                <a:solidFill>
                  <a:schemeClr val="accent2"/>
                </a:solidFill>
              </a:rPr>
              <a:t>If see duplicate, stop and output “fail”</a:t>
            </a:r>
          </a:p>
          <a:p>
            <a:pPr lvl="1" eaLnBrk="1" hangingPunct="1"/>
            <a:r>
              <a:rPr lang="en-US" sz="2400" dirty="0" smtClean="0">
                <a:solidFill>
                  <a:schemeClr val="accent2"/>
                </a:solidFill>
              </a:rPr>
              <a:t>S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 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 </a:t>
            </a:r>
            <a:r>
              <a:rPr lang="en-US" sz="2400" dirty="0" err="1" smtClean="0">
                <a:solidFill>
                  <a:schemeClr val="accent2"/>
                </a:solidFill>
                <a:sym typeface="Wingdings" pitchFamily="2" charset="2"/>
              </a:rPr>
              <a:t>c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US" sz="2400" dirty="0" err="1" smtClean="0">
                <a:solidFill>
                  <a:schemeClr val="accent2"/>
                </a:solidFill>
              </a:rPr>
              <a:t>sqrt</a:t>
            </a:r>
            <a:r>
              <a:rPr lang="en-US" sz="2400" dirty="0" smtClean="0">
                <a:solidFill>
                  <a:schemeClr val="accent2"/>
                </a:solidFill>
              </a:rPr>
              <a:t>(n)/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sz="2400" dirty="0" smtClean="0">
                <a:solidFill>
                  <a:schemeClr val="accent2"/>
                </a:solidFill>
              </a:rPr>
              <a:t> samples </a:t>
            </a:r>
          </a:p>
          <a:p>
            <a:pPr lvl="2" eaLnBrk="1" hangingPunct="1"/>
            <a:r>
              <a:rPr lang="en-US" sz="2000" dirty="0" smtClean="0">
                <a:solidFill>
                  <a:schemeClr val="accent2"/>
                </a:solidFill>
              </a:rPr>
              <a:t>If see duplicate with samples in S</a:t>
            </a:r>
            <a:r>
              <a:rPr lang="en-US" sz="20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>
                <a:solidFill>
                  <a:schemeClr val="accent2"/>
                </a:solidFill>
              </a:rPr>
              <a:t> output  “fail”  else “pass”</a:t>
            </a:r>
          </a:p>
          <a:p>
            <a:pPr marL="914400" lvl="2" indent="0" eaLnBrk="1" hangingPunct="1"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pPr marL="114300" indent="0" eaLnBrk="1" hangingPunct="1">
              <a:buNone/>
            </a:pPr>
            <a:endParaRPr lang="en-US" sz="2800" dirty="0" smtClean="0"/>
          </a:p>
          <a:p>
            <a:pPr marL="114300" indent="0" eaLnBrk="1" hangingPunct="1">
              <a:buNone/>
            </a:pPr>
            <a:r>
              <a:rPr lang="en-US" sz="2800" dirty="0" smtClean="0"/>
              <a:t>(note:  duplicate refers to </a:t>
            </a:r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</a:rPr>
              <a:t>same</a:t>
            </a:r>
            <a:r>
              <a:rPr lang="en-US" sz="2800" dirty="0" smtClean="0"/>
              <a:t> value in </a:t>
            </a:r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</a:rPr>
              <a:t>different</a:t>
            </a:r>
            <a:r>
              <a:rPr lang="en-US" sz="2800" dirty="0" smtClean="0"/>
              <a:t> location)</a:t>
            </a:r>
          </a:p>
          <a:p>
            <a:pPr lvl="2"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Property testing: element distinctness (cont.)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6275" cy="49911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800" dirty="0" smtClean="0"/>
              <a:t>Claim:  If number of distinct elements &lt; (1-</a:t>
            </a:r>
            <a:r>
              <a:rPr lang="en-US" sz="2800" dirty="0" smtClean="0">
                <a:sym typeface="Symbol" pitchFamily="18" charset="2"/>
              </a:rPr>
              <a:t>)</a:t>
            </a:r>
            <a:r>
              <a:rPr lang="en-US" sz="2800" dirty="0" smtClean="0"/>
              <a:t>n  then fail with probability &gt;2/3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Why?  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400" dirty="0" smtClean="0"/>
              <a:t>For each element that appears at least twice, divide occurrences into disjoint pairs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400" dirty="0" smtClean="0"/>
              <a:t>The plan:   </a:t>
            </a:r>
          </a:p>
          <a:p>
            <a:pPr marL="1238250" lvl="2" indent="-381000" eaLnBrk="1" hangingPunct="1">
              <a:lnSpc>
                <a:spcPct val="90000"/>
              </a:lnSpc>
            </a:pPr>
            <a:r>
              <a:rPr lang="en-US" sz="2000" dirty="0" smtClean="0"/>
              <a:t>Show that there are lots of disjoint pairs</a:t>
            </a: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sz="2000" dirty="0" smtClean="0"/>
              <a:t>Show that 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hits a lot of these pairs  </a:t>
            </a:r>
            <a:r>
              <a:rPr lang="en-US" sz="2000" dirty="0" smtClean="0">
                <a:solidFill>
                  <a:srgbClr val="800080"/>
                </a:solidFill>
              </a:rPr>
              <a:t>(most of the work)</a:t>
            </a: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sz="2000" dirty="0" smtClean="0"/>
              <a:t>Show that if S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hits a lot of pairs, S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 has a good chance of hitting at least one of the pairs hit by S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(the other occurrence of the same element) </a:t>
            </a:r>
          </a:p>
          <a:p>
            <a:pPr marL="838200" lvl="1" indent="-3810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many pairs?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628" y="1578430"/>
            <a:ext cx="8937172" cy="49911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800" dirty="0" smtClean="0"/>
              <a:t>Recall:   assume that number of distinct elements &lt;(1-</a:t>
            </a:r>
            <a:r>
              <a:rPr lang="en-US" sz="2800" dirty="0" smtClean="0">
                <a:sym typeface="Symbol" pitchFamily="18" charset="2"/>
              </a:rPr>
              <a:t>)</a:t>
            </a:r>
            <a:r>
              <a:rPr lang="en-US" sz="2800" dirty="0" smtClean="0"/>
              <a:t>n  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en-US" sz="2800" dirty="0" smtClean="0"/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dirty="0" smtClean="0"/>
              <a:t>For elements that appear at least twice in dataset, divide occurrences into pairs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2400" dirty="0" smtClean="0"/>
              <a:t>If number of occurrences is odd, then throw out one 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6600"/>
                </a:solidFill>
              </a:rPr>
              <a:t>Number of pairs </a:t>
            </a:r>
            <a:r>
              <a:rPr lang="en-US" sz="2400" i="1" dirty="0" smtClean="0">
                <a:solidFill>
                  <a:srgbClr val="006600"/>
                </a:solidFill>
              </a:rPr>
              <a:t>&gt; </a:t>
            </a:r>
            <a:r>
              <a:rPr lang="en-US" sz="2400" i="1" dirty="0" smtClean="0">
                <a:solidFill>
                  <a:srgbClr val="006600"/>
                </a:solidFill>
                <a:sym typeface="Symbol" pitchFamily="18" charset="2"/>
              </a:rPr>
              <a:t></a:t>
            </a:r>
            <a:r>
              <a:rPr lang="en-US" sz="2400" i="1" dirty="0" smtClean="0">
                <a:solidFill>
                  <a:srgbClr val="006600"/>
                </a:solidFill>
              </a:rPr>
              <a:t>n/4   </a:t>
            </a:r>
            <a:r>
              <a:rPr lang="en-US" sz="2400" dirty="0" smtClean="0"/>
              <a:t>(actually even somewhat more)</a:t>
            </a:r>
          </a:p>
          <a:p>
            <a:pPr marL="838200" lvl="1" indent="-381000" eaLnBrk="1" hangingPunct="1">
              <a:lnSpc>
                <a:spcPct val="80000"/>
              </a:lnSpc>
            </a:pPr>
            <a:endParaRPr lang="en-US" sz="2400" dirty="0" smtClean="0"/>
          </a:p>
          <a:p>
            <a:pPr marL="1238250" lvl="2" indent="-381000" eaLnBrk="1" hangingPunct="1">
              <a:lnSpc>
                <a:spcPct val="80000"/>
              </a:lnSpc>
            </a:pPr>
            <a:r>
              <a:rPr lang="en-US" sz="2000" dirty="0" smtClean="0"/>
              <a:t>Worst case?  E.g., each </a:t>
            </a:r>
            <a:r>
              <a:rPr lang="en-US" sz="2000" dirty="0" err="1" smtClean="0"/>
              <a:t>nondistinct</a:t>
            </a:r>
            <a:r>
              <a:rPr lang="en-US" sz="2000" dirty="0" smtClean="0"/>
              <a:t> element appears 3 times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Approaches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86425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Ignore the problem</a:t>
            </a:r>
          </a:p>
          <a:p>
            <a:pPr eaLnBrk="1" hangingPunct="1"/>
            <a:endParaRPr lang="en-US" smtClean="0">
              <a:latin typeface="Tahoma" pitchFamily="34" charset="0"/>
            </a:endParaRPr>
          </a:p>
          <a:p>
            <a:pPr eaLnBrk="1" hangingPunct="1"/>
            <a:endParaRPr lang="en-US" smtClean="0">
              <a:latin typeface="Tahoma" pitchFamily="34" charset="0"/>
            </a:endParaRPr>
          </a:p>
          <a:p>
            <a:pPr eaLnBrk="1" hangingPunct="1"/>
            <a:endParaRPr lang="en-US" smtClean="0">
              <a:latin typeface="Tahoma" pitchFamily="34" charset="0"/>
            </a:endParaRPr>
          </a:p>
          <a:p>
            <a:pPr eaLnBrk="1" hangingPunct="1"/>
            <a:r>
              <a:rPr lang="en-US" smtClean="0">
                <a:latin typeface="Tahoma" pitchFamily="34" charset="0"/>
              </a:rPr>
              <a:t>Develop algorithms for dealing with such data</a:t>
            </a:r>
          </a:p>
          <a:p>
            <a:pPr eaLnBrk="1" hangingPunct="1"/>
            <a:endParaRPr lang="en-US" smtClean="0"/>
          </a:p>
        </p:txBody>
      </p:sp>
      <p:pic>
        <p:nvPicPr>
          <p:cNvPr id="4100" name="Picture 4" descr="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25" y="1722438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5169"/>
            <a:ext cx="8229600" cy="1143000"/>
          </a:xfrm>
        </p:spPr>
        <p:txBody>
          <a:bodyPr/>
          <a:lstStyle/>
          <a:p>
            <a:r>
              <a:rPr lang="en-US" dirty="0" smtClean="0"/>
              <a:t>This is where we reached </a:t>
            </a:r>
            <a:br>
              <a:rPr lang="en-US" dirty="0" smtClean="0"/>
            </a:br>
            <a:r>
              <a:rPr lang="en-US" dirty="0" smtClean="0"/>
              <a:t>in lecture 1!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1633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the rest will be in lecture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273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Showing that </a:t>
            </a:r>
            <a:r>
              <a:rPr lang="en-US" sz="4000" dirty="0" smtClean="0">
                <a:solidFill>
                  <a:schemeClr val="accent2"/>
                </a:solidFill>
              </a:rPr>
              <a:t>S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1</a:t>
            </a:r>
            <a:r>
              <a:rPr lang="en-US" sz="4000" dirty="0" smtClean="0"/>
              <a:t> hits first element of a lot of ordered pairs: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5846"/>
            <a:ext cx="8839200" cy="5047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6600"/>
                </a:solidFill>
              </a:rPr>
              <a:t>Number of pairs </a:t>
            </a:r>
            <a:r>
              <a:rPr lang="en-US" sz="2800" i="1" dirty="0" smtClean="0">
                <a:solidFill>
                  <a:srgbClr val="006600"/>
                </a:solidFill>
              </a:rPr>
              <a:t>&gt; </a:t>
            </a:r>
            <a:r>
              <a:rPr lang="en-US" sz="2800" i="1" dirty="0" smtClean="0">
                <a:solidFill>
                  <a:srgbClr val="006600"/>
                </a:solidFill>
                <a:sym typeface="Symbol" pitchFamily="18" charset="2"/>
              </a:rPr>
              <a:t></a:t>
            </a:r>
            <a:r>
              <a:rPr lang="en-US" sz="2800" i="1" dirty="0" smtClean="0">
                <a:solidFill>
                  <a:srgbClr val="006600"/>
                </a:solidFill>
              </a:rPr>
              <a:t>n/4   </a:t>
            </a:r>
            <a:r>
              <a:rPr lang="en-US" sz="2800" dirty="0" smtClean="0"/>
              <a:t>(actually even slightly more)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</a:t>
            </a:r>
          </a:p>
          <a:p>
            <a:pPr marL="838200" lvl="1" indent="-381000" eaLnBrk="1" hangingPunct="1">
              <a:lnSpc>
                <a:spcPct val="80000"/>
              </a:lnSpc>
              <a:defRPr/>
            </a:pPr>
            <a:r>
              <a:rPr lang="en-US" i="1" dirty="0" err="1" smtClean="0"/>
              <a:t>Pr</a:t>
            </a:r>
            <a:r>
              <a:rPr lang="en-US" dirty="0" smtClean="0"/>
              <a:t>[a random sample hits first element of a pair] &gt; </a:t>
            </a:r>
            <a:r>
              <a:rPr lang="en-US" dirty="0" smtClean="0">
                <a:sym typeface="Symbol" pitchFamily="18" charset="2"/>
              </a:rPr>
              <a:t></a:t>
            </a:r>
            <a:r>
              <a:rPr lang="en-US" dirty="0" smtClean="0"/>
              <a:t>/4</a:t>
            </a:r>
          </a:p>
          <a:p>
            <a:pPr marL="838200" lvl="1" indent="-381000"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marL="838200" lvl="1" indent="-381000" eaLnBrk="1" hangingPunct="1">
              <a:lnSpc>
                <a:spcPct val="80000"/>
              </a:lnSpc>
              <a:defRPr/>
            </a:pPr>
            <a:r>
              <a:rPr lang="en-US" dirty="0" smtClean="0"/>
              <a:t>indicator variable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</a:p>
          <a:p>
            <a:pPr marL="1238250" lvl="2" indent="-381000" eaLnBrk="1" hangingPunct="1">
              <a:lnSpc>
                <a:spcPct val="80000"/>
              </a:lnSpc>
              <a:defRPr/>
            </a:pPr>
            <a:r>
              <a:rPr lang="en-US" dirty="0" smtClean="0"/>
              <a:t>1 if </a:t>
            </a:r>
            <a:r>
              <a:rPr lang="en-US" dirty="0" err="1" smtClean="0"/>
              <a:t>ith</a:t>
            </a:r>
            <a:r>
              <a:rPr lang="en-US" dirty="0" smtClean="0"/>
              <a:t> sample hits first element of a pair and 0 otherwise, </a:t>
            </a:r>
          </a:p>
          <a:p>
            <a:pPr marL="1238250" lvl="2" indent="-381000" eaLnBrk="1" hangingPunct="1">
              <a:lnSpc>
                <a:spcPct val="80000"/>
              </a:lnSpc>
              <a:defRPr/>
            </a:pPr>
            <a:r>
              <a:rPr lang="en-US" dirty="0" smtClean="0"/>
              <a:t>E[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/>
              <a:t>] </a:t>
            </a:r>
            <a:r>
              <a:rPr lang="en-US" dirty="0" smtClean="0"/>
              <a:t>=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=1] &gt;  </a:t>
            </a:r>
            <a:r>
              <a:rPr lang="en-US" dirty="0">
                <a:sym typeface="Symbol" pitchFamily="18" charset="2"/>
              </a:rPr>
              <a:t></a:t>
            </a:r>
            <a:r>
              <a:rPr lang="en-US" dirty="0"/>
              <a:t>/</a:t>
            </a:r>
            <a:r>
              <a:rPr lang="en-US" dirty="0" smtClean="0"/>
              <a:t>4</a:t>
            </a:r>
          </a:p>
          <a:p>
            <a:pPr marL="838200" lvl="1" indent="-381000"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marL="838200" lvl="1" indent="-381000" eaLnBrk="1" hangingPunct="1">
              <a:lnSpc>
                <a:spcPct val="80000"/>
              </a:lnSpc>
              <a:defRPr/>
            </a:pPr>
            <a:r>
              <a:rPr lang="en-US" i="1" dirty="0" smtClean="0"/>
              <a:t>E</a:t>
            </a:r>
            <a:r>
              <a:rPr lang="en-US" dirty="0" smtClean="0"/>
              <a:t>[# samples in  S</a:t>
            </a:r>
            <a:r>
              <a:rPr lang="en-US" baseline="-25000" dirty="0" smtClean="0"/>
              <a:t>1 </a:t>
            </a:r>
            <a:r>
              <a:rPr lang="en-US" dirty="0" smtClean="0"/>
              <a:t>that hits first element of a pair]                = E[ </a:t>
            </a:r>
            <a:r>
              <a:rPr lang="el-GR" dirty="0" smtClean="0">
                <a:latin typeface="Cambria Math"/>
                <a:ea typeface="Cambria Math"/>
              </a:rPr>
              <a:t>Σ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en-US" dirty="0" smtClean="0"/>
              <a:t>  ] =</a:t>
            </a:r>
            <a:r>
              <a:rPr lang="el-GR" dirty="0">
                <a:latin typeface="Cambria Math"/>
                <a:ea typeface="Cambria Math"/>
              </a:rPr>
              <a:t> Σ</a:t>
            </a:r>
            <a:r>
              <a:rPr lang="en-US" dirty="0"/>
              <a:t> E[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] </a:t>
            </a:r>
            <a:r>
              <a:rPr lang="en-US" dirty="0"/>
              <a:t>&gt;   </a:t>
            </a:r>
            <a:r>
              <a:rPr lang="en-US" i="1" dirty="0" smtClean="0"/>
              <a:t>(</a:t>
            </a:r>
            <a:r>
              <a:rPr lang="en-US" i="1" dirty="0" smtClean="0">
                <a:sym typeface="Symbol" pitchFamily="18" charset="2"/>
              </a:rPr>
              <a:t></a:t>
            </a:r>
            <a:r>
              <a:rPr lang="en-US" i="1" dirty="0" smtClean="0"/>
              <a:t>/4)</a:t>
            </a:r>
            <a:r>
              <a:rPr lang="en-US" i="1" dirty="0" err="1" smtClean="0"/>
              <a:t>sqrt</a:t>
            </a:r>
            <a:r>
              <a:rPr lang="en-US" i="1" dirty="0" smtClean="0"/>
              <a:t>(n)</a:t>
            </a:r>
          </a:p>
          <a:p>
            <a:pPr marL="838200" lvl="1" indent="-381000" eaLnBrk="1" hangingPunct="1">
              <a:lnSpc>
                <a:spcPct val="80000"/>
              </a:lnSpc>
              <a:defRPr/>
            </a:pPr>
            <a:endParaRPr lang="en-US" i="1" dirty="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Showing that </a:t>
            </a:r>
            <a:r>
              <a:rPr lang="en-US" sz="4000" smtClean="0">
                <a:solidFill>
                  <a:schemeClr val="accent2"/>
                </a:solidFill>
              </a:rPr>
              <a:t>S</a:t>
            </a:r>
            <a:r>
              <a:rPr lang="en-US" sz="4000" baseline="-25000" smtClean="0">
                <a:solidFill>
                  <a:schemeClr val="accent2"/>
                </a:solidFill>
              </a:rPr>
              <a:t>1</a:t>
            </a:r>
            <a:r>
              <a:rPr lang="en-US" sz="4000" smtClean="0"/>
              <a:t> hits first element of a lot of pairs: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914" y="1600200"/>
            <a:ext cx="8850086" cy="4942114"/>
          </a:xfrm>
        </p:spPr>
        <p:txBody>
          <a:bodyPr/>
          <a:lstStyle/>
          <a:p>
            <a:pPr marL="438150" indent="-381000" eaLnBrk="1" hangingPunct="1">
              <a:lnSpc>
                <a:spcPct val="80000"/>
              </a:lnSpc>
              <a:defRPr/>
            </a:pPr>
            <a:r>
              <a:rPr lang="en-US" dirty="0" smtClean="0"/>
              <a:t>We just showed: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i="1" dirty="0" smtClean="0"/>
              <a:t>E</a:t>
            </a:r>
            <a:r>
              <a:rPr lang="en-US" dirty="0" smtClean="0"/>
              <a:t>[# samples in  S</a:t>
            </a:r>
            <a:r>
              <a:rPr lang="en-US" baseline="-25000" dirty="0" smtClean="0"/>
              <a:t>1 </a:t>
            </a:r>
            <a:r>
              <a:rPr lang="en-US" dirty="0" smtClean="0"/>
              <a:t>that hits first element of a pair] &gt; </a:t>
            </a:r>
            <a:r>
              <a:rPr lang="en-US" i="1" dirty="0" smtClean="0"/>
              <a:t>(</a:t>
            </a:r>
            <a:r>
              <a:rPr lang="en-US" i="1" dirty="0" smtClean="0">
                <a:sym typeface="Symbol" pitchFamily="18" charset="2"/>
              </a:rPr>
              <a:t></a:t>
            </a:r>
            <a:r>
              <a:rPr lang="en-US" i="1" dirty="0" smtClean="0"/>
              <a:t>/4)</a:t>
            </a:r>
            <a:r>
              <a:rPr lang="en-US" i="1" dirty="0" err="1" smtClean="0"/>
              <a:t>sqrt</a:t>
            </a:r>
            <a:r>
              <a:rPr lang="en-US" i="1" dirty="0" smtClean="0"/>
              <a:t>(n)</a:t>
            </a:r>
          </a:p>
          <a:p>
            <a:pPr marL="838200" lvl="1" indent="-381000" eaLnBrk="1" hangingPunct="1">
              <a:lnSpc>
                <a:spcPct val="80000"/>
              </a:lnSpc>
              <a:defRPr/>
            </a:pPr>
            <a:endParaRPr lang="en-US" sz="2400" i="1" dirty="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en-US" sz="2800" dirty="0" smtClean="0"/>
              <a:t>Not enough!  </a:t>
            </a:r>
          </a:p>
          <a:p>
            <a:pPr marL="857250" lvl="1" indent="-457200" eaLnBrk="1" hangingPunct="1">
              <a:lnSpc>
                <a:spcPct val="80000"/>
              </a:lnSpc>
              <a:defRPr/>
            </a:pPr>
            <a:r>
              <a:rPr lang="en-US" sz="2400" dirty="0" smtClean="0"/>
              <a:t>Need to show </a:t>
            </a:r>
            <a:r>
              <a:rPr lang="en-US" sz="2400" smtClean="0"/>
              <a:t>that  [large </a:t>
            </a:r>
            <a:r>
              <a:rPr lang="en-US" sz="2400" dirty="0" smtClean="0"/>
              <a:t>number of </a:t>
            </a:r>
            <a:r>
              <a:rPr lang="en-US" sz="2400" dirty="0"/>
              <a:t>samples in  S</a:t>
            </a:r>
            <a:r>
              <a:rPr lang="en-US" sz="2400" baseline="-25000" dirty="0"/>
              <a:t>1 </a:t>
            </a:r>
            <a:r>
              <a:rPr lang="en-US" sz="2400" dirty="0"/>
              <a:t>that hits first element of a pair]</a:t>
            </a:r>
            <a:r>
              <a:rPr lang="en-US" sz="2400" i="1" dirty="0" smtClean="0"/>
              <a:t> </a:t>
            </a:r>
            <a:r>
              <a:rPr lang="en-US" sz="2400" dirty="0" smtClean="0"/>
              <a:t>is very high</a:t>
            </a:r>
          </a:p>
          <a:p>
            <a:pPr marL="1238250" lvl="2" indent="-381000" eaLnBrk="1" hangingPunct="1">
              <a:lnSpc>
                <a:spcPct val="80000"/>
              </a:lnSpc>
              <a:defRPr/>
            </a:pPr>
            <a:r>
              <a:rPr lang="en-US" sz="2000" dirty="0" smtClean="0"/>
              <a:t>What do we mean by large? </a:t>
            </a:r>
            <a:r>
              <a:rPr lang="en-US" sz="2000" i="1" dirty="0" smtClean="0"/>
              <a:t>(</a:t>
            </a:r>
            <a:r>
              <a:rPr lang="en-US" sz="2000" i="1" dirty="0" smtClean="0">
                <a:sym typeface="Symbol" pitchFamily="18" charset="2"/>
              </a:rPr>
              <a:t></a:t>
            </a:r>
            <a:r>
              <a:rPr lang="en-US" sz="2000" i="1" dirty="0" smtClean="0"/>
              <a:t>/8) </a:t>
            </a:r>
            <a:r>
              <a:rPr lang="en-US" sz="2000" i="1" dirty="0" err="1" smtClean="0"/>
              <a:t>sqrt</a:t>
            </a:r>
            <a:r>
              <a:rPr lang="en-US" sz="2000" i="1" dirty="0" smtClean="0"/>
              <a:t>(n)   </a:t>
            </a:r>
            <a:r>
              <a:rPr lang="en-US" sz="2000" dirty="0" smtClean="0"/>
              <a:t>is good enough</a:t>
            </a:r>
          </a:p>
          <a:p>
            <a:pPr marL="1238250" lvl="2" indent="-381000" eaLnBrk="1" hangingPunct="1">
              <a:lnSpc>
                <a:spcPct val="80000"/>
              </a:lnSpc>
              <a:defRPr/>
            </a:pPr>
            <a:r>
              <a:rPr lang="en-US" sz="2000" dirty="0" smtClean="0"/>
              <a:t>What do we mean by high?</a:t>
            </a:r>
            <a:r>
              <a:rPr lang="en-US" sz="2000" i="1" dirty="0" smtClean="0"/>
              <a:t>  11/12</a:t>
            </a:r>
          </a:p>
          <a:p>
            <a:pPr marL="1238250" lvl="2" indent="-381000" eaLnBrk="1" hangingPunct="1">
              <a:lnSpc>
                <a:spcPct val="80000"/>
              </a:lnSpc>
              <a:defRPr/>
            </a:pPr>
            <a:endParaRPr lang="en-US" sz="1800" i="1" dirty="0" smtClean="0"/>
          </a:p>
          <a:p>
            <a:pPr marL="838200" lvl="1" indent="-381000" eaLnBrk="1" hangingPunct="1">
              <a:lnSpc>
                <a:spcPct val="80000"/>
              </a:lnSpc>
              <a:defRPr/>
            </a:pPr>
            <a:r>
              <a:rPr lang="en-US" sz="2400" dirty="0"/>
              <a:t>What if </a:t>
            </a:r>
            <a:r>
              <a:rPr lang="en-US" sz="2400" dirty="0" smtClean="0"/>
              <a:t>samples </a:t>
            </a:r>
            <a:r>
              <a:rPr lang="en-US" sz="2400" dirty="0"/>
              <a:t>repeatedly hit </a:t>
            </a: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same</a:t>
            </a:r>
            <a:r>
              <a:rPr lang="en-US" sz="2400" dirty="0" smtClean="0"/>
              <a:t> pair?</a:t>
            </a:r>
            <a:endParaRPr lang="en-US" sz="2400" dirty="0"/>
          </a:p>
          <a:p>
            <a:pPr marL="1238250" lvl="2" indent="-381000" eaLnBrk="1" hangingPunct="1">
              <a:lnSpc>
                <a:spcPct val="80000"/>
              </a:lnSpc>
              <a:defRPr/>
            </a:pPr>
            <a:endParaRPr lang="en-US" sz="1600" i="1" dirty="0" smtClean="0"/>
          </a:p>
          <a:p>
            <a:pPr marL="838200" lvl="1" indent="-381000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288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Probably lots of samples hit first elements of pairs: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0268"/>
            <a:ext cx="9144000" cy="5578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From previous slide:  write as sum of independent indicator variables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 smtClean="0"/>
              <a:t>y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is 1 if sample </a:t>
            </a:r>
            <a:r>
              <a:rPr lang="en-US" sz="2400" dirty="0" err="1" smtClean="0"/>
              <a:t>i</a:t>
            </a:r>
            <a:r>
              <a:rPr lang="en-US" sz="2400" dirty="0" smtClean="0"/>
              <a:t> hits first element of a pair and 0 otherwise.    Independent.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Sum = 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 …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sqrt</a:t>
            </a:r>
            <a:r>
              <a:rPr lang="en-US" sz="2400" baseline="-25000" dirty="0" smtClean="0"/>
              <a:t>(n)</a:t>
            </a:r>
            <a:r>
              <a:rPr lang="en-US" sz="2400" dirty="0" smtClean="0"/>
              <a:t> is the number of samples that hits first element of a pair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E[Sum] &gt;  </a:t>
            </a:r>
            <a:r>
              <a:rPr lang="en-US" sz="2400" dirty="0" smtClean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r>
              <a:rPr lang="en-US" sz="2400" dirty="0" err="1" smtClean="0"/>
              <a:t>sqrt</a:t>
            </a:r>
            <a:r>
              <a:rPr lang="en-US" sz="2400" dirty="0" smtClean="0"/>
              <a:t>(n)/4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 smtClean="0"/>
              <a:t>Chernoff</a:t>
            </a:r>
            <a:r>
              <a:rPr lang="en-US" sz="2400" dirty="0" smtClean="0"/>
              <a:t> Bound:  </a:t>
            </a:r>
            <a:r>
              <a:rPr lang="en-US" sz="2400" dirty="0" err="1" smtClean="0"/>
              <a:t>Pr</a:t>
            </a:r>
            <a:r>
              <a:rPr lang="en-US" sz="2400" dirty="0" smtClean="0"/>
              <a:t> [Sum &lt; E[Sum]/2] &lt;  </a:t>
            </a:r>
            <a:r>
              <a:rPr lang="en-US" sz="2400" dirty="0" err="1"/>
              <a:t>Pr</a:t>
            </a:r>
            <a:r>
              <a:rPr lang="en-US" sz="2400" dirty="0"/>
              <a:t> [ Sum &lt;</a:t>
            </a:r>
            <a:r>
              <a:rPr lang="en-US" sz="2400" i="1" dirty="0"/>
              <a:t>(</a:t>
            </a:r>
            <a:r>
              <a:rPr lang="en-US" sz="2400" i="1" dirty="0">
                <a:sym typeface="Symbol" pitchFamily="18" charset="2"/>
              </a:rPr>
              <a:t></a:t>
            </a:r>
            <a:r>
              <a:rPr lang="en-US" sz="2400" i="1" dirty="0" smtClean="0"/>
              <a:t>/8) </a:t>
            </a:r>
            <a:r>
              <a:rPr lang="en-US" sz="2400" i="1" dirty="0" err="1"/>
              <a:t>sqrt</a:t>
            </a:r>
            <a:r>
              <a:rPr lang="en-US" sz="2400" i="1" dirty="0"/>
              <a:t>(n)]</a:t>
            </a:r>
            <a:r>
              <a:rPr lang="en-US" sz="2400" dirty="0" smtClean="0"/>
              <a:t>                                                                     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        &lt; e </a:t>
            </a:r>
            <a:r>
              <a:rPr lang="en-US" sz="2400" baseline="30000" dirty="0" smtClean="0"/>
              <a:t>-E[Sum]/8 </a:t>
            </a:r>
            <a:r>
              <a:rPr lang="en-US" sz="2400" dirty="0" smtClean="0"/>
              <a:t>&lt;&lt; 1/12</a:t>
            </a:r>
            <a:endParaRPr lang="en-US" sz="2400" baseline="30000" dirty="0" smtClean="0"/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Thus, unless we are unlucky (which happens with probability &lt; 1/12),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we can assume Sum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 (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sym typeface="Symbol" pitchFamily="18" charset="2"/>
              </a:rPr>
              <a:t>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/8) </a:t>
            </a:r>
            <a:r>
              <a:rPr lang="en-US" sz="2400" i="1" dirty="0" err="1" smtClean="0">
                <a:solidFill>
                  <a:schemeClr val="accent2">
                    <a:lumMod val="50000"/>
                  </a:schemeClr>
                </a:solidFill>
              </a:rPr>
              <a:t>sqrt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(n)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en-US" i="1" dirty="0" smtClean="0"/>
          </a:p>
          <a:p>
            <a:pPr lvl="2" eaLnBrk="1" hangingPunct="1">
              <a:lnSpc>
                <a:spcPct val="80000"/>
              </a:lnSpc>
            </a:pPr>
            <a:endParaRPr lang="en-US" sz="2000" dirty="0" smtClean="0"/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Samples hit a lot of </a:t>
            </a:r>
            <a:r>
              <a:rPr lang="en-US" sz="4000" i="1" dirty="0" smtClean="0"/>
              <a:t>different</a:t>
            </a:r>
            <a:r>
              <a:rPr lang="en-US" sz="4000" dirty="0" smtClean="0"/>
              <a:t> pairs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41425"/>
            <a:ext cx="9144000" cy="5868988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400" dirty="0" smtClean="0"/>
              <a:t>Now would like to conclude that with high probability at least </a:t>
            </a:r>
            <a:r>
              <a:rPr lang="en-US" sz="2400" i="1" dirty="0" smtClean="0"/>
              <a:t>(</a:t>
            </a:r>
            <a:r>
              <a:rPr lang="en-US" sz="2400" i="1" dirty="0" smtClean="0">
                <a:sym typeface="Symbol" pitchFamily="18" charset="2"/>
              </a:rPr>
              <a:t></a:t>
            </a:r>
            <a:r>
              <a:rPr lang="en-US" sz="2400" i="1" dirty="0" smtClean="0"/>
              <a:t>/8) </a:t>
            </a:r>
            <a:r>
              <a:rPr lang="en-US" sz="2400" i="1" dirty="0" err="1" smtClean="0"/>
              <a:t>sqrt</a:t>
            </a:r>
            <a:r>
              <a:rPr lang="en-US" sz="2400" i="1" dirty="0" smtClean="0"/>
              <a:t>(n) </a:t>
            </a:r>
            <a:r>
              <a:rPr lang="en-US" sz="2400" dirty="0" smtClean="0"/>
              <a:t>pairs to be hit … but, maybe we hit the same pair more than once?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dirty="0" smtClean="0"/>
              <a:t>If we hit both elements of the same pair, test fails and we are done!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dirty="0" smtClean="0"/>
              <a:t>But what if we hit the same element in a pair twice?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sz="2400" dirty="0" smtClean="0"/>
          </a:p>
          <a:p>
            <a:pPr marL="4572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If sample </a:t>
            </a:r>
            <a:r>
              <a:rPr lang="en-US" sz="2400" dirty="0" err="1" smtClean="0"/>
              <a:t>i</a:t>
            </a:r>
            <a:r>
              <a:rPr lang="en-US" sz="2400" dirty="0" smtClean="0"/>
              <a:t> and sample j from phase one hit the same element (i.e., same location in input), call it a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sample collision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and let </a:t>
            </a:r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SumOfCollisions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be the number of sample collisions</a:t>
            </a:r>
            <a:endParaRPr lang="en-US" sz="20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dirty="0" smtClean="0"/>
              <a:t>Number of pairs hit is at least 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dirty="0" smtClean="0"/>
              <a:t>the number of samples that hit a pair minus the number of sample collisions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dirty="0" smtClean="0"/>
              <a:t>i.e.,  </a:t>
            </a:r>
            <a:r>
              <a:rPr lang="en-US" sz="2000" dirty="0" smtClean="0">
                <a:latin typeface="Cambria Math"/>
                <a:ea typeface="Cambria Math"/>
              </a:rPr>
              <a:t>≥</a:t>
            </a:r>
            <a:r>
              <a:rPr lang="en-US" sz="2000" dirty="0" smtClean="0"/>
              <a:t> Sum – </a:t>
            </a:r>
            <a:r>
              <a:rPr lang="en-US" sz="2000" dirty="0" err="1" smtClean="0"/>
              <a:t>SumOfCollisions</a:t>
            </a:r>
            <a:r>
              <a:rPr lang="en-US" sz="2000" dirty="0" smtClean="0"/>
              <a:t>       </a:t>
            </a:r>
            <a:r>
              <a:rPr lang="en-US" sz="2000" dirty="0" smtClean="0">
                <a:solidFill>
                  <a:srgbClr val="CC0099"/>
                </a:solidFill>
              </a:rPr>
              <a:t>(why?)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dirty="0" smtClean="0"/>
              <a:t>We already established that Sum is likely to be large, just need to show that </a:t>
            </a:r>
            <a:r>
              <a:rPr lang="en-US" sz="2000" dirty="0" err="1" smtClean="0"/>
              <a:t>SumOfCollisions</a:t>
            </a:r>
            <a:r>
              <a:rPr lang="en-US" sz="2000" dirty="0" smtClean="0"/>
              <a:t> is likely to be small</a:t>
            </a:r>
          </a:p>
        </p:txBody>
      </p:sp>
    </p:spTree>
    <p:extLst>
      <p:ext uri="{BB962C8B-B14F-4D97-AF65-F5344CB8AC3E}">
        <p14:creationId xmlns:p14="http://schemas.microsoft.com/office/powerpoint/2010/main" val="40839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003300"/>
          </a:xfrm>
        </p:spPr>
        <p:txBody>
          <a:bodyPr/>
          <a:lstStyle/>
          <a:p>
            <a:pPr eaLnBrk="1" hangingPunct="1"/>
            <a:r>
              <a:rPr lang="en-US" smtClean="0"/>
              <a:t>S</a:t>
            </a:r>
            <a:r>
              <a:rPr lang="en-US" baseline="-25000" smtClean="0"/>
              <a:t>1</a:t>
            </a:r>
            <a:r>
              <a:rPr lang="en-US" smtClean="0"/>
              <a:t> hits a lot of pairs (cont. 2)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42988"/>
            <a:ext cx="9144000" cy="58150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defRPr/>
            </a:pPr>
            <a:r>
              <a:rPr lang="en-US" sz="2400" dirty="0" smtClean="0"/>
              <a:t>Bounding </a:t>
            </a:r>
            <a:r>
              <a:rPr lang="en-US" sz="2400" dirty="0" err="1" smtClean="0"/>
              <a:t>SumOfCollisions</a:t>
            </a:r>
            <a:r>
              <a:rPr lang="en-US" sz="2400" dirty="0" smtClean="0"/>
              <a:t>:</a:t>
            </a:r>
          </a:p>
          <a:p>
            <a:pPr marL="857250" lvl="1" indent="-342900"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z</a:t>
            </a:r>
            <a:r>
              <a:rPr lang="en-US" sz="2400" baseline="-25000" dirty="0" err="1" smtClean="0"/>
              <a:t>ij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is 1 if samples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</a:t>
            </a:r>
            <a:r>
              <a:rPr lang="en-US" sz="2400" dirty="0" smtClean="0"/>
              <a:t> j hit the same element and 0 otherwise (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ii</a:t>
            </a:r>
            <a:r>
              <a:rPr lang="en-US" sz="2400" dirty="0" smtClean="0"/>
              <a:t>=0)</a:t>
            </a:r>
          </a:p>
          <a:p>
            <a:pPr marL="857250" lvl="1" indent="-342900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marL="857250" lvl="1" indent="-342900" eaLnBrk="1" hangingPunct="1">
              <a:lnSpc>
                <a:spcPct val="80000"/>
              </a:lnSpc>
              <a:defRPr/>
            </a:pPr>
            <a:r>
              <a:rPr lang="en-US" sz="2400" dirty="0" smtClean="0"/>
              <a:t>E[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ij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] =  </a:t>
            </a:r>
            <a:r>
              <a:rPr lang="en-US" sz="2400" dirty="0" err="1" smtClean="0"/>
              <a:t>Pr</a:t>
            </a:r>
            <a:r>
              <a:rPr lang="en-US" sz="2400" dirty="0" smtClean="0"/>
              <a:t>[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ij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is 1 ] = 1/n    for </a:t>
            </a:r>
            <a:r>
              <a:rPr lang="en-US" sz="2400" dirty="0" err="1" smtClean="0"/>
              <a:t>i</a:t>
            </a:r>
            <a:r>
              <a:rPr lang="en-US" sz="2400" dirty="0" err="1" smtClean="0">
                <a:latin typeface="Cambria Math"/>
                <a:ea typeface="Cambria Math"/>
              </a:rPr>
              <a:t>≠j</a:t>
            </a:r>
            <a:endParaRPr lang="en-US" sz="2400" dirty="0" smtClean="0"/>
          </a:p>
          <a:p>
            <a:pPr marL="857250" lvl="1" indent="-342900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marL="857250" lvl="1" indent="-342900"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SumOfCollisions</a:t>
            </a:r>
            <a:r>
              <a:rPr lang="en-US" sz="2400" dirty="0" smtClean="0"/>
              <a:t> =z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 + z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+ …z</a:t>
            </a:r>
            <a:r>
              <a:rPr lang="en-US" sz="2400" baseline="-25000" dirty="0" smtClean="0"/>
              <a:t>1sqrt(n)</a:t>
            </a:r>
            <a:r>
              <a:rPr lang="en-US" sz="2400" dirty="0" smtClean="0"/>
              <a:t>+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21</a:t>
            </a:r>
            <a:r>
              <a:rPr lang="en-US" sz="2400" dirty="0" smtClean="0"/>
              <a:t> + …z</a:t>
            </a:r>
            <a:r>
              <a:rPr lang="en-US" sz="2400" baseline="-25000" dirty="0" smtClean="0"/>
              <a:t>2sqrt(n) </a:t>
            </a:r>
            <a:r>
              <a:rPr lang="en-US" sz="2400" dirty="0" smtClean="0"/>
              <a:t>+ …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sqrt</a:t>
            </a:r>
            <a:r>
              <a:rPr lang="en-US" sz="2400" baseline="-25000" dirty="0" smtClean="0"/>
              <a:t>(n) </a:t>
            </a:r>
            <a:r>
              <a:rPr lang="en-US" sz="2400" baseline="-25000" dirty="0" err="1" smtClean="0"/>
              <a:t>sqrt</a:t>
            </a:r>
            <a:r>
              <a:rPr lang="en-US" sz="2400" baseline="-25000" dirty="0" smtClean="0"/>
              <a:t>(n)</a:t>
            </a:r>
          </a:p>
          <a:p>
            <a:pPr marL="857250" lvl="1" indent="-342900" eaLnBrk="1" hangingPunct="1">
              <a:lnSpc>
                <a:spcPct val="80000"/>
              </a:lnSpc>
              <a:defRPr/>
            </a:pPr>
            <a:endParaRPr lang="en-US" sz="2400" baseline="-25000" dirty="0" smtClean="0"/>
          </a:p>
          <a:p>
            <a:pPr marL="838200" lvl="1" indent="-381000" eaLnBrk="1" hangingPunct="1">
              <a:lnSpc>
                <a:spcPct val="80000"/>
              </a:lnSpc>
              <a:defRPr/>
            </a:pPr>
            <a:r>
              <a:rPr lang="en-US" sz="2400" dirty="0" smtClean="0"/>
              <a:t>E[</a:t>
            </a:r>
            <a:r>
              <a:rPr lang="en-US" sz="2400" dirty="0" err="1" smtClean="0"/>
              <a:t>SumOfCollisions</a:t>
            </a:r>
            <a:r>
              <a:rPr lang="en-US" sz="2400" dirty="0" smtClean="0"/>
              <a:t>] &lt; </a:t>
            </a:r>
            <a:r>
              <a:rPr lang="en-US" sz="2400" dirty="0" err="1" smtClean="0"/>
              <a:t>sqrt</a:t>
            </a:r>
            <a:r>
              <a:rPr lang="en-US" sz="2400" dirty="0" smtClean="0"/>
              <a:t>(n)</a:t>
            </a:r>
            <a:r>
              <a:rPr lang="en-US" sz="2400" baseline="30000" dirty="0" smtClean="0"/>
              <a:t> 2</a:t>
            </a:r>
            <a:r>
              <a:rPr lang="en-US" sz="2400" dirty="0" smtClean="0"/>
              <a:t> /n =1      (linearity of expectation)</a:t>
            </a:r>
          </a:p>
          <a:p>
            <a:pPr marL="838200" lvl="1" indent="-381000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marL="838200" lvl="1" indent="-381000" eaLnBrk="1" hangingPunct="1">
              <a:lnSpc>
                <a:spcPct val="80000"/>
              </a:lnSpc>
              <a:defRPr/>
            </a:pPr>
            <a:r>
              <a:rPr lang="en-US" sz="2400" dirty="0" smtClean="0"/>
              <a:t>If expectation &lt; 1, then by Markov’s inequality:</a:t>
            </a:r>
          </a:p>
          <a:p>
            <a:pPr marL="914400" lvl="2" indent="0" eaLnBrk="1" hangingPunct="1">
              <a:lnSpc>
                <a:spcPct val="80000"/>
              </a:lnSpc>
              <a:buNone/>
              <a:defRPr/>
            </a:pPr>
            <a:r>
              <a:rPr lang="en-US" sz="2000" dirty="0" err="1" smtClean="0"/>
              <a:t>Pr</a:t>
            </a:r>
            <a:r>
              <a:rPr lang="en-US" sz="2000" dirty="0" smtClean="0"/>
              <a:t>[</a:t>
            </a:r>
            <a:r>
              <a:rPr lang="en-US" sz="2000" dirty="0" err="1" smtClean="0"/>
              <a:t>SumOfCollisions</a:t>
            </a:r>
            <a:r>
              <a:rPr lang="en-US" sz="2000" dirty="0" smtClean="0"/>
              <a:t>&gt; 12] &lt; 1/12</a:t>
            </a:r>
          </a:p>
          <a:p>
            <a:pPr marL="1257300" lvl="2" indent="-342900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003300"/>
          </a:xfrm>
        </p:spPr>
        <p:txBody>
          <a:bodyPr/>
          <a:lstStyle/>
          <a:p>
            <a:pPr eaLnBrk="1" hangingPunct="1"/>
            <a:r>
              <a:rPr lang="en-US" smtClean="0"/>
              <a:t>S</a:t>
            </a:r>
            <a:r>
              <a:rPr lang="en-US" baseline="-25000" smtClean="0"/>
              <a:t>1</a:t>
            </a:r>
            <a:r>
              <a:rPr lang="en-US" smtClean="0"/>
              <a:t> hits a lot of pairs (wrapup)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42988"/>
            <a:ext cx="9144000" cy="5815012"/>
          </a:xfrm>
        </p:spPr>
        <p:txBody>
          <a:bodyPr/>
          <a:lstStyle/>
          <a:p>
            <a:pPr marL="457200" indent="-457200" eaLnBrk="1" hangingPunct="1"/>
            <a:r>
              <a:rPr lang="en-US" dirty="0" smtClean="0"/>
              <a:t>Number of pairs hit &gt; Sum – </a:t>
            </a:r>
            <a:r>
              <a:rPr lang="en-US" dirty="0" err="1" smtClean="0"/>
              <a:t>SumOfCollisions</a:t>
            </a:r>
            <a:endParaRPr lang="en-US" dirty="0" smtClean="0"/>
          </a:p>
          <a:p>
            <a:pPr marL="838200" lvl="1" indent="-381000" eaLnBrk="1" hangingPunct="1"/>
            <a:r>
              <a:rPr lang="en-US" dirty="0" err="1" smtClean="0"/>
              <a:t>Pr</a:t>
            </a:r>
            <a:r>
              <a:rPr lang="en-US" dirty="0" smtClean="0"/>
              <a:t>[Sum &lt;</a:t>
            </a:r>
            <a:r>
              <a:rPr lang="en-US" i="1" dirty="0" smtClean="0"/>
              <a:t>(</a:t>
            </a:r>
            <a:r>
              <a:rPr lang="en-US" i="1" dirty="0" smtClean="0">
                <a:sym typeface="Symbol" pitchFamily="18" charset="2"/>
              </a:rPr>
              <a:t></a:t>
            </a:r>
            <a:r>
              <a:rPr lang="en-US" i="1" dirty="0" smtClean="0"/>
              <a:t>/8) </a:t>
            </a:r>
            <a:r>
              <a:rPr lang="en-US" i="1" dirty="0" err="1" smtClean="0"/>
              <a:t>sqrt</a:t>
            </a:r>
            <a:r>
              <a:rPr lang="en-US" i="1" dirty="0" smtClean="0"/>
              <a:t>(n)] </a:t>
            </a:r>
            <a:r>
              <a:rPr lang="en-US" dirty="0" smtClean="0"/>
              <a:t>&lt;&lt;1/12</a:t>
            </a:r>
          </a:p>
          <a:p>
            <a:pPr marL="838200" lvl="1" indent="-381000" eaLnBrk="1" hangingPunct="1"/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SumOfCollisions</a:t>
            </a:r>
            <a:r>
              <a:rPr lang="en-US" dirty="0" smtClean="0"/>
              <a:t> &gt; 12] &lt;&lt;1/12</a:t>
            </a:r>
          </a:p>
          <a:p>
            <a:pPr marL="838200" lvl="1" indent="-381000" eaLnBrk="1" hangingPunct="1"/>
            <a:r>
              <a:rPr lang="en-US" dirty="0" smtClean="0"/>
              <a:t>So, with probability &gt; 5/6 (by union bound)</a:t>
            </a:r>
          </a:p>
          <a:p>
            <a:pPr marL="838200" lvl="1" indent="-381000" eaLnBrk="1" hangingPunct="1">
              <a:buFontTx/>
              <a:buNone/>
            </a:pPr>
            <a:r>
              <a:rPr lang="en-US" dirty="0" smtClean="0"/>
              <a:t>	Number of distinct pairs hit &gt; </a:t>
            </a:r>
            <a:r>
              <a:rPr lang="en-US" i="1" dirty="0" smtClean="0"/>
              <a:t>(</a:t>
            </a:r>
            <a:r>
              <a:rPr lang="en-US" i="1" dirty="0" smtClean="0">
                <a:sym typeface="Symbol" pitchFamily="18" charset="2"/>
              </a:rPr>
              <a:t></a:t>
            </a:r>
            <a:r>
              <a:rPr lang="en-US" i="1" dirty="0" smtClean="0"/>
              <a:t>/8) </a:t>
            </a:r>
            <a:r>
              <a:rPr lang="en-US" i="1" dirty="0" err="1" smtClean="0"/>
              <a:t>sqrt</a:t>
            </a:r>
            <a:r>
              <a:rPr lang="en-US" i="1" dirty="0" smtClean="0"/>
              <a:t>(n) – 12 </a:t>
            </a:r>
          </a:p>
          <a:p>
            <a:pPr marL="838200" lvl="1" indent="-381000" eaLnBrk="1" hangingPunct="1">
              <a:buFontTx/>
              <a:buNone/>
            </a:pPr>
            <a:r>
              <a:rPr lang="en-US" i="1" dirty="0" smtClean="0"/>
              <a:t>                                                       &gt; (</a:t>
            </a:r>
            <a:r>
              <a:rPr lang="en-US" i="1" dirty="0" smtClean="0">
                <a:sym typeface="Symbol" pitchFamily="18" charset="2"/>
              </a:rPr>
              <a:t></a:t>
            </a:r>
            <a:r>
              <a:rPr lang="en-US" i="1" dirty="0" smtClean="0"/>
              <a:t>/16) </a:t>
            </a:r>
            <a:r>
              <a:rPr lang="en-US" i="1" dirty="0" err="1" smtClean="0"/>
              <a:t>sqrt</a:t>
            </a:r>
            <a:r>
              <a:rPr lang="en-US" i="1" dirty="0" smtClean="0"/>
              <a:t>(n)</a:t>
            </a:r>
            <a:endParaRPr lang="en-US" dirty="0" smtClean="0"/>
          </a:p>
          <a:p>
            <a:pPr marL="838200" lvl="1" indent="-381000" eaLnBrk="1" hangingPunct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Property testing: element distinctness (cont.)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6275" cy="4991100"/>
          </a:xfrm>
        </p:spPr>
        <p:txBody>
          <a:bodyPr/>
          <a:lstStyle/>
          <a:p>
            <a:pPr marL="457200" indent="-457200" eaLnBrk="1" hangingPunct="1"/>
            <a:r>
              <a:rPr lang="en-US" sz="2800" smtClean="0"/>
              <a:t>What’s left:  If number of distinct elements                 &lt; (1-</a:t>
            </a:r>
            <a:r>
              <a:rPr lang="en-US" sz="2800" smtClean="0">
                <a:sym typeface="Symbol" pitchFamily="18" charset="2"/>
              </a:rPr>
              <a:t>)</a:t>
            </a:r>
            <a:r>
              <a:rPr lang="en-US" sz="2800" smtClean="0"/>
              <a:t>n  then should fail with probability &gt;2/3</a:t>
            </a:r>
          </a:p>
          <a:p>
            <a:pPr marL="457200" indent="-457200" eaLnBrk="1" hangingPunct="1"/>
            <a:r>
              <a:rPr lang="en-US" sz="2800" smtClean="0">
                <a:solidFill>
                  <a:schemeClr val="accent2"/>
                </a:solidFill>
              </a:rPr>
              <a:t>Analysis part 2:   </a:t>
            </a:r>
          </a:p>
          <a:p>
            <a:pPr marL="838200" lvl="1" indent="-381000" eaLnBrk="1" hangingPunct="1"/>
            <a:r>
              <a:rPr lang="en-US" sz="2400" smtClean="0">
                <a:solidFill>
                  <a:schemeClr val="accent2"/>
                </a:solidFill>
              </a:rPr>
              <a:t>From previous:                                                             </a:t>
            </a:r>
            <a:r>
              <a:rPr lang="en-US" sz="2400" i="1" smtClean="0">
                <a:solidFill>
                  <a:schemeClr val="accent2"/>
                </a:solidFill>
              </a:rPr>
              <a:t>Pr[</a:t>
            </a:r>
            <a:r>
              <a:rPr lang="en-US" sz="2400" smtClean="0">
                <a:solidFill>
                  <a:schemeClr val="accent2"/>
                </a:solidFill>
              </a:rPr>
              <a:t>number pairs hit by </a:t>
            </a:r>
            <a:r>
              <a:rPr lang="en-US" sz="2400" i="1" smtClean="0">
                <a:solidFill>
                  <a:schemeClr val="accent2"/>
                </a:solidFill>
              </a:rPr>
              <a:t>S</a:t>
            </a:r>
            <a:r>
              <a:rPr lang="en-US" sz="2400" i="1" baseline="-25000" smtClean="0">
                <a:solidFill>
                  <a:schemeClr val="accent2"/>
                </a:solidFill>
              </a:rPr>
              <a:t>1</a:t>
            </a:r>
            <a:r>
              <a:rPr lang="en-US" sz="2400" i="1" smtClean="0">
                <a:solidFill>
                  <a:schemeClr val="accent2"/>
                </a:solidFill>
              </a:rPr>
              <a:t> &lt; (</a:t>
            </a:r>
            <a:r>
              <a:rPr lang="en-US" sz="2400" i="1" smtClean="0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sz="2400" i="1" smtClean="0">
                <a:solidFill>
                  <a:schemeClr val="accent2"/>
                </a:solidFill>
              </a:rPr>
              <a:t>/16)n</a:t>
            </a:r>
            <a:r>
              <a:rPr lang="en-US" sz="2400" i="1" baseline="30000" smtClean="0">
                <a:solidFill>
                  <a:schemeClr val="accent2"/>
                </a:solidFill>
              </a:rPr>
              <a:t>1/2</a:t>
            </a:r>
            <a:r>
              <a:rPr lang="en-US" sz="2400" i="1" smtClean="0">
                <a:solidFill>
                  <a:schemeClr val="accent2"/>
                </a:solidFill>
              </a:rPr>
              <a:t>] &lt;1/6</a:t>
            </a:r>
          </a:p>
          <a:p>
            <a:pPr marL="838200" lvl="1" indent="-381000" eaLnBrk="1" hangingPunct="1"/>
            <a:endParaRPr lang="en-US" sz="2400" i="1" smtClean="0">
              <a:solidFill>
                <a:schemeClr val="accent2"/>
              </a:solidFill>
            </a:endParaRPr>
          </a:p>
          <a:p>
            <a:pPr marL="838200" lvl="1" indent="-381000" eaLnBrk="1" hangingPunct="1"/>
            <a:r>
              <a:rPr lang="en-US" sz="2400" smtClean="0">
                <a:solidFill>
                  <a:schemeClr val="accent2"/>
                </a:solidFill>
              </a:rPr>
              <a:t>Each sample in </a:t>
            </a:r>
            <a:r>
              <a:rPr lang="en-US" sz="2400" i="1" smtClean="0">
                <a:solidFill>
                  <a:schemeClr val="accent2"/>
                </a:solidFill>
              </a:rPr>
              <a:t>S</a:t>
            </a:r>
            <a:r>
              <a:rPr lang="en-US" sz="2400" i="1" baseline="-25000" smtClean="0">
                <a:solidFill>
                  <a:schemeClr val="accent2"/>
                </a:solidFill>
              </a:rPr>
              <a:t>2  </a:t>
            </a:r>
            <a:r>
              <a:rPr lang="en-US" sz="2400" smtClean="0">
                <a:solidFill>
                  <a:schemeClr val="accent2"/>
                </a:solidFill>
              </a:rPr>
              <a:t>collides with a “partner” of member of </a:t>
            </a:r>
            <a:r>
              <a:rPr lang="en-US" sz="2400" i="1" smtClean="0">
                <a:solidFill>
                  <a:schemeClr val="accent2"/>
                </a:solidFill>
              </a:rPr>
              <a:t>S</a:t>
            </a:r>
            <a:r>
              <a:rPr lang="en-US" sz="2400" i="1" baseline="-25000" smtClean="0">
                <a:solidFill>
                  <a:schemeClr val="accent2"/>
                </a:solidFill>
              </a:rPr>
              <a:t>1</a:t>
            </a:r>
            <a:r>
              <a:rPr lang="en-US" sz="2400" baseline="-25000" smtClean="0">
                <a:solidFill>
                  <a:schemeClr val="accent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with prob &gt; </a:t>
            </a:r>
            <a:r>
              <a:rPr lang="en-US" sz="2400" i="1" smtClean="0">
                <a:solidFill>
                  <a:schemeClr val="accent2"/>
                </a:solidFill>
              </a:rPr>
              <a:t>(</a:t>
            </a:r>
            <a:r>
              <a:rPr lang="en-US" sz="2400" i="1" smtClean="0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sz="2400" i="1" smtClean="0">
                <a:solidFill>
                  <a:schemeClr val="accent2"/>
                </a:solidFill>
              </a:rPr>
              <a:t>/16) n</a:t>
            </a:r>
            <a:r>
              <a:rPr lang="en-US" sz="2400" i="1" baseline="30000" smtClean="0">
                <a:solidFill>
                  <a:schemeClr val="accent2"/>
                </a:solidFill>
              </a:rPr>
              <a:t>1/2</a:t>
            </a:r>
            <a:r>
              <a:rPr lang="en-US" sz="2400" i="1" smtClean="0">
                <a:solidFill>
                  <a:schemeClr val="accent2"/>
                </a:solidFill>
              </a:rPr>
              <a:t>/n = </a:t>
            </a:r>
            <a:r>
              <a:rPr lang="en-US" sz="2400" i="1" smtClean="0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sz="2400" i="1" smtClean="0">
                <a:solidFill>
                  <a:schemeClr val="accent2"/>
                </a:solidFill>
              </a:rPr>
              <a:t>/(16n</a:t>
            </a:r>
            <a:r>
              <a:rPr lang="en-US" sz="2400" i="1" baseline="30000" smtClean="0">
                <a:solidFill>
                  <a:schemeClr val="accent2"/>
                </a:solidFill>
              </a:rPr>
              <a:t>1/2</a:t>
            </a:r>
            <a:r>
              <a:rPr lang="en-US" sz="2400" i="1" smtClean="0">
                <a:solidFill>
                  <a:schemeClr val="accent2"/>
                </a:solidFill>
              </a:rPr>
              <a:t>)</a:t>
            </a:r>
          </a:p>
          <a:p>
            <a:pPr marL="838200" lvl="1" indent="-381000" eaLnBrk="1" hangingPunct="1"/>
            <a:r>
              <a:rPr lang="en-US" sz="2400" smtClean="0">
                <a:solidFill>
                  <a:schemeClr val="accent2"/>
                </a:solidFill>
              </a:rPr>
              <a:t>Pr[ no sample in S</a:t>
            </a:r>
            <a:r>
              <a:rPr lang="en-US" sz="2400" baseline="-25000" smtClean="0">
                <a:solidFill>
                  <a:schemeClr val="accent2"/>
                </a:solidFill>
              </a:rPr>
              <a:t>2</a:t>
            </a:r>
            <a:r>
              <a:rPr lang="en-US" sz="2400" smtClean="0">
                <a:solidFill>
                  <a:schemeClr val="accent2"/>
                </a:solidFill>
              </a:rPr>
              <a:t> collides with  S</a:t>
            </a:r>
            <a:r>
              <a:rPr lang="en-US" sz="2400" baseline="-25000" smtClean="0">
                <a:solidFill>
                  <a:schemeClr val="accent2"/>
                </a:solidFill>
              </a:rPr>
              <a:t>1 </a:t>
            </a:r>
            <a:r>
              <a:rPr lang="en-US" sz="2400" smtClean="0">
                <a:solidFill>
                  <a:schemeClr val="accent2"/>
                </a:solidFill>
              </a:rPr>
              <a:t>] =                                  </a:t>
            </a:r>
            <a:r>
              <a:rPr lang="en-US" sz="2400" i="1" smtClean="0">
                <a:solidFill>
                  <a:schemeClr val="accent2"/>
                </a:solidFill>
              </a:rPr>
              <a:t>(1- </a:t>
            </a:r>
            <a:r>
              <a:rPr lang="en-US" sz="2400" i="1" smtClean="0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sz="2400" i="1" smtClean="0">
                <a:solidFill>
                  <a:schemeClr val="accent2"/>
                </a:solidFill>
              </a:rPr>
              <a:t>/(16n</a:t>
            </a:r>
            <a:r>
              <a:rPr lang="en-US" sz="2400" i="1" baseline="30000" smtClean="0">
                <a:solidFill>
                  <a:schemeClr val="accent2"/>
                </a:solidFill>
              </a:rPr>
              <a:t>1/2</a:t>
            </a:r>
            <a:r>
              <a:rPr lang="en-US" sz="2400" i="1" smtClean="0">
                <a:solidFill>
                  <a:schemeClr val="accent2"/>
                </a:solidFill>
              </a:rPr>
              <a:t>))</a:t>
            </a:r>
            <a:r>
              <a:rPr lang="en-US" sz="2400" i="1" baseline="30000" smtClean="0">
                <a:solidFill>
                  <a:schemeClr val="accent2"/>
                </a:solidFill>
              </a:rPr>
              <a:t>c </a:t>
            </a:r>
            <a:r>
              <a:rPr lang="en-US" sz="2400" i="1" baseline="30000" smtClean="0">
                <a:solidFill>
                  <a:schemeClr val="accent2"/>
                </a:solidFill>
                <a:sym typeface="Symbol" pitchFamily="18" charset="2"/>
              </a:rPr>
              <a:t>16</a:t>
            </a:r>
            <a:r>
              <a:rPr lang="en-US" sz="2400" i="1" baseline="30000" smtClean="0">
                <a:solidFill>
                  <a:schemeClr val="accent2"/>
                </a:solidFill>
              </a:rPr>
              <a:t>sqrt(n)/ </a:t>
            </a:r>
            <a:r>
              <a:rPr lang="en-US" sz="2400" i="1" baseline="30000" smtClean="0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sz="2400" i="1" smtClean="0">
                <a:solidFill>
                  <a:schemeClr val="accent2"/>
                </a:solidFill>
              </a:rPr>
              <a:t> &lt; 1/e</a:t>
            </a:r>
            <a:r>
              <a:rPr lang="en-US" sz="2400" i="1" baseline="30000" smtClean="0">
                <a:solidFill>
                  <a:schemeClr val="accent2"/>
                </a:solidFill>
              </a:rPr>
              <a:t>c </a:t>
            </a:r>
            <a:r>
              <a:rPr lang="en-US" sz="2400" i="1" smtClean="0">
                <a:solidFill>
                  <a:schemeClr val="accent2"/>
                </a:solidFill>
              </a:rPr>
              <a:t>&lt;&lt;1/6</a:t>
            </a:r>
            <a:endParaRPr lang="en-US" sz="2400" smtClean="0"/>
          </a:p>
          <a:p>
            <a:pPr marL="838200" lvl="1" indent="-381000" eaLnBrk="1" hangingPunct="1"/>
            <a:endParaRPr lang="en-US" sz="2400" smtClean="0"/>
          </a:p>
          <a:p>
            <a:pPr marL="838200" lvl="1" indent="-381000" eaLnBrk="1" hangingPunct="1"/>
            <a:endParaRPr lang="en-US" sz="2400" smtClean="0"/>
          </a:p>
        </p:txBody>
      </p:sp>
      <p:grpSp>
        <p:nvGrpSpPr>
          <p:cNvPr id="115716" name="Group 4"/>
          <p:cNvGrpSpPr>
            <a:grpSpLocks/>
          </p:cNvGrpSpPr>
          <p:nvPr/>
        </p:nvGrpSpPr>
        <p:grpSpPr bwMode="auto">
          <a:xfrm>
            <a:off x="7408863" y="3219450"/>
            <a:ext cx="1735137" cy="1014413"/>
            <a:chOff x="3781" y="-157"/>
            <a:chExt cx="1696" cy="656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3781" y="-157"/>
              <a:ext cx="1696" cy="656"/>
            </a:xfrm>
            <a:prstGeom prst="wedgeRoundRectCallout">
              <a:avLst>
                <a:gd name="adj1" fmla="val -47880"/>
                <a:gd name="adj2" fmla="val 61736"/>
                <a:gd name="adj3" fmla="val 16667"/>
              </a:avLst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lvl="3">
                <a:lnSpc>
                  <a:spcPct val="9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4059" y="1"/>
              <a:ext cx="1156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aseline="-25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aseline="-25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aseline="-25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aseline="-25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aseline="-25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-25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aseline="0"/>
                <a:t>All    independent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495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Recalling the plan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Show that S</a:t>
            </a:r>
            <a:r>
              <a:rPr lang="en-US" baseline="-25000" smtClean="0"/>
              <a:t>1</a:t>
            </a:r>
            <a:r>
              <a:rPr lang="en-US" smtClean="0"/>
              <a:t>  hits first member of a lot of these pairs  </a:t>
            </a:r>
            <a:r>
              <a:rPr lang="en-US" smtClean="0">
                <a:solidFill>
                  <a:srgbClr val="800080"/>
                </a:solidFill>
              </a:rPr>
              <a:t>  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Fails with probability &lt; 1/6</a:t>
            </a:r>
          </a:p>
          <a:p>
            <a:pPr eaLnBrk="1" hangingPunct="1"/>
            <a:r>
              <a:rPr lang="en-US" smtClean="0"/>
              <a:t>When S</a:t>
            </a:r>
            <a:r>
              <a:rPr lang="en-US" baseline="-25000" smtClean="0"/>
              <a:t>1 </a:t>
            </a:r>
            <a:r>
              <a:rPr lang="en-US" smtClean="0"/>
              <a:t>hits a lot of pairs, S</a:t>
            </a:r>
            <a:r>
              <a:rPr lang="en-US" baseline="-25000" smtClean="0"/>
              <a:t>2 </a:t>
            </a:r>
            <a:r>
              <a:rPr lang="en-US" smtClean="0"/>
              <a:t> has a good chance of hitting the second member of one of the same pairs hit by S</a:t>
            </a:r>
            <a:r>
              <a:rPr lang="en-US" baseline="-25000" smtClean="0"/>
              <a:t>1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Fails with probability &lt; 1/6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Total failure probability &lt; 1/3</a:t>
            </a:r>
          </a:p>
          <a:p>
            <a:pPr lvl="1"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Given list of elements </a:t>
            </a:r>
            <a:r>
              <a:rPr lang="en-US" i="1" smtClean="0"/>
              <a:t>x</a:t>
            </a:r>
            <a:r>
              <a:rPr lang="en-US" i="1" baseline="-25000" smtClean="0"/>
              <a:t>1</a:t>
            </a:r>
            <a:r>
              <a:rPr lang="en-US" i="1" smtClean="0"/>
              <a:t>,…,x</a:t>
            </a:r>
            <a:r>
              <a:rPr lang="en-US" i="1" baseline="-25000" smtClean="0"/>
              <a:t>n</a:t>
            </a:r>
            <a:r>
              <a:rPr lang="en-US" smtClean="0"/>
              <a:t>, there is an </a:t>
            </a:r>
            <a:r>
              <a:rPr lang="en-US" i="1" smtClean="0"/>
              <a:t>O(n</a:t>
            </a:r>
            <a:r>
              <a:rPr lang="en-US" i="1" baseline="30000" smtClean="0"/>
              <a:t>1/2</a:t>
            </a:r>
            <a:r>
              <a:rPr lang="en-US" i="1" smtClean="0"/>
              <a:t>/</a:t>
            </a:r>
            <a:r>
              <a:rPr lang="el-GR" i="1" smtClean="0">
                <a:cs typeface="Arial" charset="0"/>
              </a:rPr>
              <a:t>ε</a:t>
            </a:r>
            <a:r>
              <a:rPr lang="en-US" i="1" smtClean="0"/>
              <a:t>)</a:t>
            </a:r>
            <a:r>
              <a:rPr lang="en-US" smtClean="0"/>
              <a:t> time algorithm which satisfies: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list is distinct then the algorithm outputs “pass”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there are </a:t>
            </a:r>
            <a:r>
              <a:rPr lang="en-US" i="1" smtClean="0"/>
              <a:t>&lt;(1-</a:t>
            </a:r>
            <a:r>
              <a:rPr lang="en-US" i="1" smtClean="0">
                <a:sym typeface="Symbol" pitchFamily="18" charset="2"/>
              </a:rPr>
              <a:t></a:t>
            </a:r>
            <a:r>
              <a:rPr lang="en-US" i="1" smtClean="0"/>
              <a:t>)n</a:t>
            </a:r>
            <a:r>
              <a:rPr lang="en-US" smtClean="0"/>
              <a:t> distinct elements, the algorithm outputs fail with probability &gt;2/3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339933"/>
                </a:solidFill>
              </a:rPr>
              <a:t>(can be improved to (n/</a:t>
            </a:r>
            <a:r>
              <a:rPr lang="el-GR" i="1" smtClean="0">
                <a:solidFill>
                  <a:srgbClr val="339933"/>
                </a:solidFill>
                <a:cs typeface="Arial" charset="0"/>
              </a:rPr>
              <a:t>ε</a:t>
            </a:r>
            <a:r>
              <a:rPr lang="en-US" i="1" smtClean="0">
                <a:solidFill>
                  <a:srgbClr val="339933"/>
                </a:solidFill>
                <a:cs typeface="Arial" charset="0"/>
              </a:rPr>
              <a:t>)</a:t>
            </a:r>
            <a:r>
              <a:rPr lang="en-US" i="1" baseline="30000" smtClean="0">
                <a:solidFill>
                  <a:srgbClr val="339933"/>
                </a:solidFill>
                <a:cs typeface="Arial" charset="0"/>
              </a:rPr>
              <a:t>1/2</a:t>
            </a:r>
            <a:r>
              <a:rPr lang="en-US" i="1" smtClean="0">
                <a:solidFill>
                  <a:srgbClr val="339933"/>
                </a:solidFill>
                <a:cs typeface="Arial" charset="0"/>
              </a:rPr>
              <a:t> </a:t>
            </a:r>
            <a:r>
              <a:rPr lang="en-US" smtClean="0">
                <a:solidFill>
                  <a:srgbClr val="339933"/>
                </a:solidFill>
                <a:cs typeface="Arial" charset="0"/>
              </a:rPr>
              <a:t>by setting sizes of S</a:t>
            </a:r>
            <a:r>
              <a:rPr lang="en-US" baseline="-25000" smtClean="0">
                <a:solidFill>
                  <a:srgbClr val="339933"/>
                </a:solidFill>
                <a:cs typeface="Arial" charset="0"/>
              </a:rPr>
              <a:t>1</a:t>
            </a:r>
            <a:r>
              <a:rPr lang="en-US" smtClean="0">
                <a:solidFill>
                  <a:srgbClr val="339933"/>
                </a:solidFill>
                <a:cs typeface="Arial" charset="0"/>
              </a:rPr>
              <a:t> and S</a:t>
            </a:r>
            <a:r>
              <a:rPr lang="en-US" baseline="-25000" smtClean="0">
                <a:solidFill>
                  <a:srgbClr val="339933"/>
                </a:solidFill>
                <a:cs typeface="Arial" charset="0"/>
              </a:rPr>
              <a:t>2</a:t>
            </a:r>
            <a:r>
              <a:rPr lang="en-US" smtClean="0">
                <a:solidFill>
                  <a:srgbClr val="339933"/>
                </a:solidFill>
                <a:cs typeface="Arial" charset="0"/>
              </a:rPr>
              <a:t> to </a:t>
            </a:r>
            <a:r>
              <a:rPr lang="en-US" smtClean="0">
                <a:solidFill>
                  <a:srgbClr val="339933"/>
                </a:solidFill>
              </a:rPr>
              <a:t>(n/</a:t>
            </a:r>
            <a:r>
              <a:rPr lang="el-GR" i="1" smtClean="0">
                <a:solidFill>
                  <a:srgbClr val="339933"/>
                </a:solidFill>
                <a:cs typeface="Arial" charset="0"/>
              </a:rPr>
              <a:t>ε</a:t>
            </a:r>
            <a:r>
              <a:rPr lang="en-US" i="1" smtClean="0">
                <a:solidFill>
                  <a:srgbClr val="339933"/>
                </a:solidFill>
                <a:cs typeface="Arial" charset="0"/>
              </a:rPr>
              <a:t>)</a:t>
            </a:r>
            <a:r>
              <a:rPr lang="en-US" i="1" baseline="30000" smtClean="0">
                <a:solidFill>
                  <a:srgbClr val="339933"/>
                </a:solidFill>
                <a:cs typeface="Arial" charset="0"/>
              </a:rPr>
              <a:t>1/2</a:t>
            </a:r>
            <a:r>
              <a:rPr lang="en-US" i="1" smtClean="0">
                <a:solidFill>
                  <a:srgbClr val="339933"/>
                </a:solidFill>
                <a:cs typeface="Arial" charset="0"/>
              </a:rPr>
              <a:t> )</a:t>
            </a:r>
            <a:endParaRPr lang="en-US" smtClean="0">
              <a:solidFill>
                <a:srgbClr val="339933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rgbClr val="3399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Small world phenomenon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40288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each </a:t>
            </a:r>
            <a:r>
              <a:rPr lang="en-US" sz="2800" smtClean="0">
                <a:solidFill>
                  <a:srgbClr val="800080"/>
                </a:solidFill>
              </a:rPr>
              <a:t>“node’’</a:t>
            </a:r>
            <a:r>
              <a:rPr lang="en-US" sz="2800" smtClean="0"/>
              <a:t> is a person</a:t>
            </a:r>
          </a:p>
          <a:p>
            <a:pPr eaLnBrk="1" hangingPunct="1"/>
            <a:endParaRPr lang="en-US" sz="2800" smtClean="0">
              <a:solidFill>
                <a:srgbClr val="80008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800080"/>
                </a:solidFill>
              </a:rPr>
              <a:t>“edge’’</a:t>
            </a:r>
            <a:r>
              <a:rPr lang="en-US" sz="2800" smtClean="0"/>
              <a:t> between people that know each other</a:t>
            </a:r>
          </a:p>
        </p:txBody>
      </p:sp>
      <p:pic>
        <p:nvPicPr>
          <p:cNvPr id="8196" name="Picture 4" descr="person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31213" y="2514600"/>
            <a:ext cx="712787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6019800" y="2438400"/>
            <a:ext cx="2438400" cy="2286000"/>
            <a:chOff x="4272" y="768"/>
            <a:chExt cx="1152" cy="1056"/>
          </a:xfrm>
        </p:grpSpPr>
        <p:sp>
          <p:nvSpPr>
            <p:cNvPr id="8213" name="Oval 6"/>
            <p:cNvSpPr>
              <a:spLocks noChangeArrowheads="1"/>
            </p:cNvSpPr>
            <p:nvPr/>
          </p:nvSpPr>
          <p:spPr bwMode="auto">
            <a:xfrm>
              <a:off x="4272" y="1008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aseline="0">
                <a:solidFill>
                  <a:srgbClr val="660066"/>
                </a:solidFill>
                <a:latin typeface="Times New Roman" pitchFamily="18" charset="0"/>
              </a:endParaRPr>
            </a:p>
          </p:txBody>
        </p:sp>
        <p:sp>
          <p:nvSpPr>
            <p:cNvPr id="8214" name="Oval 7"/>
            <p:cNvSpPr>
              <a:spLocks noChangeArrowheads="1"/>
            </p:cNvSpPr>
            <p:nvPr/>
          </p:nvSpPr>
          <p:spPr bwMode="auto">
            <a:xfrm>
              <a:off x="4896" y="768"/>
              <a:ext cx="144" cy="14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Oval 8"/>
            <p:cNvSpPr>
              <a:spLocks noChangeArrowheads="1"/>
            </p:cNvSpPr>
            <p:nvPr/>
          </p:nvSpPr>
          <p:spPr bwMode="auto">
            <a:xfrm>
              <a:off x="4416" y="144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Oval 9"/>
            <p:cNvSpPr>
              <a:spLocks noChangeArrowheads="1"/>
            </p:cNvSpPr>
            <p:nvPr/>
          </p:nvSpPr>
          <p:spPr bwMode="auto">
            <a:xfrm>
              <a:off x="5280" y="1248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Oval 10"/>
            <p:cNvSpPr>
              <a:spLocks noChangeArrowheads="1"/>
            </p:cNvSpPr>
            <p:nvPr/>
          </p:nvSpPr>
          <p:spPr bwMode="auto">
            <a:xfrm>
              <a:off x="4608" y="1680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11"/>
            <p:cNvSpPr>
              <a:spLocks noChangeArrowheads="1"/>
            </p:cNvSpPr>
            <p:nvPr/>
          </p:nvSpPr>
          <p:spPr bwMode="auto">
            <a:xfrm>
              <a:off x="4752" y="1248"/>
              <a:ext cx="144" cy="14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Oval 12"/>
            <p:cNvSpPr>
              <a:spLocks noChangeArrowheads="1"/>
            </p:cNvSpPr>
            <p:nvPr/>
          </p:nvSpPr>
          <p:spPr bwMode="auto">
            <a:xfrm>
              <a:off x="5040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Oval 13"/>
            <p:cNvSpPr>
              <a:spLocks noChangeArrowheads="1"/>
            </p:cNvSpPr>
            <p:nvPr/>
          </p:nvSpPr>
          <p:spPr bwMode="auto">
            <a:xfrm>
              <a:off x="4944" y="1680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198" name="Picture 14" descr="person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8725" y="4843386"/>
            <a:ext cx="574675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9" name="Picture 15" descr="person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7620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6" descr="person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895600"/>
            <a:ext cx="4841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7" descr="person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495" y="4141694"/>
            <a:ext cx="4937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8" descr="person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6858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9" descr="person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76400"/>
            <a:ext cx="625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20" descr="person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24400"/>
            <a:ext cx="5381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085" name="Group 21"/>
          <p:cNvGrpSpPr>
            <a:grpSpLocks/>
          </p:cNvGrpSpPr>
          <p:nvPr/>
        </p:nvGrpSpPr>
        <p:grpSpPr bwMode="auto">
          <a:xfrm>
            <a:off x="6096000" y="2590800"/>
            <a:ext cx="2133600" cy="1828800"/>
            <a:chOff x="4320" y="864"/>
            <a:chExt cx="1008" cy="816"/>
          </a:xfrm>
        </p:grpSpPr>
        <p:sp>
          <p:nvSpPr>
            <p:cNvPr id="8206" name="Line 22"/>
            <p:cNvSpPr>
              <a:spLocks noChangeShapeType="1"/>
            </p:cNvSpPr>
            <p:nvPr/>
          </p:nvSpPr>
          <p:spPr bwMode="auto">
            <a:xfrm flipV="1">
              <a:off x="4416" y="8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23"/>
            <p:cNvSpPr>
              <a:spLocks noChangeShapeType="1"/>
            </p:cNvSpPr>
            <p:nvPr/>
          </p:nvSpPr>
          <p:spPr bwMode="auto">
            <a:xfrm>
              <a:off x="4320" y="115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24"/>
            <p:cNvSpPr>
              <a:spLocks noChangeShapeType="1"/>
            </p:cNvSpPr>
            <p:nvPr/>
          </p:nvSpPr>
          <p:spPr bwMode="auto">
            <a:xfrm>
              <a:off x="4368" y="1104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25"/>
            <p:cNvSpPr>
              <a:spLocks noChangeShapeType="1"/>
            </p:cNvSpPr>
            <p:nvPr/>
          </p:nvSpPr>
          <p:spPr bwMode="auto">
            <a:xfrm>
              <a:off x="4992" y="912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26"/>
            <p:cNvSpPr>
              <a:spLocks noChangeShapeType="1"/>
            </p:cNvSpPr>
            <p:nvPr/>
          </p:nvSpPr>
          <p:spPr bwMode="auto">
            <a:xfrm flipH="1">
              <a:off x="4704" y="1392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27"/>
            <p:cNvSpPr>
              <a:spLocks noChangeShapeType="1"/>
            </p:cNvSpPr>
            <p:nvPr/>
          </p:nvSpPr>
          <p:spPr bwMode="auto">
            <a:xfrm>
              <a:off x="4848" y="139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28"/>
            <p:cNvSpPr>
              <a:spLocks noChangeShapeType="1"/>
            </p:cNvSpPr>
            <p:nvPr/>
          </p:nvSpPr>
          <p:spPr bwMode="auto">
            <a:xfrm flipH="1">
              <a:off x="5184" y="139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 we need </a:t>
            </a:r>
            <a:r>
              <a:rPr lang="en-US" i="1" smtClean="0"/>
              <a:t>sqrt(n)?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Claim:  No algorithm can do better than sampling  </a:t>
            </a:r>
          </a:p>
          <a:p>
            <a:pPr lvl="1" eaLnBrk="1" hangingPunct="1"/>
            <a:r>
              <a:rPr lang="en-US" smtClean="0"/>
              <a:t>Proof?  </a:t>
            </a:r>
          </a:p>
          <a:p>
            <a:pPr lvl="1" eaLnBrk="1" hangingPunct="1"/>
            <a:r>
              <a:rPr lang="en-US" smtClean="0"/>
              <a:t>Recall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2332037"/>
            <a:ext cx="869289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Estimating support size of a distribution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Coming soon to theatres near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8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Small world property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7162800" cy="41148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solidFill>
                  <a:srgbClr val="800080"/>
                </a:solidFill>
              </a:rPr>
              <a:t>“connected” </a:t>
            </a:r>
            <a:r>
              <a:rPr lang="en-US" sz="2800" dirty="0" smtClean="0"/>
              <a:t>if every pair can reach each other </a:t>
            </a:r>
          </a:p>
          <a:p>
            <a:pPr eaLnBrk="1" hangingPunct="1"/>
            <a:r>
              <a:rPr lang="en-US" sz="2800" i="1" dirty="0" smtClean="0">
                <a:solidFill>
                  <a:srgbClr val="800080"/>
                </a:solidFill>
              </a:rPr>
              <a:t>“distance’’</a:t>
            </a:r>
            <a:r>
              <a:rPr lang="en-US" sz="2800" dirty="0" smtClean="0"/>
              <a:t> between two people is the minimum number of edges to reach one from another</a:t>
            </a:r>
          </a:p>
          <a:p>
            <a:pPr eaLnBrk="1" hangingPunct="1"/>
            <a:r>
              <a:rPr lang="en-US" sz="2800" i="1" dirty="0" smtClean="0">
                <a:solidFill>
                  <a:srgbClr val="800080"/>
                </a:solidFill>
              </a:rPr>
              <a:t>“diameter’’</a:t>
            </a:r>
            <a:r>
              <a:rPr lang="en-US" sz="2800" dirty="0" smtClean="0"/>
              <a:t> is the maximum distance between any pair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6781800" y="1219200"/>
            <a:ext cx="1828800" cy="1676400"/>
            <a:chOff x="4272" y="768"/>
            <a:chExt cx="1152" cy="1056"/>
          </a:xfrm>
        </p:grpSpPr>
        <p:sp>
          <p:nvSpPr>
            <p:cNvPr id="9229" name="Oval 5"/>
            <p:cNvSpPr>
              <a:spLocks noChangeArrowheads="1"/>
            </p:cNvSpPr>
            <p:nvPr/>
          </p:nvSpPr>
          <p:spPr bwMode="auto">
            <a:xfrm>
              <a:off x="4272" y="1008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aseline="0">
                <a:solidFill>
                  <a:srgbClr val="660066"/>
                </a:solidFill>
                <a:latin typeface="Times New Roman" pitchFamily="18" charset="0"/>
              </a:endParaRPr>
            </a:p>
          </p:txBody>
        </p:sp>
        <p:sp>
          <p:nvSpPr>
            <p:cNvPr id="9230" name="Oval 6"/>
            <p:cNvSpPr>
              <a:spLocks noChangeArrowheads="1"/>
            </p:cNvSpPr>
            <p:nvPr/>
          </p:nvSpPr>
          <p:spPr bwMode="auto">
            <a:xfrm>
              <a:off x="4896" y="768"/>
              <a:ext cx="144" cy="14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Oval 7"/>
            <p:cNvSpPr>
              <a:spLocks noChangeArrowheads="1"/>
            </p:cNvSpPr>
            <p:nvPr/>
          </p:nvSpPr>
          <p:spPr bwMode="auto">
            <a:xfrm>
              <a:off x="4416" y="144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Oval 8"/>
            <p:cNvSpPr>
              <a:spLocks noChangeArrowheads="1"/>
            </p:cNvSpPr>
            <p:nvPr/>
          </p:nvSpPr>
          <p:spPr bwMode="auto">
            <a:xfrm>
              <a:off x="5280" y="1248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Oval 9"/>
            <p:cNvSpPr>
              <a:spLocks noChangeArrowheads="1"/>
            </p:cNvSpPr>
            <p:nvPr/>
          </p:nvSpPr>
          <p:spPr bwMode="auto">
            <a:xfrm>
              <a:off x="4608" y="1680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Oval 10"/>
            <p:cNvSpPr>
              <a:spLocks noChangeArrowheads="1"/>
            </p:cNvSpPr>
            <p:nvPr/>
          </p:nvSpPr>
          <p:spPr bwMode="auto">
            <a:xfrm>
              <a:off x="4752" y="1248"/>
              <a:ext cx="144" cy="14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Oval 11"/>
            <p:cNvSpPr>
              <a:spLocks noChangeArrowheads="1"/>
            </p:cNvSpPr>
            <p:nvPr/>
          </p:nvSpPr>
          <p:spPr bwMode="auto">
            <a:xfrm>
              <a:off x="5040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Oval 12"/>
            <p:cNvSpPr>
              <a:spLocks noChangeArrowheads="1"/>
            </p:cNvSpPr>
            <p:nvPr/>
          </p:nvSpPr>
          <p:spPr bwMode="auto">
            <a:xfrm>
              <a:off x="4944" y="1680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1" name="Group 13"/>
          <p:cNvGrpSpPr>
            <a:grpSpLocks/>
          </p:cNvGrpSpPr>
          <p:nvPr/>
        </p:nvGrpSpPr>
        <p:grpSpPr bwMode="auto">
          <a:xfrm>
            <a:off x="6858000" y="1371600"/>
            <a:ext cx="1600200" cy="1295400"/>
            <a:chOff x="4320" y="864"/>
            <a:chExt cx="1008" cy="816"/>
          </a:xfrm>
        </p:grpSpPr>
        <p:sp>
          <p:nvSpPr>
            <p:cNvPr id="9222" name="Line 14"/>
            <p:cNvSpPr>
              <a:spLocks noChangeShapeType="1"/>
            </p:cNvSpPr>
            <p:nvPr/>
          </p:nvSpPr>
          <p:spPr bwMode="auto">
            <a:xfrm flipV="1">
              <a:off x="4416" y="8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15"/>
            <p:cNvSpPr>
              <a:spLocks noChangeShapeType="1"/>
            </p:cNvSpPr>
            <p:nvPr/>
          </p:nvSpPr>
          <p:spPr bwMode="auto">
            <a:xfrm>
              <a:off x="4320" y="115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16"/>
            <p:cNvSpPr>
              <a:spLocks noChangeShapeType="1"/>
            </p:cNvSpPr>
            <p:nvPr/>
          </p:nvSpPr>
          <p:spPr bwMode="auto">
            <a:xfrm>
              <a:off x="4368" y="1104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17"/>
            <p:cNvSpPr>
              <a:spLocks noChangeShapeType="1"/>
            </p:cNvSpPr>
            <p:nvPr/>
          </p:nvSpPr>
          <p:spPr bwMode="auto">
            <a:xfrm>
              <a:off x="4992" y="912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8"/>
            <p:cNvSpPr>
              <a:spLocks noChangeShapeType="1"/>
            </p:cNvSpPr>
            <p:nvPr/>
          </p:nvSpPr>
          <p:spPr bwMode="auto">
            <a:xfrm flipH="1">
              <a:off x="4704" y="1392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9"/>
            <p:cNvSpPr>
              <a:spLocks noChangeShapeType="1"/>
            </p:cNvSpPr>
            <p:nvPr/>
          </p:nvSpPr>
          <p:spPr bwMode="auto">
            <a:xfrm>
              <a:off x="4848" y="139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20"/>
            <p:cNvSpPr>
              <a:spLocks noChangeShapeType="1"/>
            </p:cNvSpPr>
            <p:nvPr/>
          </p:nvSpPr>
          <p:spPr bwMode="auto">
            <a:xfrm flipH="1">
              <a:off x="5184" y="139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degrees of separation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61" y="254910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 our language: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diameter </a:t>
            </a:r>
            <a:r>
              <a:rPr lang="en-US" dirty="0"/>
              <a:t>of the world population is 6</a:t>
            </a:r>
          </a:p>
        </p:txBody>
      </p:sp>
    </p:spTree>
    <p:extLst>
      <p:ext uri="{BB962C8B-B14F-4D97-AF65-F5344CB8AC3E}">
        <p14:creationId xmlns:p14="http://schemas.microsoft.com/office/powerpoint/2010/main" val="13164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Does earth have the small world property?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smtClean="0"/>
              <a:t>How can we know?</a:t>
            </a:r>
          </a:p>
          <a:p>
            <a:pPr lvl="1" eaLnBrk="1" hangingPunct="1"/>
            <a:r>
              <a:rPr lang="en-US" smtClean="0"/>
              <a:t>data collection problem is</a:t>
            </a:r>
            <a:r>
              <a:rPr lang="en-US" smtClean="0">
                <a:solidFill>
                  <a:srgbClr val="CC0099"/>
                </a:solidFill>
              </a:rPr>
              <a:t> immense</a:t>
            </a:r>
          </a:p>
          <a:p>
            <a:pPr lvl="1" eaLnBrk="1" hangingPunct="1"/>
            <a:r>
              <a:rPr lang="en-US" smtClean="0"/>
              <a:t>unknown groups of people found on earth</a:t>
            </a:r>
          </a:p>
          <a:p>
            <a:pPr lvl="1" eaLnBrk="1" hangingPunct="1"/>
            <a:r>
              <a:rPr lang="en-US" smtClean="0"/>
              <a:t>births/deaths</a:t>
            </a:r>
          </a:p>
          <a:p>
            <a:pPr eaLnBrk="1" hangingPunct="1"/>
            <a:endParaRPr lang="en-US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C8A9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FC4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7710</TotalTime>
  <Words>3102</Words>
  <Application>Microsoft Office PowerPoint</Application>
  <PresentationFormat>On-screen Show (4:3)</PresentationFormat>
  <Paragraphs>491</Paragraphs>
  <Slides>61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Calibri</vt:lpstr>
      <vt:lpstr>Cambria Math</vt:lpstr>
      <vt:lpstr>cmsy10</vt:lpstr>
      <vt:lpstr>Symbol</vt:lpstr>
      <vt:lpstr>Tahoma</vt:lpstr>
      <vt:lpstr>Times New Roman</vt:lpstr>
      <vt:lpstr>Wingdings</vt:lpstr>
      <vt:lpstr>Default Design</vt:lpstr>
      <vt:lpstr>Equation</vt:lpstr>
      <vt:lpstr>Sub-linear Time  Algorithms</vt:lpstr>
      <vt:lpstr>Scribe?</vt:lpstr>
      <vt:lpstr>Big data?</vt:lpstr>
      <vt:lpstr>Really Big data</vt:lpstr>
      <vt:lpstr>Approaches</vt:lpstr>
      <vt:lpstr>Small world phenomenon</vt:lpstr>
      <vt:lpstr>Small world property</vt:lpstr>
      <vt:lpstr>6 degrees of separation property</vt:lpstr>
      <vt:lpstr>Does earth have the small world property?</vt:lpstr>
      <vt:lpstr>The Gold Standard</vt:lpstr>
      <vt:lpstr>What can we hope to do without viewing most of the data?</vt:lpstr>
      <vt:lpstr>What can we hope to do without viewing most of the data?</vt:lpstr>
      <vt:lpstr>Sublinear time models:</vt:lpstr>
      <vt:lpstr>Course requirements</vt:lpstr>
      <vt:lpstr>Project Possibilities</vt:lpstr>
      <vt:lpstr>Plan for this lecture</vt:lpstr>
      <vt:lpstr>I.  Classical Approximation Problems</vt:lpstr>
      <vt:lpstr>First:</vt:lpstr>
      <vt:lpstr>Approximate the diameter of a point set</vt:lpstr>
      <vt:lpstr>Algorithm</vt:lpstr>
      <vt:lpstr>II.  Property testing</vt:lpstr>
      <vt:lpstr>Main Goal:</vt:lpstr>
      <vt:lpstr>Property Testing</vt:lpstr>
      <vt:lpstr>A simple property tester </vt:lpstr>
      <vt:lpstr>Sortedness of a sequence</vt:lpstr>
      <vt:lpstr>Sortedness of a sequence</vt:lpstr>
      <vt:lpstr>What do we mean by ``quick’’?</vt:lpstr>
      <vt:lpstr>What do we mean by “close’’?</vt:lpstr>
      <vt:lpstr>Requirements for algorithm:</vt:lpstr>
      <vt:lpstr>An attempt:</vt:lpstr>
      <vt:lpstr>A second attempt:</vt:lpstr>
      <vt:lpstr>A minor simplification:</vt:lpstr>
      <vt:lpstr>A test that works</vt:lpstr>
      <vt:lpstr>Behavior of the test:</vt:lpstr>
      <vt:lpstr>Another simple property tester</vt:lpstr>
      <vt:lpstr>Are all words distinct?</vt:lpstr>
      <vt:lpstr>Element distinctness</vt:lpstr>
      <vt:lpstr>Property testing “approximation”</vt:lpstr>
      <vt:lpstr>Property testing: element distinctness</vt:lpstr>
      <vt:lpstr>Property testing: element distinctness Case 2:  number of distinct elements &lt; (1-)n </vt:lpstr>
      <vt:lpstr>Some analytical challenges:</vt:lpstr>
      <vt:lpstr>Plan:</vt:lpstr>
      <vt:lpstr>Recall from probability courses…</vt:lpstr>
      <vt:lpstr>Recall from probability courses… (cont.)</vt:lpstr>
      <vt:lpstr>Recall from probability courses… (cont.)</vt:lpstr>
      <vt:lpstr>Plan:</vt:lpstr>
      <vt:lpstr>Property testing: element distinctness (when number of distinct elements &lt; (1-)n ) (cont.)</vt:lpstr>
      <vt:lpstr>Property testing: element distinctness (cont.)</vt:lpstr>
      <vt:lpstr>How many pairs?</vt:lpstr>
      <vt:lpstr>This is where we reached  in lecture 1!</vt:lpstr>
      <vt:lpstr>Showing that S1 hits first element of a lot of ordered pairs:</vt:lpstr>
      <vt:lpstr>Showing that S1 hits first element of a lot of pairs:</vt:lpstr>
      <vt:lpstr>Probably lots of samples hit first elements of pairs:</vt:lpstr>
      <vt:lpstr>Samples hit a lot of different pairs</vt:lpstr>
      <vt:lpstr>S1 hits a lot of pairs (cont. 2)</vt:lpstr>
      <vt:lpstr>S1 hits a lot of pairs (wrapup)</vt:lpstr>
      <vt:lpstr>Property testing: element distinctness (cont.)</vt:lpstr>
      <vt:lpstr>Recalling the plan</vt:lpstr>
      <vt:lpstr>Theorem</vt:lpstr>
      <vt:lpstr>Why do we need sqrt(n)?</vt:lpstr>
      <vt:lpstr>Related question: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for Data Streams</dc:title>
  <dc:creator>Ostin</dc:creator>
  <cp:lastModifiedBy>Ronitt Rubinfeld</cp:lastModifiedBy>
  <cp:revision>270</cp:revision>
  <cp:lastPrinted>2013-02-05T21:09:34Z</cp:lastPrinted>
  <dcterms:created xsi:type="dcterms:W3CDTF">2007-08-16T11:11:28Z</dcterms:created>
  <dcterms:modified xsi:type="dcterms:W3CDTF">2015-10-23T07:20:40Z</dcterms:modified>
</cp:coreProperties>
</file>