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1" r:id="rId16"/>
    <p:sldId id="273" r:id="rId17"/>
    <p:sldId id="272" r:id="rId18"/>
    <p:sldId id="274" r:id="rId19"/>
    <p:sldId id="275" r:id="rId20"/>
    <p:sldId id="277" r:id="rId21"/>
    <p:sldId id="276" r:id="rId22"/>
    <p:sldId id="278" r:id="rId23"/>
    <p:sldId id="279" r:id="rId24"/>
    <p:sldId id="281" r:id="rId25"/>
    <p:sldId id="282" r:id="rId26"/>
    <p:sldId id="280" r:id="rId27"/>
    <p:sldId id="283" r:id="rId28"/>
    <p:sldId id="284" r:id="rId29"/>
    <p:sldId id="286" r:id="rId30"/>
    <p:sldId id="287" r:id="rId31"/>
    <p:sldId id="288" r:id="rId32"/>
    <p:sldId id="285" r:id="rId33"/>
    <p:sldId id="290" r:id="rId34"/>
    <p:sldId id="293" r:id="rId35"/>
    <p:sldId id="294" r:id="rId36"/>
    <p:sldId id="295" r:id="rId37"/>
    <p:sldId id="297" r:id="rId38"/>
    <p:sldId id="299" r:id="rId39"/>
    <p:sldId id="298" r:id="rId40"/>
    <p:sldId id="300" r:id="rId41"/>
    <p:sldId id="301" r:id="rId42"/>
    <p:sldId id="302" r:id="rId43"/>
    <p:sldId id="304" r:id="rId44"/>
    <p:sldId id="305" r:id="rId45"/>
    <p:sldId id="307" r:id="rId46"/>
    <p:sldId id="306" r:id="rId47"/>
    <p:sldId id="309" r:id="rId48"/>
    <p:sldId id="310" r:id="rId49"/>
    <p:sldId id="311" r:id="rId50"/>
    <p:sldId id="312" r:id="rId51"/>
    <p:sldId id="334" r:id="rId52"/>
    <p:sldId id="308" r:id="rId53"/>
    <p:sldId id="315" r:id="rId54"/>
    <p:sldId id="316" r:id="rId55"/>
    <p:sldId id="313" r:id="rId56"/>
    <p:sldId id="317" r:id="rId57"/>
    <p:sldId id="318" r:id="rId58"/>
    <p:sldId id="319" r:id="rId59"/>
    <p:sldId id="336" r:id="rId60"/>
    <p:sldId id="335" r:id="rId61"/>
    <p:sldId id="332" r:id="rId62"/>
    <p:sldId id="322" r:id="rId63"/>
    <p:sldId id="321" r:id="rId64"/>
    <p:sldId id="323" r:id="rId65"/>
    <p:sldId id="333" r:id="rId66"/>
    <p:sldId id="326" r:id="rId67"/>
    <p:sldId id="329" r:id="rId68"/>
    <p:sldId id="331" r:id="rId69"/>
    <p:sldId id="337"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188B9A-0307-4847-B52D-CB27BCAFE2ED}">
          <p14:sldIdLst>
            <p14:sldId id="256"/>
            <p14:sldId id="257"/>
            <p14:sldId id="258"/>
          </p14:sldIdLst>
        </p14:section>
        <p14:section name="Untitled Section" id="{7BDACFF7-A1CC-4261-8239-E8BFC87E3BE5}">
          <p14:sldIdLst>
            <p14:sldId id="259"/>
            <p14:sldId id="260"/>
            <p14:sldId id="261"/>
            <p14:sldId id="262"/>
            <p14:sldId id="264"/>
            <p14:sldId id="263"/>
            <p14:sldId id="265"/>
            <p14:sldId id="266"/>
            <p14:sldId id="267"/>
            <p14:sldId id="268"/>
            <p14:sldId id="269"/>
            <p14:sldId id="271"/>
            <p14:sldId id="273"/>
            <p14:sldId id="272"/>
            <p14:sldId id="274"/>
            <p14:sldId id="275"/>
            <p14:sldId id="277"/>
            <p14:sldId id="276"/>
            <p14:sldId id="278"/>
            <p14:sldId id="279"/>
            <p14:sldId id="281"/>
            <p14:sldId id="282"/>
            <p14:sldId id="280"/>
            <p14:sldId id="283"/>
            <p14:sldId id="284"/>
            <p14:sldId id="286"/>
            <p14:sldId id="287"/>
            <p14:sldId id="288"/>
            <p14:sldId id="285"/>
            <p14:sldId id="290"/>
            <p14:sldId id="293"/>
            <p14:sldId id="294"/>
            <p14:sldId id="295"/>
            <p14:sldId id="297"/>
            <p14:sldId id="299"/>
            <p14:sldId id="298"/>
            <p14:sldId id="300"/>
            <p14:sldId id="301"/>
            <p14:sldId id="302"/>
            <p14:sldId id="304"/>
            <p14:sldId id="305"/>
            <p14:sldId id="307"/>
            <p14:sldId id="306"/>
            <p14:sldId id="309"/>
            <p14:sldId id="310"/>
            <p14:sldId id="311"/>
            <p14:sldId id="312"/>
            <p14:sldId id="334"/>
            <p14:sldId id="308"/>
            <p14:sldId id="315"/>
            <p14:sldId id="316"/>
            <p14:sldId id="313"/>
            <p14:sldId id="317"/>
            <p14:sldId id="318"/>
            <p14:sldId id="319"/>
            <p14:sldId id="336"/>
            <p14:sldId id="335"/>
            <p14:sldId id="332"/>
            <p14:sldId id="322"/>
            <p14:sldId id="321"/>
            <p14:sldId id="323"/>
            <p14:sldId id="333"/>
            <p14:sldId id="326"/>
            <p14:sldId id="329"/>
            <p14:sldId id="331"/>
            <p14:sldId id="33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80" d="100"/>
          <a:sy n="80" d="100"/>
        </p:scale>
        <p:origin x="-107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1/4/2015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1/4/2015</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1/4/2015</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1/4/2015</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1/4/2015</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1/4/2015</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1/4/2015</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829761"/>
          </a:xfrm>
        </p:spPr>
        <p:txBody>
          <a:bodyPr/>
          <a:lstStyle/>
          <a:p>
            <a:pPr algn="ctr"/>
            <a:r>
              <a:rPr lang="en-US" dirty="0" smtClean="0">
                <a:solidFill>
                  <a:schemeClr val="tx1"/>
                </a:solidFill>
              </a:rPr>
              <a:t>Link Analysis</a:t>
            </a:r>
            <a:endParaRPr lang="he-IL" dirty="0">
              <a:solidFill>
                <a:schemeClr val="tx1"/>
              </a:solidFill>
            </a:endParaRPr>
          </a:p>
        </p:txBody>
      </p:sp>
      <p:sp>
        <p:nvSpPr>
          <p:cNvPr id="3" name="Subtitle 2"/>
          <p:cNvSpPr>
            <a:spLocks noGrp="1"/>
          </p:cNvSpPr>
          <p:nvPr>
            <p:ph type="subTitle" idx="1"/>
          </p:nvPr>
        </p:nvSpPr>
        <p:spPr/>
        <p:txBody>
          <a:bodyPr/>
          <a:lstStyle/>
          <a:p>
            <a:r>
              <a:rPr lang="he-IL" dirty="0" smtClean="0"/>
              <a:t>עמית אוסי</a:t>
            </a:r>
            <a:endParaRPr lang="he-IL" dirty="0"/>
          </a:p>
        </p:txBody>
      </p:sp>
    </p:spTree>
    <p:extLst>
      <p:ext uri="{BB962C8B-B14F-4D97-AF65-F5344CB8AC3E}">
        <p14:creationId xmlns:p14="http://schemas.microsoft.com/office/powerpoint/2010/main" val="1607133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הצגת הרשת</a:t>
            </a:r>
            <a:endParaRPr lang="he-IL" dirty="0"/>
          </a:p>
        </p:txBody>
      </p:sp>
      <p:sp>
        <p:nvSpPr>
          <p:cNvPr id="3" name="Content Placeholder 2"/>
          <p:cNvSpPr>
            <a:spLocks noGrp="1"/>
          </p:cNvSpPr>
          <p:nvPr>
            <p:ph sz="quarter" idx="1"/>
          </p:nvPr>
        </p:nvSpPr>
        <p:spPr/>
        <p:txBody>
          <a:bodyPr/>
          <a:lstStyle/>
          <a:p>
            <a:r>
              <a:rPr lang="he-IL" dirty="0" smtClean="0"/>
              <a:t>אפשר להציג את הרשת כגרף מכוון – צמתים כדפי אינטרנט , וקשת מדף </a:t>
            </a:r>
            <a:r>
              <a:rPr lang="en-US" dirty="0" smtClean="0"/>
              <a:t>A</a:t>
            </a:r>
            <a:r>
              <a:rPr lang="he-IL" dirty="0" smtClean="0"/>
              <a:t> אל </a:t>
            </a:r>
            <a:r>
              <a:rPr lang="en-US" dirty="0" smtClean="0"/>
              <a:t>B</a:t>
            </a:r>
            <a:r>
              <a:rPr lang="he-IL" dirty="0" smtClean="0"/>
              <a:t> תהיה אם יש לינק מדף </a:t>
            </a:r>
            <a:r>
              <a:rPr lang="en-US" dirty="0" smtClean="0"/>
              <a:t>A</a:t>
            </a:r>
            <a:r>
              <a:rPr lang="he-IL" dirty="0" smtClean="0"/>
              <a:t> אל דף </a:t>
            </a:r>
            <a:r>
              <a:rPr lang="en-US" dirty="0" smtClean="0"/>
              <a:t>B</a:t>
            </a:r>
            <a:r>
              <a:rPr lang="he-IL" dirty="0" smtClean="0"/>
              <a:t>.</a:t>
            </a:r>
          </a:p>
          <a:p>
            <a:r>
              <a:rPr lang="he-IL" dirty="0" smtClean="0"/>
              <a:t>דוגמה לרשת המכילה 4 דפים:</a:t>
            </a:r>
          </a:p>
          <a:p>
            <a:endParaRPr lang="he-IL"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9400"/>
            <a:ext cx="4895850" cy="385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10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הצגת </a:t>
            </a:r>
            <a:r>
              <a:rPr lang="he-IL" dirty="0" smtClean="0"/>
              <a:t>הרשת – מטריצת מעברים</a:t>
            </a:r>
            <a:endParaRPr lang="he-IL" dirty="0"/>
          </a:p>
        </p:txBody>
      </p:sp>
      <p:sp>
        <p:nvSpPr>
          <p:cNvPr id="3" name="Content Placeholder 2"/>
          <p:cNvSpPr>
            <a:spLocks noGrp="1"/>
          </p:cNvSpPr>
          <p:nvPr>
            <p:ph sz="quarter" idx="1"/>
          </p:nvPr>
        </p:nvSpPr>
        <p:spPr/>
        <p:txBody>
          <a:bodyPr/>
          <a:lstStyle/>
          <a:p>
            <a:r>
              <a:rPr lang="he-IL" dirty="0" smtClean="0"/>
              <a:t>נוכל להגדיר הסתברות מעבר בין לינק מדף לדף, למשל עבור הדוגמה הקודמת ניתן הסתברויות:</a:t>
            </a:r>
          </a:p>
          <a:p>
            <a:endParaRPr lang="he-IL" dirty="0" smtClean="0"/>
          </a:p>
          <a:p>
            <a:endParaRPr lang="he-IL" dirty="0"/>
          </a:p>
          <a:p>
            <a:endParaRPr lang="he-IL" dirty="0" smtClean="0"/>
          </a:p>
          <a:p>
            <a:endParaRPr lang="he-IL" dirty="0"/>
          </a:p>
          <a:p>
            <a:r>
              <a:rPr lang="he-IL" dirty="0" smtClean="0"/>
              <a:t>מדף מסוים,מניחים שהסיכוי לעבור לכל לינק הוא שווה.</a:t>
            </a:r>
          </a:p>
          <a:p>
            <a:r>
              <a:rPr lang="he-IL" dirty="0" smtClean="0"/>
              <a:t>סכום ההסתברויות בכל עמודה הוא 1.</a:t>
            </a: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628900"/>
            <a:ext cx="4000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815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תהליך מרקוב - חזרה</a:t>
            </a:r>
            <a:endParaRPr lang="he-IL" dirty="0"/>
          </a:p>
        </p:txBody>
      </p:sp>
      <p:sp>
        <p:nvSpPr>
          <p:cNvPr id="3" name="Content Placeholder 2"/>
          <p:cNvSpPr>
            <a:spLocks noGrp="1"/>
          </p:cNvSpPr>
          <p:nvPr>
            <p:ph sz="quarter" idx="1"/>
          </p:nvPr>
        </p:nvSpPr>
        <p:spPr/>
        <p:txBody>
          <a:bodyPr>
            <a:normAutofit/>
          </a:bodyPr>
          <a:lstStyle/>
          <a:p>
            <a:r>
              <a:rPr lang="he-IL" dirty="0"/>
              <a:t>שרשרת מרקוב היא </a:t>
            </a:r>
            <a:r>
              <a:rPr lang="he-IL" dirty="0" smtClean="0"/>
              <a:t>תהליך סטוכסטי, </a:t>
            </a:r>
            <a:r>
              <a:rPr lang="he-IL" dirty="0"/>
              <a:t>כלומר </a:t>
            </a:r>
            <a:r>
              <a:rPr lang="he-IL" dirty="0" smtClean="0"/>
              <a:t>סדרה של משתנים מקריים</a:t>
            </a:r>
            <a:r>
              <a:rPr lang="he-IL" dirty="0"/>
              <a:t>  המקיימת את תכונת מרקוב: ההתפלגות של המשתנה המקרי ה- </a:t>
            </a:r>
            <a:r>
              <a:rPr lang="en-US" dirty="0"/>
              <a:t>n+1-</a:t>
            </a:r>
            <a:r>
              <a:rPr lang="he-IL" dirty="0"/>
              <a:t>י בהינתן המשתנים שקדמו לו, שווה להתפלגותו בהינתן המשתנה ה- </a:t>
            </a:r>
            <a:r>
              <a:rPr lang="en-US" dirty="0"/>
              <a:t>n-</a:t>
            </a:r>
            <a:r>
              <a:rPr lang="he-IL" dirty="0"/>
              <a:t>י בלבד</a:t>
            </a:r>
            <a:r>
              <a:rPr lang="he-IL" dirty="0" smtClean="0"/>
              <a:t>:</a:t>
            </a:r>
          </a:p>
          <a:p>
            <a:endParaRPr lang="he-IL" dirty="0"/>
          </a:p>
          <a:p>
            <a:endParaRPr lang="he-IL" dirty="0" smtClean="0"/>
          </a:p>
          <a:p>
            <a:endParaRPr lang="he-IL" dirty="0"/>
          </a:p>
          <a:p>
            <a:r>
              <a:rPr lang="he-IL" dirty="0" smtClean="0"/>
              <a:t>כאשר המצבים הם </a:t>
            </a:r>
            <a:r>
              <a:rPr lang="en-US" dirty="0" smtClean="0"/>
              <a:t>{1,2,…,N}</a:t>
            </a:r>
            <a:endParaRPr lang="he-IL" dirty="0" smtClean="0"/>
          </a:p>
          <a:p>
            <a:r>
              <a:rPr lang="he-IL" dirty="0" smtClean="0"/>
              <a:t>"</a:t>
            </a:r>
            <a:r>
              <a:rPr lang="he-IL" sz="2700" b="1" dirty="0" smtClean="0"/>
              <a:t>הצעד הבא תלוי בצעד הקודם בלבד"</a:t>
            </a:r>
            <a:endParaRPr lang="he-IL" sz="27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54413"/>
            <a:ext cx="8178834"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153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תהליך מרקוב –מטריצת מעברים</a:t>
            </a:r>
            <a:endParaRPr lang="he-IL" dirty="0"/>
          </a:p>
        </p:txBody>
      </p:sp>
      <p:sp>
        <p:nvSpPr>
          <p:cNvPr id="3" name="Content Placeholder 2"/>
          <p:cNvSpPr>
            <a:spLocks noGrp="1"/>
          </p:cNvSpPr>
          <p:nvPr>
            <p:ph sz="quarter" idx="1"/>
          </p:nvPr>
        </p:nvSpPr>
        <p:spPr/>
        <p:txBody>
          <a:bodyPr/>
          <a:lstStyle/>
          <a:p>
            <a:r>
              <a:rPr lang="he-IL" dirty="0" smtClean="0"/>
              <a:t>כל שרשרת כזו אפשר לתאר בעזרת מטריצת מעברים</a:t>
            </a:r>
          </a:p>
          <a:p>
            <a:r>
              <a:rPr lang="he-IL" dirty="0" smtClean="0"/>
              <a:t>בתא ה-</a:t>
            </a:r>
            <a:r>
              <a:rPr lang="en-US" dirty="0" smtClean="0"/>
              <a:t>p[i][j]</a:t>
            </a:r>
            <a:r>
              <a:rPr lang="he-IL" dirty="0" smtClean="0"/>
              <a:t> מופיעה ההסתברות שנעבור לתא ה-</a:t>
            </a:r>
            <a:r>
              <a:rPr lang="en-US" dirty="0" smtClean="0"/>
              <a:t>j</a:t>
            </a:r>
            <a:r>
              <a:rPr lang="he-IL" dirty="0" smtClean="0"/>
              <a:t> אם היינו בתא ה-</a:t>
            </a:r>
            <a:r>
              <a:rPr lang="en-US" dirty="0" smtClean="0"/>
              <a:t>i</a:t>
            </a:r>
            <a:endParaRPr lang="he-IL" dirty="0" smtClean="0"/>
          </a:p>
          <a:p>
            <a:r>
              <a:rPr lang="he-IL" dirty="0" smtClean="0"/>
              <a:t>סכום כל עמודה הוא 1, ערכי המטריצה הם אי-שלילים. </a:t>
            </a:r>
          </a:p>
          <a:p>
            <a:r>
              <a:rPr lang="he-IL" dirty="0" smtClean="0"/>
              <a:t>נסמן את המטריצה ב-</a:t>
            </a:r>
            <a:r>
              <a:rPr lang="en-US" dirty="0" smtClean="0"/>
              <a:t>M</a:t>
            </a:r>
            <a:endParaRPr lang="he-IL" dirty="0"/>
          </a:p>
        </p:txBody>
      </p:sp>
    </p:spTree>
    <p:extLst>
      <p:ext uri="{BB962C8B-B14F-4D97-AF65-F5344CB8AC3E}">
        <p14:creationId xmlns:p14="http://schemas.microsoft.com/office/powerpoint/2010/main" val="4104057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תהליך מרקוב –תכונות</a:t>
            </a:r>
            <a:endParaRPr lang="he-IL" dirty="0"/>
          </a:p>
        </p:txBody>
      </p:sp>
      <p:sp>
        <p:nvSpPr>
          <p:cNvPr id="3" name="Content Placeholder 2"/>
          <p:cNvSpPr>
            <a:spLocks noGrp="1"/>
          </p:cNvSpPr>
          <p:nvPr>
            <p:ph sz="quarter" idx="1"/>
          </p:nvPr>
        </p:nvSpPr>
        <p:spPr/>
        <p:txBody>
          <a:bodyPr/>
          <a:lstStyle/>
          <a:p>
            <a:r>
              <a:rPr lang="he-IL" dirty="0" smtClean="0"/>
              <a:t>נניח והתחלנו עם וקטור </a:t>
            </a:r>
            <a:r>
              <a:rPr lang="he-IL" dirty="0"/>
              <a:t>הסתברויות </a:t>
            </a:r>
            <a:r>
              <a:rPr lang="en-US" dirty="0"/>
              <a:t>r</a:t>
            </a:r>
            <a:r>
              <a:rPr lang="he-IL" dirty="0"/>
              <a:t> </a:t>
            </a:r>
            <a:r>
              <a:rPr lang="he-IL" dirty="0" smtClean="0"/>
              <a:t>–</a:t>
            </a:r>
          </a:p>
          <a:p>
            <a:r>
              <a:rPr lang="he-IL" dirty="0" smtClean="0"/>
              <a:t> </a:t>
            </a:r>
            <a:r>
              <a:rPr lang="he-IL" dirty="0"/>
              <a:t>לאחר צעד </a:t>
            </a:r>
            <a:r>
              <a:rPr lang="he-IL" dirty="0" smtClean="0"/>
              <a:t>אחד בשרשרת  ההסתברות תהיה </a:t>
            </a:r>
            <a:r>
              <a:rPr lang="en-US" dirty="0" smtClean="0"/>
              <a:t>M*r</a:t>
            </a:r>
            <a:endParaRPr lang="he-IL" dirty="0" smtClean="0"/>
          </a:p>
          <a:p>
            <a:r>
              <a:rPr lang="he-IL" dirty="0" smtClean="0"/>
              <a:t> </a:t>
            </a:r>
            <a:r>
              <a:rPr lang="he-IL" dirty="0"/>
              <a:t>לאחר שני צעדים </a:t>
            </a:r>
            <a:r>
              <a:rPr lang="en-US" dirty="0"/>
              <a:t>M*M*r</a:t>
            </a:r>
            <a:r>
              <a:rPr lang="he-IL" dirty="0"/>
              <a:t> וכן הלאה.</a:t>
            </a:r>
          </a:p>
          <a:p>
            <a:endParaRPr lang="he-IL" dirty="0" smtClean="0"/>
          </a:p>
          <a:p>
            <a:pPr lvl="1"/>
            <a:endParaRPr lang="he-IL" dirty="0" smtClean="0"/>
          </a:p>
          <a:p>
            <a:endParaRPr lang="he-IL" dirty="0" smtClean="0"/>
          </a:p>
          <a:p>
            <a:endParaRPr lang="he-IL" dirty="0"/>
          </a:p>
        </p:txBody>
      </p:sp>
    </p:spTree>
    <p:extLst>
      <p:ext uri="{BB962C8B-B14F-4D97-AF65-F5344CB8AC3E}">
        <p14:creationId xmlns:p14="http://schemas.microsoft.com/office/powerpoint/2010/main" val="2612643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תהליך מרקוב –תכונות</a:t>
            </a:r>
          </a:p>
        </p:txBody>
      </p:sp>
      <p:sp>
        <p:nvSpPr>
          <p:cNvPr id="3" name="Content Placeholder 2"/>
          <p:cNvSpPr>
            <a:spLocks noGrp="1"/>
          </p:cNvSpPr>
          <p:nvPr>
            <p:ph sz="quarter" idx="1"/>
          </p:nvPr>
        </p:nvSpPr>
        <p:spPr/>
        <p:txBody>
          <a:bodyPr/>
          <a:lstStyle/>
          <a:p>
            <a:r>
              <a:rPr lang="he-IL" dirty="0"/>
              <a:t>גבול בזמן הרחוק: </a:t>
            </a:r>
          </a:p>
          <a:p>
            <a:r>
              <a:rPr lang="he-IL" dirty="0"/>
              <a:t>ידוע שקיים </a:t>
            </a:r>
            <a:r>
              <a:rPr lang="he-IL" b="1" dirty="0"/>
              <a:t>גבול בזמן הרחוק </a:t>
            </a:r>
            <a:r>
              <a:rPr lang="en-US" dirty="0"/>
              <a:t>v</a:t>
            </a:r>
            <a:r>
              <a:rPr lang="he-IL" dirty="0"/>
              <a:t> המקיימת </a:t>
            </a:r>
            <a:r>
              <a:rPr lang="en-US" dirty="0"/>
              <a:t>v=M*v</a:t>
            </a:r>
            <a:r>
              <a:rPr lang="he-IL" dirty="0"/>
              <a:t> , כלומר ההתפלגות בצעד הבא שווה להתפלגות בצעד הקודם, אם מתקיימים שני התנאים:</a:t>
            </a:r>
          </a:p>
          <a:p>
            <a:pPr lvl="1"/>
            <a:r>
              <a:rPr lang="he-IL" dirty="0"/>
              <a:t>הגרף המייצג את השרשרת הוא קשיר בחזקה – מכל קודקוד ניתן להגיע לכל קודקוד , בהסתברות </a:t>
            </a:r>
            <a:r>
              <a:rPr lang="he-IL" dirty="0" smtClean="0"/>
              <a:t>חיובית (לאו דווקא בצעד אחד).</a:t>
            </a:r>
            <a:endParaRPr lang="he-IL" dirty="0"/>
          </a:p>
          <a:p>
            <a:pPr lvl="1"/>
            <a:r>
              <a:rPr lang="he-IL" dirty="0"/>
              <a:t>אין "צומת ללא מוצא"  - מכל צומת, יש סיכוי חיובי שנצא </a:t>
            </a:r>
            <a:r>
              <a:rPr lang="he-IL" dirty="0" smtClean="0"/>
              <a:t>ממנה.</a:t>
            </a:r>
          </a:p>
          <a:p>
            <a:pPr lvl="1"/>
            <a:endParaRPr lang="he-IL" dirty="0"/>
          </a:p>
          <a:p>
            <a:pPr lvl="1"/>
            <a:endParaRPr lang="he-IL" dirty="0" smtClean="0"/>
          </a:p>
          <a:p>
            <a:endParaRPr lang="he-IL" dirty="0"/>
          </a:p>
        </p:txBody>
      </p:sp>
    </p:spTree>
    <p:extLst>
      <p:ext uri="{BB962C8B-B14F-4D97-AF65-F5344CB8AC3E}">
        <p14:creationId xmlns:p14="http://schemas.microsoft.com/office/powerpoint/2010/main" val="1788534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התפלגות בזמן הרחוק – חישוב הגבול</a:t>
            </a:r>
            <a:endParaRPr lang="he-IL" dirty="0"/>
          </a:p>
        </p:txBody>
      </p:sp>
      <p:sp>
        <p:nvSpPr>
          <p:cNvPr id="3" name="Content Placeholder 2"/>
          <p:cNvSpPr>
            <a:spLocks noGrp="1"/>
          </p:cNvSpPr>
          <p:nvPr>
            <p:ph sz="quarter" idx="1"/>
          </p:nvPr>
        </p:nvSpPr>
        <p:spPr/>
        <p:txBody>
          <a:bodyPr/>
          <a:lstStyle/>
          <a:p>
            <a:pPr marL="0" indent="0">
              <a:buNone/>
            </a:pPr>
            <a:r>
              <a:rPr lang="he-IL" u="sng" dirty="0"/>
              <a:t>גבול בזמן הרחוק</a:t>
            </a:r>
            <a:r>
              <a:rPr lang="he-IL" dirty="0"/>
              <a:t>: </a:t>
            </a:r>
          </a:p>
          <a:p>
            <a:r>
              <a:rPr lang="he-IL" dirty="0" smtClean="0"/>
              <a:t>איך מחשבים בפועל? </a:t>
            </a:r>
          </a:p>
          <a:p>
            <a:r>
              <a:rPr lang="he-IL" dirty="0" smtClean="0"/>
              <a:t>מתחילים עם וקטור התחלתי כלשהו, למשל הסתברות אחידה על פני המצבים.</a:t>
            </a:r>
          </a:p>
          <a:p>
            <a:r>
              <a:rPr lang="he-IL" dirty="0" smtClean="0"/>
              <a:t>בכל פעם מכפילים את </a:t>
            </a:r>
            <a:r>
              <a:rPr lang="en-US" dirty="0" smtClean="0"/>
              <a:t>M</a:t>
            </a:r>
            <a:r>
              <a:rPr lang="he-IL" dirty="0" smtClean="0"/>
              <a:t> בוקטור הקודם, ומקבלים וקטור חדש. </a:t>
            </a:r>
          </a:p>
          <a:p>
            <a:r>
              <a:rPr lang="he-IL" dirty="0" smtClean="0"/>
              <a:t>עוצרים כאשר "אין שינוי" בוקטור ההסתברויות.</a:t>
            </a:r>
            <a:endParaRPr lang="he-IL" dirty="0"/>
          </a:p>
          <a:p>
            <a:endParaRPr lang="he-IL" dirty="0"/>
          </a:p>
        </p:txBody>
      </p:sp>
    </p:spTree>
    <p:extLst>
      <p:ext uri="{BB962C8B-B14F-4D97-AF65-F5344CB8AC3E}">
        <p14:creationId xmlns:p14="http://schemas.microsoft.com/office/powerpoint/2010/main" val="665935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חישוב גבול בדוגמאת הרשת</a:t>
            </a:r>
            <a:endParaRPr lang="he-IL" dirty="0"/>
          </a:p>
        </p:txBody>
      </p:sp>
      <p:sp>
        <p:nvSpPr>
          <p:cNvPr id="3" name="Content Placeholder 2"/>
          <p:cNvSpPr>
            <a:spLocks noGrp="1"/>
          </p:cNvSpPr>
          <p:nvPr>
            <p:ph sz="quarter" idx="1"/>
          </p:nvPr>
        </p:nvSpPr>
        <p:spPr/>
        <p:txBody>
          <a:bodyPr/>
          <a:lstStyle/>
          <a:p>
            <a:r>
              <a:rPr lang="he-IL" dirty="0" smtClean="0"/>
              <a:t>נחזור לדוגמאת הרשת:</a:t>
            </a:r>
          </a:p>
          <a:p>
            <a:endParaRPr lang="he-IL" dirty="0"/>
          </a:p>
          <a:p>
            <a:endParaRPr lang="he-IL" dirty="0" smtClean="0"/>
          </a:p>
          <a:p>
            <a:endParaRPr lang="he-IL" dirty="0"/>
          </a:p>
          <a:p>
            <a:endParaRPr lang="he-IL" dirty="0" smtClean="0"/>
          </a:p>
          <a:p>
            <a:r>
              <a:rPr lang="he-IL" dirty="0" smtClean="0"/>
              <a:t>נתחיל עם וקטור התחלתי אחיד – הסתברות שווה לכל מצב. </a:t>
            </a:r>
          </a:p>
          <a:p>
            <a:r>
              <a:rPr lang="he-IL" dirty="0" smtClean="0"/>
              <a:t>בכל שלב נכפיל את </a:t>
            </a:r>
            <a:r>
              <a:rPr lang="en-US" dirty="0" smtClean="0"/>
              <a:t>M</a:t>
            </a:r>
            <a:r>
              <a:rPr lang="he-IL" dirty="0" smtClean="0"/>
              <a:t> בוקטור החדש, נקבל </a:t>
            </a:r>
          </a:p>
          <a:p>
            <a:endParaRPr lang="he-I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97100"/>
            <a:ext cx="4000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851399"/>
            <a:ext cx="5473700" cy="120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833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מבנה הרשת</a:t>
            </a:r>
            <a:endParaRPr lang="he-IL" dirty="0"/>
          </a:p>
        </p:txBody>
      </p:sp>
      <p:sp>
        <p:nvSpPr>
          <p:cNvPr id="3" name="Content Placeholder 2"/>
          <p:cNvSpPr>
            <a:spLocks noGrp="1"/>
          </p:cNvSpPr>
          <p:nvPr>
            <p:ph sz="quarter" idx="1"/>
          </p:nvPr>
        </p:nvSpPr>
        <p:spPr/>
        <p:txBody>
          <a:bodyPr/>
          <a:lstStyle/>
          <a:p>
            <a:r>
              <a:rPr lang="he-IL" dirty="0" smtClean="0"/>
              <a:t>ניזכר בדוגמה </a:t>
            </a:r>
          </a:p>
          <a:p>
            <a:endParaRPr lang="he-IL" dirty="0"/>
          </a:p>
          <a:p>
            <a:endParaRPr lang="he-IL" dirty="0" smtClean="0"/>
          </a:p>
          <a:p>
            <a:endParaRPr lang="he-IL" dirty="0"/>
          </a:p>
          <a:p>
            <a:endParaRPr lang="he-IL" dirty="0" smtClean="0"/>
          </a:p>
          <a:p>
            <a:endParaRPr lang="he-IL" dirty="0"/>
          </a:p>
          <a:p>
            <a:endParaRPr lang="he-IL" dirty="0" smtClean="0"/>
          </a:p>
          <a:p>
            <a:endParaRPr lang="he-IL" dirty="0"/>
          </a:p>
          <a:p>
            <a:r>
              <a:rPr lang="he-IL" dirty="0" smtClean="0"/>
              <a:t>מדוע גרף זה לא יכול לייצג נאמנה את הרשת?</a:t>
            </a:r>
          </a:p>
          <a:p>
            <a:pPr lvl="1"/>
            <a:r>
              <a:rPr lang="he-IL" dirty="0" smtClean="0"/>
              <a:t>הגרף במציאות לא קשיר.</a:t>
            </a:r>
          </a:p>
          <a:p>
            <a:pPr lvl="1"/>
            <a:r>
              <a:rPr lang="he-IL" dirty="0" smtClean="0"/>
              <a:t>יש מצבים שהם מבודדים – למשל אין לינקים שנכנסים או יוצאים.</a:t>
            </a:r>
          </a:p>
          <a:p>
            <a:endParaRPr lang="he-I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33600"/>
            <a:ext cx="377827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604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מבנה הרשת - בפועל</a:t>
            </a:r>
            <a:endParaRPr lang="he-IL" dirty="0"/>
          </a:p>
        </p:txBody>
      </p:sp>
      <p:sp>
        <p:nvSpPr>
          <p:cNvPr id="3" name="Content Placeholder 2"/>
          <p:cNvSpPr>
            <a:spLocks noGrp="1"/>
          </p:cNvSpPr>
          <p:nvPr>
            <p:ph sz="quarter" idx="1"/>
          </p:nvPr>
        </p:nvSpPr>
        <p:spPr/>
        <p:txBody>
          <a:bodyPr/>
          <a:lstStyle/>
          <a:p>
            <a:r>
              <a:rPr lang="he-IL" dirty="0" smtClean="0"/>
              <a:t>בפועל , הרשת בנויה מהרכיבים הבאים:</a:t>
            </a:r>
          </a:p>
          <a:p>
            <a:pPr marL="457200" indent="-457200">
              <a:buFont typeface="+mj-lt"/>
              <a:buAutoNum type="arabicPeriod"/>
            </a:pPr>
            <a:r>
              <a:rPr lang="he-IL" dirty="0" smtClean="0"/>
              <a:t> </a:t>
            </a:r>
            <a:r>
              <a:rPr lang="en-US" u="sng" dirty="0" smtClean="0"/>
              <a:t>in component</a:t>
            </a:r>
            <a:r>
              <a:rPr lang="en-US" u="sng" dirty="0"/>
              <a:t> </a:t>
            </a:r>
            <a:r>
              <a:rPr lang="he-IL" dirty="0"/>
              <a:t> </a:t>
            </a:r>
            <a:r>
              <a:rPr lang="he-IL" dirty="0" smtClean="0"/>
              <a:t>- קבוצת מצבים שממנה אפשר להגיע ל-</a:t>
            </a:r>
            <a:r>
              <a:rPr lang="en-US" dirty="0" smtClean="0"/>
              <a:t>SSC </a:t>
            </a:r>
            <a:r>
              <a:rPr lang="he-IL" dirty="0" smtClean="0"/>
              <a:t>(רכיב קשירות חזקה בגרף), אבל לא ניתן להגיע מ-</a:t>
            </a:r>
            <a:r>
              <a:rPr lang="en-US" dirty="0" smtClean="0"/>
              <a:t>SSC</a:t>
            </a:r>
            <a:r>
              <a:rPr lang="he-IL" dirty="0" smtClean="0"/>
              <a:t> אליה.</a:t>
            </a:r>
          </a:p>
          <a:p>
            <a:pPr marL="457200" indent="-457200">
              <a:buFont typeface="+mj-lt"/>
              <a:buAutoNum type="arabicPeriod"/>
            </a:pPr>
            <a:r>
              <a:rPr lang="en-US" u="sng" dirty="0" smtClean="0"/>
              <a:t>Out component</a:t>
            </a:r>
            <a:r>
              <a:rPr lang="he-IL" dirty="0" smtClean="0"/>
              <a:t> – קבוצת מצבים שמ-</a:t>
            </a:r>
            <a:r>
              <a:rPr lang="en-US" dirty="0" smtClean="0"/>
              <a:t>SSC</a:t>
            </a:r>
            <a:r>
              <a:rPr lang="he-IL" dirty="0" smtClean="0"/>
              <a:t> אפשר להגיע אליה אבל לא ניתן להגיע ממנה אל </a:t>
            </a:r>
            <a:r>
              <a:rPr lang="en-US" dirty="0" smtClean="0"/>
              <a:t>SSC</a:t>
            </a:r>
            <a:r>
              <a:rPr lang="he-IL" dirty="0" smtClean="0"/>
              <a:t>. </a:t>
            </a:r>
          </a:p>
          <a:p>
            <a:pPr marL="457200" indent="-457200">
              <a:buFont typeface="+mj-lt"/>
              <a:buAutoNum type="arabicPeriod"/>
            </a:pPr>
            <a:r>
              <a:rPr lang="en-US" u="sng" dirty="0" smtClean="0"/>
              <a:t>Tendril</a:t>
            </a:r>
            <a:r>
              <a:rPr lang="en-US" dirty="0" smtClean="0"/>
              <a:t> </a:t>
            </a:r>
            <a:r>
              <a:rPr lang="he-IL" dirty="0" smtClean="0"/>
              <a:t> (תלתלון ?)</a:t>
            </a:r>
            <a:r>
              <a:rPr lang="en-US" dirty="0" smtClean="0"/>
              <a:t> </a:t>
            </a:r>
            <a:r>
              <a:rPr lang="he-IL" dirty="0" smtClean="0"/>
              <a:t>- להם יש 2 סוגים</a:t>
            </a:r>
            <a:r>
              <a:rPr lang="he-IL" dirty="0"/>
              <a:t> </a:t>
            </a:r>
            <a:r>
              <a:rPr lang="he-IL" dirty="0" smtClean="0"/>
              <a:t>:  כאלה שאפשר להגיע מרכיבי </a:t>
            </a:r>
            <a:r>
              <a:rPr lang="en-US" dirty="0" smtClean="0"/>
              <a:t>in</a:t>
            </a:r>
            <a:r>
              <a:rPr lang="he-IL" dirty="0" smtClean="0"/>
              <a:t> אליהם, וכאלה שאפשר להגיע מהם לרכיבי </a:t>
            </a:r>
            <a:r>
              <a:rPr lang="en-US" dirty="0" smtClean="0"/>
              <a:t>Out</a:t>
            </a:r>
            <a:r>
              <a:rPr lang="he-IL" dirty="0" smtClean="0"/>
              <a:t>.</a:t>
            </a:r>
          </a:p>
        </p:txBody>
      </p:sp>
    </p:spTree>
    <p:extLst>
      <p:ext uri="{BB962C8B-B14F-4D97-AF65-F5344CB8AC3E}">
        <p14:creationId xmlns:p14="http://schemas.microsoft.com/office/powerpoint/2010/main" val="127274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latin typeface="Arial Black" pitchFamily="34" charset="0"/>
              </a:rPr>
              <a:t>אז מה נעשה היום?</a:t>
            </a:r>
            <a:endParaRPr lang="he-IL" dirty="0">
              <a:solidFill>
                <a:schemeClr val="tx1"/>
              </a:solidFill>
              <a:latin typeface="Arial Black" pitchFamily="34" charset="0"/>
            </a:endParaRPr>
          </a:p>
        </p:txBody>
      </p:sp>
      <p:sp>
        <p:nvSpPr>
          <p:cNvPr id="3" name="Content Placeholder 2"/>
          <p:cNvSpPr>
            <a:spLocks noGrp="1"/>
          </p:cNvSpPr>
          <p:nvPr>
            <p:ph sz="quarter" idx="1"/>
          </p:nvPr>
        </p:nvSpPr>
        <p:spPr/>
        <p:txBody>
          <a:bodyPr/>
          <a:lstStyle/>
          <a:p>
            <a:r>
              <a:rPr lang="he-IL" dirty="0" smtClean="0"/>
              <a:t>נגדיר את המושג "דרגת הדף".</a:t>
            </a:r>
          </a:p>
          <a:p>
            <a:r>
              <a:rPr lang="he-IL" dirty="0" smtClean="0"/>
              <a:t>נדבר קצת על איך לחשב זאת ביעילות.</a:t>
            </a:r>
          </a:p>
          <a:p>
            <a:r>
              <a:rPr lang="he-IL" dirty="0" smtClean="0"/>
              <a:t>נראה שיפורים להגדרה, נתגבר על בעיות.</a:t>
            </a:r>
          </a:p>
          <a:p>
            <a:r>
              <a:rPr lang="he-IL" dirty="0" smtClean="0"/>
              <a:t>נדבר על ספאמרים.</a:t>
            </a:r>
          </a:p>
          <a:p>
            <a:endParaRPr lang="he-IL" dirty="0" smtClean="0"/>
          </a:p>
          <a:p>
            <a:endParaRPr lang="he-IL" dirty="0" smtClean="0"/>
          </a:p>
          <a:p>
            <a:endParaRPr lang="he-IL" dirty="0"/>
          </a:p>
        </p:txBody>
      </p:sp>
    </p:spTree>
    <p:extLst>
      <p:ext uri="{BB962C8B-B14F-4D97-AF65-F5344CB8AC3E}">
        <p14:creationId xmlns:p14="http://schemas.microsoft.com/office/powerpoint/2010/main" val="340835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מבנה הרשת - בפועל</a:t>
            </a:r>
            <a:endParaRPr lang="he-IL" dirty="0"/>
          </a:p>
        </p:txBody>
      </p:sp>
      <p:sp>
        <p:nvSpPr>
          <p:cNvPr id="3" name="Content Placeholder 2"/>
          <p:cNvSpPr>
            <a:spLocks noGrp="1"/>
          </p:cNvSpPr>
          <p:nvPr>
            <p:ph sz="quarter" idx="1"/>
          </p:nvPr>
        </p:nvSpPr>
        <p:spPr/>
        <p:txBody>
          <a:bodyPr/>
          <a:lstStyle/>
          <a:p>
            <a:r>
              <a:rPr lang="he-IL" dirty="0" smtClean="0"/>
              <a:t>בנוסף, יש מספר קטן של דפים שהם מסוג</a:t>
            </a:r>
          </a:p>
          <a:p>
            <a:pPr marL="457200" indent="-457200">
              <a:buFont typeface="+mj-lt"/>
              <a:buAutoNum type="arabicPeriod"/>
            </a:pPr>
            <a:r>
              <a:rPr lang="en-US" u="sng" dirty="0" smtClean="0"/>
              <a:t>Tubes</a:t>
            </a:r>
            <a:r>
              <a:rPr lang="he-IL" dirty="0" smtClean="0"/>
              <a:t>, שאפשר להגיע מ-</a:t>
            </a:r>
            <a:r>
              <a:rPr lang="en-US" dirty="0" smtClean="0"/>
              <a:t>in-component </a:t>
            </a:r>
            <a:r>
              <a:rPr lang="he-IL" dirty="0" smtClean="0"/>
              <a:t> אליהם, ואפשר להגיע מאליהם אל </a:t>
            </a:r>
            <a:r>
              <a:rPr lang="en-US" dirty="0" smtClean="0"/>
              <a:t>out-component</a:t>
            </a:r>
            <a:r>
              <a:rPr lang="he-IL" dirty="0" smtClean="0"/>
              <a:t>, אבל אין מהם או אליהם קשר ישיר עם </a:t>
            </a:r>
            <a:r>
              <a:rPr lang="en-US" dirty="0" smtClean="0"/>
              <a:t>SCC</a:t>
            </a:r>
            <a:r>
              <a:rPr lang="he-IL" dirty="0" smtClean="0"/>
              <a:t>.</a:t>
            </a:r>
          </a:p>
          <a:p>
            <a:pPr marL="457200" indent="-457200">
              <a:buFont typeface="+mj-lt"/>
              <a:buAutoNum type="arabicPeriod"/>
            </a:pPr>
            <a:r>
              <a:rPr lang="he-IL" u="sng" dirty="0" smtClean="0"/>
              <a:t>רכיבים מבודדים </a:t>
            </a:r>
            <a:r>
              <a:rPr lang="he-IL" dirty="0" smtClean="0"/>
              <a:t>שאי אפשר להגיע אליהם או מהם אל רכיבים גדולים (</a:t>
            </a:r>
            <a:r>
              <a:rPr lang="en-US" dirty="0" smtClean="0"/>
              <a:t>SCC</a:t>
            </a:r>
            <a:r>
              <a:rPr lang="he-IL" dirty="0" smtClean="0"/>
              <a:t> , </a:t>
            </a:r>
            <a:r>
              <a:rPr lang="en-US" dirty="0" smtClean="0"/>
              <a:t>in or out component</a:t>
            </a:r>
            <a:r>
              <a:rPr lang="he-IL" dirty="0" smtClean="0"/>
              <a:t>).</a:t>
            </a:r>
          </a:p>
        </p:txBody>
      </p:sp>
    </p:spTree>
    <p:extLst>
      <p:ext uri="{BB962C8B-B14F-4D97-AF65-F5344CB8AC3E}">
        <p14:creationId xmlns:p14="http://schemas.microsoft.com/office/powerpoint/2010/main" val="19593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מבנה הרשת - בפועל</a:t>
            </a:r>
            <a:endParaRPr lang="he-IL" dirty="0">
              <a:solidFill>
                <a:schemeClr val="tx1"/>
              </a:solidFill>
            </a:endParaRPr>
          </a:p>
        </p:txBody>
      </p:sp>
      <p:sp>
        <p:nvSpPr>
          <p:cNvPr id="3" name="Content Placeholder 2"/>
          <p:cNvSpPr>
            <a:spLocks noGrp="1"/>
          </p:cNvSpPr>
          <p:nvPr>
            <p:ph sz="quarter" idx="1"/>
          </p:nvPr>
        </p:nvSpPr>
        <p:spPr/>
        <p:txBody>
          <a:bodyPr/>
          <a:lstStyle/>
          <a:p>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3246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804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חישוב התפלגות סטציונרית ברשת</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חלקים במבנה הורסים את ההנחות לחישוב התפלגות הגבול, למשל אם קיים </a:t>
            </a:r>
            <a:r>
              <a:rPr lang="en-US" dirty="0" smtClean="0"/>
              <a:t>dead-end</a:t>
            </a:r>
            <a:r>
              <a:rPr lang="he-IL" dirty="0" smtClean="0"/>
              <a:t> (מבוי סתום - כאשר מגיעים לשם לא יוצאים משם), אז בוקטור ההתפלגות הסטציונרית, נקבל שכל המצבים החולפים יקבלו הסתברות 0.</a:t>
            </a:r>
          </a:p>
          <a:p>
            <a:r>
              <a:rPr lang="he-IL" dirty="0" smtClean="0"/>
              <a:t>בעיה נוספת היא , קבוצה גדולה של דפים שיש להם לינקים יוצאים אבל </a:t>
            </a:r>
            <a:r>
              <a:rPr lang="he-IL" b="1" u="sng" dirty="0" smtClean="0"/>
              <a:t>רק לינקים אחד לשני</a:t>
            </a:r>
            <a:r>
              <a:rPr lang="he-IL" dirty="0" smtClean="0"/>
              <a:t>. קוראים לזה </a:t>
            </a:r>
            <a:r>
              <a:rPr lang="en-US" dirty="0" smtClean="0"/>
              <a:t>spider trap</a:t>
            </a:r>
            <a:r>
              <a:rPr lang="he-IL" dirty="0" smtClean="0"/>
              <a:t>. </a:t>
            </a:r>
          </a:p>
          <a:p>
            <a:pPr marL="0" indent="0">
              <a:buNone/>
            </a:pPr>
            <a:endParaRPr lang="he-IL" dirty="0"/>
          </a:p>
          <a:p>
            <a:pPr marL="0" indent="0">
              <a:buNone/>
            </a:pPr>
            <a:r>
              <a:rPr lang="he-IL" dirty="0" smtClean="0"/>
              <a:t>אז איך נפתור?</a:t>
            </a:r>
            <a:endParaRPr lang="he-IL" dirty="0"/>
          </a:p>
        </p:txBody>
      </p:sp>
    </p:spTree>
    <p:extLst>
      <p:ext uri="{BB962C8B-B14F-4D97-AF65-F5344CB8AC3E}">
        <p14:creationId xmlns:p14="http://schemas.microsoft.com/office/powerpoint/2010/main" val="901327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פתרון מבוי סתום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2 גישות לפתרון הבעיה: </a:t>
            </a:r>
          </a:p>
          <a:p>
            <a:pPr marL="457200" indent="-457200">
              <a:buFont typeface="+mj-lt"/>
              <a:buAutoNum type="arabicPeriod"/>
            </a:pPr>
            <a:r>
              <a:rPr lang="he-IL" dirty="0" smtClean="0"/>
              <a:t>לזרוק את המצב ואת הלינקים הנכנסים אליו. </a:t>
            </a:r>
            <a:r>
              <a:rPr lang="en-US" dirty="0" smtClean="0"/>
              <a:t/>
            </a:r>
            <a:br>
              <a:rPr lang="en-US" dirty="0" smtClean="0"/>
            </a:br>
            <a:r>
              <a:rPr lang="he-IL" dirty="0" smtClean="0"/>
              <a:t>מה הבעיה?</a:t>
            </a:r>
            <a:r>
              <a:rPr lang="en-US" dirty="0" smtClean="0"/>
              <a:t/>
            </a:r>
            <a:br>
              <a:rPr lang="en-US" dirty="0" smtClean="0"/>
            </a:br>
            <a:r>
              <a:rPr lang="he-IL" dirty="0" smtClean="0"/>
              <a:t>יכול להיות שיווצרו עוד מבויים סתומים , ואז נצטרך גם למחוק אותם, רקורסיבית.</a:t>
            </a:r>
            <a:r>
              <a:rPr lang="en-US" dirty="0" smtClean="0"/>
              <a:t/>
            </a:r>
            <a:br>
              <a:rPr lang="en-US" dirty="0" smtClean="0"/>
            </a:br>
            <a:r>
              <a:rPr lang="he-IL" dirty="0" smtClean="0"/>
              <a:t>בכל מקרה, נשאר אחרי זה עם גרף שהוא קשיר חזק. מה יקרה בדוגמה הבאה?</a:t>
            </a:r>
          </a:p>
          <a:p>
            <a:pPr marL="0" indent="0">
              <a:buNone/>
            </a:pPr>
            <a:endParaRPr lang="he-IL"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86200"/>
            <a:ext cx="3138488" cy="286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593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פתרון מבוי סתום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לאחר ההורדה, הגרף הופך אל –</a:t>
            </a:r>
          </a:p>
          <a:p>
            <a:endParaRPr lang="he-IL" dirty="0"/>
          </a:p>
          <a:p>
            <a:endParaRPr lang="he-IL" dirty="0" smtClean="0"/>
          </a:p>
          <a:p>
            <a:endParaRPr lang="he-IL" dirty="0"/>
          </a:p>
          <a:p>
            <a:endParaRPr lang="he-IL" dirty="0" smtClean="0"/>
          </a:p>
          <a:p>
            <a:r>
              <a:rPr lang="he-IL" dirty="0" smtClean="0"/>
              <a:t>מטריצת המעברים תהיה  </a:t>
            </a:r>
          </a:p>
          <a:p>
            <a:endParaRPr lang="he-IL" dirty="0"/>
          </a:p>
          <a:p>
            <a:r>
              <a:rPr lang="he-IL" dirty="0" smtClean="0"/>
              <a:t>וקטוב ההסתברויות</a:t>
            </a:r>
          </a:p>
          <a:p>
            <a:endParaRPr lang="he-IL" dirty="0"/>
          </a:p>
          <a:p>
            <a:endParaRPr lang="en-US" dirty="0" smtClean="0"/>
          </a:p>
          <a:p>
            <a:endParaRPr lang="en-US" dirty="0"/>
          </a:p>
          <a:p>
            <a:endParaRPr lang="he-IL"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0"/>
            <a:ext cx="23622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1981200" cy="188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5105400"/>
            <a:ext cx="57245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486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 פתרון מבוי סתום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אבל לא סיימנו. מה עם </a:t>
            </a:r>
            <a:r>
              <a:rPr lang="en-US" dirty="0" smtClean="0"/>
              <a:t>C</a:t>
            </a:r>
            <a:r>
              <a:rPr lang="he-IL" dirty="0" smtClean="0"/>
              <a:t>,</a:t>
            </a:r>
            <a:r>
              <a:rPr lang="en-US" dirty="0" smtClean="0"/>
              <a:t>E</a:t>
            </a:r>
            <a:r>
              <a:rPr lang="he-IL" dirty="0" smtClean="0"/>
              <a:t>?</a:t>
            </a:r>
          </a:p>
          <a:p>
            <a:r>
              <a:rPr lang="he-IL" dirty="0" smtClean="0"/>
              <a:t>מאחר ו-</a:t>
            </a:r>
            <a:r>
              <a:rPr lang="en-US" dirty="0" smtClean="0"/>
              <a:t>C</a:t>
            </a:r>
            <a:r>
              <a:rPr lang="he-IL" dirty="0" smtClean="0"/>
              <a:t> היה האחרון למחיקה, חישבנו כבר את דרגת הדף של כל מי שהגיע אליו, כלומר </a:t>
            </a:r>
            <a:r>
              <a:rPr lang="en-US" dirty="0" smtClean="0"/>
              <a:t>A</a:t>
            </a:r>
            <a:r>
              <a:rPr lang="he-IL" dirty="0" smtClean="0"/>
              <a:t> ו-</a:t>
            </a:r>
            <a:r>
              <a:rPr lang="en-US" dirty="0" smtClean="0"/>
              <a:t>D</a:t>
            </a:r>
            <a:r>
              <a:rPr lang="he-IL" dirty="0" smtClean="0"/>
              <a:t>.</a:t>
            </a:r>
          </a:p>
          <a:p>
            <a:r>
              <a:rPr lang="he-IL" dirty="0" smtClean="0"/>
              <a:t>ל-</a:t>
            </a:r>
            <a:r>
              <a:rPr lang="en-US" dirty="0" smtClean="0"/>
              <a:t>A</a:t>
            </a:r>
            <a:r>
              <a:rPr lang="he-IL" dirty="0" smtClean="0"/>
              <a:t> יש 2 לינקים יוצאים, יחד עם </a:t>
            </a:r>
            <a:r>
              <a:rPr lang="en-US" dirty="0" smtClean="0"/>
              <a:t>C</a:t>
            </a:r>
            <a:r>
              <a:rPr lang="he-IL" dirty="0" smtClean="0"/>
              <a:t> יוצא 3 לינקים יוצאים. יש סיכוי של שליש מ-</a:t>
            </a:r>
            <a:r>
              <a:rPr lang="en-US" dirty="0" smtClean="0"/>
              <a:t>A</a:t>
            </a:r>
            <a:r>
              <a:rPr lang="he-IL" dirty="0" smtClean="0"/>
              <a:t> שנגיע אל </a:t>
            </a:r>
            <a:r>
              <a:rPr lang="en-US" dirty="0" smtClean="0"/>
              <a:t>C</a:t>
            </a:r>
            <a:r>
              <a:rPr lang="he-IL" dirty="0" smtClean="0"/>
              <a:t>. </a:t>
            </a:r>
          </a:p>
          <a:p>
            <a:r>
              <a:rPr lang="he-IL" dirty="0" smtClean="0"/>
              <a:t>ל-</a:t>
            </a:r>
            <a:r>
              <a:rPr lang="en-US" dirty="0" smtClean="0"/>
              <a:t>D</a:t>
            </a:r>
            <a:r>
              <a:rPr lang="he-IL" dirty="0" smtClean="0"/>
              <a:t> יש לינק אחד יוצא, יחד עם </a:t>
            </a:r>
            <a:r>
              <a:rPr lang="en-US" dirty="0" smtClean="0"/>
              <a:t>C</a:t>
            </a:r>
            <a:r>
              <a:rPr lang="he-IL" dirty="0" smtClean="0"/>
              <a:t> יוצא 2 לינקים יוצאים. יש סיכוי של חצי מ-</a:t>
            </a:r>
            <a:r>
              <a:rPr lang="en-US" dirty="0" smtClean="0"/>
              <a:t>D</a:t>
            </a:r>
            <a:r>
              <a:rPr lang="he-IL" dirty="0" smtClean="0"/>
              <a:t> שנגיע אל </a:t>
            </a:r>
            <a:r>
              <a:rPr lang="en-US" dirty="0" smtClean="0"/>
              <a:t>C</a:t>
            </a:r>
            <a:r>
              <a:rPr lang="he-IL" dirty="0" smtClean="0"/>
              <a:t>. </a:t>
            </a:r>
          </a:p>
          <a:p>
            <a:r>
              <a:rPr lang="he-IL" dirty="0" smtClean="0"/>
              <a:t>סה"כ נשקלל את </a:t>
            </a:r>
            <a:r>
              <a:rPr lang="en-US" dirty="0" smtClean="0"/>
              <a:t>page rank</a:t>
            </a:r>
            <a:r>
              <a:rPr lang="he-IL" dirty="0" smtClean="0"/>
              <a:t> ונקבל</a:t>
            </a:r>
          </a:p>
          <a:p>
            <a:endParaRPr lang="he-IL" dirty="0"/>
          </a:p>
          <a:p>
            <a:r>
              <a:rPr lang="he-IL" dirty="0" smtClean="0"/>
              <a:t>מה עם </a:t>
            </a:r>
            <a:r>
              <a:rPr lang="en-US" dirty="0" smtClean="0"/>
              <a:t>E</a:t>
            </a:r>
            <a:r>
              <a:rPr lang="he-IL" dirty="0" smtClean="0"/>
              <a:t>?</a:t>
            </a:r>
            <a:r>
              <a:rPr lang="en-US" dirty="0" smtClean="0"/>
              <a:t/>
            </a:r>
            <a:br>
              <a:rPr lang="en-US" dirty="0" smtClean="0"/>
            </a:br>
            <a:endParaRPr lang="he-IL" dirty="0" smtClean="0"/>
          </a:p>
          <a:p>
            <a:endParaRPr lang="he-IL" dirty="0"/>
          </a:p>
          <a:p>
            <a:endParaRPr lang="en-US" dirty="0" smtClean="0"/>
          </a:p>
          <a:p>
            <a:endParaRPr lang="en-US" dirty="0"/>
          </a:p>
          <a:p>
            <a:endParaRPr lang="he-IL"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4969502"/>
            <a:ext cx="2605088" cy="36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197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פתרון מבוי סתום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פתרון שונה:</a:t>
            </a:r>
          </a:p>
          <a:p>
            <a:r>
              <a:rPr lang="he-IL" dirty="0" smtClean="0"/>
              <a:t>ממצבים שהם מבוי סתום , מוסיפים לינק לכל האתרים , בהסתברות שווה. </a:t>
            </a:r>
          </a:p>
          <a:p>
            <a:r>
              <a:rPr lang="he-IL" dirty="0" smtClean="0"/>
              <a:t>לשיטה זו קוראים </a:t>
            </a:r>
            <a:r>
              <a:rPr lang="en-US" dirty="0" smtClean="0"/>
              <a:t>“taxation”</a:t>
            </a:r>
            <a:r>
              <a:rPr lang="he-IL" dirty="0" smtClean="0"/>
              <a:t>.</a:t>
            </a:r>
          </a:p>
          <a:p>
            <a:r>
              <a:rPr lang="he-IL" dirty="0" smtClean="0"/>
              <a:t>שיטה זו פותרת גם את בעית </a:t>
            </a:r>
            <a:r>
              <a:rPr lang="en-US" dirty="0" smtClean="0"/>
              <a:t>spider-trap</a:t>
            </a:r>
            <a:r>
              <a:rPr lang="he-IL" dirty="0" smtClean="0"/>
              <a:t>.</a:t>
            </a:r>
          </a:p>
          <a:p>
            <a:endParaRPr lang="he-IL" dirty="0" smtClean="0"/>
          </a:p>
        </p:txBody>
      </p:sp>
    </p:spTree>
    <p:extLst>
      <p:ext uri="{BB962C8B-B14F-4D97-AF65-F5344CB8AC3E}">
        <p14:creationId xmlns:p14="http://schemas.microsoft.com/office/powerpoint/2010/main" val="2526691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Spider trap and taxation</a:t>
            </a:r>
            <a:endParaRPr lang="he-IL" dirty="0"/>
          </a:p>
        </p:txBody>
      </p:sp>
      <p:sp>
        <p:nvSpPr>
          <p:cNvPr id="3" name="Content Placeholder 2"/>
          <p:cNvSpPr>
            <a:spLocks noGrp="1"/>
          </p:cNvSpPr>
          <p:nvPr>
            <p:ph sz="quarter" idx="1"/>
          </p:nvPr>
        </p:nvSpPr>
        <p:spPr/>
        <p:txBody>
          <a:bodyPr/>
          <a:lstStyle/>
          <a:p>
            <a:r>
              <a:rPr lang="he-IL" dirty="0" smtClean="0"/>
              <a:t>תזכורת : מלכודת עכביש זו קבוצה של קודקודים שהם לא מבוי סתום, אבל כל הקשתות היוצאות, הן יוצאות אחד אל השני. </a:t>
            </a:r>
          </a:p>
          <a:p>
            <a:r>
              <a:rPr lang="he-IL" dirty="0" smtClean="0"/>
              <a:t>למה זה הורס? </a:t>
            </a:r>
          </a:p>
          <a:p>
            <a:r>
              <a:rPr lang="he-IL" dirty="0" smtClean="0"/>
              <a:t>כי שוב, כי בוקטור ההסתברויות, כל ההסתברויות  מלבד מלכודות עכביש, יהיו 0.</a:t>
            </a:r>
          </a:p>
          <a:p>
            <a:endParaRPr lang="he-IL" dirty="0"/>
          </a:p>
        </p:txBody>
      </p:sp>
    </p:spTree>
    <p:extLst>
      <p:ext uri="{BB962C8B-B14F-4D97-AF65-F5344CB8AC3E}">
        <p14:creationId xmlns:p14="http://schemas.microsoft.com/office/powerpoint/2010/main" val="3331651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Spider trap and taxation</a:t>
            </a:r>
            <a:endParaRPr lang="he-IL" dirty="0"/>
          </a:p>
        </p:txBody>
      </p:sp>
      <p:sp>
        <p:nvSpPr>
          <p:cNvPr id="3" name="Content Placeholder 2"/>
          <p:cNvSpPr>
            <a:spLocks noGrp="1"/>
          </p:cNvSpPr>
          <p:nvPr>
            <p:ph sz="quarter" idx="1"/>
          </p:nvPr>
        </p:nvSpPr>
        <p:spPr/>
        <p:txBody>
          <a:bodyPr/>
          <a:lstStyle/>
          <a:p>
            <a:r>
              <a:rPr lang="he-IL" dirty="0" smtClean="0"/>
              <a:t>דוגמה – </a:t>
            </a:r>
          </a:p>
          <a:p>
            <a:endParaRPr lang="he-IL" dirty="0"/>
          </a:p>
          <a:p>
            <a:endParaRPr lang="he-IL" dirty="0" smtClean="0"/>
          </a:p>
          <a:p>
            <a:endParaRPr lang="he-IL" dirty="0"/>
          </a:p>
          <a:p>
            <a:r>
              <a:rPr lang="he-IL" dirty="0" smtClean="0"/>
              <a:t>מלכודת עכביש מונה קודקוד בודד, ב-</a:t>
            </a:r>
            <a:r>
              <a:rPr lang="en-US" dirty="0" smtClean="0"/>
              <a:t>C</a:t>
            </a:r>
            <a:r>
              <a:rPr lang="he-IL" dirty="0" smtClean="0"/>
              <a:t>. </a:t>
            </a:r>
          </a:p>
          <a:p>
            <a:endParaRPr lang="he-IL" dirty="0"/>
          </a:p>
          <a:p>
            <a:endParaRPr lang="he-IL" dirty="0" smtClean="0"/>
          </a:p>
          <a:p>
            <a:r>
              <a:rPr lang="he-IL" dirty="0" smtClean="0"/>
              <a:t>חישוב ההסתברויות </a:t>
            </a:r>
            <a:r>
              <a:rPr lang="en-US" dirty="0" smtClean="0"/>
              <a:t/>
            </a:r>
            <a:br>
              <a:rPr lang="en-US" dirty="0" smtClean="0"/>
            </a:br>
            <a:endParaRPr lang="he-IL" dirty="0"/>
          </a:p>
          <a:p>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209800"/>
            <a:ext cx="31051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24200"/>
            <a:ext cx="1789894" cy="174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05400"/>
            <a:ext cx="60293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757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מלכודות עכביש - פתרון</a:t>
            </a:r>
            <a:endParaRPr lang="he-IL" dirty="0"/>
          </a:p>
        </p:txBody>
      </p:sp>
      <p:sp>
        <p:nvSpPr>
          <p:cNvPr id="3" name="Content Placeholder 2"/>
          <p:cNvSpPr>
            <a:spLocks noGrp="1"/>
          </p:cNvSpPr>
          <p:nvPr>
            <p:ph sz="quarter" idx="1"/>
          </p:nvPr>
        </p:nvSpPr>
        <p:spPr/>
        <p:txBody>
          <a:bodyPr/>
          <a:lstStyle/>
          <a:p>
            <a:r>
              <a:rPr lang="he-IL" dirty="0" smtClean="0"/>
              <a:t>כמו שכבר הזכרנו, מכל 	קדקד אנו נוציא לינקים לכל הקדקדים האחרים עם הסתברות מאוד קטנה. </a:t>
            </a:r>
          </a:p>
          <a:p>
            <a:r>
              <a:rPr lang="he-IL" dirty="0" smtClean="0"/>
              <a:t>חישוב ההסתברויות האיטרטיבי באופן הבא:</a:t>
            </a:r>
          </a:p>
          <a:p>
            <a:endParaRPr lang="he-IL" dirty="0"/>
          </a:p>
          <a:p>
            <a:pPr marL="0" indent="0">
              <a:buNone/>
            </a:pPr>
            <a:r>
              <a:rPr lang="he-IL" dirty="0" smtClean="0"/>
              <a:t>הערות:</a:t>
            </a:r>
          </a:p>
          <a:p>
            <a:pPr marL="457200" indent="-457200">
              <a:buFont typeface="+mj-lt"/>
              <a:buAutoNum type="arabicPeriod"/>
            </a:pPr>
            <a:r>
              <a:rPr lang="he-IL" dirty="0" smtClean="0"/>
              <a:t>בכל צעד, סכום הוקטור עדיין 1.</a:t>
            </a:r>
          </a:p>
          <a:p>
            <a:pPr marL="457200" indent="-457200">
              <a:buFont typeface="+mj-lt"/>
              <a:buAutoNum type="arabicPeriod"/>
            </a:pPr>
            <a:r>
              <a:rPr lang="he-IL" dirty="0" smtClean="0"/>
              <a:t>פרמטר בטא קבוע לבחירתינו, ערכו נע לרוב בין 0.8 ל-0.9. הוא ממשקל את ההסתברויות האמיתיות עם "קפיצה אקראית" לדף אחר כלשהו.</a:t>
            </a:r>
          </a:p>
          <a:p>
            <a:endParaRPr lang="he-IL" dirty="0"/>
          </a:p>
          <a:p>
            <a:pPr marL="0" indent="0">
              <a:buNone/>
            </a:pPr>
            <a:endParaRPr lang="he-I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04155"/>
            <a:ext cx="3257550" cy="44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30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הקדמה</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שינוי מהותי בחיינו נעשה כאשר הצליחו לחפש דפי אינטרנט בצורה יעילה – כמו </a:t>
            </a:r>
            <a:r>
              <a:rPr lang="en-US" dirty="0" smtClean="0"/>
              <a:t>Google</a:t>
            </a:r>
            <a:r>
              <a:rPr lang="he-IL" dirty="0" smtClean="0"/>
              <a:t>.</a:t>
            </a:r>
          </a:p>
          <a:p>
            <a:r>
              <a:rPr lang="en-US" dirty="0" smtClean="0"/>
              <a:t>Google</a:t>
            </a:r>
            <a:r>
              <a:rPr lang="he-IL" dirty="0" smtClean="0"/>
              <a:t> לא היה מנוע החיפוש הראשון, אבל הוא היה הראשון לסנן דפי ספאם. עד אז, מנועי החיפוש היו כמעט בלתי שמישים. </a:t>
            </a:r>
          </a:p>
          <a:p>
            <a:r>
              <a:rPr lang="he-IL" dirty="0" smtClean="0"/>
              <a:t>גוגל השתמשה בטכנולוגיה מתקדמת בשם </a:t>
            </a:r>
            <a:r>
              <a:rPr lang="en-US" dirty="0" smtClean="0"/>
              <a:t>page rank</a:t>
            </a:r>
            <a:r>
              <a:rPr lang="he-IL" dirty="0" smtClean="0"/>
              <a:t>.</a:t>
            </a:r>
            <a:endParaRPr lang="en-US" dirty="0" smtClean="0"/>
          </a:p>
          <a:p>
            <a:r>
              <a:rPr lang="he-IL" dirty="0" smtClean="0"/>
              <a:t>עד היום נמשכת התחרות בין אלו שרוצים להפריד את הרשת מספאם ואלה שרוצים להשתמש בה כדי לקדם את המטרות האישיות שלהם.</a:t>
            </a:r>
          </a:p>
        </p:txBody>
      </p:sp>
    </p:spTree>
    <p:extLst>
      <p:ext uri="{BB962C8B-B14F-4D97-AF65-F5344CB8AC3E}">
        <p14:creationId xmlns:p14="http://schemas.microsoft.com/office/powerpoint/2010/main" val="1234834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מלכודות עכביש - דוגמה</a:t>
            </a:r>
            <a:endParaRPr lang="he-IL" dirty="0"/>
          </a:p>
        </p:txBody>
      </p:sp>
      <p:sp>
        <p:nvSpPr>
          <p:cNvPr id="3" name="Content Placeholder 2"/>
          <p:cNvSpPr>
            <a:spLocks noGrp="1"/>
          </p:cNvSpPr>
          <p:nvPr>
            <p:ph sz="quarter" idx="1"/>
          </p:nvPr>
        </p:nvSpPr>
        <p:spPr/>
        <p:txBody>
          <a:bodyPr/>
          <a:lstStyle/>
          <a:p>
            <a:r>
              <a:rPr lang="he-IL" dirty="0" smtClean="0"/>
              <a:t>בהנתן הגרף</a:t>
            </a:r>
          </a:p>
          <a:p>
            <a:endParaRPr lang="he-IL" dirty="0"/>
          </a:p>
          <a:p>
            <a:endParaRPr lang="he-IL" dirty="0" smtClean="0"/>
          </a:p>
          <a:p>
            <a:endParaRPr lang="he-IL" dirty="0"/>
          </a:p>
          <a:p>
            <a:r>
              <a:rPr lang="he-IL" dirty="0" smtClean="0"/>
              <a:t> ניקח בטא = 0.8</a:t>
            </a:r>
          </a:p>
          <a:p>
            <a:r>
              <a:rPr lang="he-IL" dirty="0" smtClean="0"/>
              <a:t>המשוואה האיטרטיבית הופכת ל-</a:t>
            </a:r>
          </a:p>
          <a:p>
            <a:endParaRPr lang="he-IL"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49400"/>
            <a:ext cx="2323294" cy="226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343400"/>
            <a:ext cx="5000625" cy="135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655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מלכודות עכביש - דוגמה</a:t>
            </a:r>
            <a:endParaRPr lang="he-IL" dirty="0"/>
          </a:p>
        </p:txBody>
      </p:sp>
      <p:sp>
        <p:nvSpPr>
          <p:cNvPr id="3" name="Content Placeholder 2"/>
          <p:cNvSpPr>
            <a:spLocks noGrp="1"/>
          </p:cNvSpPr>
          <p:nvPr>
            <p:ph sz="quarter" idx="1"/>
          </p:nvPr>
        </p:nvSpPr>
        <p:spPr/>
        <p:txBody>
          <a:bodyPr/>
          <a:lstStyle/>
          <a:p>
            <a:r>
              <a:rPr lang="he-IL" dirty="0" smtClean="0"/>
              <a:t>לאחר מספר איטרציות נקבל</a:t>
            </a:r>
          </a:p>
          <a:p>
            <a:endParaRPr lang="he-IL" dirty="0"/>
          </a:p>
          <a:p>
            <a:endParaRPr lang="he-IL" dirty="0" smtClean="0"/>
          </a:p>
          <a:p>
            <a:endParaRPr lang="he-IL" dirty="0"/>
          </a:p>
          <a:p>
            <a:endParaRPr lang="he-IL" dirty="0" smtClean="0"/>
          </a:p>
          <a:p>
            <a:r>
              <a:rPr lang="he-IL" dirty="0" smtClean="0"/>
              <a:t>פתרנו את הבעיה – אין הסתברויות 0 .  </a:t>
            </a:r>
          </a:p>
          <a:p>
            <a:endParaRPr lang="he-IL" dirty="0" smtClean="0"/>
          </a:p>
          <a:p>
            <a:endParaRPr lang="he-IL" dirty="0"/>
          </a:p>
          <a:p>
            <a:endParaRPr lang="he-I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12975"/>
            <a:ext cx="68294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119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חישוב יעיל של דרגת הדף</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ברשת יש הרבה דפים. בחישוב דרגת הדף אנו נצטרך לחשב הרבה פעמים מכפלה של מטריצה גדולה בוקטור גדול , עד להתכנסות. לא נעים.</a:t>
            </a:r>
          </a:p>
          <a:p>
            <a:r>
              <a:rPr lang="en-US" dirty="0" smtClean="0"/>
              <a:t>Map-reduce</a:t>
            </a:r>
            <a:r>
              <a:rPr lang="he-IL" dirty="0" smtClean="0"/>
              <a:t> יכול לעזור. </a:t>
            </a:r>
          </a:p>
          <a:p>
            <a:pPr marL="457200" indent="-457200">
              <a:buFont typeface="+mj-lt"/>
              <a:buAutoNum type="arabicPeriod"/>
            </a:pPr>
            <a:endParaRPr lang="he-IL" dirty="0"/>
          </a:p>
        </p:txBody>
      </p:sp>
    </p:spTree>
    <p:extLst>
      <p:ext uri="{BB962C8B-B14F-4D97-AF65-F5344CB8AC3E}">
        <p14:creationId xmlns:p14="http://schemas.microsoft.com/office/powerpoint/2010/main" val="1040726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חישוב יעיל של דרגת הדף – ייצוג יעיל לגרף</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באמצעות מבנה הדומה לרשימה מקושרת – נראה באמצעות דוגמה. </a:t>
            </a:r>
          </a:p>
          <a:p>
            <a:r>
              <a:rPr lang="he-IL" dirty="0" smtClean="0"/>
              <a:t>מה זה חוסך לנו? זיכרון לינארי במקום זיכרון ריבועי. </a:t>
            </a:r>
          </a:p>
          <a:p>
            <a:r>
              <a:rPr lang="he-IL" dirty="0" smtClean="0"/>
              <a:t>הגרף המיוצג על ידי המטריצה </a:t>
            </a:r>
            <a:endParaRPr lang="en-US" dirty="0" smtClean="0"/>
          </a:p>
          <a:p>
            <a:endParaRPr lang="en-US" dirty="0"/>
          </a:p>
          <a:p>
            <a:endParaRPr lang="en-US" dirty="0" smtClean="0"/>
          </a:p>
          <a:p>
            <a:r>
              <a:rPr lang="he-IL" dirty="0" smtClean="0"/>
              <a:t>הופך ל-</a:t>
            </a:r>
            <a:r>
              <a:rPr lang="en-US" dirty="0" smtClean="0"/>
              <a:t/>
            </a:r>
            <a:br>
              <a:rPr lang="en-US" dirty="0" smtClean="0"/>
            </a:br>
            <a:r>
              <a:rPr lang="en-US" dirty="0" smtClean="0"/>
              <a:t/>
            </a:r>
            <a:br>
              <a:rPr lang="en-US" dirty="0" smtClean="0"/>
            </a:br>
            <a:endParaRPr lang="he-I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31051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0"/>
            <a:ext cx="34385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407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חישוב דרגת הדף באמצעות </a:t>
            </a:r>
            <a:r>
              <a:rPr lang="en-US" dirty="0" smtClean="0">
                <a:solidFill>
                  <a:schemeClr val="tx1"/>
                </a:solidFill>
              </a:rPr>
              <a:t>map-reduce</a:t>
            </a:r>
            <a:endParaRPr lang="he-IL" dirty="0">
              <a:solidFill>
                <a:schemeClr val="tx1"/>
              </a:solidFill>
            </a:endParaRPr>
          </a:p>
        </p:txBody>
      </p:sp>
      <p:sp>
        <p:nvSpPr>
          <p:cNvPr id="5" name="Content Placeholder 4"/>
          <p:cNvSpPr>
            <a:spLocks noGrp="1"/>
          </p:cNvSpPr>
          <p:nvPr>
            <p:ph sz="quarter" idx="1"/>
          </p:nvPr>
        </p:nvSpPr>
        <p:spPr/>
        <p:txBody>
          <a:bodyPr/>
          <a:lstStyle/>
          <a:p>
            <a:r>
              <a:rPr lang="he-IL" dirty="0" smtClean="0"/>
              <a:t>אנו נדרשים לחשב </a:t>
            </a:r>
          </a:p>
          <a:p>
            <a:endParaRPr lang="he-IL" dirty="0"/>
          </a:p>
          <a:p>
            <a:r>
              <a:rPr lang="he-IL" dirty="0" smtClean="0"/>
              <a:t>אם </a:t>
            </a:r>
            <a:r>
              <a:rPr lang="en-US" dirty="0" smtClean="0"/>
              <a:t>n</a:t>
            </a:r>
            <a:r>
              <a:rPr lang="he-IL" dirty="0" smtClean="0"/>
              <a:t> קטן, החישוב פשוט.</a:t>
            </a:r>
          </a:p>
          <a:p>
            <a:r>
              <a:rPr lang="he-IL" dirty="0" smtClean="0"/>
              <a:t>ברשת כיום </a:t>
            </a:r>
            <a:r>
              <a:rPr lang="en-US" dirty="0" smtClean="0"/>
              <a:t>n</a:t>
            </a:r>
            <a:r>
              <a:rPr lang="he-IL" dirty="0" smtClean="0"/>
              <a:t> מאוד גדול. </a:t>
            </a:r>
            <a:endParaRPr lang="en-US" dirty="0" smtClean="0"/>
          </a:p>
          <a:p>
            <a:r>
              <a:rPr lang="he-IL" dirty="0" smtClean="0"/>
              <a:t>איך נממש?</a:t>
            </a:r>
          </a:p>
          <a:p>
            <a:endParaRPr lang="he-IL" dirty="0" smtClean="0"/>
          </a:p>
          <a:p>
            <a:endParaRPr lang="he-IL" dirty="0" smtClean="0"/>
          </a:p>
          <a:p>
            <a:endParaRPr lang="he-IL" dirty="0"/>
          </a:p>
          <a:p>
            <a:endParaRPr lang="he-I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035004"/>
            <a:ext cx="3467100" cy="47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267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חישוב יעיל באמצעות </a:t>
            </a:r>
            <a:r>
              <a:rPr lang="en-US" dirty="0" smtClean="0">
                <a:solidFill>
                  <a:schemeClr val="tx1"/>
                </a:solidFill>
              </a:rPr>
              <a:t>Map-reduce</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מחלקים את </a:t>
            </a:r>
            <a:r>
              <a:rPr lang="en-US" dirty="0" smtClean="0"/>
              <a:t>M</a:t>
            </a:r>
            <a:r>
              <a:rPr lang="he-IL" dirty="0" smtClean="0"/>
              <a:t> לרצועות אנכיות, ואת </a:t>
            </a:r>
            <a:r>
              <a:rPr lang="en-US" dirty="0" smtClean="0"/>
              <a:t>v</a:t>
            </a:r>
            <a:r>
              <a:rPr lang="he-IL" dirty="0" smtClean="0"/>
              <a:t> לרצועות אופקיות. למשל 5 רצועות:</a:t>
            </a:r>
          </a:p>
          <a:p>
            <a:endParaRPr lang="he-IL" dirty="0"/>
          </a:p>
          <a:p>
            <a:endParaRPr lang="he-IL" dirty="0" smtClean="0"/>
          </a:p>
          <a:p>
            <a:endParaRPr lang="he-IL" dirty="0"/>
          </a:p>
          <a:p>
            <a:endParaRPr lang="he-IL" dirty="0" smtClean="0"/>
          </a:p>
          <a:p>
            <a:endParaRPr lang="he-IL" dirty="0"/>
          </a:p>
          <a:p>
            <a:r>
              <a:rPr lang="he-IL" dirty="0" smtClean="0"/>
              <a:t>יאפשר לנו לחשב </a:t>
            </a:r>
            <a:r>
              <a:rPr lang="en-US" dirty="0" smtClean="0"/>
              <a:t>MR</a:t>
            </a:r>
            <a:r>
              <a:rPr lang="he-IL" dirty="0" smtClean="0"/>
              <a:t> ביעילות .</a:t>
            </a:r>
          </a:p>
          <a:p>
            <a:endParaRPr lang="he-I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33600"/>
            <a:ext cx="2895600" cy="246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522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רגישות לנושאים בדרגת הדף</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כאשר גולש מחפש את המילה </a:t>
            </a:r>
            <a:r>
              <a:rPr lang="en-US" dirty="0" smtClean="0"/>
              <a:t>jaguar </a:t>
            </a:r>
            <a:r>
              <a:rPr lang="he-IL" dirty="0" smtClean="0"/>
              <a:t> - למה הוא מתכוון?</a:t>
            </a:r>
          </a:p>
          <a:p>
            <a:r>
              <a:rPr lang="he-IL" dirty="0" smtClean="0"/>
              <a:t>האם לחיה? אוטו? למערכת הפעלה של </a:t>
            </a:r>
            <a:r>
              <a:rPr lang="en-US" dirty="0" smtClean="0"/>
              <a:t>MAC</a:t>
            </a:r>
            <a:r>
              <a:rPr lang="he-IL" dirty="0" smtClean="0"/>
              <a:t>? או אפילו לדמות מ-</a:t>
            </a:r>
            <a:r>
              <a:rPr lang="en-US" dirty="0" smtClean="0"/>
              <a:t>maple story</a:t>
            </a:r>
            <a:r>
              <a:rPr lang="he-IL" dirty="0" smtClean="0"/>
              <a:t>.</a:t>
            </a:r>
          </a:p>
          <a:p>
            <a:r>
              <a:rPr lang="he-IL" dirty="0" smtClean="0"/>
              <a:t>אם מנוע החיפוש כבר "יודע" שהגולש מתעניין במכוניות -  אולי המידע יוכל לעזור להתאים את תוצאות החיפוש.</a:t>
            </a:r>
          </a:p>
          <a:p>
            <a:r>
              <a:rPr lang="he-IL" dirty="0" smtClean="0"/>
              <a:t>המטרה שלנו היא לחשב את דרגת הדף </a:t>
            </a:r>
            <a:r>
              <a:rPr lang="he-IL" b="1" dirty="0" smtClean="0"/>
              <a:t>בהנתן הנושא</a:t>
            </a:r>
            <a:r>
              <a:rPr lang="he-IL" dirty="0" smtClean="0"/>
              <a:t>.</a:t>
            </a:r>
          </a:p>
          <a:p>
            <a:r>
              <a:rPr lang="he-IL" dirty="0" smtClean="0"/>
              <a:t>באופן אידיאלי , וקטור של דרגות הדף הייתה מותאמת לכל יוזר בנפרד. </a:t>
            </a:r>
          </a:p>
          <a:p>
            <a:r>
              <a:rPr lang="he-IL" dirty="0" smtClean="0"/>
              <a:t>למה לא בעצם?</a:t>
            </a:r>
            <a:endParaRPr lang="he-IL" dirty="0"/>
          </a:p>
        </p:txBody>
      </p:sp>
    </p:spTree>
    <p:extLst>
      <p:ext uri="{BB962C8B-B14F-4D97-AF65-F5344CB8AC3E}">
        <p14:creationId xmlns:p14="http://schemas.microsoft.com/office/powerpoint/2010/main" val="2990356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solidFill>
                  <a:schemeClr val="tx1"/>
                </a:solidFill>
              </a:rPr>
              <a:t>רגישות לנושאים בדרגת הדף</a:t>
            </a:r>
          </a:p>
        </p:txBody>
      </p:sp>
      <p:sp>
        <p:nvSpPr>
          <p:cNvPr id="3" name="Content Placeholder 2"/>
          <p:cNvSpPr>
            <a:spLocks noGrp="1"/>
          </p:cNvSpPr>
          <p:nvPr>
            <p:ph sz="quarter" idx="1"/>
          </p:nvPr>
        </p:nvSpPr>
        <p:spPr/>
        <p:txBody>
          <a:bodyPr/>
          <a:lstStyle/>
          <a:p>
            <a:r>
              <a:rPr lang="he-IL" dirty="0" smtClean="0"/>
              <a:t>זה לא ריאלי לאכסן ביליון יוזרים על ביליון אתרים. </a:t>
            </a:r>
          </a:p>
          <a:p>
            <a:r>
              <a:rPr lang="he-IL" dirty="0" smtClean="0"/>
              <a:t>במקום זאת , לכל יוזר אנו יוצרים וקטור קטן </a:t>
            </a:r>
            <a:r>
              <a:rPr lang="he-IL" b="1" dirty="0" smtClean="0"/>
              <a:t>אחד</a:t>
            </a:r>
            <a:r>
              <a:rPr lang="he-IL" dirty="0" smtClean="0"/>
              <a:t> עבור מקבץ קטן של נושאים, אשר מטה את דרגת הדף של דפים עבור נושאים מסוימים.</a:t>
            </a:r>
          </a:p>
          <a:p>
            <a:r>
              <a:rPr lang="he-IL" dirty="0" smtClean="0"/>
              <a:t>אמנם אנו מפסידים דיוק אבל מרוויחים מקום .</a:t>
            </a:r>
          </a:p>
          <a:p>
            <a:r>
              <a:rPr lang="he-IL" dirty="0" smtClean="0"/>
              <a:t>אבל איך?</a:t>
            </a:r>
          </a:p>
          <a:p>
            <a:endParaRPr lang="he-IL" dirty="0" smtClean="0"/>
          </a:p>
        </p:txBody>
      </p:sp>
    </p:spTree>
    <p:extLst>
      <p:ext uri="{BB962C8B-B14F-4D97-AF65-F5344CB8AC3E}">
        <p14:creationId xmlns:p14="http://schemas.microsoft.com/office/powerpoint/2010/main" val="3152994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הטייה של ההילוך המקרי</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ניזכר בחישוב הרגיל בו מכל דף יש קפיצה אקראית בהסתברות קטנה, לכל דף אחר.</a:t>
            </a:r>
          </a:p>
          <a:p>
            <a:r>
              <a:rPr lang="he-IL" dirty="0" smtClean="0"/>
              <a:t>מה שנעשה עכשיו זה שמכל דף יהיה , במקום הקפיצה האקראית לכל דף אחר, קפיצה אקראית </a:t>
            </a:r>
            <a:r>
              <a:rPr lang="he-IL" b="1" dirty="0" smtClean="0"/>
              <a:t>לדפים באותו הנושא.</a:t>
            </a:r>
          </a:p>
          <a:p>
            <a:r>
              <a:rPr lang="en-US" dirty="0" smtClean="0"/>
              <a:t>S</a:t>
            </a:r>
            <a:r>
              <a:rPr lang="he-IL" dirty="0" smtClean="0"/>
              <a:t> – קבוצה של דפים הרוולנטים לנושא המדובר (קניות, ספורט...).</a:t>
            </a:r>
          </a:p>
          <a:p>
            <a:r>
              <a:rPr lang="he-IL" dirty="0"/>
              <a:t>כאשר הילוך מקרי רוצה לבצע קפיצה אקראית, הוא בוחר דף מתוך קבוצה </a:t>
            </a:r>
            <a:r>
              <a:rPr lang="en-US" dirty="0"/>
              <a:t>S</a:t>
            </a:r>
            <a:r>
              <a:rPr lang="he-IL" dirty="0" smtClean="0"/>
              <a:t>.</a:t>
            </a:r>
          </a:p>
          <a:p>
            <a:r>
              <a:rPr lang="he-IL" dirty="0" smtClean="0"/>
              <a:t>כלומר לכל נושא אפשר לחשב וקטור </a:t>
            </a:r>
            <a:r>
              <a:rPr lang="en-US" dirty="0" smtClean="0"/>
              <a:t>v[s]</a:t>
            </a:r>
            <a:r>
              <a:rPr lang="he-IL" dirty="0" smtClean="0"/>
              <a:t>.</a:t>
            </a:r>
          </a:p>
          <a:p>
            <a:endParaRPr lang="he-IL" dirty="0" smtClean="0"/>
          </a:p>
          <a:p>
            <a:endParaRPr lang="he-IL" dirty="0" smtClean="0"/>
          </a:p>
        </p:txBody>
      </p:sp>
    </p:spTree>
    <p:extLst>
      <p:ext uri="{BB962C8B-B14F-4D97-AF65-F5344CB8AC3E}">
        <p14:creationId xmlns:p14="http://schemas.microsoft.com/office/powerpoint/2010/main" val="3771405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solidFill>
                  <a:schemeClr val="tx1"/>
                </a:solidFill>
              </a:rPr>
              <a:t>רגישות לנושאים בדרגת הדף</a:t>
            </a:r>
          </a:p>
        </p:txBody>
      </p:sp>
      <p:sp>
        <p:nvSpPr>
          <p:cNvPr id="3" name="Content Placeholder 2"/>
          <p:cNvSpPr>
            <a:spLocks noGrp="1"/>
          </p:cNvSpPr>
          <p:nvPr>
            <p:ph sz="quarter" idx="1"/>
          </p:nvPr>
        </p:nvSpPr>
        <p:spPr/>
        <p:txBody>
          <a:bodyPr/>
          <a:lstStyle/>
          <a:p>
            <a:r>
              <a:rPr lang="he-IL" dirty="0" smtClean="0"/>
              <a:t>כעת הנוסחה לחישוב לצעד הבא תהיה:</a:t>
            </a:r>
          </a:p>
          <a:p>
            <a:endParaRPr lang="he-IL" dirty="0"/>
          </a:p>
          <a:p>
            <a:r>
              <a:rPr lang="en-US" dirty="0" smtClean="0"/>
              <a:t>e[s]</a:t>
            </a:r>
            <a:r>
              <a:rPr lang="he-IL" dirty="0" smtClean="0"/>
              <a:t> מקבל 1 איפה שהדף שיך לקבוצה </a:t>
            </a:r>
            <a:r>
              <a:rPr lang="en-US" dirty="0" smtClean="0"/>
              <a:t>S</a:t>
            </a:r>
            <a:r>
              <a:rPr lang="he-IL" dirty="0" smtClean="0"/>
              <a:t> ו-0 אחרת. </a:t>
            </a:r>
          </a:p>
          <a:p>
            <a:endParaRPr lang="he-IL" dirty="0" smtClean="0"/>
          </a:p>
          <a:p>
            <a:endParaRPr lang="he-I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2020784"/>
            <a:ext cx="3429000" cy="57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959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דרגת הדף</a:t>
            </a:r>
            <a:endParaRPr lang="he-IL" dirty="0"/>
          </a:p>
        </p:txBody>
      </p:sp>
      <p:sp>
        <p:nvSpPr>
          <p:cNvPr id="3" name="Content Placeholder 2"/>
          <p:cNvSpPr>
            <a:spLocks noGrp="1"/>
          </p:cNvSpPr>
          <p:nvPr>
            <p:ph sz="quarter" idx="1"/>
          </p:nvPr>
        </p:nvSpPr>
        <p:spPr/>
        <p:txBody>
          <a:bodyPr/>
          <a:lstStyle/>
          <a:p>
            <a:r>
              <a:rPr lang="he-IL" dirty="0" smtClean="0"/>
              <a:t>נתחיל עם חלק מן ההיסטוריה של מנועי החיפוש בכדי לתת מוטיביציה עבור דרגת הדף  - כלי להעריך את חשיבותו של דף ברשת, כך שלא יהיה קל לשטות בהגדרה זו.</a:t>
            </a:r>
          </a:p>
          <a:p>
            <a:endParaRPr lang="he-IL" dirty="0"/>
          </a:p>
        </p:txBody>
      </p:sp>
    </p:spTree>
    <p:extLst>
      <p:ext uri="{BB962C8B-B14F-4D97-AF65-F5344CB8AC3E}">
        <p14:creationId xmlns:p14="http://schemas.microsoft.com/office/powerpoint/2010/main" val="78818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solidFill>
                  <a:schemeClr val="tx1"/>
                </a:solidFill>
              </a:rPr>
              <a:t>רגישות לנושאים בדרגת </a:t>
            </a:r>
            <a:r>
              <a:rPr lang="he-IL" dirty="0" smtClean="0">
                <a:solidFill>
                  <a:schemeClr val="tx1"/>
                </a:solidFill>
              </a:rPr>
              <a:t>הדף – דוגמה </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נניח רשת קטנה: </a:t>
            </a:r>
          </a:p>
          <a:p>
            <a:r>
              <a:rPr lang="en-US" dirty="0" smtClean="0"/>
              <a:t>S={B,D}</a:t>
            </a:r>
          </a:p>
          <a:p>
            <a:r>
              <a:rPr lang="en-US" dirty="0" smtClean="0"/>
              <a:t>Beta=0.8</a:t>
            </a:r>
          </a:p>
          <a:p>
            <a:r>
              <a:rPr lang="he-IL" dirty="0" smtClean="0"/>
              <a:t>החישוב האיטרטיבי</a:t>
            </a:r>
          </a:p>
          <a:p>
            <a:endParaRPr lang="he-IL" dirty="0"/>
          </a:p>
          <a:p>
            <a:endParaRPr lang="he-IL" dirty="0" smtClean="0"/>
          </a:p>
          <a:p>
            <a:endParaRPr lang="he-IL" dirty="0"/>
          </a:p>
          <a:p>
            <a:r>
              <a:rPr lang="he-IL" dirty="0" smtClean="0"/>
              <a:t>יוביל לוקטור הסתברויות </a:t>
            </a:r>
          </a:p>
          <a:p>
            <a:pPr marL="0" indent="0">
              <a:buNone/>
            </a:pPr>
            <a:endParaRPr lang="he-IL" dirty="0" smtClean="0"/>
          </a:p>
          <a:p>
            <a:endParaRPr lang="he-IL" dirty="0" smtClean="0"/>
          </a:p>
          <a:p>
            <a:endParaRPr lang="he-IL" dirty="0" smtClean="0"/>
          </a:p>
          <a:p>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2514600" cy="228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410890"/>
            <a:ext cx="4419600" cy="115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190589"/>
            <a:ext cx="5591175" cy="109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365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solidFill>
                  <a:schemeClr val="tx1"/>
                </a:solidFill>
              </a:rPr>
              <a:t>רגישות לנושאים בדרגת הדף – דוגמה </a:t>
            </a:r>
          </a:p>
        </p:txBody>
      </p:sp>
      <p:sp>
        <p:nvSpPr>
          <p:cNvPr id="3" name="Content Placeholder 2"/>
          <p:cNvSpPr>
            <a:spLocks noGrp="1"/>
          </p:cNvSpPr>
          <p:nvPr>
            <p:ph sz="quarter" idx="1"/>
          </p:nvPr>
        </p:nvSpPr>
        <p:spPr/>
        <p:txBody>
          <a:bodyPr/>
          <a:lstStyle/>
          <a:p>
            <a:r>
              <a:rPr lang="en-US" dirty="0" smtClean="0"/>
              <a:t>DMOZ</a:t>
            </a:r>
            <a:r>
              <a:rPr lang="he-IL" dirty="0" smtClean="0"/>
              <a:t> סיווגו כל אתר ברשת לאחד מ-16 נושאים.</a:t>
            </a:r>
          </a:p>
          <a:p>
            <a:r>
              <a:rPr lang="he-IL" dirty="0" smtClean="0"/>
              <a:t>כאשר יוזר מחפש ביטוי, הוא יכול לבחור אותו בהנתן אחד מ-16 הנושאים.</a:t>
            </a:r>
            <a:r>
              <a:rPr lang="en-US" dirty="0" smtClean="0"/>
              <a:t>		</a:t>
            </a:r>
            <a:endParaRPr lang="he-IL" dirty="0" smtClean="0"/>
          </a:p>
          <a:p>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2819400"/>
            <a:ext cx="52387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301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Link spam</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a:t>
            </a:r>
            <a:r>
              <a:rPr lang="he-IL" u="sng" dirty="0" smtClean="0"/>
              <a:t>להספים"</a:t>
            </a:r>
            <a:r>
              <a:rPr lang="en-US" u="sng" dirty="0" smtClean="0"/>
              <a:t> </a:t>
            </a:r>
            <a:r>
              <a:rPr lang="he-IL" dirty="0" smtClean="0"/>
              <a:t>:</a:t>
            </a:r>
            <a:r>
              <a:rPr lang="en-US" dirty="0" smtClean="0"/>
              <a:t> </a:t>
            </a:r>
            <a:r>
              <a:rPr lang="en-US" dirty="0"/>
              <a:t>  </a:t>
            </a:r>
            <a:r>
              <a:rPr lang="he-IL" dirty="0" smtClean="0"/>
              <a:t>כל פעולה מכוונת לתת דחיפה לדרגת הדף במנוע החיפוש, ללא קשר לערך האמיתי של הדף.</a:t>
            </a:r>
          </a:p>
          <a:p>
            <a:r>
              <a:rPr lang="he-IL" u="sng" dirty="0" smtClean="0"/>
              <a:t>ספאם</a:t>
            </a:r>
            <a:r>
              <a:rPr lang="he-IL" dirty="0" smtClean="0"/>
              <a:t>:דפים שהם כתוצה מהספמה.</a:t>
            </a:r>
          </a:p>
          <a:p>
            <a:r>
              <a:rPr lang="he-IL" sz="1500" dirty="0" smtClean="0"/>
              <a:t>תעשיית ה-</a:t>
            </a:r>
            <a:r>
              <a:rPr lang="en-US" sz="1500" dirty="0" smtClean="0"/>
              <a:t>SEO</a:t>
            </a:r>
            <a:r>
              <a:rPr lang="he-IL" sz="1500" dirty="0" smtClean="0"/>
              <a:t>(קידום אתרים) עלולה לא להסכים עם ההגדרה הזאת...</a:t>
            </a:r>
            <a:r>
              <a:rPr lang="en-US" sz="1500" dirty="0" smtClean="0"/>
              <a:t/>
            </a:r>
            <a:br>
              <a:rPr lang="en-US" sz="1500" dirty="0" smtClean="0"/>
            </a:br>
            <a:endParaRPr lang="he-IL" sz="1500" dirty="0" smtClean="0"/>
          </a:p>
          <a:p>
            <a:r>
              <a:rPr lang="he-IL" dirty="0" smtClean="0"/>
              <a:t>תזכורת מתחילת השיעור: מוכר החולצות – בראש הדף שם את התוכן שלו, בתחתית הדף (למשל) , מילים כמו </a:t>
            </a:r>
            <a:r>
              <a:rPr lang="en-US" dirty="0" smtClean="0"/>
              <a:t>movie</a:t>
            </a:r>
            <a:r>
              <a:rPr lang="he-IL" dirty="0" smtClean="0"/>
              <a:t> יופיעו בצבע הרקע של הדף, והרבה מהם. </a:t>
            </a:r>
            <a:endParaRPr lang="he-IL" dirty="0"/>
          </a:p>
        </p:txBody>
      </p:sp>
    </p:spTree>
    <p:extLst>
      <p:ext uri="{BB962C8B-B14F-4D97-AF65-F5344CB8AC3E}">
        <p14:creationId xmlns:p14="http://schemas.microsoft.com/office/powerpoint/2010/main" val="1351628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tx1"/>
                </a:solidFill>
              </a:rPr>
              <a:t>ספאמרים נגד העולם – סיבוב שני</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ברגע שגוגל הפכו להיות מנוע חיפוש דומיננטי, ספאמרים היו צריכים לעבוד יותר קשה כדי לשטות באלגוריתם. </a:t>
            </a:r>
          </a:p>
          <a:p>
            <a:r>
              <a:rPr lang="he-IL" dirty="0" smtClean="0"/>
              <a:t>חוות ספאם – הרעיון הוא ליצור הרבה דפים שיתעלו את הכוח שלהם אל דף בודד.</a:t>
            </a:r>
          </a:p>
          <a:p>
            <a:r>
              <a:rPr lang="he-IL" dirty="0" smtClean="0"/>
              <a:t>לינק ספאם – ליצור דף שמורכב מלינקים בלבד. הרעיון הוא לתת דחיפה לדף ספציפי. </a:t>
            </a:r>
          </a:p>
          <a:p>
            <a:endParaRPr lang="he-I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
            <a:ext cx="28194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3657600"/>
            <a:ext cx="3619500" cy="296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113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מבנה של חוות הספאם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מנקודת מבטו של הספאמר, הרשת מתחלקת ל-3:</a:t>
            </a:r>
          </a:p>
          <a:p>
            <a:pPr marL="457200" indent="-457200">
              <a:buFont typeface="+mj-lt"/>
              <a:buAutoNum type="arabicPeriod"/>
            </a:pPr>
            <a:r>
              <a:rPr lang="he-IL" b="1" dirty="0" smtClean="0"/>
              <a:t>דפים שאינם מושגים </a:t>
            </a:r>
            <a:r>
              <a:rPr lang="he-IL" dirty="0" smtClean="0"/>
              <a:t>על ידו.</a:t>
            </a:r>
          </a:p>
          <a:p>
            <a:pPr marL="457200" indent="-457200">
              <a:buFont typeface="+mj-lt"/>
              <a:buAutoNum type="arabicPeriod"/>
            </a:pPr>
            <a:r>
              <a:rPr lang="he-IL" b="1" dirty="0" smtClean="0"/>
              <a:t>דפים שמושגים </a:t>
            </a:r>
            <a:r>
              <a:rPr lang="he-IL" dirty="0" smtClean="0"/>
              <a:t>על ידו - דפים שהוא יכול לשתול לינקים : תגובות מזויפות בבלוגים , תגובות בפייסבוק,  טוקבקים וכו</a:t>
            </a:r>
            <a:r>
              <a:rPr lang="en-US" dirty="0" smtClean="0"/>
              <a:t>'</a:t>
            </a:r>
            <a:r>
              <a:rPr lang="he-IL" dirty="0" smtClean="0"/>
              <a:t>.</a:t>
            </a:r>
          </a:p>
          <a:p>
            <a:pPr marL="457200" indent="-457200">
              <a:buFont typeface="+mj-lt"/>
              <a:buAutoNum type="arabicPeriod"/>
            </a:pPr>
            <a:r>
              <a:rPr lang="he-IL" b="1" dirty="0" smtClean="0"/>
              <a:t>דפים שהם שלו </a:t>
            </a:r>
            <a:r>
              <a:rPr lang="he-IL" dirty="0" smtClean="0"/>
              <a:t>– הוא שולט לגמרי על הדף. </a:t>
            </a:r>
          </a:p>
          <a:p>
            <a:pPr marL="457200" indent="-457200">
              <a:buFont typeface="+mj-lt"/>
              <a:buAutoNum type="arabicPeriod"/>
            </a:pPr>
            <a:endParaRPr lang="he-IL" dirty="0" smtClean="0"/>
          </a:p>
        </p:txBody>
      </p:sp>
    </p:spTree>
    <p:extLst>
      <p:ext uri="{BB962C8B-B14F-4D97-AF65-F5344CB8AC3E}">
        <p14:creationId xmlns:p14="http://schemas.microsoft.com/office/powerpoint/2010/main" val="1298881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חוות הספאם - מטרה</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מטרת הספאמר  - למקסם דרגת דף של דף מסוים, </a:t>
            </a:r>
            <a:r>
              <a:rPr lang="en-US" dirty="0" smtClean="0"/>
              <a:t>t</a:t>
            </a:r>
            <a:r>
              <a:rPr lang="he-IL" dirty="0" smtClean="0"/>
              <a:t>.</a:t>
            </a:r>
          </a:p>
          <a:p>
            <a:r>
              <a:rPr lang="he-IL" dirty="0" smtClean="0"/>
              <a:t>טכניקה: </a:t>
            </a:r>
          </a:p>
          <a:p>
            <a:pPr marL="457200" indent="-457200">
              <a:buFont typeface="+mj-lt"/>
              <a:buAutoNum type="arabicPeriod"/>
            </a:pPr>
            <a:r>
              <a:rPr lang="he-IL" dirty="0" smtClean="0"/>
              <a:t>לשתול כמה שיותק לינקים מדפים שהם מושגים על ידו (למשל ע"י טוקבקים, תגובות בפייסבוק, באנרים וכו</a:t>
            </a:r>
            <a:r>
              <a:rPr lang="en-US" dirty="0" smtClean="0"/>
              <a:t>'</a:t>
            </a:r>
            <a:r>
              <a:rPr lang="he-IL" dirty="0" smtClean="0"/>
              <a:t>).</a:t>
            </a:r>
          </a:p>
          <a:p>
            <a:pPr marL="457200" indent="-457200">
              <a:buFont typeface="+mj-lt"/>
              <a:buAutoNum type="arabicPeriod"/>
            </a:pPr>
            <a:r>
              <a:rPr lang="he-IL" dirty="0" smtClean="0"/>
              <a:t>לבנות "חוות לינקים", על מנת לתת לדרגת הדף אפקט כפול.</a:t>
            </a:r>
          </a:p>
          <a:p>
            <a:endParaRPr lang="he-IL" dirty="0"/>
          </a:p>
        </p:txBody>
      </p:sp>
    </p:spTree>
    <p:extLst>
      <p:ext uri="{BB962C8B-B14F-4D97-AF65-F5344CB8AC3E}">
        <p14:creationId xmlns:p14="http://schemas.microsoft.com/office/powerpoint/2010/main" val="4057449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מבנה של חוות הספאם</a:t>
            </a:r>
            <a:endParaRPr lang="he-IL" dirty="0">
              <a:solidFill>
                <a:schemeClr val="tx1"/>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6908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29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חוות הספאם - אנליזה</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נרצה לחשב את דרגת הדף של דף המטרה, </a:t>
            </a:r>
            <a:r>
              <a:rPr lang="en-US" dirty="0" smtClean="0"/>
              <a:t>t</a:t>
            </a:r>
            <a:r>
              <a:rPr lang="he-IL" dirty="0" smtClean="0"/>
              <a:t>.</a:t>
            </a:r>
          </a:p>
          <a:p>
            <a:r>
              <a:rPr lang="he-IL" dirty="0" smtClean="0"/>
              <a:t>נסמן </a:t>
            </a:r>
          </a:p>
          <a:p>
            <a:pPr marL="457200" indent="-457200">
              <a:buFont typeface="+mj-lt"/>
              <a:buAutoNum type="arabicPeriod"/>
            </a:pPr>
            <a:r>
              <a:rPr lang="en-US" dirty="0"/>
              <a:t>x</a:t>
            </a:r>
            <a:r>
              <a:rPr lang="he-IL" dirty="0" smtClean="0"/>
              <a:t>- התרומה לדף המטרה מהדפים הנגישים.</a:t>
            </a:r>
          </a:p>
          <a:p>
            <a:pPr marL="457200" indent="-457200">
              <a:buFont typeface="+mj-lt"/>
              <a:buAutoNum type="arabicPeriod"/>
            </a:pPr>
            <a:r>
              <a:rPr lang="en-US" dirty="0" smtClean="0"/>
              <a:t>y</a:t>
            </a:r>
            <a:r>
              <a:rPr lang="he-IL" dirty="0" smtClean="0"/>
              <a:t> – דרגת דף המטרה, </a:t>
            </a:r>
            <a:r>
              <a:rPr lang="en-US" dirty="0" smtClean="0"/>
              <a:t>t</a:t>
            </a:r>
            <a:r>
              <a:rPr lang="he-IL" dirty="0" smtClean="0"/>
              <a:t>.</a:t>
            </a:r>
          </a:p>
          <a:p>
            <a:endParaRPr lang="he-IL" dirty="0" smtClean="0"/>
          </a:p>
          <a:p>
            <a:r>
              <a:rPr lang="he-IL" dirty="0" smtClean="0"/>
              <a:t>בשלב הראשון נחשב את דרגת הדף של הדפים התומכים.</a:t>
            </a:r>
          </a:p>
          <a:p>
            <a:endParaRPr lang="he-IL" dirty="0"/>
          </a:p>
          <a:p>
            <a:endParaRPr lang="he-IL" dirty="0" smtClean="0"/>
          </a:p>
          <a:p>
            <a:r>
              <a:rPr lang="he-IL" dirty="0" smtClean="0"/>
              <a:t>החלק הראשון כתוצאה מהדף עצמו, החלק השני הוא ה"מיסוי".</a:t>
            </a:r>
          </a:p>
          <a:p>
            <a:endParaRPr lang="he-IL" dirty="0" smtClean="0"/>
          </a:p>
          <a:p>
            <a:endParaRPr lang="he-IL"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19600"/>
            <a:ext cx="2881313" cy="53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825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חוות הספאם - אנליזה</a:t>
            </a:r>
            <a:endParaRPr lang="he-IL" dirty="0">
              <a:solidFill>
                <a:schemeClr val="tx1"/>
              </a:solidFill>
            </a:endParaRPr>
          </a:p>
        </p:txBody>
      </p:sp>
      <p:sp>
        <p:nvSpPr>
          <p:cNvPr id="3" name="Content Placeholder 2"/>
          <p:cNvSpPr>
            <a:spLocks noGrp="1"/>
          </p:cNvSpPr>
          <p:nvPr>
            <p:ph sz="quarter" idx="1"/>
          </p:nvPr>
        </p:nvSpPr>
        <p:spPr/>
        <p:txBody>
          <a:bodyPr/>
          <a:lstStyle/>
          <a:p>
            <a:endParaRPr lang="he-IL" dirty="0" smtClean="0"/>
          </a:p>
          <a:p>
            <a:r>
              <a:rPr lang="he-IL" dirty="0" smtClean="0"/>
              <a:t>כעת נחשב את </a:t>
            </a:r>
            <a:r>
              <a:rPr lang="en-US" dirty="0" smtClean="0"/>
              <a:t>y</a:t>
            </a:r>
            <a:r>
              <a:rPr lang="he-IL" dirty="0" smtClean="0"/>
              <a:t> , דרגת הדף של דף המטרה. דרגת זף דו באה מ-3 מקורות:</a:t>
            </a:r>
          </a:p>
          <a:p>
            <a:pPr marL="457200" indent="-457200">
              <a:buFont typeface="+mj-lt"/>
              <a:buAutoNum type="arabicPeriod"/>
            </a:pPr>
            <a:r>
              <a:rPr lang="he-IL" dirty="0" smtClean="0"/>
              <a:t>תרומה של </a:t>
            </a:r>
            <a:r>
              <a:rPr lang="en-US" dirty="0" smtClean="0"/>
              <a:t>x</a:t>
            </a:r>
            <a:r>
              <a:rPr lang="he-IL" dirty="0" smtClean="0"/>
              <a:t> מהדפים הנגישים.</a:t>
            </a:r>
          </a:p>
          <a:p>
            <a:pPr marL="457200" indent="-457200">
              <a:buFont typeface="+mj-lt"/>
              <a:buAutoNum type="arabicPeriod"/>
            </a:pPr>
            <a:r>
              <a:rPr lang="he-IL" dirty="0" smtClean="0"/>
              <a:t>בטא פעמים של דרגת הדף מכל דף תומך , כלומר</a:t>
            </a:r>
          </a:p>
          <a:p>
            <a:pPr marL="457200" indent="-457200">
              <a:buFont typeface="+mj-lt"/>
              <a:buAutoNum type="arabicPeriod"/>
            </a:pPr>
            <a:endParaRPr lang="he-IL" dirty="0"/>
          </a:p>
          <a:p>
            <a:pPr marL="457200" indent="-457200">
              <a:buFont typeface="+mj-lt"/>
              <a:buAutoNum type="arabicPeriod"/>
            </a:pPr>
            <a:r>
              <a:rPr lang="he-IL" dirty="0" smtClean="0"/>
              <a:t>מיסוי בגודל                , והוא זניח אז לא נרשום אותו.</a:t>
            </a:r>
          </a:p>
          <a:p>
            <a:pPr marL="0" indent="0">
              <a:buNone/>
            </a:pPr>
            <a:r>
              <a:rPr lang="he-IL" dirty="0" smtClean="0"/>
              <a:t>בסה"כ קיבלנו </a:t>
            </a:r>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86175"/>
            <a:ext cx="28098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4209317"/>
            <a:ext cx="1047750" cy="36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5029200"/>
            <a:ext cx="34766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6546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חוות הספאם - אנליזה</a:t>
            </a:r>
            <a:endParaRPr lang="he-IL" dirty="0">
              <a:solidFill>
                <a:schemeClr val="tx1"/>
              </a:solidFill>
            </a:endParaRPr>
          </a:p>
        </p:txBody>
      </p:sp>
      <p:sp>
        <p:nvSpPr>
          <p:cNvPr id="3" name="Content Placeholder 2"/>
          <p:cNvSpPr>
            <a:spLocks noGrp="1"/>
          </p:cNvSpPr>
          <p:nvPr>
            <p:ph sz="quarter" idx="1"/>
          </p:nvPr>
        </p:nvSpPr>
        <p:spPr/>
        <p:txBody>
          <a:bodyPr/>
          <a:lstStyle/>
          <a:p>
            <a:endParaRPr lang="he-IL" dirty="0" smtClean="0"/>
          </a:p>
          <a:p>
            <a:r>
              <a:rPr lang="he-IL" dirty="0" smtClean="0"/>
              <a:t>בסה"כ קיבלנו </a:t>
            </a:r>
          </a:p>
          <a:p>
            <a:pPr marL="0" indent="0">
              <a:buNone/>
            </a:pPr>
            <a:endParaRPr lang="he-IL" dirty="0"/>
          </a:p>
          <a:p>
            <a:pPr marL="0" indent="0">
              <a:buNone/>
            </a:pPr>
            <a:endParaRPr lang="he-IL" dirty="0" smtClean="0"/>
          </a:p>
          <a:p>
            <a:r>
              <a:rPr lang="he-IL" dirty="0" smtClean="0"/>
              <a:t>אפשר לרשום את זה כ-</a:t>
            </a:r>
          </a:p>
          <a:p>
            <a:endParaRPr lang="he-IL" dirty="0"/>
          </a:p>
          <a:p>
            <a:endParaRPr lang="he-IL"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14600"/>
            <a:ext cx="34766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00400"/>
            <a:ext cx="2343150" cy="77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494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מנועי חיפוש קדומים והגדרת ספאם</a:t>
            </a:r>
            <a:endParaRPr lang="he-IL" dirty="0"/>
          </a:p>
        </p:txBody>
      </p:sp>
      <p:sp>
        <p:nvSpPr>
          <p:cNvPr id="3" name="Content Placeholder 2"/>
          <p:cNvSpPr>
            <a:spLocks noGrp="1"/>
          </p:cNvSpPr>
          <p:nvPr>
            <p:ph sz="quarter" idx="1"/>
          </p:nvPr>
        </p:nvSpPr>
        <p:spPr/>
        <p:txBody>
          <a:bodyPr/>
          <a:lstStyle/>
          <a:p>
            <a:r>
              <a:rPr lang="he-IL" dirty="0" smtClean="0"/>
              <a:t>היו כמה מנועי חיפוש לפני גוגל.</a:t>
            </a:r>
          </a:p>
          <a:p>
            <a:r>
              <a:rPr lang="he-IL" dirty="0" smtClean="0"/>
              <a:t>הם עבדו על ידי רישום מונחים (מילים או אוסף של תווים לא כולל רווחים ) שנמצאו בכל דף ברשת.</a:t>
            </a:r>
          </a:p>
          <a:p>
            <a:r>
              <a:rPr lang="he-IL" dirty="0" smtClean="0"/>
              <a:t>כאשר נעשה חיפוש, הדפים הוצגו במובן שדרגת מחרוזת החיפוש גבוהה. למשל, אם המחרוזת הופיעה בכותרת הדף, הדף קיבל דרגה גבוהה יותר. אם המחרוזת הופיעה מספר פעמים בדף, הניחו שדף זה יותר רלוונטי לחיפוש.</a:t>
            </a:r>
          </a:p>
          <a:p>
            <a:r>
              <a:rPr lang="he-IL" dirty="0" smtClean="0"/>
              <a:t>מזהים בעיות?</a:t>
            </a:r>
          </a:p>
          <a:p>
            <a:endParaRPr lang="he-IL" dirty="0"/>
          </a:p>
        </p:txBody>
      </p:sp>
    </p:spTree>
    <p:extLst>
      <p:ext uri="{BB962C8B-B14F-4D97-AF65-F5344CB8AC3E}">
        <p14:creationId xmlns:p14="http://schemas.microsoft.com/office/powerpoint/2010/main" val="459253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חוות הספאם – דוגמה חישובית</a:t>
            </a:r>
            <a:endParaRPr lang="he-IL" dirty="0">
              <a:solidFill>
                <a:schemeClr val="tx1"/>
              </a:solidFill>
            </a:endParaRPr>
          </a:p>
        </p:txBody>
      </p:sp>
      <p:sp>
        <p:nvSpPr>
          <p:cNvPr id="3" name="Content Placeholder 2"/>
          <p:cNvSpPr>
            <a:spLocks noGrp="1"/>
          </p:cNvSpPr>
          <p:nvPr>
            <p:ph sz="quarter" idx="1"/>
          </p:nvPr>
        </p:nvSpPr>
        <p:spPr/>
        <p:txBody>
          <a:bodyPr/>
          <a:lstStyle/>
          <a:p>
            <a:endParaRPr lang="he-IL" dirty="0" smtClean="0"/>
          </a:p>
          <a:p>
            <a:r>
              <a:rPr lang="he-IL" dirty="0" smtClean="0"/>
              <a:t>אם נבחר </a:t>
            </a:r>
            <a:r>
              <a:rPr lang="en-US" dirty="0" smtClean="0"/>
              <a:t>beta = 0.85 </a:t>
            </a:r>
            <a:r>
              <a:rPr lang="he-IL" dirty="0" smtClean="0"/>
              <a:t>, ואז</a:t>
            </a:r>
          </a:p>
          <a:p>
            <a:r>
              <a:rPr lang="he-IL" dirty="0" smtClean="0"/>
              <a:t>ובנוסף</a:t>
            </a:r>
          </a:p>
          <a:p>
            <a:pPr marL="0" indent="0">
              <a:buNone/>
            </a:pPr>
            <a:r>
              <a:rPr lang="he-IL" dirty="0" smtClean="0"/>
              <a:t>כלומר</a:t>
            </a:r>
          </a:p>
          <a:p>
            <a:r>
              <a:rPr lang="he-IL" dirty="0" smtClean="0"/>
              <a:t> המבנה הגביר את התרומה של התוספת מהלינקים החיצוניים ל-360%.</a:t>
            </a:r>
          </a:p>
          <a:p>
            <a:r>
              <a:rPr lang="he-IL" dirty="0" smtClean="0"/>
              <a:t>ותוספת של 46%</a:t>
            </a:r>
            <a:r>
              <a:rPr lang="en-US" dirty="0" smtClean="0"/>
              <a:t> </a:t>
            </a:r>
            <a:r>
              <a:rPr lang="he-IL" dirty="0" smtClean="0"/>
              <a:t>מהשבר </a:t>
            </a:r>
            <a:r>
              <a:rPr lang="en-US" dirty="0" smtClean="0"/>
              <a:t>m/n</a:t>
            </a:r>
            <a:r>
              <a:rPr lang="he-IL" smtClean="0"/>
              <a:t>. </a:t>
            </a:r>
            <a:endParaRPr lang="he-IL" dirty="0" smtClean="0"/>
          </a:p>
          <a:p>
            <a:endParaRPr lang="he-IL" dirty="0" smtClean="0"/>
          </a:p>
          <a:p>
            <a:endParaRPr lang="he-IL" dirty="0"/>
          </a:p>
          <a:p>
            <a:endParaRPr lang="he-I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246" y="2057400"/>
            <a:ext cx="211015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2590800"/>
            <a:ext cx="2206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7701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חזרה משיעור קודם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הגדרנו את דרגת הדף – ציון שדף </a:t>
            </a:r>
            <a:r>
              <a:rPr lang="he-IL" smtClean="0"/>
              <a:t>ברשת </a:t>
            </a:r>
            <a:r>
              <a:rPr lang="he-IL" smtClean="0"/>
              <a:t>מקבל.</a:t>
            </a:r>
            <a:endParaRPr lang="he-IL" dirty="0"/>
          </a:p>
          <a:p>
            <a:r>
              <a:rPr lang="he-IL" dirty="0" smtClean="0"/>
              <a:t>דיברנו על חיפוש בהנתן נושא (רגישות לנושאים).</a:t>
            </a:r>
            <a:endParaRPr lang="he-IL" dirty="0"/>
          </a:p>
          <a:p>
            <a:r>
              <a:rPr lang="he-IL" dirty="0" smtClean="0"/>
              <a:t>ראינו איך ספאמרים יכולים לשטות במערכת באמצעות חוות ספאם.</a:t>
            </a:r>
          </a:p>
          <a:p>
            <a:pPr marL="0" indent="0">
              <a:buNone/>
            </a:pPr>
            <a:endParaRPr lang="he-IL" dirty="0" smtClean="0"/>
          </a:p>
          <a:p>
            <a:pPr marL="0" indent="0">
              <a:buNone/>
            </a:pPr>
            <a:r>
              <a:rPr lang="he-IL" dirty="0" smtClean="0"/>
              <a:t>היום נדבר על </a:t>
            </a:r>
          </a:p>
          <a:p>
            <a:r>
              <a:rPr lang="he-IL" dirty="0" smtClean="0"/>
              <a:t>איך נתמודד עם חוות ספאם?</a:t>
            </a:r>
          </a:p>
          <a:p>
            <a:r>
              <a:rPr lang="he-IL" dirty="0" smtClean="0"/>
              <a:t>אלגוריתם אלנטרנטיבי לחישוב דרגת דף – </a:t>
            </a:r>
            <a:r>
              <a:rPr lang="en-US" dirty="0" smtClean="0"/>
              <a:t>HIT</a:t>
            </a:r>
            <a:r>
              <a:rPr lang="he-IL" dirty="0" smtClean="0"/>
              <a:t>.</a:t>
            </a:r>
            <a:endParaRPr lang="he-IL" dirty="0"/>
          </a:p>
        </p:txBody>
      </p:sp>
    </p:spTree>
    <p:extLst>
      <p:ext uri="{BB962C8B-B14F-4D97-AF65-F5344CB8AC3E}">
        <p14:creationId xmlns:p14="http://schemas.microsoft.com/office/powerpoint/2010/main" val="3976194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מאבק בלינק ספאם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ראינו דרכים איך ספאמרים משטים באלגוריתם.</a:t>
            </a:r>
          </a:p>
          <a:p>
            <a:r>
              <a:rPr lang="he-IL" dirty="0" smtClean="0"/>
              <a:t>עכשיו נגיב בהתאם.</a:t>
            </a:r>
          </a:p>
          <a:p>
            <a:r>
              <a:rPr lang="he-IL" dirty="0" smtClean="0"/>
              <a:t>המאבק מתחלק ל-2 : </a:t>
            </a:r>
          </a:p>
          <a:p>
            <a:pPr marL="457200" indent="-457200">
              <a:buFont typeface="+mj-lt"/>
              <a:buAutoNum type="arabicPeriod"/>
            </a:pPr>
            <a:r>
              <a:rPr lang="he-IL" dirty="0" smtClean="0"/>
              <a:t>מאבק ב-</a:t>
            </a:r>
            <a:r>
              <a:rPr lang="he-IL" b="1" dirty="0" smtClean="0"/>
              <a:t>מונחי ספאם </a:t>
            </a:r>
            <a:r>
              <a:rPr lang="he-IL" dirty="0" smtClean="0"/>
              <a:t>(לזהות מילות ספאם).</a:t>
            </a:r>
          </a:p>
          <a:p>
            <a:pPr marL="457200" indent="-457200">
              <a:buFont typeface="+mj-lt"/>
              <a:buAutoNum type="arabicPeriod"/>
            </a:pPr>
            <a:r>
              <a:rPr lang="he-IL" dirty="0" smtClean="0"/>
              <a:t>מאבק ב-דפים\</a:t>
            </a:r>
            <a:r>
              <a:rPr lang="he-IL" b="1" dirty="0" smtClean="0"/>
              <a:t>לינקים שהם ספאם</a:t>
            </a:r>
            <a:r>
              <a:rPr lang="he-IL" dirty="0" smtClean="0"/>
              <a:t>.</a:t>
            </a:r>
            <a:endParaRPr lang="he-IL" dirty="0"/>
          </a:p>
        </p:txBody>
      </p:sp>
    </p:spTree>
    <p:extLst>
      <p:ext uri="{BB962C8B-B14F-4D97-AF65-F5344CB8AC3E}">
        <p14:creationId xmlns:p14="http://schemas.microsoft.com/office/powerpoint/2010/main" val="14761265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מאבק במונחי ספאם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יחסית קל למצוא , הדרכים:</a:t>
            </a:r>
            <a:endParaRPr lang="he-IL" dirty="0"/>
          </a:p>
          <a:p>
            <a:pPr marL="457200" indent="-457200">
              <a:buFont typeface="+mj-lt"/>
              <a:buAutoNum type="arabicPeriod"/>
            </a:pPr>
            <a:r>
              <a:rPr lang="he-IL" dirty="0" smtClean="0"/>
              <a:t>ניתוח טקסט באמצעות שיטות סטטיסטיות</a:t>
            </a:r>
          </a:p>
          <a:p>
            <a:pPr marL="457200" indent="-457200">
              <a:buFont typeface="+mj-lt"/>
              <a:buAutoNum type="arabicPeriod"/>
            </a:pPr>
            <a:r>
              <a:rPr lang="he-IL" dirty="0" smtClean="0"/>
              <a:t>דומה לזיהוי מיילים שהם ספאם (ואת זה אנחנו כבר יודעים שעושים בצורה יעילה...)</a:t>
            </a:r>
          </a:p>
          <a:p>
            <a:pPr marL="457200" indent="-457200">
              <a:buFont typeface="+mj-lt"/>
              <a:buAutoNum type="arabicPeriod"/>
            </a:pPr>
            <a:r>
              <a:rPr lang="he-IL" dirty="0" smtClean="0"/>
              <a:t>אפשר גם לגלות דפים שהם "כמעט כפילויות".</a:t>
            </a:r>
          </a:p>
        </p:txBody>
      </p:sp>
    </p:spTree>
    <p:extLst>
      <p:ext uri="{BB962C8B-B14F-4D97-AF65-F5344CB8AC3E}">
        <p14:creationId xmlns:p14="http://schemas.microsoft.com/office/powerpoint/2010/main" val="30482828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מאבק בדפי ספאם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יותר מסובך. </a:t>
            </a:r>
          </a:p>
          <a:p>
            <a:r>
              <a:rPr lang="he-IL" dirty="0"/>
              <a:t>המטרה </a:t>
            </a:r>
            <a:r>
              <a:rPr lang="he-IL" dirty="0" smtClean="0"/>
              <a:t> היא לגלות ולהכניס לתוך רשימה שחורה מבנים שניראים כמו חוות ספאם.</a:t>
            </a:r>
          </a:p>
          <a:p>
            <a:r>
              <a:rPr lang="he-IL" b="1" dirty="0" smtClean="0"/>
              <a:t>דרגת אמון </a:t>
            </a:r>
            <a:r>
              <a:rPr lang="he-IL" dirty="0" smtClean="0"/>
              <a:t>– דרגת דף בהנתן נושא, עם קפיצה אקראית אל "דפים שסומכים עליהם".</a:t>
            </a:r>
          </a:p>
          <a:p>
            <a:r>
              <a:rPr lang="he-IL" dirty="0" smtClean="0"/>
              <a:t>דוגמה לדפים כאלה : דומיינים של אוניברסיטאות. (</a:t>
            </a:r>
            <a:r>
              <a:rPr lang="en-US" dirty="0" smtClean="0"/>
              <a:t>.</a:t>
            </a:r>
            <a:r>
              <a:rPr lang="en-US" dirty="0" err="1" smtClean="0"/>
              <a:t>edu</a:t>
            </a:r>
            <a:r>
              <a:rPr lang="he-IL" dirty="0" smtClean="0"/>
              <a:t>)</a:t>
            </a:r>
            <a:endParaRPr lang="he-IL" dirty="0"/>
          </a:p>
          <a:p>
            <a:endParaRPr lang="he-IL" dirty="0" smtClean="0"/>
          </a:p>
        </p:txBody>
      </p:sp>
    </p:spTree>
    <p:extLst>
      <p:ext uri="{BB962C8B-B14F-4D97-AF65-F5344CB8AC3E}">
        <p14:creationId xmlns:p14="http://schemas.microsoft.com/office/powerpoint/2010/main" val="23645456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דרגת אמינות – פתרון ל-</a:t>
            </a:r>
            <a:r>
              <a:rPr lang="en-US" dirty="0" smtClean="0">
                <a:solidFill>
                  <a:schemeClr val="tx1"/>
                </a:solidFill>
              </a:rPr>
              <a:t>link spam</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הרעיון : </a:t>
            </a:r>
            <a:r>
              <a:rPr lang="he-IL" b="1" dirty="0" smtClean="0"/>
              <a:t>"נדיר שדף אמין יצביע על דף שאינו אמין".</a:t>
            </a:r>
            <a:endParaRPr lang="he-IL" b="1" dirty="0"/>
          </a:p>
          <a:p>
            <a:r>
              <a:rPr lang="he-IL" dirty="0" smtClean="0"/>
              <a:t>נצטרך להתחיל עם קבוצה של דפי גרעין מהרשת.</a:t>
            </a:r>
          </a:p>
          <a:p>
            <a:r>
              <a:rPr lang="he-IL" dirty="0" smtClean="0"/>
              <a:t>בתורה התחלה, נצטרך גם אוראקל אנושי שיאמר לנו האם הדף הוא ספאם או לא (זאת משימה יקרה, לכן הקבוצה הראשונית תהיה קטנה ככל האפשר).</a:t>
            </a:r>
          </a:p>
          <a:p>
            <a:r>
              <a:rPr lang="he-IL" dirty="0" smtClean="0"/>
              <a:t>נקרא לקבוצת הדפים הטובים "דפי אמינות".</a:t>
            </a:r>
          </a:p>
          <a:p>
            <a:r>
              <a:rPr lang="he-IL" dirty="0" smtClean="0"/>
              <a:t>נבצע רגישות לנושא עם </a:t>
            </a:r>
            <a:r>
              <a:rPr lang="en-US" dirty="0" smtClean="0"/>
              <a:t>S </a:t>
            </a:r>
            <a:r>
              <a:rPr lang="he-IL" dirty="0" smtClean="0"/>
              <a:t> שהוא קבוצת הדפים הנ"ל.</a:t>
            </a:r>
          </a:p>
          <a:p>
            <a:r>
              <a:rPr lang="he-IL" dirty="0" smtClean="0"/>
              <a:t>כל דף יקבל ציון בין 1 (אמין) ל-0</a:t>
            </a:r>
            <a:r>
              <a:rPr lang="en-US" dirty="0" smtClean="0"/>
              <a:t> </a:t>
            </a:r>
            <a:r>
              <a:rPr lang="he-IL" dirty="0" smtClean="0"/>
              <a:t>(ספאם).</a:t>
            </a:r>
          </a:p>
          <a:p>
            <a:r>
              <a:rPr lang="he-IL" dirty="0" smtClean="0"/>
              <a:t>דפים שיהיו מתחת לציון מסוים , נסווג אותם כספאם.</a:t>
            </a:r>
          </a:p>
          <a:p>
            <a:endParaRPr lang="he-IL" dirty="0" smtClean="0"/>
          </a:p>
          <a:p>
            <a:endParaRPr lang="he-IL" dirty="0" smtClean="0"/>
          </a:p>
        </p:txBody>
      </p:sp>
    </p:spTree>
    <p:extLst>
      <p:ext uri="{BB962C8B-B14F-4D97-AF65-F5344CB8AC3E}">
        <p14:creationId xmlns:p14="http://schemas.microsoft.com/office/powerpoint/2010/main" val="3371152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דרגת אמינות – גישות לבחירת גרעין אמינות</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נניח ונרצה לבחור </a:t>
            </a:r>
            <a:r>
              <a:rPr lang="en-US" dirty="0" smtClean="0"/>
              <a:t>k</a:t>
            </a:r>
            <a:r>
              <a:rPr lang="he-IL" dirty="0" smtClean="0"/>
              <a:t> דפים.</a:t>
            </a:r>
          </a:p>
          <a:p>
            <a:r>
              <a:rPr lang="he-IL" dirty="0" smtClean="0"/>
              <a:t>פתרון 1: לבחור את </a:t>
            </a:r>
            <a:r>
              <a:rPr lang="en-US" dirty="0" smtClean="0"/>
              <a:t>k</a:t>
            </a:r>
            <a:r>
              <a:rPr lang="he-IL" dirty="0" smtClean="0"/>
              <a:t> עם דרגת הדף הגבוהה ביותר. </a:t>
            </a:r>
          </a:p>
          <a:p>
            <a:pPr marL="548640" lvl="2">
              <a:spcBef>
                <a:spcPts val="600"/>
              </a:spcBef>
              <a:buSzPct val="70000"/>
            </a:pPr>
            <a:r>
              <a:rPr lang="he-IL" dirty="0"/>
              <a:t>הרעיון \ התקווה היא שלא נקבל דפים רעים עם דרגה גבוהה</a:t>
            </a:r>
            <a:r>
              <a:rPr lang="he-IL" dirty="0" smtClean="0"/>
              <a:t>.</a:t>
            </a:r>
          </a:p>
          <a:p>
            <a:r>
              <a:rPr lang="he-IL" dirty="0"/>
              <a:t>פתרון </a:t>
            </a:r>
            <a:r>
              <a:rPr lang="he-IL" dirty="0" smtClean="0"/>
              <a:t>2: </a:t>
            </a:r>
            <a:r>
              <a:rPr lang="he-IL" dirty="0"/>
              <a:t>לבחור את </a:t>
            </a:r>
            <a:r>
              <a:rPr lang="he-IL" dirty="0" smtClean="0"/>
              <a:t>דפים עם סיומת כמו </a:t>
            </a:r>
            <a:r>
              <a:rPr lang="en-US" dirty="0" err="1" smtClean="0"/>
              <a:t>edu</a:t>
            </a:r>
            <a:r>
              <a:rPr lang="en-US" dirty="0" smtClean="0"/>
              <a:t> , mil , </a:t>
            </a:r>
            <a:r>
              <a:rPr lang="en-US" dirty="0" err="1" smtClean="0"/>
              <a:t>gov</a:t>
            </a:r>
            <a:r>
              <a:rPr lang="he-IL" dirty="0" smtClean="0"/>
              <a:t>.</a:t>
            </a:r>
          </a:p>
          <a:p>
            <a:endParaRPr lang="he-IL" dirty="0" smtClean="0"/>
          </a:p>
          <a:p>
            <a:pPr marL="365760" lvl="1" indent="0">
              <a:buNone/>
            </a:pPr>
            <a:endParaRPr lang="he-IL" dirty="0" smtClean="0"/>
          </a:p>
          <a:p>
            <a:pPr marL="365760" lvl="1" indent="0">
              <a:buNone/>
            </a:pPr>
            <a:endParaRPr lang="he-IL" dirty="0"/>
          </a:p>
          <a:p>
            <a:pPr marL="365760" lvl="1" indent="0">
              <a:buNone/>
            </a:pPr>
            <a:endParaRPr lang="he-IL" dirty="0" smtClean="0"/>
          </a:p>
          <a:p>
            <a:pPr marL="365760" lvl="1" indent="0">
              <a:buNone/>
            </a:pPr>
            <a:endParaRPr lang="he-IL" dirty="0" smtClean="0"/>
          </a:p>
          <a:p>
            <a:endParaRPr lang="he-IL" dirty="0" smtClean="0"/>
          </a:p>
          <a:p>
            <a:endParaRPr lang="he-IL" dirty="0" smtClean="0"/>
          </a:p>
          <a:p>
            <a:endParaRPr lang="he-IL" dirty="0" smtClean="0"/>
          </a:p>
        </p:txBody>
      </p:sp>
    </p:spTree>
    <p:extLst>
      <p:ext uri="{BB962C8B-B14F-4D97-AF65-F5344CB8AC3E}">
        <p14:creationId xmlns:p14="http://schemas.microsoft.com/office/powerpoint/2010/main" val="2587595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גושי ספאם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במודל דרגת אמינות, התחלנו עם קבוצה של דפים אמינים והרחבנו אותה.</a:t>
            </a:r>
          </a:p>
          <a:p>
            <a:endParaRPr lang="he-IL" dirty="0" smtClean="0"/>
          </a:p>
          <a:p>
            <a:endParaRPr lang="he-IL" dirty="0"/>
          </a:p>
          <a:p>
            <a:endParaRPr lang="he-IL" dirty="0" smtClean="0"/>
          </a:p>
          <a:p>
            <a:endParaRPr lang="he-IL" dirty="0"/>
          </a:p>
          <a:p>
            <a:endParaRPr lang="he-IL" dirty="0" smtClean="0"/>
          </a:p>
          <a:p>
            <a:r>
              <a:rPr lang="he-IL" dirty="0"/>
              <a:t>כעת נשאל את עצמנו איזה אחוז מדרגת הדף של הדף מגיעה מדפי ספאם?  באופן פרקטי אנחנו לא יודעים את התשובה האמיתית, אז נעריך אותה.</a:t>
            </a:r>
          </a:p>
          <a:p>
            <a:endParaRPr lang="he-IL" dirty="0"/>
          </a:p>
          <a:p>
            <a:endParaRPr lang="he-IL" dirty="0" smtClean="0"/>
          </a:p>
          <a:p>
            <a:endParaRPr lang="he-IL" dirty="0"/>
          </a:p>
          <a:p>
            <a:endParaRPr lang="he-IL" dirty="0" smtClean="0"/>
          </a:p>
          <a:p>
            <a:endParaRPr lang="he-IL" dirty="0" smtClean="0"/>
          </a:p>
          <a:p>
            <a:endParaRPr lang="he-IL"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62187"/>
            <a:ext cx="28003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4235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גושי ספאם - שיערוך</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פתרון נוסף ל-</a:t>
            </a:r>
            <a:r>
              <a:rPr lang="en-US" dirty="0" smtClean="0"/>
              <a:t>link spam</a:t>
            </a:r>
            <a:r>
              <a:rPr lang="he-IL" dirty="0" smtClean="0"/>
              <a:t>: </a:t>
            </a:r>
          </a:p>
          <a:p>
            <a:pPr lvl="1"/>
            <a:r>
              <a:rPr lang="en-US" dirty="0"/>
              <a:t>R[p] </a:t>
            </a:r>
            <a:r>
              <a:rPr lang="he-IL" dirty="0"/>
              <a:t>– דרגת הדף של</a:t>
            </a:r>
            <a:r>
              <a:rPr lang="en-US" dirty="0"/>
              <a:t> </a:t>
            </a:r>
            <a:r>
              <a:rPr lang="he-IL" dirty="0"/>
              <a:t> </a:t>
            </a:r>
            <a:r>
              <a:rPr lang="en-US" dirty="0"/>
              <a:t>P</a:t>
            </a:r>
            <a:r>
              <a:rPr lang="he-IL" dirty="0"/>
              <a:t>.</a:t>
            </a:r>
          </a:p>
          <a:p>
            <a:pPr lvl="1"/>
            <a:r>
              <a:rPr lang="en-US" dirty="0"/>
              <a:t>R[p+]</a:t>
            </a:r>
            <a:r>
              <a:rPr lang="he-IL" dirty="0"/>
              <a:t> – דרגת הדף של </a:t>
            </a:r>
            <a:r>
              <a:rPr lang="en-US" dirty="0"/>
              <a:t>p</a:t>
            </a:r>
            <a:r>
              <a:rPr lang="he-IL" dirty="0"/>
              <a:t> עם קפיצה רנדומלית אל </a:t>
            </a:r>
            <a:r>
              <a:rPr lang="he-IL" b="1" dirty="0"/>
              <a:t>דפי אמון בלבד. </a:t>
            </a:r>
            <a:endParaRPr lang="he-IL" dirty="0"/>
          </a:p>
          <a:p>
            <a:r>
              <a:rPr lang="he-IL" dirty="0" smtClean="0"/>
              <a:t>ואז </a:t>
            </a:r>
            <a:r>
              <a:rPr lang="en-US" dirty="0" smtClean="0"/>
              <a:t>R[p-]=R[p]-R[p+]</a:t>
            </a:r>
            <a:endParaRPr lang="he-IL" dirty="0" smtClean="0"/>
          </a:p>
          <a:p>
            <a:r>
              <a:rPr lang="he-IL" dirty="0" smtClean="0"/>
              <a:t>מסת הספאם של </a:t>
            </a:r>
            <a:r>
              <a:rPr lang="en-US" dirty="0" smtClean="0"/>
              <a:t>P</a:t>
            </a:r>
            <a:r>
              <a:rPr lang="he-IL" dirty="0" smtClean="0"/>
              <a:t> תהיה </a:t>
            </a:r>
            <a:r>
              <a:rPr lang="en-US" dirty="0" smtClean="0"/>
              <a:t>R[p-]/R[p]</a:t>
            </a:r>
            <a:r>
              <a:rPr lang="he-IL" dirty="0" smtClean="0"/>
              <a:t> . </a:t>
            </a:r>
          </a:p>
          <a:p>
            <a:r>
              <a:rPr lang="he-IL" dirty="0" smtClean="0"/>
              <a:t>אם גודל זה גבוה, סביר שזה יהיה ספאם. </a:t>
            </a:r>
          </a:p>
          <a:p>
            <a:r>
              <a:rPr lang="he-IL" dirty="0" smtClean="0"/>
              <a:t>היתרון על השיטה הראשונה (בחירת דפים מתחת לציון מסוים להיות ספאם),היא שזה אינו מסתמך על הערך האבסולוטי של דרגת הדף שלו אלא על היחס. </a:t>
            </a:r>
          </a:p>
          <a:p>
            <a:endParaRPr lang="he-IL" dirty="0" smtClean="0"/>
          </a:p>
          <a:p>
            <a:endParaRPr lang="he-IL" dirty="0" smtClean="0"/>
          </a:p>
          <a:p>
            <a:pPr marL="365760" lvl="1" indent="0">
              <a:buNone/>
            </a:pPr>
            <a:endParaRPr lang="he-IL" b="1" dirty="0" smtClean="0"/>
          </a:p>
          <a:p>
            <a:endParaRPr lang="he-IL" dirty="0"/>
          </a:p>
          <a:p>
            <a:endParaRPr lang="he-IL" dirty="0" smtClean="0"/>
          </a:p>
          <a:p>
            <a:endParaRPr lang="he-IL" dirty="0"/>
          </a:p>
          <a:p>
            <a:endParaRPr lang="he-IL" dirty="0" smtClean="0"/>
          </a:p>
          <a:p>
            <a:endParaRPr lang="he-IL" dirty="0" smtClean="0"/>
          </a:p>
          <a:p>
            <a:endParaRPr lang="he-IL" dirty="0" smtClean="0"/>
          </a:p>
        </p:txBody>
      </p:sp>
    </p:spTree>
    <p:extLst>
      <p:ext uri="{BB962C8B-B14F-4D97-AF65-F5344CB8AC3E}">
        <p14:creationId xmlns:p14="http://schemas.microsoft.com/office/powerpoint/2010/main" val="1782802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solidFill>
                  <a:schemeClr val="tx1"/>
                </a:solidFill>
              </a:rPr>
              <a:t>גושי ספאם -דוגמה</a:t>
            </a:r>
          </a:p>
        </p:txBody>
      </p:sp>
      <p:sp>
        <p:nvSpPr>
          <p:cNvPr id="3" name="Content Placeholder 2"/>
          <p:cNvSpPr>
            <a:spLocks noGrp="1"/>
          </p:cNvSpPr>
          <p:nvPr>
            <p:ph sz="quarter" idx="1"/>
          </p:nvPr>
        </p:nvSpPr>
        <p:spPr/>
        <p:txBody>
          <a:bodyPr/>
          <a:lstStyle/>
          <a:p>
            <a:r>
              <a:rPr lang="he-IL" dirty="0" smtClean="0"/>
              <a:t>נניח שדפי האמון הם </a:t>
            </a:r>
          </a:p>
          <a:p>
            <a:r>
              <a:rPr lang="en-US" dirty="0" smtClean="0"/>
              <a:t>S={B,D}</a:t>
            </a:r>
          </a:p>
          <a:p>
            <a:r>
              <a:rPr lang="en-US" dirty="0" smtClean="0"/>
              <a:t>Beta=0.8</a:t>
            </a:r>
          </a:p>
          <a:p>
            <a:r>
              <a:rPr lang="he-IL" dirty="0" smtClean="0"/>
              <a:t>החישוב האיטרטיבי עבור דרגות אמון</a:t>
            </a:r>
          </a:p>
          <a:p>
            <a:endParaRPr lang="he-IL" dirty="0"/>
          </a:p>
          <a:p>
            <a:endParaRPr lang="he-IL" dirty="0" smtClean="0"/>
          </a:p>
          <a:p>
            <a:endParaRPr lang="he-IL" dirty="0"/>
          </a:p>
          <a:p>
            <a:r>
              <a:rPr lang="he-IL" dirty="0" smtClean="0"/>
              <a:t>יוביל לוקטור הסתברויות </a:t>
            </a:r>
          </a:p>
          <a:p>
            <a:pPr marL="0" indent="0">
              <a:buNone/>
            </a:pPr>
            <a:endParaRPr lang="he-IL" dirty="0" smtClean="0"/>
          </a:p>
          <a:p>
            <a:endParaRPr lang="he-IL" dirty="0" smtClean="0"/>
          </a:p>
          <a:p>
            <a:endParaRPr lang="he-IL" dirty="0" smtClean="0"/>
          </a:p>
          <a:p>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2514600" cy="228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410890"/>
            <a:ext cx="4419600" cy="115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190589"/>
            <a:ext cx="5591175" cy="109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61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מנועי חיפוש קדומים והגדרת ספאם</a:t>
            </a:r>
          </a:p>
        </p:txBody>
      </p:sp>
      <p:sp>
        <p:nvSpPr>
          <p:cNvPr id="3" name="Content Placeholder 2"/>
          <p:cNvSpPr>
            <a:spLocks noGrp="1"/>
          </p:cNvSpPr>
          <p:nvPr>
            <p:ph sz="quarter" idx="1"/>
          </p:nvPr>
        </p:nvSpPr>
        <p:spPr/>
        <p:txBody>
          <a:bodyPr/>
          <a:lstStyle/>
          <a:p>
            <a:r>
              <a:rPr lang="he-IL" dirty="0" smtClean="0"/>
              <a:t>נכון, היה קל לשטות באלגוריתם.אם אני מוכר חולצות ,אני יכול לשים בכותרת של הדף שם של סרט מפורסם \ את המילה </a:t>
            </a:r>
            <a:r>
              <a:rPr lang="en-US" dirty="0" err="1" smtClean="0"/>
              <a:t>facebook</a:t>
            </a:r>
            <a:r>
              <a:rPr lang="he-IL" dirty="0" smtClean="0"/>
              <a:t> , וזה גורם שתנועה תזרום אל האתר. </a:t>
            </a:r>
          </a:p>
          <a:p>
            <a:r>
              <a:rPr lang="he-IL" dirty="0" smtClean="0"/>
              <a:t>דוגמה נוספת</a:t>
            </a:r>
            <a:r>
              <a:rPr lang="en-US" dirty="0" smtClean="0"/>
              <a:t> </a:t>
            </a:r>
            <a:r>
              <a:rPr lang="he-IL" dirty="0" smtClean="0"/>
              <a:t>:</a:t>
            </a:r>
            <a:r>
              <a:rPr lang="en-US" dirty="0" smtClean="0"/>
              <a:t> </a:t>
            </a:r>
            <a:r>
              <a:rPr lang="he-IL" dirty="0" smtClean="0"/>
              <a:t> לשים את המילה "</a:t>
            </a:r>
            <a:r>
              <a:rPr lang="en-US" dirty="0" smtClean="0"/>
              <a:t>movie</a:t>
            </a:r>
            <a:r>
              <a:rPr lang="he-IL" dirty="0" smtClean="0"/>
              <a:t>" בצבע של הרקע של האתר, הרבה פעמים, בתחתית הדף. כאשר נחפש את המילה הזו, נגיע אל האתר שלי </a:t>
            </a:r>
            <a:r>
              <a:rPr lang="he-IL" dirty="0" smtClean="0">
                <a:sym typeface="Wingdings" pitchFamily="2" charset="2"/>
              </a:rPr>
              <a:t>.</a:t>
            </a:r>
            <a:endParaRPr lang="he-IL" dirty="0" smtClean="0"/>
          </a:p>
          <a:p>
            <a:r>
              <a:rPr lang="he-IL" dirty="0" smtClean="0"/>
              <a:t>יכולת זו (להצליח לשטות באלגוריתם) נקראת </a:t>
            </a:r>
            <a:r>
              <a:rPr lang="en-US" dirty="0" smtClean="0"/>
              <a:t>term spam</a:t>
            </a:r>
            <a:r>
              <a:rPr lang="en-US" dirty="0"/>
              <a:t> </a:t>
            </a:r>
            <a:endParaRPr lang="he-IL" dirty="0"/>
          </a:p>
          <a:p>
            <a:r>
              <a:rPr lang="he-IL" dirty="0" smtClean="0"/>
              <a:t>לכן המנועים הקדומים היו כמעט לא שמישים</a:t>
            </a:r>
            <a:r>
              <a:rPr lang="he-IL" dirty="0"/>
              <a:t> </a:t>
            </a:r>
            <a:r>
              <a:rPr lang="he-IL" dirty="0" smtClean="0"/>
              <a:t>– הרשת הייתה מוצפת בדפי ספאם.</a:t>
            </a:r>
            <a:endParaRPr lang="he-IL" dirty="0"/>
          </a:p>
        </p:txBody>
      </p:sp>
    </p:spTree>
    <p:extLst>
      <p:ext uri="{BB962C8B-B14F-4D97-AF65-F5344CB8AC3E}">
        <p14:creationId xmlns:p14="http://schemas.microsoft.com/office/powerpoint/2010/main" val="31067165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גושי ספאם -דוגמה</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דפי האמון הם  </a:t>
            </a:r>
          </a:p>
          <a:p>
            <a:r>
              <a:rPr lang="en-US" dirty="0"/>
              <a:t>S={B,D}</a:t>
            </a:r>
          </a:p>
          <a:p>
            <a:r>
              <a:rPr lang="he-IL" dirty="0" smtClean="0"/>
              <a:t>נקבל </a:t>
            </a:r>
            <a:endParaRPr lang="en-US" dirty="0"/>
          </a:p>
          <a:p>
            <a:endParaRPr lang="he-IL" dirty="0" smtClean="0"/>
          </a:p>
          <a:p>
            <a:endParaRPr lang="he-IL" dirty="0" smtClean="0"/>
          </a:p>
          <a:p>
            <a:pPr marL="365760" lvl="1" indent="0">
              <a:buNone/>
            </a:pPr>
            <a:endParaRPr lang="he-IL" b="1" dirty="0" smtClean="0"/>
          </a:p>
          <a:p>
            <a:endParaRPr lang="he-IL" dirty="0"/>
          </a:p>
          <a:p>
            <a:endParaRPr lang="he-IL" dirty="0" smtClean="0"/>
          </a:p>
          <a:p>
            <a:endParaRPr lang="he-IL" dirty="0"/>
          </a:p>
          <a:p>
            <a:endParaRPr lang="he-IL" dirty="0" smtClean="0"/>
          </a:p>
          <a:p>
            <a:endParaRPr lang="he-IL" dirty="0" smtClean="0"/>
          </a:p>
          <a:p>
            <a:endParaRPr lang="he-IL"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17638"/>
            <a:ext cx="2514600" cy="228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962400"/>
            <a:ext cx="4295775" cy="154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5406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סמכויות ומומחיות (אלגוריתם </a:t>
            </a:r>
            <a:r>
              <a:rPr lang="en-US" dirty="0" smtClean="0">
                <a:solidFill>
                  <a:schemeClr val="tx1"/>
                </a:solidFill>
              </a:rPr>
              <a:t>HIT</a:t>
            </a:r>
            <a:r>
              <a:rPr lang="he-IL" dirty="0" smtClean="0">
                <a:solidFill>
                  <a:schemeClr val="tx1"/>
                </a:solidFill>
              </a:rPr>
              <a:t>).</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רעיון זה הוצע בערך באותו זמן שבו הוצע אלגוריתם דרגת הדף (98-99)</a:t>
            </a:r>
            <a:endParaRPr lang="he-IL" dirty="0"/>
          </a:p>
          <a:p>
            <a:r>
              <a:rPr lang="he-IL" dirty="0" smtClean="0"/>
              <a:t>מטרה : נאמר לרגע שאנו רוצים למצוא עיתונים טובים. </a:t>
            </a:r>
          </a:p>
          <a:p>
            <a:pPr lvl="1"/>
            <a:r>
              <a:rPr lang="he-IL" dirty="0" smtClean="0"/>
              <a:t>נמצא</a:t>
            </a:r>
            <a:r>
              <a:rPr lang="en-US" dirty="0" smtClean="0"/>
              <a:t> </a:t>
            </a:r>
            <a:r>
              <a:rPr lang="he-IL" dirty="0" smtClean="0"/>
              <a:t>"מומחים" – אנשים שמצביעים אל העיתון הזה. </a:t>
            </a:r>
          </a:p>
          <a:p>
            <a:r>
              <a:rPr lang="he-IL" dirty="0" smtClean="0"/>
              <a:t>הרעיון הוא </a:t>
            </a:r>
            <a:r>
              <a:rPr lang="he-IL" b="1" dirty="0" smtClean="0"/>
              <a:t>לינקים כהצבעות. </a:t>
            </a:r>
            <a:endParaRPr lang="he-IL" b="1" dirty="0"/>
          </a:p>
          <a:p>
            <a:r>
              <a:rPr lang="he-IL" dirty="0" smtClean="0"/>
              <a:t>לכל דף יהיה 2 ציונים:</a:t>
            </a:r>
          </a:p>
          <a:p>
            <a:pPr lvl="1"/>
            <a:r>
              <a:rPr lang="he-IL" dirty="0" smtClean="0"/>
              <a:t>תכונות כמומחה – </a:t>
            </a:r>
            <a:r>
              <a:rPr lang="en-US" dirty="0" smtClean="0"/>
              <a:t>hub</a:t>
            </a:r>
            <a:r>
              <a:rPr lang="he-IL" dirty="0" smtClean="0"/>
              <a:t> </a:t>
            </a:r>
          </a:p>
          <a:p>
            <a:pPr lvl="1"/>
            <a:r>
              <a:rPr lang="he-IL" dirty="0" smtClean="0"/>
              <a:t>תכונות כסמכות – </a:t>
            </a:r>
            <a:r>
              <a:rPr lang="en-US" dirty="0" smtClean="0"/>
              <a:t>authority</a:t>
            </a:r>
            <a:r>
              <a:rPr lang="he-IL" dirty="0" smtClean="0"/>
              <a:t>.</a:t>
            </a:r>
          </a:p>
          <a:p>
            <a:endParaRPr lang="he-IL" dirty="0"/>
          </a:p>
        </p:txBody>
      </p:sp>
    </p:spTree>
    <p:extLst>
      <p:ext uri="{BB962C8B-B14F-4D97-AF65-F5344CB8AC3E}">
        <p14:creationId xmlns:p14="http://schemas.microsoft.com/office/powerpoint/2010/main" val="10953930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סמכויות ומומחיות (אלגוריתם </a:t>
            </a:r>
            <a:r>
              <a:rPr lang="en-US" dirty="0" smtClean="0">
                <a:solidFill>
                  <a:schemeClr val="tx1"/>
                </a:solidFill>
              </a:rPr>
              <a:t>HIT</a:t>
            </a:r>
            <a:r>
              <a:rPr lang="he-IL" dirty="0" smtClean="0">
                <a:solidFill>
                  <a:schemeClr val="tx1"/>
                </a:solidFill>
              </a:rPr>
              <a:t>).</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ההתעניינות בדפים נופלת בתוך 2 מחלקות : </a:t>
            </a:r>
          </a:p>
          <a:p>
            <a:pPr marL="457200" indent="-457200">
              <a:buFont typeface="+mj-lt"/>
              <a:buAutoNum type="arabicPeriod"/>
            </a:pPr>
            <a:r>
              <a:rPr lang="he-IL" dirty="0" smtClean="0"/>
              <a:t>סמכויות (</a:t>
            </a:r>
            <a:r>
              <a:rPr lang="en-US" dirty="0"/>
              <a:t>authority</a:t>
            </a:r>
            <a:r>
              <a:rPr lang="he-IL" dirty="0" smtClean="0"/>
              <a:t>)– דפים שמכילים מידע שימושי, למשל :</a:t>
            </a:r>
          </a:p>
          <a:p>
            <a:pPr marL="822960" lvl="1" indent="-457200">
              <a:buFont typeface="+mj-lt"/>
              <a:buAutoNum type="arabicPeriod"/>
            </a:pPr>
            <a:r>
              <a:rPr lang="he-IL" dirty="0" smtClean="0"/>
              <a:t>דף הבית של עיתונים</a:t>
            </a:r>
          </a:p>
          <a:p>
            <a:pPr marL="822960" lvl="1" indent="-457200">
              <a:buFont typeface="+mj-lt"/>
              <a:buAutoNum type="arabicPeriod"/>
            </a:pPr>
            <a:r>
              <a:rPr lang="he-IL" dirty="0" smtClean="0"/>
              <a:t>דף הבית של קורס</a:t>
            </a:r>
          </a:p>
          <a:p>
            <a:pPr marL="457200" indent="-457200">
              <a:buFont typeface="+mj-lt"/>
              <a:buAutoNum type="arabicPeriod"/>
            </a:pPr>
            <a:r>
              <a:rPr lang="he-IL" dirty="0" smtClean="0"/>
              <a:t>מומחים (</a:t>
            </a:r>
            <a:r>
              <a:rPr lang="en-US" dirty="0" smtClean="0"/>
              <a:t>hub</a:t>
            </a:r>
            <a:r>
              <a:rPr lang="he-IL" dirty="0" smtClean="0"/>
              <a:t>)– דפים שמקשרים אל דפי סמכויות. למשל:</a:t>
            </a:r>
          </a:p>
          <a:p>
            <a:pPr marL="822960" lvl="1" indent="-457200">
              <a:buFont typeface="+mj-lt"/>
              <a:buAutoNum type="arabicPeriod"/>
            </a:pPr>
            <a:r>
              <a:rPr lang="he-IL" dirty="0" smtClean="0"/>
              <a:t>רשימה של עיתונים </a:t>
            </a:r>
          </a:p>
          <a:p>
            <a:pPr marL="822960" lvl="1" indent="-457200">
              <a:buFont typeface="+mj-lt"/>
              <a:buAutoNum type="arabicPeriod"/>
            </a:pPr>
            <a:r>
              <a:rPr lang="he-IL" dirty="0" smtClean="0"/>
              <a:t>ידיעון קורסים</a:t>
            </a:r>
            <a:endParaRPr lang="he-IL" dirty="0"/>
          </a:p>
          <a:p>
            <a:pPr marL="365760" lvl="1" indent="0">
              <a:buNone/>
            </a:pPr>
            <a:r>
              <a:rPr lang="he-IL" dirty="0" smtClean="0"/>
              <a:t>מרכזים טובים מצביעים אל אתרים עם תוכן טוב. אבל איך נחשב בפועל את הציונים?</a:t>
            </a:r>
          </a:p>
          <a:p>
            <a:pPr marL="822960" lvl="1" indent="-457200">
              <a:buFont typeface="+mj-lt"/>
              <a:buAutoNum type="arabicPeriod"/>
            </a:pPr>
            <a:endParaRPr lang="he-IL" dirty="0" smtClean="0"/>
          </a:p>
          <a:p>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029200"/>
            <a:ext cx="2466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8370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דוגמה חישובית – כיצד לחשב את הציונים?</a:t>
            </a:r>
            <a:endParaRPr lang="he-IL" dirty="0">
              <a:solidFill>
                <a:schemeClr val="tx1"/>
              </a:solidFill>
            </a:endParaRPr>
          </a:p>
        </p:txBody>
      </p:sp>
      <p:sp>
        <p:nvSpPr>
          <p:cNvPr id="3" name="Content Placeholder 2"/>
          <p:cNvSpPr>
            <a:spLocks noGrp="1"/>
          </p:cNvSpPr>
          <p:nvPr>
            <p:ph sz="quarter" idx="1"/>
          </p:nvPr>
        </p:nvSpPr>
        <p:spPr/>
        <p:txBody>
          <a:bodyPr/>
          <a:lstStyle/>
          <a:p>
            <a:r>
              <a:rPr lang="he-IL" dirty="0" smtClean="0"/>
              <a:t>נתחיל עם </a:t>
            </a:r>
          </a:p>
          <a:p>
            <a:endParaRPr lang="he-IL" dirty="0"/>
          </a:p>
          <a:p>
            <a:endParaRPr lang="he-IL" dirty="0" smtClean="0"/>
          </a:p>
          <a:p>
            <a:endParaRPr lang="he-IL" dirty="0"/>
          </a:p>
          <a:p>
            <a:pPr marL="0" indent="0">
              <a:buNone/>
            </a:pPr>
            <a:endParaRPr lang="he-IL" dirty="0"/>
          </a:p>
          <a:p>
            <a:r>
              <a:rPr lang="he-IL" dirty="0" smtClean="0"/>
              <a:t>נסתכל על דוגמה פשוטה - </a:t>
            </a:r>
          </a:p>
          <a:p>
            <a:r>
              <a:rPr lang="he-IL" dirty="0" smtClean="0"/>
              <a:t>הערה</a:t>
            </a:r>
            <a:r>
              <a:rPr lang="he-IL" dirty="0"/>
              <a:t>: זה לא המציאות, במציאות לכל דף יהיה גם ציון </a:t>
            </a:r>
            <a:r>
              <a:rPr lang="he-IL" dirty="0" smtClean="0"/>
              <a:t>מרכז וגם </a:t>
            </a:r>
            <a:r>
              <a:rPr lang="he-IL" dirty="0"/>
              <a:t>ציון </a:t>
            </a:r>
            <a:r>
              <a:rPr lang="he-IL" dirty="0" smtClean="0"/>
              <a:t>של מומחיות.</a:t>
            </a:r>
            <a:endParaRPr lang="en-US" dirty="0" smtClean="0"/>
          </a:p>
          <a:p>
            <a:r>
              <a:rPr lang="he-IL" dirty="0" smtClean="0"/>
              <a:t>אתחול : כל דף יתחיל עם ציון מומחה = 1.</a:t>
            </a:r>
          </a:p>
          <a:p>
            <a:r>
              <a:rPr lang="he-IL" dirty="0" smtClean="0"/>
              <a:t>ציון סמכות יקצור את ההצבעות אליו. </a:t>
            </a:r>
          </a:p>
          <a:p>
            <a:endParaRPr lang="en-US" dirty="0" smtClean="0"/>
          </a:p>
          <a:p>
            <a:endParaRPr lang="en-US" dirty="0"/>
          </a:p>
          <a:p>
            <a:endParaRPr lang="he-IL" dirty="0" smtClean="0"/>
          </a:p>
          <a:p>
            <a:pPr marL="822960" lvl="1" indent="-457200">
              <a:buFont typeface="+mj-lt"/>
              <a:buAutoNum type="arabicPeriod"/>
            </a:pPr>
            <a:endParaRPr lang="he-IL" dirty="0" smtClean="0"/>
          </a:p>
          <a:p>
            <a:endParaRPr lang="he-IL"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133" y="1600201"/>
            <a:ext cx="2250466"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6787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solidFill>
                  <a:schemeClr val="tx1"/>
                </a:solidFill>
              </a:rPr>
              <a:t>דוגמה חישובית – כיצד לחשב את הציונים?</a:t>
            </a:r>
          </a:p>
        </p:txBody>
      </p:sp>
      <p:sp>
        <p:nvSpPr>
          <p:cNvPr id="3" name="Content Placeholder 2"/>
          <p:cNvSpPr>
            <a:spLocks noGrp="1"/>
          </p:cNvSpPr>
          <p:nvPr>
            <p:ph sz="quarter" idx="1"/>
          </p:nvPr>
        </p:nvSpPr>
        <p:spPr/>
        <p:txBody>
          <a:bodyPr/>
          <a:lstStyle/>
          <a:p>
            <a:r>
              <a:rPr lang="he-IL" dirty="0" smtClean="0"/>
              <a:t>שלב שני – ציון סמכות אוסף את ההצבעות שלו </a:t>
            </a:r>
          </a:p>
          <a:p>
            <a:endParaRPr lang="he-IL" dirty="0"/>
          </a:p>
          <a:p>
            <a:endParaRPr lang="he-IL" dirty="0" smtClean="0"/>
          </a:p>
          <a:p>
            <a:endParaRPr lang="he-IL" dirty="0"/>
          </a:p>
          <a:p>
            <a:endParaRPr lang="he-IL" dirty="0" smtClean="0"/>
          </a:p>
          <a:p>
            <a:endParaRPr lang="he-IL" dirty="0"/>
          </a:p>
          <a:p>
            <a:r>
              <a:rPr lang="he-IL" dirty="0" smtClean="0"/>
              <a:t>שלב שלישי – כל מרכז יאסוף את סכומי הסמכויות שהוא מצביע אליהם </a:t>
            </a:r>
          </a:p>
          <a:p>
            <a:endParaRPr lang="he-IL" dirty="0"/>
          </a:p>
          <a:p>
            <a:endParaRPr lang="he-IL" dirty="0" smtClean="0"/>
          </a:p>
          <a:p>
            <a:endParaRPr lang="he-IL" dirty="0"/>
          </a:p>
          <a:p>
            <a:endParaRPr lang="he-IL" dirty="0" smtClean="0"/>
          </a:p>
          <a:p>
            <a:endParaRPr lang="he-IL" dirty="0"/>
          </a:p>
          <a:p>
            <a:endParaRPr lang="en-US" dirty="0" smtClean="0"/>
          </a:p>
          <a:p>
            <a:endParaRPr lang="en-US" dirty="0"/>
          </a:p>
          <a:p>
            <a:endParaRPr lang="he-IL" dirty="0" smtClean="0"/>
          </a:p>
          <a:p>
            <a:pPr marL="822960" lvl="1" indent="-457200">
              <a:buFont typeface="+mj-lt"/>
              <a:buAutoNum type="arabicPeriod"/>
            </a:pPr>
            <a:endParaRPr lang="he-IL" dirty="0" smtClean="0"/>
          </a:p>
          <a:p>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776" y="2159002"/>
            <a:ext cx="2471224" cy="157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705350"/>
            <a:ext cx="2684766"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5216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ניתוח מתמטי</a:t>
            </a:r>
            <a:endParaRPr lang="he-IL" dirty="0">
              <a:solidFill>
                <a:schemeClr val="tx1"/>
              </a:solidFill>
            </a:endParaRPr>
          </a:p>
        </p:txBody>
      </p:sp>
      <p:sp>
        <p:nvSpPr>
          <p:cNvPr id="3" name="Content Placeholder 2"/>
          <p:cNvSpPr>
            <a:spLocks noGrp="1"/>
          </p:cNvSpPr>
          <p:nvPr>
            <p:ph sz="quarter" idx="1"/>
          </p:nvPr>
        </p:nvSpPr>
        <p:spPr/>
        <p:txBody>
          <a:bodyPr>
            <a:normAutofit/>
          </a:bodyPr>
          <a:lstStyle/>
          <a:p>
            <a:r>
              <a:rPr lang="he-IL" dirty="0" smtClean="0"/>
              <a:t>וכך הלאה אנחנו מעדכנים את הציונים ומנרמלים</a:t>
            </a:r>
            <a:r>
              <a:rPr lang="en-US" dirty="0" smtClean="0"/>
              <a:t> </a:t>
            </a:r>
            <a:r>
              <a:rPr lang="he-IL" dirty="0" smtClean="0"/>
              <a:t> (עוד לא אמרנו איך) כדי שהם לא יהיו גדולים מדי.</a:t>
            </a:r>
          </a:p>
          <a:p>
            <a:r>
              <a:rPr lang="he-IL" dirty="0" smtClean="0"/>
              <a:t>באופן מתמטי מסמנים </a:t>
            </a:r>
            <a:r>
              <a:rPr lang="en-US" dirty="0" smtClean="0"/>
              <a:t>h</a:t>
            </a:r>
            <a:r>
              <a:rPr lang="he-IL" dirty="0" smtClean="0"/>
              <a:t> כוקטור של מומחים ו-</a:t>
            </a:r>
            <a:r>
              <a:rPr lang="en-US" dirty="0" smtClean="0"/>
              <a:t>a</a:t>
            </a:r>
            <a:r>
              <a:rPr lang="he-IL" dirty="0" smtClean="0"/>
              <a:t> וקטור של</a:t>
            </a:r>
            <a:r>
              <a:rPr lang="he-IL" dirty="0"/>
              <a:t> </a:t>
            </a:r>
            <a:r>
              <a:rPr lang="he-IL" dirty="0" smtClean="0"/>
              <a:t>סמכויות.  </a:t>
            </a:r>
          </a:p>
          <a:p>
            <a:r>
              <a:rPr lang="en-US" dirty="0" smtClean="0"/>
              <a:t>L</a:t>
            </a:r>
            <a:r>
              <a:rPr lang="he-IL" dirty="0" smtClean="0"/>
              <a:t> – מטריצת לינקים , תקבל 1 איפה שיש לינק ו-0 אחרת.</a:t>
            </a:r>
          </a:p>
          <a:p>
            <a:r>
              <a:rPr lang="he-IL" dirty="0" smtClean="0"/>
              <a:t>האלגוריתם:</a:t>
            </a:r>
          </a:p>
          <a:p>
            <a:pPr marL="822960" lvl="1" indent="-457200">
              <a:buFont typeface="+mj-lt"/>
              <a:buAutoNum type="arabicPeriod"/>
            </a:pPr>
            <a:r>
              <a:rPr lang="he-IL" dirty="0" smtClean="0"/>
              <a:t>אתחת את </a:t>
            </a:r>
            <a:r>
              <a:rPr lang="en-US" dirty="0" smtClean="0"/>
              <a:t>h</a:t>
            </a:r>
            <a:r>
              <a:rPr lang="he-IL" dirty="0" smtClean="0"/>
              <a:t> להיות וקטור של 1ים</a:t>
            </a:r>
          </a:p>
          <a:p>
            <a:pPr marL="822960" lvl="1" indent="-457200">
              <a:buFont typeface="+mj-lt"/>
              <a:buAutoNum type="arabicPeriod"/>
            </a:pPr>
            <a:r>
              <a:rPr lang="he-IL" dirty="0" smtClean="0"/>
              <a:t>חשב                , כיול: חלק את כל הוקטור בחלק הגדול ביותר.</a:t>
            </a:r>
          </a:p>
          <a:p>
            <a:pPr marL="822960" lvl="1" indent="-457200">
              <a:buFont typeface="+mj-lt"/>
              <a:buAutoNum type="arabicPeriod"/>
            </a:pPr>
            <a:r>
              <a:rPr lang="he-IL" dirty="0" smtClean="0"/>
              <a:t>חשב 	</a:t>
            </a:r>
            <a:r>
              <a:rPr lang="en-US" dirty="0" smtClean="0"/>
              <a:t>	</a:t>
            </a:r>
            <a:r>
              <a:rPr lang="he-IL" dirty="0"/>
              <a:t>כיול: חלק את כל הוקטור בחלק הגדול ביותר</a:t>
            </a:r>
            <a:r>
              <a:rPr lang="he-IL" dirty="0" smtClean="0"/>
              <a:t>.</a:t>
            </a:r>
          </a:p>
          <a:p>
            <a:pPr marL="822960" lvl="1" indent="-457200">
              <a:buFont typeface="+mj-lt"/>
              <a:buAutoNum type="arabicPeriod"/>
            </a:pPr>
            <a:r>
              <a:rPr lang="he-IL" dirty="0" smtClean="0"/>
              <a:t>חזור על צעדים 2,3 עד להתכנסות</a:t>
            </a:r>
          </a:p>
          <a:p>
            <a:pPr lvl="1"/>
            <a:endParaRPr lang="he-IL" dirty="0" smtClean="0"/>
          </a:p>
          <a:p>
            <a:endParaRPr lang="he-IL" dirty="0" smtClean="0"/>
          </a:p>
          <a:p>
            <a:endParaRPr lang="he-IL" dirty="0"/>
          </a:p>
          <a:p>
            <a:endParaRPr lang="he-IL" dirty="0" smtClean="0"/>
          </a:p>
          <a:p>
            <a:endParaRPr lang="he-IL" dirty="0"/>
          </a:p>
          <a:p>
            <a:endParaRPr lang="he-IL" dirty="0" smtClean="0"/>
          </a:p>
          <a:p>
            <a:endParaRPr lang="he-IL" dirty="0"/>
          </a:p>
          <a:p>
            <a:endParaRPr lang="he-IL" dirty="0" smtClean="0"/>
          </a:p>
          <a:p>
            <a:endParaRPr lang="he-IL" dirty="0"/>
          </a:p>
          <a:p>
            <a:endParaRPr lang="en-US" dirty="0" smtClean="0"/>
          </a:p>
          <a:p>
            <a:endParaRPr lang="en-US" dirty="0"/>
          </a:p>
          <a:p>
            <a:endParaRPr lang="he-IL" dirty="0" smtClean="0"/>
          </a:p>
          <a:p>
            <a:pPr marL="822960" lvl="1" indent="-457200">
              <a:buFont typeface="+mj-lt"/>
              <a:buAutoNum type="arabicPeriod"/>
            </a:pPr>
            <a:endParaRPr lang="he-IL" dirty="0" smtClean="0"/>
          </a:p>
          <a:p>
            <a:endParaRPr lang="he-IL" dirty="0"/>
          </a:p>
        </p:txBody>
      </p:sp>
      <mc:AlternateContent xmlns:mc="http://schemas.openxmlformats.org/markup-compatibility/2006" xmlns:a14="http://schemas.microsoft.com/office/drawing/2010/main">
        <mc:Choice Requires="a14">
          <p:sp>
            <p:nvSpPr>
              <p:cNvPr id="9" name="Rectangle 8"/>
              <p:cNvSpPr/>
              <p:nvPr/>
            </p:nvSpPr>
            <p:spPr>
              <a:xfrm>
                <a:off x="5543731" y="4173277"/>
                <a:ext cx="9332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i="1">
                          <a:latin typeface="Cambria Math"/>
                        </a:rPr>
                        <m:t>=</m:t>
                      </m:r>
                      <m:r>
                        <a:rPr lang="en-US" i="1" smtClean="0">
                          <a:latin typeface="Cambria Math"/>
                          <a:ea typeface="Cambria Math"/>
                        </a:rPr>
                        <m:t>𝐿</m:t>
                      </m:r>
                      <m:r>
                        <a:rPr lang="en-US" b="0" i="1" smtClean="0">
                          <a:latin typeface="Cambria Math"/>
                          <a:ea typeface="Cambria Math"/>
                        </a:rPr>
                        <m:t>h</m:t>
                      </m:r>
                    </m:oMath>
                  </m:oMathPara>
                </a14:m>
                <a:endParaRPr lang="he-IL" dirty="0"/>
              </a:p>
            </p:txBody>
          </p:sp>
        </mc:Choice>
        <mc:Fallback xmlns="">
          <p:sp>
            <p:nvSpPr>
              <p:cNvPr id="9" name="Rectangle 8"/>
              <p:cNvSpPr>
                <a:spLocks noRot="1" noChangeAspect="1" noMove="1" noResize="1" noEditPoints="1" noAdjustHandles="1" noChangeArrowheads="1" noChangeShapeType="1" noTextEdit="1"/>
              </p:cNvSpPr>
              <p:nvPr/>
            </p:nvSpPr>
            <p:spPr>
              <a:xfrm>
                <a:off x="5543731" y="4173277"/>
                <a:ext cx="933269" cy="369332"/>
              </a:xfrm>
              <a:prstGeom prst="rect">
                <a:avLst/>
              </a:prstGeom>
              <a:blipFill rotWithShape="1">
                <a:blip r:embed="rId2"/>
                <a:stretch>
                  <a:fillRect t="-8333" r="-7792" b="-26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57800" y="4542609"/>
                <a:ext cx="10388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r>
                        <a:rPr lang="en-US" i="1">
                          <a:latin typeface="Cambria Math"/>
                        </a:rPr>
                        <m:t>=</m:t>
                      </m:r>
                      <m:sSup>
                        <m:sSupPr>
                          <m:ctrlPr>
                            <a:rPr lang="en-US" i="1">
                              <a:latin typeface="Cambria Math"/>
                              <a:ea typeface="Cambria Math"/>
                            </a:rPr>
                          </m:ctrlPr>
                        </m:sSupPr>
                        <m:e>
                          <m:r>
                            <a:rPr lang="en-US" i="1">
                              <a:latin typeface="Cambria Math"/>
                              <a:ea typeface="Cambria Math"/>
                            </a:rPr>
                            <m:t>𝐿</m:t>
                          </m:r>
                        </m:e>
                        <m:sup>
                          <m:r>
                            <a:rPr lang="en-US" i="1">
                              <a:latin typeface="Cambria Math"/>
                              <a:ea typeface="Cambria Math"/>
                            </a:rPr>
                            <m:t>𝑇</m:t>
                          </m:r>
                        </m:sup>
                      </m:sSup>
                      <m:r>
                        <a:rPr lang="en-US" b="0" i="1" smtClean="0">
                          <a:latin typeface="Cambria Math"/>
                          <a:ea typeface="Cambria Math"/>
                        </a:rPr>
                        <m:t>𝑎</m:t>
                      </m:r>
                    </m:oMath>
                  </m:oMathPara>
                </a14:m>
                <a:endParaRPr lang="he-IL" dirty="0"/>
              </a:p>
            </p:txBody>
          </p:sp>
        </mc:Choice>
        <mc:Fallback xmlns="">
          <p:sp>
            <p:nvSpPr>
              <p:cNvPr id="10" name="Rectangle 9"/>
              <p:cNvSpPr>
                <a:spLocks noRot="1" noChangeAspect="1" noMove="1" noResize="1" noEditPoints="1" noAdjustHandles="1" noChangeArrowheads="1" noChangeShapeType="1" noTextEdit="1"/>
              </p:cNvSpPr>
              <p:nvPr/>
            </p:nvSpPr>
            <p:spPr>
              <a:xfrm>
                <a:off x="5257800" y="4542609"/>
                <a:ext cx="1038811" cy="369332"/>
              </a:xfrm>
              <a:prstGeom prst="rect">
                <a:avLst/>
              </a:prstGeom>
              <a:blipFill rotWithShape="1">
                <a:blip r:embed="rId3"/>
                <a:stretch>
                  <a:fillRect t="-8197" r="-7059" b="-24590"/>
                </a:stretch>
              </a:blipFill>
            </p:spPr>
            <p:txBody>
              <a:bodyPr/>
              <a:lstStyle/>
              <a:p>
                <a:r>
                  <a:rPr lang="he-IL">
                    <a:noFill/>
                  </a:rPr>
                  <a:t> </a:t>
                </a:r>
              </a:p>
            </p:txBody>
          </p:sp>
        </mc:Fallback>
      </mc:AlternateContent>
    </p:spTree>
    <p:extLst>
      <p:ext uri="{BB962C8B-B14F-4D97-AF65-F5344CB8AC3E}">
        <p14:creationId xmlns:p14="http://schemas.microsoft.com/office/powerpoint/2010/main" val="37450415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ניתוח מתמטי</a:t>
            </a:r>
            <a:endParaRPr lang="he-IL" dirty="0">
              <a:solidFill>
                <a:schemeClr val="tx1"/>
              </a:solidFill>
            </a:endParaRPr>
          </a:p>
        </p:txBody>
      </p:sp>
      <p:sp>
        <p:nvSpPr>
          <p:cNvPr id="3" name="Content Placeholder 2"/>
          <p:cNvSpPr>
            <a:spLocks noGrp="1"/>
          </p:cNvSpPr>
          <p:nvPr>
            <p:ph sz="quarter" idx="1"/>
          </p:nvPr>
        </p:nvSpPr>
        <p:spPr/>
        <p:txBody>
          <a:bodyPr/>
          <a:lstStyle/>
          <a:p>
            <a:endParaRPr lang="he-IL" dirty="0"/>
          </a:p>
          <a:p>
            <a:r>
              <a:rPr lang="he-IL" dirty="0" smtClean="0"/>
              <a:t>נסתכל על</a:t>
            </a:r>
          </a:p>
          <a:p>
            <a:endParaRPr lang="he-IL" dirty="0"/>
          </a:p>
          <a:p>
            <a:endParaRPr lang="he-IL" dirty="0" smtClean="0"/>
          </a:p>
          <a:p>
            <a:endParaRPr lang="he-IL" dirty="0"/>
          </a:p>
          <a:p>
            <a:r>
              <a:rPr lang="he-IL" dirty="0" smtClean="0"/>
              <a:t>חישוב איטרטיבי</a:t>
            </a:r>
          </a:p>
          <a:p>
            <a:endParaRPr lang="he-IL" dirty="0"/>
          </a:p>
          <a:p>
            <a:endParaRPr lang="he-IL" dirty="0" smtClean="0"/>
          </a:p>
          <a:p>
            <a:endParaRPr lang="he-IL" dirty="0"/>
          </a:p>
          <a:p>
            <a:r>
              <a:rPr lang="he-IL" dirty="0" smtClean="0"/>
              <a:t>תוצאות </a:t>
            </a:r>
          </a:p>
          <a:p>
            <a:endParaRPr lang="he-IL" dirty="0"/>
          </a:p>
          <a:p>
            <a:endParaRPr lang="he-IL" dirty="0" smtClean="0"/>
          </a:p>
          <a:p>
            <a:endParaRPr lang="he-IL" dirty="0"/>
          </a:p>
          <a:p>
            <a:endParaRPr lang="he-IL" dirty="0" smtClean="0"/>
          </a:p>
          <a:p>
            <a:endParaRPr lang="he-IL" dirty="0"/>
          </a:p>
          <a:p>
            <a:endParaRPr lang="en-US" dirty="0" smtClean="0"/>
          </a:p>
          <a:p>
            <a:endParaRPr lang="en-US" dirty="0"/>
          </a:p>
          <a:p>
            <a:endParaRPr lang="he-IL" dirty="0" smtClean="0"/>
          </a:p>
          <a:p>
            <a:pPr marL="822960" lvl="1" indent="-457200">
              <a:buFont typeface="+mj-lt"/>
              <a:buAutoNum type="arabicPeriod"/>
            </a:pPr>
            <a:endParaRPr lang="he-IL" dirty="0" smtClean="0"/>
          </a:p>
          <a:p>
            <a:endParaRPr lang="he-I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37336"/>
            <a:ext cx="1931820" cy="176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95425"/>
            <a:ext cx="2518986" cy="156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137" y="3352800"/>
            <a:ext cx="2687725" cy="197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495" y="5453396"/>
            <a:ext cx="3085905" cy="117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3670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ניתוח התוצאות</a:t>
            </a:r>
            <a:endParaRPr lang="he-IL" dirty="0">
              <a:solidFill>
                <a:schemeClr val="tx1"/>
              </a:solidFill>
            </a:endParaRPr>
          </a:p>
        </p:txBody>
      </p:sp>
      <p:sp>
        <p:nvSpPr>
          <p:cNvPr id="3" name="Content Placeholder 2"/>
          <p:cNvSpPr>
            <a:spLocks noGrp="1"/>
          </p:cNvSpPr>
          <p:nvPr>
            <p:ph sz="quarter" idx="1"/>
          </p:nvPr>
        </p:nvSpPr>
        <p:spPr/>
        <p:txBody>
          <a:bodyPr/>
          <a:lstStyle/>
          <a:p>
            <a:endParaRPr lang="he-IL" dirty="0" smtClean="0"/>
          </a:p>
          <a:p>
            <a:endParaRPr lang="he-IL" dirty="0"/>
          </a:p>
          <a:p>
            <a:endParaRPr lang="he-IL" dirty="0" smtClean="0"/>
          </a:p>
          <a:p>
            <a:r>
              <a:rPr lang="he-IL" dirty="0" smtClean="0"/>
              <a:t>מומחיות של </a:t>
            </a:r>
            <a:r>
              <a:rPr lang="en-US" dirty="0" smtClean="0"/>
              <a:t>E</a:t>
            </a:r>
            <a:r>
              <a:rPr lang="he-IL" dirty="0" smtClean="0"/>
              <a:t> בטוח 0 מכיוון שהוא לא מצביע לשום מקום.</a:t>
            </a:r>
          </a:p>
          <a:p>
            <a:r>
              <a:rPr lang="he-IL" dirty="0" smtClean="0"/>
              <a:t>מומחיות של </a:t>
            </a:r>
            <a:r>
              <a:rPr lang="en-US" dirty="0" smtClean="0"/>
              <a:t>C</a:t>
            </a:r>
            <a:r>
              <a:rPr lang="he-IL" dirty="0" smtClean="0"/>
              <a:t> תלויה בסמכות של </a:t>
            </a:r>
            <a:r>
              <a:rPr lang="en-US" dirty="0" smtClean="0"/>
              <a:t>E</a:t>
            </a:r>
            <a:r>
              <a:rPr lang="he-IL" dirty="0" smtClean="0"/>
              <a:t> , לא מפתיע ששניהם 0 גם כן .</a:t>
            </a:r>
          </a:p>
          <a:p>
            <a:r>
              <a:rPr lang="en-US" dirty="0" smtClean="0"/>
              <a:t>A</a:t>
            </a:r>
            <a:r>
              <a:rPr lang="he-IL" dirty="0" smtClean="0"/>
              <a:t> הוא המומחה הגדול ביותר – יש לו 3 לינקים יוצאים – ולכן ערכו 1.</a:t>
            </a:r>
          </a:p>
          <a:p>
            <a:endParaRPr lang="he-IL" dirty="0" smtClean="0"/>
          </a:p>
          <a:p>
            <a:endParaRPr lang="he-IL" dirty="0" smtClean="0"/>
          </a:p>
          <a:p>
            <a:endParaRPr lang="he-IL" dirty="0"/>
          </a:p>
          <a:p>
            <a:endParaRPr lang="he-IL"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699" y="1447800"/>
            <a:ext cx="33242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3368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solidFill>
                  <a:schemeClr val="tx1"/>
                </a:solidFill>
              </a:rPr>
              <a:t>אלגוריתם </a:t>
            </a:r>
            <a:r>
              <a:rPr lang="en-US" dirty="0" smtClean="0">
                <a:solidFill>
                  <a:schemeClr val="tx1"/>
                </a:solidFill>
              </a:rPr>
              <a:t>Hit</a:t>
            </a:r>
            <a:r>
              <a:rPr lang="he-IL" dirty="0" smtClean="0">
                <a:solidFill>
                  <a:schemeClr val="tx1"/>
                </a:solidFill>
              </a:rPr>
              <a:t> – שימוש בפועל</a:t>
            </a:r>
            <a:endParaRPr lang="en-US" dirty="0">
              <a:solidFill>
                <a:schemeClr val="tx1"/>
              </a:solidFill>
            </a:endParaRPr>
          </a:p>
        </p:txBody>
      </p:sp>
      <p:sp>
        <p:nvSpPr>
          <p:cNvPr id="3" name="Content Placeholder 2"/>
          <p:cNvSpPr>
            <a:spLocks noGrp="1"/>
          </p:cNvSpPr>
          <p:nvPr>
            <p:ph sz="quarter" idx="1"/>
          </p:nvPr>
        </p:nvSpPr>
        <p:spPr/>
        <p:txBody>
          <a:bodyPr/>
          <a:lstStyle/>
          <a:p>
            <a:r>
              <a:rPr lang="he-IL" dirty="0" smtClean="0"/>
              <a:t>אחרי הכל, דרגת הדף ו-</a:t>
            </a:r>
            <a:r>
              <a:rPr lang="en-US" dirty="0" smtClean="0"/>
              <a:t>hit</a:t>
            </a:r>
            <a:r>
              <a:rPr lang="he-IL" dirty="0" smtClean="0"/>
              <a:t> הם שני אלגוריתמים לפתרון אותה בעיה</a:t>
            </a:r>
            <a:r>
              <a:rPr lang="en-US" dirty="0" smtClean="0"/>
              <a:t>- </a:t>
            </a:r>
            <a:r>
              <a:rPr lang="he-IL" dirty="0"/>
              <a:t> </a:t>
            </a:r>
            <a:r>
              <a:rPr lang="he-IL" dirty="0" smtClean="0"/>
              <a:t>מה הערך של לינקים נכנסים מ-</a:t>
            </a:r>
            <a:r>
              <a:rPr lang="en-US" dirty="0" smtClean="0"/>
              <a:t>u</a:t>
            </a:r>
            <a:r>
              <a:rPr lang="he-IL" dirty="0" smtClean="0"/>
              <a:t> אל </a:t>
            </a:r>
            <a:r>
              <a:rPr lang="en-US" dirty="0" smtClean="0"/>
              <a:t>v</a:t>
            </a:r>
            <a:r>
              <a:rPr lang="he-IL" dirty="0" smtClean="0"/>
              <a:t>?</a:t>
            </a:r>
          </a:p>
          <a:p>
            <a:r>
              <a:rPr lang="he-IL" dirty="0" smtClean="0"/>
              <a:t>במודל דרגת הדף , הערך של הלינק תלוי בלינקים הנכנסים אל </a:t>
            </a:r>
            <a:r>
              <a:rPr lang="en-US" dirty="0" smtClean="0"/>
              <a:t>u</a:t>
            </a:r>
            <a:r>
              <a:rPr lang="he-IL" dirty="0" smtClean="0"/>
              <a:t>.</a:t>
            </a:r>
          </a:p>
          <a:p>
            <a:r>
              <a:rPr lang="he-IL" dirty="0" smtClean="0"/>
              <a:t>במודל </a:t>
            </a:r>
            <a:r>
              <a:rPr lang="en-US" dirty="0" smtClean="0"/>
              <a:t>HIT</a:t>
            </a:r>
            <a:r>
              <a:rPr lang="he-IL" dirty="0" smtClean="0"/>
              <a:t> , זה תלוי בערך של הלינקים היוצאים היוצאים מ-</a:t>
            </a:r>
            <a:r>
              <a:rPr lang="en-US" dirty="0" smtClean="0"/>
              <a:t>u</a:t>
            </a:r>
            <a:r>
              <a:rPr lang="he-IL" dirty="0" smtClean="0"/>
              <a:t>.</a:t>
            </a:r>
          </a:p>
          <a:p>
            <a:r>
              <a:rPr lang="he-IL" dirty="0" smtClean="0"/>
              <a:t>כיום יש תעשיות אשר משתמשות באלגוריתם דרגת הדף.</a:t>
            </a:r>
          </a:p>
          <a:p>
            <a:r>
              <a:rPr lang="he-IL" dirty="0" smtClean="0"/>
              <a:t>כיום אין תעשיות שמתמשות ב-</a:t>
            </a:r>
            <a:r>
              <a:rPr lang="en-US" dirty="0" smtClean="0"/>
              <a:t>HIT</a:t>
            </a:r>
            <a:r>
              <a:rPr lang="he-IL" dirty="0" smtClean="0"/>
              <a:t>.</a:t>
            </a:r>
          </a:p>
          <a:p>
            <a:endParaRPr lang="he-IL" dirty="0" smtClean="0"/>
          </a:p>
        </p:txBody>
      </p:sp>
    </p:spTree>
    <p:extLst>
      <p:ext uri="{BB962C8B-B14F-4D97-AF65-F5344CB8AC3E}">
        <p14:creationId xmlns:p14="http://schemas.microsoft.com/office/powerpoint/2010/main" val="27093602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b="1" dirty="0" smtClean="0">
                <a:solidFill>
                  <a:schemeClr val="tx1"/>
                </a:solidFill>
              </a:rPr>
              <a:t>שאלות?</a:t>
            </a:r>
            <a:endParaRPr lang="en-US" dirty="0">
              <a:solidFill>
                <a:schemeClr val="tx1"/>
              </a:solidFill>
            </a:endParaRPr>
          </a:p>
        </p:txBody>
      </p:sp>
      <p:sp>
        <p:nvSpPr>
          <p:cNvPr id="3" name="Content Placeholder 2"/>
          <p:cNvSpPr>
            <a:spLocks noGrp="1"/>
          </p:cNvSpPr>
          <p:nvPr>
            <p:ph sz="quarter" idx="1"/>
          </p:nvPr>
        </p:nvSpPr>
        <p:spPr/>
        <p:txBody>
          <a:bodyPr/>
          <a:lstStyle/>
          <a:p>
            <a:endParaRPr lang="he-IL"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00250"/>
            <a:ext cx="475297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889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החידושים של גוגל</a:t>
            </a:r>
            <a:endParaRPr lang="he-IL" dirty="0"/>
          </a:p>
        </p:txBody>
      </p:sp>
      <p:sp>
        <p:nvSpPr>
          <p:cNvPr id="3" name="Content Placeholder 2"/>
          <p:cNvSpPr>
            <a:spLocks noGrp="1"/>
          </p:cNvSpPr>
          <p:nvPr>
            <p:ph sz="quarter" idx="1"/>
          </p:nvPr>
        </p:nvSpPr>
        <p:spPr/>
        <p:txBody>
          <a:bodyPr/>
          <a:lstStyle/>
          <a:p>
            <a:pPr marL="0" indent="0">
              <a:buNone/>
            </a:pPr>
            <a:r>
              <a:rPr lang="he-IL" dirty="0" smtClean="0"/>
              <a:t>גוגל בעצם הציעה 2 חידושים: </a:t>
            </a:r>
          </a:p>
          <a:p>
            <a:pPr marL="457200" indent="-457200">
              <a:buFont typeface="+mj-lt"/>
              <a:buAutoNum type="arabicPeriod"/>
            </a:pPr>
            <a:r>
              <a:rPr lang="en-US" dirty="0" err="1" smtClean="0"/>
              <a:t>Pagerank</a:t>
            </a:r>
            <a:r>
              <a:rPr lang="he-IL" dirty="0" smtClean="0"/>
              <a:t> נועד לסמלץ גלישה ברשת, דף ידורג גבוהה אם בהנתן שהתחלנו בנקודה רנדומלית ברשת, נגיע אליו הרבה פעמים על ידי לחיצה על לינקים בתוך הדפים. </a:t>
            </a:r>
          </a:p>
          <a:p>
            <a:pPr marL="457200" indent="-457200">
              <a:buFont typeface="+mj-lt"/>
              <a:buAutoNum type="arabicPeriod"/>
            </a:pPr>
            <a:r>
              <a:rPr lang="he-IL" dirty="0" smtClean="0"/>
              <a:t>בנוסף לתנאי הראשון , הדירוג של הדף יתחשב גם במספר הפעמים שלחצו על הלינקים </a:t>
            </a:r>
            <a:r>
              <a:rPr lang="he-IL" b="1" dirty="0" smtClean="0"/>
              <a:t>בפועל</a:t>
            </a:r>
            <a:r>
              <a:rPr lang="he-IL" dirty="0" smtClean="0"/>
              <a:t> בכדי להגיע אליו.</a:t>
            </a:r>
          </a:p>
          <a:p>
            <a:pPr marL="0" indent="0">
              <a:buNone/>
            </a:pPr>
            <a:endParaRPr lang="he-IL" dirty="0"/>
          </a:p>
          <a:p>
            <a:pPr marL="0" indent="0">
              <a:buNone/>
            </a:pPr>
            <a:r>
              <a:rPr lang="he-IL" dirty="0" smtClean="0"/>
              <a:t>מה עלה בגורלם של הספאמרים?</a:t>
            </a:r>
          </a:p>
          <a:p>
            <a:pPr marL="0" indent="0">
              <a:buNone/>
            </a:pPr>
            <a:r>
              <a:rPr lang="he-IL" dirty="0" smtClean="0"/>
              <a:t>בעוד שספאמרים יכולים לשלוט על תוכן הדף שלהם, הם אינם שולטים בלינקים חיצוניים לדף.</a:t>
            </a:r>
          </a:p>
          <a:p>
            <a:pPr marL="0" indent="0">
              <a:buNone/>
            </a:pPr>
            <a:r>
              <a:rPr lang="he-IL" u="sng" dirty="0" smtClean="0"/>
              <a:t>שאלה</a:t>
            </a:r>
            <a:r>
              <a:rPr lang="he-IL" dirty="0" smtClean="0"/>
              <a:t>: מדוע תנאי הראשון אינו מספיק?</a:t>
            </a:r>
            <a:endParaRPr lang="he-IL" dirty="0"/>
          </a:p>
        </p:txBody>
      </p:sp>
    </p:spTree>
    <p:extLst>
      <p:ext uri="{BB962C8B-B14F-4D97-AF65-F5344CB8AC3E}">
        <p14:creationId xmlns:p14="http://schemas.microsoft.com/office/powerpoint/2010/main" val="2660912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החידושים של גוגל - מוטיבציה</a:t>
            </a:r>
            <a:endParaRPr lang="he-IL" dirty="0"/>
          </a:p>
        </p:txBody>
      </p:sp>
      <p:sp>
        <p:nvSpPr>
          <p:cNvPr id="3" name="Content Placeholder 2"/>
          <p:cNvSpPr>
            <a:spLocks noGrp="1"/>
          </p:cNvSpPr>
          <p:nvPr>
            <p:ph sz="quarter" idx="1"/>
          </p:nvPr>
        </p:nvSpPr>
        <p:spPr/>
        <p:txBody>
          <a:bodyPr/>
          <a:lstStyle/>
          <a:p>
            <a:r>
              <a:rPr lang="he-IL" dirty="0" smtClean="0"/>
              <a:t>משתמשים בשיטת "הרוב קובע" – הם יגלשו לדפים שניראים להם חשובים</a:t>
            </a:r>
          </a:p>
          <a:p>
            <a:r>
              <a:rPr lang="he-IL" dirty="0" smtClean="0"/>
              <a:t>התנהגות הגלישה הרנדומלית מצביעה על איזה דפים משתמשים נוטים להשתמש.</a:t>
            </a:r>
            <a:endParaRPr lang="he-IL" dirty="0"/>
          </a:p>
        </p:txBody>
      </p:sp>
    </p:spTree>
    <p:extLst>
      <p:ext uri="{BB962C8B-B14F-4D97-AF65-F5344CB8AC3E}">
        <p14:creationId xmlns:p14="http://schemas.microsoft.com/office/powerpoint/2010/main" val="2237960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הגדרת דרגת הדף</a:t>
            </a:r>
            <a:endParaRPr lang="he-IL" dirty="0"/>
          </a:p>
        </p:txBody>
      </p:sp>
      <p:sp>
        <p:nvSpPr>
          <p:cNvPr id="3" name="Content Placeholder 2"/>
          <p:cNvSpPr>
            <a:spLocks noGrp="1"/>
          </p:cNvSpPr>
          <p:nvPr>
            <p:ph sz="quarter" idx="1"/>
          </p:nvPr>
        </p:nvSpPr>
        <p:spPr/>
        <p:txBody>
          <a:bodyPr/>
          <a:lstStyle/>
          <a:p>
            <a:r>
              <a:rPr lang="he-IL" dirty="0" smtClean="0"/>
              <a:t>ציון שניתן לעמוד אינטרנטי.</a:t>
            </a:r>
          </a:p>
          <a:p>
            <a:r>
              <a:rPr lang="he-IL" dirty="0" smtClean="0"/>
              <a:t>אפשר לחשוב על זה כפונקציה מקבוצת דפי האינטרנט אל ציונים (בעצם...הסתברויות).</a:t>
            </a:r>
          </a:p>
          <a:p>
            <a:r>
              <a:rPr lang="he-IL" dirty="0" smtClean="0"/>
              <a:t>לא כל האלגוריתמים לדירוג שווים, כלומר יכול להיות מצב ששני אלגוריתמים שונים נותנים דירוג שונה לאותו דף אינטרנט.</a:t>
            </a:r>
          </a:p>
          <a:p>
            <a:endParaRPr lang="he-IL" dirty="0"/>
          </a:p>
          <a:p>
            <a:pPr marL="0" indent="0">
              <a:buNone/>
            </a:pPr>
            <a:r>
              <a:rPr lang="he-IL" dirty="0" smtClean="0"/>
              <a:t>הערה: מושג זה לא בלעדי לגוגל.</a:t>
            </a:r>
            <a:endParaRPr lang="he-IL" dirty="0"/>
          </a:p>
        </p:txBody>
      </p:sp>
    </p:spTree>
    <p:extLst>
      <p:ext uri="{BB962C8B-B14F-4D97-AF65-F5344CB8AC3E}">
        <p14:creationId xmlns:p14="http://schemas.microsoft.com/office/powerpoint/2010/main" val="23594723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7765</TotalTime>
  <Words>2919</Words>
  <Application>Microsoft Office PowerPoint</Application>
  <PresentationFormat>On-screen Show (4:3)</PresentationFormat>
  <Paragraphs>492</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Oriel</vt:lpstr>
      <vt:lpstr>Link Analysis</vt:lpstr>
      <vt:lpstr>אז מה נעשה היום?</vt:lpstr>
      <vt:lpstr>הקדמה</vt:lpstr>
      <vt:lpstr>דרגת הדף</vt:lpstr>
      <vt:lpstr>מנועי חיפוש קדומים והגדרת ספאם</vt:lpstr>
      <vt:lpstr>מנועי חיפוש קדומים והגדרת ספאם</vt:lpstr>
      <vt:lpstr>החידושים של גוגל</vt:lpstr>
      <vt:lpstr>החידושים של גוגל - מוטיבציה</vt:lpstr>
      <vt:lpstr>הגדרת דרגת הדף</vt:lpstr>
      <vt:lpstr>הצגת הרשת</vt:lpstr>
      <vt:lpstr>הצגת הרשת – מטריצת מעברים</vt:lpstr>
      <vt:lpstr>תהליך מרקוב - חזרה</vt:lpstr>
      <vt:lpstr>תהליך מרקוב –מטריצת מעברים</vt:lpstr>
      <vt:lpstr>תהליך מרקוב –תכונות</vt:lpstr>
      <vt:lpstr>תהליך מרקוב –תכונות</vt:lpstr>
      <vt:lpstr>התפלגות בזמן הרחוק – חישוב הגבול</vt:lpstr>
      <vt:lpstr>חישוב גבול בדוגמאת הרשת</vt:lpstr>
      <vt:lpstr>מבנה הרשת</vt:lpstr>
      <vt:lpstr>מבנה הרשת - בפועל</vt:lpstr>
      <vt:lpstr>מבנה הרשת - בפועל</vt:lpstr>
      <vt:lpstr>מבנה הרשת - בפועל</vt:lpstr>
      <vt:lpstr>חישוב התפלגות סטציונרית ברשת</vt:lpstr>
      <vt:lpstr>פתרון מבוי סתום</vt:lpstr>
      <vt:lpstr>פתרון מבוי סתום</vt:lpstr>
      <vt:lpstr> פתרון מבוי סתום</vt:lpstr>
      <vt:lpstr>פתרון מבוי סתום</vt:lpstr>
      <vt:lpstr>Spider trap and taxation</vt:lpstr>
      <vt:lpstr>Spider trap and taxation</vt:lpstr>
      <vt:lpstr>מלכודות עכביש - פתרון</vt:lpstr>
      <vt:lpstr>מלכודות עכביש - דוגמה</vt:lpstr>
      <vt:lpstr>מלכודות עכביש - דוגמה</vt:lpstr>
      <vt:lpstr>חישוב יעיל של דרגת הדף</vt:lpstr>
      <vt:lpstr>חישוב יעיל של דרגת הדף – ייצוג יעיל לגרף</vt:lpstr>
      <vt:lpstr>חישוב דרגת הדף באמצעות map-reduce</vt:lpstr>
      <vt:lpstr>חישוב יעיל באמצעות Map-reduce</vt:lpstr>
      <vt:lpstr>רגישות לנושאים בדרגת הדף</vt:lpstr>
      <vt:lpstr>רגישות לנושאים בדרגת הדף</vt:lpstr>
      <vt:lpstr>הטייה של ההילוך המקרי</vt:lpstr>
      <vt:lpstr>רגישות לנושאים בדרגת הדף</vt:lpstr>
      <vt:lpstr>רגישות לנושאים בדרגת הדף – דוגמה </vt:lpstr>
      <vt:lpstr>רגישות לנושאים בדרגת הדף – דוגמה </vt:lpstr>
      <vt:lpstr>Link spam</vt:lpstr>
      <vt:lpstr>ספאמרים נגד העולם – סיבוב שני</vt:lpstr>
      <vt:lpstr>מבנה של חוות הספאם</vt:lpstr>
      <vt:lpstr>חוות הספאם - מטרה</vt:lpstr>
      <vt:lpstr>מבנה של חוות הספאם</vt:lpstr>
      <vt:lpstr>חוות הספאם - אנליזה</vt:lpstr>
      <vt:lpstr>חוות הספאם - אנליזה</vt:lpstr>
      <vt:lpstr>חוות הספאם - אנליזה</vt:lpstr>
      <vt:lpstr>חוות הספאם – דוגמה חישובית</vt:lpstr>
      <vt:lpstr>חזרה משיעור קודם</vt:lpstr>
      <vt:lpstr>מאבק בלינק ספאם</vt:lpstr>
      <vt:lpstr>מאבק במונחי ספאם</vt:lpstr>
      <vt:lpstr>מאבק בדפי ספאם</vt:lpstr>
      <vt:lpstr>דרגת אמינות – פתרון ל-link spam</vt:lpstr>
      <vt:lpstr>דרגת אמינות – גישות לבחירת גרעין אמינות</vt:lpstr>
      <vt:lpstr>גושי ספאם</vt:lpstr>
      <vt:lpstr>גושי ספאם - שיערוך</vt:lpstr>
      <vt:lpstr>גושי ספאם -דוגמה</vt:lpstr>
      <vt:lpstr>גושי ספאם -דוגמה</vt:lpstr>
      <vt:lpstr>סמכויות ומומחיות (אלגוריתם HIT).</vt:lpstr>
      <vt:lpstr>סמכויות ומומחיות (אלגוריתם HIT).</vt:lpstr>
      <vt:lpstr>דוגמה חישובית – כיצד לחשב את הציונים?</vt:lpstr>
      <vt:lpstr>דוגמה חישובית – כיצד לחשב את הציונים?</vt:lpstr>
      <vt:lpstr>ניתוח מתמטי</vt:lpstr>
      <vt:lpstr>ניתוח מתמטי</vt:lpstr>
      <vt:lpstr>ניתוח התוצאות</vt:lpstr>
      <vt:lpstr>אלגוריתם Hit – שימוש בפועל</vt:lpstr>
      <vt:lpstr>שאלות?</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 Analysis</dc:title>
  <dc:creator>Amit Osi</dc:creator>
  <cp:lastModifiedBy>Amit Osi</cp:lastModifiedBy>
  <cp:revision>449</cp:revision>
  <dcterms:created xsi:type="dcterms:W3CDTF">2006-08-16T00:00:00Z</dcterms:created>
  <dcterms:modified xsi:type="dcterms:W3CDTF">2015-01-04T09:24:20Z</dcterms:modified>
</cp:coreProperties>
</file>