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40"/>
  </p:notesMasterIdLst>
  <p:handoutMasterIdLst>
    <p:handoutMasterId r:id="rId41"/>
  </p:handoutMasterIdLst>
  <p:sldIdLst>
    <p:sldId id="258" r:id="rId2"/>
    <p:sldId id="259" r:id="rId3"/>
    <p:sldId id="260" r:id="rId4"/>
    <p:sldId id="261" r:id="rId5"/>
    <p:sldId id="262" r:id="rId6"/>
    <p:sldId id="263" r:id="rId7"/>
    <p:sldId id="264" r:id="rId8"/>
    <p:sldId id="265" r:id="rId9"/>
    <p:sldId id="266" r:id="rId10"/>
    <p:sldId id="267" r:id="rId11"/>
    <p:sldId id="268" r:id="rId12"/>
    <p:sldId id="297"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96" r:id="rId32"/>
    <p:sldId id="288" r:id="rId33"/>
    <p:sldId id="289" r:id="rId34"/>
    <p:sldId id="290" r:id="rId35"/>
    <p:sldId id="292" r:id="rId36"/>
    <p:sldId id="293" r:id="rId37"/>
    <p:sldId id="294" r:id="rId38"/>
    <p:sldId id="295"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 Shamir" initials="r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50" y="-336"/>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262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27FE94-C263-4E33-9B75-EC69F7810B4F}" type="datetimeFigureOut">
              <a:rPr lang="en-US" smtClean="0"/>
              <a:pPr/>
              <a:t>10/21/2013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28AB1F-CADB-45FC-B986-762F1E6825B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63F8A5E-00D7-4F3D-B2FF-7FBAF3F05FB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D7988A6-883E-4273-B11C-323979383CF7}" type="slidenum">
              <a:rPr lang="he-IL" smtClean="0"/>
              <a:pPr/>
              <a:t>1</a:t>
            </a:fld>
            <a:endParaRPr lang="en-US" smtClean="0"/>
          </a:p>
        </p:txBody>
      </p:sp>
      <p:sp>
        <p:nvSpPr>
          <p:cNvPr id="41987" name="Rectangle 2"/>
          <p:cNvSpPr>
            <a:spLocks noGrp="1" noRot="1" noChangeAspect="1" noChangeArrowheads="1" noTextEdit="1"/>
          </p:cNvSpPr>
          <p:nvPr>
            <p:ph type="sldImg"/>
          </p:nvPr>
        </p:nvSpPr>
        <p:spPr>
          <a:ln cap="flat"/>
        </p:spPr>
      </p:sp>
      <p:sp>
        <p:nvSpPr>
          <p:cNvPr id="41988"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cs typeface="Arial" charset="0"/>
            </a:endParaRPr>
          </a:p>
        </p:txBody>
      </p:sp>
      <p:sp>
        <p:nvSpPr>
          <p:cNvPr id="51204" name="Slide Number Placeholder 3"/>
          <p:cNvSpPr>
            <a:spLocks noGrp="1"/>
          </p:cNvSpPr>
          <p:nvPr>
            <p:ph type="sldNum" sz="quarter" idx="5"/>
          </p:nvPr>
        </p:nvSpPr>
        <p:spPr>
          <a:noFill/>
        </p:spPr>
        <p:txBody>
          <a:bodyPr/>
          <a:lstStyle/>
          <a:p>
            <a:fld id="{CF20D774-5133-46F5-B7F0-6639A2B3D22D}" type="slidenum">
              <a:rPr lang="he-IL"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cs typeface="Arial" charset="0"/>
            </a:endParaRPr>
          </a:p>
        </p:txBody>
      </p:sp>
      <p:sp>
        <p:nvSpPr>
          <p:cNvPr id="52228" name="Slide Number Placeholder 3"/>
          <p:cNvSpPr>
            <a:spLocks noGrp="1"/>
          </p:cNvSpPr>
          <p:nvPr>
            <p:ph type="sldNum" sz="quarter" idx="5"/>
          </p:nvPr>
        </p:nvSpPr>
        <p:spPr>
          <a:noFill/>
        </p:spPr>
        <p:txBody>
          <a:bodyPr/>
          <a:lstStyle/>
          <a:p>
            <a:fld id="{2E0D4564-182E-4DFC-B8A7-E416E0E0EEF4}" type="slidenum">
              <a:rPr lang="he-IL"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1D72A5F-6511-4DFF-A9B7-FEC8B7338DFE}" type="slidenum">
              <a:rPr lang="en-US" smtClean="0"/>
              <a:pPr/>
              <a:t>13</a:t>
            </a:fld>
            <a:endParaRPr lang="en-US" smtClean="0"/>
          </a:p>
        </p:txBody>
      </p:sp>
      <p:sp>
        <p:nvSpPr>
          <p:cNvPr id="54275" name="Rectangle 7"/>
          <p:cNvSpPr txBox="1">
            <a:spLocks noGrp="1" noChangeArrowheads="1"/>
          </p:cNvSpPr>
          <p:nvPr/>
        </p:nvSpPr>
        <p:spPr bwMode="auto">
          <a:xfrm>
            <a:off x="3884851" y="8685770"/>
            <a:ext cx="2971529" cy="456758"/>
          </a:xfrm>
          <a:prstGeom prst="rect">
            <a:avLst/>
          </a:prstGeom>
          <a:noFill/>
          <a:ln w="9525">
            <a:noFill/>
            <a:miter lim="800000"/>
            <a:headEnd/>
            <a:tailEnd/>
          </a:ln>
        </p:spPr>
        <p:txBody>
          <a:bodyPr anchor="b"/>
          <a:lstStyle/>
          <a:p>
            <a:pPr algn="r" eaLnBrk="1" hangingPunct="1">
              <a:spcBef>
                <a:spcPct val="0"/>
              </a:spcBef>
            </a:pPr>
            <a:fld id="{1097A360-E69C-45B5-9575-716550375D2F}" type="slidenum">
              <a:rPr lang="he-IL" sz="1200">
                <a:solidFill>
                  <a:schemeClr val="tx1"/>
                </a:solidFill>
                <a:latin typeface="Arial" charset="0"/>
              </a:rPr>
              <a:pPr algn="r" eaLnBrk="1" hangingPunct="1">
                <a:spcBef>
                  <a:spcPct val="0"/>
                </a:spcBef>
              </a:pPr>
              <a:t>13</a:t>
            </a:fld>
            <a:endParaRPr lang="en-US" sz="1200">
              <a:solidFill>
                <a:schemeClr val="tx1"/>
              </a:solidFill>
              <a:latin typeface="Arial" charset="0"/>
              <a:cs typeface="Arial" charset="0"/>
            </a:endParaRPr>
          </a:p>
        </p:txBody>
      </p:sp>
      <p:sp>
        <p:nvSpPr>
          <p:cNvPr id="54276" name="Rectangle 2"/>
          <p:cNvSpPr>
            <a:spLocks noGrp="1" noRot="1" noChangeAspect="1" noChangeArrowheads="1" noTextEdit="1"/>
          </p:cNvSpPr>
          <p:nvPr>
            <p:ph type="sldImg"/>
          </p:nvPr>
        </p:nvSpPr>
        <p:spPr>
          <a:xfrm>
            <a:off x="1143000" y="685800"/>
            <a:ext cx="4573588" cy="3429000"/>
          </a:xfrm>
          <a:ln/>
        </p:spPr>
      </p:sp>
      <p:sp>
        <p:nvSpPr>
          <p:cNvPr id="54277" name="Rectangle 3"/>
          <p:cNvSpPr>
            <a:spLocks noGrp="1" noChangeArrowheads="1"/>
          </p:cNvSpPr>
          <p:nvPr>
            <p:ph type="body" idx="1"/>
          </p:nvPr>
        </p:nvSpPr>
        <p:spPr>
          <a:xfrm>
            <a:off x="686609" y="4343621"/>
            <a:ext cx="5486400" cy="4115242"/>
          </a:xfrm>
          <a:noFill/>
          <a:ln/>
        </p:spPr>
        <p:txBody>
          <a:bodyPr lIns="91440" tIns="45720" rIns="91440" bIns="45720"/>
          <a:lstStyle/>
          <a:p>
            <a:pPr eaLnBrk="1" hangingPunct="1"/>
            <a:endParaRPr 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7BFA35C-D4F9-4DB0-AE67-B0EB967969E9}" type="slidenum">
              <a:rPr lang="en-US" smtClean="0"/>
              <a:pPr/>
              <a:t>14</a:t>
            </a:fld>
            <a:endParaRPr lang="en-US" smtClean="0"/>
          </a:p>
        </p:txBody>
      </p:sp>
      <p:sp>
        <p:nvSpPr>
          <p:cNvPr id="55299" name="Rectangle 7"/>
          <p:cNvSpPr txBox="1">
            <a:spLocks noGrp="1" noChangeArrowheads="1"/>
          </p:cNvSpPr>
          <p:nvPr/>
        </p:nvSpPr>
        <p:spPr bwMode="auto">
          <a:xfrm>
            <a:off x="3884851" y="8685770"/>
            <a:ext cx="2971529" cy="456758"/>
          </a:xfrm>
          <a:prstGeom prst="rect">
            <a:avLst/>
          </a:prstGeom>
          <a:noFill/>
          <a:ln w="9525">
            <a:noFill/>
            <a:miter lim="800000"/>
            <a:headEnd/>
            <a:tailEnd/>
          </a:ln>
        </p:spPr>
        <p:txBody>
          <a:bodyPr anchor="b"/>
          <a:lstStyle/>
          <a:p>
            <a:pPr algn="r" eaLnBrk="1" hangingPunct="1">
              <a:spcBef>
                <a:spcPct val="0"/>
              </a:spcBef>
            </a:pPr>
            <a:fld id="{4E880C0E-AC3C-4826-A8C3-675CB790090D}" type="slidenum">
              <a:rPr lang="he-IL" sz="1200">
                <a:solidFill>
                  <a:schemeClr val="tx1"/>
                </a:solidFill>
                <a:latin typeface="Arial" charset="0"/>
              </a:rPr>
              <a:pPr algn="r" eaLnBrk="1" hangingPunct="1">
                <a:spcBef>
                  <a:spcPct val="0"/>
                </a:spcBef>
              </a:pPr>
              <a:t>14</a:t>
            </a:fld>
            <a:endParaRPr lang="en-US" sz="1200">
              <a:solidFill>
                <a:schemeClr val="tx1"/>
              </a:solidFill>
              <a:latin typeface="Arial" charset="0"/>
              <a:cs typeface="Arial" charset="0"/>
            </a:endParaRPr>
          </a:p>
        </p:txBody>
      </p:sp>
      <p:sp>
        <p:nvSpPr>
          <p:cNvPr id="55300" name="Rectangle 2"/>
          <p:cNvSpPr>
            <a:spLocks noGrp="1" noRot="1" noChangeAspect="1" noChangeArrowheads="1" noTextEdit="1"/>
          </p:cNvSpPr>
          <p:nvPr>
            <p:ph type="sldImg"/>
          </p:nvPr>
        </p:nvSpPr>
        <p:spPr>
          <a:xfrm>
            <a:off x="1143000" y="685800"/>
            <a:ext cx="4573588" cy="3429000"/>
          </a:xfrm>
          <a:ln/>
        </p:spPr>
      </p:sp>
      <p:sp>
        <p:nvSpPr>
          <p:cNvPr id="55301" name="Rectangle 3"/>
          <p:cNvSpPr>
            <a:spLocks noGrp="1" noChangeArrowheads="1"/>
          </p:cNvSpPr>
          <p:nvPr>
            <p:ph type="body" idx="1"/>
          </p:nvPr>
        </p:nvSpPr>
        <p:spPr>
          <a:xfrm>
            <a:off x="686609" y="4343621"/>
            <a:ext cx="5486400" cy="4115242"/>
          </a:xfrm>
          <a:noFill/>
          <a:ln/>
        </p:spPr>
        <p:txBody>
          <a:bodyPr lIns="91440" tIns="45720" rIns="91440" bIns="45720"/>
          <a:lstStyle/>
          <a:p>
            <a:pPr eaLnBrk="1" hangingPunct="1"/>
            <a:endParaRPr 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21AF545-A6E5-46BB-A905-0B0EB28BBDA9}" type="slidenum">
              <a:rPr lang="en-US" smtClean="0"/>
              <a:pPr/>
              <a:t>15</a:t>
            </a:fld>
            <a:endParaRPr lang="en-US" smtClean="0"/>
          </a:p>
        </p:txBody>
      </p:sp>
      <p:sp>
        <p:nvSpPr>
          <p:cNvPr id="56323" name="Rectangle 7"/>
          <p:cNvSpPr txBox="1">
            <a:spLocks noGrp="1" noChangeArrowheads="1"/>
          </p:cNvSpPr>
          <p:nvPr/>
        </p:nvSpPr>
        <p:spPr bwMode="auto">
          <a:xfrm>
            <a:off x="3884851" y="8685770"/>
            <a:ext cx="2971529" cy="456758"/>
          </a:xfrm>
          <a:prstGeom prst="rect">
            <a:avLst/>
          </a:prstGeom>
          <a:noFill/>
          <a:ln w="9525">
            <a:noFill/>
            <a:miter lim="800000"/>
            <a:headEnd/>
            <a:tailEnd/>
          </a:ln>
        </p:spPr>
        <p:txBody>
          <a:bodyPr anchor="b"/>
          <a:lstStyle/>
          <a:p>
            <a:pPr algn="r" eaLnBrk="1" hangingPunct="1">
              <a:spcBef>
                <a:spcPct val="0"/>
              </a:spcBef>
            </a:pPr>
            <a:fld id="{DD73513C-686C-4058-985D-FA316FA77D39}" type="slidenum">
              <a:rPr lang="he-IL" sz="1200">
                <a:solidFill>
                  <a:schemeClr val="tx1"/>
                </a:solidFill>
                <a:latin typeface="Arial" charset="0"/>
              </a:rPr>
              <a:pPr algn="r" eaLnBrk="1" hangingPunct="1">
                <a:spcBef>
                  <a:spcPct val="0"/>
                </a:spcBef>
              </a:pPr>
              <a:t>15</a:t>
            </a:fld>
            <a:endParaRPr lang="en-US" sz="1200">
              <a:solidFill>
                <a:schemeClr val="tx1"/>
              </a:solidFill>
              <a:latin typeface="Arial" charset="0"/>
              <a:cs typeface="Arial" charset="0"/>
            </a:endParaRPr>
          </a:p>
        </p:txBody>
      </p:sp>
      <p:sp>
        <p:nvSpPr>
          <p:cNvPr id="56324" name="Rectangle 2"/>
          <p:cNvSpPr>
            <a:spLocks noGrp="1" noRot="1" noChangeAspect="1" noChangeArrowheads="1" noTextEdit="1"/>
          </p:cNvSpPr>
          <p:nvPr>
            <p:ph type="sldImg"/>
          </p:nvPr>
        </p:nvSpPr>
        <p:spPr>
          <a:xfrm>
            <a:off x="1143000" y="685800"/>
            <a:ext cx="4573588" cy="3429000"/>
          </a:xfrm>
          <a:ln/>
        </p:spPr>
      </p:sp>
      <p:sp>
        <p:nvSpPr>
          <p:cNvPr id="56325" name="Rectangle 3"/>
          <p:cNvSpPr>
            <a:spLocks noGrp="1" noChangeArrowheads="1"/>
          </p:cNvSpPr>
          <p:nvPr>
            <p:ph type="body" idx="1"/>
          </p:nvPr>
        </p:nvSpPr>
        <p:spPr>
          <a:xfrm>
            <a:off x="686609" y="4343621"/>
            <a:ext cx="5486400" cy="4115242"/>
          </a:xfrm>
          <a:noFill/>
          <a:ln/>
        </p:spPr>
        <p:txBody>
          <a:bodyPr lIns="91440" tIns="45720" rIns="91440" bIns="45720"/>
          <a:lstStyle/>
          <a:p>
            <a:pPr eaLnBrk="1" hangingPunct="1"/>
            <a:endParaRPr lang="en-US"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71EF657-5FAE-4AD7-9F27-7C12C4D5D172}" type="slidenum">
              <a:rPr lang="en-US" smtClean="0"/>
              <a:pPr/>
              <a:t>16</a:t>
            </a:fld>
            <a:endParaRPr lang="en-US" smtClean="0"/>
          </a:p>
        </p:txBody>
      </p:sp>
      <p:sp>
        <p:nvSpPr>
          <p:cNvPr id="57347" name="Rectangle 7"/>
          <p:cNvSpPr txBox="1">
            <a:spLocks noGrp="1" noChangeArrowheads="1"/>
          </p:cNvSpPr>
          <p:nvPr/>
        </p:nvSpPr>
        <p:spPr bwMode="auto">
          <a:xfrm>
            <a:off x="3884851" y="8685770"/>
            <a:ext cx="2971529" cy="456758"/>
          </a:xfrm>
          <a:prstGeom prst="rect">
            <a:avLst/>
          </a:prstGeom>
          <a:noFill/>
          <a:ln w="9525">
            <a:noFill/>
            <a:miter lim="800000"/>
            <a:headEnd/>
            <a:tailEnd/>
          </a:ln>
        </p:spPr>
        <p:txBody>
          <a:bodyPr anchor="b"/>
          <a:lstStyle/>
          <a:p>
            <a:pPr algn="r" eaLnBrk="1" hangingPunct="1">
              <a:spcBef>
                <a:spcPct val="0"/>
              </a:spcBef>
            </a:pPr>
            <a:fld id="{25F191F3-7EEE-4517-B19D-CF5579771091}" type="slidenum">
              <a:rPr lang="he-IL" sz="1200">
                <a:solidFill>
                  <a:schemeClr val="tx1"/>
                </a:solidFill>
                <a:latin typeface="Arial" charset="0"/>
              </a:rPr>
              <a:pPr algn="r" eaLnBrk="1" hangingPunct="1">
                <a:spcBef>
                  <a:spcPct val="0"/>
                </a:spcBef>
              </a:pPr>
              <a:t>16</a:t>
            </a:fld>
            <a:endParaRPr lang="en-US" sz="1200">
              <a:solidFill>
                <a:schemeClr val="tx1"/>
              </a:solidFill>
              <a:latin typeface="Arial" charset="0"/>
              <a:cs typeface="Arial" charset="0"/>
            </a:endParaRPr>
          </a:p>
        </p:txBody>
      </p:sp>
      <p:sp>
        <p:nvSpPr>
          <p:cNvPr id="57348" name="Rectangle 2"/>
          <p:cNvSpPr>
            <a:spLocks noGrp="1" noRot="1" noChangeAspect="1" noChangeArrowheads="1" noTextEdit="1"/>
          </p:cNvSpPr>
          <p:nvPr>
            <p:ph type="sldImg"/>
          </p:nvPr>
        </p:nvSpPr>
        <p:spPr>
          <a:xfrm>
            <a:off x="1143000" y="685800"/>
            <a:ext cx="4573588" cy="3429000"/>
          </a:xfrm>
          <a:ln/>
        </p:spPr>
      </p:sp>
      <p:sp>
        <p:nvSpPr>
          <p:cNvPr id="57349" name="Rectangle 3"/>
          <p:cNvSpPr>
            <a:spLocks noGrp="1" noChangeArrowheads="1"/>
          </p:cNvSpPr>
          <p:nvPr>
            <p:ph type="body" idx="1"/>
          </p:nvPr>
        </p:nvSpPr>
        <p:spPr>
          <a:xfrm>
            <a:off x="686609" y="4343621"/>
            <a:ext cx="5486400" cy="4115242"/>
          </a:xfrm>
          <a:noFill/>
          <a:ln/>
        </p:spPr>
        <p:txBody>
          <a:bodyPr lIns="91440" tIns="45720" rIns="91440" bIns="45720"/>
          <a:lstStyle/>
          <a:p>
            <a:pPr eaLnBrk="1" hangingPunct="1"/>
            <a:endParaRPr 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cs typeface="Arial" charset="0"/>
            </a:endParaRPr>
          </a:p>
        </p:txBody>
      </p:sp>
      <p:sp>
        <p:nvSpPr>
          <p:cNvPr id="58372" name="Slide Number Placeholder 3"/>
          <p:cNvSpPr>
            <a:spLocks noGrp="1"/>
          </p:cNvSpPr>
          <p:nvPr>
            <p:ph type="sldNum" sz="quarter" idx="5"/>
          </p:nvPr>
        </p:nvSpPr>
        <p:spPr>
          <a:noFill/>
        </p:spPr>
        <p:txBody>
          <a:bodyPr/>
          <a:lstStyle/>
          <a:p>
            <a:fld id="{1C3B5F93-05B4-4AF6-9B55-3312A8A0AC75}" type="slidenum">
              <a:rPr lang="he-IL"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262B4CE-77CC-4CF0-9030-FBD46DE90985}" type="slidenum">
              <a:rPr lang="he-IL" smtClean="0"/>
              <a:pPr/>
              <a:t>18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6AAEAF7-19BF-49A9-8476-D0E499529909}" type="slidenum">
              <a:rPr lang="he-IL" smtClean="0"/>
              <a:pPr/>
              <a:t>19</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3F8DC87-F523-4905-90EB-75E423A8F144}" type="slidenum">
              <a:rPr lang="he-IL" smtClean="0"/>
              <a:pPr/>
              <a:t>20</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7DFED50-DB77-4EDD-AD7B-359177AC8724}" type="slidenum">
              <a:rPr lang="he-IL" smtClean="0"/>
              <a:pPr/>
              <a:t>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F6FBFA0D-B260-42CA-8444-A83390F5939F}" type="slidenum">
              <a:rPr lang="he-IL" smtClean="0"/>
              <a:pPr/>
              <a:t>21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cs typeface="Arial" charset="0"/>
            </a:endParaRPr>
          </a:p>
        </p:txBody>
      </p:sp>
      <p:sp>
        <p:nvSpPr>
          <p:cNvPr id="63492" name="Slide Number Placeholder 3"/>
          <p:cNvSpPr>
            <a:spLocks noGrp="1"/>
          </p:cNvSpPr>
          <p:nvPr>
            <p:ph type="sldNum" sz="quarter" idx="5"/>
          </p:nvPr>
        </p:nvSpPr>
        <p:spPr>
          <a:noFill/>
        </p:spPr>
        <p:txBody>
          <a:bodyPr/>
          <a:lstStyle/>
          <a:p>
            <a:fld id="{769A8CF2-26AE-4FA5-9802-741860EC132D}" type="slidenum">
              <a:rPr lang="he-IL"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080FFBB-14E2-41B5-B853-A944FFB2120B}" type="slidenum">
              <a:rPr lang="he-IL" smtClean="0"/>
              <a:pPr/>
              <a:t>23</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4CE60FC-2656-4DD4-98E1-2A55ED08B2F5}" type="slidenum">
              <a:rPr lang="he-IL" smtClean="0"/>
              <a:pPr/>
              <a:t>24</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08C0A6E-3EFA-4201-BC85-DB75020C41B0}" type="slidenum">
              <a:rPr lang="he-IL" smtClean="0"/>
              <a:pPr/>
              <a:t>25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1F783D9-5698-4462-BB93-378B05D412BA}" type="slidenum">
              <a:rPr lang="he-IL" smtClean="0"/>
              <a:pPr/>
              <a:t>26</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E437AB2-9DAB-462C-8D8E-BCEB0D7E0206}" type="slidenum">
              <a:rPr lang="he-IL" smtClean="0"/>
              <a:pPr/>
              <a:t>27</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cs typeface="Arial" charset="0"/>
            </a:endParaRPr>
          </a:p>
        </p:txBody>
      </p:sp>
      <p:sp>
        <p:nvSpPr>
          <p:cNvPr id="69636" name="Slide Number Placeholder 3"/>
          <p:cNvSpPr>
            <a:spLocks noGrp="1"/>
          </p:cNvSpPr>
          <p:nvPr>
            <p:ph type="sldNum" sz="quarter" idx="5"/>
          </p:nvPr>
        </p:nvSpPr>
        <p:spPr>
          <a:noFill/>
        </p:spPr>
        <p:txBody>
          <a:bodyPr/>
          <a:lstStyle/>
          <a:p>
            <a:fld id="{DD9DF27E-AFA9-4A45-8A49-00932A1A7086}" type="slidenum">
              <a:rPr lang="he-IL" smtClean="0"/>
              <a:pPr/>
              <a:t>28</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cs typeface="Arial" charset="0"/>
            </a:endParaRPr>
          </a:p>
        </p:txBody>
      </p:sp>
      <p:sp>
        <p:nvSpPr>
          <p:cNvPr id="70660" name="Slide Number Placeholder 3"/>
          <p:cNvSpPr>
            <a:spLocks noGrp="1"/>
          </p:cNvSpPr>
          <p:nvPr>
            <p:ph type="sldNum" sz="quarter" idx="5"/>
          </p:nvPr>
        </p:nvSpPr>
        <p:spPr>
          <a:noFill/>
        </p:spPr>
        <p:txBody>
          <a:bodyPr/>
          <a:lstStyle/>
          <a:p>
            <a:fld id="{88C16AAA-ED2E-4031-86F0-BC3D54BE185D}" type="slidenum">
              <a:rPr lang="he-IL"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cs typeface="Arial" charset="0"/>
            </a:endParaRPr>
          </a:p>
        </p:txBody>
      </p:sp>
      <p:sp>
        <p:nvSpPr>
          <p:cNvPr id="71684" name="Slide Number Placeholder 3"/>
          <p:cNvSpPr>
            <a:spLocks noGrp="1"/>
          </p:cNvSpPr>
          <p:nvPr>
            <p:ph type="sldNum" sz="quarter" idx="5"/>
          </p:nvPr>
        </p:nvSpPr>
        <p:spPr>
          <a:noFill/>
        </p:spPr>
        <p:txBody>
          <a:bodyPr/>
          <a:lstStyle/>
          <a:p>
            <a:fld id="{B2004AC1-CC25-434D-8B38-849D70078999}" type="slidenum">
              <a:rPr lang="he-IL" smtClean="0"/>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F9EEF4C-17B8-46BD-84BF-51E307AF14EA}" type="slidenum">
              <a:rPr lang="he-IL" smtClean="0"/>
              <a:pPr/>
              <a:t>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A281CF3-8BEE-402A-B703-44CFF8E12E4A}" type="slidenum">
              <a:rPr lang="he-IL" smtClean="0"/>
              <a:pPr/>
              <a:t>32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cs typeface="Arial" charset="0"/>
            </a:endParaRPr>
          </a:p>
        </p:txBody>
      </p:sp>
      <p:sp>
        <p:nvSpPr>
          <p:cNvPr id="73732" name="Slide Number Placeholder 3"/>
          <p:cNvSpPr>
            <a:spLocks noGrp="1"/>
          </p:cNvSpPr>
          <p:nvPr>
            <p:ph type="sldNum" sz="quarter" idx="5"/>
          </p:nvPr>
        </p:nvSpPr>
        <p:spPr>
          <a:noFill/>
        </p:spPr>
        <p:txBody>
          <a:bodyPr/>
          <a:lstStyle/>
          <a:p>
            <a:fld id="{7117EA3F-6339-46B5-863F-7EE57A43A068}" type="slidenum">
              <a:rPr lang="he-IL" smtClean="0"/>
              <a:pPr/>
              <a:t>33</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cs typeface="Arial" charset="0"/>
            </a:endParaRPr>
          </a:p>
        </p:txBody>
      </p:sp>
      <p:sp>
        <p:nvSpPr>
          <p:cNvPr id="74756" name="Slide Number Placeholder 3"/>
          <p:cNvSpPr>
            <a:spLocks noGrp="1"/>
          </p:cNvSpPr>
          <p:nvPr>
            <p:ph type="sldNum" sz="quarter" idx="5"/>
          </p:nvPr>
        </p:nvSpPr>
        <p:spPr>
          <a:noFill/>
        </p:spPr>
        <p:txBody>
          <a:bodyPr/>
          <a:lstStyle/>
          <a:p>
            <a:fld id="{770D6CC8-A8BC-421C-9D13-01A6A43828D9}" type="slidenum">
              <a:rPr lang="he-IL" smtClean="0"/>
              <a:pPr/>
              <a:t>34</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cs typeface="Arial" charset="0"/>
            </a:endParaRPr>
          </a:p>
        </p:txBody>
      </p:sp>
      <p:sp>
        <p:nvSpPr>
          <p:cNvPr id="76804" name="Slide Number Placeholder 3"/>
          <p:cNvSpPr>
            <a:spLocks noGrp="1"/>
          </p:cNvSpPr>
          <p:nvPr>
            <p:ph type="sldNum" sz="quarter" idx="5"/>
          </p:nvPr>
        </p:nvSpPr>
        <p:spPr>
          <a:noFill/>
        </p:spPr>
        <p:txBody>
          <a:bodyPr/>
          <a:lstStyle/>
          <a:p>
            <a:fld id="{DFDF7BD3-D7A6-4D53-8203-FAECBC95BABF}" type="slidenum">
              <a:rPr lang="he-IL" smtClean="0"/>
              <a:pPr/>
              <a:t>35</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DA88D59-925B-428A-B791-9B55F53B0486}" type="slidenum">
              <a:rPr lang="he-IL" smtClean="0"/>
              <a:pPr/>
              <a:t>36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cs typeface="Arial" charset="0"/>
            </a:endParaRPr>
          </a:p>
        </p:txBody>
      </p:sp>
      <p:sp>
        <p:nvSpPr>
          <p:cNvPr id="78852" name="Slide Number Placeholder 3"/>
          <p:cNvSpPr>
            <a:spLocks noGrp="1"/>
          </p:cNvSpPr>
          <p:nvPr>
            <p:ph type="sldNum" sz="quarter" idx="5"/>
          </p:nvPr>
        </p:nvSpPr>
        <p:spPr>
          <a:noFill/>
        </p:spPr>
        <p:txBody>
          <a:bodyPr/>
          <a:lstStyle/>
          <a:p>
            <a:fld id="{57D3A27A-4D82-4997-93AE-EC10B97F1AC1}" type="slidenum">
              <a:rPr lang="he-IL" smtClean="0"/>
              <a:pPr/>
              <a:t>37</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C2A7777F-0D14-41CA-8022-AB1E35961BA3}" type="slidenum">
              <a:rPr lang="he-IL" smtClean="0"/>
              <a:pPr/>
              <a:t>38</a:t>
            </a:fld>
            <a:endParaRPr lang="en-US" smtClean="0"/>
          </a:p>
        </p:txBody>
      </p:sp>
      <p:sp>
        <p:nvSpPr>
          <p:cNvPr id="79875" name="Rectangle 2"/>
          <p:cNvSpPr>
            <a:spLocks noGrp="1" noRot="1" noChangeAspect="1" noChangeArrowheads="1" noTextEdit="1"/>
          </p:cNvSpPr>
          <p:nvPr>
            <p:ph type="sldImg"/>
          </p:nvPr>
        </p:nvSpPr>
        <p:spPr>
          <a:xfrm>
            <a:off x="1147763" y="687388"/>
            <a:ext cx="4567237" cy="3425825"/>
          </a:xfrm>
          <a:ln/>
        </p:spPr>
      </p:sp>
      <p:sp>
        <p:nvSpPr>
          <p:cNvPr id="79876"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D98340E-42EB-441F-B84C-BDA00F676697}" type="slidenum">
              <a:rPr lang="he-IL" smtClean="0"/>
              <a:pPr/>
              <a:t>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2280E16-A76E-43B4-8DF0-895CE4ACEAA5}" type="slidenum">
              <a:rPr lang="he-IL" smtClean="0"/>
              <a:pPr/>
              <a:t>5</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8C97D00-100D-4586-BF67-879DD365B559}" type="slidenum">
              <a:rPr lang="he-IL" smtClean="0"/>
              <a:pPr/>
              <a:t>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E27436B-99EB-455B-9AF3-2F613C829CDE}" type="slidenum">
              <a:rPr lang="he-IL" smtClean="0"/>
              <a:pPr/>
              <a:t>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6AEB00F-C7A3-42D3-9E59-9F11124D97AA}" type="slidenum">
              <a:rPr lang="he-IL" smtClean="0"/>
              <a:pPr/>
              <a:t>8</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4E48F49-851A-4969-93C1-E14F52E01F4E}" type="slidenum">
              <a:rPr lang="he-IL" smtClean="0"/>
              <a:pPr/>
              <a:t>9</a:t>
            </a:fld>
            <a:endParaRPr lang="en-US" smtClean="0"/>
          </a:p>
        </p:txBody>
      </p:sp>
      <p:sp>
        <p:nvSpPr>
          <p:cNvPr id="50179" name="Rectangle 2"/>
          <p:cNvSpPr>
            <a:spLocks noGrp="1" noRot="1" noChangeAspect="1" noChangeArrowheads="1" noTextEdit="1"/>
          </p:cNvSpPr>
          <p:nvPr>
            <p:ph type="sldImg"/>
          </p:nvPr>
        </p:nvSpPr>
        <p:spPr>
          <a:xfrm>
            <a:off x="1147763" y="687388"/>
            <a:ext cx="4567237" cy="3425825"/>
          </a:xfrm>
          <a:ln/>
        </p:spPr>
      </p:sp>
      <p:sp>
        <p:nvSpPr>
          <p:cNvPr id="50180"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au.ac.il/"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au.ac.il/"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8" descr="The Tel Aviv University logo">
            <a:hlinkClick r:id="rId2"/>
          </p:cNvPr>
          <p:cNvPicPr>
            <a:picLocks noChangeAspect="1" noChangeArrowheads="1"/>
          </p:cNvPicPr>
          <p:nvPr userDrawn="1"/>
        </p:nvPicPr>
        <p:blipFill>
          <a:blip r:embed="rId3" cstate="print"/>
          <a:srcRect/>
          <a:stretch>
            <a:fillRect/>
          </a:stretch>
        </p:blipFill>
        <p:spPr bwMode="auto">
          <a:xfrm>
            <a:off x="0" y="6248400"/>
            <a:ext cx="454025" cy="533400"/>
          </a:xfrm>
          <a:prstGeom prst="rect">
            <a:avLst/>
          </a:prstGeom>
          <a:noFill/>
          <a:ln w="9525">
            <a:noFill/>
            <a:miter lim="800000"/>
            <a:headEnd/>
            <a:tailEnd/>
          </a:ln>
        </p:spPr>
      </p:pic>
      <p:sp>
        <p:nvSpPr>
          <p:cNvPr id="4" name="Footer Placeholder 1"/>
          <p:cNvSpPr>
            <a:spLocks noGrp="1"/>
          </p:cNvSpPr>
          <p:nvPr>
            <p:ph type="ftr" sz="quarter" idx="10"/>
          </p:nvPr>
        </p:nvSpPr>
        <p:spPr>
          <a:xfrm>
            <a:off x="3124200" y="6248400"/>
            <a:ext cx="2895600" cy="457200"/>
          </a:xfrm>
          <a:prstGeom prst="rect">
            <a:avLst/>
          </a:prstGeom>
        </p:spPr>
        <p:txBody>
          <a:bodyPr/>
          <a:lstStyle>
            <a:lvl1pPr>
              <a:defRPr smtClean="0"/>
            </a:lvl1pPr>
          </a:lstStyle>
          <a:p>
            <a:pPr>
              <a:defRPr/>
            </a:pPr>
            <a:endParaRPr lang="en-US" dirty="0"/>
          </a:p>
        </p:txBody>
      </p:sp>
      <p:sp>
        <p:nvSpPr>
          <p:cNvPr id="5" name="Slide Number Placeholder 2"/>
          <p:cNvSpPr>
            <a:spLocks noGrp="1"/>
          </p:cNvSpPr>
          <p:nvPr>
            <p:ph type="sldNum" sz="quarter" idx="11"/>
          </p:nvPr>
        </p:nvSpPr>
        <p:spPr/>
        <p:txBody>
          <a:bodyPr/>
          <a:lstStyle>
            <a:lvl1pPr>
              <a:defRPr smtClean="0"/>
            </a:lvl1pPr>
          </a:lstStyle>
          <a:p>
            <a:pPr>
              <a:defRPr/>
            </a:pPr>
            <a:fld id="{05483D30-9A4C-43C3-B461-8FDB740EF04D}" type="slidenum">
              <a:rPr lang="he-IL"/>
              <a:pPr>
                <a:defRPr/>
              </a:pPr>
              <a:t>‹#›</a:t>
            </a:fld>
            <a:endParaRPr lang="en-US">
              <a:cs typeface="+mn-cs"/>
            </a:endParaRPr>
          </a:p>
        </p:txBody>
      </p:sp>
      <p:sp>
        <p:nvSpPr>
          <p:cNvPr id="7" name="Rectangle 7"/>
          <p:cNvSpPr>
            <a:spLocks noChangeArrowheads="1"/>
          </p:cNvSpPr>
          <p:nvPr userDrawn="1"/>
        </p:nvSpPr>
        <p:spPr bwMode="auto">
          <a:xfrm>
            <a:off x="344488" y="6465912"/>
            <a:ext cx="3291408" cy="247650"/>
          </a:xfrm>
          <a:prstGeom prst="rect">
            <a:avLst/>
          </a:prstGeom>
          <a:noFill/>
          <a:ln w="9525">
            <a:noFill/>
            <a:miter lim="800000"/>
            <a:headEnd/>
            <a:tailEnd/>
          </a:ln>
          <a:effectLst/>
        </p:spPr>
        <p:txBody>
          <a:bodyPr/>
          <a:lstStyle/>
          <a:p>
            <a:pPr>
              <a:defRPr/>
            </a:pPr>
            <a:r>
              <a:rPr lang="en-US" sz="1200" dirty="0">
                <a:solidFill>
                  <a:srgbClr val="0066CC"/>
                </a:solidFill>
              </a:rPr>
              <a:t> </a:t>
            </a:r>
            <a:r>
              <a:rPr lang="en-US" sz="1200" dirty="0" smtClean="0">
                <a:solidFill>
                  <a:srgbClr val="0066CC"/>
                </a:solidFill>
                <a:latin typeface="Comic Sans MS" pitchFamily="66" charset="0"/>
              </a:rPr>
              <a:t>© Ron Shamir &amp; </a:t>
            </a:r>
            <a:r>
              <a:rPr lang="en-US" sz="1200" dirty="0" err="1" smtClean="0">
                <a:solidFill>
                  <a:srgbClr val="0066CC"/>
                </a:solidFill>
                <a:latin typeface="Comic Sans MS" pitchFamily="66" charset="0"/>
              </a:rPr>
              <a:t>Yaron</a:t>
            </a:r>
            <a:r>
              <a:rPr lang="en-US" sz="1200" dirty="0" smtClean="0">
                <a:solidFill>
                  <a:srgbClr val="0066CC"/>
                </a:solidFill>
                <a:latin typeface="Comic Sans MS" pitchFamily="66" charset="0"/>
              </a:rPr>
              <a:t> </a:t>
            </a:r>
            <a:r>
              <a:rPr lang="en-US" sz="1200" dirty="0" err="1" smtClean="0">
                <a:solidFill>
                  <a:srgbClr val="0066CC"/>
                </a:solidFill>
                <a:latin typeface="Comic Sans MS" pitchFamily="66" charset="0"/>
              </a:rPr>
              <a:t>Oresntein</a:t>
            </a:r>
            <a:r>
              <a:rPr lang="en-US" sz="1200" dirty="0" smtClean="0">
                <a:solidFill>
                  <a:srgbClr val="0066CC"/>
                </a:solidFill>
                <a:latin typeface="Comic Sans MS" pitchFamily="66" charset="0"/>
              </a:rPr>
              <a:t> 2013</a:t>
            </a:r>
            <a:r>
              <a:rPr lang="en-US" sz="1200" baseline="0" dirty="0" smtClean="0">
                <a:solidFill>
                  <a:srgbClr val="0066CC"/>
                </a:solidFill>
                <a:latin typeface="Comic Sans MS" pitchFamily="66" charset="0"/>
              </a:rPr>
              <a:t> </a:t>
            </a:r>
            <a:endParaRPr lang="en-US" sz="1200" dirty="0">
              <a:solidFill>
                <a:srgbClr val="0066CC"/>
              </a:solidFill>
              <a:latin typeface="Comic Sans MS" pitchFamily="66"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81000" y="6477000"/>
            <a:ext cx="2895600" cy="247650"/>
          </a:xfrm>
          <a:prstGeom prst="rect">
            <a:avLst/>
          </a:prstGeom>
          <a:noFill/>
          <a:ln w="9525">
            <a:noFill/>
            <a:miter lim="800000"/>
            <a:headEnd/>
            <a:tailEnd/>
          </a:ln>
          <a:effectLst/>
        </p:spPr>
        <p:txBody>
          <a:bodyPr/>
          <a:lstStyle/>
          <a:p>
            <a:pPr>
              <a:defRPr/>
            </a:pPr>
            <a:r>
              <a:rPr lang="en-US" sz="1200">
                <a:solidFill>
                  <a:srgbClr val="0066CC"/>
                </a:solidFill>
              </a:rPr>
              <a:t> </a:t>
            </a:r>
            <a:r>
              <a:rPr lang="en-US" sz="1200">
                <a:solidFill>
                  <a:srgbClr val="0066CC"/>
                </a:solidFill>
                <a:latin typeface="Comic Sans MS" pitchFamily="66" charset="0"/>
              </a:rPr>
              <a:t>© Ron Shamir 1</a:t>
            </a:r>
            <a:r>
              <a:rPr lang="en-US" sz="1200" baseline="30000">
                <a:solidFill>
                  <a:srgbClr val="0066CC"/>
                </a:solidFill>
                <a:latin typeface="Comic Sans MS" pitchFamily="66" charset="0"/>
              </a:rPr>
              <a:t>st</a:t>
            </a:r>
            <a:r>
              <a:rPr lang="en-US" sz="1200">
                <a:solidFill>
                  <a:srgbClr val="0066CC"/>
                </a:solidFill>
                <a:latin typeface="Comic Sans MS" pitchFamily="66" charset="0"/>
              </a:rPr>
              <a:t> Yr Bioinf Sem 1/09</a:t>
            </a:r>
          </a:p>
        </p:txBody>
      </p:sp>
      <p:pic>
        <p:nvPicPr>
          <p:cNvPr id="5" name="Picture 8" descr="The Tel Aviv University logo">
            <a:hlinkClick r:id="rId2"/>
          </p:cNvPr>
          <p:cNvPicPr>
            <a:picLocks noChangeAspect="1" noChangeArrowheads="1"/>
          </p:cNvPicPr>
          <p:nvPr userDrawn="1"/>
        </p:nvPicPr>
        <p:blipFill>
          <a:blip r:embed="rId3" cstate="print"/>
          <a:srcRect/>
          <a:stretch>
            <a:fillRect/>
          </a:stretch>
        </p:blipFill>
        <p:spPr bwMode="auto">
          <a:xfrm>
            <a:off x="0" y="6324600"/>
            <a:ext cx="454025" cy="533400"/>
          </a:xfrm>
          <a:prstGeom prst="rect">
            <a:avLst/>
          </a:prstGeom>
          <a:noFill/>
          <a:ln w="9525">
            <a:noFill/>
            <a:miter lim="800000"/>
            <a:headEnd/>
            <a:tailEnd/>
          </a:ln>
        </p:spPr>
      </p:pic>
      <p:sp>
        <p:nvSpPr>
          <p:cNvPr id="2" name="Vertical Title 1"/>
          <p:cNvSpPr>
            <a:spLocks noGrp="1"/>
          </p:cNvSpPr>
          <p:nvPr>
            <p:ph type="title" orient="vert"/>
          </p:nvPr>
        </p:nvSpPr>
        <p:spPr>
          <a:xfrm>
            <a:off x="6762750" y="228600"/>
            <a:ext cx="2152650" cy="5940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28600"/>
            <a:ext cx="6305550" cy="5940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3"/>
          <p:cNvSpPr>
            <a:spLocks noGrp="1"/>
          </p:cNvSpPr>
          <p:nvPr>
            <p:ph type="ftr" sz="quarter" idx="10"/>
          </p:nvPr>
        </p:nvSpPr>
        <p:spPr>
          <a:xfrm>
            <a:off x="3124200" y="6248400"/>
            <a:ext cx="2895600" cy="457200"/>
          </a:xfrm>
          <a:prstGeom prst="rect">
            <a:avLst/>
          </a:prstGeom>
        </p:spPr>
        <p:txBody>
          <a:bodyPr/>
          <a:lstStyle>
            <a:lvl1pPr>
              <a:defRPr smtClean="0"/>
            </a:lvl1pPr>
          </a:lstStyle>
          <a:p>
            <a:pPr>
              <a:defRPr/>
            </a:pPr>
            <a:endParaRPr lang="en-US"/>
          </a:p>
        </p:txBody>
      </p:sp>
      <p:sp>
        <p:nvSpPr>
          <p:cNvPr id="7" name="Slide Number Placeholder 4"/>
          <p:cNvSpPr>
            <a:spLocks noGrp="1"/>
          </p:cNvSpPr>
          <p:nvPr>
            <p:ph type="sldNum" sz="quarter" idx="11"/>
          </p:nvPr>
        </p:nvSpPr>
        <p:spPr/>
        <p:txBody>
          <a:bodyPr/>
          <a:lstStyle>
            <a:lvl1pPr>
              <a:defRPr smtClean="0"/>
            </a:lvl1pPr>
          </a:lstStyle>
          <a:p>
            <a:pPr>
              <a:defRPr/>
            </a:pPr>
            <a:fld id="{C2CBE1E2-4554-44B8-AE69-1DB14AE7A33E}" type="slidenum">
              <a:rPr lang="he-IL"/>
              <a:pPr>
                <a:defRPr/>
              </a:pPr>
              <a:t>‹#›</a:t>
            </a:fld>
            <a:endParaRPr lang="en-US">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Rectangle 5"/>
          <p:cNvSpPr>
            <a:spLocks noGrp="1" noChangeArrowheads="1"/>
          </p:cNvSpPr>
          <p:nvPr>
            <p:ph type="ftr" sz="quarter" idx="10"/>
          </p:nvPr>
        </p:nvSpPr>
        <p:spPr>
          <a:xfrm>
            <a:off x="3124200" y="6248400"/>
            <a:ext cx="2895600" cy="45720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EED0028-BFCD-4CE0-BBD7-68271426753D}"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e-IL"/>
          </a:p>
        </p:txBody>
      </p:sp>
      <p:sp>
        <p:nvSpPr>
          <p:cNvPr id="4" name="Rectangle 5"/>
          <p:cNvSpPr>
            <a:spLocks noGrp="1" noChangeArrowheads="1"/>
          </p:cNvSpPr>
          <p:nvPr>
            <p:ph type="ftr" sz="quarter" idx="10"/>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292D3FC-FABB-4CCE-B720-4987B40FA840}"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Rectangle 5"/>
          <p:cNvSpPr>
            <a:spLocks noGrp="1" noChangeArrowheads="1"/>
          </p:cNvSpPr>
          <p:nvPr>
            <p:ph type="ftr" sz="quarter" idx="10"/>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6E5AB82-7054-4EC3-A630-6935BB9C12ED}"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he-IL"/>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Rectangle 5"/>
          <p:cNvSpPr>
            <a:spLocks noGrp="1" noChangeArrowheads="1"/>
          </p:cNvSpPr>
          <p:nvPr>
            <p:ph type="ftr" sz="quarter" idx="10"/>
          </p:nvPr>
        </p:nvSpPr>
        <p:spPr>
          <a:xfrm>
            <a:off x="3124200" y="6248400"/>
            <a:ext cx="28956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8C37B928-B0F8-478D-9254-F1B5EB71DF96}"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tau.ac.il/"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3E1FF"/>
        </a:solidFill>
        <a:effectLst/>
      </p:bgPr>
    </p:bg>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bwMode="auto">
          <a:xfrm>
            <a:off x="304800" y="228600"/>
            <a:ext cx="84582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304800" y="1520825"/>
            <a:ext cx="86106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Slide Number Placeholder 4"/>
          <p:cNvSpPr>
            <a:spLocks noGrp="1"/>
          </p:cNvSpPr>
          <p:nvPr>
            <p:ph type="sldNum" sz="quarter" idx="4"/>
          </p:nvPr>
        </p:nvSpPr>
        <p:spPr bwMode="auto">
          <a:xfrm>
            <a:off x="7239000" y="6453188"/>
            <a:ext cx="1905000" cy="404812"/>
          </a:xfrm>
          <a:prstGeom prst="rect">
            <a:avLst/>
          </a:prstGeom>
          <a:noFill/>
          <a:ln>
            <a:miter lim="800000"/>
            <a:headEnd/>
            <a:tailEnd/>
          </a:ln>
        </p:spPr>
        <p:txBody>
          <a:bodyPr vert="horz" wrap="square" lIns="92075" tIns="46038" rIns="92075" bIns="46038" numCol="1" anchor="t" anchorCtr="0" compatLnSpc="1">
            <a:prstTxWarp prst="textNoShape">
              <a:avLst/>
            </a:prstTxWarp>
          </a:bodyPr>
          <a:lstStyle>
            <a:lvl1pPr algn="r" rtl="1" eaLnBrk="0" hangingPunct="0">
              <a:defRPr smtClean="0">
                <a:latin typeface="Times New Roman" pitchFamily="18" charset="0"/>
                <a:cs typeface="Times New Roman" pitchFamily="18" charset="0"/>
              </a:defRPr>
            </a:lvl1pPr>
          </a:lstStyle>
          <a:p>
            <a:pPr>
              <a:defRPr/>
            </a:pPr>
            <a:fld id="{462AF8B4-FFBB-42C7-8622-9DEE9F8B906E}" type="slidenum">
              <a:rPr lang="he-IL"/>
              <a:pPr>
                <a:defRPr/>
              </a:pPr>
              <a:t>‹#›</a:t>
            </a:fld>
            <a:endParaRPr lang="en-US">
              <a:cs typeface="+mn-cs"/>
            </a:endParaRPr>
          </a:p>
        </p:txBody>
      </p:sp>
      <p:sp>
        <p:nvSpPr>
          <p:cNvPr id="6" name="Rectangle 7"/>
          <p:cNvSpPr>
            <a:spLocks noChangeArrowheads="1"/>
          </p:cNvSpPr>
          <p:nvPr userDrawn="1"/>
        </p:nvSpPr>
        <p:spPr bwMode="auto">
          <a:xfrm>
            <a:off x="344488" y="6465912"/>
            <a:ext cx="3291408" cy="247650"/>
          </a:xfrm>
          <a:prstGeom prst="rect">
            <a:avLst/>
          </a:prstGeom>
          <a:noFill/>
          <a:ln w="9525">
            <a:noFill/>
            <a:miter lim="800000"/>
            <a:headEnd/>
            <a:tailEnd/>
          </a:ln>
          <a:effectLst/>
        </p:spPr>
        <p:txBody>
          <a:bodyPr/>
          <a:lstStyle/>
          <a:p>
            <a:pPr>
              <a:defRPr/>
            </a:pPr>
            <a:r>
              <a:rPr lang="en-US" sz="1200" dirty="0">
                <a:solidFill>
                  <a:srgbClr val="0066CC"/>
                </a:solidFill>
              </a:rPr>
              <a:t> </a:t>
            </a:r>
            <a:r>
              <a:rPr lang="en-US" sz="1200" dirty="0" smtClean="0">
                <a:solidFill>
                  <a:srgbClr val="0066CC"/>
                </a:solidFill>
                <a:latin typeface="Comic Sans MS" pitchFamily="66" charset="0"/>
              </a:rPr>
              <a:t>© Ron Shamir &amp; </a:t>
            </a:r>
            <a:r>
              <a:rPr lang="en-US" sz="1200" dirty="0" err="1" smtClean="0">
                <a:solidFill>
                  <a:srgbClr val="0066CC"/>
                </a:solidFill>
                <a:latin typeface="Comic Sans MS" pitchFamily="66" charset="0"/>
              </a:rPr>
              <a:t>Yaron</a:t>
            </a:r>
            <a:r>
              <a:rPr lang="en-US" sz="1200" dirty="0" smtClean="0">
                <a:solidFill>
                  <a:srgbClr val="0066CC"/>
                </a:solidFill>
                <a:latin typeface="Comic Sans MS" pitchFamily="66" charset="0"/>
              </a:rPr>
              <a:t> </a:t>
            </a:r>
            <a:r>
              <a:rPr lang="en-US" sz="1200" dirty="0" err="1" smtClean="0">
                <a:solidFill>
                  <a:srgbClr val="0066CC"/>
                </a:solidFill>
                <a:latin typeface="Comic Sans MS" pitchFamily="66" charset="0"/>
              </a:rPr>
              <a:t>Oresntein</a:t>
            </a:r>
            <a:r>
              <a:rPr lang="en-US" sz="1200" dirty="0" smtClean="0">
                <a:solidFill>
                  <a:srgbClr val="0066CC"/>
                </a:solidFill>
                <a:latin typeface="Comic Sans MS" pitchFamily="66" charset="0"/>
              </a:rPr>
              <a:t> 2013</a:t>
            </a:r>
            <a:r>
              <a:rPr lang="en-US" sz="1200" baseline="0" dirty="0" smtClean="0">
                <a:solidFill>
                  <a:srgbClr val="0066CC"/>
                </a:solidFill>
                <a:latin typeface="Comic Sans MS" pitchFamily="66" charset="0"/>
              </a:rPr>
              <a:t> </a:t>
            </a:r>
            <a:endParaRPr lang="en-US" sz="1200" dirty="0">
              <a:solidFill>
                <a:srgbClr val="0066CC"/>
              </a:solidFill>
              <a:latin typeface="Comic Sans MS" pitchFamily="66" charset="0"/>
            </a:endParaRPr>
          </a:p>
        </p:txBody>
      </p:sp>
      <p:pic>
        <p:nvPicPr>
          <p:cNvPr id="7" name="Picture 8" descr="The Tel Aviv University logo">
            <a:hlinkClick r:id="rId8"/>
          </p:cNvPr>
          <p:cNvPicPr>
            <a:picLocks noChangeAspect="1" noChangeArrowheads="1"/>
          </p:cNvPicPr>
          <p:nvPr userDrawn="1"/>
        </p:nvPicPr>
        <p:blipFill>
          <a:blip r:embed="rId9" cstate="print"/>
          <a:srcRect/>
          <a:stretch>
            <a:fillRect/>
          </a:stretch>
        </p:blipFill>
        <p:spPr bwMode="auto">
          <a:xfrm>
            <a:off x="-36512" y="6313512"/>
            <a:ext cx="454025"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 calcmode="lin" valueType="num">
                                      <p:cBhvr additive="base">
                                        <p:cTn id="17"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072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0723">
                                            <p:txEl>
                                              <p:pRg st="3" end="3"/>
                                            </p:txEl>
                                          </p:spTgt>
                                        </p:tgtEl>
                                        <p:attrNameLst>
                                          <p:attrName>style.visibility</p:attrName>
                                        </p:attrNameLst>
                                      </p:cBhvr>
                                      <p:to>
                                        <p:strVal val="visible"/>
                                      </p:to>
                                    </p:set>
                                    <p:anim calcmode="lin" valueType="num">
                                      <p:cBhvr additive="base">
                                        <p:cTn id="21"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72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 calcmode="lin" valueType="num">
                                      <p:cBhvr additive="base">
                                        <p:cTn id="25"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tmplLst>
          <p:tmpl lvl="1">
            <p:tnLst>
              <p:par>
                <p:cTn presetID="2" presetClass="entr" presetSubtype="8" fill="hold" nodeType="clickEffect">
                  <p:stCondLst>
                    <p:cond delay="0"/>
                  </p:stCondLst>
                  <p:childTnLst>
                    <p:set>
                      <p:cBhvr>
                        <p:cTn dur="1" fill="hold">
                          <p:stCondLst>
                            <p:cond delay="0"/>
                          </p:stCondLst>
                        </p:cTn>
                        <p:tgtEl>
                          <p:spTgt spid="30723"/>
                        </p:tgtEl>
                        <p:attrNameLst>
                          <p:attrName>style.visibility</p:attrName>
                        </p:attrNameLst>
                      </p:cBhvr>
                      <p:to>
                        <p:strVal val="visible"/>
                      </p:to>
                    </p:set>
                    <p:anim calcmode="lin" valueType="num">
                      <p:cBhvr additive="base">
                        <p:cTn dur="500" fill="hold"/>
                        <p:tgtEl>
                          <p:spTgt spid="30723"/>
                        </p:tgtEl>
                        <p:attrNameLst>
                          <p:attrName>ppt_x</p:attrName>
                        </p:attrNameLst>
                      </p:cBhvr>
                      <p:tavLst>
                        <p:tav tm="0">
                          <p:val>
                            <p:strVal val="0-#ppt_w/2"/>
                          </p:val>
                        </p:tav>
                        <p:tav tm="100000">
                          <p:val>
                            <p:strVal val="#ppt_x"/>
                          </p:val>
                        </p:tav>
                      </p:tavLst>
                    </p:anim>
                    <p:anim calcmode="lin" valueType="num">
                      <p:cBhvr additive="base">
                        <p:cTn dur="500" fill="hold"/>
                        <p:tgtEl>
                          <p:spTgt spid="3072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30723"/>
                        </p:tgtEl>
                        <p:attrNameLst>
                          <p:attrName>style.visibility</p:attrName>
                        </p:attrNameLst>
                      </p:cBhvr>
                      <p:to>
                        <p:strVal val="visible"/>
                      </p:to>
                    </p:set>
                    <p:anim calcmode="lin" valueType="num">
                      <p:cBhvr additive="base">
                        <p:cTn dur="500" fill="hold"/>
                        <p:tgtEl>
                          <p:spTgt spid="30723"/>
                        </p:tgtEl>
                        <p:attrNameLst>
                          <p:attrName>ppt_x</p:attrName>
                        </p:attrNameLst>
                      </p:cBhvr>
                      <p:tavLst>
                        <p:tav tm="0">
                          <p:val>
                            <p:strVal val="0-#ppt_w/2"/>
                          </p:val>
                        </p:tav>
                        <p:tav tm="100000">
                          <p:val>
                            <p:strVal val="#ppt_x"/>
                          </p:val>
                        </p:tav>
                      </p:tavLst>
                    </p:anim>
                    <p:anim calcmode="lin" valueType="num">
                      <p:cBhvr additive="base">
                        <p:cTn dur="500" fill="hold"/>
                        <p:tgtEl>
                          <p:spTgt spid="3072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30723"/>
                        </p:tgtEl>
                        <p:attrNameLst>
                          <p:attrName>style.visibility</p:attrName>
                        </p:attrNameLst>
                      </p:cBhvr>
                      <p:to>
                        <p:strVal val="visible"/>
                      </p:to>
                    </p:set>
                    <p:anim calcmode="lin" valueType="num">
                      <p:cBhvr additive="base">
                        <p:cTn dur="500" fill="hold"/>
                        <p:tgtEl>
                          <p:spTgt spid="30723"/>
                        </p:tgtEl>
                        <p:attrNameLst>
                          <p:attrName>ppt_x</p:attrName>
                        </p:attrNameLst>
                      </p:cBhvr>
                      <p:tavLst>
                        <p:tav tm="0">
                          <p:val>
                            <p:strVal val="0-#ppt_w/2"/>
                          </p:val>
                        </p:tav>
                        <p:tav tm="100000">
                          <p:val>
                            <p:strVal val="#ppt_x"/>
                          </p:val>
                        </p:tav>
                      </p:tavLst>
                    </p:anim>
                    <p:anim calcmode="lin" valueType="num">
                      <p:cBhvr additive="base">
                        <p:cTn dur="500" fill="hold"/>
                        <p:tgtEl>
                          <p:spTgt spid="3072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30723"/>
                        </p:tgtEl>
                        <p:attrNameLst>
                          <p:attrName>style.visibility</p:attrName>
                        </p:attrNameLst>
                      </p:cBhvr>
                      <p:to>
                        <p:strVal val="visible"/>
                      </p:to>
                    </p:set>
                    <p:anim calcmode="lin" valueType="num">
                      <p:cBhvr additive="base">
                        <p:cTn dur="500" fill="hold"/>
                        <p:tgtEl>
                          <p:spTgt spid="30723"/>
                        </p:tgtEl>
                        <p:attrNameLst>
                          <p:attrName>ppt_x</p:attrName>
                        </p:attrNameLst>
                      </p:cBhvr>
                      <p:tavLst>
                        <p:tav tm="0">
                          <p:val>
                            <p:strVal val="0-#ppt_w/2"/>
                          </p:val>
                        </p:tav>
                        <p:tav tm="100000">
                          <p:val>
                            <p:strVal val="#ppt_x"/>
                          </p:val>
                        </p:tav>
                      </p:tavLst>
                    </p:anim>
                    <p:anim calcmode="lin" valueType="num">
                      <p:cBhvr additive="base">
                        <p:cTn dur="500" fill="hold"/>
                        <p:tgtEl>
                          <p:spTgt spid="3072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30723"/>
                        </p:tgtEl>
                        <p:attrNameLst>
                          <p:attrName>style.visibility</p:attrName>
                        </p:attrNameLst>
                      </p:cBhvr>
                      <p:to>
                        <p:strVal val="visible"/>
                      </p:to>
                    </p:set>
                    <p:anim calcmode="lin" valueType="num">
                      <p:cBhvr additive="base">
                        <p:cTn dur="500" fill="hold"/>
                        <p:tgtEl>
                          <p:spTgt spid="30723"/>
                        </p:tgtEl>
                        <p:attrNameLst>
                          <p:attrName>ppt_x</p:attrName>
                        </p:attrNameLst>
                      </p:cBhvr>
                      <p:tavLst>
                        <p:tav tm="0">
                          <p:val>
                            <p:strVal val="0-#ppt_w/2"/>
                          </p:val>
                        </p:tav>
                        <p:tav tm="100000">
                          <p:val>
                            <p:strVal val="#ppt_x"/>
                          </p:val>
                        </p:tav>
                      </p:tavLst>
                    </p:anim>
                    <p:anim calcmode="lin" valueType="num">
                      <p:cBhvr additive="base">
                        <p:cTn dur="500" fill="hold"/>
                        <p:tgtEl>
                          <p:spTgt spid="30723"/>
                        </p:tgtEl>
                        <p:attrNameLst>
                          <p:attrName>ppt_y</p:attrName>
                        </p:attrNameLst>
                      </p:cBhvr>
                      <p:tavLst>
                        <p:tav tm="0">
                          <p:val>
                            <p:strVal val="#ppt_y"/>
                          </p:val>
                        </p:tav>
                        <p:tav tm="100000">
                          <p:val>
                            <p:strVal val="#ppt_y"/>
                          </p:val>
                        </p:tav>
                      </p:tavLst>
                    </p:anim>
                  </p:childTnLst>
                </p:cTn>
              </p:par>
            </p:tnLst>
          </p:tmpl>
        </p:tmplLst>
      </p:bldP>
    </p:bldLst>
  </p:timing>
  <p:hf hdr="0" dt="0"/>
  <p:txStyles>
    <p:titleStyle>
      <a:lvl1pPr algn="ctr" rtl="1" eaLnBrk="0" fontAlgn="base" hangingPunct="0">
        <a:spcBef>
          <a:spcPct val="0"/>
        </a:spcBef>
        <a:spcAft>
          <a:spcPct val="0"/>
        </a:spcAft>
        <a:defRPr sz="4400">
          <a:solidFill>
            <a:schemeClr val="accent2"/>
          </a:solidFill>
          <a:latin typeface="Comic Sans MS" pitchFamily="66" charset="0"/>
          <a:ea typeface="+mj-ea"/>
          <a:cs typeface="+mj-cs"/>
        </a:defRPr>
      </a:lvl1pPr>
      <a:lvl2pPr algn="ctr" rtl="1" eaLnBrk="0" fontAlgn="base" hangingPunct="0">
        <a:spcBef>
          <a:spcPct val="0"/>
        </a:spcBef>
        <a:spcAft>
          <a:spcPct val="0"/>
        </a:spcAft>
        <a:defRPr sz="4400">
          <a:solidFill>
            <a:schemeClr val="accent2"/>
          </a:solidFill>
          <a:latin typeface="Comic Sans MS" pitchFamily="66" charset="0"/>
          <a:cs typeface="Arial" charset="0"/>
        </a:defRPr>
      </a:lvl2pPr>
      <a:lvl3pPr algn="ctr" rtl="1" eaLnBrk="0" fontAlgn="base" hangingPunct="0">
        <a:spcBef>
          <a:spcPct val="0"/>
        </a:spcBef>
        <a:spcAft>
          <a:spcPct val="0"/>
        </a:spcAft>
        <a:defRPr sz="4400">
          <a:solidFill>
            <a:schemeClr val="accent2"/>
          </a:solidFill>
          <a:latin typeface="Comic Sans MS" pitchFamily="66" charset="0"/>
          <a:cs typeface="Arial" charset="0"/>
        </a:defRPr>
      </a:lvl3pPr>
      <a:lvl4pPr algn="ctr" rtl="1" eaLnBrk="0" fontAlgn="base" hangingPunct="0">
        <a:spcBef>
          <a:spcPct val="0"/>
        </a:spcBef>
        <a:spcAft>
          <a:spcPct val="0"/>
        </a:spcAft>
        <a:defRPr sz="4400">
          <a:solidFill>
            <a:schemeClr val="accent2"/>
          </a:solidFill>
          <a:latin typeface="Comic Sans MS" pitchFamily="66" charset="0"/>
          <a:cs typeface="Arial" charset="0"/>
        </a:defRPr>
      </a:lvl4pPr>
      <a:lvl5pPr algn="ctr" rtl="1" eaLnBrk="0" fontAlgn="base" hangingPunct="0">
        <a:spcBef>
          <a:spcPct val="0"/>
        </a:spcBef>
        <a:spcAft>
          <a:spcPct val="0"/>
        </a:spcAft>
        <a:defRPr sz="4400">
          <a:solidFill>
            <a:schemeClr val="accent2"/>
          </a:solidFill>
          <a:latin typeface="Comic Sans MS" pitchFamily="66" charset="0"/>
          <a:cs typeface="Arial" charset="0"/>
        </a:defRPr>
      </a:lvl5pPr>
      <a:lvl6pPr marL="457200" algn="ctr" rtl="1" fontAlgn="base">
        <a:spcBef>
          <a:spcPct val="0"/>
        </a:spcBef>
        <a:spcAft>
          <a:spcPct val="0"/>
        </a:spcAft>
        <a:defRPr sz="4400">
          <a:solidFill>
            <a:schemeClr val="accent2"/>
          </a:solidFill>
          <a:latin typeface="Comic Sans MS" pitchFamily="66" charset="0"/>
          <a:cs typeface="Arial" charset="0"/>
        </a:defRPr>
      </a:lvl6pPr>
      <a:lvl7pPr marL="914400" algn="ctr" rtl="1" fontAlgn="base">
        <a:spcBef>
          <a:spcPct val="0"/>
        </a:spcBef>
        <a:spcAft>
          <a:spcPct val="0"/>
        </a:spcAft>
        <a:defRPr sz="4400">
          <a:solidFill>
            <a:schemeClr val="accent2"/>
          </a:solidFill>
          <a:latin typeface="Comic Sans MS" pitchFamily="66" charset="0"/>
          <a:cs typeface="Arial" charset="0"/>
        </a:defRPr>
      </a:lvl7pPr>
      <a:lvl8pPr marL="1371600" algn="ctr" rtl="1" fontAlgn="base">
        <a:spcBef>
          <a:spcPct val="0"/>
        </a:spcBef>
        <a:spcAft>
          <a:spcPct val="0"/>
        </a:spcAft>
        <a:defRPr sz="4400">
          <a:solidFill>
            <a:schemeClr val="accent2"/>
          </a:solidFill>
          <a:latin typeface="Comic Sans MS" pitchFamily="66" charset="0"/>
          <a:cs typeface="Arial" charset="0"/>
        </a:defRPr>
      </a:lvl8pPr>
      <a:lvl9pPr marL="1828800" algn="ctr" rtl="1" fontAlgn="base">
        <a:spcBef>
          <a:spcPct val="0"/>
        </a:spcBef>
        <a:spcAft>
          <a:spcPct val="0"/>
        </a:spcAft>
        <a:defRPr sz="4400">
          <a:solidFill>
            <a:schemeClr val="accent2"/>
          </a:solidFill>
          <a:latin typeface="Comic Sans MS" pitchFamily="66"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omic Sans MS" pitchFamily="66"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omic Sans MS" pitchFamily="66" charset="0"/>
          <a:cs typeface="+mn-cs"/>
        </a:defRPr>
      </a:lvl2pPr>
      <a:lvl3pPr marL="1143000" indent="-228600" algn="l" rtl="0" eaLnBrk="0" fontAlgn="base" hangingPunct="0">
        <a:spcBef>
          <a:spcPct val="20000"/>
        </a:spcBef>
        <a:spcAft>
          <a:spcPct val="0"/>
        </a:spcAft>
        <a:buChar char="•"/>
        <a:defRPr sz="2400">
          <a:solidFill>
            <a:schemeClr val="tx1"/>
          </a:solidFill>
          <a:latin typeface="Comic Sans MS" pitchFamily="66" charset="0"/>
          <a:cs typeface="+mn-cs"/>
        </a:defRPr>
      </a:lvl3pPr>
      <a:lvl4pPr marL="1600200" indent="-228600" algn="l" rtl="0" eaLnBrk="0" fontAlgn="base" hangingPunct="0">
        <a:spcBef>
          <a:spcPct val="20000"/>
        </a:spcBef>
        <a:spcAft>
          <a:spcPct val="0"/>
        </a:spcAft>
        <a:buChar char="–"/>
        <a:defRPr sz="2000">
          <a:solidFill>
            <a:schemeClr val="tx1"/>
          </a:solidFill>
          <a:latin typeface="Comic Sans MS" pitchFamily="66" charset="0"/>
          <a:cs typeface="+mn-cs"/>
        </a:defRPr>
      </a:lvl4pPr>
      <a:lvl5pPr marL="2057400" indent="-228600" algn="l" rtl="0" eaLnBrk="0" fontAlgn="base" hangingPunct="0">
        <a:spcBef>
          <a:spcPct val="20000"/>
        </a:spcBef>
        <a:spcAft>
          <a:spcPct val="0"/>
        </a:spcAft>
        <a:buChar char="»"/>
        <a:defRPr sz="2000">
          <a:solidFill>
            <a:schemeClr val="tx1"/>
          </a:solidFill>
          <a:latin typeface="Comic Sans MS" pitchFamily="66"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ntri.tamuk.edu/cell/ribosomes.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1"/>
          </p:nvPr>
        </p:nvSpPr>
        <p:spPr>
          <a:noFill/>
        </p:spPr>
        <p:txBody>
          <a:bodyPr/>
          <a:lstStyle/>
          <a:p>
            <a:fld id="{F16D5ABA-66E9-4BFF-937E-56587AE8D226}" type="slidenum">
              <a:rPr lang="he-IL" smtClean="0"/>
              <a:pPr/>
              <a:t>1</a:t>
            </a:fld>
            <a:endParaRPr lang="en-US" smtClean="0"/>
          </a:p>
        </p:txBody>
      </p:sp>
      <p:sp>
        <p:nvSpPr>
          <p:cNvPr id="2051" name="Rectangle 2"/>
          <p:cNvSpPr>
            <a:spLocks noGrp="1" noChangeArrowheads="1"/>
          </p:cNvSpPr>
          <p:nvPr>
            <p:ph type="title"/>
          </p:nvPr>
        </p:nvSpPr>
        <p:spPr>
          <a:xfrm>
            <a:off x="685800" y="1066800"/>
            <a:ext cx="8077200" cy="1524000"/>
          </a:xfrm>
          <a:noFill/>
        </p:spPr>
        <p:txBody>
          <a:bodyPr/>
          <a:lstStyle/>
          <a:p>
            <a:pPr rtl="0"/>
            <a:r>
              <a:rPr lang="en-US" sz="4000" smtClean="0"/>
              <a:t>Predicting PBM binding </a:t>
            </a:r>
            <a:br>
              <a:rPr lang="en-US" sz="4000" smtClean="0"/>
            </a:br>
            <a:r>
              <a:rPr lang="en-US" sz="4000" smtClean="0"/>
              <a:t>from HT-SELEX data</a:t>
            </a:r>
            <a:br>
              <a:rPr lang="en-US" sz="4000" smtClean="0"/>
            </a:br>
            <a:r>
              <a:rPr lang="en-US" sz="4000" smtClean="0"/>
              <a:t/>
            </a:r>
            <a:br>
              <a:rPr lang="en-US" sz="4000" smtClean="0"/>
            </a:br>
            <a:r>
              <a:rPr lang="en-US" sz="4000" b="1" smtClean="0"/>
              <a:t>Workshop Project</a:t>
            </a:r>
          </a:p>
        </p:txBody>
      </p:sp>
      <p:sp>
        <p:nvSpPr>
          <p:cNvPr id="2052" name="Rectangle 3"/>
          <p:cNvSpPr>
            <a:spLocks noChangeArrowheads="1"/>
          </p:cNvSpPr>
          <p:nvPr/>
        </p:nvSpPr>
        <p:spPr bwMode="auto">
          <a:xfrm>
            <a:off x="1143000" y="3505200"/>
            <a:ext cx="7104063" cy="1077913"/>
          </a:xfrm>
          <a:prstGeom prst="rect">
            <a:avLst/>
          </a:prstGeom>
          <a:noFill/>
          <a:ln w="9525">
            <a:noFill/>
            <a:miter lim="800000"/>
            <a:headEnd/>
            <a:tailEnd/>
          </a:ln>
        </p:spPr>
        <p:txBody>
          <a:bodyPr lIns="92075" tIns="46038" rIns="92075" bIns="46038">
            <a:spAutoFit/>
          </a:bodyPr>
          <a:lstStyle/>
          <a:p>
            <a:pPr>
              <a:spcBef>
                <a:spcPct val="0"/>
              </a:spcBef>
            </a:pPr>
            <a:r>
              <a:rPr lang="en-US" sz="3200" dirty="0" err="1">
                <a:solidFill>
                  <a:schemeClr val="tx1"/>
                </a:solidFill>
              </a:rPr>
              <a:t>Yaron</a:t>
            </a:r>
            <a:r>
              <a:rPr lang="en-US" sz="3200" dirty="0">
                <a:solidFill>
                  <a:schemeClr val="tx1"/>
                </a:solidFill>
              </a:rPr>
              <a:t> Orenstein</a:t>
            </a:r>
          </a:p>
          <a:p>
            <a:pPr>
              <a:spcBef>
                <a:spcPct val="0"/>
              </a:spcBef>
            </a:pPr>
            <a:r>
              <a:rPr lang="en-US" sz="3200" dirty="0" smtClean="0">
                <a:solidFill>
                  <a:schemeClr val="tx1"/>
                </a:solidFill>
              </a:rPr>
              <a:t>22 October </a:t>
            </a:r>
            <a:r>
              <a:rPr lang="en-US" sz="3200" dirty="0">
                <a:solidFill>
                  <a:schemeClr val="tx1"/>
                </a:solidFill>
              </a:rPr>
              <a:t>2013</a:t>
            </a: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A13564FA-449F-4F08-9FEF-01621BAEB459}" type="slidenum">
              <a:rPr lang="he-IL" smtClean="0"/>
              <a:pPr/>
              <a:t>10</a:t>
            </a:fld>
            <a:endParaRPr lang="en-US" smtClean="0"/>
          </a:p>
        </p:txBody>
      </p:sp>
      <p:sp>
        <p:nvSpPr>
          <p:cNvPr id="11267" name="Rectangle 2"/>
          <p:cNvSpPr>
            <a:spLocks noGrp="1" noChangeArrowheads="1"/>
          </p:cNvSpPr>
          <p:nvPr>
            <p:ph type="body" idx="1"/>
          </p:nvPr>
        </p:nvSpPr>
        <p:spPr>
          <a:xfrm>
            <a:off x="250825" y="1196975"/>
            <a:ext cx="8713788" cy="4473575"/>
          </a:xfrm>
        </p:spPr>
        <p:txBody>
          <a:bodyPr/>
          <a:lstStyle/>
          <a:p>
            <a:pPr marL="225425" indent="-225425">
              <a:lnSpc>
                <a:spcPct val="110000"/>
              </a:lnSpc>
            </a:pPr>
            <a:r>
              <a:rPr lang="en-US" sz="2400" b="1" smtClean="0"/>
              <a:t>Transcription is regulated primarily by transcription factors (</a:t>
            </a:r>
            <a:r>
              <a:rPr lang="en-US" sz="2400" b="1" smtClean="0">
                <a:solidFill>
                  <a:srgbClr val="A50021"/>
                </a:solidFill>
              </a:rPr>
              <a:t>TFs</a:t>
            </a:r>
            <a:r>
              <a:rPr lang="en-US" sz="2400" b="1" smtClean="0"/>
              <a:t>) – proteins that bind to DNA subsequences, called binding sites (</a:t>
            </a:r>
            <a:r>
              <a:rPr lang="en-US" sz="2400" b="1" smtClean="0">
                <a:solidFill>
                  <a:srgbClr val="A50021"/>
                </a:solidFill>
              </a:rPr>
              <a:t>BSs</a:t>
            </a:r>
            <a:r>
              <a:rPr lang="en-US" sz="2400" b="1" smtClean="0"/>
              <a:t>)</a:t>
            </a:r>
          </a:p>
          <a:p>
            <a:pPr marL="225425" indent="-225425">
              <a:lnSpc>
                <a:spcPct val="110000"/>
              </a:lnSpc>
            </a:pPr>
            <a:r>
              <a:rPr lang="en-US" sz="2400" b="1" smtClean="0"/>
              <a:t>TFBSs are located mainly (not always!) in the gene’s </a:t>
            </a:r>
            <a:r>
              <a:rPr lang="en-US" sz="2400" b="1" smtClean="0">
                <a:solidFill>
                  <a:srgbClr val="A50021"/>
                </a:solidFill>
              </a:rPr>
              <a:t>promoter</a:t>
            </a:r>
            <a:r>
              <a:rPr lang="en-US" sz="2400" b="1" smtClean="0"/>
              <a:t> – the DNA sequence upstream the gene’s transcription start site (</a:t>
            </a:r>
            <a:r>
              <a:rPr lang="en-US" sz="2400" b="1" smtClean="0">
                <a:solidFill>
                  <a:srgbClr val="A50021"/>
                </a:solidFill>
              </a:rPr>
              <a:t>TSS</a:t>
            </a:r>
            <a:r>
              <a:rPr lang="en-US" sz="2400" b="1" smtClean="0"/>
              <a:t>)</a:t>
            </a:r>
          </a:p>
          <a:p>
            <a:pPr marL="225425" indent="-225425">
              <a:lnSpc>
                <a:spcPct val="110000"/>
              </a:lnSpc>
            </a:pPr>
            <a:r>
              <a:rPr lang="en-US" sz="2400" b="1" smtClean="0"/>
              <a:t>BSs of a particular TF share a common pattern, or </a:t>
            </a:r>
            <a:r>
              <a:rPr lang="en-US" sz="2400" b="1" smtClean="0">
                <a:solidFill>
                  <a:srgbClr val="A50021"/>
                </a:solidFill>
              </a:rPr>
              <a:t>motif</a:t>
            </a:r>
            <a:r>
              <a:rPr lang="en-US" sz="2400" b="1" smtClean="0"/>
              <a:t> </a:t>
            </a:r>
          </a:p>
          <a:p>
            <a:pPr marL="225425" indent="-225425">
              <a:lnSpc>
                <a:spcPct val="110000"/>
              </a:lnSpc>
            </a:pPr>
            <a:r>
              <a:rPr lang="en-US" sz="2400" b="1" smtClean="0"/>
              <a:t>Some TFs operate together – </a:t>
            </a:r>
            <a:r>
              <a:rPr lang="en-US" sz="2400" b="1" smtClean="0">
                <a:solidFill>
                  <a:srgbClr val="CC3300"/>
                </a:solidFill>
              </a:rPr>
              <a:t>TF modules</a:t>
            </a:r>
          </a:p>
        </p:txBody>
      </p:sp>
      <p:grpSp>
        <p:nvGrpSpPr>
          <p:cNvPr id="2" name="Group 4"/>
          <p:cNvGrpSpPr>
            <a:grpSpLocks/>
          </p:cNvGrpSpPr>
          <p:nvPr/>
        </p:nvGrpSpPr>
        <p:grpSpPr bwMode="auto">
          <a:xfrm>
            <a:off x="4284663" y="5711825"/>
            <a:ext cx="1008062" cy="457200"/>
            <a:chOff x="2699" y="3521"/>
            <a:chExt cx="635" cy="288"/>
          </a:xfrm>
        </p:grpSpPr>
        <p:sp>
          <p:nvSpPr>
            <p:cNvPr id="11286" name="Oval 5"/>
            <p:cNvSpPr>
              <a:spLocks noChangeArrowheads="1"/>
            </p:cNvSpPr>
            <p:nvPr/>
          </p:nvSpPr>
          <p:spPr bwMode="auto">
            <a:xfrm>
              <a:off x="2699" y="3521"/>
              <a:ext cx="635" cy="272"/>
            </a:xfrm>
            <a:prstGeom prst="ellipse">
              <a:avLst/>
            </a:prstGeom>
            <a:solidFill>
              <a:srgbClr val="FF7C80"/>
            </a:solidFill>
            <a:ln w="9525">
              <a:solidFill>
                <a:schemeClr val="tx1"/>
              </a:solidFill>
              <a:round/>
              <a:headEnd/>
              <a:tailEnd/>
            </a:ln>
          </p:spPr>
          <p:txBody>
            <a:bodyPr wrap="none" anchor="ctr"/>
            <a:lstStyle/>
            <a:p>
              <a:endParaRPr lang="he-IL"/>
            </a:p>
          </p:txBody>
        </p:sp>
        <p:sp>
          <p:nvSpPr>
            <p:cNvPr id="11287" name="Text Box 6"/>
            <p:cNvSpPr txBox="1">
              <a:spLocks noChangeArrowheads="1"/>
            </p:cNvSpPr>
            <p:nvPr/>
          </p:nvSpPr>
          <p:spPr bwMode="auto">
            <a:xfrm>
              <a:off x="2744" y="3521"/>
              <a:ext cx="544" cy="288"/>
            </a:xfrm>
            <a:prstGeom prst="rect">
              <a:avLst/>
            </a:prstGeom>
            <a:noFill/>
            <a:ln w="9525">
              <a:noFill/>
              <a:miter lim="800000"/>
              <a:headEnd/>
              <a:tailEnd/>
            </a:ln>
          </p:spPr>
          <p:txBody>
            <a:bodyPr>
              <a:spAutoFit/>
            </a:bodyPr>
            <a:lstStyle/>
            <a:p>
              <a:pPr eaLnBrk="1" hangingPunct="1">
                <a:spcBef>
                  <a:spcPct val="50000"/>
                </a:spcBef>
              </a:pPr>
              <a:r>
                <a:rPr lang="en-US" sz="2400">
                  <a:solidFill>
                    <a:schemeClr val="tx1"/>
                  </a:solidFill>
                  <a:latin typeface="Times New Roman" pitchFamily="18" charset="0"/>
                  <a:cs typeface="Arial" charset="0"/>
                </a:rPr>
                <a:t>TF</a:t>
              </a:r>
            </a:p>
          </p:txBody>
        </p:sp>
      </p:grpSp>
      <p:grpSp>
        <p:nvGrpSpPr>
          <p:cNvPr id="3" name="Group 7"/>
          <p:cNvGrpSpPr>
            <a:grpSpLocks/>
          </p:cNvGrpSpPr>
          <p:nvPr/>
        </p:nvGrpSpPr>
        <p:grpSpPr bwMode="auto">
          <a:xfrm>
            <a:off x="2411413" y="5711825"/>
            <a:ext cx="792162" cy="457200"/>
            <a:chOff x="1519" y="3521"/>
            <a:chExt cx="499" cy="288"/>
          </a:xfrm>
        </p:grpSpPr>
        <p:sp>
          <p:nvSpPr>
            <p:cNvPr id="11284" name="AutoShape 8"/>
            <p:cNvSpPr>
              <a:spLocks noChangeArrowheads="1"/>
            </p:cNvSpPr>
            <p:nvPr/>
          </p:nvSpPr>
          <p:spPr bwMode="auto">
            <a:xfrm>
              <a:off x="1519" y="3521"/>
              <a:ext cx="454"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0 w 21600"/>
                <a:gd name="T13" fmla="*/ 4526 h 21600"/>
                <a:gd name="T14" fmla="*/ 17080 w 21600"/>
                <a:gd name="T15" fmla="*/ 1707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00CCFF"/>
            </a:solidFill>
            <a:ln w="9525">
              <a:solidFill>
                <a:schemeClr val="tx1"/>
              </a:solidFill>
              <a:miter lim="800000"/>
              <a:headEnd/>
              <a:tailEnd/>
            </a:ln>
          </p:spPr>
          <p:txBody>
            <a:bodyPr wrap="none" anchor="ctr"/>
            <a:lstStyle/>
            <a:p>
              <a:endParaRPr lang="en-US"/>
            </a:p>
          </p:txBody>
        </p:sp>
        <p:sp>
          <p:nvSpPr>
            <p:cNvPr id="11285" name="Text Box 9"/>
            <p:cNvSpPr txBox="1">
              <a:spLocks noChangeArrowheads="1"/>
            </p:cNvSpPr>
            <p:nvPr/>
          </p:nvSpPr>
          <p:spPr bwMode="auto">
            <a:xfrm>
              <a:off x="1519" y="3521"/>
              <a:ext cx="499" cy="288"/>
            </a:xfrm>
            <a:prstGeom prst="rect">
              <a:avLst/>
            </a:prstGeom>
            <a:noFill/>
            <a:ln w="9525">
              <a:noFill/>
              <a:miter lim="800000"/>
              <a:headEnd/>
              <a:tailEnd/>
            </a:ln>
          </p:spPr>
          <p:txBody>
            <a:bodyPr>
              <a:spAutoFit/>
            </a:bodyPr>
            <a:lstStyle/>
            <a:p>
              <a:pPr eaLnBrk="1" hangingPunct="1">
                <a:spcBef>
                  <a:spcPct val="50000"/>
                </a:spcBef>
              </a:pPr>
              <a:r>
                <a:rPr lang="en-US" sz="2400">
                  <a:solidFill>
                    <a:schemeClr val="tx1"/>
                  </a:solidFill>
                  <a:latin typeface="Times New Roman" pitchFamily="18" charset="0"/>
                  <a:cs typeface="Arial" charset="0"/>
                </a:rPr>
                <a:t>TF</a:t>
              </a:r>
            </a:p>
          </p:txBody>
        </p:sp>
      </p:grpSp>
      <p:grpSp>
        <p:nvGrpSpPr>
          <p:cNvPr id="4" name="Group 10"/>
          <p:cNvGrpSpPr>
            <a:grpSpLocks/>
          </p:cNvGrpSpPr>
          <p:nvPr/>
        </p:nvGrpSpPr>
        <p:grpSpPr bwMode="auto">
          <a:xfrm>
            <a:off x="900113" y="5999163"/>
            <a:ext cx="7704137" cy="673100"/>
            <a:chOff x="567" y="3702"/>
            <a:chExt cx="4853" cy="424"/>
          </a:xfrm>
        </p:grpSpPr>
        <p:sp>
          <p:nvSpPr>
            <p:cNvPr id="11274" name="Line 11"/>
            <p:cNvSpPr>
              <a:spLocks noChangeShapeType="1"/>
            </p:cNvSpPr>
            <p:nvPr/>
          </p:nvSpPr>
          <p:spPr bwMode="auto">
            <a:xfrm>
              <a:off x="4876" y="3838"/>
              <a:ext cx="227" cy="0"/>
            </a:xfrm>
            <a:prstGeom prst="line">
              <a:avLst/>
            </a:prstGeom>
            <a:noFill/>
            <a:ln w="38100">
              <a:solidFill>
                <a:srgbClr val="008000"/>
              </a:solidFill>
              <a:prstDash val="sysDot"/>
              <a:round/>
              <a:headEnd/>
              <a:tailEnd/>
            </a:ln>
          </p:spPr>
          <p:txBody>
            <a:bodyPr/>
            <a:lstStyle/>
            <a:p>
              <a:endParaRPr lang="en-US"/>
            </a:p>
          </p:txBody>
        </p:sp>
        <p:sp>
          <p:nvSpPr>
            <p:cNvPr id="11275" name="Line 12"/>
            <p:cNvSpPr>
              <a:spLocks noChangeShapeType="1"/>
            </p:cNvSpPr>
            <p:nvPr/>
          </p:nvSpPr>
          <p:spPr bwMode="auto">
            <a:xfrm>
              <a:off x="930" y="3838"/>
              <a:ext cx="2948" cy="0"/>
            </a:xfrm>
            <a:prstGeom prst="line">
              <a:avLst/>
            </a:prstGeom>
            <a:noFill/>
            <a:ln w="19050">
              <a:solidFill>
                <a:schemeClr val="tx1"/>
              </a:solidFill>
              <a:round/>
              <a:headEnd/>
              <a:tailEnd/>
            </a:ln>
          </p:spPr>
          <p:txBody>
            <a:bodyPr/>
            <a:lstStyle/>
            <a:p>
              <a:endParaRPr lang="en-US"/>
            </a:p>
          </p:txBody>
        </p:sp>
        <p:sp>
          <p:nvSpPr>
            <p:cNvPr id="11276" name="Line 13"/>
            <p:cNvSpPr>
              <a:spLocks noChangeShapeType="1"/>
            </p:cNvSpPr>
            <p:nvPr/>
          </p:nvSpPr>
          <p:spPr bwMode="auto">
            <a:xfrm>
              <a:off x="3878" y="3838"/>
              <a:ext cx="998" cy="0"/>
            </a:xfrm>
            <a:prstGeom prst="line">
              <a:avLst/>
            </a:prstGeom>
            <a:noFill/>
            <a:ln w="76200">
              <a:solidFill>
                <a:srgbClr val="008000"/>
              </a:solidFill>
              <a:round/>
              <a:headEnd/>
              <a:tailEnd/>
            </a:ln>
          </p:spPr>
          <p:txBody>
            <a:bodyPr/>
            <a:lstStyle/>
            <a:p>
              <a:endParaRPr lang="en-US"/>
            </a:p>
          </p:txBody>
        </p:sp>
        <p:sp>
          <p:nvSpPr>
            <p:cNvPr id="11277" name="Text Box 14"/>
            <p:cNvSpPr txBox="1">
              <a:spLocks noChangeArrowheads="1"/>
            </p:cNvSpPr>
            <p:nvPr/>
          </p:nvSpPr>
          <p:spPr bwMode="auto">
            <a:xfrm>
              <a:off x="4150" y="3815"/>
              <a:ext cx="544" cy="288"/>
            </a:xfrm>
            <a:prstGeom prst="rect">
              <a:avLst/>
            </a:prstGeom>
            <a:noFill/>
            <a:ln w="9525">
              <a:noFill/>
              <a:miter lim="800000"/>
              <a:headEnd/>
              <a:tailEnd/>
            </a:ln>
          </p:spPr>
          <p:txBody>
            <a:bodyPr>
              <a:spAutoFit/>
            </a:bodyPr>
            <a:lstStyle/>
            <a:p>
              <a:pPr algn="l" eaLnBrk="1" hangingPunct="1">
                <a:spcBef>
                  <a:spcPct val="50000"/>
                </a:spcBef>
              </a:pPr>
              <a:r>
                <a:rPr lang="en-US" sz="2400">
                  <a:solidFill>
                    <a:srgbClr val="336600"/>
                  </a:solidFill>
                  <a:latin typeface="Times New Roman" pitchFamily="18" charset="0"/>
                  <a:cs typeface="Arial" charset="0"/>
                </a:rPr>
                <a:t>Gene</a:t>
              </a:r>
            </a:p>
          </p:txBody>
        </p:sp>
        <p:sp>
          <p:nvSpPr>
            <p:cNvPr id="11278" name="Line 15"/>
            <p:cNvSpPr>
              <a:spLocks noChangeShapeType="1"/>
            </p:cNvSpPr>
            <p:nvPr/>
          </p:nvSpPr>
          <p:spPr bwMode="auto">
            <a:xfrm>
              <a:off x="2925" y="3838"/>
              <a:ext cx="182" cy="0"/>
            </a:xfrm>
            <a:prstGeom prst="line">
              <a:avLst/>
            </a:prstGeom>
            <a:noFill/>
            <a:ln w="63500">
              <a:solidFill>
                <a:srgbClr val="FF0000"/>
              </a:solidFill>
              <a:round/>
              <a:headEnd/>
              <a:tailEnd/>
            </a:ln>
          </p:spPr>
          <p:txBody>
            <a:bodyPr/>
            <a:lstStyle/>
            <a:p>
              <a:endParaRPr lang="en-US"/>
            </a:p>
          </p:txBody>
        </p:sp>
        <p:sp>
          <p:nvSpPr>
            <p:cNvPr id="11279" name="Line 16"/>
            <p:cNvSpPr>
              <a:spLocks noChangeShapeType="1"/>
            </p:cNvSpPr>
            <p:nvPr/>
          </p:nvSpPr>
          <p:spPr bwMode="auto">
            <a:xfrm>
              <a:off x="1610" y="3838"/>
              <a:ext cx="272" cy="0"/>
            </a:xfrm>
            <a:prstGeom prst="line">
              <a:avLst/>
            </a:prstGeom>
            <a:noFill/>
            <a:ln w="63500">
              <a:solidFill>
                <a:srgbClr val="0000FF"/>
              </a:solidFill>
              <a:round/>
              <a:headEnd/>
              <a:tailEnd/>
            </a:ln>
          </p:spPr>
          <p:txBody>
            <a:bodyPr/>
            <a:lstStyle/>
            <a:p>
              <a:endParaRPr lang="en-US"/>
            </a:p>
          </p:txBody>
        </p:sp>
        <p:sp>
          <p:nvSpPr>
            <p:cNvPr id="11280" name="Text Box 17"/>
            <p:cNvSpPr txBox="1">
              <a:spLocks noChangeArrowheads="1"/>
            </p:cNvSpPr>
            <p:nvPr/>
          </p:nvSpPr>
          <p:spPr bwMode="auto">
            <a:xfrm>
              <a:off x="567" y="3702"/>
              <a:ext cx="272" cy="288"/>
            </a:xfrm>
            <a:prstGeom prst="rect">
              <a:avLst/>
            </a:prstGeom>
            <a:noFill/>
            <a:ln w="9525">
              <a:noFill/>
              <a:miter lim="800000"/>
              <a:headEnd/>
              <a:tailEnd/>
            </a:ln>
          </p:spPr>
          <p:txBody>
            <a:bodyPr>
              <a:spAutoFit/>
            </a:bodyPr>
            <a:lstStyle/>
            <a:p>
              <a:pPr algn="r" rtl="1" eaLnBrk="1" hangingPunct="1">
                <a:spcBef>
                  <a:spcPct val="50000"/>
                </a:spcBef>
              </a:pPr>
              <a:r>
                <a:rPr lang="en-US" sz="2400">
                  <a:solidFill>
                    <a:schemeClr val="tx1"/>
                  </a:solidFill>
                  <a:latin typeface="Times New Roman" pitchFamily="18" charset="0"/>
                  <a:cs typeface="Arial" charset="0"/>
                </a:rPr>
                <a:t>5</a:t>
              </a:r>
              <a:r>
                <a:rPr lang="en-US" sz="2400">
                  <a:solidFill>
                    <a:schemeClr val="tx1"/>
                  </a:solidFill>
                  <a:latin typeface="Arial" charset="0"/>
                  <a:cs typeface="Arial" charset="0"/>
                </a:rPr>
                <a:t>’</a:t>
              </a:r>
              <a:endParaRPr lang="en-US" sz="2400">
                <a:solidFill>
                  <a:schemeClr val="tx1"/>
                </a:solidFill>
                <a:latin typeface="Times New Roman" pitchFamily="18" charset="0"/>
                <a:cs typeface="Arial" charset="0"/>
              </a:endParaRPr>
            </a:p>
          </p:txBody>
        </p:sp>
        <p:sp>
          <p:nvSpPr>
            <p:cNvPr id="11281" name="Text Box 18"/>
            <p:cNvSpPr txBox="1">
              <a:spLocks noChangeArrowheads="1"/>
            </p:cNvSpPr>
            <p:nvPr/>
          </p:nvSpPr>
          <p:spPr bwMode="auto">
            <a:xfrm>
              <a:off x="5148" y="3702"/>
              <a:ext cx="272" cy="288"/>
            </a:xfrm>
            <a:prstGeom prst="rect">
              <a:avLst/>
            </a:prstGeom>
            <a:noFill/>
            <a:ln w="9525">
              <a:noFill/>
              <a:miter lim="800000"/>
              <a:headEnd/>
              <a:tailEnd/>
            </a:ln>
          </p:spPr>
          <p:txBody>
            <a:bodyPr>
              <a:spAutoFit/>
            </a:bodyPr>
            <a:lstStyle/>
            <a:p>
              <a:pPr algn="r" rtl="1" eaLnBrk="1" hangingPunct="1">
                <a:spcBef>
                  <a:spcPct val="50000"/>
                </a:spcBef>
              </a:pPr>
              <a:r>
                <a:rPr lang="en-US" sz="2400">
                  <a:solidFill>
                    <a:schemeClr val="tx1"/>
                  </a:solidFill>
                  <a:latin typeface="Times New Roman" pitchFamily="18" charset="0"/>
                  <a:cs typeface="Arial" charset="0"/>
                </a:rPr>
                <a:t>3</a:t>
              </a:r>
              <a:r>
                <a:rPr lang="en-US" sz="2400">
                  <a:solidFill>
                    <a:schemeClr val="tx1"/>
                  </a:solidFill>
                  <a:latin typeface="Arial" charset="0"/>
                  <a:cs typeface="Arial" charset="0"/>
                </a:rPr>
                <a:t>’</a:t>
              </a:r>
              <a:endParaRPr lang="en-US" sz="2400">
                <a:solidFill>
                  <a:schemeClr val="tx1"/>
                </a:solidFill>
                <a:latin typeface="Times New Roman" pitchFamily="18" charset="0"/>
                <a:cs typeface="Arial" charset="0"/>
              </a:endParaRPr>
            </a:p>
          </p:txBody>
        </p:sp>
        <p:sp>
          <p:nvSpPr>
            <p:cNvPr id="11282" name="Text Box 19"/>
            <p:cNvSpPr txBox="1">
              <a:spLocks noChangeArrowheads="1"/>
            </p:cNvSpPr>
            <p:nvPr/>
          </p:nvSpPr>
          <p:spPr bwMode="auto">
            <a:xfrm>
              <a:off x="2835" y="3838"/>
              <a:ext cx="408" cy="288"/>
            </a:xfrm>
            <a:prstGeom prst="rect">
              <a:avLst/>
            </a:prstGeom>
            <a:noFill/>
            <a:ln w="9525">
              <a:noFill/>
              <a:miter lim="800000"/>
              <a:headEnd/>
              <a:tailEnd/>
            </a:ln>
          </p:spPr>
          <p:txBody>
            <a:bodyPr>
              <a:spAutoFit/>
            </a:bodyPr>
            <a:lstStyle/>
            <a:p>
              <a:pPr eaLnBrk="1" hangingPunct="1">
                <a:spcBef>
                  <a:spcPct val="50000"/>
                </a:spcBef>
              </a:pPr>
              <a:r>
                <a:rPr lang="en-US" sz="2400">
                  <a:solidFill>
                    <a:schemeClr val="tx1"/>
                  </a:solidFill>
                  <a:latin typeface="Times New Roman" pitchFamily="18" charset="0"/>
                  <a:cs typeface="Arial" charset="0"/>
                </a:rPr>
                <a:t>BS</a:t>
              </a:r>
            </a:p>
          </p:txBody>
        </p:sp>
        <p:sp>
          <p:nvSpPr>
            <p:cNvPr id="11283" name="Text Box 20"/>
            <p:cNvSpPr txBox="1">
              <a:spLocks noChangeArrowheads="1"/>
            </p:cNvSpPr>
            <p:nvPr/>
          </p:nvSpPr>
          <p:spPr bwMode="auto">
            <a:xfrm>
              <a:off x="1519" y="3838"/>
              <a:ext cx="454" cy="288"/>
            </a:xfrm>
            <a:prstGeom prst="rect">
              <a:avLst/>
            </a:prstGeom>
            <a:noFill/>
            <a:ln w="9525">
              <a:noFill/>
              <a:miter lim="800000"/>
              <a:headEnd/>
              <a:tailEnd/>
            </a:ln>
          </p:spPr>
          <p:txBody>
            <a:bodyPr>
              <a:spAutoFit/>
            </a:bodyPr>
            <a:lstStyle/>
            <a:p>
              <a:pPr eaLnBrk="1" hangingPunct="1">
                <a:spcBef>
                  <a:spcPct val="50000"/>
                </a:spcBef>
              </a:pPr>
              <a:r>
                <a:rPr lang="en-US" sz="2400">
                  <a:solidFill>
                    <a:schemeClr val="tx1"/>
                  </a:solidFill>
                  <a:latin typeface="Times New Roman" pitchFamily="18" charset="0"/>
                  <a:cs typeface="Arial" charset="0"/>
                </a:rPr>
                <a:t>BS</a:t>
              </a:r>
            </a:p>
          </p:txBody>
        </p:sp>
      </p:grpSp>
      <p:sp>
        <p:nvSpPr>
          <p:cNvPr id="11271" name="Line 21"/>
          <p:cNvSpPr>
            <a:spLocks noChangeShapeType="1"/>
          </p:cNvSpPr>
          <p:nvPr/>
        </p:nvSpPr>
        <p:spPr bwMode="auto">
          <a:xfrm flipV="1">
            <a:off x="6156325" y="6288088"/>
            <a:ext cx="0" cy="287337"/>
          </a:xfrm>
          <a:prstGeom prst="line">
            <a:avLst/>
          </a:prstGeom>
          <a:noFill/>
          <a:ln w="9525">
            <a:solidFill>
              <a:schemeClr val="tx1"/>
            </a:solidFill>
            <a:round/>
            <a:headEnd/>
            <a:tailEnd type="triangle" w="med" len="med"/>
          </a:ln>
        </p:spPr>
        <p:txBody>
          <a:bodyPr/>
          <a:lstStyle/>
          <a:p>
            <a:endParaRPr lang="en-US"/>
          </a:p>
        </p:txBody>
      </p:sp>
      <p:sp>
        <p:nvSpPr>
          <p:cNvPr id="11272" name="Text Box 22"/>
          <p:cNvSpPr txBox="1">
            <a:spLocks noChangeArrowheads="1"/>
          </p:cNvSpPr>
          <p:nvPr/>
        </p:nvSpPr>
        <p:spPr bwMode="auto">
          <a:xfrm>
            <a:off x="5838825" y="6518275"/>
            <a:ext cx="590550" cy="366713"/>
          </a:xfrm>
          <a:prstGeom prst="rect">
            <a:avLst/>
          </a:prstGeom>
          <a:noFill/>
          <a:ln w="9525">
            <a:noFill/>
            <a:miter lim="800000"/>
            <a:headEnd/>
            <a:tailEnd/>
          </a:ln>
        </p:spPr>
        <p:txBody>
          <a:bodyPr wrap="none">
            <a:spAutoFit/>
          </a:bodyPr>
          <a:lstStyle/>
          <a:p>
            <a:pPr algn="r" rtl="1" eaLnBrk="1" hangingPunct="1">
              <a:spcBef>
                <a:spcPct val="0"/>
              </a:spcBef>
            </a:pPr>
            <a:r>
              <a:rPr lang="en-US" sz="1800" b="1">
                <a:solidFill>
                  <a:schemeClr val="tx1"/>
                </a:solidFill>
                <a:latin typeface="Times New Roman" pitchFamily="18" charset="0"/>
                <a:cs typeface="Arial" charset="0"/>
              </a:rPr>
              <a:t>TSS</a:t>
            </a:r>
          </a:p>
        </p:txBody>
      </p:sp>
      <p:sp>
        <p:nvSpPr>
          <p:cNvPr id="11273" name="Rectangle 23"/>
          <p:cNvSpPr>
            <a:spLocks noGrp="1" noChangeArrowheads="1"/>
          </p:cNvSpPr>
          <p:nvPr>
            <p:ph type="title"/>
          </p:nvPr>
        </p:nvSpPr>
        <p:spPr>
          <a:xfrm>
            <a:off x="684213" y="44450"/>
            <a:ext cx="7772400" cy="1019175"/>
          </a:xfrm>
          <a:noFill/>
        </p:spPr>
        <p:txBody>
          <a:bodyPr/>
          <a:lstStyle/>
          <a:p>
            <a:pPr rtl="0"/>
            <a:r>
              <a:rPr lang="en-US" b="1" smtClean="0"/>
              <a:t>Transcriptional regulation</a:t>
            </a:r>
          </a:p>
        </p:txBody>
      </p:sp>
      <p:sp>
        <p:nvSpPr>
          <p:cNvPr id="24" name="Footer Placeholder 23"/>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1"/>
          </p:nvPr>
        </p:nvSpPr>
        <p:spPr>
          <a:noFill/>
        </p:spPr>
        <p:txBody>
          <a:bodyPr/>
          <a:lstStyle/>
          <a:p>
            <a:fld id="{B0FEB464-27A7-4177-93DB-9CF1FD3F0E63}" type="slidenum">
              <a:rPr lang="he-IL" smtClean="0"/>
              <a:pPr/>
              <a:t>11</a:t>
            </a:fld>
            <a:endParaRPr lang="en-US" smtClean="0"/>
          </a:p>
        </p:txBody>
      </p:sp>
      <p:sp>
        <p:nvSpPr>
          <p:cNvPr id="12291" name="Rectangle 2"/>
          <p:cNvSpPr>
            <a:spLocks noGrp="1" noChangeArrowheads="1"/>
          </p:cNvSpPr>
          <p:nvPr>
            <p:ph type="body" sz="half" idx="1"/>
          </p:nvPr>
        </p:nvSpPr>
        <p:spPr>
          <a:xfrm>
            <a:off x="685800" y="981075"/>
            <a:ext cx="7773988" cy="1800225"/>
          </a:xfrm>
        </p:spPr>
        <p:txBody>
          <a:bodyPr/>
          <a:lstStyle/>
          <a:p>
            <a:pPr marL="225425" indent="-225425"/>
            <a:r>
              <a:rPr lang="en-US" sz="2800" b="1" smtClean="0"/>
              <a:t>Consensus (“degenerate”) string:</a:t>
            </a:r>
            <a:endParaRPr lang="en-US" b="1" smtClean="0"/>
          </a:p>
        </p:txBody>
      </p:sp>
      <p:sp>
        <p:nvSpPr>
          <p:cNvPr id="12292" name="Rectangle 3"/>
          <p:cNvSpPr>
            <a:spLocks noChangeArrowheads="1"/>
          </p:cNvSpPr>
          <p:nvPr/>
        </p:nvSpPr>
        <p:spPr bwMode="auto">
          <a:xfrm>
            <a:off x="827584" y="116632"/>
            <a:ext cx="7710765" cy="769441"/>
          </a:xfrm>
          <a:prstGeom prst="rect">
            <a:avLst/>
          </a:prstGeom>
          <a:noFill/>
          <a:ln w="9525">
            <a:noFill/>
            <a:miter lim="800000"/>
            <a:headEnd/>
            <a:tailEnd/>
          </a:ln>
        </p:spPr>
        <p:txBody>
          <a:bodyPr wrap="none">
            <a:spAutoFit/>
          </a:bodyPr>
          <a:lstStyle/>
          <a:p>
            <a:pPr eaLnBrk="1" hangingPunct="1">
              <a:spcBef>
                <a:spcPct val="0"/>
              </a:spcBef>
              <a:spcAft>
                <a:spcPct val="20000"/>
              </a:spcAft>
            </a:pPr>
            <a:r>
              <a:rPr lang="en-US" sz="4400" b="1" dirty="0">
                <a:solidFill>
                  <a:srgbClr val="000099"/>
                </a:solidFill>
                <a:cs typeface="Arial" charset="0"/>
              </a:rPr>
              <a:t>TFBS motif </a:t>
            </a:r>
            <a:r>
              <a:rPr lang="en-US" sz="4400" b="1" dirty="0" smtClean="0">
                <a:solidFill>
                  <a:srgbClr val="000099"/>
                </a:solidFill>
                <a:cs typeface="Arial" charset="0"/>
              </a:rPr>
              <a:t>models - strings</a:t>
            </a:r>
            <a:endParaRPr lang="en-US" sz="4400" b="1" dirty="0">
              <a:solidFill>
                <a:srgbClr val="000099"/>
              </a:solidFill>
              <a:cs typeface="Arial" charset="0"/>
            </a:endParaRPr>
          </a:p>
        </p:txBody>
      </p:sp>
      <p:sp>
        <p:nvSpPr>
          <p:cNvPr id="12293" name="Text Box 50"/>
          <p:cNvSpPr txBox="1">
            <a:spLocks noChangeArrowheads="1"/>
          </p:cNvSpPr>
          <p:nvPr/>
        </p:nvSpPr>
        <p:spPr bwMode="auto">
          <a:xfrm>
            <a:off x="5657850" y="3813175"/>
            <a:ext cx="787400" cy="366713"/>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7</a:t>
            </a:r>
          </a:p>
        </p:txBody>
      </p:sp>
      <p:sp>
        <p:nvSpPr>
          <p:cNvPr id="12294" name="Text Box 51"/>
          <p:cNvSpPr txBox="1">
            <a:spLocks noChangeArrowheads="1"/>
          </p:cNvSpPr>
          <p:nvPr/>
        </p:nvSpPr>
        <p:spPr bwMode="auto">
          <a:xfrm>
            <a:off x="5657850" y="4244975"/>
            <a:ext cx="787400" cy="366713"/>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9</a:t>
            </a:r>
          </a:p>
        </p:txBody>
      </p:sp>
      <p:sp>
        <p:nvSpPr>
          <p:cNvPr id="12295" name="Text Box 52"/>
          <p:cNvSpPr txBox="1">
            <a:spLocks noChangeArrowheads="1"/>
          </p:cNvSpPr>
          <p:nvPr/>
        </p:nvSpPr>
        <p:spPr bwMode="auto">
          <a:xfrm>
            <a:off x="5657850" y="3367088"/>
            <a:ext cx="787400" cy="366712"/>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5</a:t>
            </a:r>
          </a:p>
        </p:txBody>
      </p:sp>
      <p:sp>
        <p:nvSpPr>
          <p:cNvPr id="12296" name="Text Box 53"/>
          <p:cNvSpPr txBox="1">
            <a:spLocks noChangeArrowheads="1"/>
          </p:cNvSpPr>
          <p:nvPr/>
        </p:nvSpPr>
        <p:spPr bwMode="auto">
          <a:xfrm>
            <a:off x="5657850" y="2940050"/>
            <a:ext cx="787400" cy="366713"/>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3</a:t>
            </a:r>
          </a:p>
        </p:txBody>
      </p:sp>
      <p:sp>
        <p:nvSpPr>
          <p:cNvPr id="12297" name="Line 54"/>
          <p:cNvSpPr>
            <a:spLocks noChangeShapeType="1"/>
          </p:cNvSpPr>
          <p:nvPr/>
        </p:nvSpPr>
        <p:spPr bwMode="auto">
          <a:xfrm>
            <a:off x="1692275" y="2941638"/>
            <a:ext cx="3816350" cy="0"/>
          </a:xfrm>
          <a:prstGeom prst="line">
            <a:avLst/>
          </a:prstGeom>
          <a:noFill/>
          <a:ln w="9525">
            <a:solidFill>
              <a:schemeClr val="tx1"/>
            </a:solidFill>
            <a:round/>
            <a:headEnd/>
            <a:tailEnd/>
          </a:ln>
        </p:spPr>
        <p:txBody>
          <a:bodyPr/>
          <a:lstStyle/>
          <a:p>
            <a:endParaRPr lang="en-US"/>
          </a:p>
        </p:txBody>
      </p:sp>
      <p:sp>
        <p:nvSpPr>
          <p:cNvPr id="12298" name="Line 55"/>
          <p:cNvSpPr>
            <a:spLocks noChangeShapeType="1"/>
          </p:cNvSpPr>
          <p:nvPr/>
        </p:nvSpPr>
        <p:spPr bwMode="auto">
          <a:xfrm>
            <a:off x="5148263" y="2941638"/>
            <a:ext cx="504825" cy="0"/>
          </a:xfrm>
          <a:prstGeom prst="line">
            <a:avLst/>
          </a:prstGeom>
          <a:noFill/>
          <a:ln w="50800">
            <a:solidFill>
              <a:srgbClr val="008000"/>
            </a:solidFill>
            <a:round/>
            <a:headEnd/>
            <a:tailEnd/>
          </a:ln>
        </p:spPr>
        <p:txBody>
          <a:bodyPr/>
          <a:lstStyle/>
          <a:p>
            <a:endParaRPr lang="en-US"/>
          </a:p>
        </p:txBody>
      </p:sp>
      <p:sp>
        <p:nvSpPr>
          <p:cNvPr id="12299" name="Text Box 56"/>
          <p:cNvSpPr txBox="1">
            <a:spLocks noChangeArrowheads="1"/>
          </p:cNvSpPr>
          <p:nvPr/>
        </p:nvSpPr>
        <p:spPr bwMode="auto">
          <a:xfrm>
            <a:off x="5657850" y="2724150"/>
            <a:ext cx="787400" cy="366713"/>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2</a:t>
            </a:r>
          </a:p>
        </p:txBody>
      </p:sp>
      <p:sp>
        <p:nvSpPr>
          <p:cNvPr id="12300" name="Line 57"/>
          <p:cNvSpPr>
            <a:spLocks noChangeShapeType="1"/>
          </p:cNvSpPr>
          <p:nvPr/>
        </p:nvSpPr>
        <p:spPr bwMode="auto">
          <a:xfrm>
            <a:off x="1692275" y="3157538"/>
            <a:ext cx="3816350" cy="0"/>
          </a:xfrm>
          <a:prstGeom prst="line">
            <a:avLst/>
          </a:prstGeom>
          <a:noFill/>
          <a:ln w="9525">
            <a:solidFill>
              <a:schemeClr val="tx1"/>
            </a:solidFill>
            <a:round/>
            <a:headEnd/>
            <a:tailEnd/>
          </a:ln>
        </p:spPr>
        <p:txBody>
          <a:bodyPr/>
          <a:lstStyle/>
          <a:p>
            <a:endParaRPr lang="en-US"/>
          </a:p>
        </p:txBody>
      </p:sp>
      <p:sp>
        <p:nvSpPr>
          <p:cNvPr id="12301" name="Line 58"/>
          <p:cNvSpPr>
            <a:spLocks noChangeShapeType="1"/>
          </p:cNvSpPr>
          <p:nvPr/>
        </p:nvSpPr>
        <p:spPr bwMode="auto">
          <a:xfrm>
            <a:off x="5148263" y="3157538"/>
            <a:ext cx="504825" cy="0"/>
          </a:xfrm>
          <a:prstGeom prst="line">
            <a:avLst/>
          </a:prstGeom>
          <a:noFill/>
          <a:ln w="50800">
            <a:solidFill>
              <a:srgbClr val="008000"/>
            </a:solidFill>
            <a:round/>
            <a:headEnd/>
            <a:tailEnd/>
          </a:ln>
        </p:spPr>
        <p:txBody>
          <a:bodyPr/>
          <a:lstStyle/>
          <a:p>
            <a:endParaRPr lang="en-US"/>
          </a:p>
        </p:txBody>
      </p:sp>
      <p:sp>
        <p:nvSpPr>
          <p:cNvPr id="12302" name="Line 59"/>
          <p:cNvSpPr>
            <a:spLocks noChangeShapeType="1"/>
          </p:cNvSpPr>
          <p:nvPr/>
        </p:nvSpPr>
        <p:spPr bwMode="auto">
          <a:xfrm>
            <a:off x="1692275" y="3367088"/>
            <a:ext cx="3816350" cy="0"/>
          </a:xfrm>
          <a:prstGeom prst="line">
            <a:avLst/>
          </a:prstGeom>
          <a:noFill/>
          <a:ln w="9525">
            <a:solidFill>
              <a:schemeClr val="tx1"/>
            </a:solidFill>
            <a:round/>
            <a:headEnd/>
            <a:tailEnd/>
          </a:ln>
        </p:spPr>
        <p:txBody>
          <a:bodyPr/>
          <a:lstStyle/>
          <a:p>
            <a:endParaRPr lang="en-US"/>
          </a:p>
        </p:txBody>
      </p:sp>
      <p:sp>
        <p:nvSpPr>
          <p:cNvPr id="12303" name="Line 60"/>
          <p:cNvSpPr>
            <a:spLocks noChangeShapeType="1"/>
          </p:cNvSpPr>
          <p:nvPr/>
        </p:nvSpPr>
        <p:spPr bwMode="auto">
          <a:xfrm>
            <a:off x="5148263" y="3367088"/>
            <a:ext cx="504825" cy="0"/>
          </a:xfrm>
          <a:prstGeom prst="line">
            <a:avLst/>
          </a:prstGeom>
          <a:noFill/>
          <a:ln w="50800">
            <a:solidFill>
              <a:srgbClr val="008000"/>
            </a:solidFill>
            <a:round/>
            <a:headEnd/>
            <a:tailEnd/>
          </a:ln>
        </p:spPr>
        <p:txBody>
          <a:bodyPr/>
          <a:lstStyle/>
          <a:p>
            <a:endParaRPr lang="en-US"/>
          </a:p>
        </p:txBody>
      </p:sp>
      <p:sp>
        <p:nvSpPr>
          <p:cNvPr id="12304" name="Text Box 61"/>
          <p:cNvSpPr txBox="1">
            <a:spLocks noChangeArrowheads="1"/>
          </p:cNvSpPr>
          <p:nvPr/>
        </p:nvSpPr>
        <p:spPr bwMode="auto">
          <a:xfrm>
            <a:off x="5657850" y="3149600"/>
            <a:ext cx="787400" cy="366713"/>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4</a:t>
            </a:r>
          </a:p>
        </p:txBody>
      </p:sp>
      <p:sp>
        <p:nvSpPr>
          <p:cNvPr id="12305" name="Line 62"/>
          <p:cNvSpPr>
            <a:spLocks noChangeShapeType="1"/>
          </p:cNvSpPr>
          <p:nvPr/>
        </p:nvSpPr>
        <p:spPr bwMode="auto">
          <a:xfrm>
            <a:off x="1692275" y="3584575"/>
            <a:ext cx="3816350" cy="0"/>
          </a:xfrm>
          <a:prstGeom prst="line">
            <a:avLst/>
          </a:prstGeom>
          <a:noFill/>
          <a:ln w="9525">
            <a:solidFill>
              <a:schemeClr val="tx1"/>
            </a:solidFill>
            <a:round/>
            <a:headEnd/>
            <a:tailEnd/>
          </a:ln>
        </p:spPr>
        <p:txBody>
          <a:bodyPr/>
          <a:lstStyle/>
          <a:p>
            <a:endParaRPr lang="en-US"/>
          </a:p>
        </p:txBody>
      </p:sp>
      <p:sp>
        <p:nvSpPr>
          <p:cNvPr id="12306" name="Line 63"/>
          <p:cNvSpPr>
            <a:spLocks noChangeShapeType="1"/>
          </p:cNvSpPr>
          <p:nvPr/>
        </p:nvSpPr>
        <p:spPr bwMode="auto">
          <a:xfrm>
            <a:off x="5148263" y="3584575"/>
            <a:ext cx="504825" cy="0"/>
          </a:xfrm>
          <a:prstGeom prst="line">
            <a:avLst/>
          </a:prstGeom>
          <a:noFill/>
          <a:ln w="50800">
            <a:solidFill>
              <a:srgbClr val="008000"/>
            </a:solidFill>
            <a:round/>
            <a:headEnd/>
            <a:tailEnd/>
          </a:ln>
        </p:spPr>
        <p:txBody>
          <a:bodyPr/>
          <a:lstStyle/>
          <a:p>
            <a:endParaRPr lang="en-US"/>
          </a:p>
        </p:txBody>
      </p:sp>
      <p:sp>
        <p:nvSpPr>
          <p:cNvPr id="12307" name="Line 64"/>
          <p:cNvSpPr>
            <a:spLocks noChangeShapeType="1"/>
          </p:cNvSpPr>
          <p:nvPr/>
        </p:nvSpPr>
        <p:spPr bwMode="auto">
          <a:xfrm>
            <a:off x="1692275" y="3814763"/>
            <a:ext cx="3816350" cy="0"/>
          </a:xfrm>
          <a:prstGeom prst="line">
            <a:avLst/>
          </a:prstGeom>
          <a:noFill/>
          <a:ln w="9525">
            <a:solidFill>
              <a:schemeClr val="tx1"/>
            </a:solidFill>
            <a:round/>
            <a:headEnd/>
            <a:tailEnd/>
          </a:ln>
        </p:spPr>
        <p:txBody>
          <a:bodyPr/>
          <a:lstStyle/>
          <a:p>
            <a:endParaRPr lang="en-US"/>
          </a:p>
        </p:txBody>
      </p:sp>
      <p:sp>
        <p:nvSpPr>
          <p:cNvPr id="12308" name="Line 65"/>
          <p:cNvSpPr>
            <a:spLocks noChangeShapeType="1"/>
          </p:cNvSpPr>
          <p:nvPr/>
        </p:nvSpPr>
        <p:spPr bwMode="auto">
          <a:xfrm>
            <a:off x="5148263" y="3814763"/>
            <a:ext cx="504825" cy="0"/>
          </a:xfrm>
          <a:prstGeom prst="line">
            <a:avLst/>
          </a:prstGeom>
          <a:noFill/>
          <a:ln w="50800">
            <a:solidFill>
              <a:srgbClr val="008000"/>
            </a:solidFill>
            <a:round/>
            <a:headEnd/>
            <a:tailEnd/>
          </a:ln>
        </p:spPr>
        <p:txBody>
          <a:bodyPr/>
          <a:lstStyle/>
          <a:p>
            <a:endParaRPr lang="en-US"/>
          </a:p>
        </p:txBody>
      </p:sp>
      <p:sp>
        <p:nvSpPr>
          <p:cNvPr id="12309" name="Text Box 66"/>
          <p:cNvSpPr txBox="1">
            <a:spLocks noChangeArrowheads="1"/>
          </p:cNvSpPr>
          <p:nvPr/>
        </p:nvSpPr>
        <p:spPr bwMode="auto">
          <a:xfrm>
            <a:off x="5657850" y="3602038"/>
            <a:ext cx="787400" cy="366712"/>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6</a:t>
            </a:r>
          </a:p>
        </p:txBody>
      </p:sp>
      <p:sp>
        <p:nvSpPr>
          <p:cNvPr id="12310" name="Line 67"/>
          <p:cNvSpPr>
            <a:spLocks noChangeShapeType="1"/>
          </p:cNvSpPr>
          <p:nvPr/>
        </p:nvSpPr>
        <p:spPr bwMode="auto">
          <a:xfrm>
            <a:off x="1692275" y="4030663"/>
            <a:ext cx="3816350" cy="0"/>
          </a:xfrm>
          <a:prstGeom prst="line">
            <a:avLst/>
          </a:prstGeom>
          <a:noFill/>
          <a:ln w="9525">
            <a:solidFill>
              <a:schemeClr val="tx1"/>
            </a:solidFill>
            <a:round/>
            <a:headEnd/>
            <a:tailEnd/>
          </a:ln>
        </p:spPr>
        <p:txBody>
          <a:bodyPr/>
          <a:lstStyle/>
          <a:p>
            <a:endParaRPr lang="en-US"/>
          </a:p>
        </p:txBody>
      </p:sp>
      <p:sp>
        <p:nvSpPr>
          <p:cNvPr id="12311" name="Line 68"/>
          <p:cNvSpPr>
            <a:spLocks noChangeShapeType="1"/>
          </p:cNvSpPr>
          <p:nvPr/>
        </p:nvSpPr>
        <p:spPr bwMode="auto">
          <a:xfrm>
            <a:off x="5148263" y="4030663"/>
            <a:ext cx="504825" cy="0"/>
          </a:xfrm>
          <a:prstGeom prst="line">
            <a:avLst/>
          </a:prstGeom>
          <a:noFill/>
          <a:ln w="50800">
            <a:solidFill>
              <a:srgbClr val="008000"/>
            </a:solidFill>
            <a:round/>
            <a:headEnd/>
            <a:tailEnd/>
          </a:ln>
        </p:spPr>
        <p:txBody>
          <a:bodyPr/>
          <a:lstStyle/>
          <a:p>
            <a:endParaRPr lang="en-US"/>
          </a:p>
        </p:txBody>
      </p:sp>
      <p:sp>
        <p:nvSpPr>
          <p:cNvPr id="12312" name="Line 69"/>
          <p:cNvSpPr>
            <a:spLocks noChangeShapeType="1"/>
          </p:cNvSpPr>
          <p:nvPr/>
        </p:nvSpPr>
        <p:spPr bwMode="auto">
          <a:xfrm>
            <a:off x="1692275" y="4246563"/>
            <a:ext cx="3816350" cy="0"/>
          </a:xfrm>
          <a:prstGeom prst="line">
            <a:avLst/>
          </a:prstGeom>
          <a:noFill/>
          <a:ln w="9525">
            <a:solidFill>
              <a:schemeClr val="tx1"/>
            </a:solidFill>
            <a:round/>
            <a:headEnd/>
            <a:tailEnd/>
          </a:ln>
        </p:spPr>
        <p:txBody>
          <a:bodyPr/>
          <a:lstStyle/>
          <a:p>
            <a:endParaRPr lang="en-US"/>
          </a:p>
        </p:txBody>
      </p:sp>
      <p:sp>
        <p:nvSpPr>
          <p:cNvPr id="12313" name="Line 70"/>
          <p:cNvSpPr>
            <a:spLocks noChangeShapeType="1"/>
          </p:cNvSpPr>
          <p:nvPr/>
        </p:nvSpPr>
        <p:spPr bwMode="auto">
          <a:xfrm>
            <a:off x="5148263" y="4246563"/>
            <a:ext cx="504825" cy="0"/>
          </a:xfrm>
          <a:prstGeom prst="line">
            <a:avLst/>
          </a:prstGeom>
          <a:noFill/>
          <a:ln w="50800">
            <a:solidFill>
              <a:srgbClr val="008000"/>
            </a:solidFill>
            <a:round/>
            <a:headEnd/>
            <a:tailEnd/>
          </a:ln>
        </p:spPr>
        <p:txBody>
          <a:bodyPr/>
          <a:lstStyle/>
          <a:p>
            <a:endParaRPr lang="en-US"/>
          </a:p>
        </p:txBody>
      </p:sp>
      <p:sp>
        <p:nvSpPr>
          <p:cNvPr id="12314" name="Text Box 71"/>
          <p:cNvSpPr txBox="1">
            <a:spLocks noChangeArrowheads="1"/>
          </p:cNvSpPr>
          <p:nvPr/>
        </p:nvSpPr>
        <p:spPr bwMode="auto">
          <a:xfrm>
            <a:off x="5657850" y="4029075"/>
            <a:ext cx="787400" cy="366713"/>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8</a:t>
            </a:r>
          </a:p>
        </p:txBody>
      </p:sp>
      <p:sp>
        <p:nvSpPr>
          <p:cNvPr id="12315" name="Line 72"/>
          <p:cNvSpPr>
            <a:spLocks noChangeShapeType="1"/>
          </p:cNvSpPr>
          <p:nvPr/>
        </p:nvSpPr>
        <p:spPr bwMode="auto">
          <a:xfrm>
            <a:off x="1692275" y="4462463"/>
            <a:ext cx="3816350" cy="0"/>
          </a:xfrm>
          <a:prstGeom prst="line">
            <a:avLst/>
          </a:prstGeom>
          <a:noFill/>
          <a:ln w="9525">
            <a:solidFill>
              <a:schemeClr val="tx1"/>
            </a:solidFill>
            <a:round/>
            <a:headEnd/>
            <a:tailEnd/>
          </a:ln>
        </p:spPr>
        <p:txBody>
          <a:bodyPr/>
          <a:lstStyle/>
          <a:p>
            <a:endParaRPr lang="en-US"/>
          </a:p>
        </p:txBody>
      </p:sp>
      <p:sp>
        <p:nvSpPr>
          <p:cNvPr id="12316" name="Line 73"/>
          <p:cNvSpPr>
            <a:spLocks noChangeShapeType="1"/>
          </p:cNvSpPr>
          <p:nvPr/>
        </p:nvSpPr>
        <p:spPr bwMode="auto">
          <a:xfrm>
            <a:off x="5148263" y="4462463"/>
            <a:ext cx="504825" cy="0"/>
          </a:xfrm>
          <a:prstGeom prst="line">
            <a:avLst/>
          </a:prstGeom>
          <a:noFill/>
          <a:ln w="50800">
            <a:solidFill>
              <a:srgbClr val="008000"/>
            </a:solidFill>
            <a:round/>
            <a:headEnd/>
            <a:tailEnd/>
          </a:ln>
        </p:spPr>
        <p:txBody>
          <a:bodyPr/>
          <a:lstStyle/>
          <a:p>
            <a:endParaRPr lang="en-US"/>
          </a:p>
        </p:txBody>
      </p:sp>
      <p:sp>
        <p:nvSpPr>
          <p:cNvPr id="12317" name="Line 74"/>
          <p:cNvSpPr>
            <a:spLocks noChangeShapeType="1"/>
          </p:cNvSpPr>
          <p:nvPr/>
        </p:nvSpPr>
        <p:spPr bwMode="auto">
          <a:xfrm>
            <a:off x="1692275" y="4678363"/>
            <a:ext cx="3816350" cy="0"/>
          </a:xfrm>
          <a:prstGeom prst="line">
            <a:avLst/>
          </a:prstGeom>
          <a:noFill/>
          <a:ln w="9525">
            <a:solidFill>
              <a:schemeClr val="tx1"/>
            </a:solidFill>
            <a:round/>
            <a:headEnd/>
            <a:tailEnd/>
          </a:ln>
        </p:spPr>
        <p:txBody>
          <a:bodyPr/>
          <a:lstStyle/>
          <a:p>
            <a:endParaRPr lang="en-US"/>
          </a:p>
        </p:txBody>
      </p:sp>
      <p:sp>
        <p:nvSpPr>
          <p:cNvPr id="12318" name="Line 75"/>
          <p:cNvSpPr>
            <a:spLocks noChangeShapeType="1"/>
          </p:cNvSpPr>
          <p:nvPr/>
        </p:nvSpPr>
        <p:spPr bwMode="auto">
          <a:xfrm>
            <a:off x="5148263" y="4678363"/>
            <a:ext cx="504825" cy="0"/>
          </a:xfrm>
          <a:prstGeom prst="line">
            <a:avLst/>
          </a:prstGeom>
          <a:noFill/>
          <a:ln w="50800">
            <a:solidFill>
              <a:srgbClr val="008000"/>
            </a:solidFill>
            <a:round/>
            <a:headEnd/>
            <a:tailEnd/>
          </a:ln>
        </p:spPr>
        <p:txBody>
          <a:bodyPr/>
          <a:lstStyle/>
          <a:p>
            <a:endParaRPr lang="en-US"/>
          </a:p>
        </p:txBody>
      </p:sp>
      <p:sp>
        <p:nvSpPr>
          <p:cNvPr id="12319" name="Text Box 76"/>
          <p:cNvSpPr txBox="1">
            <a:spLocks noChangeArrowheads="1"/>
          </p:cNvSpPr>
          <p:nvPr/>
        </p:nvSpPr>
        <p:spPr bwMode="auto">
          <a:xfrm>
            <a:off x="5657850" y="4483100"/>
            <a:ext cx="901700" cy="366713"/>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10</a:t>
            </a:r>
          </a:p>
        </p:txBody>
      </p:sp>
      <p:sp>
        <p:nvSpPr>
          <p:cNvPr id="12320" name="Line 77"/>
          <p:cNvSpPr>
            <a:spLocks noChangeShapeType="1"/>
          </p:cNvSpPr>
          <p:nvPr/>
        </p:nvSpPr>
        <p:spPr bwMode="auto">
          <a:xfrm>
            <a:off x="1692275" y="2725738"/>
            <a:ext cx="3816350" cy="0"/>
          </a:xfrm>
          <a:prstGeom prst="line">
            <a:avLst/>
          </a:prstGeom>
          <a:noFill/>
          <a:ln w="9525">
            <a:solidFill>
              <a:schemeClr val="tx1"/>
            </a:solidFill>
            <a:round/>
            <a:headEnd/>
            <a:tailEnd/>
          </a:ln>
        </p:spPr>
        <p:txBody>
          <a:bodyPr/>
          <a:lstStyle/>
          <a:p>
            <a:endParaRPr lang="en-US"/>
          </a:p>
        </p:txBody>
      </p:sp>
      <p:sp>
        <p:nvSpPr>
          <p:cNvPr id="12321" name="Line 78"/>
          <p:cNvSpPr>
            <a:spLocks noChangeShapeType="1"/>
          </p:cNvSpPr>
          <p:nvPr/>
        </p:nvSpPr>
        <p:spPr bwMode="auto">
          <a:xfrm>
            <a:off x="5148263" y="2725738"/>
            <a:ext cx="504825" cy="0"/>
          </a:xfrm>
          <a:prstGeom prst="line">
            <a:avLst/>
          </a:prstGeom>
          <a:noFill/>
          <a:ln w="50800">
            <a:solidFill>
              <a:srgbClr val="008000"/>
            </a:solidFill>
            <a:round/>
            <a:headEnd/>
            <a:tailEnd/>
          </a:ln>
        </p:spPr>
        <p:txBody>
          <a:bodyPr/>
          <a:lstStyle/>
          <a:p>
            <a:endParaRPr lang="en-US"/>
          </a:p>
        </p:txBody>
      </p:sp>
      <p:sp>
        <p:nvSpPr>
          <p:cNvPr id="12322" name="Text Box 79"/>
          <p:cNvSpPr txBox="1">
            <a:spLocks noChangeArrowheads="1"/>
          </p:cNvSpPr>
          <p:nvPr/>
        </p:nvSpPr>
        <p:spPr bwMode="auto">
          <a:xfrm>
            <a:off x="5657850" y="2508250"/>
            <a:ext cx="787400" cy="366713"/>
          </a:xfrm>
          <a:prstGeom prst="rect">
            <a:avLst/>
          </a:prstGeom>
          <a:noFill/>
          <a:ln w="9525">
            <a:noFill/>
            <a:miter lim="800000"/>
            <a:headEnd/>
            <a:tailEnd/>
          </a:ln>
        </p:spPr>
        <p:txBody>
          <a:bodyPr wrap="none">
            <a:spAutoFit/>
          </a:bodyPr>
          <a:lstStyle/>
          <a:p>
            <a:pPr algn="l" eaLnBrk="1" hangingPunct="1">
              <a:spcBef>
                <a:spcPct val="0"/>
              </a:spcBef>
            </a:pPr>
            <a:r>
              <a:rPr lang="en-US" sz="1800">
                <a:solidFill>
                  <a:schemeClr val="tx1"/>
                </a:solidFill>
                <a:latin typeface="Times New Roman" pitchFamily="18" charset="0"/>
                <a:cs typeface="Arial" charset="0"/>
              </a:rPr>
              <a:t>gene 1</a:t>
            </a:r>
          </a:p>
        </p:txBody>
      </p:sp>
      <p:sp>
        <p:nvSpPr>
          <p:cNvPr id="12323" name="Text Box 80"/>
          <p:cNvSpPr txBox="1">
            <a:spLocks noChangeArrowheads="1"/>
          </p:cNvSpPr>
          <p:nvPr/>
        </p:nvSpPr>
        <p:spPr bwMode="auto">
          <a:xfrm>
            <a:off x="2401888" y="2803525"/>
            <a:ext cx="736600" cy="274638"/>
          </a:xfrm>
          <a:prstGeom prst="rect">
            <a:avLst/>
          </a:prstGeom>
          <a:solidFill>
            <a:srgbClr val="99CCFF">
              <a:alpha val="83136"/>
            </a:srgbClr>
          </a:solidFill>
          <a:ln w="9525">
            <a:noFill/>
            <a:miter lim="800000"/>
            <a:headEnd/>
            <a:tailEnd/>
          </a:ln>
        </p:spPr>
        <p:txBody>
          <a:bodyPr wrap="none">
            <a:spAutoFit/>
          </a:bodyPr>
          <a:lstStyle/>
          <a:p>
            <a:pPr algn="l" eaLnBrk="1" hangingPunct="1">
              <a:spcBef>
                <a:spcPct val="0"/>
              </a:spcBef>
            </a:pPr>
            <a:r>
              <a:rPr lang="en-US" sz="1200" b="1">
                <a:latin typeface="Courier New" pitchFamily="49" charset="0"/>
                <a:cs typeface="Courier New" pitchFamily="49" charset="0"/>
              </a:rPr>
              <a:t>AACTGT</a:t>
            </a:r>
          </a:p>
        </p:txBody>
      </p:sp>
      <p:sp>
        <p:nvSpPr>
          <p:cNvPr id="12324" name="Text Box 81"/>
          <p:cNvSpPr txBox="1">
            <a:spLocks noChangeArrowheads="1"/>
          </p:cNvSpPr>
          <p:nvPr/>
        </p:nvSpPr>
        <p:spPr bwMode="auto">
          <a:xfrm>
            <a:off x="3763963" y="3019425"/>
            <a:ext cx="736600" cy="274638"/>
          </a:xfrm>
          <a:prstGeom prst="rect">
            <a:avLst/>
          </a:prstGeom>
          <a:solidFill>
            <a:srgbClr val="99CCFF">
              <a:alpha val="83136"/>
            </a:srgbClr>
          </a:solidFill>
          <a:ln w="9525">
            <a:noFill/>
            <a:miter lim="800000"/>
            <a:headEnd/>
            <a:tailEnd/>
          </a:ln>
        </p:spPr>
        <p:txBody>
          <a:bodyPr wrap="none">
            <a:spAutoFit/>
          </a:bodyPr>
          <a:lstStyle/>
          <a:p>
            <a:pPr algn="l" eaLnBrk="1" hangingPunct="1">
              <a:spcBef>
                <a:spcPct val="0"/>
              </a:spcBef>
            </a:pPr>
            <a:r>
              <a:rPr lang="en-US" sz="1200" b="1">
                <a:latin typeface="Courier New" pitchFamily="49" charset="0"/>
                <a:cs typeface="Courier New" pitchFamily="49" charset="0"/>
              </a:rPr>
              <a:t>CACTGT</a:t>
            </a:r>
          </a:p>
        </p:txBody>
      </p:sp>
      <p:sp>
        <p:nvSpPr>
          <p:cNvPr id="12325" name="Text Box 82"/>
          <p:cNvSpPr txBox="1">
            <a:spLocks noChangeArrowheads="1"/>
          </p:cNvSpPr>
          <p:nvPr/>
        </p:nvSpPr>
        <p:spPr bwMode="auto">
          <a:xfrm>
            <a:off x="3348038" y="3227388"/>
            <a:ext cx="736600" cy="274637"/>
          </a:xfrm>
          <a:prstGeom prst="rect">
            <a:avLst/>
          </a:prstGeom>
          <a:solidFill>
            <a:srgbClr val="99CCFF">
              <a:alpha val="83136"/>
            </a:srgbClr>
          </a:solidFill>
          <a:ln w="9525">
            <a:noFill/>
            <a:miter lim="800000"/>
            <a:headEnd/>
            <a:tailEnd/>
          </a:ln>
        </p:spPr>
        <p:txBody>
          <a:bodyPr wrap="none">
            <a:spAutoFit/>
          </a:bodyPr>
          <a:lstStyle/>
          <a:p>
            <a:pPr algn="l" eaLnBrk="1" hangingPunct="1">
              <a:spcBef>
                <a:spcPct val="0"/>
              </a:spcBef>
            </a:pPr>
            <a:r>
              <a:rPr lang="en-US" sz="1200" b="1">
                <a:latin typeface="Courier New" pitchFamily="49" charset="0"/>
                <a:cs typeface="Courier New" pitchFamily="49" charset="0"/>
              </a:rPr>
              <a:t>CACTCT</a:t>
            </a:r>
          </a:p>
        </p:txBody>
      </p:sp>
      <p:sp>
        <p:nvSpPr>
          <p:cNvPr id="12326" name="Text Box 83"/>
          <p:cNvSpPr txBox="1">
            <a:spLocks noChangeArrowheads="1"/>
          </p:cNvSpPr>
          <p:nvPr/>
        </p:nvSpPr>
        <p:spPr bwMode="auto">
          <a:xfrm>
            <a:off x="2035175" y="3443288"/>
            <a:ext cx="736600" cy="274637"/>
          </a:xfrm>
          <a:prstGeom prst="rect">
            <a:avLst/>
          </a:prstGeom>
          <a:solidFill>
            <a:srgbClr val="99CCFF">
              <a:alpha val="83136"/>
            </a:srgbClr>
          </a:solidFill>
          <a:ln w="9525">
            <a:noFill/>
            <a:miter lim="800000"/>
            <a:headEnd/>
            <a:tailEnd/>
          </a:ln>
        </p:spPr>
        <p:txBody>
          <a:bodyPr wrap="none">
            <a:spAutoFit/>
          </a:bodyPr>
          <a:lstStyle/>
          <a:p>
            <a:pPr algn="l" eaLnBrk="1" hangingPunct="1">
              <a:spcBef>
                <a:spcPct val="0"/>
              </a:spcBef>
            </a:pPr>
            <a:r>
              <a:rPr lang="en-US" sz="1200" b="1">
                <a:latin typeface="Courier New" pitchFamily="49" charset="0"/>
                <a:cs typeface="Courier New" pitchFamily="49" charset="0"/>
              </a:rPr>
              <a:t>CACTGT</a:t>
            </a:r>
          </a:p>
        </p:txBody>
      </p:sp>
      <p:sp>
        <p:nvSpPr>
          <p:cNvPr id="12327" name="Text Box 84"/>
          <p:cNvSpPr txBox="1">
            <a:spLocks noChangeArrowheads="1"/>
          </p:cNvSpPr>
          <p:nvPr/>
        </p:nvSpPr>
        <p:spPr bwMode="auto">
          <a:xfrm>
            <a:off x="3692525" y="4335463"/>
            <a:ext cx="736600" cy="274637"/>
          </a:xfrm>
          <a:prstGeom prst="rect">
            <a:avLst/>
          </a:prstGeom>
          <a:solidFill>
            <a:srgbClr val="99CCFF">
              <a:alpha val="83136"/>
            </a:srgbClr>
          </a:solidFill>
          <a:ln w="9525">
            <a:noFill/>
            <a:miter lim="800000"/>
            <a:headEnd/>
            <a:tailEnd/>
          </a:ln>
        </p:spPr>
        <p:txBody>
          <a:bodyPr wrap="none">
            <a:spAutoFit/>
          </a:bodyPr>
          <a:lstStyle/>
          <a:p>
            <a:pPr algn="l" eaLnBrk="1" hangingPunct="1">
              <a:spcBef>
                <a:spcPct val="0"/>
              </a:spcBef>
            </a:pPr>
            <a:r>
              <a:rPr lang="en-US" sz="1200" b="1">
                <a:latin typeface="Courier New" pitchFamily="49" charset="0"/>
                <a:cs typeface="Courier New" pitchFamily="49" charset="0"/>
              </a:rPr>
              <a:t>AACTGT</a:t>
            </a:r>
          </a:p>
        </p:txBody>
      </p:sp>
      <p:sp>
        <p:nvSpPr>
          <p:cNvPr id="12328" name="Text Box 89"/>
          <p:cNvSpPr txBox="1">
            <a:spLocks noChangeArrowheads="1"/>
          </p:cNvSpPr>
          <p:nvPr/>
        </p:nvSpPr>
        <p:spPr bwMode="auto">
          <a:xfrm>
            <a:off x="1979613" y="1744663"/>
            <a:ext cx="396875" cy="688975"/>
          </a:xfrm>
          <a:prstGeom prst="rect">
            <a:avLst/>
          </a:prstGeom>
          <a:noFill/>
          <a:ln w="9525">
            <a:noFill/>
            <a:miter lim="800000"/>
            <a:headEnd/>
            <a:tailEnd/>
          </a:ln>
        </p:spPr>
        <p:txBody>
          <a:bodyPr wrap="none">
            <a:spAutoFit/>
          </a:bodyPr>
          <a:lstStyle/>
          <a:p>
            <a:pPr algn="l" eaLnBrk="1" hangingPunct="1">
              <a:lnSpc>
                <a:spcPct val="70000"/>
              </a:lnSpc>
              <a:spcBef>
                <a:spcPct val="0"/>
              </a:spcBef>
            </a:pPr>
            <a:r>
              <a:rPr lang="en-US" sz="2800" b="1">
                <a:latin typeface="Courier New" pitchFamily="49" charset="0"/>
                <a:cs typeface="Courier New" pitchFamily="49" charset="0"/>
              </a:rPr>
              <a:t>A</a:t>
            </a:r>
            <a:br>
              <a:rPr lang="en-US" sz="2800" b="1">
                <a:latin typeface="Courier New" pitchFamily="49" charset="0"/>
                <a:cs typeface="Courier New" pitchFamily="49" charset="0"/>
              </a:rPr>
            </a:br>
            <a:r>
              <a:rPr lang="en-US" sz="2800" b="1">
                <a:latin typeface="Courier New" pitchFamily="49" charset="0"/>
                <a:cs typeface="Courier New" pitchFamily="49" charset="0"/>
              </a:rPr>
              <a:t>C</a:t>
            </a:r>
          </a:p>
        </p:txBody>
      </p:sp>
      <p:sp>
        <p:nvSpPr>
          <p:cNvPr id="12329" name="Text Box 90"/>
          <p:cNvSpPr txBox="1">
            <a:spLocks noChangeArrowheads="1"/>
          </p:cNvSpPr>
          <p:nvPr/>
        </p:nvSpPr>
        <p:spPr bwMode="auto">
          <a:xfrm>
            <a:off x="2268538" y="1808163"/>
            <a:ext cx="822325" cy="519112"/>
          </a:xfrm>
          <a:prstGeom prst="rect">
            <a:avLst/>
          </a:prstGeom>
          <a:noFill/>
          <a:ln w="9525">
            <a:noFill/>
            <a:miter lim="800000"/>
            <a:headEnd/>
            <a:tailEnd/>
          </a:ln>
        </p:spPr>
        <p:txBody>
          <a:bodyPr wrap="none">
            <a:spAutoFit/>
          </a:bodyPr>
          <a:lstStyle/>
          <a:p>
            <a:pPr algn="l" eaLnBrk="1" hangingPunct="1">
              <a:spcBef>
                <a:spcPct val="0"/>
              </a:spcBef>
            </a:pPr>
            <a:r>
              <a:rPr lang="en-US" sz="2800" b="1">
                <a:latin typeface="Courier New" pitchFamily="49" charset="0"/>
                <a:cs typeface="Courier New" pitchFamily="49" charset="0"/>
              </a:rPr>
              <a:t>ACT</a:t>
            </a:r>
          </a:p>
        </p:txBody>
      </p:sp>
      <p:sp>
        <p:nvSpPr>
          <p:cNvPr id="12330" name="Text Box 91"/>
          <p:cNvSpPr txBox="1">
            <a:spLocks noChangeArrowheads="1"/>
          </p:cNvSpPr>
          <p:nvPr/>
        </p:nvSpPr>
        <p:spPr bwMode="auto">
          <a:xfrm>
            <a:off x="2935288" y="1779588"/>
            <a:ext cx="396875" cy="688975"/>
          </a:xfrm>
          <a:prstGeom prst="rect">
            <a:avLst/>
          </a:prstGeom>
          <a:noFill/>
          <a:ln w="9525">
            <a:noFill/>
            <a:miter lim="800000"/>
            <a:headEnd/>
            <a:tailEnd/>
          </a:ln>
        </p:spPr>
        <p:txBody>
          <a:bodyPr wrap="none">
            <a:spAutoFit/>
          </a:bodyPr>
          <a:lstStyle/>
          <a:p>
            <a:pPr algn="l" eaLnBrk="1" hangingPunct="1">
              <a:lnSpc>
                <a:spcPct val="70000"/>
              </a:lnSpc>
              <a:spcBef>
                <a:spcPct val="0"/>
              </a:spcBef>
            </a:pPr>
            <a:r>
              <a:rPr lang="en-US" sz="2800" b="1">
                <a:latin typeface="Courier New" pitchFamily="49" charset="0"/>
                <a:cs typeface="Courier New" pitchFamily="49" charset="0"/>
              </a:rPr>
              <a:t>C</a:t>
            </a:r>
            <a:br>
              <a:rPr lang="en-US" sz="2800" b="1">
                <a:latin typeface="Courier New" pitchFamily="49" charset="0"/>
                <a:cs typeface="Courier New" pitchFamily="49" charset="0"/>
              </a:rPr>
            </a:br>
            <a:r>
              <a:rPr lang="en-US" sz="2800" b="1">
                <a:latin typeface="Courier New" pitchFamily="49" charset="0"/>
                <a:cs typeface="Courier New" pitchFamily="49" charset="0"/>
              </a:rPr>
              <a:t>G</a:t>
            </a:r>
          </a:p>
        </p:txBody>
      </p:sp>
      <p:sp>
        <p:nvSpPr>
          <p:cNvPr id="12331" name="Text Box 92"/>
          <p:cNvSpPr txBox="1">
            <a:spLocks noChangeArrowheads="1"/>
          </p:cNvSpPr>
          <p:nvPr/>
        </p:nvSpPr>
        <p:spPr bwMode="auto">
          <a:xfrm>
            <a:off x="3159125" y="1817688"/>
            <a:ext cx="396875" cy="519112"/>
          </a:xfrm>
          <a:prstGeom prst="rect">
            <a:avLst/>
          </a:prstGeom>
          <a:noFill/>
          <a:ln w="9525">
            <a:noFill/>
            <a:miter lim="800000"/>
            <a:headEnd/>
            <a:tailEnd/>
          </a:ln>
        </p:spPr>
        <p:txBody>
          <a:bodyPr wrap="none">
            <a:spAutoFit/>
          </a:bodyPr>
          <a:lstStyle/>
          <a:p>
            <a:pPr algn="l" eaLnBrk="1" hangingPunct="1">
              <a:spcBef>
                <a:spcPct val="0"/>
              </a:spcBef>
            </a:pPr>
            <a:r>
              <a:rPr lang="en-US" sz="2800" b="1">
                <a:latin typeface="Courier New" pitchFamily="49" charset="0"/>
                <a:cs typeface="Courier New" pitchFamily="49" charset="0"/>
              </a:rPr>
              <a:t>T</a:t>
            </a:r>
          </a:p>
        </p:txBody>
      </p:sp>
      <p:sp>
        <p:nvSpPr>
          <p:cNvPr id="46" name="Footer Placeholder 45"/>
          <p:cNvSpPr>
            <a:spLocks noGrp="1"/>
          </p:cNvSpPr>
          <p:nvPr>
            <p:ph type="ftr" sz="quarter" idx="10"/>
          </p:nvPr>
        </p:nvSpPr>
        <p:spPr/>
        <p:txBody>
          <a:bodyPr/>
          <a:lstStyle/>
          <a:p>
            <a:pPr>
              <a:defRPr/>
            </a:pPr>
            <a:endParaRPr lang="en-US"/>
          </a:p>
        </p:txBody>
      </p:sp>
      <p:sp>
        <p:nvSpPr>
          <p:cNvPr id="47" name="TextBox 46"/>
          <p:cNvSpPr txBox="1"/>
          <p:nvPr/>
        </p:nvSpPr>
        <p:spPr>
          <a:xfrm>
            <a:off x="899592" y="5013176"/>
            <a:ext cx="7416824" cy="461665"/>
          </a:xfrm>
          <a:prstGeom prst="rect">
            <a:avLst/>
          </a:prstGeom>
          <a:noFill/>
        </p:spPr>
        <p:txBody>
          <a:bodyPr wrap="square" rtlCol="1">
            <a:spAutoFit/>
          </a:bodyPr>
          <a:lstStyle/>
          <a:p>
            <a:pPr>
              <a:buFont typeface="Arial" pitchFamily="34" charset="0"/>
              <a:buChar char="•"/>
            </a:pPr>
            <a:r>
              <a:rPr lang="en-US" dirty="0" smtClean="0"/>
              <a:t> </a:t>
            </a:r>
            <a:r>
              <a:rPr lang="en-US" sz="2400" dirty="0" smtClean="0"/>
              <a:t>List of k-mers (weighted or </a:t>
            </a:r>
            <a:r>
              <a:rPr lang="en-US" sz="2400" dirty="0" err="1" smtClean="0"/>
              <a:t>unweighted</a:t>
            </a:r>
            <a:r>
              <a:rPr lang="en-US" sz="2400" dirty="0" smtClean="0"/>
              <a:t>).</a:t>
            </a:r>
            <a:endParaRPr lang="he-IL"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TFBS </a:t>
            </a:r>
            <a:r>
              <a:rPr lang="en-US" dirty="0" smtClean="0"/>
              <a:t>models - PWM</a:t>
            </a:r>
            <a:endParaRPr lang="he-IL" dirty="0"/>
          </a:p>
        </p:txBody>
      </p:sp>
      <p:sp>
        <p:nvSpPr>
          <p:cNvPr id="3" name="Content Placeholder 2"/>
          <p:cNvSpPr>
            <a:spLocks noGrp="1"/>
          </p:cNvSpPr>
          <p:nvPr>
            <p:ph idx="1"/>
          </p:nvPr>
        </p:nvSpPr>
        <p:spPr>
          <a:xfrm>
            <a:off x="457200" y="1340768"/>
            <a:ext cx="8229600" cy="4785395"/>
          </a:xfrm>
        </p:spPr>
        <p:txBody>
          <a:bodyPr>
            <a:normAutofit/>
          </a:bodyPr>
          <a:lstStyle/>
          <a:p>
            <a:pPr algn="l" rtl="0"/>
            <a:r>
              <a:rPr lang="en-US" dirty="0" smtClean="0"/>
              <a:t>Position </a:t>
            </a:r>
            <a:r>
              <a:rPr lang="en-US" dirty="0" smtClean="0"/>
              <a:t>weight </a:t>
            </a:r>
            <a:r>
              <a:rPr lang="en-US" dirty="0" smtClean="0"/>
              <a:t>matrix (PWM): each </a:t>
            </a:r>
            <a:r>
              <a:rPr lang="en-US" dirty="0" smtClean="0"/>
              <a:t>position has weights for the 4 possible letters (A, C, G, T).</a:t>
            </a:r>
          </a:p>
          <a:p>
            <a:pPr algn="l" rtl="0"/>
            <a:r>
              <a:rPr lang="en-US" dirty="0" smtClean="0"/>
              <a:t>For example:</a:t>
            </a:r>
          </a:p>
          <a:p>
            <a:pPr algn="l" rtl="0"/>
            <a:endParaRPr lang="en-US" dirty="0" smtClean="0"/>
          </a:p>
          <a:p>
            <a:pPr algn="l" rtl="0"/>
            <a:endParaRPr lang="en-US" dirty="0" smtClean="0"/>
          </a:p>
          <a:p>
            <a:pPr algn="l" rtl="0"/>
            <a:endParaRPr lang="en-US" dirty="0" smtClean="0"/>
          </a:p>
          <a:p>
            <a:pPr algn="l" rtl="0"/>
            <a:r>
              <a:rPr lang="en-US" dirty="0" smtClean="0"/>
              <a:t>Logo format:</a:t>
            </a:r>
          </a:p>
          <a:p>
            <a:pPr algn="l" rtl="0">
              <a:buNone/>
            </a:pPr>
            <a:endParaRPr lang="he-IL" dirty="0"/>
          </a:p>
        </p:txBody>
      </p:sp>
      <p:pic>
        <p:nvPicPr>
          <p:cNvPr id="4" name="Picture 3" descr="https://portal.biobase-international.com/cgi-bin/build_t/idb/1.0/statichandler.cgi?file=gifs/matrixlogos/M00959.png"/>
          <p:cNvPicPr/>
          <p:nvPr/>
        </p:nvPicPr>
        <p:blipFill>
          <a:blip r:embed="rId2" cstate="print"/>
          <a:srcRect/>
          <a:stretch>
            <a:fillRect/>
          </a:stretch>
        </p:blipFill>
        <p:spPr bwMode="auto">
          <a:xfrm>
            <a:off x="539552" y="5796589"/>
            <a:ext cx="7344816" cy="1061411"/>
          </a:xfrm>
          <a:prstGeom prst="rect">
            <a:avLst/>
          </a:prstGeom>
          <a:noFill/>
          <a:ln w="9525">
            <a:noFill/>
            <a:miter lim="800000"/>
            <a:headEnd/>
            <a:tailEnd/>
          </a:ln>
        </p:spPr>
      </p:pic>
      <p:graphicFrame>
        <p:nvGraphicFramePr>
          <p:cNvPr id="5" name="Group 780"/>
          <p:cNvGraphicFramePr>
            <a:graphicFrameLocks/>
          </p:cNvGraphicFramePr>
          <p:nvPr/>
        </p:nvGraphicFramePr>
        <p:xfrm>
          <a:off x="3851920" y="3212976"/>
          <a:ext cx="4540250" cy="2171066"/>
        </p:xfrm>
        <a:graphic>
          <a:graphicData uri="http://schemas.openxmlformats.org/drawingml/2006/table">
            <a:tbl>
              <a:tblPr rtl="1"/>
              <a:tblGrid>
                <a:gridCol w="647700"/>
                <a:gridCol w="649288"/>
                <a:gridCol w="647700"/>
                <a:gridCol w="650875"/>
                <a:gridCol w="647700"/>
                <a:gridCol w="649287"/>
                <a:gridCol w="647700"/>
              </a:tblGrid>
              <a:tr h="3873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Franklin Gothic Book" pitchFamily="34" charset="0"/>
                          <a:cs typeface="Arial" charset="0"/>
                        </a:rPr>
                        <a:t>6</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Franklin Gothic Book" pitchFamily="34" charset="0"/>
                          <a:cs typeface="Arial" charset="0"/>
                        </a:rPr>
                        <a:t>5</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Franklin Gothic Book" pitchFamily="34" charset="0"/>
                          <a:cs typeface="Arial" charset="0"/>
                        </a:rPr>
                        <a:t>4</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Franklin Gothic Book" pitchFamily="34" charset="0"/>
                          <a:cs typeface="Arial" charset="0"/>
                        </a:rPr>
                        <a:t>3</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Franklin Gothic Book" pitchFamily="34" charset="0"/>
                          <a:cs typeface="Arial" charset="0"/>
                        </a:rPr>
                        <a:t>2</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Franklin Gothic Book" pitchFamily="34" charset="0"/>
                          <a:cs typeface="Arial" charset="0"/>
                        </a:rPr>
                        <a:t>1</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AC2485"/>
                        </a:solidFill>
                        <a:effectLst/>
                        <a:latin typeface="Franklin Gothic Book" pitchFamily="34" charset="0"/>
                        <a:cs typeface="Arial" charset="0"/>
                      </a:endParaRP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chemeClr val="bg1"/>
                    </a:solidFill>
                  </a:tcPr>
                </a:tc>
              </a:tr>
              <a:tr h="4333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0.2</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0.7</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0.8</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0.1</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AC2485"/>
                          </a:solidFill>
                          <a:effectLst/>
                          <a:latin typeface="Franklin Gothic Book" pitchFamily="34" charset="0"/>
                          <a:cs typeface="Arial" charset="0"/>
                        </a:rPr>
                        <a:t>A</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r>
              <a:tr h="4476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0.6</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0.4</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0.1</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0.5</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0.1</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AC2485"/>
                          </a:solidFill>
                          <a:effectLst/>
                          <a:latin typeface="Franklin Gothic Book" pitchFamily="34" charset="0"/>
                          <a:cs typeface="Arial" charset="0"/>
                        </a:rPr>
                        <a:t>C</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r>
              <a:tr h="4460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0.1</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0.4</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0.1</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Franklin Gothic Book" pitchFamily="34" charset="0"/>
                          <a:cs typeface="Arial" charset="0"/>
                        </a:rPr>
                        <a:t>0.5</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AC2485"/>
                          </a:solidFill>
                          <a:effectLst/>
                          <a:latin typeface="Franklin Gothic Book" pitchFamily="34" charset="0"/>
                          <a:cs typeface="Arial" charset="0"/>
                        </a:rPr>
                        <a:t>G</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EDEAF0"/>
                    </a:solidFill>
                  </a:tcPr>
                </a:tc>
              </a:tr>
              <a:tr h="4476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0.3</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0.1</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Franklin Gothic Book" pitchFamily="34" charset="0"/>
                          <a:cs typeface="Arial" charset="0"/>
                        </a:rPr>
                        <a:t>0</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0.1</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Franklin Gothic Book" pitchFamily="34" charset="0"/>
                          <a:cs typeface="Arial" charset="0"/>
                        </a:rPr>
                        <a:t>0.9</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AC2485"/>
                          </a:solidFill>
                          <a:effectLst/>
                          <a:latin typeface="Franklin Gothic Book" pitchFamily="34" charset="0"/>
                          <a:cs typeface="Arial" charset="0"/>
                        </a:rPr>
                        <a:t>T</a:t>
                      </a:r>
                    </a:p>
                  </a:txBody>
                  <a:tcPr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D8D3E0"/>
                    </a:solidFill>
                  </a:tcPr>
                </a:tc>
              </a:tr>
            </a:tbl>
          </a:graphicData>
        </a:graphic>
      </p:graphicFrame>
      <p:sp>
        <p:nvSpPr>
          <p:cNvPr id="6" name="Slide Number Placeholder 5"/>
          <p:cNvSpPr>
            <a:spLocks noGrp="1"/>
          </p:cNvSpPr>
          <p:nvPr>
            <p:ph type="sldNum" sz="quarter" idx="4294967295"/>
          </p:nvPr>
        </p:nvSpPr>
        <p:spPr>
          <a:xfrm>
            <a:off x="7239000" y="6400800"/>
            <a:ext cx="1905000" cy="457200"/>
          </a:xfrm>
          <a:prstGeom prst="rect">
            <a:avLst/>
          </a:prstGeom>
        </p:spPr>
        <p:txBody>
          <a:bodyPr/>
          <a:lstStyle/>
          <a:p>
            <a:pPr>
              <a:defRPr/>
            </a:pPr>
            <a:fld id="{24F49F59-0E53-42C2-B6C6-23669D46D56C}" type="slidenum">
              <a:rPr lang="he-IL"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1"/>
          </p:nvPr>
        </p:nvSpPr>
        <p:spPr>
          <a:noFill/>
        </p:spPr>
        <p:txBody>
          <a:bodyPr/>
          <a:lstStyle/>
          <a:p>
            <a:fld id="{BEB37BD1-3F3D-409D-92C7-DE627FEDC1B6}" type="slidenum">
              <a:rPr lang="he-IL" smtClean="0"/>
              <a:pPr/>
              <a:t>13</a:t>
            </a:fld>
            <a:endParaRPr lang="en-US" smtClean="0"/>
          </a:p>
        </p:txBody>
      </p:sp>
      <p:sp>
        <p:nvSpPr>
          <p:cNvPr id="7"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eaLnBrk="1" hangingPunct="1">
              <a:spcBef>
                <a:spcPct val="0"/>
              </a:spcBef>
              <a:defRPr/>
            </a:pPr>
            <a:fld id="{ED6C9EDB-87D5-4065-A153-22FD7EF90847}" type="slidenum">
              <a:rPr lang="he-IL" altLang="en-US" sz="1400">
                <a:solidFill>
                  <a:schemeClr val="tx1"/>
                </a:solidFill>
                <a:latin typeface="+mn-lt"/>
                <a:cs typeface="Arial" charset="0"/>
              </a:rPr>
              <a:pPr algn="r" eaLnBrk="1" hangingPunct="1">
                <a:spcBef>
                  <a:spcPct val="0"/>
                </a:spcBef>
                <a:defRPr/>
              </a:pPr>
              <a:t>13</a:t>
            </a:fld>
            <a:endParaRPr lang="en-US" altLang="en-US" sz="1400">
              <a:solidFill>
                <a:schemeClr val="tx1"/>
              </a:solidFill>
              <a:latin typeface="+mn-lt"/>
              <a:cs typeface="Arial" charset="0"/>
            </a:endParaRPr>
          </a:p>
        </p:txBody>
      </p:sp>
      <p:sp>
        <p:nvSpPr>
          <p:cNvPr id="14340" name="Rectangle 2"/>
          <p:cNvSpPr>
            <a:spLocks noGrp="1" noChangeArrowheads="1"/>
          </p:cNvSpPr>
          <p:nvPr>
            <p:ph type="title" idx="4294967295"/>
          </p:nvPr>
        </p:nvSpPr>
        <p:spPr/>
        <p:txBody>
          <a:bodyPr lIns="91440" tIns="45720" rIns="91440" bIns="45720"/>
          <a:lstStyle/>
          <a:p>
            <a:pPr eaLnBrk="1" hangingPunct="1"/>
            <a:r>
              <a:rPr lang="en-US" smtClean="0"/>
              <a:t>Protein Binding Microarrays</a:t>
            </a:r>
            <a:br>
              <a:rPr lang="en-US" smtClean="0"/>
            </a:br>
            <a:r>
              <a:rPr lang="en-US" sz="2000" smtClean="0"/>
              <a:t>Berger et al, Nat. Biotech 2006</a:t>
            </a:r>
          </a:p>
        </p:txBody>
      </p:sp>
      <p:sp>
        <p:nvSpPr>
          <p:cNvPr id="14341" name="Rectangle 3"/>
          <p:cNvSpPr>
            <a:spLocks noGrp="1" noChangeArrowheads="1"/>
          </p:cNvSpPr>
          <p:nvPr>
            <p:ph type="body" idx="4294967295"/>
          </p:nvPr>
        </p:nvSpPr>
        <p:spPr/>
        <p:txBody>
          <a:bodyPr lIns="91440" tIns="45720" rIns="91440" bIns="45720"/>
          <a:lstStyle/>
          <a:p>
            <a:pPr eaLnBrk="1" hangingPunct="1"/>
            <a:r>
              <a:rPr lang="en-US" smtClean="0"/>
              <a:t>Generate an array of double-stranded DNA with all possible k-mers</a:t>
            </a:r>
          </a:p>
          <a:p>
            <a:pPr eaLnBrk="1" hangingPunct="1"/>
            <a:r>
              <a:rPr lang="en-US" smtClean="0"/>
              <a:t>Detect TF binding to specific k-mers</a:t>
            </a:r>
          </a:p>
        </p:txBody>
      </p:sp>
      <p:pic>
        <p:nvPicPr>
          <p:cNvPr id="398340" name="Picture 4" descr="Pages from Bulyk Fig1ab"/>
          <p:cNvPicPr>
            <a:picLocks noChangeAspect="1" noChangeArrowheads="1"/>
          </p:cNvPicPr>
          <p:nvPr/>
        </p:nvPicPr>
        <p:blipFill>
          <a:blip r:embed="rId3" cstate="print"/>
          <a:srcRect/>
          <a:stretch>
            <a:fillRect/>
          </a:stretch>
        </p:blipFill>
        <p:spPr bwMode="auto">
          <a:xfrm>
            <a:off x="0" y="3886200"/>
            <a:ext cx="9144000" cy="2895600"/>
          </a:xfrm>
          <a:prstGeom prst="rect">
            <a:avLst/>
          </a:prstGeom>
          <a:noFill/>
          <a:ln w="9525">
            <a:noFill/>
            <a:miter lim="800000"/>
            <a:headEnd/>
            <a:tailEnd/>
          </a:ln>
        </p:spPr>
      </p:pic>
      <p:sp>
        <p:nvSpPr>
          <p:cNvPr id="8" name="Footer Placeholder 7"/>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8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2"/>
          <p:cNvSpPr>
            <a:spLocks noGrp="1"/>
          </p:cNvSpPr>
          <p:nvPr>
            <p:ph type="sldNum" sz="quarter" idx="11"/>
          </p:nvPr>
        </p:nvSpPr>
        <p:spPr>
          <a:noFill/>
        </p:spPr>
        <p:txBody>
          <a:bodyPr/>
          <a:lstStyle/>
          <a:p>
            <a:fld id="{34637F61-CB7F-4119-BCD2-408B8DC8F22D}" type="slidenum">
              <a:rPr lang="he-IL" smtClean="0"/>
              <a:pPr/>
              <a:t>14</a:t>
            </a:fld>
            <a:endParaRPr lang="en-US" smtClean="0"/>
          </a:p>
        </p:txBody>
      </p:sp>
      <p:sp>
        <p:nvSpPr>
          <p:cNvPr id="7"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eaLnBrk="1" hangingPunct="1">
              <a:spcBef>
                <a:spcPct val="0"/>
              </a:spcBef>
              <a:defRPr/>
            </a:pPr>
            <a:fld id="{245FBD7B-05BF-4517-9BA2-621F4D962E86}" type="slidenum">
              <a:rPr lang="he-IL" altLang="en-US" sz="1400">
                <a:solidFill>
                  <a:schemeClr val="tx1"/>
                </a:solidFill>
                <a:latin typeface="+mn-lt"/>
                <a:cs typeface="Arial" charset="0"/>
              </a:rPr>
              <a:pPr algn="r" eaLnBrk="1" hangingPunct="1">
                <a:spcBef>
                  <a:spcPct val="0"/>
                </a:spcBef>
                <a:defRPr/>
              </a:pPr>
              <a:t>14</a:t>
            </a:fld>
            <a:endParaRPr lang="en-US" altLang="en-US" sz="1400">
              <a:solidFill>
                <a:schemeClr val="tx1"/>
              </a:solidFill>
              <a:latin typeface="+mn-lt"/>
              <a:cs typeface="Arial" charset="0"/>
            </a:endParaRPr>
          </a:p>
        </p:txBody>
      </p:sp>
      <p:sp>
        <p:nvSpPr>
          <p:cNvPr id="15364" name="Rectangle 2"/>
          <p:cNvSpPr>
            <a:spLocks noGrp="1" noChangeArrowheads="1"/>
          </p:cNvSpPr>
          <p:nvPr>
            <p:ph type="title" idx="4294967295"/>
          </p:nvPr>
        </p:nvSpPr>
        <p:spPr/>
        <p:txBody>
          <a:bodyPr lIns="91440" tIns="45720" rIns="91440" bIns="45720"/>
          <a:lstStyle/>
          <a:p>
            <a:pPr eaLnBrk="1" hangingPunct="1"/>
            <a:r>
              <a:rPr lang="en-US" smtClean="0"/>
              <a:t>PBM (2)</a:t>
            </a:r>
          </a:p>
        </p:txBody>
      </p:sp>
      <p:sp>
        <p:nvSpPr>
          <p:cNvPr id="15365" name="Rectangle 3"/>
          <p:cNvSpPr>
            <a:spLocks noGrp="1" noChangeArrowheads="1"/>
          </p:cNvSpPr>
          <p:nvPr>
            <p:ph type="body" idx="4294967295"/>
          </p:nvPr>
        </p:nvSpPr>
        <p:spPr/>
        <p:txBody>
          <a:bodyPr lIns="91440" tIns="45720" rIns="91440" bIns="45720"/>
          <a:lstStyle/>
          <a:p>
            <a:pPr eaLnBrk="1" hangingPunct="1"/>
            <a:endParaRPr lang="en-US" smtClean="0"/>
          </a:p>
        </p:txBody>
      </p:sp>
      <p:pic>
        <p:nvPicPr>
          <p:cNvPr id="15366" name="Picture 4" descr="Bulyk Fig1c"/>
          <p:cNvPicPr>
            <a:picLocks noChangeAspect="1" noChangeArrowheads="1"/>
          </p:cNvPicPr>
          <p:nvPr/>
        </p:nvPicPr>
        <p:blipFill>
          <a:blip r:embed="rId3" cstate="print"/>
          <a:srcRect t="3081"/>
          <a:stretch>
            <a:fillRect/>
          </a:stretch>
        </p:blipFill>
        <p:spPr bwMode="auto">
          <a:xfrm>
            <a:off x="0" y="1600200"/>
            <a:ext cx="9144000" cy="4794250"/>
          </a:xfrm>
          <a:prstGeom prst="rect">
            <a:avLst/>
          </a:prstGeom>
          <a:noFill/>
          <a:ln w="9525">
            <a:noFill/>
            <a:miter lim="800000"/>
            <a:headEnd/>
            <a:tailEnd/>
          </a:ln>
        </p:spPr>
      </p:pic>
      <p:sp>
        <p:nvSpPr>
          <p:cNvPr id="8" name="Footer Placeholder 7"/>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1"/>
          </p:nvPr>
        </p:nvSpPr>
        <p:spPr>
          <a:noFill/>
        </p:spPr>
        <p:txBody>
          <a:bodyPr/>
          <a:lstStyle/>
          <a:p>
            <a:fld id="{421D529F-164C-4B63-B670-44084086DBBF}" type="slidenum">
              <a:rPr lang="he-IL" smtClean="0"/>
              <a:pPr/>
              <a:t>15</a:t>
            </a:fld>
            <a:endParaRPr lang="en-US" smtClean="0"/>
          </a:p>
        </p:txBody>
      </p:sp>
      <p:sp>
        <p:nvSpPr>
          <p:cNvPr id="6"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eaLnBrk="1" hangingPunct="1">
              <a:spcBef>
                <a:spcPct val="0"/>
              </a:spcBef>
              <a:defRPr/>
            </a:pPr>
            <a:fld id="{97E07975-C9B8-4F59-956C-85BB8F7B74D2}" type="slidenum">
              <a:rPr lang="he-IL" altLang="en-US" sz="1400">
                <a:solidFill>
                  <a:schemeClr val="tx1"/>
                </a:solidFill>
                <a:latin typeface="+mn-lt"/>
                <a:cs typeface="Arial" charset="0"/>
              </a:rPr>
              <a:pPr algn="r" eaLnBrk="1" hangingPunct="1">
                <a:spcBef>
                  <a:spcPct val="0"/>
                </a:spcBef>
                <a:defRPr/>
              </a:pPr>
              <a:t>15</a:t>
            </a:fld>
            <a:endParaRPr lang="en-US" altLang="en-US" sz="1400">
              <a:solidFill>
                <a:schemeClr val="tx1"/>
              </a:solidFill>
              <a:latin typeface="+mn-lt"/>
              <a:cs typeface="Arial" charset="0"/>
            </a:endParaRPr>
          </a:p>
        </p:txBody>
      </p:sp>
      <p:sp>
        <p:nvSpPr>
          <p:cNvPr id="16388" name="Rectangle 2"/>
          <p:cNvSpPr>
            <a:spLocks noGrp="1" noChangeArrowheads="1"/>
          </p:cNvSpPr>
          <p:nvPr>
            <p:ph type="title" idx="4294967295"/>
          </p:nvPr>
        </p:nvSpPr>
        <p:spPr/>
        <p:txBody>
          <a:bodyPr lIns="91440" tIns="45720" rIns="91440" bIns="45720"/>
          <a:lstStyle/>
          <a:p>
            <a:pPr eaLnBrk="1" hangingPunct="1"/>
            <a:r>
              <a:rPr lang="en-US" smtClean="0"/>
              <a:t>PBM - implementation</a:t>
            </a:r>
          </a:p>
        </p:txBody>
      </p:sp>
      <p:sp>
        <p:nvSpPr>
          <p:cNvPr id="16389" name="Rectangle 3"/>
          <p:cNvSpPr>
            <a:spLocks noGrp="1" noChangeArrowheads="1"/>
          </p:cNvSpPr>
          <p:nvPr>
            <p:ph type="body" idx="4294967295"/>
          </p:nvPr>
        </p:nvSpPr>
        <p:spPr/>
        <p:txBody>
          <a:bodyPr lIns="91440" tIns="45720" rIns="91440" bIns="45720"/>
          <a:lstStyle/>
          <a:p>
            <a:pPr eaLnBrk="1" hangingPunct="1">
              <a:lnSpc>
                <a:spcPct val="90000"/>
              </a:lnSpc>
            </a:pPr>
            <a:r>
              <a:rPr lang="en-US" smtClean="0"/>
              <a:t>Use 60-mers (Agilent): 24nt constant primer + 36nt variable region</a:t>
            </a:r>
          </a:p>
          <a:p>
            <a:pPr eaLnBrk="1" hangingPunct="1">
              <a:lnSpc>
                <a:spcPct val="90000"/>
              </a:lnSpc>
            </a:pPr>
            <a:endParaRPr lang="en-US" smtClean="0"/>
          </a:p>
          <a:p>
            <a:pPr eaLnBrk="1" hangingPunct="1">
              <a:lnSpc>
                <a:spcPct val="90000"/>
              </a:lnSpc>
            </a:pPr>
            <a:r>
              <a:rPr lang="en-US" smtClean="0"/>
              <a:t>De Bruijn seq of all 10-mers (4</a:t>
            </a:r>
            <a:r>
              <a:rPr lang="en-US" baseline="30000" smtClean="0"/>
              <a:t>10</a:t>
            </a:r>
            <a:r>
              <a:rPr lang="en-US" smtClean="0"/>
              <a:t> long) split into 36nt long fragments with 9nt overlap</a:t>
            </a:r>
          </a:p>
          <a:p>
            <a:pPr eaLnBrk="1" hangingPunct="1">
              <a:lnSpc>
                <a:spcPct val="90000"/>
              </a:lnSpc>
            </a:pPr>
            <a:endParaRPr lang="en-US" smtClean="0"/>
          </a:p>
          <a:p>
            <a:pPr eaLnBrk="1" hangingPunct="1">
              <a:lnSpc>
                <a:spcPct val="90000"/>
              </a:lnSpc>
            </a:pPr>
            <a:r>
              <a:rPr lang="en-US" smtClean="0"/>
              <a:t>~40K probes</a:t>
            </a:r>
          </a:p>
        </p:txBody>
      </p:sp>
      <p:sp>
        <p:nvSpPr>
          <p:cNvPr id="7" name="Footer Placeholder 6"/>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a:noFill/>
        </p:spPr>
        <p:txBody>
          <a:bodyPr/>
          <a:lstStyle/>
          <a:p>
            <a:fld id="{1D0C95C8-1D2E-418C-95A4-22B6EE92EE1D}" type="slidenum">
              <a:rPr lang="he-IL" smtClean="0"/>
              <a:pPr/>
              <a:t>16</a:t>
            </a:fld>
            <a:endParaRPr lang="en-US" smtClean="0"/>
          </a:p>
        </p:txBody>
      </p:sp>
      <p:sp>
        <p:nvSpPr>
          <p:cNvPr id="7"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eaLnBrk="1" hangingPunct="1">
              <a:spcBef>
                <a:spcPct val="0"/>
              </a:spcBef>
              <a:defRPr/>
            </a:pPr>
            <a:fld id="{4467FA66-20CB-485C-B1AB-8499FFF5DE77}" type="slidenum">
              <a:rPr lang="he-IL" altLang="en-US" sz="1400">
                <a:solidFill>
                  <a:schemeClr val="tx1"/>
                </a:solidFill>
                <a:latin typeface="+mn-lt"/>
                <a:cs typeface="Arial" charset="0"/>
              </a:rPr>
              <a:pPr algn="r" eaLnBrk="1" hangingPunct="1">
                <a:spcBef>
                  <a:spcPct val="0"/>
                </a:spcBef>
                <a:defRPr/>
              </a:pPr>
              <a:t>16</a:t>
            </a:fld>
            <a:endParaRPr lang="en-US" altLang="en-US" sz="1400">
              <a:solidFill>
                <a:schemeClr val="tx1"/>
              </a:solidFill>
              <a:latin typeface="+mn-lt"/>
              <a:cs typeface="Arial" charset="0"/>
            </a:endParaRPr>
          </a:p>
        </p:txBody>
      </p:sp>
      <p:sp>
        <p:nvSpPr>
          <p:cNvPr id="17412" name="Rectangle 2"/>
          <p:cNvSpPr>
            <a:spLocks noGrp="1" noChangeArrowheads="1"/>
          </p:cNvSpPr>
          <p:nvPr>
            <p:ph type="title" idx="4294967295"/>
          </p:nvPr>
        </p:nvSpPr>
        <p:spPr>
          <a:xfrm>
            <a:off x="684213" y="333375"/>
            <a:ext cx="7772400" cy="1522413"/>
          </a:xfrm>
        </p:spPr>
        <p:txBody>
          <a:bodyPr lIns="91440" tIns="45720" rIns="91440" bIns="45720"/>
          <a:lstStyle/>
          <a:p>
            <a:pPr rtl="0" eaLnBrk="1" hangingPunct="1"/>
            <a:r>
              <a:rPr lang="en-US" smtClean="0"/>
              <a:t>High-throughput SELEX</a:t>
            </a:r>
            <a:br>
              <a:rPr lang="en-US" smtClean="0"/>
            </a:br>
            <a:r>
              <a:rPr lang="en-US" sz="2000" smtClean="0"/>
              <a:t>Zhao, Granas and Stormo, Plos Comp. Bio. 2009</a:t>
            </a:r>
            <a:br>
              <a:rPr lang="en-US" sz="2000" smtClean="0"/>
            </a:br>
            <a:r>
              <a:rPr lang="en-US" sz="2000" smtClean="0"/>
              <a:t>Jolma et al, Genome Research 2010</a:t>
            </a:r>
            <a:br>
              <a:rPr lang="en-US" sz="2000" smtClean="0"/>
            </a:br>
            <a:r>
              <a:rPr lang="en-US" sz="2000" smtClean="0"/>
              <a:t>Slattery et al, Cell 2011</a:t>
            </a:r>
          </a:p>
        </p:txBody>
      </p:sp>
      <p:sp>
        <p:nvSpPr>
          <p:cNvPr id="17413" name="Rectangle 3"/>
          <p:cNvSpPr>
            <a:spLocks noGrp="1" noChangeArrowheads="1"/>
          </p:cNvSpPr>
          <p:nvPr>
            <p:ph type="body" idx="4294967295"/>
          </p:nvPr>
        </p:nvSpPr>
        <p:spPr>
          <a:xfrm>
            <a:off x="685800" y="2133600"/>
            <a:ext cx="7772400" cy="3962400"/>
          </a:xfrm>
        </p:spPr>
        <p:txBody>
          <a:bodyPr lIns="91440" tIns="45720" rIns="91440" bIns="45720"/>
          <a:lstStyle/>
          <a:p>
            <a:pPr eaLnBrk="1" hangingPunct="1"/>
            <a:r>
              <a:rPr lang="en-US" smtClean="0"/>
              <a:t>Start with a pool of random oligos.</a:t>
            </a:r>
          </a:p>
          <a:p>
            <a:pPr eaLnBrk="1" hangingPunct="1"/>
            <a:r>
              <a:rPr lang="en-US" smtClean="0"/>
              <a:t>Repeat:</a:t>
            </a:r>
          </a:p>
          <a:p>
            <a:pPr lvl="1" eaLnBrk="1" hangingPunct="1"/>
            <a:r>
              <a:rPr lang="en-US" smtClean="0"/>
              <a:t>Let the protein bind to the oligos.</a:t>
            </a:r>
          </a:p>
          <a:p>
            <a:pPr lvl="1" eaLnBrk="1" hangingPunct="1"/>
            <a:r>
              <a:rPr lang="en-US" smtClean="0"/>
              <a:t>Filter out bound oligos.</a:t>
            </a:r>
          </a:p>
          <a:p>
            <a:pPr lvl="1" eaLnBrk="1" hangingPunct="1"/>
            <a:r>
              <a:rPr lang="en-US" smtClean="0"/>
              <a:t>Sequence them.</a:t>
            </a:r>
          </a:p>
          <a:p>
            <a:pPr lvl="1" eaLnBrk="1" hangingPunct="1"/>
            <a:r>
              <a:rPr lang="en-US" smtClean="0"/>
              <a:t>Amplify them and set as the new pool of oligos.</a:t>
            </a:r>
          </a:p>
        </p:txBody>
      </p:sp>
      <p:sp>
        <p:nvSpPr>
          <p:cNvPr id="6" name="Footer Placeholder 5"/>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1"/>
          </p:nvPr>
        </p:nvSpPr>
        <p:spPr>
          <a:noFill/>
        </p:spPr>
        <p:txBody>
          <a:bodyPr/>
          <a:lstStyle/>
          <a:p>
            <a:fld id="{C8E10727-F342-4529-BC67-F77A7C4B8624}" type="slidenum">
              <a:rPr lang="he-IL" smtClean="0"/>
              <a:pPr/>
              <a:t>17</a:t>
            </a:fld>
            <a:endParaRPr lang="en-US" smtClean="0"/>
          </a:p>
        </p:txBody>
      </p:sp>
      <p:pic>
        <p:nvPicPr>
          <p:cNvPr id="18435" name="Picture 2" descr="http://www.cs.tau.ac.il/~rshamir/workshop/13/ht_selex.bmp"/>
          <p:cNvPicPr>
            <a:picLocks noChangeAspect="1" noChangeArrowheads="1"/>
          </p:cNvPicPr>
          <p:nvPr/>
        </p:nvPicPr>
        <p:blipFill>
          <a:blip r:embed="rId3" cstate="print"/>
          <a:srcRect/>
          <a:stretch>
            <a:fillRect/>
          </a:stretch>
        </p:blipFill>
        <p:spPr bwMode="auto">
          <a:xfrm>
            <a:off x="2411413" y="1557338"/>
            <a:ext cx="4762500" cy="4733925"/>
          </a:xfrm>
          <a:prstGeom prst="rect">
            <a:avLst/>
          </a:prstGeom>
          <a:noFill/>
          <a:ln w="9525">
            <a:noFill/>
            <a:miter lim="800000"/>
            <a:headEnd/>
            <a:tailEnd/>
          </a:ln>
        </p:spPr>
      </p:pic>
      <p:sp>
        <p:nvSpPr>
          <p:cNvPr id="4" name="Rectangle 2"/>
          <p:cNvSpPr txBox="1">
            <a:spLocks noChangeArrowheads="1"/>
          </p:cNvSpPr>
          <p:nvPr/>
        </p:nvSpPr>
        <p:spPr bwMode="auto">
          <a:xfrm>
            <a:off x="684213" y="260350"/>
            <a:ext cx="7772400" cy="1524000"/>
          </a:xfrm>
          <a:prstGeom prst="rect">
            <a:avLst/>
          </a:prstGeom>
          <a:noFill/>
          <a:ln w="9525">
            <a:noFill/>
            <a:miter lim="800000"/>
            <a:headEnd/>
            <a:tailEnd/>
          </a:ln>
        </p:spPr>
        <p:txBody>
          <a:bodyPr anchor="ctr"/>
          <a:lstStyle/>
          <a:p>
            <a:pPr eaLnBrk="1" hangingPunct="1">
              <a:spcBef>
                <a:spcPct val="0"/>
              </a:spcBef>
              <a:defRPr/>
            </a:pPr>
            <a:r>
              <a:rPr lang="en-US" sz="4400" kern="0" dirty="0">
                <a:latin typeface="+mj-lt"/>
                <a:ea typeface="+mj-ea"/>
                <a:cs typeface="+mj-cs"/>
              </a:rPr>
              <a:t>High-throughput SELEX</a:t>
            </a:r>
            <a:br>
              <a:rPr lang="en-US" sz="4400" kern="0" dirty="0">
                <a:latin typeface="+mj-lt"/>
                <a:ea typeface="+mj-ea"/>
                <a:cs typeface="+mj-cs"/>
              </a:rPr>
            </a:br>
            <a:endParaRPr lang="en-US" sz="2000" kern="0" dirty="0">
              <a:latin typeface="+mj-lt"/>
              <a:ea typeface="+mj-ea"/>
              <a:cs typeface="+mj-cs"/>
            </a:endParaRPr>
          </a:p>
        </p:txBody>
      </p:sp>
      <p:sp>
        <p:nvSpPr>
          <p:cNvPr id="5" name="Footer Placeholder 4"/>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06997945-5F3C-4E82-A9F6-CBFB69F39CE1}" type="slidenum">
              <a:rPr lang="he-IL" smtClean="0"/>
              <a:pPr/>
              <a:t>18</a:t>
            </a:fld>
            <a:endParaRPr lang="en-US" smtClean="0"/>
          </a:p>
        </p:txBody>
      </p:sp>
      <p:sp>
        <p:nvSpPr>
          <p:cNvPr id="19459" name="Rectangle 2"/>
          <p:cNvSpPr>
            <a:spLocks noGrp="1" noChangeArrowheads="1"/>
          </p:cNvSpPr>
          <p:nvPr>
            <p:ph type="title"/>
          </p:nvPr>
        </p:nvSpPr>
        <p:spPr>
          <a:xfrm>
            <a:off x="685800" y="333375"/>
            <a:ext cx="7772400" cy="1143000"/>
          </a:xfrm>
        </p:spPr>
        <p:txBody>
          <a:bodyPr/>
          <a:lstStyle/>
          <a:p>
            <a:r>
              <a:rPr lang="en-US" smtClean="0"/>
              <a:t>The computational challenge</a:t>
            </a:r>
          </a:p>
        </p:txBody>
      </p:sp>
      <p:sp>
        <p:nvSpPr>
          <p:cNvPr id="19460" name="Rectangle 3"/>
          <p:cNvSpPr>
            <a:spLocks noGrp="1" noChangeArrowheads="1"/>
          </p:cNvSpPr>
          <p:nvPr>
            <p:ph type="body" idx="1"/>
          </p:nvPr>
        </p:nvSpPr>
        <p:spPr>
          <a:xfrm>
            <a:off x="685800" y="1557338"/>
            <a:ext cx="7918450" cy="4679950"/>
          </a:xfrm>
        </p:spPr>
        <p:txBody>
          <a:bodyPr/>
          <a:lstStyle/>
          <a:p>
            <a:pPr>
              <a:lnSpc>
                <a:spcPct val="90000"/>
              </a:lnSpc>
            </a:pPr>
            <a:r>
              <a:rPr lang="en-US" smtClean="0"/>
              <a:t>Input: HT-SELEX data </a:t>
            </a:r>
            <a:r>
              <a:rPr lang="en-US" smtClean="0">
                <a:solidFill>
                  <a:srgbClr val="CC3300"/>
                </a:solidFill>
              </a:rPr>
              <a:t>(4-6 sequence files)</a:t>
            </a:r>
            <a:r>
              <a:rPr lang="en-US" smtClean="0"/>
              <a:t> of one TF and a list of PBM probes </a:t>
            </a:r>
            <a:r>
              <a:rPr lang="en-US" smtClean="0">
                <a:solidFill>
                  <a:srgbClr val="CC3300"/>
                </a:solidFill>
              </a:rPr>
              <a:t>(1 sequence file)</a:t>
            </a:r>
            <a:r>
              <a:rPr lang="en-US" smtClean="0"/>
              <a:t>.</a:t>
            </a:r>
          </a:p>
          <a:p>
            <a:pPr>
              <a:lnSpc>
                <a:spcPct val="90000"/>
              </a:lnSpc>
            </a:pPr>
            <a:r>
              <a:rPr lang="en-US" smtClean="0"/>
              <a:t>Goal: </a:t>
            </a:r>
            <a:r>
              <a:rPr lang="en-US" smtClean="0">
                <a:solidFill>
                  <a:srgbClr val="CC3300"/>
                </a:solidFill>
              </a:rPr>
              <a:t>Rank PBM probes </a:t>
            </a:r>
            <a:r>
              <a:rPr lang="en-US" smtClean="0"/>
              <a:t>according to binding intensity.</a:t>
            </a:r>
          </a:p>
          <a:p>
            <a:pPr>
              <a:lnSpc>
                <a:spcPct val="90000"/>
              </a:lnSpc>
            </a:pPr>
            <a:endParaRPr lang="en-US" smtClean="0"/>
          </a:p>
          <a:p>
            <a:pPr>
              <a:lnSpc>
                <a:spcPct val="90000"/>
              </a:lnSpc>
            </a:pPr>
            <a:r>
              <a:rPr lang="en-US" smtClean="0">
                <a:solidFill>
                  <a:srgbClr val="CC3300"/>
                </a:solidFill>
              </a:rPr>
              <a:t>Intuition: learning a binding model in one technology to predict binding in another.</a:t>
            </a: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2771C3F6-EF85-4224-BF24-E01F834626B5}" type="slidenum">
              <a:rPr lang="he-IL" smtClean="0"/>
              <a:pPr/>
              <a:t>19</a:t>
            </a:fld>
            <a:endParaRPr lang="en-US" smtClean="0"/>
          </a:p>
        </p:txBody>
      </p:sp>
      <p:sp>
        <p:nvSpPr>
          <p:cNvPr id="20483" name="Rectangle 6"/>
          <p:cNvSpPr>
            <a:spLocks noChangeArrowheads="1"/>
          </p:cNvSpPr>
          <p:nvPr/>
        </p:nvSpPr>
        <p:spPr bwMode="auto">
          <a:xfrm>
            <a:off x="685800" y="2286000"/>
            <a:ext cx="7772400" cy="1143000"/>
          </a:xfrm>
          <a:prstGeom prst="rect">
            <a:avLst/>
          </a:prstGeom>
          <a:noFill/>
          <a:ln w="9525">
            <a:noFill/>
            <a:miter lim="800000"/>
            <a:headEnd/>
            <a:tailEnd/>
          </a:ln>
        </p:spPr>
        <p:txBody>
          <a:bodyPr lIns="92075" tIns="46038" rIns="92075" bIns="46038" anchor="ctr"/>
          <a:lstStyle/>
          <a:p>
            <a:pPr algn="ctr">
              <a:spcBef>
                <a:spcPct val="0"/>
              </a:spcBef>
            </a:pPr>
            <a:r>
              <a:rPr lang="en-US" sz="8800" dirty="0" smtClean="0"/>
              <a:t>The </a:t>
            </a:r>
            <a:r>
              <a:rPr lang="en-US" sz="8800" dirty="0"/>
              <a:t>project</a:t>
            </a:r>
          </a:p>
        </p:txBody>
      </p:sp>
      <p:sp>
        <p:nvSpPr>
          <p:cNvPr id="4" name="Footer Placeholder 3"/>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A72292E1-11EB-4492-85EB-B5D328CC2659}" type="slidenum">
              <a:rPr lang="he-IL" smtClean="0"/>
              <a:pPr/>
              <a:t>2</a:t>
            </a:fld>
            <a:endParaRPr lang="en-US" smtClean="0"/>
          </a:p>
        </p:txBody>
      </p:sp>
      <p:sp>
        <p:nvSpPr>
          <p:cNvPr id="3075" name="Rectangle 2"/>
          <p:cNvSpPr>
            <a:spLocks noGrp="1" noChangeArrowheads="1"/>
          </p:cNvSpPr>
          <p:nvPr>
            <p:ph type="ctrTitle"/>
          </p:nvPr>
        </p:nvSpPr>
        <p:spPr>
          <a:xfrm>
            <a:off x="685800" y="1066800"/>
            <a:ext cx="7772400" cy="1143000"/>
          </a:xfrm>
        </p:spPr>
        <p:txBody>
          <a:bodyPr/>
          <a:lstStyle/>
          <a:p>
            <a:r>
              <a:rPr lang="en-US" smtClean="0"/>
              <a:t>Outline</a:t>
            </a:r>
          </a:p>
        </p:txBody>
      </p:sp>
      <p:sp>
        <p:nvSpPr>
          <p:cNvPr id="3076" name="Rectangle 4"/>
          <p:cNvSpPr>
            <a:spLocks noGrp="1" noChangeArrowheads="1"/>
          </p:cNvSpPr>
          <p:nvPr>
            <p:ph type="subTitle" idx="1"/>
          </p:nvPr>
        </p:nvSpPr>
        <p:spPr>
          <a:xfrm>
            <a:off x="1371600" y="2819400"/>
            <a:ext cx="6400800" cy="2743200"/>
          </a:xfrm>
        </p:spPr>
        <p:txBody>
          <a:bodyPr/>
          <a:lstStyle/>
          <a:p>
            <a:pPr algn="l"/>
            <a:r>
              <a:rPr lang="en-US" smtClean="0"/>
              <a:t>1. Some background again…</a:t>
            </a:r>
          </a:p>
          <a:p>
            <a:pPr algn="l"/>
            <a:r>
              <a:rPr lang="en-US" smtClean="0"/>
              <a:t>2. The project</a:t>
            </a:r>
          </a:p>
          <a:p>
            <a:pPr algn="l"/>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3652CC74-980E-4B5B-9C45-E931247579E8}" type="slidenum">
              <a:rPr lang="he-IL" smtClean="0"/>
              <a:pPr/>
              <a:t>20</a:t>
            </a:fld>
            <a:endParaRPr lang="en-US" smtClean="0"/>
          </a:p>
        </p:txBody>
      </p:sp>
      <p:sp>
        <p:nvSpPr>
          <p:cNvPr id="21507" name="Rectangle 2"/>
          <p:cNvSpPr>
            <a:spLocks noGrp="1" noChangeArrowheads="1"/>
          </p:cNvSpPr>
          <p:nvPr>
            <p:ph type="title"/>
          </p:nvPr>
        </p:nvSpPr>
        <p:spPr>
          <a:xfrm>
            <a:off x="684213" y="188913"/>
            <a:ext cx="7772400" cy="1143000"/>
          </a:xfrm>
        </p:spPr>
        <p:txBody>
          <a:bodyPr/>
          <a:lstStyle/>
          <a:p>
            <a:pPr rtl="0"/>
            <a:r>
              <a:rPr lang="en-US" smtClean="0"/>
              <a:t>General goals</a:t>
            </a:r>
          </a:p>
        </p:txBody>
      </p:sp>
      <p:sp>
        <p:nvSpPr>
          <p:cNvPr id="21508" name="Rectangle 3"/>
          <p:cNvSpPr>
            <a:spLocks noGrp="1" noChangeArrowheads="1"/>
          </p:cNvSpPr>
          <p:nvPr>
            <p:ph type="body" idx="1"/>
          </p:nvPr>
        </p:nvSpPr>
        <p:spPr>
          <a:xfrm>
            <a:off x="684213" y="1052513"/>
            <a:ext cx="7918450" cy="4895850"/>
          </a:xfrm>
        </p:spPr>
        <p:txBody>
          <a:bodyPr/>
          <a:lstStyle/>
          <a:p>
            <a:r>
              <a:rPr lang="en-US" smtClean="0"/>
              <a:t>Research</a:t>
            </a:r>
          </a:p>
          <a:p>
            <a:pPr>
              <a:buFontTx/>
              <a:buNone/>
            </a:pPr>
            <a:r>
              <a:rPr lang="en-US" sz="2800" smtClean="0"/>
              <a:t>	- Learn about known solutions</a:t>
            </a:r>
          </a:p>
          <a:p>
            <a:pPr>
              <a:buFontTx/>
              <a:buNone/>
            </a:pPr>
            <a:r>
              <a:rPr lang="en-US" sz="2800" smtClean="0"/>
              <a:t>	- Trial and error with training data</a:t>
            </a:r>
            <a:endParaRPr lang="en-US" smtClean="0"/>
          </a:p>
          <a:p>
            <a:r>
              <a:rPr lang="en-US" smtClean="0"/>
              <a:t>Develop software from A-Z:</a:t>
            </a:r>
          </a:p>
          <a:p>
            <a:pPr lvl="1"/>
            <a:r>
              <a:rPr lang="en-US" smtClean="0"/>
              <a:t>Design</a:t>
            </a:r>
          </a:p>
          <a:p>
            <a:pPr lvl="1"/>
            <a:r>
              <a:rPr lang="en-US" smtClean="0"/>
              <a:t>Implementation (Optimization) </a:t>
            </a:r>
          </a:p>
          <a:p>
            <a:pPr lvl="1"/>
            <a:r>
              <a:rPr lang="en-US" smtClean="0"/>
              <a:t>Execution &amp; analysis of test data</a:t>
            </a:r>
          </a:p>
          <a:p>
            <a:r>
              <a:rPr lang="en-US" smtClean="0"/>
              <a:t>A taste of bioinformatics</a:t>
            </a:r>
          </a:p>
          <a:p>
            <a:r>
              <a:rPr lang="en-US" smtClean="0"/>
              <a:t>Have fun</a:t>
            </a:r>
          </a:p>
          <a:p>
            <a:r>
              <a:rPr lang="en-US" smtClean="0"/>
              <a:t>Get credit…</a:t>
            </a: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p>
            <a:fld id="{A93257F6-587B-4DE8-BE4F-18930E965185}" type="slidenum">
              <a:rPr lang="he-IL" smtClean="0"/>
              <a:pPr/>
              <a:t>21</a:t>
            </a:fld>
            <a:endParaRPr lang="en-US" smtClean="0"/>
          </a:p>
        </p:txBody>
      </p:sp>
      <p:sp>
        <p:nvSpPr>
          <p:cNvPr id="22531" name="Rectangle 2"/>
          <p:cNvSpPr>
            <a:spLocks noGrp="1" noChangeArrowheads="1"/>
          </p:cNvSpPr>
          <p:nvPr>
            <p:ph type="title"/>
          </p:nvPr>
        </p:nvSpPr>
        <p:spPr>
          <a:xfrm>
            <a:off x="685800" y="188913"/>
            <a:ext cx="7772400" cy="1143000"/>
          </a:xfrm>
        </p:spPr>
        <p:txBody>
          <a:bodyPr/>
          <a:lstStyle/>
          <a:p>
            <a:pPr rtl="0"/>
            <a:r>
              <a:rPr lang="en-US" smtClean="0"/>
              <a:t>The computational task</a:t>
            </a:r>
          </a:p>
        </p:txBody>
      </p:sp>
      <p:sp>
        <p:nvSpPr>
          <p:cNvPr id="22532" name="Rectangle 3"/>
          <p:cNvSpPr>
            <a:spLocks noGrp="1" noChangeArrowheads="1"/>
          </p:cNvSpPr>
          <p:nvPr>
            <p:ph type="body" idx="1"/>
          </p:nvPr>
        </p:nvSpPr>
        <p:spPr>
          <a:xfrm>
            <a:off x="685800" y="1484313"/>
            <a:ext cx="7918450" cy="4679950"/>
          </a:xfrm>
        </p:spPr>
        <p:txBody>
          <a:bodyPr/>
          <a:lstStyle/>
          <a:p>
            <a:r>
              <a:rPr lang="en-US" smtClean="0"/>
              <a:t>Given a set of HT-SELEX data of different TFs.</a:t>
            </a:r>
          </a:p>
          <a:p>
            <a:r>
              <a:rPr lang="en-US" smtClean="0"/>
              <a:t>Learn a binding model for each TF and use it to rank PBM probes.</a:t>
            </a:r>
          </a:p>
          <a:p>
            <a:r>
              <a:rPr lang="en-US" smtClean="0"/>
              <a:t>Main challenges:</a:t>
            </a:r>
          </a:p>
          <a:p>
            <a:pPr lvl="1"/>
            <a:r>
              <a:rPr lang="en-US" smtClean="0"/>
              <a:t>Performance (time, memory)</a:t>
            </a:r>
          </a:p>
          <a:p>
            <a:pPr lvl="1"/>
            <a:r>
              <a:rPr lang="en-US" smtClean="0"/>
              <a:t>Accuracy</a:t>
            </a: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4213" y="333375"/>
            <a:ext cx="7772400" cy="1143000"/>
          </a:xfrm>
        </p:spPr>
        <p:txBody>
          <a:bodyPr/>
          <a:lstStyle/>
          <a:p>
            <a:r>
              <a:rPr lang="en-US" smtClean="0"/>
              <a:t>HT-SELEX Input</a:t>
            </a:r>
            <a:endParaRPr lang="he-IL" smtClean="0"/>
          </a:p>
        </p:txBody>
      </p:sp>
      <p:sp>
        <p:nvSpPr>
          <p:cNvPr id="23555" name="Content Placeholder 2"/>
          <p:cNvSpPr>
            <a:spLocks noGrp="1"/>
          </p:cNvSpPr>
          <p:nvPr>
            <p:ph idx="1"/>
          </p:nvPr>
        </p:nvSpPr>
        <p:spPr>
          <a:xfrm>
            <a:off x="684213" y="1557338"/>
            <a:ext cx="7772400" cy="4114800"/>
          </a:xfrm>
        </p:spPr>
        <p:txBody>
          <a:bodyPr/>
          <a:lstStyle/>
          <a:p>
            <a:r>
              <a:rPr lang="en-US" smtClean="0"/>
              <a:t>4-6 sequence files with hundred of thousands of lines, each containing oligo sequence and its number of occurrences.</a:t>
            </a:r>
          </a:p>
          <a:p>
            <a:pPr>
              <a:buFontTx/>
              <a:buNone/>
            </a:pPr>
            <a:r>
              <a:rPr lang="en-US" sz="2400" smtClean="0">
                <a:latin typeface="Courier New" pitchFamily="49" charset="0"/>
                <a:cs typeface="Courier New" pitchFamily="49" charset="0"/>
              </a:rPr>
              <a:t>&lt;sequence 14/20/30/40 bp&gt; \t &lt;count&gt; \n</a:t>
            </a:r>
            <a:endParaRPr lang="he-IL" sz="2400" smtClean="0">
              <a:latin typeface="Courier New" pitchFamily="49" charset="0"/>
              <a:cs typeface="Courier New" pitchFamily="49" charset="0"/>
            </a:endParaRPr>
          </a:p>
        </p:txBody>
      </p:sp>
      <p:sp>
        <p:nvSpPr>
          <p:cNvPr id="23556" name="Slide Number Placeholder 3"/>
          <p:cNvSpPr>
            <a:spLocks noGrp="1"/>
          </p:cNvSpPr>
          <p:nvPr>
            <p:ph type="sldNum" sz="quarter" idx="11"/>
          </p:nvPr>
        </p:nvSpPr>
        <p:spPr>
          <a:noFill/>
        </p:spPr>
        <p:txBody>
          <a:bodyPr/>
          <a:lstStyle/>
          <a:p>
            <a:fld id="{A321D11D-F691-4E2E-8F95-34BE095404EA}" type="slidenum">
              <a:rPr lang="he-IL" smtClean="0"/>
              <a:pPr/>
              <a:t>22</a:t>
            </a:fld>
            <a:endParaRPr lang="en-US" smtClean="0"/>
          </a:p>
        </p:txBody>
      </p:sp>
      <p:pic>
        <p:nvPicPr>
          <p:cNvPr id="23557" name="Picture 2"/>
          <p:cNvPicPr>
            <a:picLocks noChangeAspect="1" noChangeArrowheads="1"/>
          </p:cNvPicPr>
          <p:nvPr/>
        </p:nvPicPr>
        <p:blipFill>
          <a:blip r:embed="rId3" cstate="print"/>
          <a:srcRect/>
          <a:stretch>
            <a:fillRect/>
          </a:stretch>
        </p:blipFill>
        <p:spPr bwMode="auto">
          <a:xfrm>
            <a:off x="250825" y="4149725"/>
            <a:ext cx="2000250" cy="2543175"/>
          </a:xfrm>
          <a:prstGeom prst="rect">
            <a:avLst/>
          </a:prstGeom>
          <a:noFill/>
          <a:ln w="12700">
            <a:noFill/>
            <a:miter lim="800000"/>
            <a:headEnd type="none" w="sm" len="sm"/>
            <a:tailEnd type="none" w="sm" len="sm"/>
          </a:ln>
        </p:spPr>
      </p:pic>
      <p:pic>
        <p:nvPicPr>
          <p:cNvPr id="23558" name="Picture 3"/>
          <p:cNvPicPr>
            <a:picLocks noChangeAspect="1" noChangeArrowheads="1"/>
          </p:cNvPicPr>
          <p:nvPr/>
        </p:nvPicPr>
        <p:blipFill>
          <a:blip r:embed="rId4" cstate="print"/>
          <a:srcRect/>
          <a:stretch>
            <a:fillRect/>
          </a:stretch>
        </p:blipFill>
        <p:spPr bwMode="auto">
          <a:xfrm>
            <a:off x="2627313" y="3933825"/>
            <a:ext cx="1952625" cy="2543175"/>
          </a:xfrm>
          <a:prstGeom prst="rect">
            <a:avLst/>
          </a:prstGeom>
          <a:noFill/>
          <a:ln w="12700">
            <a:noFill/>
            <a:miter lim="800000"/>
            <a:headEnd type="none" w="sm" len="sm"/>
            <a:tailEnd type="none" w="sm" len="sm"/>
          </a:ln>
        </p:spPr>
      </p:pic>
      <p:pic>
        <p:nvPicPr>
          <p:cNvPr id="23559" name="Picture 4"/>
          <p:cNvPicPr>
            <a:picLocks noChangeAspect="1" noChangeArrowheads="1"/>
          </p:cNvPicPr>
          <p:nvPr/>
        </p:nvPicPr>
        <p:blipFill>
          <a:blip r:embed="rId5" cstate="print"/>
          <a:srcRect/>
          <a:stretch>
            <a:fillRect/>
          </a:stretch>
        </p:blipFill>
        <p:spPr bwMode="auto">
          <a:xfrm>
            <a:off x="4859338" y="4076700"/>
            <a:ext cx="2000250" cy="2552700"/>
          </a:xfrm>
          <a:prstGeom prst="rect">
            <a:avLst/>
          </a:prstGeom>
          <a:noFill/>
          <a:ln w="12700">
            <a:noFill/>
            <a:miter lim="800000"/>
            <a:headEnd type="none" w="sm" len="sm"/>
            <a:tailEnd type="none" w="sm" len="sm"/>
          </a:ln>
        </p:spPr>
      </p:pic>
      <p:pic>
        <p:nvPicPr>
          <p:cNvPr id="23560" name="Picture 5"/>
          <p:cNvPicPr>
            <a:picLocks noChangeAspect="1" noChangeArrowheads="1"/>
          </p:cNvPicPr>
          <p:nvPr/>
        </p:nvPicPr>
        <p:blipFill>
          <a:blip r:embed="rId6" cstate="print"/>
          <a:srcRect/>
          <a:stretch>
            <a:fillRect/>
          </a:stretch>
        </p:blipFill>
        <p:spPr bwMode="auto">
          <a:xfrm>
            <a:off x="7092950" y="4005263"/>
            <a:ext cx="1943100" cy="2552700"/>
          </a:xfrm>
          <a:prstGeom prst="rect">
            <a:avLst/>
          </a:prstGeom>
          <a:noFill/>
          <a:ln w="12700">
            <a:noFill/>
            <a:miter lim="800000"/>
            <a:headEnd type="none" w="sm" len="sm"/>
            <a:tailEnd type="none" w="sm" len="sm"/>
          </a:ln>
        </p:spPr>
      </p:pic>
      <p:sp>
        <p:nvSpPr>
          <p:cNvPr id="23561" name="TextBox 8"/>
          <p:cNvSpPr txBox="1">
            <a:spLocks noChangeArrowheads="1"/>
          </p:cNvSpPr>
          <p:nvPr/>
        </p:nvSpPr>
        <p:spPr bwMode="auto">
          <a:xfrm>
            <a:off x="468313" y="6669088"/>
            <a:ext cx="1582737" cy="254000"/>
          </a:xfrm>
          <a:prstGeom prst="rect">
            <a:avLst/>
          </a:prstGeom>
          <a:solidFill>
            <a:schemeClr val="bg1"/>
          </a:solidFill>
          <a:ln w="9525">
            <a:solidFill>
              <a:schemeClr val="tx1"/>
            </a:solidFill>
            <a:miter lim="800000"/>
            <a:headEnd/>
            <a:tailEnd/>
          </a:ln>
        </p:spPr>
        <p:txBody>
          <a:bodyPr>
            <a:spAutoFit/>
          </a:bodyPr>
          <a:lstStyle/>
          <a:p>
            <a:r>
              <a:rPr lang="en-US" sz="1000"/>
              <a:t>Cycle 0</a:t>
            </a:r>
            <a:endParaRPr lang="he-IL" sz="1000"/>
          </a:p>
        </p:txBody>
      </p:sp>
      <p:sp>
        <p:nvSpPr>
          <p:cNvPr id="23562" name="TextBox 9"/>
          <p:cNvSpPr txBox="1">
            <a:spLocks noChangeArrowheads="1"/>
          </p:cNvSpPr>
          <p:nvPr/>
        </p:nvSpPr>
        <p:spPr bwMode="auto">
          <a:xfrm>
            <a:off x="2771775" y="6453188"/>
            <a:ext cx="1584325" cy="254000"/>
          </a:xfrm>
          <a:prstGeom prst="rect">
            <a:avLst/>
          </a:prstGeom>
          <a:solidFill>
            <a:schemeClr val="bg1"/>
          </a:solidFill>
          <a:ln w="9525">
            <a:solidFill>
              <a:schemeClr val="tx1"/>
            </a:solidFill>
            <a:miter lim="800000"/>
            <a:headEnd/>
            <a:tailEnd/>
          </a:ln>
        </p:spPr>
        <p:txBody>
          <a:bodyPr>
            <a:spAutoFit/>
          </a:bodyPr>
          <a:lstStyle/>
          <a:p>
            <a:r>
              <a:rPr lang="en-US" sz="1000"/>
              <a:t>Cycle 1</a:t>
            </a:r>
            <a:endParaRPr lang="he-IL" sz="1000"/>
          </a:p>
        </p:txBody>
      </p:sp>
      <p:sp>
        <p:nvSpPr>
          <p:cNvPr id="23563" name="TextBox 10"/>
          <p:cNvSpPr txBox="1">
            <a:spLocks noChangeArrowheads="1"/>
          </p:cNvSpPr>
          <p:nvPr/>
        </p:nvSpPr>
        <p:spPr bwMode="auto">
          <a:xfrm>
            <a:off x="5076825" y="6597650"/>
            <a:ext cx="1582738" cy="254000"/>
          </a:xfrm>
          <a:prstGeom prst="rect">
            <a:avLst/>
          </a:prstGeom>
          <a:solidFill>
            <a:schemeClr val="bg1"/>
          </a:solidFill>
          <a:ln w="9525">
            <a:solidFill>
              <a:schemeClr val="tx1"/>
            </a:solidFill>
            <a:miter lim="800000"/>
            <a:headEnd/>
            <a:tailEnd/>
          </a:ln>
        </p:spPr>
        <p:txBody>
          <a:bodyPr>
            <a:spAutoFit/>
          </a:bodyPr>
          <a:lstStyle/>
          <a:p>
            <a:r>
              <a:rPr lang="en-US" sz="1000"/>
              <a:t>Cycle 2</a:t>
            </a:r>
            <a:endParaRPr lang="he-IL" sz="1000"/>
          </a:p>
        </p:txBody>
      </p:sp>
      <p:sp>
        <p:nvSpPr>
          <p:cNvPr id="23564" name="TextBox 11"/>
          <p:cNvSpPr txBox="1">
            <a:spLocks noChangeArrowheads="1"/>
          </p:cNvSpPr>
          <p:nvPr/>
        </p:nvSpPr>
        <p:spPr bwMode="auto">
          <a:xfrm>
            <a:off x="7235825" y="6559550"/>
            <a:ext cx="1584325" cy="254000"/>
          </a:xfrm>
          <a:prstGeom prst="rect">
            <a:avLst/>
          </a:prstGeom>
          <a:solidFill>
            <a:schemeClr val="bg1"/>
          </a:solidFill>
          <a:ln w="9525">
            <a:solidFill>
              <a:schemeClr val="tx1"/>
            </a:solidFill>
            <a:miter lim="800000"/>
            <a:headEnd/>
            <a:tailEnd/>
          </a:ln>
        </p:spPr>
        <p:txBody>
          <a:bodyPr>
            <a:spAutoFit/>
          </a:bodyPr>
          <a:lstStyle/>
          <a:p>
            <a:r>
              <a:rPr lang="en-US" sz="1000"/>
              <a:t>Cycle 3</a:t>
            </a:r>
            <a:endParaRPr lang="he-IL" sz="1000"/>
          </a:p>
        </p:txBody>
      </p:sp>
      <p:sp>
        <p:nvSpPr>
          <p:cNvPr id="13" name="Footer Placeholder 12"/>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BE6CBA25-D4B5-4172-BC4C-52700D1174CD}" type="slidenum">
              <a:rPr lang="he-IL" smtClean="0"/>
              <a:pPr/>
              <a:t>23</a:t>
            </a:fld>
            <a:endParaRPr lang="en-US" smtClean="0"/>
          </a:p>
        </p:txBody>
      </p:sp>
      <p:sp>
        <p:nvSpPr>
          <p:cNvPr id="24579" name="Rectangle 2"/>
          <p:cNvSpPr>
            <a:spLocks noGrp="1" noChangeArrowheads="1"/>
          </p:cNvSpPr>
          <p:nvPr>
            <p:ph type="title"/>
          </p:nvPr>
        </p:nvSpPr>
        <p:spPr>
          <a:xfrm>
            <a:off x="685800" y="115888"/>
            <a:ext cx="7772400" cy="1143000"/>
          </a:xfrm>
        </p:spPr>
        <p:txBody>
          <a:bodyPr/>
          <a:lstStyle/>
          <a:p>
            <a:pPr rtl="0"/>
            <a:r>
              <a:rPr lang="en-US" smtClean="0"/>
              <a:t>PBM Input</a:t>
            </a:r>
          </a:p>
        </p:txBody>
      </p:sp>
      <p:sp>
        <p:nvSpPr>
          <p:cNvPr id="24580" name="Rectangle 3"/>
          <p:cNvSpPr>
            <a:spLocks noGrp="1" noChangeArrowheads="1"/>
          </p:cNvSpPr>
          <p:nvPr>
            <p:ph type="body" idx="1"/>
          </p:nvPr>
        </p:nvSpPr>
        <p:spPr>
          <a:xfrm>
            <a:off x="468313" y="1268413"/>
            <a:ext cx="8424862" cy="1655762"/>
          </a:xfrm>
        </p:spPr>
        <p:txBody>
          <a:bodyPr/>
          <a:lstStyle/>
          <a:p>
            <a:pPr>
              <a:buFontTx/>
              <a:buNone/>
            </a:pPr>
            <a:r>
              <a:rPr lang="en-US" smtClean="0"/>
              <a:t>File with ~41K lines, each containing a probe sequence of length 36. </a:t>
            </a:r>
          </a:p>
          <a:p>
            <a:pPr>
              <a:buFontTx/>
              <a:buNone/>
            </a:pPr>
            <a:r>
              <a:rPr lang="en-US" smtClean="0">
                <a:latin typeface="Courier New" pitchFamily="49" charset="0"/>
                <a:cs typeface="Courier New" pitchFamily="49" charset="0"/>
              </a:rPr>
              <a:t>&lt;sequence 36bp&gt; \n</a:t>
            </a:r>
          </a:p>
        </p:txBody>
      </p:sp>
      <p:pic>
        <p:nvPicPr>
          <p:cNvPr id="24581" name="Picture 6"/>
          <p:cNvPicPr>
            <a:picLocks noChangeAspect="1" noChangeArrowheads="1"/>
          </p:cNvPicPr>
          <p:nvPr/>
        </p:nvPicPr>
        <p:blipFill>
          <a:blip r:embed="rId3" cstate="print"/>
          <a:srcRect/>
          <a:stretch>
            <a:fillRect/>
          </a:stretch>
        </p:blipFill>
        <p:spPr bwMode="auto">
          <a:xfrm>
            <a:off x="755650" y="2997200"/>
            <a:ext cx="3384550" cy="3106738"/>
          </a:xfrm>
          <a:prstGeom prst="rect">
            <a:avLst/>
          </a:prstGeom>
          <a:noFill/>
          <a:ln w="12700">
            <a:noFill/>
            <a:miter lim="800000"/>
            <a:headEnd type="none" w="sm" len="sm"/>
            <a:tailEnd type="none" w="sm" len="sm"/>
          </a:ln>
        </p:spPr>
      </p:pic>
      <p:sp>
        <p:nvSpPr>
          <p:cNvPr id="7" name="TextBox 6"/>
          <p:cNvSpPr txBox="1"/>
          <p:nvPr/>
        </p:nvSpPr>
        <p:spPr>
          <a:xfrm>
            <a:off x="4572000" y="2997200"/>
            <a:ext cx="4176713" cy="3281363"/>
          </a:xfrm>
          <a:prstGeom prst="rect">
            <a:avLst/>
          </a:prstGeom>
          <a:noFill/>
        </p:spPr>
        <p:txBody>
          <a:bodyPr rtlCol="1">
            <a:spAutoFit/>
          </a:bodyPr>
          <a:lstStyle/>
          <a:p>
            <a:pPr algn="l">
              <a:buFont typeface="Arial" pitchFamily="34" charset="0"/>
              <a:buChar char="•"/>
              <a:defRPr/>
            </a:pPr>
            <a:r>
              <a:rPr lang="en-US" sz="2800" dirty="0">
                <a:solidFill>
                  <a:schemeClr val="tx1"/>
                </a:solidFill>
                <a:latin typeface="+mn-lt"/>
              </a:rPr>
              <a:t> The training file will be sorted according to binding intensity.</a:t>
            </a:r>
          </a:p>
          <a:p>
            <a:pPr algn="l">
              <a:buFont typeface="Arial" pitchFamily="34" charset="0"/>
              <a:buChar char="•"/>
              <a:defRPr/>
            </a:pPr>
            <a:endParaRPr lang="en-US" sz="2800" dirty="0">
              <a:solidFill>
                <a:schemeClr val="tx1"/>
              </a:solidFill>
              <a:latin typeface="+mn-lt"/>
            </a:endParaRPr>
          </a:p>
          <a:p>
            <a:pPr algn="l">
              <a:buFont typeface="Arial" pitchFamily="34" charset="0"/>
              <a:buChar char="•"/>
              <a:defRPr/>
            </a:pPr>
            <a:r>
              <a:rPr lang="en-US" sz="2800" dirty="0">
                <a:solidFill>
                  <a:schemeClr val="tx1"/>
                </a:solidFill>
                <a:latin typeface="+mn-lt"/>
              </a:rPr>
              <a:t> The output is a file with the same sequences, only sorted.</a:t>
            </a:r>
          </a:p>
        </p:txBody>
      </p:sp>
      <p:sp>
        <p:nvSpPr>
          <p:cNvPr id="8" name="Footer Placeholder 7"/>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p>
            <a:fld id="{E4579CB6-52D5-4DB8-8FFD-1E00B48A4E36}" type="slidenum">
              <a:rPr lang="he-IL" smtClean="0"/>
              <a:pPr/>
              <a:t>24</a:t>
            </a:fld>
            <a:endParaRPr lang="en-US" smtClean="0"/>
          </a:p>
        </p:txBody>
      </p:sp>
      <p:sp>
        <p:nvSpPr>
          <p:cNvPr id="25603" name="Rectangle 2"/>
          <p:cNvSpPr>
            <a:spLocks noGrp="1" noChangeArrowheads="1"/>
          </p:cNvSpPr>
          <p:nvPr>
            <p:ph type="title"/>
          </p:nvPr>
        </p:nvSpPr>
        <p:spPr>
          <a:xfrm>
            <a:off x="685800" y="-26988"/>
            <a:ext cx="7772400" cy="1143001"/>
          </a:xfrm>
        </p:spPr>
        <p:txBody>
          <a:bodyPr/>
          <a:lstStyle/>
          <a:p>
            <a:pPr rtl="0"/>
            <a:r>
              <a:rPr lang="en-US" smtClean="0"/>
              <a:t>Input schedule</a:t>
            </a:r>
          </a:p>
        </p:txBody>
      </p:sp>
      <p:sp>
        <p:nvSpPr>
          <p:cNvPr id="25604" name="Rectangle 3"/>
          <p:cNvSpPr>
            <a:spLocks noGrp="1" noChangeArrowheads="1"/>
          </p:cNvSpPr>
          <p:nvPr>
            <p:ph type="body" idx="1"/>
          </p:nvPr>
        </p:nvSpPr>
        <p:spPr>
          <a:xfrm>
            <a:off x="107950" y="1268413"/>
            <a:ext cx="9036050" cy="4895850"/>
          </a:xfrm>
        </p:spPr>
        <p:txBody>
          <a:bodyPr/>
          <a:lstStyle/>
          <a:p>
            <a:pPr marL="609600" indent="-609600">
              <a:buFontTx/>
              <a:buNone/>
            </a:pPr>
            <a:r>
              <a:rPr lang="en-US" smtClean="0"/>
              <a:t>You will be given:</a:t>
            </a:r>
          </a:p>
          <a:p>
            <a:pPr marL="609600" indent="-609600">
              <a:buFontTx/>
              <a:buNone/>
            </a:pPr>
            <a:r>
              <a:rPr lang="en-US" sz="2800" smtClean="0"/>
              <a:t>Week 1: 50 training sets (HT-SELEX data + sorted PBM probes data).</a:t>
            </a:r>
          </a:p>
          <a:p>
            <a:pPr marL="609600" indent="-609600">
              <a:buFontTx/>
              <a:buNone/>
            </a:pPr>
            <a:r>
              <a:rPr lang="en-US" sz="2800" smtClean="0"/>
              <a:t>Week  8: 50 test1 sets (HT-SELEX data + unsorted PBM file). You have to sort the PBM probes.</a:t>
            </a:r>
          </a:p>
          <a:p>
            <a:pPr marL="609600" indent="-609600">
              <a:buFontTx/>
              <a:buNone/>
            </a:pPr>
            <a:r>
              <a:rPr lang="en-US" sz="2800" smtClean="0"/>
              <a:t>Week 13: 50 test2 sets (HT-SELEX data + unsorted PBM file). You have to sort the PBM probes.</a:t>
            </a:r>
          </a:p>
          <a:p>
            <a:pPr marL="609600" indent="-609600">
              <a:buFontTx/>
              <a:buNone/>
            </a:pPr>
            <a:r>
              <a:rPr lang="en-US" sz="2800" smtClean="0"/>
              <a:t>Week 13: In the final project presentation, you will be given 12 </a:t>
            </a:r>
            <a:r>
              <a:rPr lang="en-US" sz="2800" smtClean="0">
                <a:solidFill>
                  <a:srgbClr val="FF0000"/>
                </a:solidFill>
              </a:rPr>
              <a:t>online</a:t>
            </a:r>
            <a:r>
              <a:rPr lang="en-US" sz="2800" smtClean="0"/>
              <a:t> test sets and your software will be applied to it.</a:t>
            </a: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004ED11A-48FA-4740-BB5A-88B96DC158A0}" type="slidenum">
              <a:rPr lang="he-IL" smtClean="0"/>
              <a:pPr/>
              <a:t>25</a:t>
            </a:fld>
            <a:endParaRPr lang="en-US" smtClean="0"/>
          </a:p>
        </p:txBody>
      </p:sp>
      <p:sp>
        <p:nvSpPr>
          <p:cNvPr id="26627" name="Rectangle 2"/>
          <p:cNvSpPr>
            <a:spLocks noGrp="1" noChangeArrowheads="1"/>
          </p:cNvSpPr>
          <p:nvPr>
            <p:ph type="title"/>
          </p:nvPr>
        </p:nvSpPr>
        <p:spPr>
          <a:xfrm>
            <a:off x="685800" y="-26988"/>
            <a:ext cx="7772400" cy="1143001"/>
          </a:xfrm>
        </p:spPr>
        <p:txBody>
          <a:bodyPr/>
          <a:lstStyle/>
          <a:p>
            <a:pPr rtl="0"/>
            <a:r>
              <a:rPr lang="en-US" smtClean="0"/>
              <a:t>Output</a:t>
            </a:r>
          </a:p>
        </p:txBody>
      </p:sp>
      <p:sp>
        <p:nvSpPr>
          <p:cNvPr id="26628" name="Rectangle 3"/>
          <p:cNvSpPr>
            <a:spLocks noGrp="1" noChangeArrowheads="1"/>
          </p:cNvSpPr>
          <p:nvPr>
            <p:ph type="body" idx="1"/>
          </p:nvPr>
        </p:nvSpPr>
        <p:spPr>
          <a:xfrm>
            <a:off x="685800" y="1125538"/>
            <a:ext cx="7918450" cy="5038725"/>
          </a:xfrm>
        </p:spPr>
        <p:txBody>
          <a:bodyPr/>
          <a:lstStyle/>
          <a:p>
            <a:pPr marL="609600" indent="-609600">
              <a:buFontTx/>
              <a:buAutoNum type="arabicPeriod"/>
            </a:pPr>
            <a:r>
              <a:rPr lang="en-US" smtClean="0"/>
              <a:t>A sorted PBM file –same sequences as in the input, only sorted.</a:t>
            </a:r>
          </a:p>
          <a:p>
            <a:pPr marL="609600" indent="-609600">
              <a:buFontTx/>
              <a:buAutoNum type="arabicPeriod"/>
            </a:pPr>
            <a:endParaRPr lang="en-US" smtClean="0"/>
          </a:p>
          <a:p>
            <a:pPr marL="609600" indent="-609600">
              <a:buFontTx/>
              <a:buAutoNum type="arabicPeriod"/>
            </a:pPr>
            <a:r>
              <a:rPr lang="en-US" smtClean="0"/>
              <a:t>A logo format of your model (i.e. displayed on the screen).</a:t>
            </a:r>
          </a:p>
          <a:p>
            <a:pPr marL="609600" indent="-609600"/>
            <a:endParaRPr lang="en-US" smtClean="0"/>
          </a:p>
          <a:p>
            <a:pPr marL="609600" indent="-609600">
              <a:buFontTx/>
              <a:buNone/>
            </a:pPr>
            <a:r>
              <a:rPr lang="en-US" smtClean="0"/>
              <a:t> </a:t>
            </a:r>
          </a:p>
          <a:p>
            <a:pPr marL="609600" indent="-609600">
              <a:buFontTx/>
              <a:buNone/>
            </a:pPr>
            <a:r>
              <a:rPr lang="en-US" smtClean="0"/>
              <a:t>The file </a:t>
            </a:r>
            <a:r>
              <a:rPr lang="en-US" smtClean="0">
                <a:solidFill>
                  <a:schemeClr val="accent2"/>
                </a:solidFill>
              </a:rPr>
              <a:t>logo.zip</a:t>
            </a:r>
            <a:r>
              <a:rPr lang="en-US" smtClean="0"/>
              <a:t> contains a java package with the code that will easily display your motif.</a:t>
            </a:r>
          </a:p>
          <a:p>
            <a:pPr marL="609600" indent="-609600">
              <a:buFontTx/>
              <a:buNone/>
            </a:pPr>
            <a:endParaRPr lang="en-US" smtClean="0"/>
          </a:p>
        </p:txBody>
      </p:sp>
      <p:pic>
        <p:nvPicPr>
          <p:cNvPr id="26629" name="Picture 6" descr="motif1"/>
          <p:cNvPicPr>
            <a:picLocks noChangeAspect="1" noChangeArrowheads="1"/>
          </p:cNvPicPr>
          <p:nvPr/>
        </p:nvPicPr>
        <p:blipFill>
          <a:blip r:embed="rId3" cstate="print"/>
          <a:srcRect/>
          <a:stretch>
            <a:fillRect/>
          </a:stretch>
        </p:blipFill>
        <p:spPr bwMode="auto">
          <a:xfrm>
            <a:off x="1908175" y="4005263"/>
            <a:ext cx="3481388" cy="935037"/>
          </a:xfrm>
          <a:prstGeom prst="rect">
            <a:avLst/>
          </a:prstGeom>
          <a:noFill/>
          <a:ln w="9525">
            <a:noFill/>
            <a:miter lim="800000"/>
            <a:headEnd/>
            <a:tailEnd/>
          </a:ln>
        </p:spPr>
      </p:pic>
      <p:sp>
        <p:nvSpPr>
          <p:cNvPr id="26630" name="TextBox 5"/>
          <p:cNvSpPr txBox="1">
            <a:spLocks noChangeArrowheads="1"/>
          </p:cNvSpPr>
          <p:nvPr/>
        </p:nvSpPr>
        <p:spPr bwMode="auto">
          <a:xfrm>
            <a:off x="5435600" y="4581525"/>
            <a:ext cx="2879725" cy="400050"/>
          </a:xfrm>
          <a:prstGeom prst="rect">
            <a:avLst/>
          </a:prstGeom>
          <a:noFill/>
          <a:ln w="9525">
            <a:noFill/>
            <a:miter lim="800000"/>
            <a:headEnd/>
            <a:tailEnd/>
          </a:ln>
        </p:spPr>
        <p:txBody>
          <a:bodyPr>
            <a:spAutoFit/>
          </a:bodyPr>
          <a:lstStyle/>
          <a:p>
            <a:r>
              <a:rPr lang="en-US" sz="2000">
                <a:solidFill>
                  <a:schemeClr val="tx1"/>
                </a:solidFill>
              </a:rPr>
              <a:t>bits = 2 - entropy</a:t>
            </a:r>
            <a:endParaRPr lang="he-IL" sz="2000">
              <a:solidFill>
                <a:schemeClr val="tx1"/>
              </a:solidFill>
            </a:endParaRPr>
          </a:p>
        </p:txBody>
      </p:sp>
      <p:sp>
        <p:nvSpPr>
          <p:cNvPr id="7" name="Footer Placeholder 6"/>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2996751D-961C-425A-9F6C-7F8BE45629BD}" type="slidenum">
              <a:rPr lang="he-IL" smtClean="0"/>
              <a:pPr/>
              <a:t>26</a:t>
            </a:fld>
            <a:endParaRPr lang="en-US" smtClean="0"/>
          </a:p>
        </p:txBody>
      </p:sp>
      <p:sp>
        <p:nvSpPr>
          <p:cNvPr id="27651" name="Rectangle 2"/>
          <p:cNvSpPr>
            <a:spLocks noGrp="1" noChangeArrowheads="1"/>
          </p:cNvSpPr>
          <p:nvPr>
            <p:ph type="title"/>
          </p:nvPr>
        </p:nvSpPr>
        <p:spPr>
          <a:xfrm>
            <a:off x="685800" y="188913"/>
            <a:ext cx="7772400" cy="1143000"/>
          </a:xfrm>
        </p:spPr>
        <p:txBody>
          <a:bodyPr/>
          <a:lstStyle/>
          <a:p>
            <a:pPr rtl="0"/>
            <a:r>
              <a:rPr lang="en-US" sz="4000" b="1" smtClean="0"/>
              <a:t>Ranking k-mers</a:t>
            </a:r>
          </a:p>
        </p:txBody>
      </p:sp>
      <p:sp>
        <p:nvSpPr>
          <p:cNvPr id="27652" name="Rectangle 3"/>
          <p:cNvSpPr>
            <a:spLocks noGrp="1" noChangeArrowheads="1"/>
          </p:cNvSpPr>
          <p:nvPr>
            <p:ph type="body" idx="1"/>
          </p:nvPr>
        </p:nvSpPr>
        <p:spPr>
          <a:xfrm>
            <a:off x="395288" y="1196975"/>
            <a:ext cx="8424862" cy="5040313"/>
          </a:xfrm>
        </p:spPr>
        <p:txBody>
          <a:bodyPr/>
          <a:lstStyle/>
          <a:p>
            <a:pPr>
              <a:lnSpc>
                <a:spcPct val="90000"/>
              </a:lnSpc>
            </a:pPr>
            <a:r>
              <a:rPr lang="en-US" smtClean="0"/>
              <a:t>One possible way to start: rank the k-mers in some way. Scores for example:</a:t>
            </a:r>
          </a:p>
          <a:p>
            <a:pPr>
              <a:lnSpc>
                <a:spcPct val="90000"/>
              </a:lnSpc>
              <a:buFontTx/>
              <a:buNone/>
            </a:pPr>
            <a:r>
              <a:rPr lang="en-US" smtClean="0"/>
              <a:t>1. Frequency in some cycle.</a:t>
            </a:r>
          </a:p>
          <a:p>
            <a:pPr>
              <a:lnSpc>
                <a:spcPct val="90000"/>
              </a:lnSpc>
              <a:buFontTx/>
              <a:buNone/>
            </a:pPr>
            <a:r>
              <a:rPr lang="en-US" smtClean="0"/>
              <a:t>2. Ratio: </a:t>
            </a:r>
            <a:r>
              <a:rPr lang="en-US" sz="2800" smtClean="0"/>
              <a:t>freq. in cycle i / freq. in cycle (i-1)</a:t>
            </a:r>
            <a:r>
              <a:rPr lang="en-US" smtClean="0"/>
              <a:t>.</a:t>
            </a:r>
          </a:p>
          <a:p>
            <a:pPr>
              <a:lnSpc>
                <a:spcPct val="90000"/>
              </a:lnSpc>
              <a:buFontTx/>
              <a:buNone/>
            </a:pPr>
            <a:endParaRPr lang="en-US" smtClean="0"/>
          </a:p>
          <a:p>
            <a:pPr>
              <a:lnSpc>
                <a:spcPct val="90000"/>
              </a:lnSpc>
            </a:pPr>
            <a:r>
              <a:rPr lang="en-US" smtClean="0"/>
              <a:t>You can think of other scores that incorporate more information, aggregate cycles, correct for biases.</a:t>
            </a:r>
          </a:p>
          <a:p>
            <a:pPr>
              <a:lnSpc>
                <a:spcPct val="90000"/>
              </a:lnSpc>
            </a:pPr>
            <a:r>
              <a:rPr lang="en-US" smtClean="0"/>
              <a:t>This is just an example. You can think of other ways to start.</a:t>
            </a:r>
          </a:p>
        </p:txBody>
      </p:sp>
      <p:sp>
        <p:nvSpPr>
          <p:cNvPr id="27653" name="Rectangle 5"/>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he-IL"/>
          </a:p>
        </p:txBody>
      </p:sp>
      <p:sp>
        <p:nvSpPr>
          <p:cNvPr id="27654" name="Rectangle 7"/>
          <p:cNvSpPr>
            <a:spLocks noChangeArrowheads="1"/>
          </p:cNvSpPr>
          <p:nvPr/>
        </p:nvSpPr>
        <p:spPr bwMode="auto">
          <a:xfrm>
            <a:off x="0" y="3195638"/>
            <a:ext cx="9144000" cy="0"/>
          </a:xfrm>
          <a:prstGeom prst="rect">
            <a:avLst/>
          </a:prstGeom>
          <a:noFill/>
          <a:ln w="12700">
            <a:noFill/>
            <a:miter lim="800000"/>
            <a:headEnd type="none" w="sm" len="sm"/>
            <a:tailEnd type="none" w="sm" len="sm"/>
          </a:ln>
        </p:spPr>
        <p:txBody>
          <a:bodyPr wrap="none" anchor="ctr">
            <a:spAutoFit/>
          </a:bodyPr>
          <a:lstStyle/>
          <a:p>
            <a:endParaRPr lang="he-IL"/>
          </a:p>
        </p:txBody>
      </p:sp>
      <p:sp>
        <p:nvSpPr>
          <p:cNvPr id="7" name="Footer Placeholder 6"/>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8947799B-A1B0-453C-8080-F9A27C9AAEB7}" type="slidenum">
              <a:rPr lang="he-IL" smtClean="0"/>
              <a:pPr/>
              <a:t>27</a:t>
            </a:fld>
            <a:endParaRPr lang="en-US" smtClean="0"/>
          </a:p>
        </p:txBody>
      </p:sp>
      <p:sp>
        <p:nvSpPr>
          <p:cNvPr id="28675" name="Rectangle 3"/>
          <p:cNvSpPr>
            <a:spLocks noGrp="1" noChangeArrowheads="1"/>
          </p:cNvSpPr>
          <p:nvPr>
            <p:ph type="body" idx="1"/>
          </p:nvPr>
        </p:nvSpPr>
        <p:spPr>
          <a:xfrm>
            <a:off x="395288" y="1196975"/>
            <a:ext cx="5400675" cy="5256213"/>
          </a:xfrm>
        </p:spPr>
        <p:txBody>
          <a:bodyPr/>
          <a:lstStyle/>
          <a:p>
            <a:pPr>
              <a:lnSpc>
                <a:spcPct val="90000"/>
              </a:lnSpc>
            </a:pPr>
            <a:r>
              <a:rPr lang="en-US" sz="2800" smtClean="0"/>
              <a:t>Then, you can align the significant k-mers.</a:t>
            </a:r>
          </a:p>
          <a:p>
            <a:pPr>
              <a:lnSpc>
                <a:spcPct val="90000"/>
              </a:lnSpc>
            </a:pPr>
            <a:r>
              <a:rPr lang="en-US" sz="2800" smtClean="0"/>
              <a:t>You may take into account the relative score.</a:t>
            </a:r>
          </a:p>
          <a:p>
            <a:pPr>
              <a:lnSpc>
                <a:spcPct val="90000"/>
              </a:lnSpc>
            </a:pPr>
            <a:r>
              <a:rPr lang="en-US" sz="2800" smtClean="0"/>
              <a:t>Don’t forget about the </a:t>
            </a:r>
            <a:r>
              <a:rPr lang="en-US" sz="2800" smtClean="0">
                <a:solidFill>
                  <a:srgbClr val="FF0000"/>
                </a:solidFill>
              </a:rPr>
              <a:t>reverse complement</a:t>
            </a:r>
            <a:r>
              <a:rPr lang="en-US" sz="2800" smtClean="0"/>
              <a:t>!</a:t>
            </a:r>
          </a:p>
          <a:p>
            <a:pPr>
              <a:lnSpc>
                <a:spcPct val="90000"/>
              </a:lnSpc>
            </a:pPr>
            <a:r>
              <a:rPr lang="en-US" sz="2800" smtClean="0"/>
              <a:t>Example: Cebpb TF</a:t>
            </a:r>
          </a:p>
        </p:txBody>
      </p:sp>
      <p:sp>
        <p:nvSpPr>
          <p:cNvPr id="28676" name="Rectangle 2"/>
          <p:cNvSpPr>
            <a:spLocks noGrp="1" noChangeArrowheads="1"/>
          </p:cNvSpPr>
          <p:nvPr>
            <p:ph type="title"/>
          </p:nvPr>
        </p:nvSpPr>
        <p:spPr>
          <a:xfrm>
            <a:off x="685800" y="188913"/>
            <a:ext cx="7772400" cy="1143000"/>
          </a:xfrm>
        </p:spPr>
        <p:txBody>
          <a:bodyPr/>
          <a:lstStyle/>
          <a:p>
            <a:pPr rtl="0"/>
            <a:r>
              <a:rPr lang="en-US" sz="4000" b="1" smtClean="0"/>
              <a:t>Alignment procedure</a:t>
            </a:r>
          </a:p>
        </p:txBody>
      </p:sp>
      <p:sp>
        <p:nvSpPr>
          <p:cNvPr id="28677" name="Rectangle 4"/>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he-IL"/>
          </a:p>
        </p:txBody>
      </p:sp>
      <p:pic>
        <p:nvPicPr>
          <p:cNvPr id="28678" name="Picture 9"/>
          <p:cNvPicPr>
            <a:picLocks noChangeAspect="1" noChangeArrowheads="1"/>
          </p:cNvPicPr>
          <p:nvPr/>
        </p:nvPicPr>
        <p:blipFill>
          <a:blip r:embed="rId3" cstate="print"/>
          <a:srcRect/>
          <a:stretch>
            <a:fillRect/>
          </a:stretch>
        </p:blipFill>
        <p:spPr bwMode="auto">
          <a:xfrm>
            <a:off x="7451725" y="227013"/>
            <a:ext cx="946150" cy="6630987"/>
          </a:xfrm>
          <a:prstGeom prst="rect">
            <a:avLst/>
          </a:prstGeom>
          <a:noFill/>
          <a:ln w="12700">
            <a:noFill/>
            <a:miter lim="800000"/>
            <a:headEnd type="none" w="sm" len="sm"/>
            <a:tailEnd type="none" w="sm" len="sm"/>
          </a:ln>
        </p:spPr>
      </p:pic>
      <p:pic>
        <p:nvPicPr>
          <p:cNvPr id="28679" name="Picture 3"/>
          <p:cNvPicPr>
            <a:picLocks noChangeAspect="1" noChangeArrowheads="1"/>
          </p:cNvPicPr>
          <p:nvPr/>
        </p:nvPicPr>
        <p:blipFill>
          <a:blip r:embed="rId4" cstate="print"/>
          <a:srcRect/>
          <a:stretch>
            <a:fillRect/>
          </a:stretch>
        </p:blipFill>
        <p:spPr bwMode="auto">
          <a:xfrm>
            <a:off x="684213" y="4437063"/>
            <a:ext cx="6253162" cy="792162"/>
          </a:xfrm>
          <a:prstGeom prst="rect">
            <a:avLst/>
          </a:prstGeom>
          <a:noFill/>
          <a:ln w="9525">
            <a:noFill/>
            <a:miter lim="800000"/>
            <a:headEnd/>
            <a:tailEnd/>
          </a:ln>
        </p:spPr>
      </p:pic>
      <p:sp>
        <p:nvSpPr>
          <p:cNvPr id="8" name="Footer Placeholder 7"/>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rtl="0"/>
            <a:r>
              <a:rPr lang="en-US" smtClean="0"/>
              <a:t>Deciding the length of the  motif</a:t>
            </a:r>
            <a:endParaRPr lang="he-IL" smtClean="0"/>
          </a:p>
        </p:txBody>
      </p:sp>
      <p:sp>
        <p:nvSpPr>
          <p:cNvPr id="29699" name="Content Placeholder 2"/>
          <p:cNvSpPr>
            <a:spLocks noGrp="1"/>
          </p:cNvSpPr>
          <p:nvPr>
            <p:ph idx="1"/>
          </p:nvPr>
        </p:nvSpPr>
        <p:spPr/>
        <p:txBody>
          <a:bodyPr/>
          <a:lstStyle/>
          <a:p>
            <a:r>
              <a:rPr lang="en-US" smtClean="0"/>
              <a:t>Another challenge is to decide the length of the motif.</a:t>
            </a:r>
          </a:p>
          <a:p>
            <a:r>
              <a:rPr lang="en-US" smtClean="0"/>
              <a:t>Most binding site are 6-12 bp long.</a:t>
            </a:r>
          </a:p>
          <a:p>
            <a:r>
              <a:rPr lang="en-US" smtClean="0"/>
              <a:t>You should consider the information each position contains and decide on the length accordingly.</a:t>
            </a:r>
          </a:p>
          <a:p>
            <a:r>
              <a:rPr lang="en-US" smtClean="0"/>
              <a:t>Consider also the read coverage of the experiment.</a:t>
            </a:r>
          </a:p>
        </p:txBody>
      </p:sp>
      <p:sp>
        <p:nvSpPr>
          <p:cNvPr id="29700" name="Slide Number Placeholder 3"/>
          <p:cNvSpPr>
            <a:spLocks noGrp="1"/>
          </p:cNvSpPr>
          <p:nvPr>
            <p:ph type="sldNum" sz="quarter" idx="11"/>
          </p:nvPr>
        </p:nvSpPr>
        <p:spPr>
          <a:noFill/>
        </p:spPr>
        <p:txBody>
          <a:bodyPr/>
          <a:lstStyle/>
          <a:p>
            <a:fld id="{DA64CF70-AAC7-4E05-8849-176DB0F4C35B}" type="slidenum">
              <a:rPr lang="he-IL" smtClean="0"/>
              <a:pPr/>
              <a:t>28</a:t>
            </a:fld>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4213" y="404813"/>
            <a:ext cx="7772400" cy="1143000"/>
          </a:xfrm>
        </p:spPr>
        <p:txBody>
          <a:bodyPr/>
          <a:lstStyle/>
          <a:p>
            <a:pPr rtl="0"/>
            <a:r>
              <a:rPr lang="en-US" smtClean="0"/>
              <a:t>The goal</a:t>
            </a:r>
            <a:endParaRPr lang="he-IL" smtClean="0"/>
          </a:p>
        </p:txBody>
      </p:sp>
      <p:sp>
        <p:nvSpPr>
          <p:cNvPr id="30723" name="Content Placeholder 2"/>
          <p:cNvSpPr>
            <a:spLocks noGrp="1"/>
          </p:cNvSpPr>
          <p:nvPr>
            <p:ph idx="1"/>
          </p:nvPr>
        </p:nvSpPr>
        <p:spPr>
          <a:xfrm>
            <a:off x="685800" y="1700213"/>
            <a:ext cx="7772400" cy="4395787"/>
          </a:xfrm>
        </p:spPr>
        <p:txBody>
          <a:bodyPr/>
          <a:lstStyle/>
          <a:p>
            <a:r>
              <a:rPr lang="en-US" smtClean="0"/>
              <a:t>To rank high the top 100 PBM probes in the PBM file (= positive probes). Return a file with all PBM probes ranked.</a:t>
            </a:r>
          </a:p>
          <a:p>
            <a:endParaRPr lang="en-US" smtClean="0"/>
          </a:p>
          <a:p>
            <a:r>
              <a:rPr lang="en-US" sz="2800" smtClean="0"/>
              <a:t>For a point in the ranked list we can define:</a:t>
            </a:r>
          </a:p>
          <a:p>
            <a:pPr lvl="1"/>
            <a:r>
              <a:rPr lang="en-US" sz="2400" smtClean="0"/>
              <a:t>Precision =	(# positives above the point) /  						(location of point)</a:t>
            </a:r>
          </a:p>
          <a:p>
            <a:pPr lvl="1"/>
            <a:r>
              <a:rPr lang="en-US" sz="2400" smtClean="0"/>
              <a:t>Recall =	(# positive above the points) /           					(# positives)</a:t>
            </a:r>
            <a:endParaRPr lang="he-IL" sz="2400" smtClean="0"/>
          </a:p>
        </p:txBody>
      </p:sp>
      <p:sp>
        <p:nvSpPr>
          <p:cNvPr id="30724" name="Slide Number Placeholder 3"/>
          <p:cNvSpPr>
            <a:spLocks noGrp="1"/>
          </p:cNvSpPr>
          <p:nvPr>
            <p:ph type="sldNum" sz="quarter" idx="11"/>
          </p:nvPr>
        </p:nvSpPr>
        <p:spPr>
          <a:noFill/>
        </p:spPr>
        <p:txBody>
          <a:bodyPr/>
          <a:lstStyle/>
          <a:p>
            <a:fld id="{F052E444-E837-4A6C-916D-98709FF7EF48}" type="slidenum">
              <a:rPr lang="he-IL" smtClean="0"/>
              <a:pPr/>
              <a:t>29</a:t>
            </a:fld>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963DACB-E07C-4F50-BDC4-A9EE96E4C4DF}" type="slidenum">
              <a:rPr lang="he-IL" smtClean="0"/>
              <a:pPr/>
              <a:t>3</a:t>
            </a:fld>
            <a:endParaRPr lang="en-US" smtClean="0"/>
          </a:p>
        </p:txBody>
      </p:sp>
      <p:sp>
        <p:nvSpPr>
          <p:cNvPr id="4099" name="Rectangle 5122"/>
          <p:cNvSpPr>
            <a:spLocks noGrp="1" noChangeArrowheads="1"/>
          </p:cNvSpPr>
          <p:nvPr>
            <p:ph type="ctrTitle"/>
          </p:nvPr>
        </p:nvSpPr>
        <p:spPr>
          <a:xfrm>
            <a:off x="685800" y="2286000"/>
            <a:ext cx="7772400" cy="1143000"/>
          </a:xfrm>
        </p:spPr>
        <p:txBody>
          <a:bodyPr/>
          <a:lstStyle/>
          <a:p>
            <a:pPr rtl="0"/>
            <a:r>
              <a:rPr lang="en-US" sz="5400" smtClean="0"/>
              <a:t>1. Background</a:t>
            </a:r>
          </a:p>
        </p:txBody>
      </p:sp>
      <p:sp>
        <p:nvSpPr>
          <p:cNvPr id="4100" name="Rectangle 5124"/>
          <p:cNvSpPr>
            <a:spLocks noGrp="1" noChangeArrowheads="1"/>
          </p:cNvSpPr>
          <p:nvPr>
            <p:ph type="subTitle" idx="1"/>
          </p:nvPr>
        </p:nvSpPr>
        <p:spPr>
          <a:xfrm>
            <a:off x="762000" y="4800600"/>
            <a:ext cx="7481888" cy="838200"/>
          </a:xfrm>
          <a:noFill/>
        </p:spPr>
        <p:txBody>
          <a:bodyPr/>
          <a:lstStyle/>
          <a:p>
            <a:pPr algn="l"/>
            <a:r>
              <a:rPr lang="en-US" sz="2800" smtClean="0"/>
              <a:t>Slides with Ron Shamir and Chaim Linhart</a:t>
            </a: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4213" y="404813"/>
            <a:ext cx="7772400" cy="1143000"/>
          </a:xfrm>
        </p:spPr>
        <p:txBody>
          <a:bodyPr/>
          <a:lstStyle/>
          <a:p>
            <a:r>
              <a:rPr lang="en-US" smtClean="0"/>
              <a:t>AUC of Precision-Recall</a:t>
            </a:r>
            <a:endParaRPr lang="he-IL" smtClean="0"/>
          </a:p>
        </p:txBody>
      </p:sp>
      <p:sp>
        <p:nvSpPr>
          <p:cNvPr id="37891" name="Content Placeholder 2"/>
          <p:cNvSpPr>
            <a:spLocks noGrp="1"/>
          </p:cNvSpPr>
          <p:nvPr>
            <p:ph idx="1"/>
          </p:nvPr>
        </p:nvSpPr>
        <p:spPr>
          <a:xfrm>
            <a:off x="5148263" y="1916113"/>
            <a:ext cx="3887787" cy="4114800"/>
          </a:xfrm>
        </p:spPr>
        <p:txBody>
          <a:bodyPr/>
          <a:lstStyle/>
          <a:p>
            <a:pPr>
              <a:buFontTx/>
              <a:buNone/>
              <a:defRPr/>
            </a:pPr>
            <a:r>
              <a:rPr lang="en-US" sz="2000" dirty="0" smtClean="0"/>
              <a:t>Precision = # positives above the point / location of point</a:t>
            </a:r>
          </a:p>
          <a:p>
            <a:pPr>
              <a:buFontTx/>
              <a:buNone/>
              <a:defRPr/>
            </a:pPr>
            <a:endParaRPr lang="en-US" sz="2000" dirty="0" smtClean="0"/>
          </a:p>
          <a:p>
            <a:pPr>
              <a:buFontTx/>
              <a:buNone/>
              <a:defRPr/>
            </a:pPr>
            <a:r>
              <a:rPr lang="en-US" sz="2000" dirty="0" smtClean="0"/>
              <a:t>Recall = # positive above the point / # positives</a:t>
            </a:r>
          </a:p>
          <a:p>
            <a:pPr>
              <a:buFontTx/>
              <a:buNone/>
              <a:defRPr/>
            </a:pPr>
            <a:endParaRPr lang="en-US" sz="2000" dirty="0" smtClean="0"/>
          </a:p>
          <a:p>
            <a:pPr marL="0">
              <a:buFontTx/>
              <a:buNone/>
              <a:defRPr/>
            </a:pPr>
            <a:r>
              <a:rPr lang="en-US" sz="2000" dirty="0" smtClean="0"/>
              <a:t>PR curve = move the threshold over the list, each time calculating new precision and recall (the points of the curve).</a:t>
            </a:r>
          </a:p>
          <a:p>
            <a:pPr marL="0">
              <a:buFontTx/>
              <a:buNone/>
              <a:defRPr/>
            </a:pPr>
            <a:endParaRPr lang="en-US" sz="2000" dirty="0" smtClean="0"/>
          </a:p>
          <a:p>
            <a:pPr marL="0">
              <a:buFontTx/>
              <a:buNone/>
              <a:defRPr/>
            </a:pPr>
            <a:r>
              <a:rPr lang="en-US" sz="2000" dirty="0" smtClean="0"/>
              <a:t>AUC = area under the curve.</a:t>
            </a:r>
            <a:endParaRPr lang="he-IL" sz="2000" dirty="0" smtClean="0"/>
          </a:p>
        </p:txBody>
      </p:sp>
      <p:sp>
        <p:nvSpPr>
          <p:cNvPr id="31748" name="Slide Number Placeholder 3"/>
          <p:cNvSpPr>
            <a:spLocks noGrp="1"/>
          </p:cNvSpPr>
          <p:nvPr>
            <p:ph type="sldNum" sz="quarter" idx="11"/>
          </p:nvPr>
        </p:nvSpPr>
        <p:spPr>
          <a:noFill/>
        </p:spPr>
        <p:txBody>
          <a:bodyPr/>
          <a:lstStyle/>
          <a:p>
            <a:fld id="{DBD0BFB1-5143-4D1F-869E-21AB11494829}" type="slidenum">
              <a:rPr lang="he-IL" smtClean="0"/>
              <a:pPr/>
              <a:t>30</a:t>
            </a:fld>
            <a:endParaRPr lang="en-US" smtClean="0"/>
          </a:p>
        </p:txBody>
      </p:sp>
      <p:pic>
        <p:nvPicPr>
          <p:cNvPr id="31749" name="Picture 7" descr="http://groups.csail.mit.edu/cb/struct2net/webserver/images/prec-v-recall-v2.png"/>
          <p:cNvPicPr>
            <a:picLocks noChangeAspect="1" noChangeArrowheads="1"/>
          </p:cNvPicPr>
          <p:nvPr/>
        </p:nvPicPr>
        <p:blipFill>
          <a:blip r:embed="rId3" cstate="print"/>
          <a:srcRect/>
          <a:stretch>
            <a:fillRect/>
          </a:stretch>
        </p:blipFill>
        <p:spPr bwMode="auto">
          <a:xfrm>
            <a:off x="323850" y="2349500"/>
            <a:ext cx="4600575" cy="2771775"/>
          </a:xfrm>
          <a:prstGeom prst="rect">
            <a:avLst/>
          </a:prstGeom>
          <a:noFill/>
          <a:ln w="9525">
            <a:noFill/>
            <a:miter lim="800000"/>
            <a:headEnd/>
            <a:tailEnd/>
          </a:ln>
        </p:spPr>
      </p:pic>
      <p:sp>
        <p:nvSpPr>
          <p:cNvPr id="6" name="Footer Placeholder 5"/>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PBM probes</a:t>
            </a:r>
            <a:endParaRPr lang="he-IL" dirty="0"/>
          </a:p>
        </p:txBody>
      </p:sp>
      <p:sp>
        <p:nvSpPr>
          <p:cNvPr id="3" name="Content Placeholder 2"/>
          <p:cNvSpPr>
            <a:spLocks noGrp="1"/>
          </p:cNvSpPr>
          <p:nvPr>
            <p:ph idx="1"/>
          </p:nvPr>
        </p:nvSpPr>
        <p:spPr/>
        <p:txBody>
          <a:bodyPr/>
          <a:lstStyle/>
          <a:p>
            <a:r>
              <a:rPr lang="en-US" dirty="0" smtClean="0"/>
              <a:t>Several scores are available, e.g. score each k-mer and take maximum/sum.</a:t>
            </a:r>
          </a:p>
          <a:p>
            <a:endParaRPr lang="en-US" dirty="0" smtClean="0"/>
          </a:p>
          <a:p>
            <a:r>
              <a:rPr lang="en-US" dirty="0" smtClean="0"/>
              <a:t>Scoring a k-mer according to a model:</a:t>
            </a:r>
          </a:p>
          <a:p>
            <a:pPr lvl="1"/>
            <a:r>
              <a:rPr lang="en-US" dirty="0" smtClean="0"/>
              <a:t>PWM: multiply probabilities.</a:t>
            </a:r>
          </a:p>
          <a:p>
            <a:pPr lvl="1"/>
            <a:r>
              <a:rPr lang="en-US" dirty="0" smtClean="0"/>
              <a:t>K-mers: assign the value accordingly.</a:t>
            </a:r>
          </a:p>
          <a:p>
            <a:endParaRPr lang="en-US" dirty="0" smtClean="0"/>
          </a:p>
          <a:p>
            <a:r>
              <a:rPr lang="en-US" dirty="0" smtClean="0"/>
              <a:t>You can suggest new scores and models.</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76E5AB82-7054-4EC3-A630-6935BB9C12ED}" type="slidenum">
              <a:rPr lang="he-IL"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80E70683-AE15-4414-AD44-1124E72CC624}" type="slidenum">
              <a:rPr lang="he-IL" smtClean="0"/>
              <a:pPr/>
              <a:t>32</a:t>
            </a:fld>
            <a:endParaRPr lang="en-US" smtClean="0"/>
          </a:p>
        </p:txBody>
      </p:sp>
      <p:sp>
        <p:nvSpPr>
          <p:cNvPr id="32771" name="Rectangle 2"/>
          <p:cNvSpPr>
            <a:spLocks noGrp="1" noChangeArrowheads="1"/>
          </p:cNvSpPr>
          <p:nvPr>
            <p:ph type="title"/>
          </p:nvPr>
        </p:nvSpPr>
        <p:spPr>
          <a:xfrm>
            <a:off x="684213" y="0"/>
            <a:ext cx="7772400" cy="1143000"/>
          </a:xfrm>
        </p:spPr>
        <p:txBody>
          <a:bodyPr/>
          <a:lstStyle/>
          <a:p>
            <a:pPr rtl="0"/>
            <a:r>
              <a:rPr lang="en-US" smtClean="0"/>
              <a:t>Implementation</a:t>
            </a:r>
          </a:p>
        </p:txBody>
      </p:sp>
      <p:sp>
        <p:nvSpPr>
          <p:cNvPr id="32772" name="Rectangle 3"/>
          <p:cNvSpPr>
            <a:spLocks noGrp="1" noChangeArrowheads="1"/>
          </p:cNvSpPr>
          <p:nvPr>
            <p:ph type="body" idx="1"/>
          </p:nvPr>
        </p:nvSpPr>
        <p:spPr>
          <a:xfrm>
            <a:off x="684213" y="981075"/>
            <a:ext cx="7918450" cy="5183188"/>
          </a:xfrm>
        </p:spPr>
        <p:txBody>
          <a:bodyPr/>
          <a:lstStyle/>
          <a:p>
            <a:pPr>
              <a:lnSpc>
                <a:spcPct val="90000"/>
              </a:lnSpc>
            </a:pPr>
            <a:r>
              <a:rPr lang="en-US" sz="2800" smtClean="0"/>
              <a:t>Java (Eclipse) ; Linux (Other languages are possible, but will not participate in bonus).</a:t>
            </a:r>
          </a:p>
          <a:p>
            <a:pPr>
              <a:lnSpc>
                <a:spcPct val="90000"/>
              </a:lnSpc>
            </a:pPr>
            <a:r>
              <a:rPr lang="en-US" sz="2800" smtClean="0"/>
              <a:t>Input: the 1st argument is the PBM filename, and 4-6 filenames of SELEX files.</a:t>
            </a:r>
          </a:p>
          <a:p>
            <a:pPr>
              <a:lnSpc>
                <a:spcPct val="90000"/>
              </a:lnSpc>
            </a:pPr>
            <a:r>
              <a:rPr lang="en-US" sz="2800" smtClean="0"/>
              <a:t>Output: 1) ranked PBM file; 2) model presented in logo format.</a:t>
            </a:r>
          </a:p>
          <a:p>
            <a:pPr>
              <a:lnSpc>
                <a:spcPct val="90000"/>
              </a:lnSpc>
            </a:pPr>
            <a:r>
              <a:rPr lang="en-US" sz="2800" smtClean="0"/>
              <a:t>A package for motif logo will be supplied.</a:t>
            </a:r>
          </a:p>
          <a:p>
            <a:pPr>
              <a:lnSpc>
                <a:spcPct val="90000"/>
              </a:lnSpc>
            </a:pPr>
            <a:r>
              <a:rPr lang="en-US" sz="2800" smtClean="0"/>
              <a:t>Time performance will be measured.</a:t>
            </a:r>
          </a:p>
          <a:p>
            <a:pPr>
              <a:lnSpc>
                <a:spcPct val="90000"/>
              </a:lnSpc>
            </a:pPr>
            <a:r>
              <a:rPr lang="en-US" sz="2800" smtClean="0"/>
              <a:t>Reasonable documentation.</a:t>
            </a:r>
          </a:p>
          <a:p>
            <a:pPr>
              <a:lnSpc>
                <a:spcPct val="90000"/>
              </a:lnSpc>
            </a:pPr>
            <a:r>
              <a:rPr lang="en-US" sz="2800" smtClean="0"/>
              <a:t>Separate packages for data-structures, scores, GUI, I/O, etc. </a:t>
            </a:r>
          </a:p>
          <a:p>
            <a:pPr>
              <a:lnSpc>
                <a:spcPct val="90000"/>
              </a:lnSpc>
            </a:pPr>
            <a:endParaRPr lang="en-US" sz="2800"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4213" y="404813"/>
            <a:ext cx="7772400" cy="1143000"/>
          </a:xfrm>
        </p:spPr>
        <p:txBody>
          <a:bodyPr/>
          <a:lstStyle/>
          <a:p>
            <a:r>
              <a:rPr lang="en-US" smtClean="0"/>
              <a:t>Submission</a:t>
            </a:r>
            <a:endParaRPr lang="he-IL" smtClean="0"/>
          </a:p>
        </p:txBody>
      </p:sp>
      <p:sp>
        <p:nvSpPr>
          <p:cNvPr id="33795" name="Content Placeholder 2"/>
          <p:cNvSpPr>
            <a:spLocks noGrp="1"/>
          </p:cNvSpPr>
          <p:nvPr>
            <p:ph idx="1"/>
          </p:nvPr>
        </p:nvSpPr>
        <p:spPr>
          <a:xfrm>
            <a:off x="685800" y="1484313"/>
            <a:ext cx="7772400" cy="4611687"/>
          </a:xfrm>
        </p:spPr>
        <p:txBody>
          <a:bodyPr/>
          <a:lstStyle/>
          <a:p>
            <a:r>
              <a:rPr lang="en-US" sz="2800" smtClean="0"/>
              <a:t>Printed design document.</a:t>
            </a:r>
          </a:p>
          <a:p>
            <a:r>
              <a:rPr lang="en-US" sz="2800" smtClean="0"/>
              <a:t>Printed code – for comments and remarks.</a:t>
            </a:r>
          </a:p>
          <a:p>
            <a:r>
              <a:rPr lang="en-US" sz="2800" smtClean="0"/>
              <a:t>Printed results document – for each test set the model in logo format.</a:t>
            </a:r>
          </a:p>
          <a:p>
            <a:r>
              <a:rPr lang="en-US" sz="2800" smtClean="0"/>
              <a:t>50 ranked PBM files, e.g. TF_32.pbm (submitted by email) (for test1 and test2, separately).</a:t>
            </a:r>
          </a:p>
          <a:p>
            <a:r>
              <a:rPr lang="en-US" sz="2800" smtClean="0"/>
              <a:t>Executable for the online test.</a:t>
            </a:r>
          </a:p>
          <a:p>
            <a:pPr>
              <a:buFontTx/>
              <a:buNone/>
            </a:pPr>
            <a:endParaRPr lang="en-US" smtClean="0"/>
          </a:p>
          <a:p>
            <a:pPr>
              <a:buFontTx/>
              <a:buNone/>
            </a:pPr>
            <a:endParaRPr lang="en-US" smtClean="0"/>
          </a:p>
          <a:p>
            <a:endParaRPr lang="he-IL" smtClean="0"/>
          </a:p>
        </p:txBody>
      </p:sp>
      <p:sp>
        <p:nvSpPr>
          <p:cNvPr id="33796" name="Slide Number Placeholder 3"/>
          <p:cNvSpPr>
            <a:spLocks noGrp="1"/>
          </p:cNvSpPr>
          <p:nvPr>
            <p:ph type="sldNum" sz="quarter" idx="11"/>
          </p:nvPr>
        </p:nvSpPr>
        <p:spPr>
          <a:noFill/>
        </p:spPr>
        <p:txBody>
          <a:bodyPr/>
          <a:lstStyle/>
          <a:p>
            <a:fld id="{3F9FD15E-9125-4F89-ADE7-11A72874EA64}" type="slidenum">
              <a:rPr lang="he-IL" smtClean="0"/>
              <a:pPr/>
              <a:t>33</a:t>
            </a:fld>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4213" y="44450"/>
            <a:ext cx="7772400" cy="1143000"/>
          </a:xfrm>
        </p:spPr>
        <p:txBody>
          <a:bodyPr/>
          <a:lstStyle/>
          <a:p>
            <a:r>
              <a:rPr lang="en-US" smtClean="0"/>
              <a:t>Grade</a:t>
            </a:r>
            <a:endParaRPr lang="he-IL" smtClean="0"/>
          </a:p>
        </p:txBody>
      </p:sp>
      <p:sp>
        <p:nvSpPr>
          <p:cNvPr id="34819" name="Content Placeholder 2"/>
          <p:cNvSpPr>
            <a:spLocks noGrp="1"/>
          </p:cNvSpPr>
          <p:nvPr>
            <p:ph idx="1"/>
          </p:nvPr>
        </p:nvSpPr>
        <p:spPr>
          <a:xfrm>
            <a:off x="685800" y="1011238"/>
            <a:ext cx="7772400" cy="4114800"/>
          </a:xfrm>
        </p:spPr>
        <p:txBody>
          <a:bodyPr/>
          <a:lstStyle/>
          <a:p>
            <a:r>
              <a:rPr lang="en-US" sz="2400" dirty="0" smtClean="0"/>
              <a:t>15% for the design </a:t>
            </a:r>
          </a:p>
          <a:p>
            <a:r>
              <a:rPr lang="en-US" sz="2400" dirty="0" smtClean="0"/>
              <a:t>25% for the implementation (10% for modularity, clarity, documentation, f(</a:t>
            </a:r>
            <a:r>
              <a:rPr lang="en-US" sz="2400" dirty="0" err="1" smtClean="0"/>
              <a:t>r,k</a:t>
            </a:r>
            <a:r>
              <a:rPr lang="en-US" sz="2400" dirty="0" smtClean="0"/>
              <a:t>)*</a:t>
            </a:r>
            <a:r>
              <a:rPr lang="en-US" sz="2400" dirty="0" smtClean="0"/>
              <a:t>15</a:t>
            </a:r>
            <a:r>
              <a:rPr lang="en-US" sz="2400" dirty="0" smtClean="0"/>
              <a:t>% for efficiency) </a:t>
            </a:r>
          </a:p>
          <a:p>
            <a:r>
              <a:rPr lang="en-US" sz="2400" dirty="0" smtClean="0"/>
              <a:t>20% for the final report and presentation</a:t>
            </a:r>
          </a:p>
          <a:p>
            <a:r>
              <a:rPr lang="en-US" sz="2400" dirty="0" smtClean="0"/>
              <a:t>f(</a:t>
            </a:r>
            <a:r>
              <a:rPr lang="en-US" sz="2400" dirty="0" err="1" smtClean="0"/>
              <a:t>r,k</a:t>
            </a:r>
            <a:r>
              <a:rPr lang="en-US" sz="2400" dirty="0" smtClean="0"/>
              <a:t>)*50% for the accuracy of the test results </a:t>
            </a:r>
          </a:p>
          <a:p>
            <a:pPr lvl="1"/>
            <a:r>
              <a:rPr lang="en-US" sz="2000" dirty="0" smtClean="0"/>
              <a:t>f(</a:t>
            </a:r>
            <a:r>
              <a:rPr lang="en-US" sz="2000" dirty="0" err="1" smtClean="0"/>
              <a:t>r,k</a:t>
            </a:r>
            <a:r>
              <a:rPr lang="en-US" sz="2000" dirty="0" smtClean="0"/>
              <a:t>)*15% for test 1 </a:t>
            </a:r>
          </a:p>
          <a:p>
            <a:pPr lvl="1"/>
            <a:r>
              <a:rPr lang="en-US" sz="2000" dirty="0" smtClean="0"/>
              <a:t>f(</a:t>
            </a:r>
            <a:r>
              <a:rPr lang="en-US" sz="2000" dirty="0" err="1" smtClean="0"/>
              <a:t>r,k</a:t>
            </a:r>
            <a:r>
              <a:rPr lang="en-US" sz="2000" dirty="0" smtClean="0"/>
              <a:t>)*20% for test 2</a:t>
            </a:r>
          </a:p>
          <a:p>
            <a:pPr lvl="1"/>
            <a:r>
              <a:rPr lang="en-US" sz="2000" dirty="0" smtClean="0"/>
              <a:t>f(</a:t>
            </a:r>
            <a:r>
              <a:rPr lang="en-US" sz="2000" dirty="0" err="1" smtClean="0"/>
              <a:t>r,k</a:t>
            </a:r>
            <a:r>
              <a:rPr lang="en-US" sz="2000" dirty="0" smtClean="0"/>
              <a:t>)*15% for test 3</a:t>
            </a:r>
          </a:p>
          <a:p>
            <a:r>
              <a:rPr lang="en-US" sz="2400" dirty="0" smtClean="0"/>
              <a:t>Where </a:t>
            </a:r>
          </a:p>
          <a:p>
            <a:pPr lvl="1"/>
            <a:r>
              <a:rPr lang="en-US" sz="2000" dirty="0" smtClean="0"/>
              <a:t>r = group’s rank in test out of k groups (top rank r=k)</a:t>
            </a:r>
          </a:p>
          <a:p>
            <a:pPr lvl="1"/>
            <a:r>
              <a:rPr lang="en-US" sz="2000" dirty="0" smtClean="0"/>
              <a:t>f(</a:t>
            </a:r>
            <a:r>
              <a:rPr lang="en-US" sz="2000" dirty="0" err="1" smtClean="0"/>
              <a:t>r,k</a:t>
            </a:r>
            <a:r>
              <a:rPr lang="en-US" sz="2000" dirty="0" smtClean="0"/>
              <a:t>) = 0.5+0.5*r/k</a:t>
            </a:r>
          </a:p>
          <a:p>
            <a:r>
              <a:rPr lang="en-US" sz="2400" dirty="0" smtClean="0"/>
              <a:t>So a uniformly top ranking group can get 110, and uniformly least ranking can get 82.</a:t>
            </a:r>
          </a:p>
          <a:p>
            <a:r>
              <a:rPr lang="en-US" sz="2400" dirty="0" smtClean="0"/>
              <a:t>Ties will be scored </a:t>
            </a:r>
            <a:r>
              <a:rPr lang="he-IL" sz="2400" dirty="0" smtClean="0"/>
              <a:t>לבית הילל</a:t>
            </a:r>
            <a:endParaRPr lang="en-US" sz="2400" dirty="0" smtClean="0"/>
          </a:p>
          <a:p>
            <a:pPr>
              <a:buFontTx/>
              <a:buNone/>
            </a:pPr>
            <a:endParaRPr lang="en-US" sz="2400" dirty="0" smtClean="0"/>
          </a:p>
        </p:txBody>
      </p:sp>
      <p:sp>
        <p:nvSpPr>
          <p:cNvPr id="34820" name="Slide Number Placeholder 3"/>
          <p:cNvSpPr>
            <a:spLocks noGrp="1"/>
          </p:cNvSpPr>
          <p:nvPr>
            <p:ph type="sldNum" sz="quarter" idx="11"/>
          </p:nvPr>
        </p:nvSpPr>
        <p:spPr>
          <a:noFill/>
        </p:spPr>
        <p:txBody>
          <a:bodyPr/>
          <a:lstStyle/>
          <a:p>
            <a:fld id="{D1146160-CC4D-4733-93C9-586430E73814}" type="slidenum">
              <a:rPr lang="he-IL" smtClean="0"/>
              <a:pPr/>
              <a:t>34</a:t>
            </a:fld>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4213" y="-26988"/>
            <a:ext cx="7772400" cy="1143001"/>
          </a:xfrm>
        </p:spPr>
        <p:txBody>
          <a:bodyPr/>
          <a:lstStyle/>
          <a:p>
            <a:r>
              <a:rPr lang="en-US" smtClean="0"/>
              <a:t>Schedule </a:t>
            </a:r>
            <a:endParaRPr lang="he-IL" smtClean="0"/>
          </a:p>
        </p:txBody>
      </p:sp>
      <p:sp>
        <p:nvSpPr>
          <p:cNvPr id="45059" name="Content Placeholder 2"/>
          <p:cNvSpPr>
            <a:spLocks noGrp="1"/>
          </p:cNvSpPr>
          <p:nvPr>
            <p:ph idx="1"/>
          </p:nvPr>
        </p:nvSpPr>
        <p:spPr>
          <a:xfrm>
            <a:off x="684213" y="981075"/>
            <a:ext cx="7772400" cy="4833938"/>
          </a:xfrm>
        </p:spPr>
        <p:txBody>
          <a:bodyPr/>
          <a:lstStyle/>
          <a:p>
            <a:pPr>
              <a:buFontTx/>
              <a:buAutoNum type="arabicPeriod"/>
              <a:defRPr/>
            </a:pPr>
            <a:r>
              <a:rPr lang="en-US" sz="2400" dirty="0" smtClean="0"/>
              <a:t>First progress report 19/11 (meetings)</a:t>
            </a:r>
          </a:p>
          <a:p>
            <a:pPr>
              <a:buFontTx/>
              <a:buAutoNum type="arabicPeriod"/>
              <a:defRPr/>
            </a:pPr>
            <a:r>
              <a:rPr lang="en-US" sz="2400" dirty="0" smtClean="0"/>
              <a:t>Test1 10/12 (submission)</a:t>
            </a:r>
          </a:p>
          <a:p>
            <a:pPr>
              <a:buFontTx/>
              <a:buAutoNum type="arabicPeriod"/>
              <a:defRPr/>
            </a:pPr>
            <a:r>
              <a:rPr lang="en-US" sz="2400" dirty="0" smtClean="0"/>
              <a:t>Design document 24/12 (submission)</a:t>
            </a:r>
          </a:p>
          <a:p>
            <a:pPr>
              <a:buFontTx/>
              <a:buAutoNum type="arabicPeriod"/>
              <a:defRPr/>
            </a:pPr>
            <a:r>
              <a:rPr lang="en-US" sz="2400" dirty="0" smtClean="0"/>
              <a:t>Test2 + executable 14/1 (submission)</a:t>
            </a:r>
          </a:p>
          <a:p>
            <a:pPr>
              <a:buFontTx/>
              <a:buAutoNum type="arabicPeriod"/>
              <a:defRPr/>
            </a:pPr>
            <a:r>
              <a:rPr lang="en-US" sz="2400" dirty="0" smtClean="0"/>
              <a:t>Final presentation 18/2 (meeting)</a:t>
            </a:r>
          </a:p>
          <a:p>
            <a:pPr marL="514350" indent="-514350">
              <a:defRPr/>
            </a:pPr>
            <a:endParaRPr lang="en-US" sz="2800" dirty="0" smtClean="0"/>
          </a:p>
          <a:p>
            <a:pPr marL="514350" indent="-514350">
              <a:defRPr/>
            </a:pPr>
            <a:r>
              <a:rPr lang="en-US" sz="2400" dirty="0" smtClean="0"/>
              <a:t>We shall meet with each group on the meetings dates – </a:t>
            </a:r>
            <a:r>
              <a:rPr lang="en-US" sz="2400" dirty="0" smtClean="0">
                <a:solidFill>
                  <a:srgbClr val="FF0000"/>
                </a:solidFill>
              </a:rPr>
              <a:t>mark your calendars</a:t>
            </a:r>
            <a:r>
              <a:rPr lang="en-US" sz="2400" dirty="0" smtClean="0"/>
              <a:t>!</a:t>
            </a:r>
          </a:p>
          <a:p>
            <a:pPr marL="514350" indent="-514350">
              <a:defRPr/>
            </a:pPr>
            <a:r>
              <a:rPr lang="en-US" sz="2400" dirty="0" smtClean="0"/>
              <a:t>Schedule can be made earlier if you are ready.</a:t>
            </a:r>
          </a:p>
          <a:p>
            <a:pPr marL="514350" indent="-514350">
              <a:defRPr/>
            </a:pPr>
            <a:r>
              <a:rPr lang="en-US" sz="2400" dirty="0" smtClean="0"/>
              <a:t>You are always welcome to meet us. Contact us by email.</a:t>
            </a:r>
            <a:endParaRPr lang="he-IL" sz="2400" dirty="0" smtClean="0"/>
          </a:p>
        </p:txBody>
      </p:sp>
      <p:sp>
        <p:nvSpPr>
          <p:cNvPr id="36868" name="Slide Number Placeholder 3"/>
          <p:cNvSpPr>
            <a:spLocks noGrp="1"/>
          </p:cNvSpPr>
          <p:nvPr>
            <p:ph type="sldNum" sz="quarter" idx="11"/>
          </p:nvPr>
        </p:nvSpPr>
        <p:spPr>
          <a:noFill/>
        </p:spPr>
        <p:txBody>
          <a:bodyPr/>
          <a:lstStyle/>
          <a:p>
            <a:fld id="{026EF53E-5AFF-49FB-99DA-0D8832D62A30}" type="slidenum">
              <a:rPr lang="he-IL" smtClean="0"/>
              <a:pPr/>
              <a:t>35</a:t>
            </a:fld>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1"/>
          </p:nvPr>
        </p:nvSpPr>
        <p:spPr>
          <a:noFill/>
        </p:spPr>
        <p:txBody>
          <a:bodyPr/>
          <a:lstStyle/>
          <a:p>
            <a:fld id="{580C9095-71C5-431B-9DE0-8B4BDCC39A0B}" type="slidenum">
              <a:rPr lang="he-IL" smtClean="0"/>
              <a:pPr/>
              <a:t>36</a:t>
            </a:fld>
            <a:endParaRPr lang="en-US" smtClean="0"/>
          </a:p>
        </p:txBody>
      </p:sp>
      <p:sp>
        <p:nvSpPr>
          <p:cNvPr id="37891" name="Rectangle 2"/>
          <p:cNvSpPr>
            <a:spLocks noGrp="1" noChangeArrowheads="1"/>
          </p:cNvSpPr>
          <p:nvPr>
            <p:ph type="title"/>
          </p:nvPr>
        </p:nvSpPr>
        <p:spPr>
          <a:xfrm>
            <a:off x="685800" y="188913"/>
            <a:ext cx="7772400" cy="1143000"/>
          </a:xfrm>
        </p:spPr>
        <p:txBody>
          <a:bodyPr/>
          <a:lstStyle/>
          <a:p>
            <a:pPr rtl="0"/>
            <a:r>
              <a:rPr lang="en-US" smtClean="0"/>
              <a:t>Design document</a:t>
            </a:r>
          </a:p>
        </p:txBody>
      </p:sp>
      <p:sp>
        <p:nvSpPr>
          <p:cNvPr id="37892" name="Rectangle 3"/>
          <p:cNvSpPr>
            <a:spLocks noGrp="1" noChangeArrowheads="1"/>
          </p:cNvSpPr>
          <p:nvPr>
            <p:ph type="body" idx="1"/>
          </p:nvPr>
        </p:nvSpPr>
        <p:spPr>
          <a:xfrm>
            <a:off x="685800" y="1341438"/>
            <a:ext cx="7918450" cy="4822825"/>
          </a:xfrm>
        </p:spPr>
        <p:txBody>
          <a:bodyPr/>
          <a:lstStyle/>
          <a:p>
            <a:r>
              <a:rPr lang="en-US" smtClean="0"/>
              <a:t>Due in week 10 (24/12).</a:t>
            </a:r>
          </a:p>
          <a:p>
            <a:r>
              <a:rPr lang="en-US" smtClean="0"/>
              <a:t>3-5 pages (Word), Hebrew/English</a:t>
            </a:r>
          </a:p>
          <a:p>
            <a:r>
              <a:rPr lang="en-US" smtClean="0"/>
              <a:t>Briefly describe main goal, input and output of program</a:t>
            </a:r>
          </a:p>
          <a:p>
            <a:r>
              <a:rPr lang="en-US" smtClean="0"/>
              <a:t>Describe main data structures, algorithms, and scores.</a:t>
            </a:r>
          </a:p>
          <a:p>
            <a:r>
              <a:rPr lang="en-US" smtClean="0"/>
              <a:t>Meet with me before submission.</a:t>
            </a:r>
          </a:p>
          <a:p>
            <a:pPr>
              <a:buFontTx/>
              <a:buNone/>
            </a:pPr>
            <a:endParaRPr lang="en-US" smtClean="0"/>
          </a:p>
          <a:p>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4213" y="188913"/>
            <a:ext cx="7772400" cy="1143000"/>
          </a:xfrm>
        </p:spPr>
        <p:txBody>
          <a:bodyPr/>
          <a:lstStyle/>
          <a:p>
            <a:pPr rtl="0"/>
            <a:r>
              <a:rPr lang="en-US" smtClean="0"/>
              <a:t>References</a:t>
            </a:r>
            <a:endParaRPr lang="he-IL" smtClean="0"/>
          </a:p>
        </p:txBody>
      </p:sp>
      <p:sp>
        <p:nvSpPr>
          <p:cNvPr id="38915" name="Content Placeholder 2"/>
          <p:cNvSpPr>
            <a:spLocks noGrp="1"/>
          </p:cNvSpPr>
          <p:nvPr>
            <p:ph idx="1"/>
          </p:nvPr>
        </p:nvSpPr>
        <p:spPr>
          <a:xfrm>
            <a:off x="684213" y="1484313"/>
            <a:ext cx="7772400" cy="4611687"/>
          </a:xfrm>
        </p:spPr>
        <p:txBody>
          <a:bodyPr/>
          <a:lstStyle/>
          <a:p>
            <a:pPr>
              <a:buFontTx/>
              <a:buNone/>
            </a:pPr>
            <a:r>
              <a:rPr lang="en-US" sz="1800" smtClean="0"/>
              <a:t>HT-SELEX:</a:t>
            </a:r>
          </a:p>
          <a:p>
            <a:r>
              <a:rPr lang="en-US" sz="1600" smtClean="0"/>
              <a:t>Zhao Y, Granas D and Stormo GD. </a:t>
            </a:r>
            <a:r>
              <a:rPr lang="en-US" sz="1600" b="1" smtClean="0"/>
              <a:t>Inferring binding energies from selected binding sites</a:t>
            </a:r>
            <a:r>
              <a:rPr lang="en-US" sz="1600" smtClean="0"/>
              <a:t>. PLoS Computational Biology. 2009;5(12):e1000590.</a:t>
            </a:r>
          </a:p>
          <a:p>
            <a:r>
              <a:rPr lang="en-US" sz="1600" smtClean="0"/>
              <a:t>Jolma A, Kivioja T, Toivonen J, Cheng L, Wei GH, Enge M, Taipale M, Vaquerizas JM, Yan J, Sillanpaa MJ, Bonke M, Palin K, Talukder S, Hughes TR, Luscombe NM, Ukkonen E and Taipale J. </a:t>
            </a:r>
            <a:r>
              <a:rPr lang="en-US" sz="1600" b="1" smtClean="0"/>
              <a:t>Multiplexed massively parallel SELEX for characterization of human transcription factor binding specificities</a:t>
            </a:r>
            <a:r>
              <a:rPr lang="en-US" sz="1600" smtClean="0"/>
              <a:t>. Genome Research. 2010;20:861-873</a:t>
            </a:r>
          </a:p>
          <a:p>
            <a:r>
              <a:rPr lang="en-US" sz="1600" smtClean="0"/>
              <a:t>Slattery M, Riley T, Liu P, Abe N, Gomez-Alcala P, Dror I, Zhou T, Rohs R, Honig B, Bussemaker HJ and Mann RS. </a:t>
            </a:r>
            <a:r>
              <a:rPr lang="en-US" sz="1600" b="1" smtClean="0"/>
              <a:t>Cofactor binding evokes differences in DNA binding specificity between Hox proteins</a:t>
            </a:r>
            <a:r>
              <a:rPr lang="en-US" sz="1600" smtClean="0"/>
              <a:t>. Cell. 2011;147:1270-1282.</a:t>
            </a:r>
          </a:p>
          <a:p>
            <a:pPr>
              <a:buFontTx/>
              <a:buNone/>
            </a:pPr>
            <a:r>
              <a:rPr lang="en-US" sz="1800" smtClean="0"/>
              <a:t>PBM:</a:t>
            </a:r>
          </a:p>
          <a:p>
            <a:r>
              <a:rPr lang="en-US" sz="1600" smtClean="0"/>
              <a:t>Berger MF, Philippakis AA, Quershi AM, He FS, EstepIII PW, Bulyk ML. </a:t>
            </a:r>
            <a:r>
              <a:rPr lang="en-US" sz="1600" b="1" smtClean="0"/>
              <a:t>Compact, universal DNA microarrays to comprehensively determine transcription-factor binding site specificities</a:t>
            </a:r>
            <a:r>
              <a:rPr lang="en-US" sz="1600" smtClean="0"/>
              <a:t>. Nature biotechnology. 2006;338:1429-1435. </a:t>
            </a:r>
          </a:p>
          <a:p>
            <a:pPr>
              <a:buFontTx/>
              <a:buNone/>
            </a:pPr>
            <a:endParaRPr lang="he-IL" smtClean="0"/>
          </a:p>
        </p:txBody>
      </p:sp>
      <p:sp>
        <p:nvSpPr>
          <p:cNvPr id="38916" name="Slide Number Placeholder 3"/>
          <p:cNvSpPr>
            <a:spLocks noGrp="1"/>
          </p:cNvSpPr>
          <p:nvPr>
            <p:ph type="sldNum" sz="quarter" idx="11"/>
          </p:nvPr>
        </p:nvSpPr>
        <p:spPr>
          <a:noFill/>
        </p:spPr>
        <p:txBody>
          <a:bodyPr/>
          <a:lstStyle/>
          <a:p>
            <a:fld id="{F595E7F3-6B0D-4A1B-B13C-43C8704FEF53}" type="slidenum">
              <a:rPr lang="he-IL" smtClean="0"/>
              <a:pPr/>
              <a:t>37</a:t>
            </a:fld>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p:cNvSpPr>
            <a:spLocks noGrp="1"/>
          </p:cNvSpPr>
          <p:nvPr>
            <p:ph type="sldNum" sz="quarter" idx="11"/>
          </p:nvPr>
        </p:nvSpPr>
        <p:spPr>
          <a:noFill/>
        </p:spPr>
        <p:txBody>
          <a:bodyPr/>
          <a:lstStyle/>
          <a:p>
            <a:fld id="{35DB7C07-47AE-40A8-8CB2-BCBCF9DD6EF5}" type="slidenum">
              <a:rPr lang="he-IL" smtClean="0"/>
              <a:pPr/>
              <a:t>38</a:t>
            </a:fld>
            <a:endParaRPr lang="en-US" smtClean="0"/>
          </a:p>
        </p:txBody>
      </p:sp>
      <p:sp>
        <p:nvSpPr>
          <p:cNvPr id="39939" name="Rectangle 2"/>
          <p:cNvSpPr>
            <a:spLocks noGrp="1" noChangeArrowheads="1"/>
          </p:cNvSpPr>
          <p:nvPr>
            <p:ph type="ctrTitle"/>
          </p:nvPr>
        </p:nvSpPr>
        <p:spPr>
          <a:xfrm>
            <a:off x="685800" y="2130425"/>
            <a:ext cx="8062913" cy="1470025"/>
          </a:xfrm>
        </p:spPr>
        <p:txBody>
          <a:bodyPr/>
          <a:lstStyle/>
          <a:p>
            <a:r>
              <a:rPr lang="en-US" smtClean="0"/>
              <a:t>Fin</a:t>
            </a:r>
          </a:p>
        </p:txBody>
      </p:sp>
      <p:sp>
        <p:nvSpPr>
          <p:cNvPr id="4" name="Footer Placeholder 3"/>
          <p:cNvSpPr>
            <a:spLocks noGrp="1"/>
          </p:cNvSpPr>
          <p:nvPr>
            <p:ph type="ftr" sz="quarter"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1"/>
          </p:nvPr>
        </p:nvSpPr>
        <p:spPr>
          <a:noFill/>
        </p:spPr>
        <p:txBody>
          <a:bodyPr/>
          <a:lstStyle/>
          <a:p>
            <a:fld id="{D6969373-43E9-4366-8ADD-B6E3D4997FBA}" type="slidenum">
              <a:rPr lang="he-IL" smtClean="0"/>
              <a:pPr/>
              <a:t>4</a:t>
            </a:fld>
            <a:endParaRPr lang="en-US" smtClean="0"/>
          </a:p>
        </p:txBody>
      </p:sp>
      <p:sp>
        <p:nvSpPr>
          <p:cNvPr id="5123" name="Text Box 2"/>
          <p:cNvSpPr txBox="1">
            <a:spLocks noChangeArrowheads="1"/>
          </p:cNvSpPr>
          <p:nvPr/>
        </p:nvSpPr>
        <p:spPr bwMode="auto">
          <a:xfrm>
            <a:off x="76200" y="3657600"/>
            <a:ext cx="1524000" cy="762000"/>
          </a:xfrm>
          <a:prstGeom prst="rect">
            <a:avLst/>
          </a:prstGeom>
          <a:noFill/>
          <a:ln w="12700">
            <a:noFill/>
            <a:miter lim="800000"/>
            <a:headEnd type="none" w="sm" len="sm"/>
            <a:tailEnd type="none" w="sm" len="sm"/>
          </a:ln>
        </p:spPr>
        <p:txBody>
          <a:bodyPr>
            <a:spAutoFit/>
          </a:bodyPr>
          <a:lstStyle/>
          <a:p>
            <a:pPr>
              <a:spcBef>
                <a:spcPct val="50000"/>
              </a:spcBef>
            </a:pPr>
            <a:r>
              <a:rPr lang="en-US" sz="4400"/>
              <a:t>DNA</a:t>
            </a:r>
          </a:p>
        </p:txBody>
      </p:sp>
      <p:sp>
        <p:nvSpPr>
          <p:cNvPr id="5124" name="AutoShape 3"/>
          <p:cNvSpPr>
            <a:spLocks noChangeArrowheads="1"/>
          </p:cNvSpPr>
          <p:nvPr/>
        </p:nvSpPr>
        <p:spPr bwMode="auto">
          <a:xfrm>
            <a:off x="1524000" y="3886200"/>
            <a:ext cx="762000" cy="304800"/>
          </a:xfrm>
          <a:prstGeom prst="rightArrow">
            <a:avLst>
              <a:gd name="adj1" fmla="val 50000"/>
              <a:gd name="adj2" fmla="val 62500"/>
            </a:avLst>
          </a:prstGeom>
          <a:solidFill>
            <a:schemeClr val="accent1"/>
          </a:solidFill>
          <a:ln w="12700">
            <a:solidFill>
              <a:schemeClr val="tx1"/>
            </a:solidFill>
            <a:miter lim="800000"/>
            <a:headEnd type="none" w="sm" len="sm"/>
            <a:tailEnd type="none" w="sm" len="sm"/>
          </a:ln>
        </p:spPr>
        <p:txBody>
          <a:bodyPr wrap="none" anchor="ctr"/>
          <a:lstStyle/>
          <a:p>
            <a:endParaRPr lang="he-IL"/>
          </a:p>
        </p:txBody>
      </p:sp>
      <p:sp>
        <p:nvSpPr>
          <p:cNvPr id="5125" name="Text Box 4"/>
          <p:cNvSpPr txBox="1">
            <a:spLocks noChangeArrowheads="1"/>
          </p:cNvSpPr>
          <p:nvPr/>
        </p:nvSpPr>
        <p:spPr bwMode="auto">
          <a:xfrm>
            <a:off x="2362200" y="3581400"/>
            <a:ext cx="1524000" cy="1066800"/>
          </a:xfrm>
          <a:prstGeom prst="rect">
            <a:avLst/>
          </a:prstGeom>
          <a:noFill/>
          <a:ln w="12700">
            <a:noFill/>
            <a:miter lim="800000"/>
            <a:headEnd type="none" w="sm" len="sm"/>
            <a:tailEnd type="none" w="sm" len="sm"/>
          </a:ln>
        </p:spPr>
        <p:txBody>
          <a:bodyPr>
            <a:spAutoFit/>
          </a:bodyPr>
          <a:lstStyle/>
          <a:p>
            <a:pPr>
              <a:spcBef>
                <a:spcPct val="50000"/>
              </a:spcBef>
            </a:pPr>
            <a:r>
              <a:rPr lang="en-US" sz="3200"/>
              <a:t>Pre-mRNA</a:t>
            </a:r>
          </a:p>
        </p:txBody>
      </p:sp>
      <p:sp>
        <p:nvSpPr>
          <p:cNvPr id="5126" name="AutoShape 5"/>
          <p:cNvSpPr>
            <a:spLocks noChangeArrowheads="1"/>
          </p:cNvSpPr>
          <p:nvPr/>
        </p:nvSpPr>
        <p:spPr bwMode="auto">
          <a:xfrm>
            <a:off x="6096000" y="3886200"/>
            <a:ext cx="762000" cy="304800"/>
          </a:xfrm>
          <a:prstGeom prst="rightArrow">
            <a:avLst>
              <a:gd name="adj1" fmla="val 50000"/>
              <a:gd name="adj2" fmla="val 62500"/>
            </a:avLst>
          </a:prstGeom>
          <a:solidFill>
            <a:schemeClr val="accent1"/>
          </a:solidFill>
          <a:ln w="12700">
            <a:solidFill>
              <a:schemeClr val="tx1"/>
            </a:solidFill>
            <a:miter lim="800000"/>
            <a:headEnd type="none" w="sm" len="sm"/>
            <a:tailEnd type="none" w="sm" len="sm"/>
          </a:ln>
        </p:spPr>
        <p:txBody>
          <a:bodyPr wrap="none" anchor="ctr"/>
          <a:lstStyle/>
          <a:p>
            <a:endParaRPr lang="he-IL"/>
          </a:p>
        </p:txBody>
      </p:sp>
      <p:sp>
        <p:nvSpPr>
          <p:cNvPr id="5127" name="Text Box 6"/>
          <p:cNvSpPr txBox="1">
            <a:spLocks noChangeArrowheads="1"/>
          </p:cNvSpPr>
          <p:nvPr/>
        </p:nvSpPr>
        <p:spPr bwMode="auto">
          <a:xfrm>
            <a:off x="6858000" y="3657600"/>
            <a:ext cx="2286000" cy="762000"/>
          </a:xfrm>
          <a:prstGeom prst="rect">
            <a:avLst/>
          </a:prstGeom>
          <a:noFill/>
          <a:ln w="12700">
            <a:noFill/>
            <a:miter lim="800000"/>
            <a:headEnd type="none" w="sm" len="sm"/>
            <a:tailEnd type="none" w="sm" len="sm"/>
          </a:ln>
        </p:spPr>
        <p:txBody>
          <a:bodyPr>
            <a:spAutoFit/>
          </a:bodyPr>
          <a:lstStyle/>
          <a:p>
            <a:pPr>
              <a:spcBef>
                <a:spcPct val="50000"/>
              </a:spcBef>
            </a:pPr>
            <a:r>
              <a:rPr lang="en-US" sz="4400"/>
              <a:t>protein</a:t>
            </a:r>
          </a:p>
        </p:txBody>
      </p:sp>
      <p:sp>
        <p:nvSpPr>
          <p:cNvPr id="5128" name="AutoShape 7"/>
          <p:cNvSpPr>
            <a:spLocks noChangeArrowheads="1"/>
          </p:cNvSpPr>
          <p:nvPr/>
        </p:nvSpPr>
        <p:spPr bwMode="auto">
          <a:xfrm>
            <a:off x="1676400" y="4343400"/>
            <a:ext cx="228600" cy="990600"/>
          </a:xfrm>
          <a:prstGeom prst="upArrow">
            <a:avLst>
              <a:gd name="adj1" fmla="val 50000"/>
              <a:gd name="adj2" fmla="val 108333"/>
            </a:avLst>
          </a:prstGeom>
          <a:solidFill>
            <a:srgbClr val="FF0000"/>
          </a:solidFill>
          <a:ln w="12700">
            <a:solidFill>
              <a:schemeClr val="tx1"/>
            </a:solidFill>
            <a:miter lim="800000"/>
            <a:headEnd type="none" w="sm" len="sm"/>
            <a:tailEnd type="none" w="sm" len="sm"/>
          </a:ln>
        </p:spPr>
        <p:txBody>
          <a:bodyPr wrap="none" anchor="ctr"/>
          <a:lstStyle/>
          <a:p>
            <a:endParaRPr lang="he-IL"/>
          </a:p>
        </p:txBody>
      </p:sp>
      <p:sp>
        <p:nvSpPr>
          <p:cNvPr id="5129" name="AutoShape 8"/>
          <p:cNvSpPr>
            <a:spLocks noChangeArrowheads="1"/>
          </p:cNvSpPr>
          <p:nvPr/>
        </p:nvSpPr>
        <p:spPr bwMode="auto">
          <a:xfrm>
            <a:off x="6324600" y="4343400"/>
            <a:ext cx="228600" cy="990600"/>
          </a:xfrm>
          <a:prstGeom prst="upArrow">
            <a:avLst>
              <a:gd name="adj1" fmla="val 50000"/>
              <a:gd name="adj2" fmla="val 108333"/>
            </a:avLst>
          </a:prstGeom>
          <a:solidFill>
            <a:srgbClr val="FF0000"/>
          </a:solidFill>
          <a:ln w="12700">
            <a:solidFill>
              <a:schemeClr val="tx1"/>
            </a:solidFill>
            <a:miter lim="800000"/>
            <a:headEnd type="none" w="sm" len="sm"/>
            <a:tailEnd type="none" w="sm" len="sm"/>
          </a:ln>
        </p:spPr>
        <p:txBody>
          <a:bodyPr wrap="none" anchor="ctr"/>
          <a:lstStyle/>
          <a:p>
            <a:endParaRPr lang="he-IL"/>
          </a:p>
        </p:txBody>
      </p:sp>
      <p:sp>
        <p:nvSpPr>
          <p:cNvPr id="5130" name="Text Box 9"/>
          <p:cNvSpPr txBox="1">
            <a:spLocks noChangeArrowheads="1"/>
          </p:cNvSpPr>
          <p:nvPr/>
        </p:nvSpPr>
        <p:spPr bwMode="auto">
          <a:xfrm>
            <a:off x="762000" y="5638800"/>
            <a:ext cx="2133600" cy="457200"/>
          </a:xfrm>
          <a:prstGeom prst="rect">
            <a:avLst/>
          </a:prstGeom>
          <a:noFill/>
          <a:ln w="12700">
            <a:noFill/>
            <a:miter lim="800000"/>
            <a:headEnd type="none" w="sm" len="sm"/>
            <a:tailEnd type="none" w="sm" len="sm"/>
          </a:ln>
        </p:spPr>
        <p:txBody>
          <a:bodyPr>
            <a:spAutoFit/>
          </a:bodyPr>
          <a:lstStyle/>
          <a:p>
            <a:pPr>
              <a:spcBef>
                <a:spcPct val="50000"/>
              </a:spcBef>
            </a:pPr>
            <a:r>
              <a:rPr lang="en-US" sz="2400"/>
              <a:t>transcription</a:t>
            </a:r>
          </a:p>
        </p:txBody>
      </p:sp>
      <p:sp>
        <p:nvSpPr>
          <p:cNvPr id="5131" name="Text Box 10"/>
          <p:cNvSpPr txBox="1">
            <a:spLocks noChangeArrowheads="1"/>
          </p:cNvSpPr>
          <p:nvPr/>
        </p:nvSpPr>
        <p:spPr bwMode="auto">
          <a:xfrm>
            <a:off x="5638800" y="5638800"/>
            <a:ext cx="2133600" cy="457200"/>
          </a:xfrm>
          <a:prstGeom prst="rect">
            <a:avLst/>
          </a:prstGeom>
          <a:noFill/>
          <a:ln w="12700">
            <a:noFill/>
            <a:miter lim="800000"/>
            <a:headEnd type="none" w="sm" len="sm"/>
            <a:tailEnd type="none" w="sm" len="sm"/>
          </a:ln>
        </p:spPr>
        <p:txBody>
          <a:bodyPr>
            <a:spAutoFit/>
          </a:bodyPr>
          <a:lstStyle/>
          <a:p>
            <a:pPr>
              <a:spcBef>
                <a:spcPct val="50000"/>
              </a:spcBef>
            </a:pPr>
            <a:r>
              <a:rPr lang="en-US" sz="2400"/>
              <a:t>translation</a:t>
            </a:r>
          </a:p>
        </p:txBody>
      </p:sp>
      <p:sp>
        <p:nvSpPr>
          <p:cNvPr id="5132" name="AutoShape 11"/>
          <p:cNvSpPr>
            <a:spLocks noChangeArrowheads="1"/>
          </p:cNvSpPr>
          <p:nvPr/>
        </p:nvSpPr>
        <p:spPr bwMode="auto">
          <a:xfrm>
            <a:off x="3733800" y="3886200"/>
            <a:ext cx="762000" cy="304800"/>
          </a:xfrm>
          <a:prstGeom prst="rightArrow">
            <a:avLst>
              <a:gd name="adj1" fmla="val 50000"/>
              <a:gd name="adj2" fmla="val 62500"/>
            </a:avLst>
          </a:prstGeom>
          <a:solidFill>
            <a:schemeClr val="accent1"/>
          </a:solidFill>
          <a:ln w="12700">
            <a:solidFill>
              <a:schemeClr val="tx1"/>
            </a:solidFill>
            <a:miter lim="800000"/>
            <a:headEnd type="none" w="sm" len="sm"/>
            <a:tailEnd type="none" w="sm" len="sm"/>
          </a:ln>
        </p:spPr>
        <p:txBody>
          <a:bodyPr wrap="none" anchor="ctr"/>
          <a:lstStyle/>
          <a:p>
            <a:endParaRPr lang="he-IL"/>
          </a:p>
        </p:txBody>
      </p:sp>
      <p:sp>
        <p:nvSpPr>
          <p:cNvPr id="5133" name="Text Box 12"/>
          <p:cNvSpPr txBox="1">
            <a:spLocks noChangeArrowheads="1"/>
          </p:cNvSpPr>
          <p:nvPr/>
        </p:nvSpPr>
        <p:spPr bwMode="auto">
          <a:xfrm>
            <a:off x="4419600" y="3581400"/>
            <a:ext cx="1600200" cy="1066800"/>
          </a:xfrm>
          <a:prstGeom prst="rect">
            <a:avLst/>
          </a:prstGeom>
          <a:noFill/>
          <a:ln w="12700">
            <a:noFill/>
            <a:miter lim="800000"/>
            <a:headEnd type="none" w="sm" len="sm"/>
            <a:tailEnd type="none" w="sm" len="sm"/>
          </a:ln>
        </p:spPr>
        <p:txBody>
          <a:bodyPr>
            <a:spAutoFit/>
          </a:bodyPr>
          <a:lstStyle/>
          <a:p>
            <a:pPr>
              <a:spcBef>
                <a:spcPct val="50000"/>
              </a:spcBef>
            </a:pPr>
            <a:r>
              <a:rPr lang="en-US" sz="3200"/>
              <a:t>Mature mRNA</a:t>
            </a:r>
          </a:p>
        </p:txBody>
      </p:sp>
      <p:sp>
        <p:nvSpPr>
          <p:cNvPr id="5134" name="AutoShape 13"/>
          <p:cNvSpPr>
            <a:spLocks noChangeArrowheads="1"/>
          </p:cNvSpPr>
          <p:nvPr/>
        </p:nvSpPr>
        <p:spPr bwMode="auto">
          <a:xfrm>
            <a:off x="3886200" y="4343400"/>
            <a:ext cx="228600" cy="990600"/>
          </a:xfrm>
          <a:prstGeom prst="upArrow">
            <a:avLst>
              <a:gd name="adj1" fmla="val 50000"/>
              <a:gd name="adj2" fmla="val 108333"/>
            </a:avLst>
          </a:prstGeom>
          <a:solidFill>
            <a:srgbClr val="FF0000"/>
          </a:solidFill>
          <a:ln w="12700">
            <a:solidFill>
              <a:schemeClr val="tx1"/>
            </a:solidFill>
            <a:miter lim="800000"/>
            <a:headEnd type="none" w="sm" len="sm"/>
            <a:tailEnd type="none" w="sm" len="sm"/>
          </a:ln>
        </p:spPr>
        <p:txBody>
          <a:bodyPr wrap="none" anchor="ctr"/>
          <a:lstStyle/>
          <a:p>
            <a:endParaRPr lang="he-IL"/>
          </a:p>
        </p:txBody>
      </p:sp>
      <p:sp>
        <p:nvSpPr>
          <p:cNvPr id="5135" name="Text Box 14"/>
          <p:cNvSpPr txBox="1">
            <a:spLocks noChangeArrowheads="1"/>
          </p:cNvSpPr>
          <p:nvPr/>
        </p:nvSpPr>
        <p:spPr bwMode="auto">
          <a:xfrm>
            <a:off x="2971800" y="5638800"/>
            <a:ext cx="2133600" cy="457200"/>
          </a:xfrm>
          <a:prstGeom prst="rect">
            <a:avLst/>
          </a:prstGeom>
          <a:noFill/>
          <a:ln w="12700">
            <a:noFill/>
            <a:miter lim="800000"/>
            <a:headEnd type="none" w="sm" len="sm"/>
            <a:tailEnd type="none" w="sm" len="sm"/>
          </a:ln>
        </p:spPr>
        <p:txBody>
          <a:bodyPr>
            <a:spAutoFit/>
          </a:bodyPr>
          <a:lstStyle/>
          <a:p>
            <a:pPr>
              <a:spcBef>
                <a:spcPct val="50000"/>
              </a:spcBef>
            </a:pPr>
            <a:r>
              <a:rPr lang="en-US" sz="2400"/>
              <a:t>splicing</a:t>
            </a:r>
          </a:p>
        </p:txBody>
      </p:sp>
      <p:sp>
        <p:nvSpPr>
          <p:cNvPr id="5136" name="Rectangle 15"/>
          <p:cNvSpPr>
            <a:spLocks noGrp="1" noChangeArrowheads="1"/>
          </p:cNvSpPr>
          <p:nvPr>
            <p:ph type="title" idx="4294967295"/>
          </p:nvPr>
        </p:nvSpPr>
        <p:spPr/>
        <p:txBody>
          <a:bodyPr/>
          <a:lstStyle/>
          <a:p>
            <a:pPr rtl="0"/>
            <a:r>
              <a:rPr lang="en-US" smtClean="0"/>
              <a:t>Gene: from DNA to protein</a:t>
            </a:r>
          </a:p>
        </p:txBody>
      </p:sp>
      <p:sp>
        <p:nvSpPr>
          <p:cNvPr id="17" name="Footer Placeholder 16"/>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1"/>
          </p:nvPr>
        </p:nvSpPr>
        <p:spPr>
          <a:noFill/>
        </p:spPr>
        <p:txBody>
          <a:bodyPr/>
          <a:lstStyle/>
          <a:p>
            <a:fld id="{19DE32A3-3943-4D2E-98F3-88400CBA5F3A}" type="slidenum">
              <a:rPr lang="he-IL" smtClean="0"/>
              <a:pPr/>
              <a:t>5</a:t>
            </a:fld>
            <a:endParaRPr lang="en-US" smtClean="0"/>
          </a:p>
        </p:txBody>
      </p:sp>
      <p:sp>
        <p:nvSpPr>
          <p:cNvPr id="6147" name="Rectangle 2"/>
          <p:cNvSpPr>
            <a:spLocks noGrp="1" noChangeArrowheads="1"/>
          </p:cNvSpPr>
          <p:nvPr>
            <p:ph type="title"/>
          </p:nvPr>
        </p:nvSpPr>
        <p:spPr>
          <a:xfrm>
            <a:off x="685800" y="304800"/>
            <a:ext cx="7772400" cy="1143000"/>
          </a:xfrm>
        </p:spPr>
        <p:txBody>
          <a:bodyPr/>
          <a:lstStyle/>
          <a:p>
            <a:r>
              <a:rPr lang="en-US" smtClean="0"/>
              <a:t>DNA</a:t>
            </a:r>
          </a:p>
        </p:txBody>
      </p:sp>
      <p:pic>
        <p:nvPicPr>
          <p:cNvPr id="6148" name="Picture 3" descr="03a_lg"/>
          <p:cNvPicPr>
            <a:picLocks noChangeAspect="1" noChangeArrowheads="1"/>
          </p:cNvPicPr>
          <p:nvPr/>
        </p:nvPicPr>
        <p:blipFill>
          <a:blip r:embed="rId3" cstate="print"/>
          <a:srcRect/>
          <a:stretch>
            <a:fillRect/>
          </a:stretch>
        </p:blipFill>
        <p:spPr bwMode="auto">
          <a:xfrm>
            <a:off x="7235825" y="5146675"/>
            <a:ext cx="1636713" cy="1547813"/>
          </a:xfrm>
          <a:prstGeom prst="rect">
            <a:avLst/>
          </a:prstGeom>
          <a:noFill/>
          <a:ln w="9525">
            <a:noFill/>
            <a:miter lim="800000"/>
            <a:headEnd/>
            <a:tailEnd/>
          </a:ln>
        </p:spPr>
      </p:pic>
      <p:sp>
        <p:nvSpPr>
          <p:cNvPr id="6149" name="Text Box 4"/>
          <p:cNvSpPr txBox="1">
            <a:spLocks noChangeArrowheads="1"/>
          </p:cNvSpPr>
          <p:nvPr/>
        </p:nvSpPr>
        <p:spPr bwMode="auto">
          <a:xfrm>
            <a:off x="228600" y="1295400"/>
            <a:ext cx="8447088" cy="4378325"/>
          </a:xfrm>
          <a:prstGeom prst="rect">
            <a:avLst/>
          </a:prstGeom>
          <a:noFill/>
          <a:ln w="12700">
            <a:noFill/>
            <a:miter lim="800000"/>
            <a:headEnd type="none" w="sm" len="sm"/>
            <a:tailEnd type="none" w="sm" len="sm"/>
          </a:ln>
        </p:spPr>
        <p:txBody>
          <a:bodyPr>
            <a:spAutoFit/>
          </a:bodyPr>
          <a:lstStyle/>
          <a:p>
            <a:pPr algn="l">
              <a:spcBef>
                <a:spcPct val="50000"/>
              </a:spcBef>
              <a:buFontTx/>
              <a:buChar char="•"/>
            </a:pPr>
            <a:r>
              <a:rPr lang="en-US" sz="2800"/>
              <a:t> DNA: a “string” over the alphabet of 4 </a:t>
            </a:r>
            <a:r>
              <a:rPr lang="en-US" sz="2800">
                <a:solidFill>
                  <a:srgbClr val="FF0000"/>
                </a:solidFill>
              </a:rPr>
              <a:t>bases</a:t>
            </a:r>
            <a:r>
              <a:rPr lang="en-US" sz="2800"/>
              <a:t> (nucleotides): </a:t>
            </a:r>
            <a:r>
              <a:rPr lang="en-US" sz="2800">
                <a:solidFill>
                  <a:srgbClr val="FF0000"/>
                </a:solidFill>
              </a:rPr>
              <a:t>{ A, C, G, T }</a:t>
            </a:r>
            <a:endParaRPr lang="en-US" sz="2800"/>
          </a:p>
          <a:p>
            <a:pPr algn="l">
              <a:spcBef>
                <a:spcPct val="50000"/>
              </a:spcBef>
              <a:buFontTx/>
              <a:buChar char="•"/>
            </a:pPr>
            <a:r>
              <a:rPr lang="en-US" sz="2800"/>
              <a:t> Resides in chromosomes</a:t>
            </a:r>
          </a:p>
          <a:p>
            <a:pPr algn="l">
              <a:spcBef>
                <a:spcPct val="50000"/>
              </a:spcBef>
              <a:buFontTx/>
              <a:buChar char="•"/>
            </a:pPr>
            <a:r>
              <a:rPr lang="en-US" sz="2800"/>
              <a:t> Complementary </a:t>
            </a:r>
            <a:r>
              <a:rPr lang="en-US" sz="2800">
                <a:solidFill>
                  <a:srgbClr val="FF0000"/>
                </a:solidFill>
              </a:rPr>
              <a:t>strands</a:t>
            </a:r>
            <a:r>
              <a:rPr lang="en-US" sz="2800"/>
              <a:t>: A-T ; C-G</a:t>
            </a:r>
          </a:p>
          <a:p>
            <a:pPr algn="l">
              <a:spcBef>
                <a:spcPct val="50000"/>
              </a:spcBef>
            </a:pPr>
            <a:r>
              <a:rPr lang="en-US" sz="2400"/>
              <a:t>    Forward/sense strand: 			AACTTGCG</a:t>
            </a:r>
          </a:p>
          <a:p>
            <a:pPr algn="l">
              <a:spcBef>
                <a:spcPct val="50000"/>
              </a:spcBef>
            </a:pPr>
            <a:r>
              <a:rPr lang="en-US" sz="2400"/>
              <a:t>    Reverse-complement/anti-sense strand:  	TTGAACGC</a:t>
            </a:r>
          </a:p>
          <a:p>
            <a:pPr algn="l">
              <a:spcBef>
                <a:spcPct val="50000"/>
              </a:spcBef>
              <a:buFontTx/>
              <a:buChar char="•"/>
            </a:pPr>
            <a:r>
              <a:rPr lang="en-US" sz="2800"/>
              <a:t> Directional: from 5’ to 3’:</a:t>
            </a:r>
          </a:p>
          <a:p>
            <a:pPr algn="l">
              <a:spcBef>
                <a:spcPct val="50000"/>
              </a:spcBef>
            </a:pPr>
            <a:r>
              <a:rPr lang="en-US" sz="1800"/>
              <a:t>        (upstream)      AACTTGCGATACTCCTA       (downstream)</a:t>
            </a:r>
          </a:p>
        </p:txBody>
      </p:sp>
      <p:sp>
        <p:nvSpPr>
          <p:cNvPr id="6150" name="Line 5"/>
          <p:cNvSpPr>
            <a:spLocks noChangeShapeType="1"/>
          </p:cNvSpPr>
          <p:nvPr/>
        </p:nvSpPr>
        <p:spPr bwMode="auto">
          <a:xfrm>
            <a:off x="8269288" y="4005263"/>
            <a:ext cx="0" cy="215900"/>
          </a:xfrm>
          <a:prstGeom prst="line">
            <a:avLst/>
          </a:prstGeom>
          <a:noFill/>
          <a:ln w="25400">
            <a:solidFill>
              <a:schemeClr val="tx1"/>
            </a:solidFill>
            <a:round/>
            <a:headEnd type="none" w="sm" len="sm"/>
            <a:tailEnd type="none" w="sm" len="sm"/>
          </a:ln>
        </p:spPr>
        <p:txBody>
          <a:bodyPr/>
          <a:lstStyle/>
          <a:p>
            <a:endParaRPr lang="en-US"/>
          </a:p>
        </p:txBody>
      </p:sp>
      <p:sp>
        <p:nvSpPr>
          <p:cNvPr id="6151" name="AutoShape 7"/>
          <p:cNvSpPr>
            <a:spLocks noChangeArrowheads="1"/>
          </p:cNvSpPr>
          <p:nvPr/>
        </p:nvSpPr>
        <p:spPr bwMode="auto">
          <a:xfrm>
            <a:off x="2082800" y="5413375"/>
            <a:ext cx="288925" cy="142875"/>
          </a:xfrm>
          <a:prstGeom prst="rightArrow">
            <a:avLst>
              <a:gd name="adj1" fmla="val 50000"/>
              <a:gd name="adj2" fmla="val 50556"/>
            </a:avLst>
          </a:prstGeom>
          <a:solidFill>
            <a:schemeClr val="accent1"/>
          </a:solidFill>
          <a:ln w="12700">
            <a:solidFill>
              <a:schemeClr val="tx1"/>
            </a:solidFill>
            <a:miter lim="800000"/>
            <a:headEnd type="none" w="sm" len="sm"/>
            <a:tailEnd type="none" w="sm" len="sm"/>
          </a:ln>
        </p:spPr>
        <p:txBody>
          <a:bodyPr wrap="none" anchor="ctr"/>
          <a:lstStyle/>
          <a:p>
            <a:endParaRPr lang="he-IL"/>
          </a:p>
        </p:txBody>
      </p:sp>
      <p:sp>
        <p:nvSpPr>
          <p:cNvPr id="6152" name="AutoShape 8"/>
          <p:cNvSpPr>
            <a:spLocks noChangeArrowheads="1"/>
          </p:cNvSpPr>
          <p:nvPr/>
        </p:nvSpPr>
        <p:spPr bwMode="auto">
          <a:xfrm>
            <a:off x="5130800" y="5414963"/>
            <a:ext cx="288925" cy="142875"/>
          </a:xfrm>
          <a:prstGeom prst="rightArrow">
            <a:avLst>
              <a:gd name="adj1" fmla="val 50000"/>
              <a:gd name="adj2" fmla="val 50556"/>
            </a:avLst>
          </a:prstGeom>
          <a:solidFill>
            <a:schemeClr val="accent1"/>
          </a:solidFill>
          <a:ln w="12700">
            <a:solidFill>
              <a:schemeClr val="tx1"/>
            </a:solidFill>
            <a:miter lim="800000"/>
            <a:headEnd type="none" w="sm" len="sm"/>
            <a:tailEnd type="none" w="sm" len="sm"/>
          </a:ln>
        </p:spPr>
        <p:txBody>
          <a:bodyPr wrap="none" anchor="ctr"/>
          <a:lstStyle/>
          <a:p>
            <a:endParaRPr lang="he-IL"/>
          </a:p>
        </p:txBody>
      </p:sp>
      <p:sp>
        <p:nvSpPr>
          <p:cNvPr id="6153" name="Line 10"/>
          <p:cNvSpPr>
            <a:spLocks noChangeShapeType="1"/>
          </p:cNvSpPr>
          <p:nvPr/>
        </p:nvSpPr>
        <p:spPr bwMode="auto">
          <a:xfrm flipV="1">
            <a:off x="2411413" y="5589588"/>
            <a:ext cx="73025" cy="287337"/>
          </a:xfrm>
          <a:prstGeom prst="line">
            <a:avLst/>
          </a:prstGeom>
          <a:noFill/>
          <a:ln w="19050">
            <a:solidFill>
              <a:schemeClr val="tx1"/>
            </a:solidFill>
            <a:round/>
            <a:headEnd type="none" w="sm" len="sm"/>
            <a:tailEnd type="triangle" w="med" len="med"/>
          </a:ln>
        </p:spPr>
        <p:txBody>
          <a:bodyPr/>
          <a:lstStyle/>
          <a:p>
            <a:endParaRPr lang="en-US"/>
          </a:p>
        </p:txBody>
      </p:sp>
      <p:sp>
        <p:nvSpPr>
          <p:cNvPr id="6154" name="Text Box 11"/>
          <p:cNvSpPr txBox="1">
            <a:spLocks noChangeArrowheads="1"/>
          </p:cNvSpPr>
          <p:nvPr/>
        </p:nvSpPr>
        <p:spPr bwMode="auto">
          <a:xfrm>
            <a:off x="1763713" y="5870575"/>
            <a:ext cx="1366837" cy="366713"/>
          </a:xfrm>
          <a:prstGeom prst="rect">
            <a:avLst/>
          </a:prstGeom>
          <a:noFill/>
          <a:ln w="12700">
            <a:noFill/>
            <a:miter lim="800000"/>
            <a:headEnd type="none" w="sm" len="sm"/>
            <a:tailEnd type="none" w="sm" len="sm"/>
          </a:ln>
        </p:spPr>
        <p:txBody>
          <a:bodyPr>
            <a:spAutoFit/>
          </a:bodyPr>
          <a:lstStyle/>
          <a:p>
            <a:pPr>
              <a:spcBef>
                <a:spcPct val="50000"/>
              </a:spcBef>
            </a:pPr>
            <a:r>
              <a:rPr lang="en-US" sz="1800"/>
              <a:t>5’ end</a:t>
            </a:r>
          </a:p>
        </p:txBody>
      </p:sp>
      <p:sp>
        <p:nvSpPr>
          <p:cNvPr id="6155" name="Line 12"/>
          <p:cNvSpPr>
            <a:spLocks noChangeShapeType="1"/>
          </p:cNvSpPr>
          <p:nvPr/>
        </p:nvSpPr>
        <p:spPr bwMode="auto">
          <a:xfrm flipH="1" flipV="1">
            <a:off x="5003800" y="5589588"/>
            <a:ext cx="144463" cy="287337"/>
          </a:xfrm>
          <a:prstGeom prst="line">
            <a:avLst/>
          </a:prstGeom>
          <a:noFill/>
          <a:ln w="19050">
            <a:solidFill>
              <a:schemeClr val="tx1"/>
            </a:solidFill>
            <a:round/>
            <a:headEnd type="none" w="sm" len="sm"/>
            <a:tailEnd type="triangle" w="med" len="med"/>
          </a:ln>
        </p:spPr>
        <p:txBody>
          <a:bodyPr/>
          <a:lstStyle/>
          <a:p>
            <a:endParaRPr lang="en-US"/>
          </a:p>
        </p:txBody>
      </p:sp>
      <p:sp>
        <p:nvSpPr>
          <p:cNvPr id="6156" name="Text Box 13"/>
          <p:cNvSpPr txBox="1">
            <a:spLocks noChangeArrowheads="1"/>
          </p:cNvSpPr>
          <p:nvPr/>
        </p:nvSpPr>
        <p:spPr bwMode="auto">
          <a:xfrm>
            <a:off x="4572000" y="5870575"/>
            <a:ext cx="1366838" cy="366713"/>
          </a:xfrm>
          <a:prstGeom prst="rect">
            <a:avLst/>
          </a:prstGeom>
          <a:noFill/>
          <a:ln w="12700">
            <a:noFill/>
            <a:miter lim="800000"/>
            <a:headEnd type="none" w="sm" len="sm"/>
            <a:tailEnd type="none" w="sm" len="sm"/>
          </a:ln>
        </p:spPr>
        <p:txBody>
          <a:bodyPr>
            <a:spAutoFit/>
          </a:bodyPr>
          <a:lstStyle/>
          <a:p>
            <a:pPr>
              <a:spcBef>
                <a:spcPct val="50000"/>
              </a:spcBef>
            </a:pPr>
            <a:r>
              <a:rPr lang="en-US" sz="1800"/>
              <a:t>3’ end</a:t>
            </a:r>
          </a:p>
        </p:txBody>
      </p:sp>
      <p:sp>
        <p:nvSpPr>
          <p:cNvPr id="6157" name="Line 14"/>
          <p:cNvSpPr>
            <a:spLocks noChangeShapeType="1"/>
          </p:cNvSpPr>
          <p:nvPr/>
        </p:nvSpPr>
        <p:spPr bwMode="auto">
          <a:xfrm>
            <a:off x="8085138" y="4005263"/>
            <a:ext cx="0" cy="215900"/>
          </a:xfrm>
          <a:prstGeom prst="line">
            <a:avLst/>
          </a:prstGeom>
          <a:noFill/>
          <a:ln w="25400">
            <a:solidFill>
              <a:schemeClr val="tx1"/>
            </a:solidFill>
            <a:round/>
            <a:headEnd type="none" w="sm" len="sm"/>
            <a:tailEnd type="none" w="sm" len="sm"/>
          </a:ln>
        </p:spPr>
        <p:txBody>
          <a:bodyPr/>
          <a:lstStyle/>
          <a:p>
            <a:endParaRPr lang="en-US"/>
          </a:p>
        </p:txBody>
      </p:sp>
      <p:sp>
        <p:nvSpPr>
          <p:cNvPr id="14" name="Footer Placeholder 13"/>
          <p:cNvSpPr>
            <a:spLocks noGrp="1"/>
          </p:cNvSpPr>
          <p:nvPr>
            <p:ph type="ftr" sz="quarter" idx="10"/>
          </p:nvPr>
        </p:nvSpPr>
        <p:spPr/>
        <p:txBody>
          <a:bodyPr/>
          <a:lstStyle/>
          <a:p>
            <a:pPr>
              <a:defRPr/>
            </a:pPr>
            <a:endParaRPr lang="en-US"/>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4B72A740-EB44-49CE-BB98-3BF7007CC480}" type="slidenum">
              <a:rPr lang="he-IL" smtClean="0"/>
              <a:pPr/>
              <a:t>6</a:t>
            </a:fld>
            <a:endParaRPr lang="en-US" smtClean="0"/>
          </a:p>
        </p:txBody>
      </p:sp>
      <p:sp>
        <p:nvSpPr>
          <p:cNvPr id="7171" name="Rectangle 2"/>
          <p:cNvSpPr>
            <a:spLocks noGrp="1" noChangeArrowheads="1"/>
          </p:cNvSpPr>
          <p:nvPr>
            <p:ph type="title"/>
          </p:nvPr>
        </p:nvSpPr>
        <p:spPr>
          <a:xfrm>
            <a:off x="685800" y="-100013"/>
            <a:ext cx="7772400" cy="1143001"/>
          </a:xfrm>
        </p:spPr>
        <p:txBody>
          <a:bodyPr/>
          <a:lstStyle/>
          <a:p>
            <a:r>
              <a:rPr lang="en-US" smtClean="0"/>
              <a:t>Gene structure (eukaryotes)</a:t>
            </a:r>
          </a:p>
        </p:txBody>
      </p:sp>
      <p:sp>
        <p:nvSpPr>
          <p:cNvPr id="7172" name="Line 10"/>
          <p:cNvSpPr>
            <a:spLocks noChangeShapeType="1"/>
          </p:cNvSpPr>
          <p:nvPr/>
        </p:nvSpPr>
        <p:spPr bwMode="auto">
          <a:xfrm>
            <a:off x="1260475" y="1779588"/>
            <a:ext cx="7632700" cy="0"/>
          </a:xfrm>
          <a:prstGeom prst="line">
            <a:avLst/>
          </a:prstGeom>
          <a:noFill/>
          <a:ln w="38100">
            <a:solidFill>
              <a:srgbClr val="663300"/>
            </a:solidFill>
            <a:round/>
            <a:headEnd type="none" w="sm" len="sm"/>
            <a:tailEnd type="triangle" w="med" len="med"/>
          </a:ln>
        </p:spPr>
        <p:txBody>
          <a:bodyPr/>
          <a:lstStyle/>
          <a:p>
            <a:endParaRPr lang="en-US"/>
          </a:p>
        </p:txBody>
      </p:sp>
      <p:sp>
        <p:nvSpPr>
          <p:cNvPr id="7173" name="Line 11"/>
          <p:cNvSpPr>
            <a:spLocks noChangeShapeType="1"/>
          </p:cNvSpPr>
          <p:nvPr/>
        </p:nvSpPr>
        <p:spPr bwMode="auto">
          <a:xfrm flipH="1">
            <a:off x="1044575" y="1492250"/>
            <a:ext cx="7561263" cy="0"/>
          </a:xfrm>
          <a:prstGeom prst="line">
            <a:avLst/>
          </a:prstGeom>
          <a:noFill/>
          <a:ln w="38100">
            <a:solidFill>
              <a:srgbClr val="663300"/>
            </a:solidFill>
            <a:round/>
            <a:headEnd type="none" w="sm" len="sm"/>
            <a:tailEnd type="triangle" w="med" len="med"/>
          </a:ln>
        </p:spPr>
        <p:txBody>
          <a:bodyPr/>
          <a:lstStyle/>
          <a:p>
            <a:endParaRPr lang="en-US"/>
          </a:p>
        </p:txBody>
      </p:sp>
      <p:sp>
        <p:nvSpPr>
          <p:cNvPr id="7174" name="Rectangle 12"/>
          <p:cNvSpPr>
            <a:spLocks noChangeArrowheads="1"/>
          </p:cNvSpPr>
          <p:nvPr/>
        </p:nvSpPr>
        <p:spPr bwMode="auto">
          <a:xfrm>
            <a:off x="2989263" y="1708150"/>
            <a:ext cx="5400675" cy="144463"/>
          </a:xfrm>
          <a:prstGeom prst="rect">
            <a:avLst/>
          </a:prstGeom>
          <a:solidFill>
            <a:schemeClr val="accent1">
              <a:alpha val="20000"/>
            </a:schemeClr>
          </a:solidFill>
          <a:ln w="12700">
            <a:solidFill>
              <a:schemeClr val="tx1"/>
            </a:solidFill>
            <a:miter lim="800000"/>
            <a:headEnd type="none" w="sm" len="sm"/>
            <a:tailEnd type="none" w="sm" len="sm"/>
          </a:ln>
        </p:spPr>
        <p:txBody>
          <a:bodyPr wrap="none" anchor="ctr"/>
          <a:lstStyle/>
          <a:p>
            <a:endParaRPr lang="he-IL"/>
          </a:p>
        </p:txBody>
      </p:sp>
      <p:sp>
        <p:nvSpPr>
          <p:cNvPr id="7175" name="Line 13"/>
          <p:cNvSpPr>
            <a:spLocks noChangeShapeType="1"/>
          </p:cNvSpPr>
          <p:nvPr/>
        </p:nvSpPr>
        <p:spPr bwMode="auto">
          <a:xfrm>
            <a:off x="2989263" y="1579563"/>
            <a:ext cx="0" cy="376237"/>
          </a:xfrm>
          <a:prstGeom prst="line">
            <a:avLst/>
          </a:prstGeom>
          <a:noFill/>
          <a:ln w="25400">
            <a:solidFill>
              <a:srgbClr val="008000"/>
            </a:solidFill>
            <a:round/>
            <a:headEnd type="none" w="sm" len="sm"/>
            <a:tailEnd type="none" w="sm" len="sm"/>
          </a:ln>
        </p:spPr>
        <p:txBody>
          <a:bodyPr/>
          <a:lstStyle/>
          <a:p>
            <a:endParaRPr lang="en-US"/>
          </a:p>
        </p:txBody>
      </p:sp>
      <p:sp>
        <p:nvSpPr>
          <p:cNvPr id="320528" name="Rectangle 16"/>
          <p:cNvSpPr>
            <a:spLocks noChangeArrowheads="1"/>
          </p:cNvSpPr>
          <p:nvPr/>
        </p:nvSpPr>
        <p:spPr bwMode="auto">
          <a:xfrm>
            <a:off x="2987675" y="3309938"/>
            <a:ext cx="2447925" cy="176212"/>
          </a:xfrm>
          <a:prstGeom prst="rect">
            <a:avLst/>
          </a:prstGeom>
          <a:solidFill>
            <a:srgbClr val="0000FF">
              <a:alpha val="20000"/>
            </a:srgbClr>
          </a:solidFill>
          <a:ln w="12700">
            <a:solidFill>
              <a:schemeClr val="tx1"/>
            </a:solidFill>
            <a:miter lim="800000"/>
            <a:headEnd type="none" w="sm" len="sm"/>
            <a:tailEnd type="none" w="sm" len="sm"/>
          </a:ln>
        </p:spPr>
        <p:txBody>
          <a:bodyPr wrap="none" anchor="ctr"/>
          <a:lstStyle/>
          <a:p>
            <a:endParaRPr lang="he-IL"/>
          </a:p>
        </p:txBody>
      </p:sp>
      <p:sp>
        <p:nvSpPr>
          <p:cNvPr id="7177" name="Text Box 19"/>
          <p:cNvSpPr txBox="1">
            <a:spLocks noChangeArrowheads="1"/>
          </p:cNvSpPr>
          <p:nvPr/>
        </p:nvSpPr>
        <p:spPr bwMode="auto">
          <a:xfrm>
            <a:off x="1998663" y="2259013"/>
            <a:ext cx="2016125" cy="641350"/>
          </a:xfrm>
          <a:prstGeom prst="rect">
            <a:avLst/>
          </a:prstGeom>
          <a:noFill/>
          <a:ln w="12700">
            <a:noFill/>
            <a:miter lim="800000"/>
            <a:headEnd type="none" w="sm" len="sm"/>
            <a:tailEnd type="none" w="sm" len="sm"/>
          </a:ln>
        </p:spPr>
        <p:txBody>
          <a:bodyPr>
            <a:spAutoFit/>
          </a:bodyPr>
          <a:lstStyle/>
          <a:p>
            <a:pPr>
              <a:spcBef>
                <a:spcPct val="50000"/>
              </a:spcBef>
            </a:pPr>
            <a:r>
              <a:rPr lang="en-US" sz="1800" b="1">
                <a:solidFill>
                  <a:srgbClr val="336600"/>
                </a:solidFill>
                <a:latin typeface="Times New Roman" pitchFamily="18" charset="0"/>
                <a:cs typeface="Times New Roman" pitchFamily="18" charset="0"/>
              </a:rPr>
              <a:t>Transcription start site (TSS)</a:t>
            </a:r>
          </a:p>
        </p:txBody>
      </p:sp>
      <p:sp>
        <p:nvSpPr>
          <p:cNvPr id="7178" name="Line 20"/>
          <p:cNvSpPr>
            <a:spLocks noChangeShapeType="1"/>
          </p:cNvSpPr>
          <p:nvPr/>
        </p:nvSpPr>
        <p:spPr bwMode="auto">
          <a:xfrm flipV="1">
            <a:off x="2843213" y="1989138"/>
            <a:ext cx="144462" cy="360362"/>
          </a:xfrm>
          <a:prstGeom prst="line">
            <a:avLst/>
          </a:prstGeom>
          <a:noFill/>
          <a:ln w="12700">
            <a:solidFill>
              <a:schemeClr val="tx1"/>
            </a:solidFill>
            <a:round/>
            <a:headEnd type="none" w="sm" len="sm"/>
            <a:tailEnd type="triangle" w="med" len="med"/>
          </a:ln>
        </p:spPr>
        <p:txBody>
          <a:bodyPr/>
          <a:lstStyle/>
          <a:p>
            <a:endParaRPr lang="en-US"/>
          </a:p>
        </p:txBody>
      </p:sp>
      <p:sp>
        <p:nvSpPr>
          <p:cNvPr id="7179" name="Oval 21"/>
          <p:cNvSpPr>
            <a:spLocks noChangeArrowheads="1"/>
          </p:cNvSpPr>
          <p:nvPr/>
        </p:nvSpPr>
        <p:spPr bwMode="auto">
          <a:xfrm>
            <a:off x="1693863" y="1347788"/>
            <a:ext cx="1223962" cy="647700"/>
          </a:xfrm>
          <a:prstGeom prst="ellipse">
            <a:avLst/>
          </a:prstGeom>
          <a:solidFill>
            <a:srgbClr val="FF6600">
              <a:alpha val="30196"/>
            </a:srgbClr>
          </a:solidFill>
          <a:ln w="12700">
            <a:solidFill>
              <a:schemeClr val="tx1"/>
            </a:solidFill>
            <a:round/>
            <a:headEnd type="none" w="sm" len="sm"/>
            <a:tailEnd type="none" w="sm" len="sm"/>
          </a:ln>
        </p:spPr>
        <p:txBody>
          <a:bodyPr wrap="none" anchor="ctr"/>
          <a:lstStyle/>
          <a:p>
            <a:endParaRPr lang="he-IL"/>
          </a:p>
        </p:txBody>
      </p:sp>
      <p:sp>
        <p:nvSpPr>
          <p:cNvPr id="7180" name="Text Box 22"/>
          <p:cNvSpPr txBox="1">
            <a:spLocks noChangeArrowheads="1"/>
          </p:cNvSpPr>
          <p:nvPr/>
        </p:nvSpPr>
        <p:spPr bwMode="auto">
          <a:xfrm>
            <a:off x="1765300" y="981075"/>
            <a:ext cx="1123950" cy="366713"/>
          </a:xfrm>
          <a:prstGeom prst="rect">
            <a:avLst/>
          </a:prstGeom>
          <a:noFill/>
          <a:ln w="12700">
            <a:noFill/>
            <a:miter lim="800000"/>
            <a:headEnd type="none" w="sm" len="sm"/>
            <a:tailEnd type="none" w="sm" len="sm"/>
          </a:ln>
        </p:spPr>
        <p:txBody>
          <a:bodyPr wrap="none">
            <a:spAutoFit/>
          </a:bodyPr>
          <a:lstStyle/>
          <a:p>
            <a:r>
              <a:rPr lang="en-US" sz="1800" b="1">
                <a:solidFill>
                  <a:srgbClr val="CC3300"/>
                </a:solidFill>
                <a:latin typeface="Times New Roman" pitchFamily="18" charset="0"/>
                <a:cs typeface="Times New Roman" pitchFamily="18" charset="0"/>
              </a:rPr>
              <a:t>Promoter</a:t>
            </a:r>
          </a:p>
        </p:txBody>
      </p:sp>
      <p:sp>
        <p:nvSpPr>
          <p:cNvPr id="320535" name="AutoShape 23"/>
          <p:cNvSpPr>
            <a:spLocks noChangeArrowheads="1"/>
          </p:cNvSpPr>
          <p:nvPr/>
        </p:nvSpPr>
        <p:spPr bwMode="auto">
          <a:xfrm>
            <a:off x="4643438" y="2060575"/>
            <a:ext cx="144462" cy="1081088"/>
          </a:xfrm>
          <a:prstGeom prst="downArrow">
            <a:avLst>
              <a:gd name="adj1" fmla="val 50000"/>
              <a:gd name="adj2" fmla="val 187089"/>
            </a:avLst>
          </a:prstGeom>
          <a:solidFill>
            <a:schemeClr val="accent1"/>
          </a:solidFill>
          <a:ln w="12700">
            <a:solidFill>
              <a:schemeClr val="tx1"/>
            </a:solidFill>
            <a:miter lim="800000"/>
            <a:headEnd type="none" w="sm" len="sm"/>
            <a:tailEnd type="none" w="sm" len="sm"/>
          </a:ln>
        </p:spPr>
        <p:txBody>
          <a:bodyPr vert="eaVert" wrap="none" anchor="ctr"/>
          <a:lstStyle/>
          <a:p>
            <a:endParaRPr lang="he-IL"/>
          </a:p>
        </p:txBody>
      </p:sp>
      <p:sp>
        <p:nvSpPr>
          <p:cNvPr id="320536" name="Text Box 24"/>
          <p:cNvSpPr txBox="1">
            <a:spLocks noChangeArrowheads="1"/>
          </p:cNvSpPr>
          <p:nvPr/>
        </p:nvSpPr>
        <p:spPr bwMode="auto">
          <a:xfrm>
            <a:off x="4789488" y="2355850"/>
            <a:ext cx="3886200" cy="457200"/>
          </a:xfrm>
          <a:prstGeom prst="rect">
            <a:avLst/>
          </a:prstGeom>
          <a:noFill/>
          <a:ln w="12700">
            <a:noFill/>
            <a:miter lim="800000"/>
            <a:headEnd type="none" w="sm" len="sm"/>
            <a:tailEnd type="none" w="sm" len="sm"/>
          </a:ln>
        </p:spPr>
        <p:txBody>
          <a:bodyPr>
            <a:spAutoFit/>
          </a:bodyPr>
          <a:lstStyle/>
          <a:p>
            <a:pPr algn="l">
              <a:spcBef>
                <a:spcPct val="50000"/>
              </a:spcBef>
            </a:pPr>
            <a:r>
              <a:rPr lang="en-US" sz="2400" b="1">
                <a:solidFill>
                  <a:srgbClr val="336600"/>
                </a:solidFill>
                <a:latin typeface="Times New Roman" pitchFamily="18" charset="0"/>
                <a:cs typeface="Times New Roman" pitchFamily="18" charset="0"/>
              </a:rPr>
              <a:t>Transcription  </a:t>
            </a:r>
            <a:r>
              <a:rPr lang="en-US" sz="1600" b="1">
                <a:solidFill>
                  <a:schemeClr val="tx1"/>
                </a:solidFill>
                <a:latin typeface="Times New Roman" pitchFamily="18" charset="0"/>
                <a:cs typeface="Times New Roman" pitchFamily="18" charset="0"/>
              </a:rPr>
              <a:t>(RNA polymerase)</a:t>
            </a:r>
          </a:p>
        </p:txBody>
      </p:sp>
      <p:sp>
        <p:nvSpPr>
          <p:cNvPr id="7183" name="Text Box 25"/>
          <p:cNvSpPr txBox="1">
            <a:spLocks noChangeArrowheads="1"/>
          </p:cNvSpPr>
          <p:nvPr/>
        </p:nvSpPr>
        <p:spPr bwMode="auto">
          <a:xfrm>
            <a:off x="34925" y="1447800"/>
            <a:ext cx="936625" cy="396875"/>
          </a:xfrm>
          <a:prstGeom prst="rect">
            <a:avLst/>
          </a:prstGeom>
          <a:noFill/>
          <a:ln w="12700">
            <a:noFill/>
            <a:miter lim="800000"/>
            <a:headEnd type="none" w="sm" len="sm"/>
            <a:tailEnd type="none" w="sm" len="sm"/>
          </a:ln>
        </p:spPr>
        <p:txBody>
          <a:bodyPr>
            <a:spAutoFit/>
          </a:bodyPr>
          <a:lstStyle/>
          <a:p>
            <a:pPr>
              <a:spcBef>
                <a:spcPct val="50000"/>
              </a:spcBef>
            </a:pPr>
            <a:r>
              <a:rPr lang="en-US" sz="2000" b="1">
                <a:solidFill>
                  <a:schemeClr val="tx1"/>
                </a:solidFill>
                <a:cs typeface="Times New Roman" pitchFamily="18" charset="0"/>
              </a:rPr>
              <a:t>DNA</a:t>
            </a:r>
          </a:p>
        </p:txBody>
      </p:sp>
      <p:sp>
        <p:nvSpPr>
          <p:cNvPr id="320538" name="Line 26"/>
          <p:cNvSpPr>
            <a:spLocks noChangeShapeType="1"/>
          </p:cNvSpPr>
          <p:nvPr/>
        </p:nvSpPr>
        <p:spPr bwMode="auto">
          <a:xfrm flipV="1">
            <a:off x="2987675" y="3406775"/>
            <a:ext cx="5400675" cy="0"/>
          </a:xfrm>
          <a:prstGeom prst="line">
            <a:avLst/>
          </a:prstGeom>
          <a:noFill/>
          <a:ln w="38100">
            <a:solidFill>
              <a:srgbClr val="663300"/>
            </a:solidFill>
            <a:round/>
            <a:headEnd type="none" w="sm" len="sm"/>
            <a:tailEnd type="triangle" w="med" len="med"/>
          </a:ln>
        </p:spPr>
        <p:txBody>
          <a:bodyPr/>
          <a:lstStyle/>
          <a:p>
            <a:endParaRPr lang="en-US"/>
          </a:p>
        </p:txBody>
      </p:sp>
      <p:sp>
        <p:nvSpPr>
          <p:cNvPr id="320541" name="Text Box 29"/>
          <p:cNvSpPr txBox="1">
            <a:spLocks noChangeArrowheads="1"/>
          </p:cNvSpPr>
          <p:nvPr/>
        </p:nvSpPr>
        <p:spPr bwMode="auto">
          <a:xfrm>
            <a:off x="1187450" y="3176588"/>
            <a:ext cx="1800225" cy="396875"/>
          </a:xfrm>
          <a:prstGeom prst="rect">
            <a:avLst/>
          </a:prstGeom>
          <a:noFill/>
          <a:ln w="12700">
            <a:noFill/>
            <a:miter lim="800000"/>
            <a:headEnd type="none" w="sm" len="sm"/>
            <a:tailEnd type="none" w="sm" len="sm"/>
          </a:ln>
        </p:spPr>
        <p:txBody>
          <a:bodyPr>
            <a:spAutoFit/>
          </a:bodyPr>
          <a:lstStyle/>
          <a:p>
            <a:pPr>
              <a:spcBef>
                <a:spcPct val="50000"/>
              </a:spcBef>
            </a:pPr>
            <a:r>
              <a:rPr lang="en-US" sz="2000" b="1">
                <a:solidFill>
                  <a:schemeClr val="tx1"/>
                </a:solidFill>
                <a:cs typeface="Times New Roman" pitchFamily="18" charset="0"/>
              </a:rPr>
              <a:t>Pre-mRNA</a:t>
            </a:r>
          </a:p>
        </p:txBody>
      </p:sp>
      <p:sp>
        <p:nvSpPr>
          <p:cNvPr id="320544" name="Rectangle 32"/>
          <p:cNvSpPr>
            <a:spLocks noChangeArrowheads="1"/>
          </p:cNvSpPr>
          <p:nvPr/>
        </p:nvSpPr>
        <p:spPr bwMode="auto">
          <a:xfrm>
            <a:off x="5435600" y="3309938"/>
            <a:ext cx="1223963" cy="176212"/>
          </a:xfrm>
          <a:prstGeom prst="rect">
            <a:avLst/>
          </a:prstGeom>
          <a:solidFill>
            <a:srgbClr val="FF0000">
              <a:alpha val="20000"/>
            </a:srgbClr>
          </a:solidFill>
          <a:ln w="12700">
            <a:solidFill>
              <a:schemeClr val="tx1"/>
            </a:solidFill>
            <a:miter lim="800000"/>
            <a:headEnd type="none" w="sm" len="sm"/>
            <a:tailEnd type="none" w="sm" len="sm"/>
          </a:ln>
        </p:spPr>
        <p:txBody>
          <a:bodyPr wrap="none" anchor="ctr"/>
          <a:lstStyle/>
          <a:p>
            <a:endParaRPr lang="he-IL"/>
          </a:p>
        </p:txBody>
      </p:sp>
      <p:sp>
        <p:nvSpPr>
          <p:cNvPr id="320545" name="Rectangle 33"/>
          <p:cNvSpPr>
            <a:spLocks noChangeArrowheads="1"/>
          </p:cNvSpPr>
          <p:nvPr/>
        </p:nvSpPr>
        <p:spPr bwMode="auto">
          <a:xfrm>
            <a:off x="6659563" y="3313113"/>
            <a:ext cx="1728787" cy="173037"/>
          </a:xfrm>
          <a:prstGeom prst="rect">
            <a:avLst/>
          </a:prstGeom>
          <a:solidFill>
            <a:srgbClr val="0000FF">
              <a:alpha val="20000"/>
            </a:srgbClr>
          </a:solidFill>
          <a:ln w="12700">
            <a:solidFill>
              <a:schemeClr val="tx1"/>
            </a:solidFill>
            <a:miter lim="800000"/>
            <a:headEnd type="none" w="sm" len="sm"/>
            <a:tailEnd type="none" w="sm" len="sm"/>
          </a:ln>
        </p:spPr>
        <p:txBody>
          <a:bodyPr wrap="none" anchor="ctr"/>
          <a:lstStyle/>
          <a:p>
            <a:endParaRPr lang="he-IL"/>
          </a:p>
        </p:txBody>
      </p:sp>
      <p:sp>
        <p:nvSpPr>
          <p:cNvPr id="320546" name="Text Box 34"/>
          <p:cNvSpPr txBox="1">
            <a:spLocks noChangeArrowheads="1"/>
          </p:cNvSpPr>
          <p:nvPr/>
        </p:nvSpPr>
        <p:spPr bwMode="auto">
          <a:xfrm>
            <a:off x="3808413" y="3422650"/>
            <a:ext cx="692150" cy="366713"/>
          </a:xfrm>
          <a:prstGeom prst="rect">
            <a:avLst/>
          </a:prstGeom>
          <a:noFill/>
          <a:ln w="12700">
            <a:noFill/>
            <a:miter lim="800000"/>
            <a:headEnd type="none" w="sm" len="sm"/>
            <a:tailEnd type="none" w="sm" len="sm"/>
          </a:ln>
        </p:spPr>
        <p:txBody>
          <a:bodyPr wrap="none">
            <a:spAutoFit/>
          </a:bodyPr>
          <a:lstStyle/>
          <a:p>
            <a:r>
              <a:rPr lang="en-US" sz="1800" b="1">
                <a:latin typeface="Times New Roman" pitchFamily="18" charset="0"/>
                <a:cs typeface="Times New Roman" pitchFamily="18" charset="0"/>
              </a:rPr>
              <a:t>Exon</a:t>
            </a:r>
          </a:p>
        </p:txBody>
      </p:sp>
      <p:sp>
        <p:nvSpPr>
          <p:cNvPr id="320547" name="Text Box 35"/>
          <p:cNvSpPr txBox="1">
            <a:spLocks noChangeArrowheads="1"/>
          </p:cNvSpPr>
          <p:nvPr/>
        </p:nvSpPr>
        <p:spPr bwMode="auto">
          <a:xfrm>
            <a:off x="7192963" y="3413125"/>
            <a:ext cx="692150" cy="366713"/>
          </a:xfrm>
          <a:prstGeom prst="rect">
            <a:avLst/>
          </a:prstGeom>
          <a:noFill/>
          <a:ln w="12700">
            <a:noFill/>
            <a:miter lim="800000"/>
            <a:headEnd type="none" w="sm" len="sm"/>
            <a:tailEnd type="none" w="sm" len="sm"/>
          </a:ln>
        </p:spPr>
        <p:txBody>
          <a:bodyPr wrap="none">
            <a:spAutoFit/>
          </a:bodyPr>
          <a:lstStyle/>
          <a:p>
            <a:r>
              <a:rPr lang="en-US" sz="1800" b="1">
                <a:latin typeface="Times New Roman" pitchFamily="18" charset="0"/>
                <a:cs typeface="Times New Roman" pitchFamily="18" charset="0"/>
              </a:rPr>
              <a:t>Exon</a:t>
            </a:r>
          </a:p>
        </p:txBody>
      </p:sp>
      <p:sp>
        <p:nvSpPr>
          <p:cNvPr id="320548" name="Text Box 36"/>
          <p:cNvSpPr txBox="1">
            <a:spLocks noChangeArrowheads="1"/>
          </p:cNvSpPr>
          <p:nvPr/>
        </p:nvSpPr>
        <p:spPr bwMode="auto">
          <a:xfrm>
            <a:off x="5588000" y="3413125"/>
            <a:ext cx="819150" cy="366713"/>
          </a:xfrm>
          <a:prstGeom prst="rect">
            <a:avLst/>
          </a:prstGeom>
          <a:noFill/>
          <a:ln w="12700">
            <a:noFill/>
            <a:miter lim="800000"/>
            <a:headEnd type="none" w="sm" len="sm"/>
            <a:tailEnd type="none" w="sm" len="sm"/>
          </a:ln>
        </p:spPr>
        <p:txBody>
          <a:bodyPr wrap="none">
            <a:spAutoFit/>
          </a:bodyPr>
          <a:lstStyle/>
          <a:p>
            <a:r>
              <a:rPr lang="en-US" sz="1800" b="1">
                <a:solidFill>
                  <a:srgbClr val="CC3300"/>
                </a:solidFill>
                <a:latin typeface="Times New Roman" pitchFamily="18" charset="0"/>
                <a:cs typeface="Times New Roman" pitchFamily="18" charset="0"/>
              </a:rPr>
              <a:t>Intron</a:t>
            </a:r>
          </a:p>
        </p:txBody>
      </p:sp>
      <p:sp>
        <p:nvSpPr>
          <p:cNvPr id="320549" name="AutoShape 37"/>
          <p:cNvSpPr>
            <a:spLocks noChangeArrowheads="1"/>
          </p:cNvSpPr>
          <p:nvPr/>
        </p:nvSpPr>
        <p:spPr bwMode="auto">
          <a:xfrm>
            <a:off x="5148263" y="3644900"/>
            <a:ext cx="144462" cy="792163"/>
          </a:xfrm>
          <a:prstGeom prst="downArrow">
            <a:avLst>
              <a:gd name="adj1" fmla="val 50000"/>
              <a:gd name="adj2" fmla="val 137088"/>
            </a:avLst>
          </a:prstGeom>
          <a:solidFill>
            <a:schemeClr val="accent1"/>
          </a:solidFill>
          <a:ln w="12700">
            <a:solidFill>
              <a:schemeClr val="tx1"/>
            </a:solidFill>
            <a:miter lim="800000"/>
            <a:headEnd type="none" w="sm" len="sm"/>
            <a:tailEnd type="none" w="sm" len="sm"/>
          </a:ln>
        </p:spPr>
        <p:txBody>
          <a:bodyPr vert="eaVert" wrap="none" anchor="ctr"/>
          <a:lstStyle/>
          <a:p>
            <a:endParaRPr lang="he-IL"/>
          </a:p>
        </p:txBody>
      </p:sp>
      <p:sp>
        <p:nvSpPr>
          <p:cNvPr id="320550" name="Text Box 38"/>
          <p:cNvSpPr txBox="1">
            <a:spLocks noChangeArrowheads="1"/>
          </p:cNvSpPr>
          <p:nvPr/>
        </p:nvSpPr>
        <p:spPr bwMode="auto">
          <a:xfrm>
            <a:off x="5364163" y="3860800"/>
            <a:ext cx="2879725" cy="457200"/>
          </a:xfrm>
          <a:prstGeom prst="rect">
            <a:avLst/>
          </a:prstGeom>
          <a:noFill/>
          <a:ln w="12700">
            <a:noFill/>
            <a:miter lim="800000"/>
            <a:headEnd type="none" w="sm" len="sm"/>
            <a:tailEnd type="none" w="sm" len="sm"/>
          </a:ln>
        </p:spPr>
        <p:txBody>
          <a:bodyPr>
            <a:spAutoFit/>
          </a:bodyPr>
          <a:lstStyle/>
          <a:p>
            <a:pPr algn="l">
              <a:spcBef>
                <a:spcPct val="50000"/>
              </a:spcBef>
            </a:pPr>
            <a:r>
              <a:rPr lang="en-US" sz="2400" b="1">
                <a:solidFill>
                  <a:srgbClr val="336600"/>
                </a:solidFill>
                <a:latin typeface="Times New Roman" pitchFamily="18" charset="0"/>
                <a:cs typeface="Times New Roman" pitchFamily="18" charset="0"/>
              </a:rPr>
              <a:t>Splicing  </a:t>
            </a:r>
            <a:r>
              <a:rPr lang="en-US" sz="1600" b="1">
                <a:solidFill>
                  <a:schemeClr val="tx1"/>
                </a:solidFill>
                <a:latin typeface="Times New Roman" pitchFamily="18" charset="0"/>
                <a:cs typeface="Times New Roman" pitchFamily="18" charset="0"/>
              </a:rPr>
              <a:t>(spliceosome)</a:t>
            </a:r>
            <a:endParaRPr lang="en-US" sz="2400" b="1">
              <a:solidFill>
                <a:srgbClr val="336600"/>
              </a:solidFill>
              <a:latin typeface="Times New Roman" pitchFamily="18" charset="0"/>
              <a:cs typeface="Times New Roman" pitchFamily="18" charset="0"/>
            </a:endParaRPr>
          </a:p>
        </p:txBody>
      </p:sp>
      <p:sp>
        <p:nvSpPr>
          <p:cNvPr id="320553" name="Text Box 41"/>
          <p:cNvSpPr txBox="1">
            <a:spLocks noChangeArrowheads="1"/>
          </p:cNvSpPr>
          <p:nvPr/>
        </p:nvSpPr>
        <p:spPr bwMode="auto">
          <a:xfrm>
            <a:off x="1187450" y="4459288"/>
            <a:ext cx="2016125" cy="396875"/>
          </a:xfrm>
          <a:prstGeom prst="rect">
            <a:avLst/>
          </a:prstGeom>
          <a:noFill/>
          <a:ln w="12700">
            <a:noFill/>
            <a:miter lim="800000"/>
            <a:headEnd type="none" w="sm" len="sm"/>
            <a:tailEnd type="none" w="sm" len="sm"/>
          </a:ln>
        </p:spPr>
        <p:txBody>
          <a:bodyPr>
            <a:spAutoFit/>
          </a:bodyPr>
          <a:lstStyle/>
          <a:p>
            <a:pPr>
              <a:spcBef>
                <a:spcPct val="50000"/>
              </a:spcBef>
            </a:pPr>
            <a:r>
              <a:rPr lang="en-US" sz="2000" b="1">
                <a:solidFill>
                  <a:schemeClr val="tx1"/>
                </a:solidFill>
                <a:cs typeface="Times New Roman" pitchFamily="18" charset="0"/>
              </a:rPr>
              <a:t>Mature mRNA</a:t>
            </a:r>
          </a:p>
        </p:txBody>
      </p:sp>
      <p:sp>
        <p:nvSpPr>
          <p:cNvPr id="320556" name="Text Box 44"/>
          <p:cNvSpPr txBox="1">
            <a:spLocks noChangeArrowheads="1"/>
          </p:cNvSpPr>
          <p:nvPr/>
        </p:nvSpPr>
        <p:spPr bwMode="auto">
          <a:xfrm>
            <a:off x="3276600" y="4221163"/>
            <a:ext cx="914400" cy="366712"/>
          </a:xfrm>
          <a:prstGeom prst="rect">
            <a:avLst/>
          </a:prstGeom>
          <a:noFill/>
          <a:ln w="12700">
            <a:noFill/>
            <a:miter lim="800000"/>
            <a:headEnd type="none" w="sm" len="sm"/>
            <a:tailEnd type="none" w="sm" len="sm"/>
          </a:ln>
        </p:spPr>
        <p:txBody>
          <a:bodyPr wrap="none">
            <a:spAutoFit/>
          </a:bodyPr>
          <a:lstStyle/>
          <a:p>
            <a:r>
              <a:rPr lang="en-US" sz="1800" b="1">
                <a:latin typeface="Times New Roman" pitchFamily="18" charset="0"/>
                <a:cs typeface="Times New Roman" pitchFamily="18" charset="0"/>
              </a:rPr>
              <a:t>5’ UTR</a:t>
            </a:r>
          </a:p>
        </p:txBody>
      </p:sp>
      <p:sp>
        <p:nvSpPr>
          <p:cNvPr id="320560" name="Text Box 48"/>
          <p:cNvSpPr txBox="1">
            <a:spLocks noChangeArrowheads="1"/>
          </p:cNvSpPr>
          <p:nvPr/>
        </p:nvSpPr>
        <p:spPr bwMode="auto">
          <a:xfrm>
            <a:off x="7019925" y="4221163"/>
            <a:ext cx="914400" cy="366712"/>
          </a:xfrm>
          <a:prstGeom prst="rect">
            <a:avLst/>
          </a:prstGeom>
          <a:noFill/>
          <a:ln w="12700">
            <a:noFill/>
            <a:miter lim="800000"/>
            <a:headEnd type="none" w="sm" len="sm"/>
            <a:tailEnd type="none" w="sm" len="sm"/>
          </a:ln>
        </p:spPr>
        <p:txBody>
          <a:bodyPr wrap="none">
            <a:spAutoFit/>
          </a:bodyPr>
          <a:lstStyle/>
          <a:p>
            <a:r>
              <a:rPr lang="en-US" sz="1800" b="1">
                <a:latin typeface="Times New Roman" pitchFamily="18" charset="0"/>
                <a:cs typeface="Times New Roman" pitchFamily="18" charset="0"/>
              </a:rPr>
              <a:t>3’ UTR</a:t>
            </a:r>
          </a:p>
        </p:txBody>
      </p:sp>
      <p:sp>
        <p:nvSpPr>
          <p:cNvPr id="320561" name="Rectangle 49"/>
          <p:cNvSpPr>
            <a:spLocks noChangeArrowheads="1"/>
          </p:cNvSpPr>
          <p:nvPr/>
        </p:nvSpPr>
        <p:spPr bwMode="auto">
          <a:xfrm>
            <a:off x="3563938" y="4587875"/>
            <a:ext cx="2447925" cy="173038"/>
          </a:xfrm>
          <a:prstGeom prst="rect">
            <a:avLst/>
          </a:prstGeom>
          <a:solidFill>
            <a:srgbClr val="0000FF">
              <a:alpha val="20000"/>
            </a:srgbClr>
          </a:solidFill>
          <a:ln w="12700">
            <a:solidFill>
              <a:schemeClr val="tx1"/>
            </a:solidFill>
            <a:miter lim="800000"/>
            <a:headEnd type="none" w="sm" len="sm"/>
            <a:tailEnd type="none" w="sm" len="sm"/>
          </a:ln>
        </p:spPr>
        <p:txBody>
          <a:bodyPr wrap="none" anchor="ctr"/>
          <a:lstStyle/>
          <a:p>
            <a:endParaRPr lang="he-IL"/>
          </a:p>
        </p:txBody>
      </p:sp>
      <p:sp>
        <p:nvSpPr>
          <p:cNvPr id="320562" name="Line 50"/>
          <p:cNvSpPr>
            <a:spLocks noChangeShapeType="1"/>
          </p:cNvSpPr>
          <p:nvPr/>
        </p:nvSpPr>
        <p:spPr bwMode="auto">
          <a:xfrm>
            <a:off x="3563938" y="4668838"/>
            <a:ext cx="4176712" cy="6350"/>
          </a:xfrm>
          <a:prstGeom prst="line">
            <a:avLst/>
          </a:prstGeom>
          <a:noFill/>
          <a:ln w="38100">
            <a:solidFill>
              <a:srgbClr val="663300"/>
            </a:solidFill>
            <a:round/>
            <a:headEnd type="none" w="sm" len="sm"/>
            <a:tailEnd type="triangle" w="med" len="med"/>
          </a:ln>
        </p:spPr>
        <p:txBody>
          <a:bodyPr/>
          <a:lstStyle/>
          <a:p>
            <a:endParaRPr lang="en-US"/>
          </a:p>
        </p:txBody>
      </p:sp>
      <p:sp>
        <p:nvSpPr>
          <p:cNvPr id="320563" name="Rectangle 51"/>
          <p:cNvSpPr>
            <a:spLocks noChangeArrowheads="1"/>
          </p:cNvSpPr>
          <p:nvPr/>
        </p:nvSpPr>
        <p:spPr bwMode="auto">
          <a:xfrm>
            <a:off x="6011863" y="4591050"/>
            <a:ext cx="1728787" cy="173038"/>
          </a:xfrm>
          <a:prstGeom prst="rect">
            <a:avLst/>
          </a:prstGeom>
          <a:solidFill>
            <a:srgbClr val="0000FF">
              <a:alpha val="20000"/>
            </a:srgbClr>
          </a:solidFill>
          <a:ln w="12700">
            <a:solidFill>
              <a:schemeClr val="tx1"/>
            </a:solidFill>
            <a:miter lim="800000"/>
            <a:headEnd type="none" w="sm" len="sm"/>
            <a:tailEnd type="none" w="sm" len="sm"/>
          </a:ln>
        </p:spPr>
        <p:txBody>
          <a:bodyPr wrap="none" anchor="ctr"/>
          <a:lstStyle/>
          <a:p>
            <a:endParaRPr lang="he-IL"/>
          </a:p>
        </p:txBody>
      </p:sp>
      <p:sp>
        <p:nvSpPr>
          <p:cNvPr id="320564" name="Line 52"/>
          <p:cNvSpPr>
            <a:spLocks noChangeShapeType="1"/>
          </p:cNvSpPr>
          <p:nvPr/>
        </p:nvSpPr>
        <p:spPr bwMode="auto">
          <a:xfrm>
            <a:off x="4283075" y="4465638"/>
            <a:ext cx="0" cy="376237"/>
          </a:xfrm>
          <a:prstGeom prst="line">
            <a:avLst/>
          </a:prstGeom>
          <a:noFill/>
          <a:ln w="25400">
            <a:solidFill>
              <a:srgbClr val="FF00FF"/>
            </a:solidFill>
            <a:round/>
            <a:headEnd type="none" w="sm" len="sm"/>
            <a:tailEnd type="none" w="sm" len="sm"/>
          </a:ln>
        </p:spPr>
        <p:txBody>
          <a:bodyPr/>
          <a:lstStyle/>
          <a:p>
            <a:endParaRPr lang="en-US"/>
          </a:p>
        </p:txBody>
      </p:sp>
      <p:sp>
        <p:nvSpPr>
          <p:cNvPr id="320565" name="Text Box 53"/>
          <p:cNvSpPr txBox="1">
            <a:spLocks noChangeArrowheads="1"/>
          </p:cNvSpPr>
          <p:nvPr/>
        </p:nvSpPr>
        <p:spPr bwMode="auto">
          <a:xfrm>
            <a:off x="2411413" y="4962525"/>
            <a:ext cx="2016125" cy="366713"/>
          </a:xfrm>
          <a:prstGeom prst="rect">
            <a:avLst/>
          </a:prstGeom>
          <a:noFill/>
          <a:ln w="12700">
            <a:noFill/>
            <a:miter lim="800000"/>
            <a:headEnd type="none" w="sm" len="sm"/>
            <a:tailEnd type="none" w="sm" len="sm"/>
          </a:ln>
        </p:spPr>
        <p:txBody>
          <a:bodyPr>
            <a:spAutoFit/>
          </a:bodyPr>
          <a:lstStyle/>
          <a:p>
            <a:pPr>
              <a:spcBef>
                <a:spcPct val="50000"/>
              </a:spcBef>
            </a:pPr>
            <a:r>
              <a:rPr lang="en-US" sz="1800" b="1">
                <a:solidFill>
                  <a:srgbClr val="800080"/>
                </a:solidFill>
                <a:latin typeface="Times New Roman" pitchFamily="18" charset="0"/>
                <a:cs typeface="Times New Roman" pitchFamily="18" charset="0"/>
              </a:rPr>
              <a:t>Start codon</a:t>
            </a:r>
          </a:p>
        </p:txBody>
      </p:sp>
      <p:sp>
        <p:nvSpPr>
          <p:cNvPr id="320566" name="Line 54"/>
          <p:cNvSpPr>
            <a:spLocks noChangeShapeType="1"/>
          </p:cNvSpPr>
          <p:nvPr/>
        </p:nvSpPr>
        <p:spPr bwMode="auto">
          <a:xfrm flipV="1">
            <a:off x="3995738" y="4881563"/>
            <a:ext cx="215900" cy="209550"/>
          </a:xfrm>
          <a:prstGeom prst="line">
            <a:avLst/>
          </a:prstGeom>
          <a:noFill/>
          <a:ln w="12700">
            <a:solidFill>
              <a:schemeClr val="tx1"/>
            </a:solidFill>
            <a:round/>
            <a:headEnd type="none" w="sm" len="sm"/>
            <a:tailEnd type="triangle" w="med" len="med"/>
          </a:ln>
        </p:spPr>
        <p:txBody>
          <a:bodyPr/>
          <a:lstStyle/>
          <a:p>
            <a:endParaRPr lang="en-US"/>
          </a:p>
        </p:txBody>
      </p:sp>
      <p:sp>
        <p:nvSpPr>
          <p:cNvPr id="320567" name="Line 55"/>
          <p:cNvSpPr>
            <a:spLocks noChangeShapeType="1"/>
          </p:cNvSpPr>
          <p:nvPr/>
        </p:nvSpPr>
        <p:spPr bwMode="auto">
          <a:xfrm>
            <a:off x="6948488" y="4457700"/>
            <a:ext cx="0" cy="376238"/>
          </a:xfrm>
          <a:prstGeom prst="line">
            <a:avLst/>
          </a:prstGeom>
          <a:noFill/>
          <a:ln w="25400">
            <a:solidFill>
              <a:srgbClr val="FF00FF"/>
            </a:solidFill>
            <a:round/>
            <a:headEnd type="none" w="sm" len="sm"/>
            <a:tailEnd type="none" w="sm" len="sm"/>
          </a:ln>
        </p:spPr>
        <p:txBody>
          <a:bodyPr/>
          <a:lstStyle/>
          <a:p>
            <a:endParaRPr lang="en-US"/>
          </a:p>
        </p:txBody>
      </p:sp>
      <p:sp>
        <p:nvSpPr>
          <p:cNvPr id="320568" name="Text Box 56"/>
          <p:cNvSpPr txBox="1">
            <a:spLocks noChangeArrowheads="1"/>
          </p:cNvSpPr>
          <p:nvPr/>
        </p:nvSpPr>
        <p:spPr bwMode="auto">
          <a:xfrm>
            <a:off x="6780213" y="4946650"/>
            <a:ext cx="2016125" cy="366713"/>
          </a:xfrm>
          <a:prstGeom prst="rect">
            <a:avLst/>
          </a:prstGeom>
          <a:noFill/>
          <a:ln w="12700">
            <a:noFill/>
            <a:miter lim="800000"/>
            <a:headEnd type="none" w="sm" len="sm"/>
            <a:tailEnd type="none" w="sm" len="sm"/>
          </a:ln>
        </p:spPr>
        <p:txBody>
          <a:bodyPr>
            <a:spAutoFit/>
          </a:bodyPr>
          <a:lstStyle/>
          <a:p>
            <a:pPr>
              <a:spcBef>
                <a:spcPct val="50000"/>
              </a:spcBef>
            </a:pPr>
            <a:r>
              <a:rPr lang="en-US" sz="1800" b="1">
                <a:solidFill>
                  <a:srgbClr val="800080"/>
                </a:solidFill>
                <a:latin typeface="Times New Roman" pitchFamily="18" charset="0"/>
                <a:cs typeface="Times New Roman" pitchFamily="18" charset="0"/>
              </a:rPr>
              <a:t>Stop codon</a:t>
            </a:r>
          </a:p>
        </p:txBody>
      </p:sp>
      <p:sp>
        <p:nvSpPr>
          <p:cNvPr id="320569" name="Line 57"/>
          <p:cNvSpPr>
            <a:spLocks noChangeShapeType="1"/>
          </p:cNvSpPr>
          <p:nvPr/>
        </p:nvSpPr>
        <p:spPr bwMode="auto">
          <a:xfrm flipH="1" flipV="1">
            <a:off x="7019925" y="4875213"/>
            <a:ext cx="144463" cy="215900"/>
          </a:xfrm>
          <a:prstGeom prst="line">
            <a:avLst/>
          </a:prstGeom>
          <a:noFill/>
          <a:ln w="12700">
            <a:solidFill>
              <a:schemeClr val="tx1"/>
            </a:solidFill>
            <a:round/>
            <a:headEnd type="none" w="sm" len="sm"/>
            <a:tailEnd type="triangle" w="med" len="med"/>
          </a:ln>
        </p:spPr>
        <p:txBody>
          <a:bodyPr/>
          <a:lstStyle/>
          <a:p>
            <a:endParaRPr lang="en-US"/>
          </a:p>
        </p:txBody>
      </p:sp>
      <p:sp>
        <p:nvSpPr>
          <p:cNvPr id="320570" name="Text Box 58"/>
          <p:cNvSpPr txBox="1">
            <a:spLocks noChangeArrowheads="1"/>
          </p:cNvSpPr>
          <p:nvPr/>
        </p:nvSpPr>
        <p:spPr bwMode="auto">
          <a:xfrm>
            <a:off x="4859338" y="5084763"/>
            <a:ext cx="1574800" cy="366712"/>
          </a:xfrm>
          <a:prstGeom prst="rect">
            <a:avLst/>
          </a:prstGeom>
          <a:noFill/>
          <a:ln w="12700">
            <a:noFill/>
            <a:miter lim="800000"/>
            <a:headEnd type="none" w="sm" len="sm"/>
            <a:tailEnd type="none" w="sm" len="sm"/>
          </a:ln>
        </p:spPr>
        <p:txBody>
          <a:bodyPr wrap="none">
            <a:spAutoFit/>
          </a:bodyPr>
          <a:lstStyle/>
          <a:p>
            <a:r>
              <a:rPr lang="en-US" sz="1800" b="1">
                <a:solidFill>
                  <a:srgbClr val="CC0099"/>
                </a:solidFill>
                <a:latin typeface="Times New Roman" pitchFamily="18" charset="0"/>
                <a:cs typeface="Times New Roman" pitchFamily="18" charset="0"/>
              </a:rPr>
              <a:t>Coding region</a:t>
            </a:r>
          </a:p>
        </p:txBody>
      </p:sp>
      <p:sp>
        <p:nvSpPr>
          <p:cNvPr id="320571" name="AutoShape 59"/>
          <p:cNvSpPr>
            <a:spLocks/>
          </p:cNvSpPr>
          <p:nvPr/>
        </p:nvSpPr>
        <p:spPr bwMode="auto">
          <a:xfrm rot="-5400000">
            <a:off x="5519738" y="3711575"/>
            <a:ext cx="193675" cy="2663825"/>
          </a:xfrm>
          <a:prstGeom prst="leftBrace">
            <a:avLst>
              <a:gd name="adj1" fmla="val 114617"/>
              <a:gd name="adj2" fmla="val 51750"/>
            </a:avLst>
          </a:prstGeom>
          <a:noFill/>
          <a:ln w="12700">
            <a:solidFill>
              <a:srgbClr val="FF00FF"/>
            </a:solidFill>
            <a:round/>
            <a:headEnd type="none" w="sm" len="sm"/>
            <a:tailEnd type="none" w="sm" len="sm"/>
          </a:ln>
        </p:spPr>
        <p:txBody>
          <a:bodyPr wrap="none" anchor="ctr"/>
          <a:lstStyle/>
          <a:p>
            <a:endParaRPr lang="he-IL"/>
          </a:p>
        </p:txBody>
      </p:sp>
      <p:sp>
        <p:nvSpPr>
          <p:cNvPr id="320572" name="AutoShape 60"/>
          <p:cNvSpPr>
            <a:spLocks noChangeArrowheads="1"/>
          </p:cNvSpPr>
          <p:nvPr/>
        </p:nvSpPr>
        <p:spPr bwMode="auto">
          <a:xfrm>
            <a:off x="5364163" y="5451475"/>
            <a:ext cx="144462" cy="569913"/>
          </a:xfrm>
          <a:prstGeom prst="downArrow">
            <a:avLst>
              <a:gd name="adj1" fmla="val 50000"/>
              <a:gd name="adj2" fmla="val 98627"/>
            </a:avLst>
          </a:prstGeom>
          <a:solidFill>
            <a:schemeClr val="accent1"/>
          </a:solidFill>
          <a:ln w="12700">
            <a:solidFill>
              <a:schemeClr val="tx1"/>
            </a:solidFill>
            <a:miter lim="800000"/>
            <a:headEnd type="none" w="sm" len="sm"/>
            <a:tailEnd type="none" w="sm" len="sm"/>
          </a:ln>
        </p:spPr>
        <p:txBody>
          <a:bodyPr vert="eaVert" wrap="none" anchor="ctr"/>
          <a:lstStyle/>
          <a:p>
            <a:endParaRPr lang="he-IL"/>
          </a:p>
        </p:txBody>
      </p:sp>
      <p:sp>
        <p:nvSpPr>
          <p:cNvPr id="320573" name="Text Box 61"/>
          <p:cNvSpPr txBox="1">
            <a:spLocks noChangeArrowheads="1"/>
          </p:cNvSpPr>
          <p:nvPr/>
        </p:nvSpPr>
        <p:spPr bwMode="auto">
          <a:xfrm>
            <a:off x="5580063" y="5445125"/>
            <a:ext cx="3313112" cy="457200"/>
          </a:xfrm>
          <a:prstGeom prst="rect">
            <a:avLst/>
          </a:prstGeom>
          <a:noFill/>
          <a:ln w="12700">
            <a:noFill/>
            <a:miter lim="800000"/>
            <a:headEnd type="none" w="sm" len="sm"/>
            <a:tailEnd type="none" w="sm" len="sm"/>
          </a:ln>
        </p:spPr>
        <p:txBody>
          <a:bodyPr>
            <a:spAutoFit/>
          </a:bodyPr>
          <a:lstStyle/>
          <a:p>
            <a:pPr algn="l">
              <a:spcBef>
                <a:spcPct val="50000"/>
              </a:spcBef>
            </a:pPr>
            <a:r>
              <a:rPr lang="en-US" sz="2400" b="1">
                <a:solidFill>
                  <a:srgbClr val="336600"/>
                </a:solidFill>
                <a:latin typeface="Times New Roman" pitchFamily="18" charset="0"/>
                <a:cs typeface="Times New Roman" pitchFamily="18" charset="0"/>
              </a:rPr>
              <a:t>Translation  </a:t>
            </a:r>
            <a:r>
              <a:rPr lang="en-US" sz="1600" b="1">
                <a:solidFill>
                  <a:schemeClr val="tx1"/>
                </a:solidFill>
                <a:latin typeface="Times New Roman" pitchFamily="18" charset="0"/>
                <a:cs typeface="Times New Roman" pitchFamily="18" charset="0"/>
              </a:rPr>
              <a:t>(ribosome)</a:t>
            </a:r>
            <a:r>
              <a:rPr lang="en-US" sz="2400" b="1">
                <a:solidFill>
                  <a:srgbClr val="336600"/>
                </a:solidFill>
                <a:latin typeface="Times New Roman" pitchFamily="18" charset="0"/>
                <a:cs typeface="Times New Roman" pitchFamily="18" charset="0"/>
              </a:rPr>
              <a:t> </a:t>
            </a:r>
          </a:p>
        </p:txBody>
      </p:sp>
      <p:pic>
        <p:nvPicPr>
          <p:cNvPr id="320574" name="Picture 62" descr="protein"/>
          <p:cNvPicPr>
            <a:picLocks noChangeAspect="1" noChangeArrowheads="1"/>
          </p:cNvPicPr>
          <p:nvPr/>
        </p:nvPicPr>
        <p:blipFill>
          <a:blip r:embed="rId3" cstate="print"/>
          <a:srcRect/>
          <a:stretch>
            <a:fillRect/>
          </a:stretch>
        </p:blipFill>
        <p:spPr bwMode="auto">
          <a:xfrm>
            <a:off x="5148263" y="6100763"/>
            <a:ext cx="608012" cy="620712"/>
          </a:xfrm>
          <a:prstGeom prst="rect">
            <a:avLst/>
          </a:prstGeom>
          <a:noFill/>
          <a:ln w="9525">
            <a:noFill/>
            <a:miter lim="800000"/>
            <a:headEnd/>
            <a:tailEnd/>
          </a:ln>
        </p:spPr>
      </p:pic>
      <p:sp>
        <p:nvSpPr>
          <p:cNvPr id="320575" name="Text Box 63"/>
          <p:cNvSpPr txBox="1">
            <a:spLocks noChangeArrowheads="1"/>
          </p:cNvSpPr>
          <p:nvPr/>
        </p:nvSpPr>
        <p:spPr bwMode="auto">
          <a:xfrm>
            <a:off x="3779838" y="6200775"/>
            <a:ext cx="1368425" cy="396875"/>
          </a:xfrm>
          <a:prstGeom prst="rect">
            <a:avLst/>
          </a:prstGeom>
          <a:noFill/>
          <a:ln w="12700">
            <a:noFill/>
            <a:miter lim="800000"/>
            <a:headEnd type="none" w="sm" len="sm"/>
            <a:tailEnd type="none" w="sm" len="sm"/>
          </a:ln>
        </p:spPr>
        <p:txBody>
          <a:bodyPr>
            <a:spAutoFit/>
          </a:bodyPr>
          <a:lstStyle/>
          <a:p>
            <a:pPr>
              <a:spcBef>
                <a:spcPct val="50000"/>
              </a:spcBef>
            </a:pPr>
            <a:r>
              <a:rPr lang="en-US" sz="2000" b="1">
                <a:solidFill>
                  <a:schemeClr val="tx1"/>
                </a:solidFill>
                <a:cs typeface="Times New Roman" pitchFamily="18" charset="0"/>
              </a:rPr>
              <a:t>Protein</a:t>
            </a:r>
          </a:p>
        </p:txBody>
      </p:sp>
      <p:sp>
        <p:nvSpPr>
          <p:cNvPr id="7211" name="Text Box 64"/>
          <p:cNvSpPr txBox="1">
            <a:spLocks noChangeArrowheads="1"/>
          </p:cNvSpPr>
          <p:nvPr/>
        </p:nvSpPr>
        <p:spPr bwMode="auto">
          <a:xfrm>
            <a:off x="5508625" y="1812925"/>
            <a:ext cx="2016125" cy="366713"/>
          </a:xfrm>
          <a:prstGeom prst="rect">
            <a:avLst/>
          </a:prstGeom>
          <a:noFill/>
          <a:ln w="12700">
            <a:noFill/>
            <a:miter lim="800000"/>
            <a:headEnd type="none" w="sm" len="sm"/>
            <a:tailEnd type="none" w="sm" len="sm"/>
          </a:ln>
        </p:spPr>
        <p:txBody>
          <a:bodyPr>
            <a:spAutoFit/>
          </a:bodyPr>
          <a:lstStyle/>
          <a:p>
            <a:pPr>
              <a:spcBef>
                <a:spcPct val="50000"/>
              </a:spcBef>
            </a:pPr>
            <a:r>
              <a:rPr lang="en-US" sz="1800" b="1">
                <a:solidFill>
                  <a:srgbClr val="663300"/>
                </a:solidFill>
                <a:latin typeface="Times New Roman" pitchFamily="18" charset="0"/>
                <a:cs typeface="Times New Roman" pitchFamily="18" charset="0"/>
              </a:rPr>
              <a:t>Coding strand</a:t>
            </a:r>
          </a:p>
        </p:txBody>
      </p:sp>
      <p:sp>
        <p:nvSpPr>
          <p:cNvPr id="44" name="Footer Placeholder 43"/>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05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05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05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05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05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05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05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05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05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05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05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05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056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05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056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05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056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056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056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056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2056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056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2057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057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2055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2054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2057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2057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2057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20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28" grpId="0" animBg="1"/>
      <p:bldP spid="320535" grpId="0" animBg="1"/>
      <p:bldP spid="320536" grpId="0"/>
      <p:bldP spid="320538" grpId="0" animBg="1"/>
      <p:bldP spid="320541" grpId="0"/>
      <p:bldP spid="320544" grpId="0" animBg="1"/>
      <p:bldP spid="320545" grpId="0" animBg="1"/>
      <p:bldP spid="320546" grpId="0"/>
      <p:bldP spid="320547" grpId="0"/>
      <p:bldP spid="320548" grpId="0"/>
      <p:bldP spid="320549" grpId="0" animBg="1"/>
      <p:bldP spid="320550" grpId="0"/>
      <p:bldP spid="320553" grpId="0"/>
      <p:bldP spid="320556" grpId="0"/>
      <p:bldP spid="320560" grpId="0"/>
      <p:bldP spid="320561" grpId="0" animBg="1"/>
      <p:bldP spid="320562" grpId="0" animBg="1"/>
      <p:bldP spid="320563" grpId="0" animBg="1"/>
      <p:bldP spid="320564" grpId="0" animBg="1"/>
      <p:bldP spid="320565" grpId="0"/>
      <p:bldP spid="320566" grpId="0" animBg="1"/>
      <p:bldP spid="320567" grpId="0" animBg="1"/>
      <p:bldP spid="320568" grpId="0"/>
      <p:bldP spid="320569" grpId="0" animBg="1"/>
      <p:bldP spid="320570" grpId="0"/>
      <p:bldP spid="320571" grpId="0" animBg="1"/>
      <p:bldP spid="320572" grpId="0" animBg="1"/>
      <p:bldP spid="320573" grpId="0"/>
      <p:bldP spid="3205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7B34B669-7FF3-4BA1-BE7B-A3B8E642ACBF}" type="slidenum">
              <a:rPr lang="he-IL" smtClean="0"/>
              <a:pPr/>
              <a:t>7</a:t>
            </a:fld>
            <a:endParaRPr lang="en-US" smtClean="0"/>
          </a:p>
        </p:txBody>
      </p:sp>
      <p:sp>
        <p:nvSpPr>
          <p:cNvPr id="8195" name="Rectangle 2"/>
          <p:cNvSpPr>
            <a:spLocks noGrp="1" noChangeArrowheads="1"/>
          </p:cNvSpPr>
          <p:nvPr>
            <p:ph type="title"/>
          </p:nvPr>
        </p:nvSpPr>
        <p:spPr>
          <a:xfrm>
            <a:off x="838200" y="188913"/>
            <a:ext cx="7405688" cy="1036637"/>
          </a:xfrm>
        </p:spPr>
        <p:txBody>
          <a:bodyPr/>
          <a:lstStyle/>
          <a:p>
            <a:r>
              <a:rPr lang="en-US" smtClean="0"/>
              <a:t>Translation</a:t>
            </a:r>
          </a:p>
        </p:txBody>
      </p:sp>
      <p:sp>
        <p:nvSpPr>
          <p:cNvPr id="8196" name="Rectangle 3"/>
          <p:cNvSpPr>
            <a:spLocks noGrp="1" noChangeArrowheads="1"/>
          </p:cNvSpPr>
          <p:nvPr>
            <p:ph type="body" idx="1"/>
          </p:nvPr>
        </p:nvSpPr>
        <p:spPr>
          <a:xfrm>
            <a:off x="539750" y="1341438"/>
            <a:ext cx="7920038" cy="4191000"/>
          </a:xfrm>
        </p:spPr>
        <p:txBody>
          <a:bodyPr/>
          <a:lstStyle/>
          <a:p>
            <a:r>
              <a:rPr lang="en-US" sz="2400" smtClean="0">
                <a:solidFill>
                  <a:srgbClr val="FF0000"/>
                </a:solidFill>
              </a:rPr>
              <a:t>Codon</a:t>
            </a:r>
            <a:r>
              <a:rPr lang="en-US" sz="2400" smtClean="0"/>
              <a:t> - a triplet of bases, codes a specific amino acid (except the stop codons); many-to-1 relation</a:t>
            </a:r>
          </a:p>
          <a:p>
            <a:r>
              <a:rPr lang="en-US" sz="2400" smtClean="0">
                <a:solidFill>
                  <a:srgbClr val="FF0000"/>
                </a:solidFill>
              </a:rPr>
              <a:t>Stop codons</a:t>
            </a:r>
            <a:r>
              <a:rPr lang="en-US" sz="2400" smtClean="0"/>
              <a:t> - signal termination of the protein synthesis process</a:t>
            </a:r>
          </a:p>
        </p:txBody>
      </p:sp>
      <p:sp>
        <p:nvSpPr>
          <p:cNvPr id="8197" name="Rectangle 4"/>
          <p:cNvSpPr>
            <a:spLocks noChangeArrowheads="1"/>
          </p:cNvSpPr>
          <p:nvPr/>
        </p:nvSpPr>
        <p:spPr bwMode="auto">
          <a:xfrm>
            <a:off x="5407025" y="6324600"/>
            <a:ext cx="2693988" cy="274638"/>
          </a:xfrm>
          <a:prstGeom prst="rect">
            <a:avLst/>
          </a:prstGeom>
          <a:noFill/>
          <a:ln w="9525">
            <a:noFill/>
            <a:miter lim="800000"/>
            <a:headEnd/>
            <a:tailEnd/>
          </a:ln>
        </p:spPr>
        <p:txBody>
          <a:bodyPr wrap="none" lIns="90000" tIns="46800" rIns="90000" bIns="46800">
            <a:spAutoFit/>
          </a:bodyPr>
          <a:lstStyle/>
          <a:p>
            <a:pPr algn="l">
              <a:spcBef>
                <a:spcPct val="0"/>
              </a:spcBef>
            </a:pPr>
            <a:r>
              <a:rPr lang="en-US" sz="1200">
                <a:solidFill>
                  <a:srgbClr val="FF5050"/>
                </a:solidFill>
                <a:latin typeface="Times New Roman" pitchFamily="18" charset="0"/>
                <a:hlinkClick r:id="rId3"/>
              </a:rPr>
              <a:t>http://ntri.tamuk.edu/cell/ribosomes.html</a:t>
            </a:r>
          </a:p>
        </p:txBody>
      </p:sp>
      <p:pic>
        <p:nvPicPr>
          <p:cNvPr id="8198" name="Picture 5" descr="codon1"/>
          <p:cNvPicPr>
            <a:picLocks noChangeAspect="1" noChangeArrowheads="1"/>
          </p:cNvPicPr>
          <p:nvPr/>
        </p:nvPicPr>
        <p:blipFill>
          <a:blip r:embed="rId4" cstate="print"/>
          <a:srcRect/>
          <a:stretch>
            <a:fillRect/>
          </a:stretch>
        </p:blipFill>
        <p:spPr bwMode="auto">
          <a:xfrm>
            <a:off x="5076825" y="2781300"/>
            <a:ext cx="3708400" cy="3505200"/>
          </a:xfrm>
          <a:prstGeom prst="rect">
            <a:avLst/>
          </a:prstGeom>
          <a:noFill/>
          <a:ln w="9525">
            <a:noFill/>
            <a:miter lim="800000"/>
            <a:headEnd/>
            <a:tailEnd/>
          </a:ln>
        </p:spPr>
      </p:pic>
      <p:pic>
        <p:nvPicPr>
          <p:cNvPr id="8199" name="Picture 6" descr="dna-rna-protein"/>
          <p:cNvPicPr>
            <a:picLocks noChangeAspect="1" noChangeArrowheads="1"/>
          </p:cNvPicPr>
          <p:nvPr/>
        </p:nvPicPr>
        <p:blipFill>
          <a:blip r:embed="rId5" cstate="print"/>
          <a:srcRect/>
          <a:stretch>
            <a:fillRect/>
          </a:stretch>
        </p:blipFill>
        <p:spPr bwMode="auto">
          <a:xfrm>
            <a:off x="468313" y="3789363"/>
            <a:ext cx="4319587" cy="1641475"/>
          </a:xfrm>
          <a:prstGeom prst="rect">
            <a:avLst/>
          </a:prstGeom>
          <a:noFill/>
          <a:ln w="9525">
            <a:noFill/>
            <a:miter lim="800000"/>
            <a:headEnd/>
            <a:tailEnd/>
          </a:ln>
        </p:spPr>
      </p:pic>
      <p:sp>
        <p:nvSpPr>
          <p:cNvPr id="8" name="Footer Placeholder 7"/>
          <p:cNvSpPr>
            <a:spLocks noGrp="1"/>
          </p:cNvSpPr>
          <p:nvPr>
            <p:ph type="ftr" sz="quarter" idx="10"/>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B788E044-8CAD-49D2-8C64-0B0CB6CDCFE8}" type="slidenum">
              <a:rPr lang="he-IL" smtClean="0"/>
              <a:pPr/>
              <a:t>8</a:t>
            </a:fld>
            <a:endParaRPr lang="en-US" smtClean="0"/>
          </a:p>
        </p:txBody>
      </p:sp>
      <p:sp>
        <p:nvSpPr>
          <p:cNvPr id="9219" name="Rectangle 2"/>
          <p:cNvSpPr>
            <a:spLocks noGrp="1" noChangeArrowheads="1"/>
          </p:cNvSpPr>
          <p:nvPr>
            <p:ph type="title"/>
          </p:nvPr>
        </p:nvSpPr>
        <p:spPr>
          <a:xfrm>
            <a:off x="685800" y="188913"/>
            <a:ext cx="8077200" cy="1143000"/>
          </a:xfrm>
        </p:spPr>
        <p:txBody>
          <a:bodyPr/>
          <a:lstStyle/>
          <a:p>
            <a:r>
              <a:rPr lang="en-US" smtClean="0"/>
              <a:t>Genome sequences</a:t>
            </a:r>
          </a:p>
        </p:txBody>
      </p:sp>
      <p:sp>
        <p:nvSpPr>
          <p:cNvPr id="9220" name="Rectangle 3"/>
          <p:cNvSpPr>
            <a:spLocks noGrp="1" noChangeArrowheads="1"/>
          </p:cNvSpPr>
          <p:nvPr>
            <p:ph type="body" idx="1"/>
          </p:nvPr>
        </p:nvSpPr>
        <p:spPr>
          <a:xfrm>
            <a:off x="685800" y="1341438"/>
            <a:ext cx="7772400" cy="5040312"/>
          </a:xfrm>
        </p:spPr>
        <p:txBody>
          <a:bodyPr/>
          <a:lstStyle/>
          <a:p>
            <a:r>
              <a:rPr lang="en-US" sz="2800" smtClean="0"/>
              <a:t>Many genomes have been sequences, including those of viruses, microbes, plants and animals.</a:t>
            </a:r>
          </a:p>
          <a:p>
            <a:r>
              <a:rPr lang="en-US" sz="2800" u="sng" smtClean="0"/>
              <a:t>Human:</a:t>
            </a:r>
            <a:r>
              <a:rPr lang="en-US" sz="2800" smtClean="0"/>
              <a:t> </a:t>
            </a:r>
          </a:p>
          <a:p>
            <a:pPr lvl="1"/>
            <a:r>
              <a:rPr lang="en-US" sz="2400" smtClean="0"/>
              <a:t>23 pairs of chromosomes</a:t>
            </a:r>
          </a:p>
          <a:p>
            <a:pPr lvl="1"/>
            <a:r>
              <a:rPr lang="en-US" sz="2400" smtClean="0"/>
              <a:t>3+ Gbps  (bps = base pairs) , only ~3% are genes</a:t>
            </a:r>
          </a:p>
          <a:p>
            <a:pPr lvl="1"/>
            <a:r>
              <a:rPr lang="en-US" sz="2400" smtClean="0"/>
              <a:t>~25,000 genes</a:t>
            </a:r>
          </a:p>
          <a:p>
            <a:r>
              <a:rPr lang="en-US" sz="2800" u="sng" smtClean="0"/>
              <a:t>Yeast:</a:t>
            </a:r>
          </a:p>
          <a:p>
            <a:pPr lvl="1"/>
            <a:r>
              <a:rPr lang="en-US" sz="2400" smtClean="0"/>
              <a:t>16 chromosomes</a:t>
            </a:r>
          </a:p>
          <a:p>
            <a:pPr lvl="1"/>
            <a:r>
              <a:rPr lang="en-US" sz="2400" smtClean="0"/>
              <a:t>20 Mbps</a:t>
            </a:r>
          </a:p>
          <a:p>
            <a:pPr lvl="1"/>
            <a:r>
              <a:rPr lang="en-US" sz="2400" smtClean="0"/>
              <a:t>6,500 genes</a:t>
            </a: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1AB88D8D-C5FD-4472-B997-AEBDE95F8902}" type="slidenum">
              <a:rPr lang="he-IL" smtClean="0"/>
              <a:pPr/>
              <a:t>9</a:t>
            </a:fld>
            <a:endParaRPr lang="en-US" smtClean="0"/>
          </a:p>
        </p:txBody>
      </p:sp>
      <p:sp>
        <p:nvSpPr>
          <p:cNvPr id="10243" name="Rectangle 2"/>
          <p:cNvSpPr>
            <a:spLocks noGrp="1" noChangeArrowheads="1"/>
          </p:cNvSpPr>
          <p:nvPr>
            <p:ph type="title"/>
          </p:nvPr>
        </p:nvSpPr>
        <p:spPr>
          <a:xfrm>
            <a:off x="684213" y="115888"/>
            <a:ext cx="7772400" cy="1019175"/>
          </a:xfrm>
        </p:spPr>
        <p:txBody>
          <a:bodyPr/>
          <a:lstStyle/>
          <a:p>
            <a:r>
              <a:rPr lang="en-US" sz="4800" b="1" smtClean="0"/>
              <a:t>Regulation of Expression</a:t>
            </a:r>
          </a:p>
        </p:txBody>
      </p:sp>
      <p:sp>
        <p:nvSpPr>
          <p:cNvPr id="10244" name="Rectangle 3"/>
          <p:cNvSpPr>
            <a:spLocks noGrp="1" noChangeArrowheads="1"/>
          </p:cNvSpPr>
          <p:nvPr>
            <p:ph type="body" idx="1"/>
          </p:nvPr>
        </p:nvSpPr>
        <p:spPr>
          <a:xfrm>
            <a:off x="323850" y="1196975"/>
            <a:ext cx="8569325" cy="4608513"/>
          </a:xfrm>
        </p:spPr>
        <p:txBody>
          <a:bodyPr/>
          <a:lstStyle/>
          <a:p>
            <a:r>
              <a:rPr lang="en-US" smtClean="0"/>
              <a:t>Each </a:t>
            </a:r>
            <a:r>
              <a:rPr lang="en-US" smtClean="0">
                <a:solidFill>
                  <a:srgbClr val="CC3300"/>
                </a:solidFill>
              </a:rPr>
              <a:t>cell</a:t>
            </a:r>
            <a:r>
              <a:rPr lang="en-US" smtClean="0"/>
              <a:t> contains an identical copy of the whole genome - but utilizes only a subset of the genes to perform diverse, unique tasks</a:t>
            </a:r>
          </a:p>
          <a:p>
            <a:r>
              <a:rPr lang="en-US" smtClean="0"/>
              <a:t>Most genes are highly regulated – </a:t>
            </a:r>
          </a:p>
          <a:p>
            <a:pPr>
              <a:buFontTx/>
              <a:buNone/>
            </a:pPr>
            <a:r>
              <a:rPr lang="en-US" smtClean="0"/>
              <a:t>	their </a:t>
            </a:r>
            <a:r>
              <a:rPr lang="en-US" smtClean="0">
                <a:solidFill>
                  <a:srgbClr val="CC3300"/>
                </a:solidFill>
              </a:rPr>
              <a:t>expression</a:t>
            </a:r>
            <a:r>
              <a:rPr lang="en-US" smtClean="0"/>
              <a:t> is limited to specific tissues, developmental stages, physiological condition</a:t>
            </a:r>
          </a:p>
          <a:p>
            <a:r>
              <a:rPr lang="en-US" smtClean="0"/>
              <a:t>Main regulatory mechanism – </a:t>
            </a:r>
            <a:r>
              <a:rPr lang="en-US" smtClean="0">
                <a:solidFill>
                  <a:srgbClr val="CC3300"/>
                </a:solidFill>
              </a:rPr>
              <a:t>transcriptional regulation</a:t>
            </a:r>
          </a:p>
          <a:p>
            <a:pPr>
              <a:buFontTx/>
              <a:buNone/>
            </a:pPr>
            <a:endParaRPr lang="en-US" smtClean="0"/>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2_Algmb03">
  <a:themeElements>
    <a:clrScheme name="Algmb0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2_Algmb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gmb0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gmb0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gmb0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gmb0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gmb0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gmb0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gmb0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1807</Words>
  <Application>Microsoft Office PowerPoint</Application>
  <PresentationFormat>On-screen Show (4:3)</PresentationFormat>
  <Paragraphs>381</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12_Algmb03</vt:lpstr>
      <vt:lpstr>Predicting PBM binding  from HT-SELEX data  Workshop Project</vt:lpstr>
      <vt:lpstr>Outline</vt:lpstr>
      <vt:lpstr>1. Background</vt:lpstr>
      <vt:lpstr>Gene: from DNA to protein</vt:lpstr>
      <vt:lpstr>DNA</vt:lpstr>
      <vt:lpstr>Gene structure (eukaryotes)</vt:lpstr>
      <vt:lpstr>Translation</vt:lpstr>
      <vt:lpstr>Genome sequences</vt:lpstr>
      <vt:lpstr>Regulation of Expression</vt:lpstr>
      <vt:lpstr>Transcriptional regulation</vt:lpstr>
      <vt:lpstr>Slide 11</vt:lpstr>
      <vt:lpstr>TFBS models - PWM</vt:lpstr>
      <vt:lpstr>Protein Binding Microarrays Berger et al, Nat. Biotech 2006</vt:lpstr>
      <vt:lpstr>PBM (2)</vt:lpstr>
      <vt:lpstr>PBM - implementation</vt:lpstr>
      <vt:lpstr>High-throughput SELEX Zhao, Granas and Stormo, Plos Comp. Bio. 2009 Jolma et al, Genome Research 2010 Slattery et al, Cell 2011</vt:lpstr>
      <vt:lpstr>Slide 17</vt:lpstr>
      <vt:lpstr>The computational challenge</vt:lpstr>
      <vt:lpstr>Slide 19</vt:lpstr>
      <vt:lpstr>General goals</vt:lpstr>
      <vt:lpstr>The computational task</vt:lpstr>
      <vt:lpstr>HT-SELEX Input</vt:lpstr>
      <vt:lpstr>PBM Input</vt:lpstr>
      <vt:lpstr>Input schedule</vt:lpstr>
      <vt:lpstr>Output</vt:lpstr>
      <vt:lpstr>Ranking k-mers</vt:lpstr>
      <vt:lpstr>Alignment procedure</vt:lpstr>
      <vt:lpstr>Deciding the length of the  motif</vt:lpstr>
      <vt:lpstr>The goal</vt:lpstr>
      <vt:lpstr>AUC of Precision-Recall</vt:lpstr>
      <vt:lpstr>Scoring PBM probes</vt:lpstr>
      <vt:lpstr>Implementation</vt:lpstr>
      <vt:lpstr>Submission</vt:lpstr>
      <vt:lpstr>Grade</vt:lpstr>
      <vt:lpstr>Schedule </vt:lpstr>
      <vt:lpstr>Design document</vt:lpstr>
      <vt:lpstr>References</vt:lpstr>
      <vt:lpstr>Fin</vt:lpstr>
    </vt:vector>
  </TitlesOfParts>
  <Company>Tel Aviv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מחלות, שבבים ומחשבים</dc:title>
  <dc:creator>Ron Shamir</dc:creator>
  <cp:lastModifiedBy>yaronore</cp:lastModifiedBy>
  <cp:revision>45</cp:revision>
  <dcterms:created xsi:type="dcterms:W3CDTF">2007-03-10T15:48:25Z</dcterms:created>
  <dcterms:modified xsi:type="dcterms:W3CDTF">2013-10-21T13:07:22Z</dcterms:modified>
</cp:coreProperties>
</file>