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2" r:id="rId4"/>
    <p:sldId id="258" r:id="rId5"/>
    <p:sldId id="271" r:id="rId6"/>
    <p:sldId id="283" r:id="rId7"/>
    <p:sldId id="262" r:id="rId8"/>
    <p:sldId id="259" r:id="rId9"/>
    <p:sldId id="261" r:id="rId10"/>
    <p:sldId id="277" r:id="rId11"/>
    <p:sldId id="270" r:id="rId12"/>
    <p:sldId id="263" r:id="rId13"/>
    <p:sldId id="266" r:id="rId14"/>
    <p:sldId id="292" r:id="rId15"/>
    <p:sldId id="293" r:id="rId16"/>
    <p:sldId id="291" r:id="rId17"/>
    <p:sldId id="295" r:id="rId18"/>
    <p:sldId id="290" r:id="rId19"/>
    <p:sldId id="294" r:id="rId20"/>
    <p:sldId id="268" r:id="rId21"/>
    <p:sldId id="272" r:id="rId22"/>
    <p:sldId id="260" r:id="rId23"/>
    <p:sldId id="267" r:id="rId24"/>
    <p:sldId id="264" r:id="rId25"/>
    <p:sldId id="281" r:id="rId26"/>
    <p:sldId id="273" r:id="rId27"/>
    <p:sldId id="280" r:id="rId28"/>
    <p:sldId id="276" r:id="rId29"/>
    <p:sldId id="296" r:id="rId30"/>
    <p:sldId id="274" r:id="rId31"/>
    <p:sldId id="275" r:id="rId32"/>
    <p:sldId id="278" r:id="rId33"/>
    <p:sldId id="279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258" autoAdjust="0"/>
  </p:normalViewPr>
  <p:slideViewPr>
    <p:cSldViewPr>
      <p:cViewPr>
        <p:scale>
          <a:sx n="60" d="100"/>
          <a:sy n="60" d="100"/>
        </p:scale>
        <p:origin x="-308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88D829-6A22-482E-9D97-DBE3A20DD714}" type="datetimeFigureOut">
              <a:rPr lang="he-IL" smtClean="0"/>
              <a:pPr/>
              <a:t>ח'/תמוז/תשע"ג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4F9B51-A72F-45C9-9270-B1CF4E72F27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5985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B3E687-E3FF-49C8-A6AC-CD7628522A04}" type="datetimeFigureOut">
              <a:rPr lang="he-IL" smtClean="0"/>
              <a:pPr/>
              <a:t>ח'/תמוז/תשע"ג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C297F1-DF12-40F3-AF2D-2D451FB142A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61609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</a:t>
            </a:fld>
            <a:endParaRPr lang="he-I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10</a:t>
            </a:fld>
            <a:endParaRPr lang="he-I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47115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47115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13</a:t>
            </a:fld>
            <a:endParaRPr lang="he-I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14</a:t>
            </a:fld>
            <a:endParaRPr lang="he-I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15</a:t>
            </a:fld>
            <a:endParaRPr lang="he-I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16</a:t>
            </a:fld>
            <a:endParaRPr lang="he-I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17</a:t>
            </a:fld>
            <a:endParaRPr lang="he-I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18</a:t>
            </a:fld>
            <a:endParaRPr lang="he-I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19</a:t>
            </a:fld>
            <a:endParaRPr 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21324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20</a:t>
            </a:fld>
            <a:endParaRPr lang="he-I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21</a:t>
            </a:fld>
            <a:endParaRPr lang="he-I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22</a:t>
            </a:fld>
            <a:endParaRPr lang="he-I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23</a:t>
            </a:fld>
            <a:endParaRPr lang="he-I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24</a:t>
            </a:fld>
            <a:endParaRPr lang="he-I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25</a:t>
            </a:fld>
            <a:endParaRPr lang="he-I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26</a:t>
            </a:fld>
            <a:endParaRPr lang="he-I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27</a:t>
            </a:fld>
            <a:endParaRPr lang="he-I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28</a:t>
            </a:fld>
            <a:endParaRPr lang="he-I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29</a:t>
            </a:fld>
            <a:endParaRPr lang="he-I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</a:t>
            </a:fld>
            <a:endParaRPr lang="he-I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30</a:t>
            </a:fld>
            <a:endParaRPr lang="he-I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31</a:t>
            </a:fld>
            <a:endParaRPr lang="he-I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32</a:t>
            </a:fld>
            <a:endParaRPr lang="he-IL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33</a:t>
            </a:fld>
            <a:endParaRPr lang="he-IL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seemingly exhausted problem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13585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35</a:t>
            </a:fld>
            <a:endParaRPr lang="he-IL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36</a:t>
            </a:fld>
            <a:endParaRPr lang="he-IL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37</a:t>
            </a:fld>
            <a:endParaRPr lang="he-IL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38</a:t>
            </a:fld>
            <a:endParaRPr lang="he-I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on a genome-wide scale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228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known methods that have yielded meaningful biological insights in fact seek geometric or algebraic features of these vectors.</a:t>
            </a:r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69492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6</a:t>
            </a:fld>
            <a:endParaRPr lang="he-I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7</a:t>
            </a:fld>
            <a:endParaRPr lang="he-I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is the entire genome excluding the objective gene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4711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of linear equations with fewer equations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unknowns.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97F1-DF12-40F3-AF2D-2D451FB142A9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05491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F9E6-B3B9-4396-BF43-7F1571E5339B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D9FE-879C-4BC1-8CB6-EC68F6B723F0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3B7-6FA8-4E8F-8DD3-E0C62FFFA18C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3C12-BC09-4DAC-A556-D87F08BD1717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4B03-7323-4250-9D2D-B5995962856C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C181-5F19-4827-B34C-B895ED5CCDFA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D4E8-7348-4C12-930E-9CE0FE8AB8A8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20C5-5ED4-491B-A8C3-045979FEBD04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2CA-24EA-4B50-807F-5CC3E5475748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0549-9862-449B-ADC1-38CC176B3BAA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C707-DC3C-4ECF-9FA6-744EBCC2FEBC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10A3E1-1CEE-4DB9-8F7D-4633ADD09D7A}" type="datetime8">
              <a:rPr lang="he-IL" smtClean="0"/>
              <a:pPr/>
              <a:t>16 יוני 13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BE5835E-E24A-444F-BD79-6640756E5D0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3352800"/>
          </a:xfrm>
        </p:spPr>
        <p:txBody>
          <a:bodyPr>
            <a:normAutofit fontScale="92500" lnSpcReduction="10000"/>
          </a:bodyPr>
          <a:lstStyle/>
          <a:p>
            <a:pPr rtl="0"/>
            <a:r>
              <a:rPr lang="en-US" dirty="0" smtClean="0"/>
              <a:t>SPARCLE = </a:t>
            </a:r>
            <a:r>
              <a:rPr lang="en-US" dirty="0" smtClean="0">
                <a:solidFill>
                  <a:srgbClr val="FF0000"/>
                </a:solidFill>
              </a:rPr>
              <a:t>SPA</a:t>
            </a:r>
            <a:r>
              <a:rPr lang="en-US" dirty="0" smtClean="0"/>
              <a:t>rse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overy of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inear combinations of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xpression</a:t>
            </a:r>
          </a:p>
          <a:p>
            <a:pPr rtl="0"/>
            <a:endParaRPr lang="en-US" dirty="0" smtClean="0"/>
          </a:p>
          <a:p>
            <a:pPr rtl="0"/>
            <a:r>
              <a:rPr lang="en-US" dirty="0">
                <a:solidFill>
                  <a:schemeClr val="tx2"/>
                </a:solidFill>
              </a:rPr>
              <a:t>Presented by: </a:t>
            </a:r>
            <a:r>
              <a:rPr lang="en-US" dirty="0" smtClean="0"/>
              <a:t>Daniel </a:t>
            </a:r>
            <a:r>
              <a:rPr lang="en-US" dirty="0" err="1" smtClean="0"/>
              <a:t>Labenski</a:t>
            </a:r>
            <a:endParaRPr lang="en-US" dirty="0" smtClean="0"/>
          </a:p>
          <a:p>
            <a:pPr rtl="0"/>
            <a:endParaRPr lang="he-IL" dirty="0"/>
          </a:p>
          <a:p>
            <a:pPr rtl="0"/>
            <a:r>
              <a:rPr lang="en-US" dirty="0"/>
              <a:t>Seminar in Algorithmic Challenges in Analyzing Big </a:t>
            </a:r>
            <a:r>
              <a:rPr lang="en-US" dirty="0" smtClean="0"/>
              <a:t>Data </a:t>
            </a:r>
            <a:r>
              <a:rPr lang="en-US" dirty="0"/>
              <a:t>in Biology and Medicine; </a:t>
            </a:r>
            <a:r>
              <a:rPr lang="en-US" dirty="0" smtClean="0"/>
              <a:t>Prof</a:t>
            </a:r>
            <a:r>
              <a:rPr lang="en-US" dirty="0"/>
              <a:t>. Ron </a:t>
            </a:r>
            <a:r>
              <a:rPr lang="en-US" dirty="0" smtClean="0"/>
              <a:t>Shamir</a:t>
            </a:r>
          </a:p>
          <a:p>
            <a:pPr rtl="0"/>
            <a:endParaRPr lang="en-US" dirty="0" smtClean="0"/>
          </a:p>
          <a:p>
            <a:pPr algn="ctr" rtl="0"/>
            <a:r>
              <a:rPr lang="en-US" dirty="0" smtClean="0"/>
              <a:t>Tel Aviv University 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3" y="1635878"/>
            <a:ext cx="9273419" cy="16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037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SPARCLE illustration</a:t>
            </a:r>
            <a:endParaRPr lang="he-IL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24" b="57166"/>
          <a:stretch/>
        </p:blipFill>
        <p:spPr>
          <a:xfrm>
            <a:off x="899593" y="1600200"/>
            <a:ext cx="6653450" cy="5183149"/>
          </a:xfr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667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Sparse Representation Of Expression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We wish to find:</a:t>
                </a:r>
                <a:endParaRPr lang="en-US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𝑚𝑖𝑛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. </m:t>
                      </m:r>
                      <m:r>
                        <a:rPr lang="en-US" sz="3200" b="0" i="1" smtClean="0">
                          <a:latin typeface="Cambria Math"/>
                        </a:rPr>
                        <m:t>𝐴𝑥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:r>
                  <a:rPr lang="en-US" sz="32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But this problem is NP-hard!</a:t>
                </a:r>
              </a:p>
              <a:p>
                <a:pPr marL="0" indent="0" algn="l" rtl="0">
                  <a:buNone/>
                </a:pPr>
                <a:endParaRPr lang="en-US" sz="32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 algn="l" rtl="0">
                  <a:buNone/>
                </a:pPr>
                <a:r>
                  <a:rPr lang="en-US" dirty="0" smtClean="0"/>
                  <a:t>Fortunately, we can get a good approximation by: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𝑚𝑖𝑛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a:rPr lang="en-US" sz="3200" i="1">
                          <a:latin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</a:rPr>
                        <m:t>.</m:t>
                      </m:r>
                      <m:r>
                        <a:rPr lang="en-US" sz="3200" i="1">
                          <a:latin typeface="Cambria Math"/>
                        </a:rPr>
                        <m:t>𝑡</m:t>
                      </m:r>
                      <m:r>
                        <a:rPr lang="en-US" sz="3200" i="1">
                          <a:latin typeface="Cambria Math"/>
                        </a:rPr>
                        <m:t>. </m:t>
                      </m:r>
                      <m:r>
                        <a:rPr lang="en-US" sz="3200" i="1">
                          <a:latin typeface="Cambria Math"/>
                        </a:rPr>
                        <m:t>𝐴𝑥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𝑏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:endParaRPr lang="en-US" sz="32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:r>
                  <a:rPr lang="en-US" b="1" dirty="0"/>
                  <a:t>Now it is efficiently solvable by linear </a:t>
                </a:r>
                <a:r>
                  <a:rPr lang="en-US" b="1" dirty="0" smtClean="0"/>
                  <a:t>programing.</a:t>
                </a:r>
                <a:endParaRPr lang="en-US" b="1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sz="3200" b="0" i="1" dirty="0" smtClean="0">
                  <a:latin typeface="Cambria Math"/>
                </a:endParaRP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814" t="-1247" b="-149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555776" y="2289515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289515"/>
                <a:ext cx="118813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555776" y="4859868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859868"/>
                <a:ext cx="1188132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1344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Sparse Representation Of Expression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3200" dirty="0" smtClean="0">
                    <a:latin typeface="Cambria Math"/>
                  </a:rPr>
                  <a:t>The biological data is very noisy,</a:t>
                </a:r>
              </a:p>
              <a:p>
                <a:pPr marL="0" indent="0" algn="l" rtl="0">
                  <a:buNone/>
                </a:pPr>
                <a:r>
                  <a:rPr lang="en-US" sz="3200" b="0" dirty="0" smtClean="0">
                    <a:latin typeface="Cambria Math"/>
                  </a:rPr>
                  <a:t>So we use a relaxed form of P</a:t>
                </a:r>
                <a:r>
                  <a:rPr lang="en-US" sz="3200" b="0" baseline="-25000" dirty="0" smtClean="0">
                    <a:latin typeface="Cambria Math"/>
                  </a:rPr>
                  <a:t>1</a:t>
                </a:r>
                <a:r>
                  <a:rPr lang="en-US" sz="3200" b="0" dirty="0" smtClean="0">
                    <a:latin typeface="Cambria Math"/>
                  </a:rPr>
                  <a:t>:</a:t>
                </a:r>
              </a:p>
              <a:p>
                <a:pPr marL="0" indent="0" algn="ctr" rtl="0">
                  <a:buNone/>
                </a:pPr>
                <a:endParaRPr lang="en-US" sz="3200" i="1" dirty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𝑚𝑖𝑛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a:rPr lang="en-US" sz="3200" i="1">
                          <a:latin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</a:rPr>
                        <m:t>.</m:t>
                      </m:r>
                      <m:r>
                        <a:rPr lang="en-US" sz="3200" i="1">
                          <a:latin typeface="Cambria Math"/>
                        </a:rPr>
                        <m:t>𝑡</m:t>
                      </m:r>
                      <m:r>
                        <a:rPr lang="en-US" sz="32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𝐴𝑥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 marL="0" indent="0" algn="ctr" rtl="0">
                  <a:buNone/>
                </a:pPr>
                <a:endParaRPr lang="en-US" sz="32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:endParaRPr lang="en-US" sz="3200" b="0" i="1" dirty="0" smtClean="0">
                  <a:latin typeface="Cambria Math"/>
                </a:endParaRP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775" t="-149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555776" y="3501008"/>
                <a:ext cx="1188132" cy="3779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501008"/>
                <a:ext cx="1188132" cy="37798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18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dirty="0" smtClean="0"/>
              <a:t>Robustness test </a:t>
            </a:r>
            <a:r>
              <a:rPr lang="en-US" dirty="0"/>
              <a:t>of expression profile representations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Each dataset was divided into two sets of experiments:</a:t>
                </a:r>
              </a:p>
              <a:p>
                <a:pPr lvl="1" algn="l" rtl="0"/>
                <a:r>
                  <a:rPr lang="en-US" dirty="0" smtClean="0"/>
                  <a:t>Matrix A for unsupervised learning of sparse representations</a:t>
                </a:r>
              </a:p>
              <a:p>
                <a:pPr lvl="1" algn="l" rtl="0"/>
                <a:r>
                  <a:rPr lang="en-US" dirty="0" smtClean="0"/>
                  <a:t>Matrix A’ for a cross-validation test of robustness</a:t>
                </a:r>
              </a:p>
              <a:p>
                <a:pPr lvl="1" algn="l" rtl="0"/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𝑒𝑎𝑐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𝑐𝑜𝑙𝑢𝑚𝑛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𝑔𝑒𝑛𝑒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b="0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𝑖𝑠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𝑠𝑜𝑙𝑣𝑒𝑑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𝑢𝑠𝑖𝑛𝑔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𝑙𝑖𝑛𝑒𝑎𝑟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𝑝𝑟𝑜𝑔𝑟𝑎𝑚𝑖𝑛𝑔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𝑠𝑜𝑙𝑣𝑒𝑟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was set to 0.5)</a:t>
                </a:r>
              </a:p>
              <a:p>
                <a:pPr marL="73152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 </m:t>
                    </m:r>
                    <m:r>
                      <a:rPr lang="en-US" i="1" dirty="0" smtClean="0">
                        <a:latin typeface="Cambria Math"/>
                      </a:rPr>
                      <m:t>𝑠𝑜𝑙𝑢𝑡𝑖𝑜𝑛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𝑜𝑓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𝑜𝑝𝑡𝑖𝑚𝑖𝑧𝑎𝑡𝑖𝑜𝑛</m:t>
                    </m:r>
                  </m:oMath>
                </a14:m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’ 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baseline="-25000">
                        <a:latin typeface="Cambria Math"/>
                      </a:rPr>
                      <m:t>𝑖</m:t>
                    </m:r>
                  </m:oMath>
                </a14:m>
                <a:endParaRPr lang="en-US" i="1" baseline="-25000" dirty="0" smtClean="0">
                  <a:latin typeface="Cambria Math"/>
                </a:endParaRPr>
              </a:p>
              <a:p>
                <a:pPr marL="73152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′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3144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dirty="0" smtClean="0"/>
              <a:t>Robustness test </a:t>
            </a:r>
            <a:r>
              <a:rPr lang="en-US" dirty="0"/>
              <a:t>of expression profile representations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the degree of approximation on the unseen data</a:t>
                </a:r>
              </a:p>
              <a:p>
                <a:pPr algn="l" rtl="0"/>
                <a:r>
                  <a:rPr lang="en-US" dirty="0" smtClean="0"/>
                  <a:t>We asses the quality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by two tests:</a:t>
                </a:r>
              </a:p>
              <a:p>
                <a:pPr algn="l" rtl="0"/>
                <a:endParaRPr lang="en-US" dirty="0" smtClean="0"/>
              </a:p>
              <a:p>
                <a:pPr marL="457200" indent="-457200" algn="l" rtl="0">
                  <a:buFont typeface="+mj-lt"/>
                  <a:buAutoNum type="arabicPeriod"/>
                </a:pPr>
                <a:r>
                  <a:rPr lang="en-US" dirty="0" smtClean="0"/>
                  <a:t>Random </a:t>
                </a:r>
                <a:r>
                  <a:rPr lang="en-US" dirty="0"/>
                  <a:t>support set </a:t>
                </a:r>
                <a:r>
                  <a:rPr lang="en-US" dirty="0" smtClean="0"/>
                  <a:t>of the same size</a:t>
                </a:r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 smtClean="0"/>
                  <a:t>Choosing a random support set of the size of ||x*||</a:t>
                </a:r>
                <a:r>
                  <a:rPr lang="en-US" baseline="-25000" dirty="0" smtClean="0"/>
                  <a:t>0</a:t>
                </a:r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 smtClean="0"/>
                  <a:t>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all zeros but at the support’s coordinates</a:t>
                </a:r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as before (for x)</a:t>
                </a:r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 smtClean="0"/>
                  <a:t>Repeating 10,000 times to estimate the background distribution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 smtClean="0"/>
                  <a:t>Finding P-value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dirty="0"/>
              </a:p>
              <a:p>
                <a:pPr marL="457200" indent="-457200" algn="l" rtl="0">
                  <a:buFont typeface="+mj-lt"/>
                  <a:buAutoNum type="arabicPeriod"/>
                </a:pPr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1547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dirty="0" smtClean="0"/>
              <a:t>Robustness test </a:t>
            </a:r>
            <a:r>
              <a:rPr lang="en-US" dirty="0"/>
              <a:t>of expression profile representations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dirty="0" smtClean="0"/>
              </a:p>
              <a:p>
                <a:pPr marL="457200" indent="-457200" algn="l" rtl="0">
                  <a:buFont typeface="+mj-lt"/>
                  <a:buAutoNum type="arabicPeriod" startAt="2"/>
                </a:pPr>
                <a:r>
                  <a:rPr lang="en-US" dirty="0" smtClean="0"/>
                  <a:t>Reduce A to contain only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random genes</a:t>
                </a:r>
              </a:p>
              <a:p>
                <a:pPr marL="731520" lvl="1" indent="-45720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𝑖𝑠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latin typeface="Cambria Math"/>
                      </a:rPr>
                      <m:t>𝑒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𝑟𝑒𝑑𝑢𝑐𝑒𝑑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𝑚𝑎𝑡𝑟𝑖𝑥</m:t>
                    </m:r>
                  </m:oMath>
                </a14:m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 smtClean="0"/>
                  <a:t>Solve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𝑚𝑖𝑛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as before (for x</a:t>
                </a:r>
                <a:r>
                  <a:rPr lang="en-US" dirty="0" smtClean="0"/>
                  <a:t>)</a:t>
                </a:r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/>
                  <a:t>Repeating </a:t>
                </a:r>
                <a:r>
                  <a:rPr lang="en-US" dirty="0" smtClean="0"/>
                  <a:t>1,000 </a:t>
                </a:r>
                <a:r>
                  <a:rPr lang="en-US" dirty="0"/>
                  <a:t>times to estimate the background distribution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731520" lvl="1" indent="-457200" algn="l" rtl="0">
                  <a:buFont typeface="+mj-lt"/>
                  <a:buAutoNum type="arabicPeriod"/>
                </a:pPr>
                <a:r>
                  <a:rPr lang="en-US" dirty="0"/>
                  <a:t>Finding P-value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274320" lvl="1" indent="0" algn="l" rtl="0">
                  <a:buNone/>
                </a:pPr>
                <a:endParaRPr lang="en-US" dirty="0"/>
              </a:p>
              <a:p>
                <a:pPr marL="731520" lvl="1" indent="-457200" algn="l" rtl="0">
                  <a:buFont typeface="+mj-lt"/>
                  <a:buAutoNum type="arabicPeriod"/>
                </a:pPr>
                <a:endParaRPr lang="en-US" dirty="0" smtClean="0"/>
              </a:p>
              <a:p>
                <a:pPr marL="731520" lvl="1" indent="-457200" algn="l" rtl="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 algn="l" rtl="0">
                  <a:buFont typeface="+mj-lt"/>
                  <a:buAutoNum type="arabicPeriod" startAt="2"/>
                </a:pPr>
                <a:endParaRPr lang="en-US" dirty="0"/>
              </a:p>
              <a:p>
                <a:pPr marL="457200" indent="-457200" algn="l" rtl="0">
                  <a:buFont typeface="+mj-lt"/>
                  <a:buAutoNum type="arabicPeriod" startAt="2"/>
                </a:pPr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93" r="-8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מלבן 3"/>
              <p:cNvSpPr/>
              <p:nvPr/>
            </p:nvSpPr>
            <p:spPr>
              <a:xfrm>
                <a:off x="5580112" y="2915652"/>
                <a:ext cx="695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15652"/>
                <a:ext cx="695768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6957"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5708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848600" cy="2088232"/>
          </a:xfrm>
        </p:spPr>
        <p:txBody>
          <a:bodyPr/>
          <a:lstStyle/>
          <a:p>
            <a:r>
              <a:rPr lang="en-US" dirty="0"/>
              <a:t>SPARCLE-based </a:t>
            </a:r>
            <a:r>
              <a:rPr lang="en-US" dirty="0" smtClean="0"/>
              <a:t>learning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105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 of Pairwise associations between genes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want to use the results from the sparse reconstruction in order to reveal associated gene function</a:t>
            </a:r>
          </a:p>
          <a:p>
            <a:pPr lvl="1" algn="l" rtl="0"/>
            <a:r>
              <a:rPr lang="en-US" dirty="0" smtClean="0"/>
              <a:t>Represented by Gene Ontology annotations</a:t>
            </a:r>
          </a:p>
          <a:p>
            <a:pPr lvl="1" algn="l" rtl="0"/>
            <a:r>
              <a:rPr lang="en-US" dirty="0" smtClean="0"/>
              <a:t>Represented by PPI map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Step #1: </a:t>
            </a:r>
            <a:r>
              <a:rPr lang="en-US" dirty="0" smtClean="0"/>
              <a:t>run SPARCLE on the dataset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Step #2: </a:t>
            </a:r>
            <a:r>
              <a:rPr lang="en-US" dirty="0"/>
              <a:t>for each pair of </a:t>
            </a:r>
            <a:r>
              <a:rPr lang="en-US" dirty="0" smtClean="0"/>
              <a:t>genes, create a </a:t>
            </a:r>
            <a:r>
              <a:rPr lang="en-US" dirty="0"/>
              <a:t>feature </a:t>
            </a:r>
            <a:r>
              <a:rPr lang="en-US" dirty="0" smtClean="0"/>
              <a:t>vector from the sparse representations found by SPARCLE 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Step #3: </a:t>
            </a:r>
            <a:r>
              <a:rPr lang="en-US" dirty="0" smtClean="0"/>
              <a:t>use the </a:t>
            </a:r>
            <a:r>
              <a:rPr lang="en-US" dirty="0"/>
              <a:t>feature </a:t>
            </a:r>
            <a:r>
              <a:rPr lang="en-US" dirty="0" smtClean="0"/>
              <a:t>vectors to create a training model with </a:t>
            </a:r>
            <a:r>
              <a:rPr lang="en-US" dirty="0" err="1" smtClean="0"/>
              <a:t>AdaBoost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Step </a:t>
            </a:r>
            <a:r>
              <a:rPr lang="en-US" dirty="0" smtClean="0">
                <a:solidFill>
                  <a:schemeClr val="tx2"/>
                </a:solidFill>
              </a:rPr>
              <a:t>#4:  </a:t>
            </a:r>
            <a:r>
              <a:rPr lang="en-US" dirty="0" smtClean="0"/>
              <a:t>predict the relationships between genes.</a:t>
            </a:r>
          </a:p>
          <a:p>
            <a:pPr lvl="1"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572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feature vectors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following features were extracted:</a:t>
            </a:r>
          </a:p>
          <a:p>
            <a:pPr algn="l" rtl="0"/>
            <a:endParaRPr lang="en-US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Coefficient of each gene in the other’s SPARCLE representation.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The number of genes in the intersection of the genes’ support sets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The number of support sets containing both of the genes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The L</a:t>
            </a:r>
            <a:r>
              <a:rPr lang="en-US" baseline="-25000" dirty="0" smtClean="0"/>
              <a:t>1</a:t>
            </a:r>
            <a:r>
              <a:rPr lang="en-US" dirty="0" smtClean="0"/>
              <a:t> distance of each gene’s expression from the convex hull of the other genes’ vectors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dirty="0" smtClean="0"/>
              <a:t>The Euclidean distance of the expression profile each gene from the subspace spanned by the other’s supporting set.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4462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feature vectors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1520" lvl="1" indent="-457200" algn="l" rtl="0">
              <a:buFont typeface="+mj-lt"/>
              <a:buAutoNum type="arabicPeriod" startAt="6"/>
            </a:pPr>
            <a:endParaRPr lang="en-US" dirty="0" smtClean="0"/>
          </a:p>
          <a:p>
            <a:pPr marL="731520" lvl="1" indent="-457200" algn="l" rtl="0">
              <a:buFont typeface="+mj-lt"/>
              <a:buAutoNum type="arabicPeriod" startAt="6"/>
            </a:pPr>
            <a:r>
              <a:rPr lang="en-US" dirty="0" smtClean="0"/>
              <a:t>Support size for each gene</a:t>
            </a:r>
          </a:p>
          <a:p>
            <a:pPr marL="731520" lvl="1" indent="-457200" algn="l" rtl="0">
              <a:buFont typeface="+mj-lt"/>
              <a:buAutoNum type="arabicPeriod" startAt="6"/>
            </a:pPr>
            <a:r>
              <a:rPr lang="en-US" dirty="0" smtClean="0"/>
              <a:t>Number of appearances of each gene in the other supports of each genes (entire genome)</a:t>
            </a:r>
          </a:p>
          <a:p>
            <a:pPr marL="731520" lvl="1" indent="-457200" algn="l" rtl="0">
              <a:buFont typeface="+mj-lt"/>
              <a:buAutoNum type="arabicPeriod" startAt="6"/>
            </a:pPr>
            <a:r>
              <a:rPr lang="en-US" dirty="0" smtClean="0"/>
              <a:t>Average and Standard Deviation of features 1-7 over 20 perturbation runs of SPARCLE on the same data (25% genes were randomly removed)</a:t>
            </a:r>
          </a:p>
          <a:p>
            <a:pPr marL="731520" lvl="1" indent="-457200" algn="l" rtl="0">
              <a:buFont typeface="+mj-lt"/>
              <a:buAutoNum type="arabicPeriod" startAt="6"/>
            </a:pPr>
            <a:r>
              <a:rPr lang="en-US" dirty="0" smtClean="0"/>
              <a:t>Pearson’s correlation between the two genes expression profiles (normalized and </a:t>
            </a:r>
            <a:r>
              <a:rPr lang="en-US" dirty="0" err="1" smtClean="0"/>
              <a:t>unnormalized</a:t>
            </a:r>
            <a:r>
              <a:rPr lang="en-US" dirty="0" smtClean="0"/>
              <a:t>) </a:t>
            </a:r>
          </a:p>
          <a:p>
            <a:pPr marL="731520" lvl="1" indent="-457200" algn="l" rtl="0">
              <a:buFont typeface="+mj-lt"/>
              <a:buAutoNum type="arabicPeriod" startAt="6"/>
            </a:pPr>
            <a:r>
              <a:rPr lang="en-US" dirty="0" smtClean="0"/>
              <a:t>Mean, median and SD of Pearson’s correlation of each gene with the other genes in the genome</a:t>
            </a:r>
          </a:p>
          <a:p>
            <a:pPr marL="731520" lvl="1" indent="-457200" algn="l" rtl="0">
              <a:buFont typeface="+mj-lt"/>
              <a:buAutoNum type="arabicPeriod" startAt="6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60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Introduction</a:t>
            </a:r>
          </a:p>
          <a:p>
            <a:pPr algn="l" rtl="0"/>
            <a:r>
              <a:rPr lang="en-US" dirty="0" smtClean="0"/>
              <a:t>The SPARCLE representation method</a:t>
            </a:r>
          </a:p>
          <a:p>
            <a:pPr algn="l" rtl="0"/>
            <a:r>
              <a:rPr lang="en-US" dirty="0" smtClean="0"/>
              <a:t>SPARCLE-based learning</a:t>
            </a:r>
          </a:p>
          <a:p>
            <a:pPr algn="l" rtl="0"/>
            <a:r>
              <a:rPr lang="en-US" dirty="0" smtClean="0"/>
              <a:t>Results</a:t>
            </a:r>
          </a:p>
          <a:p>
            <a:pPr algn="l" rtl="0"/>
            <a:r>
              <a:rPr lang="en-US" dirty="0" smtClean="0"/>
              <a:t>Discussion</a:t>
            </a:r>
          </a:p>
          <a:p>
            <a:pPr algn="l" rtl="0"/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119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Annotations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Set of biological phrases (terms) which are applied to </a:t>
            </a:r>
            <a:r>
              <a:rPr lang="en-US" dirty="0" smtClean="0"/>
              <a:t>genes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GO is structured as 3 directed acyclic graphs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Deeper =&gt; </a:t>
            </a:r>
          </a:p>
          <a:p>
            <a:pPr marL="0" indent="0" algn="l" rtl="0">
              <a:buNone/>
            </a:pPr>
            <a:r>
              <a:rPr lang="en-US" dirty="0" smtClean="0"/>
              <a:t>higher resolution </a:t>
            </a:r>
          </a:p>
          <a:p>
            <a:pPr marL="0" indent="0" algn="l" rtl="0">
              <a:buNone/>
            </a:pPr>
            <a:r>
              <a:rPr lang="en-US" dirty="0" smtClean="0"/>
              <a:t>(more specific annotation)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759" y="1700808"/>
            <a:ext cx="4527079" cy="43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6876256" y="2087151"/>
            <a:ext cx="4587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/>
              <a:t>is_a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8429893" y="4293096"/>
            <a:ext cx="6703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/>
              <a:t>Part_of</a:t>
            </a:r>
            <a:endParaRPr lang="he-IL" sz="1050" dirty="0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0865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GO Annotations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In order to compare between the genes’ GO annotations,                    we need to choose the resolution of interest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lower resolution depth and high resolution depth were selected.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418" y="1673225"/>
            <a:ext cx="3148164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6780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AdaBoost</a:t>
            </a:r>
            <a:r>
              <a:rPr lang="en-US" dirty="0" smtClean="0"/>
              <a:t> (</a:t>
            </a:r>
            <a:r>
              <a:rPr lang="en-US" i="1" dirty="0" smtClean="0"/>
              <a:t>adaptive boosting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supervised Machine-Learning algorithm.</a:t>
            </a:r>
          </a:p>
          <a:p>
            <a:pPr algn="l" rtl="0"/>
            <a:r>
              <a:rPr lang="en-US" dirty="0"/>
              <a:t>A general method for generating a strong </a:t>
            </a:r>
            <a:r>
              <a:rPr lang="en-US" dirty="0" smtClean="0"/>
              <a:t>classifier out </a:t>
            </a:r>
            <a:r>
              <a:rPr lang="en-US" dirty="0"/>
              <a:t>of a set of weak </a:t>
            </a:r>
            <a:r>
              <a:rPr lang="en-US" dirty="0" smtClean="0"/>
              <a:t>classifiers.</a:t>
            </a:r>
          </a:p>
          <a:p>
            <a:pPr algn="l" rtl="0"/>
            <a:r>
              <a:rPr lang="en-US" dirty="0" smtClean="0"/>
              <a:t>It is an iterative algorithm.</a:t>
            </a:r>
          </a:p>
          <a:p>
            <a:pPr algn="l" rtl="0"/>
            <a:r>
              <a:rPr lang="en-US" dirty="0" smtClean="0"/>
              <a:t>During </a:t>
            </a:r>
            <a:r>
              <a:rPr lang="en-US" dirty="0"/>
              <a:t>each round of </a:t>
            </a:r>
            <a:r>
              <a:rPr lang="en-US" dirty="0" smtClean="0"/>
              <a:t>training:</a:t>
            </a:r>
          </a:p>
          <a:p>
            <a:pPr lvl="1" algn="l" rtl="0"/>
            <a:r>
              <a:rPr lang="en-US" dirty="0" smtClean="0"/>
              <a:t> a </a:t>
            </a:r>
            <a:r>
              <a:rPr lang="en-US" dirty="0"/>
              <a:t>new weak learner is added to the </a:t>
            </a:r>
            <a:r>
              <a:rPr lang="en-US" dirty="0" smtClean="0"/>
              <a:t>ensemble. </a:t>
            </a:r>
          </a:p>
          <a:p>
            <a:pPr lvl="1" algn="l" rtl="0"/>
            <a:r>
              <a:rPr lang="en-US" dirty="0" smtClean="0"/>
              <a:t> </a:t>
            </a:r>
            <a:r>
              <a:rPr lang="en-US" dirty="0"/>
              <a:t>a weighting vector is adjusted to focus on examples that were misclassified in previous rounds.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00555"/>
            <a:ext cx="1905000" cy="1905000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0961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77416"/>
            <a:ext cx="8229600" cy="1239416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SPARCLE-based </a:t>
            </a:r>
            <a:r>
              <a:rPr lang="en-US" dirty="0" smtClean="0"/>
              <a:t>learning            algorithm overview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6" b="41146"/>
          <a:stretch/>
        </p:blipFill>
        <p:spPr>
          <a:xfrm>
            <a:off x="2324100" y="2104256"/>
            <a:ext cx="6384651" cy="3845024"/>
          </a:xfr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0" t="9858" r="2744" b="17551"/>
          <a:stretch/>
        </p:blipFill>
        <p:spPr>
          <a:xfrm>
            <a:off x="81105" y="2844800"/>
            <a:ext cx="1647683" cy="17176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31143"/>
            <a:ext cx="504056" cy="3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687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8768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i="1" dirty="0" smtClean="0"/>
              <a:t>The methods were applied on two datasets:</a:t>
            </a:r>
          </a:p>
          <a:p>
            <a:pPr marL="0" indent="0" algn="l" rtl="0">
              <a:buNone/>
            </a:pPr>
            <a:endParaRPr lang="en-US" i="1" dirty="0" smtClean="0"/>
          </a:p>
          <a:p>
            <a:pPr marL="0" indent="0" algn="l" rtl="0">
              <a:buNone/>
            </a:pPr>
            <a:r>
              <a:rPr lang="en-US" i="1" dirty="0" smtClean="0"/>
              <a:t>Saccharomyces </a:t>
            </a:r>
            <a:r>
              <a:rPr lang="en-US" i="1" dirty="0" err="1" smtClean="0"/>
              <a:t>cerevisiae</a:t>
            </a: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i="1" dirty="0"/>
              <a:t>Plasmodium </a:t>
            </a:r>
            <a:r>
              <a:rPr lang="en-US" i="1" dirty="0" smtClean="0"/>
              <a:t>Falciparum</a:t>
            </a:r>
          </a:p>
          <a:p>
            <a:pPr algn="l" rtl="0"/>
            <a:endParaRPr lang="en-US" i="1" dirty="0"/>
          </a:p>
          <a:p>
            <a:pPr algn="l" rtl="0"/>
            <a:endParaRPr lang="en-US" i="1" dirty="0" smtClean="0"/>
          </a:p>
          <a:p>
            <a:pPr algn="l" rtl="0"/>
            <a:endParaRPr lang="en-US" i="1" dirty="0"/>
          </a:p>
          <a:p>
            <a:pPr algn="l" rtl="0"/>
            <a:endParaRPr lang="en-US" i="1" dirty="0" smtClean="0"/>
          </a:p>
          <a:p>
            <a:pPr algn="l" rtl="0"/>
            <a:endParaRPr lang="en-US" i="1" dirty="0"/>
          </a:p>
          <a:p>
            <a:pPr algn="l" rtl="0"/>
            <a:endParaRPr lang="en-US" i="1" dirty="0" smtClean="0"/>
          </a:p>
          <a:p>
            <a:pPr algn="l" rtl="0"/>
            <a:endParaRPr lang="en-US" i="1" dirty="0"/>
          </a:p>
          <a:p>
            <a:pPr algn="l" rtl="0"/>
            <a:endParaRPr lang="en-US" i="1" dirty="0" smtClean="0"/>
          </a:p>
          <a:p>
            <a:pPr algn="l" rtl="0"/>
            <a:endParaRPr lang="en-US" i="1" dirty="0"/>
          </a:p>
          <a:p>
            <a:pPr algn="l" rtl="0"/>
            <a:r>
              <a:rPr lang="en-US" dirty="0"/>
              <a:t>The Gene expression measurements were extracted from the GEO database</a:t>
            </a:r>
            <a:r>
              <a:rPr lang="en-US" dirty="0" smtClean="0"/>
              <a:t>.</a:t>
            </a:r>
            <a:r>
              <a:rPr lang="en-US" i="1" dirty="0" smtClean="0"/>
              <a:t>	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75452"/>
            <a:ext cx="3693029" cy="27697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823" y="2675452"/>
            <a:ext cx="4149368" cy="278183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6031185"/>
            <a:ext cx="1390650" cy="638175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5170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79512" y="1676400"/>
            <a:ext cx="3931920" cy="639762"/>
          </a:xfrm>
        </p:spPr>
        <p:txBody>
          <a:bodyPr/>
          <a:lstStyle/>
          <a:p>
            <a:pPr algn="l"/>
            <a:r>
              <a:rPr lang="en-US" i="1" dirty="0"/>
              <a:t>Saccharomyces </a:t>
            </a:r>
            <a:r>
              <a:rPr lang="en-US" i="1" dirty="0" err="1" smtClean="0"/>
              <a:t>Cerevisiae</a:t>
            </a:r>
            <a:endParaRPr lang="en-US" i="1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i="1" dirty="0"/>
              <a:t>Plasmodium </a:t>
            </a:r>
            <a:r>
              <a:rPr lang="en-US" i="1" dirty="0" smtClean="0"/>
              <a:t>Falciparum</a:t>
            </a:r>
            <a:endParaRPr lang="en-US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065592" cy="3951288"/>
          </a:xfrm>
        </p:spPr>
        <p:txBody>
          <a:bodyPr/>
          <a:lstStyle/>
          <a:p>
            <a:pPr algn="l" rtl="0"/>
            <a:r>
              <a:rPr lang="en-US" dirty="0" smtClean="0"/>
              <a:t>A parasite (causes malaria)</a:t>
            </a:r>
          </a:p>
          <a:p>
            <a:pPr algn="l" rtl="0"/>
            <a:r>
              <a:rPr lang="en-US" dirty="0" smtClean="0"/>
              <a:t>208 </a:t>
            </a:r>
            <a:r>
              <a:rPr lang="en-US" dirty="0"/>
              <a:t>experiments</a:t>
            </a:r>
            <a:endParaRPr lang="en-US" dirty="0" smtClean="0"/>
          </a:p>
          <a:p>
            <a:pPr algn="l" rtl="0"/>
            <a:r>
              <a:rPr lang="he-IL" dirty="0" smtClean="0"/>
              <a:t>4365</a:t>
            </a:r>
            <a:r>
              <a:rPr lang="en-US" dirty="0" smtClean="0"/>
              <a:t> genes</a:t>
            </a:r>
          </a:p>
          <a:p>
            <a:pPr algn="l" rtl="0"/>
            <a:r>
              <a:rPr lang="en-US" dirty="0"/>
              <a:t>poorly annotated</a:t>
            </a:r>
            <a:endParaRPr lang="he-IL" dirty="0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A species</a:t>
            </a:r>
            <a:r>
              <a:rPr lang="en-US" dirty="0"/>
              <a:t> of yeast.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170 experiments</a:t>
            </a:r>
          </a:p>
          <a:p>
            <a:pPr algn="l" rtl="0"/>
            <a:r>
              <a:rPr lang="en-US" dirty="0"/>
              <a:t>6254 genes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/>
              <a:t>knowledge-rich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772816"/>
            <a:ext cx="768086" cy="57606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1772816"/>
            <a:ext cx="864096" cy="579309"/>
          </a:xfrm>
          <a:prstGeom prst="rect">
            <a:avLst/>
          </a:prstGeom>
        </p:spPr>
      </p:pic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599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868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34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581128"/>
            <a:ext cx="5162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03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של תמונה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" r="50939" b="54284"/>
          <a:stretch/>
        </p:blipFill>
        <p:spPr>
          <a:xfrm>
            <a:off x="3203848" y="1409836"/>
            <a:ext cx="5851488" cy="4465947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2314600" cy="3811512"/>
          </a:xfrm>
        </p:spPr>
        <p:txBody>
          <a:bodyPr/>
          <a:lstStyle/>
          <a:p>
            <a:pPr algn="l" rtl="0"/>
            <a:r>
              <a:rPr lang="en-US" dirty="0" smtClean="0"/>
              <a:t>(A) Support </a:t>
            </a:r>
            <a:r>
              <a:rPr lang="en-US" dirty="0"/>
              <a:t>sizes of the solutions to the SPARCLE optimization</a:t>
            </a:r>
          </a:p>
          <a:p>
            <a:pPr algn="l" rtl="0"/>
            <a:r>
              <a:rPr lang="en-US" dirty="0"/>
              <a:t>problem (the number of genes used to reconstruct each particular gene), for</a:t>
            </a:r>
          </a:p>
          <a:p>
            <a:pPr algn="l" rtl="0"/>
            <a:r>
              <a:rPr lang="en-US" dirty="0"/>
              <a:t>all 6254 yeast genes analyzed.</a:t>
            </a:r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2808312" cy="1916440"/>
          </a:xfrm>
        </p:spPr>
        <p:txBody>
          <a:bodyPr>
            <a:normAutofit fontScale="90000"/>
          </a:bodyPr>
          <a:lstStyle/>
          <a:p>
            <a:r>
              <a:rPr lang="en-US" dirty="0"/>
              <a:t>Sparse reconstruction of yeast genes expression profiles by</a:t>
            </a:r>
            <a:br>
              <a:rPr lang="en-US" dirty="0"/>
            </a:br>
            <a:r>
              <a:rPr lang="en-US" dirty="0"/>
              <a:t>SPARCLE.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4619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365" y="1080120"/>
            <a:ext cx="5829091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5"/>
          <p:cNvSpPr txBox="1">
            <a:spLocks/>
          </p:cNvSpPr>
          <p:nvPr/>
        </p:nvSpPr>
        <p:spPr>
          <a:xfrm>
            <a:off x="0" y="548680"/>
            <a:ext cx="3059832" cy="19164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Understanding</a:t>
            </a:r>
          </a:p>
          <a:p>
            <a:r>
              <a:rPr lang="en-US" dirty="0" smtClean="0"/>
              <a:t>The </a:t>
            </a:r>
            <a:r>
              <a:rPr lang="en-US" dirty="0"/>
              <a:t>noise parameter </a:t>
            </a:r>
            <a:r>
              <a:rPr lang="el-GR" i="1" dirty="0"/>
              <a:t>ε</a:t>
            </a:r>
            <a:endParaRPr lang="he-IL" dirty="0"/>
          </a:p>
        </p:txBody>
      </p:sp>
      <p:sp>
        <p:nvSpPr>
          <p:cNvPr id="4" name="מציין מיקום טקסט 3"/>
          <p:cNvSpPr txBox="1">
            <a:spLocks/>
          </p:cNvSpPr>
          <p:nvPr/>
        </p:nvSpPr>
        <p:spPr>
          <a:xfrm>
            <a:off x="457200" y="2465120"/>
            <a:ext cx="2139696" cy="3911296"/>
          </a:xfrm>
          <a:prstGeom prst="rect">
            <a:avLst/>
          </a:prstGeom>
        </p:spPr>
        <p:txBody>
          <a:bodyPr/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000" b="1" dirty="0"/>
              <a:t>. Cross-validation test for SPARCLE robustness. </a:t>
            </a:r>
            <a:r>
              <a:rPr lang="en-US" sz="1000" dirty="0"/>
              <a:t>Support sizes of the solutions to the SPARCLE optimization problem (number of non-zero entries in the solution) of the yeast measurements, for </a:t>
            </a:r>
            <a:r>
              <a:rPr lang="en-US" sz="1000" b="1" dirty="0"/>
              <a:t>(a) </a:t>
            </a:r>
            <a:r>
              <a:rPr lang="en-US" sz="1000" dirty="0"/>
              <a:t>ε=0.25, </a:t>
            </a:r>
            <a:r>
              <a:rPr lang="en-US" sz="1000" b="1" dirty="0"/>
              <a:t>(d)</a:t>
            </a:r>
            <a:r>
              <a:rPr lang="en-US" sz="1000" dirty="0"/>
              <a:t> ε=0.5, and </a:t>
            </a:r>
            <a:r>
              <a:rPr lang="en-US" sz="1000" b="1" dirty="0"/>
              <a:t>(g) </a:t>
            </a:r>
            <a:r>
              <a:rPr lang="en-US" sz="1000" dirty="0"/>
              <a:t>ε=0.75.</a:t>
            </a:r>
            <a:r>
              <a:rPr lang="en-US" sz="1000" b="1" dirty="0"/>
              <a:t> </a:t>
            </a:r>
            <a:r>
              <a:rPr lang="en-US" sz="1000" dirty="0"/>
              <a:t>The cross-validation (CV) scores for each reconstructed support for an expression profile are plotted against the score obtained for a random support of the same size for </a:t>
            </a:r>
            <a:r>
              <a:rPr lang="en-US" sz="1000" b="1" dirty="0"/>
              <a:t>(b) </a:t>
            </a:r>
            <a:r>
              <a:rPr lang="en-US" sz="1000" dirty="0"/>
              <a:t>ε=0.25, </a:t>
            </a:r>
            <a:r>
              <a:rPr lang="en-US" sz="1000" b="1" dirty="0"/>
              <a:t>(e) </a:t>
            </a:r>
            <a:r>
              <a:rPr lang="en-US" sz="1000" dirty="0"/>
              <a:t>ε=0.5</a:t>
            </a:r>
            <a:r>
              <a:rPr lang="en-US" sz="1000" b="1" dirty="0"/>
              <a:t>, </a:t>
            </a:r>
            <a:r>
              <a:rPr lang="en-US" sz="1000" dirty="0"/>
              <a:t>and </a:t>
            </a:r>
            <a:r>
              <a:rPr lang="en-US" sz="1000" b="1" dirty="0"/>
              <a:t>(h) </a:t>
            </a:r>
            <a:r>
              <a:rPr lang="en-US" sz="1000" dirty="0"/>
              <a:t>ε=0.75. The cross-validation scores for each reconstructed support for an expression profile are plotted against the score obtained by a restricted SPARCLE run over 85 random profiles for </a:t>
            </a:r>
            <a:r>
              <a:rPr lang="en-US" sz="1000" b="1" dirty="0"/>
              <a:t>(c) </a:t>
            </a:r>
            <a:r>
              <a:rPr lang="en-US" sz="1000" dirty="0"/>
              <a:t>ε=0.25, </a:t>
            </a:r>
            <a:r>
              <a:rPr lang="en-US" sz="1000" b="1" dirty="0"/>
              <a:t>(f) </a:t>
            </a:r>
            <a:r>
              <a:rPr lang="en-US" sz="1000" dirty="0"/>
              <a:t>ε=0.5, and </a:t>
            </a:r>
            <a:r>
              <a:rPr lang="en-US" sz="1000" b="1" dirty="0"/>
              <a:t>(</a:t>
            </a:r>
            <a:r>
              <a:rPr lang="en-US" sz="1000" b="1" dirty="0" err="1"/>
              <a:t>i</a:t>
            </a:r>
            <a:r>
              <a:rPr lang="en-US" sz="1000" b="1" dirty="0"/>
              <a:t>) </a:t>
            </a:r>
            <a:r>
              <a:rPr lang="en-US" sz="1000" dirty="0"/>
              <a:t>ε=0.75; see Methods for details. Inset: Histogram of p-values for the SPARCLE CV scores. </a:t>
            </a:r>
          </a:p>
          <a:p>
            <a:pPr algn="l" rtl="0"/>
            <a:endParaRPr lang="he-IL" sz="1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918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9640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של תמונה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4" t="47563" r="51371"/>
          <a:stretch/>
        </p:blipFill>
        <p:spPr>
          <a:xfrm>
            <a:off x="3791366" y="1484784"/>
            <a:ext cx="4813082" cy="4853872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2139696" cy="3667496"/>
          </a:xfrm>
        </p:spPr>
        <p:txBody>
          <a:bodyPr/>
          <a:lstStyle/>
          <a:p>
            <a:pPr algn="l" rtl="0"/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) Genes in the support of MEP1. The</a:t>
            </a:r>
          </a:p>
          <a:p>
            <a:pPr algn="l" rtl="0"/>
            <a:r>
              <a:rPr lang="en-US" dirty="0"/>
              <a:t>objective gene (MEP1) is indicated by a red square. Note that the majority</a:t>
            </a:r>
          </a:p>
          <a:p>
            <a:pPr algn="l" rtl="0"/>
            <a:r>
              <a:rPr lang="en-US" dirty="0"/>
              <a:t>of the genes are part of a PPI network.</a:t>
            </a:r>
            <a:endParaRPr lang="he-IL" dirty="0"/>
          </a:p>
        </p:txBody>
      </p:sp>
      <p:sp>
        <p:nvSpPr>
          <p:cNvPr id="8" name="כותרת 5"/>
          <p:cNvSpPr txBox="1">
            <a:spLocks/>
          </p:cNvSpPr>
          <p:nvPr/>
        </p:nvSpPr>
        <p:spPr>
          <a:xfrm>
            <a:off x="251520" y="548680"/>
            <a:ext cx="2808312" cy="1916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Sparse reconstruction of yeast genes expression profiles by</a:t>
            </a:r>
            <a:br>
              <a:rPr lang="en-US" smtClean="0"/>
            </a:br>
            <a:r>
              <a:rPr lang="en-US" smtClean="0"/>
              <a:t>SPARCLE.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934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45" t="43605" r="439"/>
          <a:stretch/>
        </p:blipFill>
        <p:spPr>
          <a:xfrm>
            <a:off x="3491880" y="1394852"/>
            <a:ext cx="5436095" cy="4943804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2139696" cy="3739504"/>
          </a:xfrm>
        </p:spPr>
        <p:txBody>
          <a:bodyPr/>
          <a:lstStyle/>
          <a:p>
            <a:pPr algn="l" rtl="0"/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 Sample of four objective genes</a:t>
            </a:r>
          </a:p>
          <a:p>
            <a:pPr algn="l" rtl="0"/>
            <a:r>
              <a:rPr lang="en-US" dirty="0"/>
              <a:t>(marked by red squares) whose supports are indicated by poor connectivity</a:t>
            </a:r>
          </a:p>
          <a:p>
            <a:pPr algn="l" rtl="0"/>
            <a:r>
              <a:rPr lang="en-US" dirty="0"/>
              <a:t>and a fragmented PPI network. PPI connectivity is retrieved from the </a:t>
            </a:r>
            <a:r>
              <a:rPr lang="en-US" dirty="0" err="1"/>
              <a:t>BioGrid</a:t>
            </a:r>
            <a:endParaRPr lang="en-US" dirty="0"/>
          </a:p>
          <a:p>
            <a:pPr algn="l" rtl="0"/>
            <a:r>
              <a:rPr lang="en-US" dirty="0"/>
              <a:t>(http://thebiogrid.org/) repository. Graphics are based on Pathway Palette</a:t>
            </a:r>
          </a:p>
          <a:p>
            <a:pPr algn="l" rtl="0"/>
            <a:r>
              <a:rPr lang="en-US" dirty="0"/>
              <a:t>(</a:t>
            </a:r>
            <a:r>
              <a:rPr lang="en-US" dirty="0" err="1"/>
              <a:t>Askenazi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2010).</a:t>
            </a:r>
            <a:endParaRPr lang="he-IL" dirty="0"/>
          </a:p>
        </p:txBody>
      </p:sp>
      <p:sp>
        <p:nvSpPr>
          <p:cNvPr id="8" name="כותרת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2808312" cy="1916440"/>
          </a:xfrm>
        </p:spPr>
        <p:txBody>
          <a:bodyPr>
            <a:normAutofit fontScale="90000"/>
          </a:bodyPr>
          <a:lstStyle/>
          <a:p>
            <a:r>
              <a:rPr lang="en-US" dirty="0"/>
              <a:t>Sparse reconstruction of yeast genes expression profiles by</a:t>
            </a:r>
            <a:br>
              <a:rPr lang="en-US" dirty="0"/>
            </a:br>
            <a:r>
              <a:rPr lang="en-US" dirty="0"/>
              <a:t>SPARCLE.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293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of PPI and GO annotations</a:t>
            </a:r>
            <a:endParaRPr lang="he-IL" dirty="0"/>
          </a:p>
        </p:txBody>
      </p:sp>
      <p:pic>
        <p:nvPicPr>
          <p:cNvPr id="7" name="מציין מיקום של תמונה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17" t="60622" r="-3502" b="-858"/>
          <a:stretch/>
        </p:blipFill>
        <p:spPr>
          <a:xfrm>
            <a:off x="2786743" y="2420888"/>
            <a:ext cx="6183085" cy="2351314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) Prediction of PPI, as represented</a:t>
            </a:r>
          </a:p>
          <a:p>
            <a:pPr algn="l" rtl="0"/>
            <a:r>
              <a:rPr lang="en-US" dirty="0"/>
              <a:t>by the STRING database, by supervised learning from SPARCLE results</a:t>
            </a:r>
          </a:p>
          <a:p>
            <a:pPr algn="l" rtl="0"/>
            <a:r>
              <a:rPr lang="en-US" dirty="0"/>
              <a:t>(SPARCLE+AB).Accuracy is traded off with coverage by applying certainty</a:t>
            </a:r>
          </a:p>
          <a:p>
            <a:pPr algn="l" rtl="0"/>
            <a:r>
              <a:rPr lang="en-US" dirty="0"/>
              <a:t>thresholds on the classifier output. Other methods for predicting genes</a:t>
            </a:r>
          </a:p>
          <a:p>
            <a:pPr algn="l" rtl="0"/>
            <a:r>
              <a:rPr lang="en-US" dirty="0"/>
              <a:t>interrelationships are as follows: Pearson’s correlation of the expression</a:t>
            </a:r>
          </a:p>
          <a:p>
            <a:pPr algn="l" rtl="0"/>
            <a:r>
              <a:rPr lang="en-US" dirty="0"/>
              <a:t>profiles (Correlations), and a transitive correlations method (</a:t>
            </a:r>
            <a:r>
              <a:rPr lang="en-US" dirty="0" err="1"/>
              <a:t>SPath</a:t>
            </a:r>
            <a:r>
              <a:rPr lang="en-US" dirty="0"/>
              <a:t>, see</a:t>
            </a:r>
          </a:p>
          <a:p>
            <a:pPr algn="l" rtl="0"/>
            <a:r>
              <a:rPr lang="en-US" dirty="0"/>
              <a:t>Section 2). (</a:t>
            </a:r>
            <a:r>
              <a:rPr lang="en-US" b="1" dirty="0"/>
              <a:t>C</a:t>
            </a:r>
            <a:r>
              <a:rPr lang="en-US" dirty="0"/>
              <a:t>) Prediction of associations for the GO Slim annotations,</a:t>
            </a:r>
          </a:p>
          <a:p>
            <a:pPr algn="l" rtl="0"/>
            <a:r>
              <a:rPr lang="en-US" dirty="0"/>
              <a:t>covering CC ontology.</a:t>
            </a:r>
            <a:endParaRPr lang="he-IL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346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of genes’ associations according to GO</a:t>
            </a:r>
            <a:endParaRPr lang="he-IL" dirty="0"/>
          </a:p>
        </p:txBody>
      </p:sp>
      <p:sp>
        <p:nvSpPr>
          <p:cNvPr id="6" name="מציין מיקום של תמונה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מציין מיקום טקסט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A comparison of SPARCLE-based </a:t>
            </a:r>
            <a:r>
              <a:rPr lang="en-US" dirty="0" err="1"/>
              <a:t>AdaBoost</a:t>
            </a:r>
            <a:endParaRPr lang="en-US" dirty="0"/>
          </a:p>
          <a:p>
            <a:pPr algn="l" rtl="0"/>
            <a:r>
              <a:rPr lang="en-US" dirty="0"/>
              <a:t>learning (SPARCLE+AB), correlation-based </a:t>
            </a:r>
            <a:r>
              <a:rPr lang="en-US" dirty="0" err="1"/>
              <a:t>AdaBoost</a:t>
            </a:r>
            <a:r>
              <a:rPr lang="en-US" dirty="0"/>
              <a:t> learning (</a:t>
            </a:r>
            <a:r>
              <a:rPr lang="en-US" dirty="0" err="1"/>
              <a:t>Correlations+AB</a:t>
            </a:r>
            <a:r>
              <a:rPr lang="en-US" dirty="0"/>
              <a:t>), correlations-based shortest path (</a:t>
            </a:r>
            <a:r>
              <a:rPr lang="en-US" dirty="0" err="1"/>
              <a:t>SPath</a:t>
            </a:r>
            <a:r>
              <a:rPr lang="en-US" dirty="0"/>
              <a:t>) (Zhou </a:t>
            </a:r>
            <a:r>
              <a:rPr lang="en-US" i="1" dirty="0"/>
              <a:t>et al.</a:t>
            </a:r>
            <a:r>
              <a:rPr lang="en-US" dirty="0"/>
              <a:t>, 2002) and pairwise</a:t>
            </a:r>
          </a:p>
          <a:p>
            <a:pPr algn="l" rtl="0"/>
            <a:r>
              <a:rPr lang="en-US" dirty="0"/>
              <a:t>correlations for the raw data (Correlations) for </a:t>
            </a:r>
            <a:r>
              <a:rPr lang="en-US" i="1" dirty="0" err="1"/>
              <a:t>S.cerevisiae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–</a:t>
            </a:r>
            <a:r>
              <a:rPr lang="en-US" b="1" dirty="0"/>
              <a:t>C</a:t>
            </a:r>
            <a:r>
              <a:rPr lang="en-US" dirty="0"/>
              <a:t>) and </a:t>
            </a:r>
            <a:r>
              <a:rPr lang="en-US" i="1" dirty="0" err="1"/>
              <a:t>P.falciparum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–</a:t>
            </a:r>
            <a:r>
              <a:rPr lang="en-US" b="1" dirty="0"/>
              <a:t>F</a:t>
            </a:r>
            <a:r>
              <a:rPr lang="en-US" dirty="0"/>
              <a:t>) </a:t>
            </a:r>
            <a:r>
              <a:rPr lang="en-US" dirty="0" err="1"/>
              <a:t>transcriptomes</a:t>
            </a:r>
            <a:r>
              <a:rPr lang="en-US" dirty="0"/>
              <a:t>. The ontology branches CC (A–D), BP (B–E)</a:t>
            </a:r>
          </a:p>
          <a:p>
            <a:pPr algn="l" rtl="0"/>
            <a:r>
              <a:rPr lang="en-US" dirty="0"/>
              <a:t>and MF (C–F) were examined.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851" y="980728"/>
            <a:ext cx="5739986" cy="5256584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677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 algn="l" rtl="0"/>
            <a:endParaRPr lang="en-US" dirty="0" smtClean="0"/>
          </a:p>
          <a:p>
            <a:pPr marL="182880" lvl="1" algn="l" rtl="0"/>
            <a:endParaRPr lang="en-US" dirty="0" smtClean="0"/>
          </a:p>
          <a:p>
            <a:pPr marL="182880" lvl="1" algn="l" rtl="0"/>
            <a:r>
              <a:rPr lang="en-US" sz="2400" dirty="0" smtClean="0"/>
              <a:t>The method was not compared with clustering methods.</a:t>
            </a:r>
          </a:p>
          <a:p>
            <a:pPr marL="182880" lvl="1" algn="l" rtl="0"/>
            <a:endParaRPr lang="en-US" dirty="0" smtClean="0"/>
          </a:p>
          <a:p>
            <a:pPr algn="l" rtl="0"/>
            <a:r>
              <a:rPr lang="en-US" dirty="0" smtClean="0"/>
              <a:t>The biological </a:t>
            </a:r>
            <a:r>
              <a:rPr lang="en-US" dirty="0"/>
              <a:t>interpretation of the support sets was mostly indirect.</a:t>
            </a:r>
            <a:endParaRPr lang="en-US" dirty="0" smtClean="0"/>
          </a:p>
          <a:p>
            <a:pPr marL="182880" lvl="1" algn="l" rtl="0"/>
            <a:endParaRPr lang="en-US" dirty="0"/>
          </a:p>
          <a:p>
            <a:pPr algn="l" rtl="0"/>
            <a:r>
              <a:rPr lang="en-US" dirty="0" smtClean="0"/>
              <a:t>The correlation measure performed very </a:t>
            </a:r>
            <a:r>
              <a:rPr lang="en-US" dirty="0"/>
              <a:t>poorly on the malaria data and somewhat better on the </a:t>
            </a:r>
            <a:r>
              <a:rPr lang="en-US" dirty="0" smtClean="0"/>
              <a:t>yeast  data.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marL="182880" lvl="1" algn="l" rtl="0"/>
            <a:endParaRPr lang="en-US" sz="1800" dirty="0"/>
          </a:p>
          <a:p>
            <a:pPr algn="l" rtl="0"/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082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0" lvl="1" algn="l" rtl="0"/>
            <a:r>
              <a:rPr lang="en-US" sz="2600" dirty="0"/>
              <a:t>We introduced a natural, yet unexplored, approach for the problem of gene expression </a:t>
            </a:r>
            <a:r>
              <a:rPr lang="en-US" sz="2600" dirty="0" smtClean="0"/>
              <a:t>analysis.</a:t>
            </a:r>
          </a:p>
          <a:p>
            <a:pPr marL="182880" lvl="1" algn="l" rtl="0"/>
            <a:endParaRPr lang="en-US" sz="2600" dirty="0" smtClean="0"/>
          </a:p>
          <a:p>
            <a:pPr marL="182880" lvl="1" algn="l" rtl="0"/>
            <a:r>
              <a:rPr lang="en-US" sz="2600" dirty="0"/>
              <a:t>Geometrically, we uncovered linear subspaces that are overpopulated with expression profiles in the multidimensional space of the experiments set</a:t>
            </a:r>
            <a:r>
              <a:rPr lang="en-US" sz="2600" dirty="0" smtClean="0"/>
              <a:t>.</a:t>
            </a:r>
          </a:p>
          <a:p>
            <a:pPr marL="182880" lvl="1" algn="l" rtl="0"/>
            <a:endParaRPr lang="en-US" sz="2600" dirty="0"/>
          </a:p>
          <a:p>
            <a:pPr marL="182880" lvl="1" algn="l" rtl="0"/>
            <a:r>
              <a:rPr lang="en-US" sz="2600" dirty="0"/>
              <a:t>The </a:t>
            </a:r>
            <a:r>
              <a:rPr lang="en-US" sz="2600" dirty="0" smtClean="0"/>
              <a:t>sparse </a:t>
            </a:r>
            <a:r>
              <a:rPr lang="en-US" sz="2600" dirty="0"/>
              <a:t>representation is general and proved to be robust</a:t>
            </a:r>
            <a:r>
              <a:rPr lang="en-US" sz="2600" dirty="0" smtClean="0"/>
              <a:t>.</a:t>
            </a:r>
          </a:p>
          <a:p>
            <a:pPr marL="182880" lvl="1" algn="l" rtl="0"/>
            <a:endParaRPr lang="en-US" sz="2600" dirty="0"/>
          </a:p>
          <a:p>
            <a:pPr algn="l" rtl="0"/>
            <a:r>
              <a:rPr lang="en-US" sz="2600" dirty="0"/>
              <a:t>The high performance of SPARCLE-based </a:t>
            </a:r>
            <a:r>
              <a:rPr lang="en-US" sz="2600" dirty="0" err="1" smtClean="0"/>
              <a:t>AdaBoost</a:t>
            </a:r>
            <a:r>
              <a:rPr lang="en-US" sz="2600" dirty="0" smtClean="0"/>
              <a:t> learning </a:t>
            </a:r>
            <a:r>
              <a:rPr lang="en-US" sz="2600" dirty="0"/>
              <a:t>should be considered as evidence for the </a:t>
            </a:r>
            <a:r>
              <a:rPr lang="en-US" sz="2600" dirty="0" smtClean="0"/>
              <a:t>principal information </a:t>
            </a:r>
            <a:r>
              <a:rPr lang="en-US" sz="2600" dirty="0"/>
              <a:t>that is embedded in the </a:t>
            </a:r>
            <a:r>
              <a:rPr lang="en-US" sz="2600" dirty="0" smtClean="0"/>
              <a:t>geometric properties </a:t>
            </a:r>
            <a:r>
              <a:rPr lang="en-US" sz="2600" dirty="0"/>
              <a:t>of </a:t>
            </a:r>
            <a:r>
              <a:rPr lang="en-US" sz="2600" dirty="0" smtClean="0"/>
              <a:t>the data</a:t>
            </a:r>
            <a:r>
              <a:rPr lang="en-US" sz="2600" dirty="0"/>
              <a:t>.</a:t>
            </a:r>
            <a:endParaRPr lang="en-US" sz="2600" dirty="0" smtClean="0"/>
          </a:p>
          <a:p>
            <a:pPr marL="182880" lvl="1" algn="l" rtl="0"/>
            <a:endParaRPr lang="en-US" dirty="0"/>
          </a:p>
          <a:p>
            <a:pPr marL="182880" lvl="1" algn="l" rtl="0"/>
            <a:endParaRPr lang="en-US" dirty="0" smtClean="0"/>
          </a:p>
          <a:p>
            <a:pPr marL="182880" lvl="1" algn="l" rtl="0"/>
            <a:endParaRPr lang="en-US" dirty="0"/>
          </a:p>
          <a:p>
            <a:pPr marL="182880" lvl="1"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082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082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dirty="0"/>
              <a:t>Y. </a:t>
            </a:r>
            <a:r>
              <a:rPr lang="en-US" sz="1800" dirty="0" err="1"/>
              <a:t>Prat</a:t>
            </a:r>
            <a:r>
              <a:rPr lang="en-US" sz="1800" dirty="0"/>
              <a:t>, M. </a:t>
            </a:r>
            <a:r>
              <a:rPr lang="en-US" sz="1800" dirty="0" err="1"/>
              <a:t>Fromer</a:t>
            </a:r>
            <a:r>
              <a:rPr lang="en-US" sz="1800" dirty="0"/>
              <a:t>, N. </a:t>
            </a:r>
            <a:r>
              <a:rPr lang="en-US" sz="1800" dirty="0" err="1"/>
              <a:t>Linial</a:t>
            </a:r>
            <a:r>
              <a:rPr lang="en-US" sz="1800" dirty="0"/>
              <a:t>, M. </a:t>
            </a:r>
            <a:r>
              <a:rPr lang="en-US" sz="1800" dirty="0" err="1"/>
              <a:t>Linial</a:t>
            </a:r>
            <a:r>
              <a:rPr lang="en-US" sz="1800" dirty="0"/>
              <a:t>, Recovering key biological </a:t>
            </a:r>
            <a:r>
              <a:rPr lang="en-US" sz="1800" dirty="0" smtClean="0"/>
              <a:t>constituents </a:t>
            </a:r>
            <a:r>
              <a:rPr lang="en-US" sz="1800" dirty="0"/>
              <a:t>through sparse representation of gene expression. </a:t>
            </a:r>
            <a:r>
              <a:rPr lang="en-US" sz="1800" dirty="0" smtClean="0"/>
              <a:t>Bioinformatics </a:t>
            </a:r>
            <a:r>
              <a:rPr lang="en-US" sz="1800" dirty="0"/>
              <a:t>27, 655 (2011</a:t>
            </a:r>
            <a:r>
              <a:rPr lang="en-US" sz="1800" dirty="0" smtClean="0"/>
              <a:t>).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B. Berger, J. </a:t>
            </a:r>
            <a:r>
              <a:rPr lang="en-US" sz="1800" dirty="0" err="1" smtClean="0"/>
              <a:t>Peng</a:t>
            </a:r>
            <a:r>
              <a:rPr lang="en-US" sz="1800" dirty="0" smtClean="0"/>
              <a:t>, M. </a:t>
            </a:r>
            <a:r>
              <a:rPr lang="en-US" sz="1800" dirty="0"/>
              <a:t>Singh, Computational solutions for </a:t>
            </a:r>
          </a:p>
          <a:p>
            <a:pPr algn="l" rtl="0"/>
            <a:r>
              <a:rPr lang="en-US" sz="1800" dirty="0" err="1"/>
              <a:t>omics</a:t>
            </a:r>
            <a:r>
              <a:rPr lang="en-US" sz="1800" dirty="0"/>
              <a:t> </a:t>
            </a:r>
            <a:r>
              <a:rPr lang="en-US" sz="1800" dirty="0" smtClean="0"/>
              <a:t>data, Nature 14, 343 (2013)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5133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3419872" y="3140968"/>
            <a:ext cx="3384376" cy="990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he-IL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6594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Large-scale </a:t>
            </a:r>
            <a:r>
              <a:rPr lang="en-US" dirty="0"/>
              <a:t>RNA expression measurements </a:t>
            </a:r>
            <a:r>
              <a:rPr lang="en-US" dirty="0" smtClean="0"/>
              <a:t>produce enormous amounts </a:t>
            </a:r>
            <a:r>
              <a:rPr lang="en-US" dirty="0"/>
              <a:t>of </a:t>
            </a:r>
            <a:r>
              <a:rPr lang="en-US" dirty="0" smtClean="0"/>
              <a:t>data.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Many </a:t>
            </a:r>
            <a:r>
              <a:rPr lang="en-US" dirty="0"/>
              <a:t>methods were developed for extracting insights regarding </a:t>
            </a:r>
            <a:r>
              <a:rPr lang="en-US" dirty="0" smtClean="0"/>
              <a:t>the interrelationships </a:t>
            </a:r>
            <a:r>
              <a:rPr lang="en-US" dirty="0"/>
              <a:t>between </a:t>
            </a:r>
            <a:r>
              <a:rPr lang="en-US" dirty="0" smtClean="0"/>
              <a:t>genes.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We do not know yet the function of all genes.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Motivation:</a:t>
            </a:r>
          </a:p>
          <a:p>
            <a:pPr lvl="1" algn="l" rtl="0"/>
            <a:r>
              <a:rPr lang="en-US" dirty="0"/>
              <a:t>Find functional associations between </a:t>
            </a:r>
            <a:r>
              <a:rPr lang="en-US" dirty="0" smtClean="0"/>
              <a:t>genes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6928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u="sng" dirty="0" smtClean="0"/>
              <a:t>Key idea: </a:t>
            </a:r>
          </a:p>
          <a:p>
            <a:pPr algn="l" rtl="0"/>
            <a:r>
              <a:rPr lang="en-US" dirty="0" smtClean="0"/>
              <a:t>Gene </a:t>
            </a:r>
            <a:r>
              <a:rPr lang="en-US" dirty="0"/>
              <a:t>regulatory network is sparsely </a:t>
            </a:r>
            <a:r>
              <a:rPr lang="en-US" dirty="0" smtClean="0"/>
              <a:t>structured:</a:t>
            </a:r>
          </a:p>
          <a:p>
            <a:pPr lvl="1" algn="l" rtl="0"/>
            <a:r>
              <a:rPr lang="en-US" dirty="0"/>
              <a:t>the expression of any gene is directly regulated by only a few other </a:t>
            </a:r>
            <a:r>
              <a:rPr lang="en-US" dirty="0" smtClean="0"/>
              <a:t>genes.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Look for a concise representation </a:t>
            </a:r>
            <a:r>
              <a:rPr lang="en-US" dirty="0"/>
              <a:t>of genes that explain the differential phenomena in gene </a:t>
            </a:r>
            <a:r>
              <a:rPr lang="en-US" dirty="0" smtClean="0"/>
              <a:t>expression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For example, genes that regulate specific pathways would correlate linearly with their targets. 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lvl="1"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2613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SPARCLE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SPARCLE representation method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082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Sparse Representation Of Expression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Goal: </a:t>
                </a:r>
              </a:p>
              <a:p>
                <a:pPr lvl="1" algn="l" rtl="0"/>
                <a:r>
                  <a:rPr lang="en-US" dirty="0" smtClean="0"/>
                  <a:t>Discover </a:t>
                </a:r>
                <a:r>
                  <a:rPr lang="en-US" dirty="0"/>
                  <a:t>linear dependencies within groups of expression </a:t>
                </a:r>
                <a:r>
                  <a:rPr lang="en-US" dirty="0" smtClean="0"/>
                  <a:t>profiles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SPARCLE’s </a:t>
                </a:r>
                <a:r>
                  <a:rPr lang="en-US" dirty="0" smtClean="0"/>
                  <a:t>Ambition</a:t>
                </a:r>
                <a:r>
                  <a:rPr lang="en-US" dirty="0" smtClean="0"/>
                  <a:t>: 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For each gene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b="0" dirty="0" smtClean="0"/>
                  <a:t> in the genome:</a:t>
                </a:r>
              </a:p>
              <a:p>
                <a:pPr lvl="2" algn="l" rtl="0"/>
                <a:r>
                  <a:rPr lang="en-US" dirty="0" smtClean="0"/>
                  <a:t>find </a:t>
                </a:r>
                <a:r>
                  <a:rPr lang="en-US" dirty="0" smtClean="0"/>
                  <a:t>the smallest number of profiles, whose linear span contains the expression profile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264868"/>
            <a:ext cx="2228850" cy="2476500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1381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Sparse Representation Of Expression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Formally,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𝑚𝑖𝑛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. </m:t>
                      </m:r>
                      <m:r>
                        <a:rPr lang="en-US" sz="3200" b="0" i="1" smtClean="0">
                          <a:latin typeface="Cambria Math"/>
                        </a:rPr>
                        <m:t>𝐴𝑥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3200" i="1" dirty="0" smtClean="0">
                    <a:latin typeface="Cambria Math"/>
                  </a:rPr>
                  <a:t>where </a:t>
                </a:r>
                <a:endParaRPr lang="en-US" sz="3200" b="0" i="1" dirty="0" smtClean="0">
                  <a:latin typeface="Cambria Math"/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-  matrix of RNA expression levels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genes measured in the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dirty="0"/>
                  <a:t> experiments.</a:t>
                </a:r>
              </a:p>
              <a:p>
                <a:pPr lvl="1" algn="l" rtl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   -  vector of expression levels of the objective gene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dirty="0"/>
                  <a:t> experiments.</a:t>
                </a:r>
              </a:p>
              <a:p>
                <a:pPr lvl="1" algn="l" rtl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 -  vector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coefficients corresponding to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genes</a:t>
                </a:r>
              </a:p>
              <a:p>
                <a:pPr marL="0" indent="0" algn="l" rtl="0">
                  <a:buNone/>
                </a:pPr>
                <a:endParaRPr lang="en-US" sz="3200" b="0" i="1" dirty="0" smtClean="0">
                  <a:latin typeface="Cambria Math"/>
                </a:endParaRP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775" t="-7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555776" y="2289515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289515"/>
                <a:ext cx="118813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22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 Reminder</a:t>
            </a:r>
            <a:endParaRPr lang="he-IL" dirty="0"/>
          </a:p>
        </p:txBody>
      </p:sp>
      <p:pic>
        <p:nvPicPr>
          <p:cNvPr id="4" name="מציין מיקום תוכן 3" descr="numerical-linear-algebra-trefethenbau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5" t="36363" r="16349" b="22063"/>
          <a:stretch/>
        </p:blipFill>
        <p:spPr>
          <a:xfrm>
            <a:off x="0" y="1772816"/>
            <a:ext cx="9329501" cy="33135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5661248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Objective gene</a:t>
            </a:r>
            <a:endParaRPr lang="he-IL" b="1" dirty="0"/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1115616" y="4941168"/>
            <a:ext cx="0" cy="720080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76256" y="5661248"/>
            <a:ext cx="2376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Other genes in the genome</a:t>
            </a:r>
            <a:endParaRPr lang="he-IL" b="1" dirty="0"/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8064388" y="5013176"/>
            <a:ext cx="324036" cy="720080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 flipV="1">
            <a:off x="6876256" y="5002969"/>
            <a:ext cx="1188132" cy="720080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5652120" y="5002969"/>
            <a:ext cx="2412268" cy="720080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7944" y="5719553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Coefficients‘ variables  </a:t>
            </a:r>
            <a:endParaRPr lang="he-IL" b="1" dirty="0"/>
          </a:p>
        </p:txBody>
      </p:sp>
      <p:cxnSp>
        <p:nvCxnSpPr>
          <p:cNvPr id="17" name="מחבר חץ ישר 16"/>
          <p:cNvCxnSpPr/>
          <p:nvPr/>
        </p:nvCxnSpPr>
        <p:spPr>
          <a:xfrm flipV="1">
            <a:off x="4826849" y="4437113"/>
            <a:ext cx="177199" cy="128244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4892422" y="4437113"/>
            <a:ext cx="1191746" cy="1270257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16" idx="0"/>
          </p:cNvCxnSpPr>
          <p:nvPr/>
        </p:nvCxnSpPr>
        <p:spPr>
          <a:xfrm flipV="1">
            <a:off x="5004048" y="4299948"/>
            <a:ext cx="2913503" cy="1419605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של מספר שקופית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835E-E24A-444F-BD79-6640756E5D03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9789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בהירות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5264</TotalTime>
  <Words>1371</Words>
  <Application>Microsoft Office PowerPoint</Application>
  <PresentationFormat>On-screen Show (4:3)</PresentationFormat>
  <Paragraphs>277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בהירות</vt:lpstr>
      <vt:lpstr>Slide 1</vt:lpstr>
      <vt:lpstr>Outline</vt:lpstr>
      <vt:lpstr>Introduction</vt:lpstr>
      <vt:lpstr>Introduction</vt:lpstr>
      <vt:lpstr>Introduction</vt:lpstr>
      <vt:lpstr>SPARCLE</vt:lpstr>
      <vt:lpstr>Sparse Representation Of Expression</vt:lpstr>
      <vt:lpstr>Sparse Representation Of Expression</vt:lpstr>
      <vt:lpstr>Linear Algebra Reminder</vt:lpstr>
      <vt:lpstr>SPARCLE illustration</vt:lpstr>
      <vt:lpstr>Sparse Representation Of Expression</vt:lpstr>
      <vt:lpstr>Sparse Representation Of Expression</vt:lpstr>
      <vt:lpstr> Robustness test of expression profile representations</vt:lpstr>
      <vt:lpstr> Robustness test of expression profile representations</vt:lpstr>
      <vt:lpstr> Robustness test of expression profile representations</vt:lpstr>
      <vt:lpstr>SPARCLE-based learning</vt:lpstr>
      <vt:lpstr>Prediction of Pairwise associations between genes</vt:lpstr>
      <vt:lpstr>Extraction of feature vectors</vt:lpstr>
      <vt:lpstr>Extraction of feature vectors</vt:lpstr>
      <vt:lpstr>GO Annotations</vt:lpstr>
      <vt:lpstr>GO Annotations</vt:lpstr>
      <vt:lpstr>AdaBoost (adaptive boosting)</vt:lpstr>
      <vt:lpstr>SPARCLE-based learning            algorithm overview </vt:lpstr>
      <vt:lpstr>Datasets</vt:lpstr>
      <vt:lpstr>Datasets</vt:lpstr>
      <vt:lpstr>Results</vt:lpstr>
      <vt:lpstr>Slide 27</vt:lpstr>
      <vt:lpstr>Sparse reconstruction of yeast genes expression profiles by SPARCLE.</vt:lpstr>
      <vt:lpstr>Slide 29</vt:lpstr>
      <vt:lpstr>Slide 30</vt:lpstr>
      <vt:lpstr>Sparse reconstruction of yeast genes expression profiles by SPARCLE.</vt:lpstr>
      <vt:lpstr>Prediction of PPI and GO annotations</vt:lpstr>
      <vt:lpstr>Prediction of genes’ associations according to GO</vt:lpstr>
      <vt:lpstr>Discussion</vt:lpstr>
      <vt:lpstr>Conclusion</vt:lpstr>
      <vt:lpstr>Questions?</vt:lpstr>
      <vt:lpstr>Bibliography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Daniel</dc:creator>
  <cp:lastModifiedBy>rshamir</cp:lastModifiedBy>
  <cp:revision>190</cp:revision>
  <cp:lastPrinted>2013-06-12T12:50:48Z</cp:lastPrinted>
  <dcterms:created xsi:type="dcterms:W3CDTF">2013-06-08T20:09:58Z</dcterms:created>
  <dcterms:modified xsi:type="dcterms:W3CDTF">2013-06-16T08:20:48Z</dcterms:modified>
</cp:coreProperties>
</file>