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2" r:id="rId6"/>
    <p:sldId id="260" r:id="rId7"/>
    <p:sldId id="288" r:id="rId8"/>
    <p:sldId id="261" r:id="rId9"/>
    <p:sldId id="263" r:id="rId10"/>
    <p:sldId id="267" r:id="rId11"/>
    <p:sldId id="264" r:id="rId12"/>
    <p:sldId id="265" r:id="rId13"/>
    <p:sldId id="268" r:id="rId14"/>
    <p:sldId id="266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2" r:id="rId28"/>
    <p:sldId id="281" r:id="rId29"/>
    <p:sldId id="283" r:id="rId30"/>
    <p:sldId id="284" r:id="rId31"/>
    <p:sldId id="285" r:id="rId32"/>
    <p:sldId id="290" r:id="rId33"/>
    <p:sldId id="286" r:id="rId34"/>
    <p:sldId id="287" r:id="rId35"/>
    <p:sldId id="291" r:id="rId36"/>
    <p:sldId id="289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מקטע ברירת מחדל" id="{6ED7A722-FCF4-4EC1-9217-E6A2F49FFC6B}">
          <p14:sldIdLst>
            <p14:sldId id="256"/>
            <p14:sldId id="257"/>
            <p14:sldId id="258"/>
            <p14:sldId id="259"/>
            <p14:sldId id="262"/>
            <p14:sldId id="260"/>
            <p14:sldId id="288"/>
            <p14:sldId id="261"/>
            <p14:sldId id="263"/>
            <p14:sldId id="267"/>
            <p14:sldId id="264"/>
            <p14:sldId id="265"/>
            <p14:sldId id="268"/>
            <p14:sldId id="266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2"/>
            <p14:sldId id="281"/>
            <p14:sldId id="283"/>
            <p14:sldId id="284"/>
            <p14:sldId id="285"/>
            <p14:sldId id="290"/>
            <p14:sldId id="286"/>
            <p14:sldId id="287"/>
            <p14:sldId id="291"/>
            <p14:sldId id="289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0000"/>
    <a:srgbClr val="B7FFB7"/>
    <a:srgbClr val="C3D686"/>
    <a:srgbClr val="3EF73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-96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020019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87615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841810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99E3-9C39-4BA4-8167-FD1A84849F6C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EE07-CC27-4DAB-ACE2-B3CCDE616C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4435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99E3-9C39-4BA4-8167-FD1A84849F6C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EE07-CC27-4DAB-ACE2-B3CCDE616C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9250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99E3-9C39-4BA4-8167-FD1A84849F6C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EE07-CC27-4DAB-ACE2-B3CCDE616C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9906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99E3-9C39-4BA4-8167-FD1A84849F6C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EE07-CC27-4DAB-ACE2-B3CCDE616C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1248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99E3-9C39-4BA4-8167-FD1A84849F6C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EE07-CC27-4DAB-ACE2-B3CCDE616C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0878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99E3-9C39-4BA4-8167-FD1A84849F6C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EE07-CC27-4DAB-ACE2-B3CCDE616C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6484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99E3-9C39-4BA4-8167-FD1A84849F6C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EE07-CC27-4DAB-ACE2-B3CCDE616C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5887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99E3-9C39-4BA4-8167-FD1A84849F6C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EE07-CC27-4DAB-ACE2-B3CCDE616C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3426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99E3-9C39-4BA4-8167-FD1A84849F6C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EE07-CC27-4DAB-ACE2-B3CCDE616C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2158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99E3-9C39-4BA4-8167-FD1A84849F6C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EE07-CC27-4DAB-ACE2-B3CCDE616C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0825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99E3-9C39-4BA4-8167-FD1A84849F6C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EE07-CC27-4DAB-ACE2-B3CCDE616C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792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99E3-9C39-4BA4-8167-FD1A84849F6C}" type="datetimeFigureOut">
              <a:rPr lang="en-US" smtClean="0"/>
              <a:pPr/>
              <a:t>6/23/2013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8EE07-CC27-4DAB-ACE2-B3CCDE616C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0129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e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err="1" smtClean="0"/>
              <a:t>ResponseNet</a:t>
            </a:r>
            <a:endParaRPr lang="en-US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877590"/>
          </a:xfrm>
        </p:spPr>
        <p:txBody>
          <a:bodyPr>
            <a:normAutofit lnSpcReduction="10000"/>
          </a:bodyPr>
          <a:lstStyle/>
          <a:p>
            <a:r>
              <a:rPr lang="en-US" sz="2000" dirty="0" err="1"/>
              <a:t>Esti</a:t>
            </a:r>
            <a:r>
              <a:rPr lang="en-US" sz="2000" dirty="0"/>
              <a:t> </a:t>
            </a:r>
            <a:r>
              <a:rPr lang="en-US" sz="2000" dirty="0" err="1"/>
              <a:t>Yeger-Lotem</a:t>
            </a:r>
            <a:r>
              <a:rPr lang="en-US" sz="2000" dirty="0"/>
              <a:t>, Laura Riva, Linhui Julie Su, Aaron D Gitler, Anil G Cashikar, Oliver D King, Pavan K Auluck, Melissa L Geddie, Julie S Valastyan, David R Karger, Susan Lindquist &amp; Ernest Fraenkel</a:t>
            </a:r>
          </a:p>
          <a:p>
            <a:r>
              <a:rPr lang="en-US" sz="3200" dirty="0" smtClean="0"/>
              <a:t>Bridging </a:t>
            </a:r>
            <a:r>
              <a:rPr lang="en-US" sz="3200" dirty="0" smtClean="0"/>
              <a:t>high-throughput genetic and transcriptional data reveals cellular responses to alpha-</a:t>
            </a:r>
            <a:r>
              <a:rPr lang="en-US" sz="3200" dirty="0" err="1" smtClean="0"/>
              <a:t>synuclein</a:t>
            </a:r>
            <a:r>
              <a:rPr lang="en-US" sz="3200" dirty="0" smtClean="0"/>
              <a:t> </a:t>
            </a:r>
            <a:r>
              <a:rPr lang="en-US" sz="3200" dirty="0" smtClean="0"/>
              <a:t>toxicity, Nature Genetics 2009</a:t>
            </a:r>
            <a:endParaRPr lang="en-US" sz="3200" dirty="0"/>
          </a:p>
          <a:p>
            <a:r>
              <a:rPr lang="en-US" dirty="0"/>
              <a:t>Presented by Shahar Zini</a:t>
            </a:r>
          </a:p>
          <a:p>
            <a:r>
              <a:rPr lang="en-US" sz="1600" b="1" dirty="0" smtClean="0"/>
              <a:t>June 2013</a:t>
            </a:r>
            <a:endParaRPr lang="en-US" sz="1600" b="1" dirty="0"/>
          </a:p>
        </p:txBody>
      </p:sp>
      <p:pic>
        <p:nvPicPr>
          <p:cNvPr id="4" name="Picture 4" descr="Screen shot 2012-11-20 at 11.27.22 A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27917" y="153774"/>
            <a:ext cx="3175852" cy="299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4191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igure 1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563525"/>
            <a:ext cx="4800600" cy="463694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81200" y="5648143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signaling and regulatory sub-network, by which stimulus-related proteins detected by genetic screens may lead to the measured transcriptomic response.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29000" y="3362143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Stimulus-related proteins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57600" y="4581343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stimulus-related genes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38800" y="3514543"/>
            <a:ext cx="1596262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intermediary proteins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48400" y="458134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418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Min-cost flow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Represent the problem as a flow problem.</a:t>
            </a:r>
          </a:p>
          <a:p>
            <a:pPr lvl="1"/>
            <a:r>
              <a:rPr lang="en-US" dirty="0" smtClean="0"/>
              <a:t>Each edge’s weight set to the negative log of it’s probability</a:t>
            </a:r>
          </a:p>
          <a:p>
            <a:r>
              <a:rPr lang="en-US" dirty="0" smtClean="0"/>
              <a:t>Try to pass flow from the genetic hits to the differently expressed genes using regulatory proteins.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Strong flow =&gt; Highly regulated path =&gt; Important component in the process</a:t>
            </a:r>
          </a:p>
          <a:p>
            <a:r>
              <a:rPr lang="en-US" dirty="0" smtClean="0"/>
              <a:t>Rank nodes based on amount of flow to distinguish core component of the cellular response and peripherals.</a:t>
            </a:r>
            <a:endParaRPr lang="en-US" dirty="0"/>
          </a:p>
        </p:txBody>
      </p:sp>
      <p:sp>
        <p:nvSpPr>
          <p:cNvPr id="4" name="יהלום 3"/>
          <p:cNvSpPr/>
          <p:nvPr/>
        </p:nvSpPr>
        <p:spPr>
          <a:xfrm>
            <a:off x="3621314" y="3582531"/>
            <a:ext cx="565676" cy="505327"/>
          </a:xfrm>
          <a:prstGeom prst="diamon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אליפסה 4"/>
          <p:cNvSpPr/>
          <p:nvPr/>
        </p:nvSpPr>
        <p:spPr>
          <a:xfrm>
            <a:off x="5064401" y="3629512"/>
            <a:ext cx="428980" cy="41136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מלבן 5"/>
          <p:cNvSpPr/>
          <p:nvPr/>
        </p:nvSpPr>
        <p:spPr>
          <a:xfrm>
            <a:off x="6370792" y="3628885"/>
            <a:ext cx="451113" cy="4126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מחבר חץ ישר 7"/>
          <p:cNvCxnSpPr/>
          <p:nvPr/>
        </p:nvCxnSpPr>
        <p:spPr>
          <a:xfrm>
            <a:off x="4307305" y="3826042"/>
            <a:ext cx="553453" cy="12032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חץ ישר 9"/>
          <p:cNvCxnSpPr/>
          <p:nvPr/>
        </p:nvCxnSpPr>
        <p:spPr>
          <a:xfrm>
            <a:off x="5621956" y="3824621"/>
            <a:ext cx="553453" cy="12032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6395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קבוצה 39"/>
          <p:cNvGrpSpPr/>
          <p:nvPr/>
        </p:nvGrpSpPr>
        <p:grpSpPr>
          <a:xfrm>
            <a:off x="3905481" y="1242072"/>
            <a:ext cx="1710342" cy="3987578"/>
            <a:chOff x="3905481" y="1242072"/>
            <a:chExt cx="1710342" cy="3987578"/>
          </a:xfrm>
        </p:grpSpPr>
        <p:cxnSp>
          <p:nvCxnSpPr>
            <p:cNvPr id="61" name="מחבר ישר 60"/>
            <p:cNvCxnSpPr>
              <a:stCxn id="28" idx="7"/>
              <a:endCxn id="6" idx="3"/>
            </p:cNvCxnSpPr>
            <p:nvPr/>
          </p:nvCxnSpPr>
          <p:spPr>
            <a:xfrm flipV="1">
              <a:off x="4177606" y="2983778"/>
              <a:ext cx="1166093" cy="894353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2" name="מחבר ישר 61"/>
            <p:cNvCxnSpPr/>
            <p:nvPr/>
          </p:nvCxnSpPr>
          <p:spPr>
            <a:xfrm>
              <a:off x="3905481" y="1656664"/>
              <a:ext cx="0" cy="668278"/>
            </a:xfrm>
            <a:prstGeom prst="line">
              <a:avLst/>
            </a:prstGeom>
            <a:ln w="317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מחבר ישר 62"/>
            <p:cNvCxnSpPr/>
            <p:nvPr/>
          </p:nvCxnSpPr>
          <p:spPr>
            <a:xfrm>
              <a:off x="5615823" y="1656664"/>
              <a:ext cx="0" cy="668278"/>
            </a:xfrm>
            <a:prstGeom prst="line">
              <a:avLst/>
            </a:prstGeom>
            <a:ln w="317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מחבר ישר 63"/>
            <p:cNvCxnSpPr/>
            <p:nvPr/>
          </p:nvCxnSpPr>
          <p:spPr>
            <a:xfrm>
              <a:off x="4141374" y="1451152"/>
              <a:ext cx="1202326" cy="986829"/>
            </a:xfrm>
            <a:prstGeom prst="line">
              <a:avLst/>
            </a:prstGeom>
            <a:ln w="317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מחבר ישר 65"/>
            <p:cNvCxnSpPr/>
            <p:nvPr/>
          </p:nvCxnSpPr>
          <p:spPr>
            <a:xfrm>
              <a:off x="5615823" y="3096815"/>
              <a:ext cx="0" cy="668278"/>
            </a:xfrm>
            <a:prstGeom prst="line">
              <a:avLst/>
            </a:prstGeom>
            <a:ln w="317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מחבר ישר 66"/>
            <p:cNvCxnSpPr/>
            <p:nvPr/>
          </p:nvCxnSpPr>
          <p:spPr>
            <a:xfrm>
              <a:off x="3905481" y="4536966"/>
              <a:ext cx="0" cy="668279"/>
            </a:xfrm>
            <a:prstGeom prst="line">
              <a:avLst/>
            </a:prstGeom>
            <a:ln w="31750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מחבר ישר 70"/>
            <p:cNvCxnSpPr/>
            <p:nvPr/>
          </p:nvCxnSpPr>
          <p:spPr>
            <a:xfrm>
              <a:off x="5615823" y="4536966"/>
              <a:ext cx="0" cy="668279"/>
            </a:xfrm>
            <a:prstGeom prst="line">
              <a:avLst/>
            </a:prstGeom>
            <a:ln w="31750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מחבר ישר 76"/>
            <p:cNvCxnSpPr/>
            <p:nvPr/>
          </p:nvCxnSpPr>
          <p:spPr>
            <a:xfrm>
              <a:off x="3905481" y="3096815"/>
              <a:ext cx="0" cy="668278"/>
            </a:xfrm>
            <a:prstGeom prst="line">
              <a:avLst/>
            </a:prstGeom>
            <a:ln w="317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מחבר ישר 77"/>
            <p:cNvCxnSpPr/>
            <p:nvPr/>
          </p:nvCxnSpPr>
          <p:spPr>
            <a:xfrm>
              <a:off x="4342047" y="1242072"/>
              <a:ext cx="837209" cy="0"/>
            </a:xfrm>
            <a:prstGeom prst="line">
              <a:avLst/>
            </a:prstGeom>
            <a:ln w="317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מחבר ישר 78"/>
            <p:cNvCxnSpPr/>
            <p:nvPr/>
          </p:nvCxnSpPr>
          <p:spPr>
            <a:xfrm flipH="1">
              <a:off x="4256861" y="4423927"/>
              <a:ext cx="1086838" cy="805723"/>
            </a:xfrm>
            <a:prstGeom prst="line">
              <a:avLst/>
            </a:prstGeom>
            <a:ln w="31750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קבוצה 38"/>
          <p:cNvGrpSpPr/>
          <p:nvPr/>
        </p:nvGrpSpPr>
        <p:grpSpPr>
          <a:xfrm>
            <a:off x="3869250" y="1217667"/>
            <a:ext cx="1710342" cy="3987578"/>
            <a:chOff x="2854455" y="504686"/>
            <a:chExt cx="1710342" cy="3987578"/>
          </a:xfrm>
        </p:grpSpPr>
        <p:cxnSp>
          <p:nvCxnSpPr>
            <p:cNvPr id="80" name="מחבר ישר 79"/>
            <p:cNvCxnSpPr>
              <a:stCxn id="28" idx="7"/>
              <a:endCxn id="6" idx="3"/>
            </p:cNvCxnSpPr>
            <p:nvPr/>
          </p:nvCxnSpPr>
          <p:spPr>
            <a:xfrm flipV="1">
              <a:off x="3162811" y="2270797"/>
              <a:ext cx="1166093" cy="894353"/>
            </a:xfrm>
            <a:prstGeom prst="line">
              <a:avLst/>
            </a:prstGeom>
            <a:ln>
              <a:solidFill>
                <a:srgbClr val="C3D686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85" name="מחבר ישר 84"/>
            <p:cNvCxnSpPr/>
            <p:nvPr/>
          </p:nvCxnSpPr>
          <p:spPr>
            <a:xfrm>
              <a:off x="2854455" y="919278"/>
              <a:ext cx="0" cy="668278"/>
            </a:xfrm>
            <a:prstGeom prst="line">
              <a:avLst/>
            </a:prstGeom>
            <a:ln w="31750">
              <a:solidFill>
                <a:srgbClr val="B7FFB7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מחבר ישר 85"/>
            <p:cNvCxnSpPr/>
            <p:nvPr/>
          </p:nvCxnSpPr>
          <p:spPr>
            <a:xfrm>
              <a:off x="4564797" y="919278"/>
              <a:ext cx="0" cy="668278"/>
            </a:xfrm>
            <a:prstGeom prst="line">
              <a:avLst/>
            </a:prstGeom>
            <a:ln w="31750">
              <a:solidFill>
                <a:srgbClr val="B7FFB7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מחבר ישר 86"/>
            <p:cNvCxnSpPr/>
            <p:nvPr/>
          </p:nvCxnSpPr>
          <p:spPr>
            <a:xfrm>
              <a:off x="3126579" y="752373"/>
              <a:ext cx="1166095" cy="948222"/>
            </a:xfrm>
            <a:prstGeom prst="line">
              <a:avLst/>
            </a:prstGeom>
            <a:ln w="31750">
              <a:solidFill>
                <a:srgbClr val="DA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מחבר ישר 87"/>
            <p:cNvCxnSpPr/>
            <p:nvPr/>
          </p:nvCxnSpPr>
          <p:spPr>
            <a:xfrm>
              <a:off x="4564797" y="2359429"/>
              <a:ext cx="0" cy="668278"/>
            </a:xfrm>
            <a:prstGeom prst="line">
              <a:avLst/>
            </a:prstGeom>
            <a:ln w="31750">
              <a:solidFill>
                <a:srgbClr val="DA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מחבר ישר 88"/>
            <p:cNvCxnSpPr/>
            <p:nvPr/>
          </p:nvCxnSpPr>
          <p:spPr>
            <a:xfrm>
              <a:off x="2854455" y="3799580"/>
              <a:ext cx="0" cy="668279"/>
            </a:xfrm>
            <a:prstGeom prst="line">
              <a:avLst/>
            </a:prstGeom>
            <a:ln w="31750">
              <a:solidFill>
                <a:srgbClr val="DA0000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מחבר ישר 89"/>
            <p:cNvCxnSpPr/>
            <p:nvPr/>
          </p:nvCxnSpPr>
          <p:spPr>
            <a:xfrm>
              <a:off x="4564797" y="3799580"/>
              <a:ext cx="0" cy="668279"/>
            </a:xfrm>
            <a:prstGeom prst="line">
              <a:avLst/>
            </a:prstGeom>
            <a:ln w="31750">
              <a:solidFill>
                <a:srgbClr val="B7FFB7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מחבר ישר 90"/>
            <p:cNvCxnSpPr/>
            <p:nvPr/>
          </p:nvCxnSpPr>
          <p:spPr>
            <a:xfrm>
              <a:off x="2854455" y="2359429"/>
              <a:ext cx="0" cy="668278"/>
            </a:xfrm>
            <a:prstGeom prst="line">
              <a:avLst/>
            </a:prstGeom>
            <a:ln w="31750">
              <a:solidFill>
                <a:srgbClr val="3EF735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מחבר ישר 91"/>
            <p:cNvCxnSpPr/>
            <p:nvPr/>
          </p:nvCxnSpPr>
          <p:spPr>
            <a:xfrm>
              <a:off x="3291021" y="504686"/>
              <a:ext cx="837209" cy="0"/>
            </a:xfrm>
            <a:prstGeom prst="line">
              <a:avLst/>
            </a:prstGeom>
            <a:ln w="31750">
              <a:solidFill>
                <a:srgbClr val="DA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מחבר ישר 92"/>
            <p:cNvCxnSpPr/>
            <p:nvPr/>
          </p:nvCxnSpPr>
          <p:spPr>
            <a:xfrm flipH="1">
              <a:off x="3205835" y="3686541"/>
              <a:ext cx="1086838" cy="805723"/>
            </a:xfrm>
            <a:prstGeom prst="line">
              <a:avLst/>
            </a:prstGeom>
            <a:ln w="31750">
              <a:solidFill>
                <a:srgbClr val="C3D686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" name="מחבר ישר 8"/>
          <p:cNvCxnSpPr>
            <a:stCxn id="2" idx="1"/>
          </p:cNvCxnSpPr>
          <p:nvPr/>
        </p:nvCxnSpPr>
        <p:spPr>
          <a:xfrm>
            <a:off x="5014272" y="507148"/>
            <a:ext cx="428746" cy="519854"/>
          </a:xfrm>
          <a:prstGeom prst="line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מחבר ישר 45"/>
          <p:cNvCxnSpPr>
            <a:stCxn id="2" idx="5"/>
          </p:cNvCxnSpPr>
          <p:nvPr/>
        </p:nvCxnSpPr>
        <p:spPr>
          <a:xfrm flipH="1">
            <a:off x="4090737" y="507148"/>
            <a:ext cx="413517" cy="505652"/>
          </a:xfrm>
          <a:prstGeom prst="line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קבוצה 83"/>
          <p:cNvGrpSpPr/>
          <p:nvPr/>
        </p:nvGrpSpPr>
        <p:grpSpPr>
          <a:xfrm>
            <a:off x="8330664" y="4770120"/>
            <a:ext cx="3752888" cy="1950720"/>
            <a:chOff x="8330664" y="4770120"/>
            <a:chExt cx="3752888" cy="1950720"/>
          </a:xfrm>
        </p:grpSpPr>
        <p:sp>
          <p:nvSpPr>
            <p:cNvPr id="16" name="מלבן מעוגל 15"/>
            <p:cNvSpPr/>
            <p:nvPr/>
          </p:nvSpPr>
          <p:spPr>
            <a:xfrm>
              <a:off x="8330664" y="4770120"/>
              <a:ext cx="3752888" cy="195072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יהלום 16"/>
            <p:cNvSpPr/>
            <p:nvPr/>
          </p:nvSpPr>
          <p:spPr>
            <a:xfrm>
              <a:off x="8604121" y="4893623"/>
              <a:ext cx="488544" cy="46395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מלבן 17"/>
            <p:cNvSpPr/>
            <p:nvPr/>
          </p:nvSpPr>
          <p:spPr>
            <a:xfrm>
              <a:off x="8658754" y="5572702"/>
              <a:ext cx="379278" cy="36597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אליפסה 18"/>
            <p:cNvSpPr/>
            <p:nvPr/>
          </p:nvSpPr>
          <p:spPr>
            <a:xfrm>
              <a:off x="8633063" y="6113814"/>
              <a:ext cx="430660" cy="43188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184104" y="4944302"/>
              <a:ext cx="12141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Genetic hit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184104" y="5544726"/>
              <a:ext cx="28994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Differentially expressed gene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184104" y="6162079"/>
              <a:ext cx="8661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Protein</a:t>
              </a:r>
              <a:endParaRPr lang="en-US" dirty="0"/>
            </a:p>
          </p:txBody>
        </p:sp>
      </p:grpSp>
      <p:grpSp>
        <p:nvGrpSpPr>
          <p:cNvPr id="38" name="קבוצה 37"/>
          <p:cNvGrpSpPr/>
          <p:nvPr/>
        </p:nvGrpSpPr>
        <p:grpSpPr>
          <a:xfrm>
            <a:off x="3468914" y="827480"/>
            <a:ext cx="2583476" cy="5031832"/>
            <a:chOff x="3468914" y="827480"/>
            <a:chExt cx="2583476" cy="5031832"/>
          </a:xfrm>
        </p:grpSpPr>
        <p:sp>
          <p:nvSpPr>
            <p:cNvPr id="4" name="יהלום 3"/>
            <p:cNvSpPr/>
            <p:nvPr/>
          </p:nvSpPr>
          <p:spPr>
            <a:xfrm>
              <a:off x="5179257" y="827480"/>
              <a:ext cx="873133" cy="829184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מלבן 4"/>
            <p:cNvSpPr/>
            <p:nvPr/>
          </p:nvSpPr>
          <p:spPr>
            <a:xfrm>
              <a:off x="5276897" y="5205245"/>
              <a:ext cx="677852" cy="654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אליפסה 5"/>
            <p:cNvSpPr/>
            <p:nvPr/>
          </p:nvSpPr>
          <p:spPr>
            <a:xfrm>
              <a:off x="5230982" y="2324943"/>
              <a:ext cx="769683" cy="77187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אליפסה 23"/>
            <p:cNvSpPr/>
            <p:nvPr/>
          </p:nvSpPr>
          <p:spPr>
            <a:xfrm>
              <a:off x="5230982" y="3765093"/>
              <a:ext cx="769683" cy="77187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יהלום 24"/>
            <p:cNvSpPr/>
            <p:nvPr/>
          </p:nvSpPr>
          <p:spPr>
            <a:xfrm>
              <a:off x="3468914" y="827480"/>
              <a:ext cx="873133" cy="829184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מלבן 25"/>
            <p:cNvSpPr/>
            <p:nvPr/>
          </p:nvSpPr>
          <p:spPr>
            <a:xfrm>
              <a:off x="3566555" y="5205245"/>
              <a:ext cx="677852" cy="6540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אליפסה 26"/>
            <p:cNvSpPr/>
            <p:nvPr/>
          </p:nvSpPr>
          <p:spPr>
            <a:xfrm>
              <a:off x="3520640" y="2324943"/>
              <a:ext cx="769683" cy="77187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אליפסה 27"/>
            <p:cNvSpPr/>
            <p:nvPr/>
          </p:nvSpPr>
          <p:spPr>
            <a:xfrm>
              <a:off x="3520640" y="3765093"/>
              <a:ext cx="769683" cy="77187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6" name="קבוצה 35"/>
          <p:cNvGrpSpPr/>
          <p:nvPr/>
        </p:nvGrpSpPr>
        <p:grpSpPr>
          <a:xfrm>
            <a:off x="4256860" y="71293"/>
            <a:ext cx="1020035" cy="861759"/>
            <a:chOff x="4256860" y="71293"/>
            <a:chExt cx="1020035" cy="861759"/>
          </a:xfrm>
        </p:grpSpPr>
        <p:sp>
          <p:nvSpPr>
            <p:cNvPr id="2" name="משולש שווה שוקיים 1"/>
            <p:cNvSpPr/>
            <p:nvPr/>
          </p:nvSpPr>
          <p:spPr>
            <a:xfrm rot="10800000">
              <a:off x="4256860" y="81245"/>
              <a:ext cx="1020035" cy="851807"/>
            </a:xfrm>
            <a:prstGeom prst="triangle">
              <a:avLst>
                <a:gd name="adj" fmla="val 51493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363368" y="71293"/>
              <a:ext cx="8240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Source</a:t>
              </a:r>
              <a:endParaRPr lang="en-US" dirty="0"/>
            </a:p>
          </p:txBody>
        </p:sp>
      </p:grpSp>
      <p:grpSp>
        <p:nvGrpSpPr>
          <p:cNvPr id="37" name="קבוצה 36"/>
          <p:cNvGrpSpPr/>
          <p:nvPr/>
        </p:nvGrpSpPr>
        <p:grpSpPr>
          <a:xfrm>
            <a:off x="4399898" y="6068391"/>
            <a:ext cx="765047" cy="708975"/>
            <a:chOff x="4399898" y="6068391"/>
            <a:chExt cx="765047" cy="708975"/>
          </a:xfrm>
        </p:grpSpPr>
        <p:sp>
          <p:nvSpPr>
            <p:cNvPr id="42" name="משולש שווה שוקיים 41"/>
            <p:cNvSpPr/>
            <p:nvPr/>
          </p:nvSpPr>
          <p:spPr>
            <a:xfrm>
              <a:off x="4399898" y="6068391"/>
              <a:ext cx="765047" cy="696985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496032" y="640803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Sink</a:t>
              </a:r>
              <a:endParaRPr lang="en-US" dirty="0"/>
            </a:p>
          </p:txBody>
        </p:sp>
      </p:grpSp>
      <p:cxnSp>
        <p:nvCxnSpPr>
          <p:cNvPr id="13" name="מחבר ישר 12"/>
          <p:cNvCxnSpPr>
            <a:stCxn id="42" idx="5"/>
            <a:endCxn id="5" idx="2"/>
          </p:cNvCxnSpPr>
          <p:nvPr/>
        </p:nvCxnSpPr>
        <p:spPr>
          <a:xfrm flipV="1">
            <a:off x="4973683" y="5859312"/>
            <a:ext cx="642140" cy="557572"/>
          </a:xfrm>
          <a:prstGeom prst="line">
            <a:avLst/>
          </a:prstGeom>
          <a:ln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ישר 22"/>
          <p:cNvCxnSpPr>
            <a:stCxn id="26" idx="2"/>
            <a:endCxn id="42" idx="1"/>
          </p:cNvCxnSpPr>
          <p:nvPr/>
        </p:nvCxnSpPr>
        <p:spPr>
          <a:xfrm>
            <a:off x="3905481" y="5859312"/>
            <a:ext cx="685679" cy="557572"/>
          </a:xfrm>
          <a:prstGeom prst="line">
            <a:avLst/>
          </a:prstGeom>
          <a:ln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1185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09901" y="310692"/>
            <a:ext cx="6172198" cy="6236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1791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Weighting scheme – protein-protein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K types of evidence for a protein-protein interaction</a:t>
            </a:r>
          </a:p>
          <a:p>
            <a:pPr lvl="1"/>
            <a:r>
              <a:rPr lang="en-US" dirty="0" smtClean="0"/>
              <a:t> For example, “Two-hybrid” connection can be tested using direct experiment and using high-throughput experiment</a:t>
            </a:r>
          </a:p>
          <a:p>
            <a:pPr lvl="1"/>
            <a:r>
              <a:rPr lang="en-US" dirty="0" smtClean="0"/>
              <a:t>We trust the direct experiment more</a:t>
            </a:r>
          </a:p>
          <a:p>
            <a:r>
              <a:rPr lang="en-US" dirty="0" smtClean="0"/>
              <a:t>We are interested in finding regulatory pathways, and thus we would like to emphasis interactions between proteins that function together in a common response pathway.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654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Weighting scheme – protein-protein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pair of proteins A and B we construct a vector X = (x</a:t>
            </a:r>
            <a:r>
              <a:rPr lang="en-US" baseline="-25000" dirty="0"/>
              <a:t>1</a:t>
            </a:r>
            <a:r>
              <a:rPr lang="en-US" dirty="0" smtClean="0"/>
              <a:t>,x</a:t>
            </a:r>
            <a:r>
              <a:rPr lang="en-US" baseline="-25000" dirty="0"/>
              <a:t>2</a:t>
            </a:r>
            <a:r>
              <a:rPr lang="en-US" dirty="0" smtClean="0"/>
              <a:t>…,</a:t>
            </a:r>
            <a:r>
              <a:rPr lang="en-US" dirty="0" err="1" smtClean="0"/>
              <a:t>x</a:t>
            </a:r>
            <a:r>
              <a:rPr lang="en-US" baseline="-25000" dirty="0" err="1"/>
              <a:t>k</a:t>
            </a:r>
            <a:r>
              <a:rPr lang="en-US" dirty="0" smtClean="0"/>
              <a:t>)</a:t>
            </a:r>
          </a:p>
          <a:p>
            <a:r>
              <a:rPr lang="en-US" dirty="0" smtClean="0"/>
              <a:t>X</a:t>
            </a:r>
            <a:r>
              <a:rPr lang="en-US" baseline="-25000" dirty="0"/>
              <a:t>i</a:t>
            </a:r>
            <a:r>
              <a:rPr lang="en-US" dirty="0" smtClean="0"/>
              <a:t> is 1 </a:t>
            </a:r>
            <a:r>
              <a:rPr lang="en-US" dirty="0" smtClean="0">
                <a:sym typeface="Wingdings" panose="05000000000000000000" pitchFamily="2" charset="2"/>
              </a:rPr>
              <a:t> There is evidence of type </a:t>
            </a:r>
            <a:r>
              <a:rPr lang="en-US" dirty="0" err="1" smtClean="0">
                <a:sym typeface="Wingdings" panose="05000000000000000000" pitchFamily="2" charset="2"/>
              </a:rPr>
              <a:t>i</a:t>
            </a:r>
            <a:r>
              <a:rPr lang="en-US" dirty="0" smtClean="0">
                <a:sym typeface="Wingdings" panose="05000000000000000000" pitchFamily="2" charset="2"/>
              </a:rPr>
              <a:t> that A and B are connected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w</a:t>
            </a:r>
            <a:r>
              <a:rPr lang="en-US" baseline="-25000" dirty="0" err="1">
                <a:sym typeface="Wingdings" panose="05000000000000000000" pitchFamily="2" charset="2"/>
              </a:rPr>
              <a:t>ab</a:t>
            </a:r>
            <a:r>
              <a:rPr lang="en-US" dirty="0" smtClean="0">
                <a:sym typeface="Wingdings" panose="05000000000000000000" pitchFamily="2" charset="2"/>
              </a:rPr>
              <a:t> = P(a and b are connected | X)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By </a:t>
            </a:r>
            <a:r>
              <a:rPr lang="en-US" dirty="0" err="1" smtClean="0">
                <a:sym typeface="Wingdings" panose="05000000000000000000" pitchFamily="2" charset="2"/>
              </a:rPr>
              <a:t>bayes’</a:t>
            </a:r>
            <a:r>
              <a:rPr lang="en-US" dirty="0" smtClean="0">
                <a:sym typeface="Wingdings" panose="05000000000000000000" pitchFamily="2" charset="2"/>
              </a:rPr>
              <a:t> rule: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= P(X | a and b are connected) * P(a and b are connected) / P(X)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P(X) = P(X | a and b are connected) * P(a and b are connected) </a:t>
            </a:r>
          </a:p>
          <a:p>
            <a:pPr marL="457200" lvl="1" indent="0">
              <a:buNone/>
            </a:pPr>
            <a:r>
              <a:rPr lang="en-US" sz="2000" dirty="0"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sym typeface="Wingdings" panose="05000000000000000000" pitchFamily="2" charset="2"/>
              </a:rPr>
              <a:t>+ P(X | a and b are </a:t>
            </a:r>
            <a:r>
              <a:rPr lang="en-US" sz="2000" b="1" dirty="0" smtClean="0">
                <a:sym typeface="Wingdings" panose="05000000000000000000" pitchFamily="2" charset="2"/>
              </a:rPr>
              <a:t>not</a:t>
            </a:r>
            <a:r>
              <a:rPr lang="en-US" sz="2000" dirty="0" smtClean="0">
                <a:sym typeface="Wingdings" panose="05000000000000000000" pitchFamily="2" charset="2"/>
              </a:rPr>
              <a:t> connected) * P(a and b are </a:t>
            </a:r>
            <a:r>
              <a:rPr lang="en-US" sz="2000" b="1" dirty="0" smtClean="0">
                <a:sym typeface="Wingdings" panose="05000000000000000000" pitchFamily="2" charset="2"/>
              </a:rPr>
              <a:t>not</a:t>
            </a:r>
            <a:r>
              <a:rPr lang="en-US" sz="2000" dirty="0" smtClean="0">
                <a:sym typeface="Wingdings" panose="05000000000000000000" pitchFamily="2" charset="2"/>
              </a:rPr>
              <a:t> connected)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Assume independence between types of evidence: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P(X | a and b are [not] connected) =       P(X</a:t>
            </a:r>
            <a:r>
              <a:rPr lang="en-US" baseline="-25000" dirty="0">
                <a:sym typeface="Wingdings" panose="05000000000000000000" pitchFamily="2" charset="2"/>
              </a:rPr>
              <a:t>i</a:t>
            </a:r>
            <a:r>
              <a:rPr lang="en-US" sz="2000" dirty="0" smtClean="0">
                <a:sym typeface="Wingdings" panose="05000000000000000000" pitchFamily="2" charset="2"/>
              </a:rPr>
              <a:t>| a and b are [not] connected)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01916" y="5089537"/>
            <a:ext cx="406800" cy="45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2074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Weighting scheme – protein-protein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calculate values using the equations derived we need to calculate the prior distributions P(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k</a:t>
            </a:r>
            <a:r>
              <a:rPr lang="en-US" dirty="0" smtClean="0"/>
              <a:t> | a and b are [not] connected) </a:t>
            </a:r>
          </a:p>
          <a:p>
            <a:r>
              <a:rPr lang="en-US" dirty="0" smtClean="0"/>
              <a:t>They used 3 sets of data:</a:t>
            </a:r>
          </a:p>
          <a:p>
            <a:pPr lvl="1"/>
            <a:r>
              <a:rPr lang="en-US" dirty="0" smtClean="0"/>
              <a:t>A set of response pathways</a:t>
            </a:r>
          </a:p>
          <a:p>
            <a:pPr lvl="1"/>
            <a:r>
              <a:rPr lang="en-US" dirty="0" smtClean="0"/>
              <a:t>A positive set containing all interacting protein pairs in a common response pathway based on reliable GO annotation (direct assays or expert knowledge)</a:t>
            </a:r>
          </a:p>
          <a:p>
            <a:pPr lvl="1"/>
            <a:r>
              <a:rPr lang="en-US" dirty="0" smtClean="0"/>
              <a:t>A negative set of interacting protein pairs known not to be in a common response pathway </a:t>
            </a:r>
          </a:p>
          <a:p>
            <a:r>
              <a:rPr lang="en-US" dirty="0" smtClean="0"/>
              <a:t>They capped the weight to 0.7 because some interactions received a score close to 1 (probably well studied proteins)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878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Weighting scheme – protein-gene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used data obtained using “Chip-chip” and “Chip-chip motif” methods.</a:t>
            </a:r>
          </a:p>
          <a:p>
            <a:r>
              <a:rPr lang="en-US" dirty="0" smtClean="0"/>
              <a:t>Those experiments are used to detect transcription factors for genes. </a:t>
            </a:r>
          </a:p>
          <a:p>
            <a:r>
              <a:rPr lang="en-US" dirty="0" smtClean="0"/>
              <a:t>The weighting scheme is irrelevant, but it was set so that the weight of each edge would reflect the interaction’s reliability.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724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problem details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For each genetic hit, the weight and capacity of the edge from the source to the node is set to: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Strength is determined by results of the experiment</a:t>
            </a:r>
            <a:endParaRPr lang="en-US" dirty="0"/>
          </a:p>
          <a:p>
            <a:r>
              <a:rPr lang="en-US" dirty="0" smtClean="0"/>
              <a:t>For each edge connecting a differentially expressed gene to the sink, set the weight and capacity to: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Strength is determined by fold-change or p-value of the experiment’s results</a:t>
            </a:r>
          </a:p>
          <a:p>
            <a:r>
              <a:rPr lang="en-US" dirty="0" smtClean="0"/>
              <a:t>All other capacities are set to 1 (and weight using the weighting scheme)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29850" y="2216780"/>
            <a:ext cx="1932300" cy="799470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47327" y="4046918"/>
            <a:ext cx="2593350" cy="964440"/>
          </a:xfrm>
          <a:prstGeom prst="rect">
            <a:avLst/>
          </a:prstGeom>
        </p:spPr>
      </p:pic>
      <p:sp>
        <p:nvSpPr>
          <p:cNvPr id="6" name="יהלום 5"/>
          <p:cNvSpPr/>
          <p:nvPr/>
        </p:nvSpPr>
        <p:spPr>
          <a:xfrm>
            <a:off x="9499015" y="2363475"/>
            <a:ext cx="535192" cy="505327"/>
          </a:xfrm>
          <a:prstGeom prst="diamon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מלבן 7"/>
          <p:cNvSpPr/>
          <p:nvPr/>
        </p:nvSpPr>
        <p:spPr>
          <a:xfrm>
            <a:off x="8303931" y="4322829"/>
            <a:ext cx="451113" cy="4126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קבוצה 8"/>
          <p:cNvGrpSpPr/>
          <p:nvPr/>
        </p:nvGrpSpPr>
        <p:grpSpPr>
          <a:xfrm>
            <a:off x="8204541" y="2363475"/>
            <a:ext cx="649895" cy="577850"/>
            <a:chOff x="4256860" y="71293"/>
            <a:chExt cx="1020035" cy="861759"/>
          </a:xfrm>
        </p:grpSpPr>
        <p:sp>
          <p:nvSpPr>
            <p:cNvPr id="10" name="משולש שווה שוקיים 9"/>
            <p:cNvSpPr/>
            <p:nvPr/>
          </p:nvSpPr>
          <p:spPr>
            <a:xfrm rot="10800000">
              <a:off x="4256860" y="81245"/>
              <a:ext cx="1020035" cy="851807"/>
            </a:xfrm>
            <a:prstGeom prst="triangle">
              <a:avLst>
                <a:gd name="adj" fmla="val 51493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15529" y="71293"/>
              <a:ext cx="903739" cy="3901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Source</a:t>
              </a:r>
              <a:endParaRPr lang="en-US" dirty="0"/>
            </a:p>
          </p:txBody>
        </p:sp>
      </p:grpSp>
      <p:cxnSp>
        <p:nvCxnSpPr>
          <p:cNvPr id="12" name="מחבר חץ ישר 11"/>
          <p:cNvCxnSpPr/>
          <p:nvPr/>
        </p:nvCxnSpPr>
        <p:spPr>
          <a:xfrm>
            <a:off x="8854438" y="2604000"/>
            <a:ext cx="553453" cy="12032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קבוצה 12"/>
          <p:cNvGrpSpPr/>
          <p:nvPr/>
        </p:nvGrpSpPr>
        <p:grpSpPr>
          <a:xfrm rot="10800000">
            <a:off x="9567259" y="4277109"/>
            <a:ext cx="649895" cy="577850"/>
            <a:chOff x="4256860" y="71293"/>
            <a:chExt cx="1020035" cy="861759"/>
          </a:xfrm>
        </p:grpSpPr>
        <p:sp>
          <p:nvSpPr>
            <p:cNvPr id="14" name="משולש שווה שוקיים 13"/>
            <p:cNvSpPr/>
            <p:nvPr/>
          </p:nvSpPr>
          <p:spPr>
            <a:xfrm rot="10800000">
              <a:off x="4256860" y="81245"/>
              <a:ext cx="1020035" cy="851807"/>
            </a:xfrm>
            <a:prstGeom prst="triangle">
              <a:avLst>
                <a:gd name="adj" fmla="val 51493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 rot="10800000">
              <a:off x="4418577" y="71293"/>
              <a:ext cx="657172" cy="3901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Sink</a:t>
              </a:r>
              <a:endParaRPr lang="en-US" dirty="0"/>
            </a:p>
          </p:txBody>
        </p:sp>
      </p:grpSp>
      <p:cxnSp>
        <p:nvCxnSpPr>
          <p:cNvPr id="16" name="מחבר חץ ישר 15"/>
          <p:cNvCxnSpPr/>
          <p:nvPr/>
        </p:nvCxnSpPr>
        <p:spPr>
          <a:xfrm>
            <a:off x="8945562" y="4569767"/>
            <a:ext cx="553453" cy="12032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9882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programming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Min-cost flow optimization can be solved efficiently using linear programming</a:t>
            </a:r>
          </a:p>
          <a:p>
            <a:r>
              <a:rPr lang="en-US" dirty="0" smtClean="0"/>
              <a:t>The objective function used included a nice twist, so we would investigate it further: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first term is what you would expect from min-cost-flow problem</a:t>
            </a:r>
          </a:p>
          <a:p>
            <a:pPr lvl="1"/>
            <a:r>
              <a:rPr lang="en-US" dirty="0" smtClean="0"/>
              <a:t>Reduce the sum of cost*flow in all edges</a:t>
            </a:r>
          </a:p>
          <a:p>
            <a:r>
              <a:rPr lang="en-US" dirty="0" smtClean="0"/>
              <a:t>The second term is used to control the size of the input connected by flow</a:t>
            </a:r>
            <a:endParaRPr lang="en-US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8275" y="3552355"/>
            <a:ext cx="3915450" cy="60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6484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 expression profiling alone reveals very little about the inner workings of the cell and the mechanism involved.</a:t>
            </a:r>
          </a:p>
          <a:p>
            <a:r>
              <a:rPr lang="en-US" dirty="0" smtClean="0"/>
              <a:t>In the last semester we’ve seen many efforts to combine data from gene expression and protein-protein/protein-DNA knowledge in order to reveal more about the processes that occur within the cell.</a:t>
            </a:r>
          </a:p>
          <a:p>
            <a:r>
              <a:rPr lang="en-US" dirty="0" err="1" smtClean="0"/>
              <a:t>ResponseNet</a:t>
            </a:r>
            <a:r>
              <a:rPr lang="en-US" dirty="0" smtClean="0"/>
              <a:t> is a method which adds another high-throughput experimental data into the mix: genetic screening.</a:t>
            </a:r>
          </a:p>
        </p:txBody>
      </p:sp>
    </p:spTree>
    <p:extLst>
      <p:ext uri="{BB962C8B-B14F-4D97-AF65-F5344CB8AC3E}">
        <p14:creationId xmlns:p14="http://schemas.microsoft.com/office/powerpoint/2010/main" xmlns="" val="161744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Smaller values will result in an empty flow (any flow will increase the cost)</a:t>
            </a:r>
          </a:p>
          <a:p>
            <a:r>
              <a:rPr lang="en-US" dirty="0" smtClean="0"/>
              <a:t>A value of 0 means you will only allow for perfect edges (weight=1)</a:t>
            </a:r>
          </a:p>
          <a:p>
            <a:r>
              <a:rPr lang="en-US" dirty="0" smtClean="0"/>
              <a:t>As the value increases, you give room to more and more imperfection, and allow for lower-probabilities edges to be added</a:t>
            </a:r>
          </a:p>
          <a:p>
            <a:r>
              <a:rPr lang="en-US" dirty="0" smtClean="0"/>
              <a:t>Adding more edges =&gt; better coverage</a:t>
            </a:r>
          </a:p>
          <a:p>
            <a:r>
              <a:rPr lang="en-US" dirty="0" smtClean="0"/>
              <a:t>Meaning, we can adjust the coverage of the solution and so the conflict between coverage and accuracy continues.</a:t>
            </a:r>
          </a:p>
          <a:p>
            <a:endParaRPr lang="en-US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9833" y="723346"/>
            <a:ext cx="3915450" cy="60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480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09901" y="310692"/>
            <a:ext cx="6172198" cy="6236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3073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Validation of algorithm results on well-studied response pathways</a:t>
            </a:r>
          </a:p>
          <a:p>
            <a:pPr lvl="1"/>
            <a:r>
              <a:rPr lang="en-US" dirty="0" smtClean="0"/>
              <a:t>STE5 deletion</a:t>
            </a:r>
          </a:p>
          <a:p>
            <a:pPr lvl="1"/>
            <a:r>
              <a:rPr lang="en-US" dirty="0" smtClean="0"/>
              <a:t>DNA Damage</a:t>
            </a:r>
          </a:p>
          <a:p>
            <a:r>
              <a:rPr lang="en-US" dirty="0" smtClean="0"/>
              <a:t>Broader validation on less-studied response pathways</a:t>
            </a:r>
          </a:p>
          <a:p>
            <a:r>
              <a:rPr lang="en-US" dirty="0" smtClean="0"/>
              <a:t>Alpha-</a:t>
            </a:r>
            <a:r>
              <a:rPr lang="en-US" dirty="0" err="1" smtClean="0"/>
              <a:t>synuclein</a:t>
            </a:r>
            <a:r>
              <a:rPr lang="en-US" dirty="0" smtClean="0"/>
              <a:t> toxicity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576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STE5 deletion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528011"/>
            <a:ext cx="10515600" cy="4648952"/>
          </a:xfrm>
        </p:spPr>
        <p:txBody>
          <a:bodyPr/>
          <a:lstStyle/>
          <a:p>
            <a:r>
              <a:rPr lang="en-US" dirty="0" smtClean="0"/>
              <a:t>A protein that coordinates a MAPK cascade activated by pheromone</a:t>
            </a:r>
          </a:p>
          <a:p>
            <a:pPr lvl="1"/>
            <a:r>
              <a:rPr lang="en-US" dirty="0" smtClean="0"/>
              <a:t>Multi-tier pathway activated by the presence of pheromone</a:t>
            </a:r>
          </a:p>
          <a:p>
            <a:pPr lvl="1"/>
            <a:r>
              <a:rPr lang="en-US" dirty="0" smtClean="0"/>
              <a:t>Simple and well-studied response pathway</a:t>
            </a:r>
          </a:p>
          <a:p>
            <a:r>
              <a:rPr lang="en-US" dirty="0" smtClean="0"/>
              <a:t>Used a set of genetic hits associated with STE5 and differentially expressed genes from a yeast strain lacking STE5</a:t>
            </a:r>
          </a:p>
          <a:p>
            <a:endParaRPr lang="en-US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7915" y="3667970"/>
            <a:ext cx="4728411" cy="3190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6867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לבן 11"/>
          <p:cNvSpPr/>
          <p:nvPr/>
        </p:nvSpPr>
        <p:spPr>
          <a:xfrm>
            <a:off x="-98854" y="4041500"/>
            <a:ext cx="2434281" cy="28679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utoShape 3"/>
          <p:cNvSpPr>
            <a:spLocks noChangeAspect="1" noChangeArrowheads="1" noTextEdit="1"/>
          </p:cNvSpPr>
          <p:nvPr/>
        </p:nvSpPr>
        <p:spPr bwMode="auto">
          <a:xfrm>
            <a:off x="-361950" y="1677989"/>
            <a:ext cx="12915900" cy="3502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5361"/>
            <a:ext cx="9947189" cy="3842844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25700" y="4668551"/>
            <a:ext cx="3966300" cy="2017710"/>
          </a:xfrm>
          <a:prstGeom prst="rect">
            <a:avLst/>
          </a:prstGeom>
        </p:spPr>
      </p:pic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-472478" y="4017837"/>
            <a:ext cx="4204215" cy="2836990"/>
            <a:chOff x="2380" y="2162"/>
            <a:chExt cx="3198" cy="2158"/>
          </a:xfrm>
        </p:grpSpPr>
        <p:sp>
          <p:nvSpPr>
            <p:cNvPr id="11" name="AutoShape 7"/>
            <p:cNvSpPr>
              <a:spLocks noChangeAspect="1" noChangeArrowheads="1" noTextEdit="1"/>
            </p:cNvSpPr>
            <p:nvPr/>
          </p:nvSpPr>
          <p:spPr bwMode="auto">
            <a:xfrm>
              <a:off x="2380" y="2162"/>
              <a:ext cx="3198" cy="2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33" name="Picture 9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1958" t="5849" r="39466" b="5349"/>
            <a:stretch/>
          </p:blipFill>
          <p:spPr bwMode="auto">
            <a:xfrm>
              <a:off x="2763" y="2289"/>
              <a:ext cx="1557" cy="1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4" name="מחבר חץ ישר 13"/>
          <p:cNvCxnSpPr/>
          <p:nvPr/>
        </p:nvCxnSpPr>
        <p:spPr>
          <a:xfrm flipV="1">
            <a:off x="825514" y="1623360"/>
            <a:ext cx="5270486" cy="4183016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חץ ישר 17"/>
          <p:cNvCxnSpPr/>
          <p:nvPr/>
        </p:nvCxnSpPr>
        <p:spPr>
          <a:xfrm flipV="1">
            <a:off x="1225247" y="426720"/>
            <a:ext cx="4284771" cy="5250686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חץ ישר 20"/>
          <p:cNvCxnSpPr/>
          <p:nvPr/>
        </p:nvCxnSpPr>
        <p:spPr>
          <a:xfrm flipV="1">
            <a:off x="1225246" y="389529"/>
            <a:ext cx="4684505" cy="5437578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חץ ישר 22"/>
          <p:cNvCxnSpPr/>
          <p:nvPr/>
        </p:nvCxnSpPr>
        <p:spPr>
          <a:xfrm flipV="1">
            <a:off x="1225245" y="1829467"/>
            <a:ext cx="5480355" cy="4331808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מחבר חץ ישר 25"/>
          <p:cNvCxnSpPr/>
          <p:nvPr/>
        </p:nvCxnSpPr>
        <p:spPr>
          <a:xfrm flipV="1">
            <a:off x="1263339" y="2143446"/>
            <a:ext cx="4265725" cy="4041493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מחבר חץ ישר 40"/>
          <p:cNvCxnSpPr/>
          <p:nvPr/>
        </p:nvCxnSpPr>
        <p:spPr>
          <a:xfrm flipV="1">
            <a:off x="1599238" y="426721"/>
            <a:ext cx="2890954" cy="4753294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/>
          <p:nvPr/>
        </p:nvCxnSpPr>
        <p:spPr>
          <a:xfrm flipV="1">
            <a:off x="396117" y="480361"/>
            <a:ext cx="6738880" cy="3990039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/>
          <p:nvPr/>
        </p:nvCxnSpPr>
        <p:spPr>
          <a:xfrm flipV="1">
            <a:off x="491050" y="3701942"/>
            <a:ext cx="3321974" cy="792122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קבוצה 52"/>
          <p:cNvGrpSpPr/>
          <p:nvPr/>
        </p:nvGrpSpPr>
        <p:grpSpPr>
          <a:xfrm>
            <a:off x="3851116" y="114256"/>
            <a:ext cx="3607436" cy="3600612"/>
            <a:chOff x="3851116" y="114256"/>
            <a:chExt cx="3607436" cy="3600612"/>
          </a:xfrm>
        </p:grpSpPr>
        <p:sp>
          <p:nvSpPr>
            <p:cNvPr id="27" name="יהלום 26"/>
            <p:cNvSpPr/>
            <p:nvPr/>
          </p:nvSpPr>
          <p:spPr>
            <a:xfrm>
              <a:off x="5322315" y="114257"/>
              <a:ext cx="442213" cy="409142"/>
            </a:xfrm>
            <a:prstGeom prst="diamond">
              <a:avLst/>
            </a:prstGeom>
            <a:noFill/>
            <a:ln w="412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יהלום 29"/>
            <p:cNvSpPr/>
            <p:nvPr/>
          </p:nvSpPr>
          <p:spPr>
            <a:xfrm>
              <a:off x="5781899" y="114256"/>
              <a:ext cx="442213" cy="409142"/>
            </a:xfrm>
            <a:prstGeom prst="diamond">
              <a:avLst/>
            </a:prstGeom>
            <a:noFill/>
            <a:ln w="412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אליפסה 27"/>
            <p:cNvSpPr/>
            <p:nvPr/>
          </p:nvSpPr>
          <p:spPr>
            <a:xfrm>
              <a:off x="6057900" y="1252538"/>
              <a:ext cx="435769" cy="411956"/>
            </a:xfrm>
            <a:prstGeom prst="ellipse">
              <a:avLst/>
            </a:prstGeom>
            <a:noFill/>
            <a:ln w="412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אליפסה 32"/>
            <p:cNvSpPr/>
            <p:nvPr/>
          </p:nvSpPr>
          <p:spPr>
            <a:xfrm>
              <a:off x="6607972" y="1600203"/>
              <a:ext cx="435769" cy="411956"/>
            </a:xfrm>
            <a:prstGeom prst="ellipse">
              <a:avLst/>
            </a:prstGeom>
            <a:noFill/>
            <a:ln w="412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אליפסה 33"/>
            <p:cNvSpPr/>
            <p:nvPr/>
          </p:nvSpPr>
          <p:spPr>
            <a:xfrm>
              <a:off x="5457804" y="1712121"/>
              <a:ext cx="435769" cy="411956"/>
            </a:xfrm>
            <a:prstGeom prst="ellipse">
              <a:avLst/>
            </a:prstGeom>
            <a:noFill/>
            <a:ln w="412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יהלום 44"/>
            <p:cNvSpPr/>
            <p:nvPr/>
          </p:nvSpPr>
          <p:spPr>
            <a:xfrm>
              <a:off x="4390793" y="122874"/>
              <a:ext cx="442213" cy="409142"/>
            </a:xfrm>
            <a:prstGeom prst="diamond">
              <a:avLst/>
            </a:prstGeom>
            <a:noFill/>
            <a:ln w="412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יהלום 53"/>
            <p:cNvSpPr/>
            <p:nvPr/>
          </p:nvSpPr>
          <p:spPr>
            <a:xfrm>
              <a:off x="7016339" y="114256"/>
              <a:ext cx="442213" cy="409142"/>
            </a:xfrm>
            <a:prstGeom prst="diamond">
              <a:avLst/>
            </a:prstGeom>
            <a:noFill/>
            <a:ln w="412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מלבן 51"/>
            <p:cNvSpPr/>
            <p:nvPr/>
          </p:nvSpPr>
          <p:spPr>
            <a:xfrm>
              <a:off x="3851116" y="3307080"/>
              <a:ext cx="446564" cy="407788"/>
            </a:xfrm>
            <a:prstGeom prst="rect">
              <a:avLst/>
            </a:prstGeom>
            <a:noFill/>
            <a:ln w="412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49818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Damage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mechanisms in the cell which identifies and fixes damage created to the DNA.</a:t>
            </a:r>
          </a:p>
          <a:p>
            <a:r>
              <a:rPr lang="en-US" dirty="0" smtClean="0"/>
              <a:t>A much more complex pathway, but still highly-studied</a:t>
            </a:r>
          </a:p>
          <a:p>
            <a:r>
              <a:rPr lang="en-US" dirty="0" smtClean="0"/>
              <a:t>The input is very large:</a:t>
            </a:r>
          </a:p>
          <a:p>
            <a:pPr lvl="1"/>
            <a:r>
              <a:rPr lang="en-US" dirty="0" smtClean="0"/>
              <a:t>91 genetic hits</a:t>
            </a:r>
          </a:p>
          <a:p>
            <a:pPr lvl="1"/>
            <a:r>
              <a:rPr lang="en-US" dirty="0" smtClean="0"/>
              <a:t>9 differentially expressed genes (exposed to mutagen)</a:t>
            </a:r>
          </a:p>
          <a:p>
            <a:r>
              <a:rPr lang="en-US" dirty="0" smtClean="0"/>
              <a:t>Large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97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2086117" y="-2028343"/>
            <a:ext cx="7953803" cy="11647690"/>
          </a:xfrm>
          <a:prstGeom prst="rect">
            <a:avLst/>
          </a:prstGeom>
        </p:spPr>
      </p:pic>
      <p:sp>
        <p:nvSpPr>
          <p:cNvPr id="5" name="מלבן 4"/>
          <p:cNvSpPr/>
          <p:nvPr/>
        </p:nvSpPr>
        <p:spPr>
          <a:xfrm>
            <a:off x="406400" y="4521200"/>
            <a:ext cx="1993900" cy="2628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25700" y="4668551"/>
            <a:ext cx="3966300" cy="2017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4509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DNA Damage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Contains 361 edges between 166 intermediate proteins</a:t>
            </a:r>
          </a:p>
          <a:p>
            <a:r>
              <a:rPr lang="en-US" dirty="0" smtClean="0"/>
              <a:t>Highly enriched for DNA damage stimulus (p&lt;10</a:t>
            </a:r>
            <a:r>
              <a:rPr lang="en-US" baseline="30000" dirty="0" smtClean="0"/>
              <a:t>-14</a:t>
            </a:r>
            <a:r>
              <a:rPr lang="en-US" dirty="0" smtClean="0"/>
              <a:t>) and DNA repair (p&lt;10</a:t>
            </a:r>
            <a:r>
              <a:rPr lang="en-US" baseline="30000" dirty="0"/>
              <a:t>-14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745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824" y="312764"/>
            <a:ext cx="5170675" cy="5870326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25700" y="4668551"/>
            <a:ext cx="3966300" cy="20177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72200" y="1330490"/>
            <a:ext cx="58934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MEC1, RAD53,RFC2,RFC3,RFC4 and RFC5 are essential genes</a:t>
            </a:r>
          </a:p>
          <a:p>
            <a:r>
              <a:rPr lang="en-US" dirty="0"/>
              <a:t>And thus could not have been detected via genetic screening</a:t>
            </a:r>
          </a:p>
        </p:txBody>
      </p:sp>
      <p:grpSp>
        <p:nvGrpSpPr>
          <p:cNvPr id="14" name="קבוצה 13"/>
          <p:cNvGrpSpPr/>
          <p:nvPr/>
        </p:nvGrpSpPr>
        <p:grpSpPr>
          <a:xfrm>
            <a:off x="736599" y="1253256"/>
            <a:ext cx="4699001" cy="2329677"/>
            <a:chOff x="736599" y="1251723"/>
            <a:chExt cx="4699001" cy="2329677"/>
          </a:xfrm>
        </p:grpSpPr>
        <p:sp>
          <p:nvSpPr>
            <p:cNvPr id="8" name="אליפסה 7"/>
            <p:cNvSpPr/>
            <p:nvPr/>
          </p:nvSpPr>
          <p:spPr>
            <a:xfrm>
              <a:off x="736599" y="1251723"/>
              <a:ext cx="558801" cy="564377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אליפסה 8"/>
            <p:cNvSpPr/>
            <p:nvPr/>
          </p:nvSpPr>
          <p:spPr>
            <a:xfrm>
              <a:off x="1422399" y="1264423"/>
              <a:ext cx="558801" cy="564377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אליפסה 9"/>
            <p:cNvSpPr/>
            <p:nvPr/>
          </p:nvSpPr>
          <p:spPr>
            <a:xfrm>
              <a:off x="2197099" y="1264423"/>
              <a:ext cx="558801" cy="564377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אליפסה 10"/>
            <p:cNvSpPr/>
            <p:nvPr/>
          </p:nvSpPr>
          <p:spPr>
            <a:xfrm>
              <a:off x="2895599" y="1251723"/>
              <a:ext cx="558801" cy="564377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אליפסה 11"/>
            <p:cNvSpPr/>
            <p:nvPr/>
          </p:nvSpPr>
          <p:spPr>
            <a:xfrm>
              <a:off x="3492499" y="3017023"/>
              <a:ext cx="558801" cy="564377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אליפסה 12"/>
            <p:cNvSpPr/>
            <p:nvPr/>
          </p:nvSpPr>
          <p:spPr>
            <a:xfrm>
              <a:off x="4876799" y="2712223"/>
              <a:ext cx="558801" cy="564377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קבוצה 21"/>
          <p:cNvGrpSpPr/>
          <p:nvPr/>
        </p:nvGrpSpPr>
        <p:grpSpPr>
          <a:xfrm>
            <a:off x="736599" y="1272656"/>
            <a:ext cx="4686301" cy="3764777"/>
            <a:chOff x="749299" y="1272656"/>
            <a:chExt cx="4686301" cy="3764777"/>
          </a:xfrm>
        </p:grpSpPr>
        <p:sp>
          <p:nvSpPr>
            <p:cNvPr id="15" name="אליפסה 14"/>
            <p:cNvSpPr/>
            <p:nvPr/>
          </p:nvSpPr>
          <p:spPr>
            <a:xfrm>
              <a:off x="4813299" y="4473056"/>
              <a:ext cx="558801" cy="564377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אליפסה 15"/>
            <p:cNvSpPr/>
            <p:nvPr/>
          </p:nvSpPr>
          <p:spPr>
            <a:xfrm>
              <a:off x="749299" y="1272656"/>
              <a:ext cx="558801" cy="564377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אליפסה 16"/>
            <p:cNvSpPr/>
            <p:nvPr/>
          </p:nvSpPr>
          <p:spPr>
            <a:xfrm>
              <a:off x="1422399" y="1272656"/>
              <a:ext cx="558801" cy="564377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אליפסה 17"/>
            <p:cNvSpPr/>
            <p:nvPr/>
          </p:nvSpPr>
          <p:spPr>
            <a:xfrm>
              <a:off x="2209799" y="1272656"/>
              <a:ext cx="558801" cy="564377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אליפסה 18"/>
            <p:cNvSpPr/>
            <p:nvPr/>
          </p:nvSpPr>
          <p:spPr>
            <a:xfrm>
              <a:off x="2895599" y="1272656"/>
              <a:ext cx="558801" cy="564377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אליפסה 19"/>
            <p:cNvSpPr/>
            <p:nvPr/>
          </p:nvSpPr>
          <p:spPr>
            <a:xfrm>
              <a:off x="3505199" y="3012556"/>
              <a:ext cx="558801" cy="564377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אליפסה 20"/>
            <p:cNvSpPr/>
            <p:nvPr/>
          </p:nvSpPr>
          <p:spPr>
            <a:xfrm>
              <a:off x="4876799" y="2720456"/>
              <a:ext cx="558801" cy="564377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184900" y="314490"/>
            <a:ext cx="586769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Some of highly ranked parts of the network are proteins that</a:t>
            </a:r>
          </a:p>
          <a:p>
            <a:r>
              <a:rPr lang="en-US" dirty="0" smtClean="0"/>
              <a:t>Have been uncovered by years of intense research. (MEC1,</a:t>
            </a:r>
          </a:p>
          <a:p>
            <a:r>
              <a:rPr lang="en-US" dirty="0" smtClean="0"/>
              <a:t>RAD53, RFC2,RFC3,RFC4,RFC5, and RFX1)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0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Broader experiments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evaluate the algorithm’s results better a broader evaluation took place</a:t>
            </a:r>
          </a:p>
          <a:p>
            <a:r>
              <a:rPr lang="en-US" dirty="0" smtClean="0"/>
              <a:t>The writers used data from 101 different perturbation, each involved the inactivation of a single gene </a:t>
            </a:r>
          </a:p>
          <a:p>
            <a:pPr lvl="1"/>
            <a:r>
              <a:rPr lang="en-US" dirty="0" smtClean="0"/>
              <a:t>In most cases, the response pathways are poorly studied</a:t>
            </a:r>
          </a:p>
          <a:p>
            <a:pPr lvl="1"/>
            <a:r>
              <a:rPr lang="en-US" dirty="0" smtClean="0"/>
              <a:t>The genetic hits contained the genetic </a:t>
            </a:r>
            <a:r>
              <a:rPr lang="en-US" dirty="0" err="1" smtClean="0"/>
              <a:t>interactors</a:t>
            </a:r>
            <a:r>
              <a:rPr lang="en-US" dirty="0" smtClean="0"/>
              <a:t> of the inactive gene</a:t>
            </a:r>
          </a:p>
          <a:p>
            <a:pPr lvl="1"/>
            <a:r>
              <a:rPr lang="en-US" dirty="0" smtClean="0"/>
              <a:t>The differentially expressed genes are based on microchip profiling of the inactivated strain</a:t>
            </a:r>
          </a:p>
        </p:txBody>
      </p:sp>
    </p:spTree>
    <p:extLst>
      <p:ext uri="{BB962C8B-B14F-4D97-AF65-F5344CB8AC3E}">
        <p14:creationId xmlns:p14="http://schemas.microsoft.com/office/powerpoint/2010/main" xmlns="" val="244582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screening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method which involves alteration or deletion of an organism’s gene products and the examination of the phenotype of the resulting organism.</a:t>
            </a:r>
          </a:p>
          <a:p>
            <a:r>
              <a:rPr lang="en-US" dirty="0" smtClean="0"/>
              <a:t>Phenotype: the composite of an organism’s observable characteristics</a:t>
            </a:r>
          </a:p>
          <a:p>
            <a:r>
              <a:rPr lang="en-US" dirty="0" smtClean="0"/>
              <a:t>The process:</a:t>
            </a:r>
          </a:p>
          <a:p>
            <a:pPr lvl="1"/>
            <a:r>
              <a:rPr lang="en-US" dirty="0" smtClean="0"/>
              <a:t>Pick-up an healthy organism</a:t>
            </a:r>
          </a:p>
          <a:p>
            <a:pPr lvl="1"/>
            <a:r>
              <a:rPr lang="en-US" dirty="0" smtClean="0"/>
              <a:t>Delete/alter/overexpress a gene or a group of genes</a:t>
            </a:r>
          </a:p>
          <a:p>
            <a:pPr lvl="1"/>
            <a:r>
              <a:rPr lang="en-US" dirty="0" smtClean="0"/>
              <a:t>Test the resulting organism’s phenotype against a desirable characteristic (called “scoring”)</a:t>
            </a:r>
          </a:p>
          <a:p>
            <a:r>
              <a:rPr lang="en-US" dirty="0" smtClean="0"/>
              <a:t>For example: delete the MEP1 gene in a yeast cell and check for impaired growth.</a:t>
            </a:r>
          </a:p>
        </p:txBody>
      </p:sp>
    </p:spTree>
    <p:extLst>
      <p:ext uri="{BB962C8B-B14F-4D97-AF65-F5344CB8AC3E}">
        <p14:creationId xmlns:p14="http://schemas.microsoft.com/office/powerpoint/2010/main" xmlns="" val="377585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Broader experiments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order to validate the results, the identity of the inactivated gene was hidden from the algorithm </a:t>
            </a:r>
          </a:p>
          <a:p>
            <a:r>
              <a:rPr lang="en-US" dirty="0" smtClean="0"/>
              <a:t>The result of each test were considered successful if:</a:t>
            </a:r>
          </a:p>
          <a:p>
            <a:pPr lvl="1"/>
            <a:r>
              <a:rPr lang="en-US" dirty="0" smtClean="0"/>
              <a:t>They included the inactivated gene of the specific test and it was ranked significantly well</a:t>
            </a:r>
          </a:p>
          <a:p>
            <a:pPr lvl="1"/>
            <a:r>
              <a:rPr lang="en-US" dirty="0" smtClean="0"/>
              <a:t>They were significantly enriched for a specific biological process attributed to the specific gene</a:t>
            </a:r>
          </a:p>
          <a:p>
            <a:r>
              <a:rPr lang="en-US" dirty="0" smtClean="0"/>
              <a:t>Significance was tested by creating a randomized inputs for each test:</a:t>
            </a:r>
          </a:p>
          <a:p>
            <a:pPr lvl="1"/>
            <a:r>
              <a:rPr lang="en-US" dirty="0" smtClean="0"/>
              <a:t>50 times the genetic hits inputs were randomized</a:t>
            </a:r>
          </a:p>
          <a:p>
            <a:pPr lvl="1"/>
            <a:r>
              <a:rPr lang="en-US" dirty="0" smtClean="0"/>
              <a:t>50 times the differentially expressed genes were randomized</a:t>
            </a:r>
          </a:p>
          <a:p>
            <a:pPr lvl="1"/>
            <a:r>
              <a:rPr lang="en-US" dirty="0" smtClean="0"/>
              <a:t>A significant solution was one which was better (in ranking / enrichment level) than 95% of the randomized solutions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41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Broader experiments – results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Finding the inactivated gene was successful in 25 of the tests</a:t>
            </a:r>
          </a:p>
          <a:p>
            <a:pPr lvl="1"/>
            <a:r>
              <a:rPr lang="en-US" dirty="0" smtClean="0"/>
              <a:t>In 8 of the tests the results contained the inactivated gene but it was not scored high enough</a:t>
            </a:r>
          </a:p>
          <a:p>
            <a:r>
              <a:rPr lang="en-US" dirty="0" smtClean="0"/>
              <a:t>Finding enriched results where successful in 28 of the tests</a:t>
            </a:r>
          </a:p>
          <a:p>
            <a:r>
              <a:rPr lang="en-US" dirty="0" smtClean="0"/>
              <a:t>The success rate for cases based on incomplete genetic hits was 40% and under full genetic screens it was 47% =&gt; An indication that the algorithm works well even under very limited data sets</a:t>
            </a:r>
          </a:p>
          <a:p>
            <a:r>
              <a:rPr lang="en-US" dirty="0" smtClean="0"/>
              <a:t>A typical result covered only 1% of the yeast genes</a:t>
            </a:r>
          </a:p>
          <a:p>
            <a:r>
              <a:rPr lang="en-US" dirty="0" smtClean="0"/>
              <a:t>We can infer that both criteria were important</a:t>
            </a:r>
          </a:p>
          <a:p>
            <a:r>
              <a:rPr lang="en-US" dirty="0" smtClean="0"/>
              <a:t>Overall: 41% success (considered high because of the low quality data)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190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Alpha-</a:t>
            </a:r>
            <a:r>
              <a:rPr lang="en-US" dirty="0" err="1" smtClean="0"/>
              <a:t>synuclein</a:t>
            </a:r>
            <a:r>
              <a:rPr lang="en-US" dirty="0" smtClean="0"/>
              <a:t> toxicity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protein known to be a key component to Parkinson disease.</a:t>
            </a:r>
          </a:p>
          <a:p>
            <a:r>
              <a:rPr lang="en-US" dirty="0" smtClean="0"/>
              <a:t>Despite intense research, the cellular pathways leading to cell death are just beginning to get uncovered.</a:t>
            </a:r>
          </a:p>
          <a:p>
            <a:r>
              <a:rPr lang="en-US" dirty="0" smtClean="0"/>
              <a:t>Genetic screen experiment detected 77 proteins</a:t>
            </a:r>
          </a:p>
          <a:p>
            <a:r>
              <a:rPr lang="en-US" dirty="0" smtClean="0"/>
              <a:t>No significant overlap between genetic hits and transcriptional profiling results were found, meaning, we have lots of data, but no of to explain it</a:t>
            </a:r>
          </a:p>
          <a:p>
            <a:r>
              <a:rPr lang="en-US" dirty="0" smtClean="0"/>
              <a:t>Applying </a:t>
            </a:r>
            <a:r>
              <a:rPr lang="en-US" dirty="0" err="1" smtClean="0"/>
              <a:t>ResponseNet</a:t>
            </a:r>
            <a:r>
              <a:rPr lang="en-US" dirty="0" smtClean="0"/>
              <a:t> revealed a sub-network connecting 34 genetic hits and 166 differentially expressed genes shading light on the inner processes effecting alpha-</a:t>
            </a:r>
            <a:r>
              <a:rPr lang="en-US" dirty="0" err="1" smtClean="0"/>
              <a:t>synyclein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Some of the conclusions were tested in the lab, and confirmed.</a:t>
            </a:r>
          </a:p>
          <a:p>
            <a:r>
              <a:rPr lang="en-US" dirty="0" smtClean="0"/>
              <a:t>Real contribution to the understanding of the Parkinson disease!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35978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Freedom of data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authors complained that many experiments are taking place world-wide but only a few release source codes and complete data sets on the internet</a:t>
            </a:r>
          </a:p>
          <a:p>
            <a:r>
              <a:rPr lang="en-US" dirty="0" smtClean="0"/>
              <a:t>So, they decided to open their algorithm and method to the world by creating a web page that anyone can upload data into and receive results in minutes</a:t>
            </a:r>
          </a:p>
          <a:p>
            <a:r>
              <a:rPr lang="en-US" dirty="0" smtClean="0"/>
              <a:t>One can use yeast data (as used in the article) or can upload it’s own data representing the protein-protein and protein-gene relations in a different organism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399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4899" y="241300"/>
            <a:ext cx="10153633" cy="645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1430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727158" y="118795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 smtClean="0"/>
              <a:t>Any Questions?</a:t>
            </a:r>
            <a:endParaRPr lang="en-US" sz="8000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70293" y="2951837"/>
            <a:ext cx="3396087" cy="344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053421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the motivation to connect genetic hits and differentially expressed genes?</a:t>
            </a:r>
          </a:p>
          <a:p>
            <a:r>
              <a:rPr lang="en-US" dirty="0" smtClean="0"/>
              <a:t>Why do the authors capped the weight of each edge? What would happen they would have skipped this stage?</a:t>
            </a:r>
          </a:p>
          <a:p>
            <a:r>
              <a:rPr lang="en-US" dirty="0" smtClean="0"/>
              <a:t>What would happen if we set the gamma parameter to value which is too high?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2400" dirty="0" smtClean="0"/>
              <a:t>		Please send answers to my mail (</a:t>
            </a:r>
            <a:r>
              <a:rPr lang="en-US" sz="2400" dirty="0" err="1" smtClean="0"/>
              <a:t>shshzi</a:t>
            </a:r>
            <a:r>
              <a:rPr lang="en-US" sz="2400" dirty="0" smtClean="0"/>
              <a:t> at </a:t>
            </a:r>
            <a:r>
              <a:rPr lang="en-US" sz="2400" dirty="0" err="1" smtClean="0"/>
              <a:t>gmail</a:t>
            </a:r>
            <a:r>
              <a:rPr lang="en-US" sz="2400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485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screening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process can be used as a high-throughput procedure, meaning one could test alterations of 1000x of genes for numerous desired characteristics.</a:t>
            </a:r>
          </a:p>
          <a:p>
            <a:r>
              <a:rPr lang="en-US" dirty="0" smtClean="0"/>
              <a:t>The set of genes found to affect a process is called “genetic hit”.</a:t>
            </a:r>
          </a:p>
          <a:p>
            <a:r>
              <a:rPr lang="en-US" dirty="0" smtClean="0"/>
              <a:t>Can reveal an answer to some questions like: “What genes, if removed, will cause a yeast cell to die?”</a:t>
            </a:r>
          </a:p>
          <a:p>
            <a:r>
              <a:rPr lang="en-US" dirty="0" smtClean="0"/>
              <a:t>Just like gene expression: lots of data, yet, does not reveal a lot about the procedures the took place inside the cell to cause the observed phenotype.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403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46454" y="220717"/>
            <a:ext cx="5984267" cy="6418499"/>
          </a:xfrm>
        </p:spPr>
      </p:pic>
    </p:spTree>
    <p:extLst>
      <p:ext uri="{BB962C8B-B14F-4D97-AF65-F5344CB8AC3E}">
        <p14:creationId xmlns:p14="http://schemas.microsoft.com/office/powerpoint/2010/main" xmlns="" val="13304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Cells respond to stimuli by changes in various processes. </a:t>
            </a:r>
            <a:endParaRPr lang="en-US" dirty="0"/>
          </a:p>
          <a:p>
            <a:r>
              <a:rPr lang="en-US" dirty="0" smtClean="0"/>
              <a:t>Efforts to identify components of these responses using both methods (gene expression and genetic screening) yields </a:t>
            </a:r>
            <a:r>
              <a:rPr lang="en-US" b="1" dirty="0" smtClean="0"/>
              <a:t>different sets of genes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Genetic screens tend to identify response regulators.</a:t>
            </a:r>
          </a:p>
          <a:p>
            <a:r>
              <a:rPr lang="en-US" dirty="0" smtClean="0"/>
              <a:t>Gene expression tend to identify metabolic responses.</a:t>
            </a:r>
          </a:p>
          <a:p>
            <a:r>
              <a:rPr lang="en-US" dirty="0" smtClean="0"/>
              <a:t>Combining the data together may reveal something deeper about the processes of the cell.</a:t>
            </a:r>
          </a:p>
          <a:p>
            <a:r>
              <a:rPr lang="en-US" b="1" dirty="0" smtClean="0"/>
              <a:t>It is biologically plausible that some of the reported response regulators will be connected through regulatory pathways to differently expressed genes.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8247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Screen shot 2012-11-20 at 11.27.22 A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0326" y="176462"/>
            <a:ext cx="6866021" cy="6482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4508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ResponseNet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molecular interaction paths connecting genetic hits and differentially expressed genes.</a:t>
            </a:r>
          </a:p>
          <a:p>
            <a:r>
              <a:rPr lang="en-US" dirty="0" smtClean="0"/>
              <a:t>Create a graph containing 2 types of nodes: genes and proteins.</a:t>
            </a:r>
          </a:p>
          <a:p>
            <a:pPr lvl="1"/>
            <a:r>
              <a:rPr lang="en-US" dirty="0" smtClean="0"/>
              <a:t>Genetic hits represented as their corresponding protein</a:t>
            </a:r>
          </a:p>
          <a:p>
            <a:r>
              <a:rPr lang="en-US" dirty="0" smtClean="0"/>
              <a:t>Fill the graph with (mostly bi-directional) edges connecting protein to another protein if they have a known interaction</a:t>
            </a:r>
          </a:p>
          <a:p>
            <a:r>
              <a:rPr lang="en-US" dirty="0" smtClean="0"/>
              <a:t>Fill the graph with directional edges connecting a protein node to a gene node if the protein is probable transcriptional regulator of the gene.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764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מחבר ישר 64"/>
          <p:cNvCxnSpPr/>
          <p:nvPr/>
        </p:nvCxnSpPr>
        <p:spPr>
          <a:xfrm flipV="1">
            <a:off x="3882459" y="2686129"/>
            <a:ext cx="1827905" cy="1551954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grpSp>
        <p:nvGrpSpPr>
          <p:cNvPr id="84" name="קבוצה 83"/>
          <p:cNvGrpSpPr/>
          <p:nvPr/>
        </p:nvGrpSpPr>
        <p:grpSpPr>
          <a:xfrm>
            <a:off x="8330664" y="4770120"/>
            <a:ext cx="3752888" cy="1950720"/>
            <a:chOff x="8330664" y="4770120"/>
            <a:chExt cx="3752888" cy="1950720"/>
          </a:xfrm>
        </p:grpSpPr>
        <p:sp>
          <p:nvSpPr>
            <p:cNvPr id="16" name="מלבן מעוגל 15"/>
            <p:cNvSpPr/>
            <p:nvPr/>
          </p:nvSpPr>
          <p:spPr>
            <a:xfrm>
              <a:off x="8330664" y="4770120"/>
              <a:ext cx="3752888" cy="195072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יהלום 16"/>
            <p:cNvSpPr/>
            <p:nvPr/>
          </p:nvSpPr>
          <p:spPr>
            <a:xfrm>
              <a:off x="8604121" y="4893623"/>
              <a:ext cx="488544" cy="46395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מלבן 17"/>
            <p:cNvSpPr/>
            <p:nvPr/>
          </p:nvSpPr>
          <p:spPr>
            <a:xfrm>
              <a:off x="8658754" y="5572702"/>
              <a:ext cx="379278" cy="36597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אליפסה 18"/>
            <p:cNvSpPr/>
            <p:nvPr/>
          </p:nvSpPr>
          <p:spPr>
            <a:xfrm>
              <a:off x="8633063" y="6113814"/>
              <a:ext cx="430660" cy="43188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184104" y="4944302"/>
              <a:ext cx="12141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Genetic hit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184104" y="5544726"/>
              <a:ext cx="28994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Differentially expressed gene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184104" y="6162079"/>
              <a:ext cx="8661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Protein</a:t>
              </a:r>
              <a:endParaRPr lang="en-US" dirty="0"/>
            </a:p>
          </p:txBody>
        </p:sp>
      </p:grpSp>
      <p:cxnSp>
        <p:nvCxnSpPr>
          <p:cNvPr id="30" name="מחבר ישר 29"/>
          <p:cNvCxnSpPr>
            <a:stCxn id="25" idx="2"/>
            <a:endCxn id="27" idx="0"/>
          </p:cNvCxnSpPr>
          <p:nvPr/>
        </p:nvCxnSpPr>
        <p:spPr>
          <a:xfrm>
            <a:off x="3818197" y="1484507"/>
            <a:ext cx="0" cy="736486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מחבר ישר 30"/>
          <p:cNvCxnSpPr>
            <a:stCxn id="4" idx="2"/>
            <a:endCxn id="6" idx="0"/>
          </p:cNvCxnSpPr>
          <p:nvPr/>
        </p:nvCxnSpPr>
        <p:spPr>
          <a:xfrm>
            <a:off x="5703107" y="1484507"/>
            <a:ext cx="0" cy="736486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מחבר ישר 33"/>
          <p:cNvCxnSpPr>
            <a:endCxn id="6" idx="1"/>
          </p:cNvCxnSpPr>
          <p:nvPr/>
        </p:nvCxnSpPr>
        <p:spPr>
          <a:xfrm>
            <a:off x="3875202" y="1071056"/>
            <a:ext cx="1528007" cy="1274513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מחבר ישר 43"/>
          <p:cNvCxnSpPr/>
          <p:nvPr/>
        </p:nvCxnSpPr>
        <p:spPr>
          <a:xfrm>
            <a:off x="5703107" y="3071648"/>
            <a:ext cx="0" cy="736486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מחבר ישר 47"/>
          <p:cNvCxnSpPr>
            <a:stCxn id="28" idx="4"/>
            <a:endCxn id="26" idx="0"/>
          </p:cNvCxnSpPr>
          <p:nvPr/>
        </p:nvCxnSpPr>
        <p:spPr>
          <a:xfrm>
            <a:off x="3818197" y="4658788"/>
            <a:ext cx="0" cy="736487"/>
          </a:xfrm>
          <a:prstGeom prst="line">
            <a:avLst/>
          </a:prstGeom>
          <a:ln w="3175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מחבר ישר 50"/>
          <p:cNvCxnSpPr>
            <a:stCxn id="24" idx="4"/>
            <a:endCxn id="5" idx="0"/>
          </p:cNvCxnSpPr>
          <p:nvPr/>
        </p:nvCxnSpPr>
        <p:spPr>
          <a:xfrm>
            <a:off x="5703107" y="4658788"/>
            <a:ext cx="0" cy="736487"/>
          </a:xfrm>
          <a:prstGeom prst="line">
            <a:avLst/>
          </a:prstGeom>
          <a:ln w="3175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יהלום 3"/>
          <p:cNvSpPr/>
          <p:nvPr/>
        </p:nvSpPr>
        <p:spPr>
          <a:xfrm>
            <a:off x="5221982" y="570692"/>
            <a:ext cx="962250" cy="913815"/>
          </a:xfrm>
          <a:prstGeom prst="diamon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מלבן 4"/>
          <p:cNvSpPr/>
          <p:nvPr/>
        </p:nvSpPr>
        <p:spPr>
          <a:xfrm>
            <a:off x="5329588" y="5395275"/>
            <a:ext cx="747037" cy="7208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אליפסה 5"/>
          <p:cNvSpPr/>
          <p:nvPr/>
        </p:nvSpPr>
        <p:spPr>
          <a:xfrm>
            <a:off x="5278986" y="2220994"/>
            <a:ext cx="848241" cy="85065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מחבר ישר 42"/>
          <p:cNvCxnSpPr/>
          <p:nvPr/>
        </p:nvCxnSpPr>
        <p:spPr>
          <a:xfrm>
            <a:off x="3818197" y="3071648"/>
            <a:ext cx="0" cy="736486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אליפסה 23"/>
          <p:cNvSpPr/>
          <p:nvPr/>
        </p:nvSpPr>
        <p:spPr>
          <a:xfrm>
            <a:off x="5278986" y="3808134"/>
            <a:ext cx="848241" cy="85065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יהלום 24"/>
          <p:cNvSpPr/>
          <p:nvPr/>
        </p:nvSpPr>
        <p:spPr>
          <a:xfrm>
            <a:off x="3337072" y="570692"/>
            <a:ext cx="962250" cy="913815"/>
          </a:xfrm>
          <a:prstGeom prst="diamon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מלבן 25"/>
          <p:cNvSpPr/>
          <p:nvPr/>
        </p:nvSpPr>
        <p:spPr>
          <a:xfrm>
            <a:off x="3444679" y="5395275"/>
            <a:ext cx="747037" cy="7208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אליפסה 26"/>
          <p:cNvSpPr/>
          <p:nvPr/>
        </p:nvSpPr>
        <p:spPr>
          <a:xfrm>
            <a:off x="3394077" y="2220994"/>
            <a:ext cx="848241" cy="85065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אליפסה 27"/>
          <p:cNvSpPr/>
          <p:nvPr/>
        </p:nvSpPr>
        <p:spPr>
          <a:xfrm>
            <a:off x="3394077" y="3808134"/>
            <a:ext cx="848241" cy="85065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4" name="מחבר ישר 53"/>
          <p:cNvCxnSpPr>
            <a:stCxn id="25" idx="3"/>
            <a:endCxn id="4" idx="1"/>
          </p:cNvCxnSpPr>
          <p:nvPr/>
        </p:nvCxnSpPr>
        <p:spPr>
          <a:xfrm>
            <a:off x="4299322" y="1027600"/>
            <a:ext cx="922659" cy="0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מחבר ישר 56"/>
          <p:cNvCxnSpPr>
            <a:stCxn id="24" idx="3"/>
          </p:cNvCxnSpPr>
          <p:nvPr/>
        </p:nvCxnSpPr>
        <p:spPr>
          <a:xfrm flipH="1">
            <a:off x="4205441" y="4534212"/>
            <a:ext cx="1197767" cy="887959"/>
          </a:xfrm>
          <a:prstGeom prst="line">
            <a:avLst/>
          </a:prstGeom>
          <a:ln w="3175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יהלום 67"/>
          <p:cNvSpPr/>
          <p:nvPr/>
        </p:nvSpPr>
        <p:spPr>
          <a:xfrm>
            <a:off x="5229239" y="563437"/>
            <a:ext cx="962250" cy="913815"/>
          </a:xfrm>
          <a:prstGeom prst="diamond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מלבן 68"/>
          <p:cNvSpPr/>
          <p:nvPr/>
        </p:nvSpPr>
        <p:spPr>
          <a:xfrm>
            <a:off x="5336845" y="5388020"/>
            <a:ext cx="747037" cy="72082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אליפסה 69"/>
          <p:cNvSpPr/>
          <p:nvPr/>
        </p:nvSpPr>
        <p:spPr>
          <a:xfrm>
            <a:off x="5286243" y="2213739"/>
            <a:ext cx="848241" cy="85065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אליפסה 71"/>
          <p:cNvSpPr/>
          <p:nvPr/>
        </p:nvSpPr>
        <p:spPr>
          <a:xfrm>
            <a:off x="5286243" y="3800879"/>
            <a:ext cx="848241" cy="85065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יהלום 72"/>
          <p:cNvSpPr/>
          <p:nvPr/>
        </p:nvSpPr>
        <p:spPr>
          <a:xfrm>
            <a:off x="3344329" y="563437"/>
            <a:ext cx="962250" cy="913815"/>
          </a:xfrm>
          <a:prstGeom prst="diamond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מלבן 73"/>
          <p:cNvSpPr/>
          <p:nvPr/>
        </p:nvSpPr>
        <p:spPr>
          <a:xfrm>
            <a:off x="3451936" y="5388020"/>
            <a:ext cx="747037" cy="72082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אליפסה 74"/>
          <p:cNvSpPr/>
          <p:nvPr/>
        </p:nvSpPr>
        <p:spPr>
          <a:xfrm>
            <a:off x="3401334" y="2213739"/>
            <a:ext cx="848241" cy="85065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אליפסה 75"/>
          <p:cNvSpPr/>
          <p:nvPr/>
        </p:nvSpPr>
        <p:spPr>
          <a:xfrm>
            <a:off x="3401334" y="3800879"/>
            <a:ext cx="848241" cy="85065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יהלום 80"/>
          <p:cNvSpPr/>
          <p:nvPr/>
        </p:nvSpPr>
        <p:spPr>
          <a:xfrm>
            <a:off x="8611377" y="4886366"/>
            <a:ext cx="488544" cy="463952"/>
          </a:xfrm>
          <a:prstGeom prst="diamond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מלבן 81"/>
          <p:cNvSpPr/>
          <p:nvPr/>
        </p:nvSpPr>
        <p:spPr>
          <a:xfrm>
            <a:off x="8666010" y="5565445"/>
            <a:ext cx="379278" cy="36597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אליפסה 82"/>
          <p:cNvSpPr/>
          <p:nvPr/>
        </p:nvSpPr>
        <p:spPr>
          <a:xfrm>
            <a:off x="8640319" y="6106557"/>
            <a:ext cx="430660" cy="4318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9" grpId="0" animBg="1"/>
      <p:bldP spid="70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81" grpId="0" animBg="1"/>
      <p:bldP spid="82" grpId="0" animBg="1"/>
      <p:bldP spid="83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4429</TotalTime>
  <Words>1846</Words>
  <Application>Microsoft Office PowerPoint</Application>
  <PresentationFormat>Custom</PresentationFormat>
  <Paragraphs>177</Paragraphs>
  <Slides>36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ערכת נושא Office</vt:lpstr>
      <vt:lpstr>ResponseNet</vt:lpstr>
      <vt:lpstr>Introduction</vt:lpstr>
      <vt:lpstr>Genetic screening</vt:lpstr>
      <vt:lpstr>Genetic screening</vt:lpstr>
      <vt:lpstr>Slide 5</vt:lpstr>
      <vt:lpstr>Motivation</vt:lpstr>
      <vt:lpstr>Slide 7</vt:lpstr>
      <vt:lpstr>ResponseNet</vt:lpstr>
      <vt:lpstr>Slide 9</vt:lpstr>
      <vt:lpstr>Slide 10</vt:lpstr>
      <vt:lpstr>Min-cost flow</vt:lpstr>
      <vt:lpstr>Slide 12</vt:lpstr>
      <vt:lpstr>Slide 13</vt:lpstr>
      <vt:lpstr>Weighting scheme – protein-protein</vt:lpstr>
      <vt:lpstr>Weighting scheme – protein-protein</vt:lpstr>
      <vt:lpstr>Weighting scheme – protein-protein</vt:lpstr>
      <vt:lpstr>Weighting scheme – protein-gene</vt:lpstr>
      <vt:lpstr>Flow problem details</vt:lpstr>
      <vt:lpstr>Linear programming</vt:lpstr>
      <vt:lpstr>Slide 20</vt:lpstr>
      <vt:lpstr>Slide 21</vt:lpstr>
      <vt:lpstr>Results</vt:lpstr>
      <vt:lpstr>STE5 deletion</vt:lpstr>
      <vt:lpstr>Slide 24</vt:lpstr>
      <vt:lpstr>DNA Damage</vt:lpstr>
      <vt:lpstr>Slide 26</vt:lpstr>
      <vt:lpstr>Results – DNA Damage</vt:lpstr>
      <vt:lpstr>Slide 28</vt:lpstr>
      <vt:lpstr>Broader experiments</vt:lpstr>
      <vt:lpstr>Broader experiments</vt:lpstr>
      <vt:lpstr>Broader experiments – results</vt:lpstr>
      <vt:lpstr>Alpha-synuclein toxicity</vt:lpstr>
      <vt:lpstr>Freedom of data</vt:lpstr>
      <vt:lpstr>Slide 34</vt:lpstr>
      <vt:lpstr>Slide 35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ResponseNet</dc:title>
  <dc:creator>Shahar Zini</dc:creator>
  <cp:lastModifiedBy>rshamir</cp:lastModifiedBy>
  <cp:revision>215</cp:revision>
  <dcterms:created xsi:type="dcterms:W3CDTF">2013-06-12T18:36:06Z</dcterms:created>
  <dcterms:modified xsi:type="dcterms:W3CDTF">2013-06-23T08:21:09Z</dcterms:modified>
</cp:coreProperties>
</file>