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Default Extension="tiff" ContentType="image/tif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720" r:id="rId1"/>
  </p:sldMasterIdLst>
  <p:notesMasterIdLst>
    <p:notesMasterId r:id="rId42"/>
  </p:notesMasterIdLst>
  <p:handoutMasterIdLst>
    <p:handoutMasterId r:id="rId43"/>
  </p:handoutMasterIdLst>
  <p:sldIdLst>
    <p:sldId id="256" r:id="rId2"/>
    <p:sldId id="258" r:id="rId3"/>
    <p:sldId id="259" r:id="rId4"/>
    <p:sldId id="260" r:id="rId5"/>
    <p:sldId id="261" r:id="rId6"/>
    <p:sldId id="262" r:id="rId7"/>
    <p:sldId id="264" r:id="rId8"/>
    <p:sldId id="263" r:id="rId9"/>
    <p:sldId id="291" r:id="rId10"/>
    <p:sldId id="265" r:id="rId11"/>
    <p:sldId id="293" r:id="rId12"/>
    <p:sldId id="276" r:id="rId13"/>
    <p:sldId id="292" r:id="rId14"/>
    <p:sldId id="298" r:id="rId15"/>
    <p:sldId id="275" r:id="rId16"/>
    <p:sldId id="299" r:id="rId17"/>
    <p:sldId id="294" r:id="rId18"/>
    <p:sldId id="295" r:id="rId19"/>
    <p:sldId id="301" r:id="rId20"/>
    <p:sldId id="266" r:id="rId21"/>
    <p:sldId id="297" r:id="rId22"/>
    <p:sldId id="302" r:id="rId23"/>
    <p:sldId id="277" r:id="rId24"/>
    <p:sldId id="278" r:id="rId25"/>
    <p:sldId id="303" r:id="rId26"/>
    <p:sldId id="304" r:id="rId27"/>
    <p:sldId id="279" r:id="rId28"/>
    <p:sldId id="307" r:id="rId29"/>
    <p:sldId id="306" r:id="rId30"/>
    <p:sldId id="305" r:id="rId31"/>
    <p:sldId id="283" r:id="rId32"/>
    <p:sldId id="308" r:id="rId33"/>
    <p:sldId id="285" r:id="rId34"/>
    <p:sldId id="286" r:id="rId35"/>
    <p:sldId id="309" r:id="rId36"/>
    <p:sldId id="287" r:id="rId37"/>
    <p:sldId id="288" r:id="rId38"/>
    <p:sldId id="290" r:id="rId39"/>
    <p:sldId id="310" r:id="rId40"/>
    <p:sldId id="289" r:id="rId41"/>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79" autoAdjust="0"/>
    <p:restoredTop sz="58561" autoAdjust="0"/>
  </p:normalViewPr>
  <p:slideViewPr>
    <p:cSldViewPr>
      <p:cViewPr varScale="1">
        <p:scale>
          <a:sx n="76" d="100"/>
          <a:sy n="76" d="100"/>
        </p:scale>
        <p:origin x="-263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79CF1D5A-EF61-4B6F-A7DD-901031A19830}" type="datetimeFigureOut">
              <a:rPr lang="he-IL" smtClean="0"/>
              <a:pPr/>
              <a:t>כ"ט/אייר/תשע"ג</a:t>
            </a:fld>
            <a:endParaRPr lang="he-IL"/>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FC768FC2-9FA1-4E5D-841D-A7DB1BF19352}" type="slidenum">
              <a:rPr lang="he-IL" smtClean="0"/>
              <a:pPr/>
              <a:t>‹#›</a:t>
            </a:fld>
            <a:endParaRPr lang="he-IL"/>
          </a:p>
        </p:txBody>
      </p:sp>
    </p:spTree>
    <p:extLst>
      <p:ext uri="{BB962C8B-B14F-4D97-AF65-F5344CB8AC3E}">
        <p14:creationId xmlns:p14="http://schemas.microsoft.com/office/powerpoint/2010/main" xmlns="" val="19736076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043986B-A3C0-4418-B8C2-0FD404D185AA}" type="datetimeFigureOut">
              <a:rPr lang="he-IL" smtClean="0"/>
              <a:pPr/>
              <a:t>כ"ט/אייר/תשע"ג</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43F5A0F-8929-4EDB-BD67-C4CEE4ED2BB9}" type="slidenum">
              <a:rPr lang="he-IL" smtClean="0"/>
              <a:pPr/>
              <a:t>‹#›</a:t>
            </a:fld>
            <a:endParaRPr lang="he-IL"/>
          </a:p>
        </p:txBody>
      </p:sp>
    </p:spTree>
    <p:extLst>
      <p:ext uri="{BB962C8B-B14F-4D97-AF65-F5344CB8AC3E}">
        <p14:creationId xmlns:p14="http://schemas.microsoft.com/office/powerpoint/2010/main" xmlns="" val="2691422603"/>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43F5A0F-8929-4EDB-BD67-C4CEE4ED2BB9}" type="slidenum">
              <a:rPr lang="he-IL" smtClean="0"/>
              <a:pPr/>
              <a:t>1</a:t>
            </a:fld>
            <a:endParaRPr 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43F5A0F-8929-4EDB-BD67-C4CEE4ED2BB9}" type="slidenum">
              <a:rPr lang="he-IL" smtClean="0"/>
              <a:pPr/>
              <a:t>10</a:t>
            </a:fld>
            <a:endParaRPr 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A cut refers to a partition of nodes in a graph into two sets.</a:t>
            </a:r>
          </a:p>
          <a:p>
            <a:pPr algn="l" rtl="0"/>
            <a:endParaRPr lang="en-US" dirty="0" smtClean="0"/>
          </a:p>
          <a:p>
            <a:pPr algn="l" rtl="0"/>
            <a:r>
              <a:rPr lang="en-US" dirty="0" smtClean="0"/>
              <a:t>A cut is called sparse-enough in a graph if the ratio of edges crossing the cut in the graph to the edges incident at the smaller side of the cut is smaller than a threshold specific to the graph.</a:t>
            </a:r>
          </a:p>
          <a:p>
            <a:pPr algn="l" rtl="0"/>
            <a:endParaRPr lang="en-US" dirty="0" smtClean="0"/>
          </a:p>
          <a:p>
            <a:pPr algn="l" rtl="0"/>
            <a:r>
              <a:rPr lang="en-US" dirty="0" smtClean="0"/>
              <a:t>Inter-cluster edges: edges with endpoints in different clusters.</a:t>
            </a:r>
          </a:p>
          <a:p>
            <a:pPr algn="l" rtl="0"/>
            <a:endParaRPr lang="en-US" dirty="0" smtClean="0"/>
          </a:p>
          <a:p>
            <a:pPr algn="l" rtl="0"/>
            <a:r>
              <a:rPr lang="en-US" dirty="0" smtClean="0"/>
              <a:t>Connectedness of a cluster in a graph: the cost of a set of edges is the ratio of their weight to the total edge weight in the graph.</a:t>
            </a:r>
          </a:p>
          <a:p>
            <a:pPr algn="l" rtl="0"/>
            <a:endParaRPr lang="en-US" dirty="0" smtClean="0"/>
          </a:p>
          <a:p>
            <a:pPr algn="l" rtl="0"/>
            <a:r>
              <a:rPr lang="en-US" dirty="0" smtClean="0"/>
              <a:t>To integrate the information in multiple physical interaction and gene expression datasets, we first </a:t>
            </a:r>
            <a:r>
              <a:rPr lang="en-US" u="sng" dirty="0" smtClean="0"/>
              <a:t>represent each dataset as a network or graph</a:t>
            </a:r>
            <a:r>
              <a:rPr lang="en-US" dirty="0" smtClean="0"/>
              <a:t> whose nodes are the genes of interest and edges indicate relations between gene pairs such as physical </a:t>
            </a:r>
            <a:r>
              <a:rPr lang="en-US" u="sng" dirty="0" smtClean="0"/>
              <a:t>interaction</a:t>
            </a:r>
            <a:r>
              <a:rPr lang="en-US" dirty="0" smtClean="0"/>
              <a:t> between genes or gene products in physical networks, or transcriptional </a:t>
            </a:r>
            <a:r>
              <a:rPr lang="en-US" u="sng" dirty="0" smtClean="0"/>
              <a:t>correlation</a:t>
            </a:r>
            <a:r>
              <a:rPr lang="en-US" dirty="0" smtClean="0"/>
              <a:t> between genes in coexpression networks.</a:t>
            </a:r>
          </a:p>
          <a:p>
            <a:pPr algn="l" rtl="0"/>
            <a:endParaRPr lang="en-US" dirty="0" smtClean="0"/>
          </a:p>
          <a:p>
            <a:pPr algn="l" rtl="0"/>
            <a:r>
              <a:rPr lang="en-US" dirty="0" smtClean="0"/>
              <a:t>Simultaneous clustering is a clustering or partition of the nodes such that nodes within each set or cluster in the partition are </a:t>
            </a:r>
            <a:r>
              <a:rPr lang="en-US" u="sng" dirty="0" smtClean="0"/>
              <a:t>well connected in each graph</a:t>
            </a:r>
            <a:r>
              <a:rPr lang="en-US" dirty="0" smtClean="0"/>
              <a:t>, and the </a:t>
            </a:r>
            <a:r>
              <a:rPr lang="en-US" u="sng" dirty="0" smtClean="0"/>
              <a:t>total cost of inter-cluster edges is low</a:t>
            </a:r>
            <a:r>
              <a:rPr lang="en-US" dirty="0" smtClean="0"/>
              <a:t>.</a:t>
            </a:r>
          </a:p>
        </p:txBody>
      </p:sp>
      <p:sp>
        <p:nvSpPr>
          <p:cNvPr id="4" name="Slide Number Placeholder 3"/>
          <p:cNvSpPr>
            <a:spLocks noGrp="1"/>
          </p:cNvSpPr>
          <p:nvPr>
            <p:ph type="sldNum" sz="quarter" idx="10"/>
          </p:nvPr>
        </p:nvSpPr>
        <p:spPr/>
        <p:txBody>
          <a:bodyPr/>
          <a:lstStyle/>
          <a:p>
            <a:fld id="{743F5A0F-8929-4EDB-BD67-C4CEE4ED2BB9}" type="slidenum">
              <a:rPr lang="he-IL" smtClean="0"/>
              <a:pPr/>
              <a:t>11</a:t>
            </a:fld>
            <a:endParaRPr lang="he-IL"/>
          </a:p>
        </p:txBody>
      </p:sp>
    </p:spTree>
    <p:extLst>
      <p:ext uri="{BB962C8B-B14F-4D97-AF65-F5344CB8AC3E}">
        <p14:creationId xmlns:p14="http://schemas.microsoft.com/office/powerpoint/2010/main" xmlns="" val="2131970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ALGO:</a:t>
            </a:r>
          </a:p>
          <a:p>
            <a:pPr algn="l" rtl="0"/>
            <a:r>
              <a:rPr lang="en-US" dirty="0" smtClean="0"/>
              <a:t>    Approximate the sparsest cut in each input graph using a spectral method</a:t>
            </a:r>
          </a:p>
          <a:p>
            <a:pPr algn="l" rtl="0"/>
            <a:r>
              <a:rPr lang="en-US" dirty="0" smtClean="0"/>
              <a:t>    Choose among them any cut that is sparse-enough in the corresponding graph yielding the cut</a:t>
            </a:r>
          </a:p>
          <a:p>
            <a:pPr algn="l" rtl="0"/>
            <a:r>
              <a:rPr lang="en-US" dirty="0" smtClean="0"/>
              <a:t>    </a:t>
            </a:r>
            <a:r>
              <a:rPr lang="en-US" dirty="0" err="1" smtClean="0"/>
              <a:t>Recurse</a:t>
            </a:r>
            <a:r>
              <a:rPr lang="en-US" dirty="0" smtClean="0"/>
              <a:t> on the two node sets of the chosen cut</a:t>
            </a:r>
          </a:p>
          <a:p>
            <a:pPr algn="l" rtl="0"/>
            <a:r>
              <a:rPr lang="en-US" dirty="0" smtClean="0"/>
              <a:t>        Until well connected node sets with no sparse-enough cuts are obtained.</a:t>
            </a:r>
          </a:p>
          <a:p>
            <a:pPr algn="l" rtl="0"/>
            <a:endParaRPr lang="en-US" dirty="0" smtClean="0"/>
          </a:p>
          <a:p>
            <a:pPr algn="l" rtl="0"/>
            <a:r>
              <a:rPr lang="en-US" dirty="0" smtClean="0"/>
              <a:t>JointCluster implementation employs a novel </a:t>
            </a:r>
            <a:r>
              <a:rPr lang="en-US" i="0" u="sng" dirty="0" smtClean="0"/>
              <a:t>scaling heuristic</a:t>
            </a:r>
            <a:r>
              <a:rPr lang="en-US" i="0" u="none" dirty="0" smtClean="0"/>
              <a:t> </a:t>
            </a:r>
            <a:r>
              <a:rPr lang="en-US" dirty="0" smtClean="0"/>
              <a:t>to reduce the inter-cluster edge cost even further in practice.</a:t>
            </a:r>
          </a:p>
        </p:txBody>
      </p:sp>
      <p:sp>
        <p:nvSpPr>
          <p:cNvPr id="4" name="Slide Number Placeholder 3"/>
          <p:cNvSpPr>
            <a:spLocks noGrp="1"/>
          </p:cNvSpPr>
          <p:nvPr>
            <p:ph type="sldNum" sz="quarter" idx="10"/>
          </p:nvPr>
        </p:nvSpPr>
        <p:spPr/>
        <p:txBody>
          <a:bodyPr/>
          <a:lstStyle/>
          <a:p>
            <a:fld id="{743F5A0F-8929-4EDB-BD67-C4CEE4ED2BB9}" type="slidenum">
              <a:rPr lang="he-IL" smtClean="0"/>
              <a:pPr/>
              <a:t>12</a:t>
            </a:fld>
            <a:endParaRPr lang="he-IL"/>
          </a:p>
        </p:txBody>
      </p:sp>
    </p:spTree>
    <p:extLst>
      <p:ext uri="{BB962C8B-B14F-4D97-AF65-F5344CB8AC3E}">
        <p14:creationId xmlns:p14="http://schemas.microsoft.com/office/powerpoint/2010/main" xmlns="" val="71796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xmlns="" Requires="a14">
          <p:sp>
            <p:nvSpPr>
              <p:cNvPr id="3" name="Notes Placeholder 2"/>
              <p:cNvSpPr>
                <a:spLocks noGrp="1"/>
              </p:cNvSpPr>
              <p:nvPr>
                <p:ph type="body" idx="1"/>
              </p:nvPr>
            </p:nvSpPr>
            <p:spPr/>
            <p:txBody>
              <a:bodyPr/>
              <a:lstStyle/>
              <a:p>
                <a:pPr algn="l" rtl="0"/>
                <a:r>
                  <a:rPr lang="en-US" sz="1200" b="0" i="0" u="none" strike="noStrike" kern="1200" baseline="0" dirty="0" smtClean="0">
                    <a:solidFill>
                      <a:schemeClr val="tx1"/>
                    </a:solidFill>
                    <a:latin typeface="+mn-lt"/>
                    <a:ea typeface="+mn-ea"/>
                    <a:cs typeface="+mn-cs"/>
                  </a:rPr>
                  <a:t>Consider a graph </a:t>
                </a:r>
                <a14:m>
                  <m:oMath xmlns:m="http://schemas.openxmlformats.org/officeDocument/2006/math">
                    <m:r>
                      <a:rPr lang="en-US" sz="1200" b="0" i="1" u="none" strike="noStrike" kern="1200" baseline="0" smtClean="0">
                        <a:solidFill>
                          <a:schemeClr val="tx1"/>
                        </a:solidFill>
                        <a:latin typeface="Cambria Math"/>
                        <a:ea typeface="+mn-ea"/>
                        <a:cs typeface="+mn-cs"/>
                      </a:rPr>
                      <m:t>𝐺</m:t>
                    </m:r>
                    <m:r>
                      <a:rPr lang="en-US" sz="1200" b="0" i="1" u="none" strike="noStrike" kern="1200" baseline="0" smtClean="0">
                        <a:solidFill>
                          <a:schemeClr val="tx1"/>
                        </a:solidFill>
                        <a:latin typeface="Cambria Math"/>
                        <a:ea typeface="+mn-ea"/>
                        <a:cs typeface="+mn-cs"/>
                      </a:rPr>
                      <m:t>=</m:t>
                    </m:r>
                    <m:d>
                      <m:dPr>
                        <m:ctrlPr>
                          <a:rPr lang="en-US" sz="1200" b="0" i="1" u="none" strike="noStrike" kern="1200" baseline="0" smtClean="0">
                            <a:solidFill>
                              <a:schemeClr val="tx1"/>
                            </a:solidFill>
                            <a:latin typeface="Cambria Math"/>
                            <a:ea typeface="+mn-ea"/>
                            <a:cs typeface="+mn-cs"/>
                          </a:rPr>
                        </m:ctrlPr>
                      </m:dPr>
                      <m:e>
                        <m:r>
                          <a:rPr lang="en-US" sz="1200" b="0" i="1" u="none" strike="noStrike" kern="1200" baseline="0" smtClean="0">
                            <a:solidFill>
                              <a:schemeClr val="tx1"/>
                            </a:solidFill>
                            <a:latin typeface="Cambria Math"/>
                            <a:ea typeface="+mn-ea"/>
                            <a:cs typeface="+mn-cs"/>
                          </a:rPr>
                          <m:t>𝑉</m:t>
                        </m:r>
                        <m:r>
                          <a:rPr lang="en-US" sz="1200" b="0" i="1" u="none" strike="noStrike" kern="1200" baseline="0" smtClean="0">
                            <a:solidFill>
                              <a:schemeClr val="tx1"/>
                            </a:solidFill>
                            <a:latin typeface="Cambria Math"/>
                            <a:ea typeface="+mn-ea"/>
                            <a:cs typeface="+mn-cs"/>
                          </a:rPr>
                          <m:t>,</m:t>
                        </m:r>
                        <m:r>
                          <a:rPr lang="en-US" sz="1200" b="0" i="1" u="none" strike="noStrike" kern="1200" baseline="0" smtClean="0">
                            <a:solidFill>
                              <a:schemeClr val="tx1"/>
                            </a:solidFill>
                            <a:latin typeface="Cambria Math"/>
                            <a:ea typeface="+mn-ea"/>
                            <a:cs typeface="+mn-cs"/>
                          </a:rPr>
                          <m:t>𝑎</m:t>
                        </m:r>
                      </m:e>
                    </m:d>
                  </m:oMath>
                </a14:m>
                <a:r>
                  <a:rPr lang="en-US" sz="1200" b="0" i="0" u="none" strike="noStrike" kern="1200" baseline="0" dirty="0" smtClean="0">
                    <a:solidFill>
                      <a:schemeClr val="tx1"/>
                    </a:solidFill>
                    <a:latin typeface="+mn-lt"/>
                    <a:ea typeface="+mn-ea"/>
                    <a:cs typeface="+mn-cs"/>
                  </a:rPr>
                  <a:t>, where </a:t>
                </a:r>
                <a14:m>
                  <m:oMath xmlns:m="http://schemas.openxmlformats.org/officeDocument/2006/math">
                    <m:r>
                      <a:rPr lang="en-US" sz="1200" b="0" i="1" u="none" strike="noStrike" kern="1200" baseline="0" dirty="0" smtClean="0">
                        <a:solidFill>
                          <a:schemeClr val="tx1"/>
                        </a:solidFill>
                        <a:latin typeface="Cambria Math"/>
                        <a:ea typeface="+mn-ea"/>
                        <a:cs typeface="+mn-cs"/>
                      </a:rPr>
                      <m:t>𝑉</m:t>
                    </m:r>
                  </m:oMath>
                </a14:m>
                <a:r>
                  <a:rPr lang="en-US" sz="1200" b="0" i="0" u="none" strike="noStrike" kern="1200" baseline="0" dirty="0" smtClean="0">
                    <a:solidFill>
                      <a:schemeClr val="tx1"/>
                    </a:solidFill>
                    <a:latin typeface="+mn-lt"/>
                    <a:ea typeface="+mn-ea"/>
                    <a:cs typeface="+mn-cs"/>
                  </a:rPr>
                  <a:t> is the set of nodes and </a:t>
                </a:r>
                <a14:m>
                  <m:oMath xmlns:m="http://schemas.openxmlformats.org/officeDocument/2006/math">
                    <m:r>
                      <a:rPr lang="en-US" sz="1200" b="0" i="1" u="none" strike="noStrike" kern="1200" baseline="0" dirty="0" smtClean="0">
                        <a:solidFill>
                          <a:schemeClr val="tx1"/>
                        </a:solidFill>
                        <a:latin typeface="Cambria Math"/>
                        <a:ea typeface="+mn-ea"/>
                        <a:cs typeface="+mn-cs"/>
                      </a:rPr>
                      <m:t>𝑎</m:t>
                    </m:r>
                  </m:oMath>
                </a14:m>
                <a:r>
                  <a:rPr lang="en-US" sz="1200" b="0" i="0" u="none" strike="noStrike" kern="1200" baseline="0" dirty="0" smtClean="0">
                    <a:solidFill>
                      <a:schemeClr val="tx1"/>
                    </a:solidFill>
                    <a:latin typeface="+mn-lt"/>
                    <a:ea typeface="+mn-ea"/>
                    <a:cs typeface="+mn-cs"/>
                  </a:rPr>
                  <a:t> is a </a:t>
                </a:r>
                <a:r>
                  <a:rPr lang="en-US" sz="1200" b="0" i="0" u="sng" strike="noStrike" kern="1200" baseline="0" dirty="0" smtClean="0">
                    <a:solidFill>
                      <a:schemeClr val="tx1"/>
                    </a:solidFill>
                    <a:latin typeface="+mn-lt"/>
                    <a:ea typeface="+mn-ea"/>
                    <a:cs typeface="+mn-cs"/>
                  </a:rPr>
                  <a:t>non-negative edge weight function</a:t>
                </a:r>
                <a:r>
                  <a:rPr lang="en-US" sz="1200" b="0" i="0" u="none" strike="noStrike" kern="1200" baseline="0" dirty="0" smtClean="0">
                    <a:solidFill>
                      <a:schemeClr val="tx1"/>
                    </a:solidFill>
                    <a:latin typeface="+mn-lt"/>
                    <a:ea typeface="+mn-ea"/>
                    <a:cs typeface="+mn-cs"/>
                  </a:rPr>
                  <a:t>.</a:t>
                </a:r>
              </a:p>
              <a:p>
                <a:pPr algn="l" rtl="0"/>
                <a:endParaRPr lang="en-US" dirty="0" smtClean="0"/>
              </a:p>
              <a:p>
                <a:pPr algn="l" rtl="0"/>
                <a:r>
                  <a:rPr lang="en-US" dirty="0" smtClean="0"/>
                  <a:t>Singletons: </a:t>
                </a:r>
                <a14:m>
                  <m:oMath xmlns:m="http://schemas.openxmlformats.org/officeDocument/2006/math">
                    <m:r>
                      <a:rPr lang="en-US" i="1" dirty="0" smtClean="0">
                        <a:latin typeface="Cambria Math"/>
                      </a:rPr>
                      <m:t>𝑎</m:t>
                    </m:r>
                    <m:d>
                      <m:dPr>
                        <m:ctrlPr>
                          <a:rPr lang="en-US" i="1" dirty="0" smtClean="0">
                            <a:latin typeface="Cambria Math"/>
                          </a:rPr>
                        </m:ctrlPr>
                      </m:dPr>
                      <m:e>
                        <m:d>
                          <m:dPr>
                            <m:begChr m:val="{"/>
                            <m:endChr m:val="}"/>
                            <m:ctrlPr>
                              <a:rPr lang="en-US" i="1" dirty="0" smtClean="0">
                                <a:latin typeface="Cambria Math"/>
                              </a:rPr>
                            </m:ctrlPr>
                          </m:dPr>
                          <m:e>
                            <m:r>
                              <a:rPr lang="en-US" i="1" dirty="0" smtClean="0">
                                <a:latin typeface="Cambria Math"/>
                              </a:rPr>
                              <m:t>𝑢</m:t>
                            </m:r>
                          </m:e>
                        </m:d>
                      </m:e>
                    </m:d>
                    <m:r>
                      <a:rPr lang="en-US" i="1" dirty="0" smtClean="0">
                        <a:latin typeface="Cambria Math"/>
                      </a:rPr>
                      <m:t>=</m:t>
                    </m:r>
                    <m:r>
                      <a:rPr lang="en-US" i="1" dirty="0" smtClean="0">
                        <a:latin typeface="Cambria Math"/>
                      </a:rPr>
                      <m:t>𝑎</m:t>
                    </m:r>
                    <m:d>
                      <m:dPr>
                        <m:ctrlPr>
                          <a:rPr lang="en-US" i="1" dirty="0" smtClean="0">
                            <a:latin typeface="Cambria Math"/>
                          </a:rPr>
                        </m:ctrlPr>
                      </m:dPr>
                      <m:e>
                        <m:r>
                          <a:rPr lang="en-US" i="1" dirty="0" smtClean="0">
                            <a:latin typeface="Cambria Math"/>
                          </a:rPr>
                          <m:t>𝑢</m:t>
                        </m:r>
                      </m:e>
                    </m:d>
                  </m:oMath>
                </a14:m>
                <a:r>
                  <a:rPr lang="en-US" dirty="0" smtClean="0"/>
                  <a:t>, </a:t>
                </a:r>
                <a:r>
                  <a:rPr lang="en-US" u="sng" dirty="0" smtClean="0"/>
                  <a:t>sums up the weights of edges incident at node</a:t>
                </a:r>
                <a:r>
                  <a:rPr lang="en-US" u="none" dirty="0" smtClean="0"/>
                  <a:t> </a:t>
                </a:r>
                <a:r>
                  <a:rPr lang="en-US" dirty="0" smtClean="0"/>
                  <a:t>u.</a:t>
                </a:r>
                <a:endParaRPr lang="he-IL" dirty="0"/>
              </a:p>
            </p:txBody>
          </p:sp>
        </mc:Choice>
        <mc:Fallback>
          <p:sp>
            <p:nvSpPr>
              <p:cNvPr id="3" name="Notes Placeholder 2"/>
              <p:cNvSpPr>
                <a:spLocks noGrp="1"/>
              </p:cNvSpPr>
              <p:nvPr>
                <p:ph type="body" idx="1"/>
              </p:nvPr>
            </p:nvSpPr>
            <p:spPr/>
            <p:txBody>
              <a:bodyPr/>
              <a:lstStyle/>
              <a:p>
                <a:pPr algn="l" rtl="0"/>
                <a:r>
                  <a:rPr lang="en-US" sz="1200" b="0" i="0" u="none" strike="noStrike" kern="1200" baseline="0" dirty="0" smtClean="0">
                    <a:solidFill>
                      <a:schemeClr val="tx1"/>
                    </a:solidFill>
                    <a:latin typeface="+mn-lt"/>
                    <a:ea typeface="+mn-ea"/>
                    <a:cs typeface="+mn-cs"/>
                  </a:rPr>
                  <a:t>Consider a graph </a:t>
                </a:r>
                <a:r>
                  <a:rPr lang="en-US" sz="1200" b="0" i="0" u="none" strike="noStrike" kern="1200" baseline="0" smtClean="0">
                    <a:solidFill>
                      <a:schemeClr val="tx1"/>
                    </a:solidFill>
                    <a:latin typeface="Cambria Math"/>
                    <a:ea typeface="+mn-ea"/>
                    <a:cs typeface="+mn-cs"/>
                  </a:rPr>
                  <a:t>𝐺=(𝑉,𝑎)</a:t>
                </a:r>
                <a:r>
                  <a:rPr lang="en-US" sz="1200" b="0" i="0" u="none" strike="noStrike" kern="1200" baseline="0" dirty="0" smtClean="0">
                    <a:solidFill>
                      <a:schemeClr val="tx1"/>
                    </a:solidFill>
                    <a:latin typeface="+mn-lt"/>
                    <a:ea typeface="+mn-ea"/>
                    <a:cs typeface="+mn-cs"/>
                  </a:rPr>
                  <a:t>, where </a:t>
                </a:r>
                <a:r>
                  <a:rPr lang="en-US" sz="1200" b="0" i="0" u="none" strike="noStrike" kern="1200" baseline="0" dirty="0" smtClean="0">
                    <a:solidFill>
                      <a:schemeClr val="tx1"/>
                    </a:solidFill>
                    <a:latin typeface="Cambria Math"/>
                    <a:ea typeface="+mn-ea"/>
                    <a:cs typeface="+mn-cs"/>
                  </a:rPr>
                  <a:t>𝑉</a:t>
                </a:r>
                <a:r>
                  <a:rPr lang="en-US" sz="1200" b="0" i="0" u="none" strike="noStrike" kern="1200" baseline="0" dirty="0" smtClean="0">
                    <a:solidFill>
                      <a:schemeClr val="tx1"/>
                    </a:solidFill>
                    <a:latin typeface="+mn-lt"/>
                    <a:ea typeface="+mn-ea"/>
                    <a:cs typeface="+mn-cs"/>
                  </a:rPr>
                  <a:t> is the set of nodes and </a:t>
                </a:r>
                <a:r>
                  <a:rPr lang="en-US" sz="1200" b="0" i="0" u="none" strike="noStrike" kern="1200" baseline="0" dirty="0" smtClean="0">
                    <a:solidFill>
                      <a:schemeClr val="tx1"/>
                    </a:solidFill>
                    <a:latin typeface="Cambria Math"/>
                    <a:ea typeface="+mn-ea"/>
                    <a:cs typeface="+mn-cs"/>
                  </a:rPr>
                  <a:t>𝑎</a:t>
                </a:r>
                <a:r>
                  <a:rPr lang="en-US" sz="1200" b="0" i="0" u="none" strike="noStrike" kern="1200" baseline="0" dirty="0" smtClean="0">
                    <a:solidFill>
                      <a:schemeClr val="tx1"/>
                    </a:solidFill>
                    <a:latin typeface="+mn-lt"/>
                    <a:ea typeface="+mn-ea"/>
                    <a:cs typeface="+mn-cs"/>
                  </a:rPr>
                  <a:t> is a non-negative edge weight function.</a:t>
                </a:r>
              </a:p>
              <a:p>
                <a:pPr algn="l" rtl="0"/>
                <a:r>
                  <a:rPr lang="en-US" i="0" dirty="0" smtClean="0">
                    <a:latin typeface="Cambria Math"/>
                  </a:rPr>
                  <a:t>𝑎(</a:t>
                </a:r>
                <a:r>
                  <a:rPr lang="en-US" i="0" dirty="0" err="1" smtClean="0">
                    <a:latin typeface="Cambria Math"/>
                  </a:rPr>
                  <a:t>𝑢,𝑣</a:t>
                </a:r>
                <a:r>
                  <a:rPr lang="en-US" i="0" dirty="0" smtClean="0">
                    <a:latin typeface="Cambria Math"/>
                  </a:rPr>
                  <a:t>)≥0</a:t>
                </a:r>
                <a:r>
                  <a:rPr lang="en-US" dirty="0" smtClean="0"/>
                  <a:t> for any node pair </a:t>
                </a:r>
                <a:r>
                  <a:rPr lang="en-US" i="0" dirty="0" smtClean="0">
                    <a:latin typeface="Cambria Math"/>
                  </a:rPr>
                  <a:t>(</a:t>
                </a:r>
                <a:r>
                  <a:rPr lang="en-US" i="0" dirty="0" err="1" smtClean="0">
                    <a:latin typeface="Cambria Math"/>
                  </a:rPr>
                  <a:t>𝑢,𝑣</a:t>
                </a:r>
                <a:r>
                  <a:rPr lang="en-US" i="0" dirty="0" smtClean="0">
                    <a:latin typeface="Cambria Math"/>
                  </a:rPr>
                  <a:t>)∈𝑉</a:t>
                </a:r>
                <a:r>
                  <a:rPr lang="en-US" i="0" dirty="0" smtClean="0">
                    <a:latin typeface="Cambria Math"/>
                    <a:ea typeface="Cambria Math"/>
                  </a:rPr>
                  <a:t>×</a:t>
                </a:r>
                <a:r>
                  <a:rPr lang="en-US" i="0" dirty="0" smtClean="0">
                    <a:latin typeface="Cambria Math"/>
                  </a:rPr>
                  <a:t>𝑉</a:t>
                </a:r>
                <a:endParaRPr lang="en-US" dirty="0" smtClean="0"/>
              </a:p>
              <a:p>
                <a:pPr algn="l" rtl="0"/>
                <a:endParaRPr lang="en-US" dirty="0" smtClean="0"/>
              </a:p>
              <a:p>
                <a:pPr algn="l" rtl="0"/>
                <a:r>
                  <a:rPr lang="en-US" dirty="0" smtClean="0"/>
                  <a:t>Singletons: </a:t>
                </a:r>
                <a:r>
                  <a:rPr lang="en-US" i="0" dirty="0" smtClean="0">
                    <a:latin typeface="Cambria Math"/>
                  </a:rPr>
                  <a:t>𝑎({𝑢})=𝑎(𝑢)</a:t>
                </a:r>
                <a:r>
                  <a:rPr lang="en-US" dirty="0" smtClean="0"/>
                  <a:t>, sums up the weights of edges incident at node u.</a:t>
                </a:r>
                <a:endParaRPr lang="he-IL" dirty="0"/>
              </a:p>
            </p:txBody>
          </p:sp>
        </mc:Fallback>
      </mc:AlternateContent>
      <p:sp>
        <p:nvSpPr>
          <p:cNvPr id="4" name="Slide Number Placeholder 3"/>
          <p:cNvSpPr>
            <a:spLocks noGrp="1"/>
          </p:cNvSpPr>
          <p:nvPr>
            <p:ph type="sldNum" sz="quarter" idx="10"/>
          </p:nvPr>
        </p:nvSpPr>
        <p:spPr/>
        <p:txBody>
          <a:bodyPr/>
          <a:lstStyle/>
          <a:p>
            <a:fld id="{743F5A0F-8929-4EDB-BD67-C4CEE4ED2BB9}" type="slidenum">
              <a:rPr lang="he-IL" smtClean="0"/>
              <a:pPr/>
              <a:t>13</a:t>
            </a:fld>
            <a:endParaRPr lang="he-IL"/>
          </a:p>
        </p:txBody>
      </p:sp>
    </p:spTree>
    <p:extLst>
      <p:ext uri="{BB962C8B-B14F-4D97-AF65-F5344CB8AC3E}">
        <p14:creationId xmlns:p14="http://schemas.microsoft.com/office/powerpoint/2010/main" xmlns="" val="3297656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xmlns="" Requires="a14">
          <p:sp>
            <p:nvSpPr>
              <p:cNvPr id="3" name="Notes Placeholder 2"/>
              <p:cNvSpPr>
                <a:spLocks noGrp="1"/>
              </p:cNvSpPr>
              <p:nvPr>
                <p:ph type="body" idx="1"/>
              </p:nvPr>
            </p:nvSpPr>
            <p:spPr/>
            <p:txBody>
              <a:bodyPr/>
              <a:lstStyle/>
              <a:p>
                <a:pPr algn="l" rtl="0"/>
                <a:r>
                  <a:rPr lang="en-US" dirty="0" smtClean="0"/>
                  <a:t>(</a:t>
                </a:r>
                <a:r>
                  <a:rPr lang="en-US" sz="1200" b="0" i="0" u="none" strike="noStrike" kern="1200" baseline="0" dirty="0" smtClean="0">
                    <a:solidFill>
                      <a:schemeClr val="tx1"/>
                    </a:solidFill>
                    <a:latin typeface="+mn-lt"/>
                    <a:ea typeface="+mn-ea"/>
                    <a:cs typeface="+mn-cs"/>
                  </a:rPr>
                  <a:t>with the convention that this ratio is zero if its denominator is zero, since the numerator is also zero then)</a:t>
                </a:r>
              </a:p>
              <a:p>
                <a:pPr algn="l" rtl="0"/>
                <a:r>
                  <a:rPr lang="en-US" sz="1200" b="0" i="0" u="none" strike="noStrike" kern="1200" baseline="0" dirty="0" smtClean="0">
                    <a:solidFill>
                      <a:schemeClr val="tx1"/>
                    </a:solidFill>
                    <a:latin typeface="+mn-lt"/>
                    <a:ea typeface="+mn-ea"/>
                    <a:cs typeface="+mn-cs"/>
                  </a:rPr>
                  <a:t>By normalizing the sum of edge weights </a:t>
                </a:r>
                <a14:m>
                  <m:oMath xmlns:m="http://schemas.openxmlformats.org/officeDocument/2006/math">
                    <m:r>
                      <a:rPr lang="en-US" sz="1200" b="0" i="1" u="none" strike="noStrike" kern="1200" baseline="0" smtClean="0">
                        <a:solidFill>
                          <a:schemeClr val="tx1"/>
                        </a:solidFill>
                        <a:latin typeface="Cambria Math"/>
                        <a:ea typeface="+mn-ea"/>
                        <a:cs typeface="+mn-cs"/>
                      </a:rPr>
                      <m:t>𝑎</m:t>
                    </m:r>
                    <m:d>
                      <m:dPr>
                        <m:ctrlPr>
                          <a:rPr lang="en-US" sz="1200" b="0" i="1" u="none" strike="noStrike" kern="1200" baseline="0" smtClean="0">
                            <a:solidFill>
                              <a:schemeClr val="tx1"/>
                            </a:solidFill>
                            <a:latin typeface="Cambria Math"/>
                            <a:ea typeface="+mn-ea"/>
                            <a:cs typeface="+mn-cs"/>
                          </a:rPr>
                        </m:ctrlPr>
                      </m:dPr>
                      <m:e>
                        <m:r>
                          <a:rPr lang="en-US" sz="1200" b="0" i="1" u="none" strike="noStrike" kern="1200" baseline="0" smtClean="0">
                            <a:solidFill>
                              <a:schemeClr val="tx1"/>
                            </a:solidFill>
                            <a:latin typeface="Cambria Math"/>
                            <a:ea typeface="+mn-ea"/>
                            <a:cs typeface="+mn-cs"/>
                          </a:rPr>
                          <m:t>𝑆</m:t>
                        </m:r>
                        <m:r>
                          <a:rPr lang="en-US" sz="1200" b="0" i="1" u="none" strike="noStrike" kern="1200" baseline="0" smtClean="0">
                            <a:solidFill>
                              <a:schemeClr val="tx1"/>
                            </a:solidFill>
                            <a:latin typeface="Cambria Math"/>
                            <a:ea typeface="+mn-ea"/>
                            <a:cs typeface="+mn-cs"/>
                          </a:rPr>
                          <m:t>,</m:t>
                        </m:r>
                        <m:r>
                          <a:rPr lang="en-US" sz="1200" b="0" i="1" u="none" strike="noStrike" kern="1200" baseline="0" smtClean="0">
                            <a:solidFill>
                              <a:schemeClr val="tx1"/>
                            </a:solidFill>
                            <a:latin typeface="Cambria Math"/>
                            <a:ea typeface="+mn-ea"/>
                            <a:cs typeface="+mn-cs"/>
                          </a:rPr>
                          <m:t>𝑇</m:t>
                        </m:r>
                      </m:e>
                    </m:d>
                  </m:oMath>
                </a14:m>
                <a:r>
                  <a:rPr lang="en-US" sz="1200" b="0" i="0" u="none" strike="noStrike" kern="1200" baseline="0" dirty="0" smtClean="0">
                    <a:solidFill>
                      <a:schemeClr val="tx1"/>
                    </a:solidFill>
                    <a:latin typeface="+mn-lt"/>
                    <a:ea typeface="+mn-ea"/>
                    <a:cs typeface="+mn-cs"/>
                  </a:rPr>
                  <a:t> crossing the cut, the definition captures an intuitive notion of connectivity that is </a:t>
                </a:r>
                <a:r>
                  <a:rPr lang="en-US" sz="1200" b="0" i="0" u="sng" strike="noStrike" kern="1200" baseline="0" dirty="0" smtClean="0">
                    <a:solidFill>
                      <a:schemeClr val="tx1"/>
                    </a:solidFill>
                    <a:latin typeface="+mn-lt"/>
                    <a:ea typeface="+mn-ea"/>
                    <a:cs typeface="+mn-cs"/>
                  </a:rPr>
                  <a:t>robust and invariant to scaling</a:t>
                </a:r>
                <a:r>
                  <a:rPr lang="en-US" sz="1200" b="0" i="0" u="none" strike="noStrike" kern="1200" baseline="0" dirty="0" smtClean="0">
                    <a:solidFill>
                      <a:schemeClr val="tx1"/>
                    </a:solidFill>
                    <a:latin typeface="+mn-lt"/>
                    <a:ea typeface="+mn-ea"/>
                    <a:cs typeface="+mn-cs"/>
                  </a:rPr>
                  <a:t> the edge weight function a by any constant.</a:t>
                </a:r>
              </a:p>
              <a:p>
                <a:pPr algn="l" rtl="0"/>
                <a:endParaRPr lang="en-US" sz="1200" b="0" i="0" u="none" strike="noStrike" kern="1200" baseline="0" dirty="0" smtClean="0">
                  <a:solidFill>
                    <a:schemeClr val="tx1"/>
                  </a:solidFill>
                  <a:latin typeface="+mn-lt"/>
                  <a:ea typeface="+mn-ea"/>
                  <a:cs typeface="+mn-cs"/>
                </a:endParaRPr>
              </a:p>
              <a:p>
                <a:pPr algn="l" rtl="0"/>
                <a:r>
                  <a:rPr lang="en-US" dirty="0" smtClean="0"/>
                  <a:t>To illustrate the </a:t>
                </a:r>
                <a:r>
                  <a:rPr lang="en-US" u="sng" dirty="0" smtClean="0"/>
                  <a:t>intuitive notion</a:t>
                </a:r>
                <a:r>
                  <a:rPr lang="en-US" dirty="0" smtClean="0"/>
                  <a:t>, consider a cut separating a single node u from other nodes in a cluster C.</a:t>
                </a:r>
              </a:p>
              <a:p>
                <a:pPr algn="l" rtl="0"/>
                <a:r>
                  <a:rPr lang="en-US" dirty="0" smtClean="0"/>
                  <a:t>If the conductance of this cut is high, then a large fraction of all edges incident at node u ends at another node in the cluster. Extending this notion, if the </a:t>
                </a:r>
                <a:r>
                  <a:rPr lang="en-US" u="sng" dirty="0" smtClean="0"/>
                  <a:t>conductance of all cuts in C are high</a:t>
                </a:r>
                <a:r>
                  <a:rPr lang="en-US" dirty="0" smtClean="0"/>
                  <a:t>, the nodes in C are robustly connected together.</a:t>
                </a:r>
              </a:p>
              <a:p>
                <a:pPr algn="l" rtl="0"/>
                <a:endParaRPr lang="en-US" dirty="0" smtClean="0"/>
              </a:p>
              <a:p>
                <a:pPr algn="l" rtl="0"/>
                <a:r>
                  <a:rPr lang="en-US" u="sng" dirty="0" smtClean="0"/>
                  <a:t>Sparse-enough</a:t>
                </a:r>
                <a:r>
                  <a:rPr lang="en-US" dirty="0" smtClean="0"/>
                  <a:t> if the ratio of edges crossing the cut to the edges incident at the smaller side of the cut is smaller than a threshold specific to the graph</a:t>
                </a:r>
              </a:p>
              <a:p>
                <a:pPr algn="l" rtl="0"/>
                <a:endParaRPr lang="en-US" dirty="0" smtClean="0"/>
              </a:p>
              <a:p>
                <a:pPr algn="l" rtl="0"/>
                <a:r>
                  <a:rPr lang="en-US" sz="1200" b="0" i="0" u="none" strike="noStrike" kern="1200" baseline="0" dirty="0" smtClean="0">
                    <a:solidFill>
                      <a:schemeClr val="tx1"/>
                    </a:solidFill>
                    <a:latin typeface="+mn-lt"/>
                    <a:ea typeface="+mn-ea"/>
                    <a:cs typeface="+mn-cs"/>
                  </a:rPr>
                  <a:t>When </a:t>
                </a:r>
                <a:r>
                  <a:rPr lang="en-US" sz="1200" b="0" i="0" u="sng" strike="noStrike" kern="1200" baseline="0" dirty="0" smtClean="0">
                    <a:solidFill>
                      <a:schemeClr val="tx1"/>
                    </a:solidFill>
                    <a:latin typeface="+mn-lt"/>
                    <a:ea typeface="+mn-ea"/>
                    <a:cs typeface="+mn-cs"/>
                  </a:rPr>
                  <a:t>maximizing the conductance of the partition</a:t>
                </a:r>
                <a:r>
                  <a:rPr lang="en-US" sz="1200" b="0" i="0" u="none" strike="noStrike" kern="1200" baseline="0" dirty="0" smtClean="0">
                    <a:solidFill>
                      <a:schemeClr val="tx1"/>
                    </a:solidFill>
                    <a:latin typeface="+mn-lt"/>
                    <a:ea typeface="+mn-ea"/>
                    <a:cs typeface="+mn-cs"/>
                  </a:rPr>
                  <a:t>, it is desirable to control the cost of the inter-cluster edges as well. Let </a:t>
                </a:r>
                <a14:m>
                  <m:oMath xmlns:m="http://schemas.openxmlformats.org/officeDocument/2006/math">
                    <m:r>
                      <a:rPr lang="en-US" sz="1200" b="0" i="1" u="sng" strike="noStrike" kern="1200" baseline="0" dirty="0" smtClean="0">
                        <a:solidFill>
                          <a:schemeClr val="tx1"/>
                        </a:solidFill>
                        <a:latin typeface="Cambria Math"/>
                        <a:ea typeface="+mn-ea"/>
                        <a:cs typeface="+mn-cs"/>
                      </a:rPr>
                      <m:t>𝑋</m:t>
                    </m:r>
                  </m:oMath>
                </a14:m>
                <a:r>
                  <a:rPr lang="en-US" sz="1200" b="0" i="0" u="sng" strike="noStrike" kern="1200" baseline="0" dirty="0" smtClean="0">
                    <a:solidFill>
                      <a:schemeClr val="tx1"/>
                    </a:solidFill>
                    <a:latin typeface="+mn-lt"/>
                    <a:ea typeface="+mn-ea"/>
                    <a:cs typeface="+mn-cs"/>
                  </a:rPr>
                  <a:t> denote the inter-cluster edges</a:t>
                </a:r>
                <a:r>
                  <a:rPr lang="en-US" sz="1200" b="0" i="0" u="none" strike="noStrike" kern="1200" baseline="0" dirty="0" smtClean="0">
                    <a:solidFill>
                      <a:schemeClr val="tx1"/>
                    </a:solidFill>
                    <a:latin typeface="+mn-lt"/>
                    <a:ea typeface="+mn-ea"/>
                    <a:cs typeface="+mn-cs"/>
                  </a:rPr>
                  <a:t>, i.e., unordered node pairs </a:t>
                </a:r>
                <a14:m>
                  <m:oMath xmlns:m="http://schemas.openxmlformats.org/officeDocument/2006/math">
                    <m:d>
                      <m:dPr>
                        <m:ctrlPr>
                          <a:rPr lang="en-US" sz="1200" b="0" i="1" u="none" strike="noStrike" kern="1200" baseline="0" smtClean="0">
                            <a:solidFill>
                              <a:schemeClr val="tx1"/>
                            </a:solidFill>
                            <a:latin typeface="Cambria Math"/>
                            <a:ea typeface="+mn-ea"/>
                            <a:cs typeface="+mn-cs"/>
                          </a:rPr>
                        </m:ctrlPr>
                      </m:dPr>
                      <m:e>
                        <m:r>
                          <a:rPr lang="en-US" sz="1200" b="0" i="1" u="none" strike="noStrike" kern="1200" baseline="0" smtClean="0">
                            <a:solidFill>
                              <a:schemeClr val="tx1"/>
                            </a:solidFill>
                            <a:latin typeface="Cambria Math"/>
                            <a:ea typeface="+mn-ea"/>
                            <a:cs typeface="+mn-cs"/>
                          </a:rPr>
                          <m:t>𝑢</m:t>
                        </m:r>
                        <m:r>
                          <a:rPr lang="en-US" sz="1200" b="0" i="1" u="none" strike="noStrike" kern="1200" baseline="0" smtClean="0">
                            <a:solidFill>
                              <a:schemeClr val="tx1"/>
                            </a:solidFill>
                            <a:latin typeface="Cambria Math"/>
                            <a:ea typeface="+mn-ea"/>
                            <a:cs typeface="+mn-cs"/>
                          </a:rPr>
                          <m:t>,</m:t>
                        </m:r>
                        <m:r>
                          <a:rPr lang="en-US" sz="1200" b="0" i="1" u="none" strike="noStrike" kern="1200" baseline="0" smtClean="0">
                            <a:solidFill>
                              <a:schemeClr val="tx1"/>
                            </a:solidFill>
                            <a:latin typeface="Cambria Math"/>
                            <a:ea typeface="+mn-ea"/>
                            <a:cs typeface="+mn-cs"/>
                          </a:rPr>
                          <m:t>𝑣</m:t>
                        </m:r>
                      </m:e>
                    </m:d>
                  </m:oMath>
                </a14:m>
                <a:r>
                  <a:rPr lang="en-US" sz="1200" b="0" i="0" u="none" strike="noStrike" kern="1200" baseline="0" dirty="0" smtClean="0">
                    <a:solidFill>
                      <a:schemeClr val="tx1"/>
                    </a:solidFill>
                    <a:latin typeface="+mn-lt"/>
                    <a:ea typeface="+mn-ea"/>
                    <a:cs typeface="+mn-cs"/>
                  </a:rPr>
                  <a:t> where </a:t>
                </a:r>
                <a14:m>
                  <m:oMath xmlns:m="http://schemas.openxmlformats.org/officeDocument/2006/math">
                    <m:r>
                      <a:rPr lang="en-US" sz="1200" b="0" i="1" u="none" strike="noStrike" kern="1200" baseline="0" dirty="0" smtClean="0">
                        <a:solidFill>
                          <a:schemeClr val="tx1"/>
                        </a:solidFill>
                        <a:latin typeface="Cambria Math"/>
                        <a:ea typeface="+mn-ea"/>
                        <a:cs typeface="+mn-cs"/>
                      </a:rPr>
                      <m:t>𝑢</m:t>
                    </m:r>
                  </m:oMath>
                </a14:m>
                <a:r>
                  <a:rPr lang="en-US" sz="1200" b="0" i="0" u="none" strike="noStrike" kern="1200" baseline="0" dirty="0" smtClean="0">
                    <a:solidFill>
                      <a:schemeClr val="tx1"/>
                    </a:solidFill>
                    <a:latin typeface="+mn-lt"/>
                    <a:ea typeface="+mn-ea"/>
                    <a:cs typeface="+mn-cs"/>
                  </a:rPr>
                  <a:t> and </a:t>
                </a:r>
                <a14:m>
                  <m:oMath xmlns:m="http://schemas.openxmlformats.org/officeDocument/2006/math">
                    <m:r>
                      <a:rPr lang="en-US" sz="1200" b="0" i="1" u="none" strike="noStrike" kern="1200" baseline="0" dirty="0" smtClean="0">
                        <a:solidFill>
                          <a:schemeClr val="tx1"/>
                        </a:solidFill>
                        <a:latin typeface="Cambria Math"/>
                        <a:ea typeface="+mn-ea"/>
                        <a:cs typeface="+mn-cs"/>
                      </a:rPr>
                      <m:t>𝑣</m:t>
                    </m:r>
                  </m:oMath>
                </a14:m>
                <a:r>
                  <a:rPr lang="en-US" sz="1200" b="0" i="0" u="none" strike="noStrike" kern="1200" baseline="0" dirty="0" smtClean="0">
                    <a:solidFill>
                      <a:schemeClr val="tx1"/>
                    </a:solidFill>
                    <a:latin typeface="+mn-lt"/>
                    <a:ea typeface="+mn-ea"/>
                    <a:cs typeface="+mn-cs"/>
                  </a:rPr>
                  <a:t> belong to different clusters in the partition.</a:t>
                </a:r>
              </a:p>
              <a:p>
                <a:pPr algn="l" rtl="0"/>
                <a:endParaRPr lang="en-US" sz="1200" b="0" i="0" u="none" strike="noStrike" kern="1200" baseline="0" dirty="0" smtClean="0">
                  <a:solidFill>
                    <a:schemeClr val="tx1"/>
                  </a:solidFill>
                  <a:latin typeface="+mn-lt"/>
                  <a:ea typeface="+mn-ea"/>
                  <a:cs typeface="+mn-cs"/>
                </a:endParaRPr>
              </a:p>
              <a:p>
                <a:pPr algn="l" rtl="0"/>
                <a:r>
                  <a:rPr lang="en-US" dirty="0" smtClean="0"/>
                  <a:t>An </a:t>
                </a:r>
                <a14:m>
                  <m:oMath xmlns:m="http://schemas.openxmlformats.org/officeDocument/2006/math">
                    <m:r>
                      <a:rPr lang="en-US" i="1" dirty="0" smtClean="0">
                        <a:latin typeface="Cambria Math"/>
                      </a:rPr>
                      <m:t>(</m:t>
                    </m:r>
                    <m:r>
                      <a:rPr lang="en-US" i="1" dirty="0" smtClean="0">
                        <a:latin typeface="Cambria Math"/>
                      </a:rPr>
                      <m:t>𝛼</m:t>
                    </m:r>
                    <m:r>
                      <a:rPr lang="en-US" i="1" dirty="0" smtClean="0">
                        <a:latin typeface="Cambria Math"/>
                      </a:rPr>
                      <m:t>,</m:t>
                    </m:r>
                    <m:r>
                      <a:rPr lang="en-US" i="1" dirty="0" smtClean="0">
                        <a:latin typeface="Cambria Math"/>
                      </a:rPr>
                      <m:t>𝜀</m:t>
                    </m:r>
                    <m:r>
                      <a:rPr lang="en-US" i="1" dirty="0" smtClean="0">
                        <a:latin typeface="Cambria Math"/>
                      </a:rPr>
                      <m:t>)</m:t>
                    </m:r>
                  </m:oMath>
                </a14:m>
                <a:r>
                  <a:rPr lang="en-US" dirty="0" smtClean="0"/>
                  <a:t> clustering of </a:t>
                </a:r>
                <a14:m>
                  <m:oMath xmlns:m="http://schemas.openxmlformats.org/officeDocument/2006/math">
                    <m:r>
                      <a:rPr lang="en-US" i="1" dirty="0" smtClean="0">
                        <a:latin typeface="Cambria Math"/>
                      </a:rPr>
                      <m:t>𝐺</m:t>
                    </m:r>
                  </m:oMath>
                </a14:m>
                <a:r>
                  <a:rPr lang="en-US" dirty="0" smtClean="0"/>
                  <a:t> is a partition of its nodes into clusters such that:</a:t>
                </a:r>
              </a:p>
              <a:p>
                <a:pPr algn="l" rtl="0"/>
                <a:r>
                  <a:rPr lang="en-US" dirty="0" smtClean="0"/>
                  <a:t>	the conductance of the clustering is at least </a:t>
                </a:r>
                <a14:m>
                  <m:oMath xmlns:m="http://schemas.openxmlformats.org/officeDocument/2006/math">
                    <m:r>
                      <a:rPr lang="en-US" i="1" dirty="0" smtClean="0">
                        <a:latin typeface="Cambria Math"/>
                      </a:rPr>
                      <m:t>𝛼</m:t>
                    </m:r>
                  </m:oMath>
                </a14:m>
                <a:r>
                  <a:rPr lang="en-US" dirty="0" smtClean="0"/>
                  <a:t>, and</a:t>
                </a:r>
              </a:p>
              <a:p>
                <a:pPr algn="l" rtl="0"/>
                <a:r>
                  <a:rPr lang="en-US" dirty="0" smtClean="0"/>
                  <a:t>	the total weight of the inter-cluster edges </a:t>
                </a:r>
                <a14:m>
                  <m:oMath xmlns:m="http://schemas.openxmlformats.org/officeDocument/2006/math">
                    <m:r>
                      <a:rPr lang="en-US" i="1" dirty="0" smtClean="0">
                        <a:latin typeface="Cambria Math"/>
                      </a:rPr>
                      <m:t>𝑋</m:t>
                    </m:r>
                  </m:oMath>
                </a14:m>
                <a:r>
                  <a:rPr lang="en-US" dirty="0" smtClean="0"/>
                  <a:t> is at most an </a:t>
                </a:r>
                <a14:m>
                  <m:oMath xmlns:m="http://schemas.openxmlformats.org/officeDocument/2006/math">
                    <m:r>
                      <a:rPr lang="en-US" i="1" dirty="0" smtClean="0">
                        <a:latin typeface="Cambria Math"/>
                      </a:rPr>
                      <m:t>𝜀</m:t>
                    </m:r>
                  </m:oMath>
                </a14:m>
                <a:r>
                  <a:rPr lang="en-US" dirty="0" smtClean="0"/>
                  <a:t> fraction of the total edge weight in the graph; i.e., </a:t>
                </a:r>
                <a14:m>
                  <m:oMath xmlns:m="http://schemas.openxmlformats.org/officeDocument/2006/math">
                    <m:r>
                      <a:rPr lang="en-US" i="1" dirty="0" smtClean="0">
                        <a:latin typeface="Cambria Math"/>
                      </a:rPr>
                      <m:t>𝑎</m:t>
                    </m:r>
                    <m:d>
                      <m:dPr>
                        <m:ctrlPr>
                          <a:rPr lang="en-US" i="1" dirty="0" smtClean="0">
                            <a:latin typeface="Cambria Math"/>
                          </a:rPr>
                        </m:ctrlPr>
                      </m:dPr>
                      <m:e>
                        <m:r>
                          <a:rPr lang="en-US" i="1" dirty="0" smtClean="0">
                            <a:latin typeface="Cambria Math"/>
                          </a:rPr>
                          <m:t>𝑋</m:t>
                        </m:r>
                      </m:e>
                    </m:d>
                    <m:r>
                      <a:rPr lang="en-US" i="1" dirty="0" smtClean="0">
                        <a:latin typeface="Cambria Math"/>
                      </a:rPr>
                      <m:t>≤</m:t>
                    </m:r>
                    <m:f>
                      <m:fPr>
                        <m:ctrlPr>
                          <a:rPr lang="en-US" i="1" dirty="0" smtClean="0">
                            <a:latin typeface="Cambria Math"/>
                          </a:rPr>
                        </m:ctrlPr>
                      </m:fPr>
                      <m:num>
                        <m:r>
                          <a:rPr lang="en-US" i="1" dirty="0" smtClean="0">
                            <a:latin typeface="Cambria Math"/>
                          </a:rPr>
                          <m:t>𝜀</m:t>
                        </m:r>
                      </m:num>
                      <m:den>
                        <m:r>
                          <a:rPr lang="en-US" i="1" dirty="0" smtClean="0">
                            <a:latin typeface="Cambria Math"/>
                          </a:rPr>
                          <m:t>2</m:t>
                        </m:r>
                      </m:den>
                    </m:f>
                    <m:r>
                      <a:rPr lang="en-US" i="1" dirty="0" smtClean="0">
                        <a:latin typeface="Cambria Math"/>
                      </a:rPr>
                      <m:t>𝑎</m:t>
                    </m:r>
                    <m:r>
                      <a:rPr lang="en-US" i="1" dirty="0" smtClean="0">
                        <a:latin typeface="Cambria Math"/>
                      </a:rPr>
                      <m:t>(</m:t>
                    </m:r>
                    <m:r>
                      <a:rPr lang="en-US" i="1" dirty="0" smtClean="0">
                        <a:latin typeface="Cambria Math"/>
                      </a:rPr>
                      <m:t>𝑉</m:t>
                    </m:r>
                    <m:r>
                      <a:rPr lang="en-US" i="1" dirty="0" smtClean="0">
                        <a:latin typeface="Cambria Math"/>
                      </a:rPr>
                      <m:t>)</m:t>
                    </m:r>
                  </m:oMath>
                </a14:m>
                <a:endParaRPr lang="he-IL" dirty="0"/>
              </a:p>
            </p:txBody>
          </p:sp>
        </mc:Choice>
        <mc:Fallback>
          <p:sp>
            <p:nvSpPr>
              <p:cNvPr id="3" name="Notes Placeholder 2"/>
              <p:cNvSpPr>
                <a:spLocks noGrp="1"/>
              </p:cNvSpPr>
              <p:nvPr>
                <p:ph type="body" idx="1"/>
              </p:nvPr>
            </p:nvSpPr>
            <p:spPr/>
            <p:txBody>
              <a:bodyPr/>
              <a:lstStyle/>
              <a:p>
                <a:pPr algn="l" rtl="0"/>
                <a:r>
                  <a:rPr lang="en-US" dirty="0" smtClean="0"/>
                  <a:t>(</a:t>
                </a:r>
                <a:r>
                  <a:rPr lang="en-US" sz="1200" b="0" i="0" u="none" strike="noStrike" kern="1200" baseline="0" dirty="0" smtClean="0">
                    <a:solidFill>
                      <a:schemeClr val="tx1"/>
                    </a:solidFill>
                    <a:latin typeface="+mn-lt"/>
                    <a:ea typeface="+mn-ea"/>
                    <a:cs typeface="+mn-cs"/>
                  </a:rPr>
                  <a:t>with the convention that this ratio is zero if its denominator is zero, since the numerator is also zero then)</a:t>
                </a:r>
              </a:p>
              <a:p>
                <a:pPr algn="l" rtl="0"/>
                <a:r>
                  <a:rPr lang="en-US" sz="1200" b="0" i="0" u="none" strike="noStrike" kern="1200" baseline="0" dirty="0" smtClean="0">
                    <a:solidFill>
                      <a:schemeClr val="tx1"/>
                    </a:solidFill>
                    <a:latin typeface="+mn-lt"/>
                    <a:ea typeface="+mn-ea"/>
                    <a:cs typeface="+mn-cs"/>
                  </a:rPr>
                  <a:t>By normalizing the sum of edge weights </a:t>
                </a:r>
                <a:r>
                  <a:rPr lang="en-US" sz="1200" b="0" i="0" u="none" strike="noStrike" kern="1200" baseline="0" smtClean="0">
                    <a:solidFill>
                      <a:schemeClr val="tx1"/>
                    </a:solidFill>
                    <a:latin typeface="Cambria Math"/>
                    <a:ea typeface="+mn-ea"/>
                    <a:cs typeface="+mn-cs"/>
                  </a:rPr>
                  <a:t>𝑎(𝑆,𝑇)</a:t>
                </a:r>
                <a:r>
                  <a:rPr lang="en-US" sz="1200" b="0" i="0" u="none" strike="noStrike" kern="1200" baseline="0" dirty="0" smtClean="0">
                    <a:solidFill>
                      <a:schemeClr val="tx1"/>
                    </a:solidFill>
                    <a:latin typeface="+mn-lt"/>
                    <a:ea typeface="+mn-ea"/>
                    <a:cs typeface="+mn-cs"/>
                  </a:rPr>
                  <a:t> crossing the cut, the definition captures an intuitive notion of connectivity that is </a:t>
                </a:r>
                <a:r>
                  <a:rPr lang="en-US" sz="1200" b="0" i="0" u="sng" strike="noStrike" kern="1200" baseline="0" dirty="0" smtClean="0">
                    <a:solidFill>
                      <a:schemeClr val="tx1"/>
                    </a:solidFill>
                    <a:latin typeface="+mn-lt"/>
                    <a:ea typeface="+mn-ea"/>
                    <a:cs typeface="+mn-cs"/>
                  </a:rPr>
                  <a:t>robust and invariant to scaling</a:t>
                </a:r>
                <a:r>
                  <a:rPr lang="en-US" sz="1200" b="0" i="0" u="none" strike="noStrike" kern="1200" baseline="0" dirty="0" smtClean="0">
                    <a:solidFill>
                      <a:schemeClr val="tx1"/>
                    </a:solidFill>
                    <a:latin typeface="+mn-lt"/>
                    <a:ea typeface="+mn-ea"/>
                    <a:cs typeface="+mn-cs"/>
                  </a:rPr>
                  <a:t> the edge weight function a by any constant.</a:t>
                </a:r>
              </a:p>
              <a:p>
                <a:pPr algn="l" rtl="0"/>
                <a:r>
                  <a:rPr lang="en-US" dirty="0" smtClean="0"/>
                  <a:t>To illustrate the </a:t>
                </a:r>
                <a:r>
                  <a:rPr lang="en-US" u="sng" dirty="0" smtClean="0"/>
                  <a:t>intuitive notion</a:t>
                </a:r>
                <a:r>
                  <a:rPr lang="en-US" dirty="0" smtClean="0"/>
                  <a:t>, consider a cut separating a single node u from other nodes in a cluster C.</a:t>
                </a:r>
              </a:p>
              <a:p>
                <a:pPr algn="l" rtl="0"/>
                <a:r>
                  <a:rPr lang="en-US" dirty="0" smtClean="0"/>
                  <a:t>If the conductance of this cut is high, then a large fraction of all edges incident at node u ends at another node in the cluster. Extending this notion, if the </a:t>
                </a:r>
                <a:r>
                  <a:rPr lang="en-US" u="sng" dirty="0" smtClean="0"/>
                  <a:t>conductance of all cuts in C are high</a:t>
                </a:r>
                <a:r>
                  <a:rPr lang="en-US" dirty="0" smtClean="0"/>
                  <a:t>, the nodes in C are robustly connected together.</a:t>
                </a:r>
              </a:p>
              <a:p>
                <a:pPr algn="l" rtl="0"/>
                <a:r>
                  <a:rPr lang="en-US" sz="1200" b="0" i="0" u="none" strike="noStrike" kern="1200" baseline="0" dirty="0" smtClean="0">
                    <a:solidFill>
                      <a:schemeClr val="tx1"/>
                    </a:solidFill>
                    <a:latin typeface="+mn-lt"/>
                    <a:ea typeface="+mn-ea"/>
                    <a:cs typeface="+mn-cs"/>
                  </a:rPr>
                  <a:t>When </a:t>
                </a:r>
                <a:r>
                  <a:rPr lang="en-US" sz="1200" b="0" i="0" u="sng" strike="noStrike" kern="1200" baseline="0" dirty="0" smtClean="0">
                    <a:solidFill>
                      <a:schemeClr val="tx1"/>
                    </a:solidFill>
                    <a:latin typeface="+mn-lt"/>
                    <a:ea typeface="+mn-ea"/>
                    <a:cs typeface="+mn-cs"/>
                  </a:rPr>
                  <a:t>maximizing the conductance of the partition</a:t>
                </a:r>
                <a:r>
                  <a:rPr lang="en-US" sz="1200" b="0" i="0" u="none" strike="noStrike" kern="1200" baseline="0" dirty="0" smtClean="0">
                    <a:solidFill>
                      <a:schemeClr val="tx1"/>
                    </a:solidFill>
                    <a:latin typeface="+mn-lt"/>
                    <a:ea typeface="+mn-ea"/>
                    <a:cs typeface="+mn-cs"/>
                  </a:rPr>
                  <a:t>, it is desirable to control the cost of the inter-cluster edges as well. Let </a:t>
                </a:r>
                <a:r>
                  <a:rPr lang="en-US" sz="1200" b="0" i="0" u="sng" strike="noStrike" kern="1200" baseline="0" dirty="0" smtClean="0">
                    <a:solidFill>
                      <a:schemeClr val="tx1"/>
                    </a:solidFill>
                    <a:latin typeface="Cambria Math"/>
                    <a:ea typeface="+mn-ea"/>
                    <a:cs typeface="+mn-cs"/>
                  </a:rPr>
                  <a:t>𝑋</a:t>
                </a:r>
                <a:r>
                  <a:rPr lang="en-US" sz="1200" b="0" i="0" u="sng" strike="noStrike" kern="1200" baseline="0" dirty="0" smtClean="0">
                    <a:solidFill>
                      <a:schemeClr val="tx1"/>
                    </a:solidFill>
                    <a:latin typeface="+mn-lt"/>
                    <a:ea typeface="+mn-ea"/>
                    <a:cs typeface="+mn-cs"/>
                  </a:rPr>
                  <a:t> denote the inter-cluster edges</a:t>
                </a:r>
                <a:r>
                  <a:rPr lang="en-US" sz="1200" b="0" i="0" u="none" strike="noStrike" kern="1200" baseline="0" dirty="0" smtClean="0">
                    <a:solidFill>
                      <a:schemeClr val="tx1"/>
                    </a:solidFill>
                    <a:latin typeface="+mn-lt"/>
                    <a:ea typeface="+mn-ea"/>
                    <a:cs typeface="+mn-cs"/>
                  </a:rPr>
                  <a:t>, i.e., unordered node pairs </a:t>
                </a:r>
                <a:r>
                  <a:rPr lang="en-US" sz="1200" b="0" i="0" u="none" strike="noStrike" kern="1200" baseline="0" smtClean="0">
                    <a:solidFill>
                      <a:schemeClr val="tx1"/>
                    </a:solidFill>
                    <a:latin typeface="Cambria Math"/>
                    <a:ea typeface="+mn-ea"/>
                    <a:cs typeface="+mn-cs"/>
                  </a:rPr>
                  <a:t>(𝑢,𝑣)</a:t>
                </a:r>
                <a:r>
                  <a:rPr lang="en-US" sz="1200" b="0" i="0" u="none" strike="noStrike" kern="1200" baseline="0" dirty="0" smtClean="0">
                    <a:solidFill>
                      <a:schemeClr val="tx1"/>
                    </a:solidFill>
                    <a:latin typeface="+mn-lt"/>
                    <a:ea typeface="+mn-ea"/>
                    <a:cs typeface="+mn-cs"/>
                  </a:rPr>
                  <a:t> where </a:t>
                </a:r>
                <a:r>
                  <a:rPr lang="en-US" sz="1200" b="0" i="0" u="none" strike="noStrike" kern="1200" baseline="0" dirty="0" smtClean="0">
                    <a:solidFill>
                      <a:schemeClr val="tx1"/>
                    </a:solidFill>
                    <a:latin typeface="Cambria Math"/>
                    <a:ea typeface="+mn-ea"/>
                    <a:cs typeface="+mn-cs"/>
                  </a:rPr>
                  <a:t>𝑢</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smtClean="0">
                    <a:solidFill>
                      <a:schemeClr val="tx1"/>
                    </a:solidFill>
                    <a:latin typeface="Cambria Math"/>
                    <a:ea typeface="+mn-ea"/>
                    <a:cs typeface="+mn-cs"/>
                  </a:rPr>
                  <a:t>𝑣</a:t>
                </a:r>
                <a:r>
                  <a:rPr lang="en-US" sz="1200" b="0" i="0" u="none" strike="noStrike" kern="1200" baseline="0" dirty="0" smtClean="0">
                    <a:solidFill>
                      <a:schemeClr val="tx1"/>
                    </a:solidFill>
                    <a:latin typeface="+mn-lt"/>
                    <a:ea typeface="+mn-ea"/>
                    <a:cs typeface="+mn-cs"/>
                  </a:rPr>
                  <a:t> belong to different clusters in the partition.</a:t>
                </a:r>
              </a:p>
              <a:p>
                <a:pPr algn="l" rtl="0"/>
                <a:endParaRPr lang="en-US" sz="1200" b="0" i="0" u="none" strike="noStrike" kern="1200" baseline="0" dirty="0" smtClean="0">
                  <a:solidFill>
                    <a:schemeClr val="tx1"/>
                  </a:solidFill>
                  <a:latin typeface="+mn-lt"/>
                  <a:ea typeface="+mn-ea"/>
                  <a:cs typeface="+mn-cs"/>
                </a:endParaRPr>
              </a:p>
              <a:p>
                <a:pPr algn="l" rtl="0"/>
                <a:r>
                  <a:rPr lang="en-US" dirty="0" smtClean="0"/>
                  <a:t>An </a:t>
                </a:r>
                <a:r>
                  <a:rPr lang="en-US" i="0" dirty="0" smtClean="0">
                    <a:latin typeface="Cambria Math"/>
                  </a:rPr>
                  <a:t>(𝛼,𝜀)</a:t>
                </a:r>
                <a:r>
                  <a:rPr lang="en-US" dirty="0" smtClean="0"/>
                  <a:t> clustering of </a:t>
                </a:r>
                <a:r>
                  <a:rPr lang="en-US" i="0" dirty="0" smtClean="0">
                    <a:latin typeface="Cambria Math"/>
                  </a:rPr>
                  <a:t>𝐺</a:t>
                </a:r>
                <a:r>
                  <a:rPr lang="en-US" dirty="0" smtClean="0"/>
                  <a:t> is a partition of its nodes into clusters such that:</a:t>
                </a:r>
              </a:p>
              <a:p>
                <a:pPr algn="l" rtl="0"/>
                <a:r>
                  <a:rPr lang="en-US" dirty="0" smtClean="0"/>
                  <a:t>	the conductance of the clustering is at least </a:t>
                </a:r>
                <a:r>
                  <a:rPr lang="en-US" i="0" dirty="0" smtClean="0">
                    <a:latin typeface="Cambria Math"/>
                  </a:rPr>
                  <a:t>𝛼</a:t>
                </a:r>
                <a:r>
                  <a:rPr lang="en-US" dirty="0" smtClean="0"/>
                  <a:t>, and</a:t>
                </a:r>
              </a:p>
              <a:p>
                <a:pPr algn="l" rtl="0"/>
                <a:r>
                  <a:rPr lang="en-US" dirty="0" smtClean="0"/>
                  <a:t>	the total weight of the inter-cluster edges </a:t>
                </a:r>
                <a:r>
                  <a:rPr lang="en-US" i="0" dirty="0" smtClean="0">
                    <a:latin typeface="Cambria Math"/>
                  </a:rPr>
                  <a:t>𝑋</a:t>
                </a:r>
                <a:r>
                  <a:rPr lang="en-US" dirty="0" smtClean="0"/>
                  <a:t> is at most an </a:t>
                </a:r>
                <a:r>
                  <a:rPr lang="en-US" i="0" dirty="0" smtClean="0">
                    <a:latin typeface="Cambria Math"/>
                  </a:rPr>
                  <a:t>𝜀</a:t>
                </a:r>
                <a:r>
                  <a:rPr lang="en-US" dirty="0" smtClean="0"/>
                  <a:t> fraction of the total edge weight in the graph; i.e., </a:t>
                </a:r>
                <a:r>
                  <a:rPr lang="en-US" i="0" dirty="0" smtClean="0">
                    <a:latin typeface="Cambria Math"/>
                  </a:rPr>
                  <a:t>𝑎(𝑋)≤𝜀/2 𝑎(𝑉)</a:t>
                </a:r>
                <a:endParaRPr lang="he-IL" dirty="0"/>
              </a:p>
            </p:txBody>
          </p:sp>
        </mc:Fallback>
      </mc:AlternateContent>
      <p:sp>
        <p:nvSpPr>
          <p:cNvPr id="4" name="Slide Number Placeholder 3"/>
          <p:cNvSpPr>
            <a:spLocks noGrp="1"/>
          </p:cNvSpPr>
          <p:nvPr>
            <p:ph type="sldNum" sz="quarter" idx="10"/>
          </p:nvPr>
        </p:nvSpPr>
        <p:spPr/>
        <p:txBody>
          <a:bodyPr/>
          <a:lstStyle/>
          <a:p>
            <a:fld id="{743F5A0F-8929-4EDB-BD67-C4CEE4ED2BB9}" type="slidenum">
              <a:rPr lang="he-IL" smtClean="0"/>
              <a:pPr/>
              <a:t>14</a:t>
            </a:fld>
            <a:endParaRPr lang="he-IL"/>
          </a:p>
        </p:txBody>
      </p:sp>
    </p:spTree>
    <p:extLst>
      <p:ext uri="{BB962C8B-B14F-4D97-AF65-F5344CB8AC3E}">
        <p14:creationId xmlns:p14="http://schemas.microsoft.com/office/powerpoint/2010/main" xmlns="" val="4203919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u="sng" dirty="0" smtClean="0"/>
              <a:t>Note that</a:t>
            </a:r>
            <a:r>
              <a:rPr lang="en-US" u="none" dirty="0" smtClean="0"/>
              <a:t> </a:t>
            </a:r>
            <a:r>
              <a:rPr lang="en-US" dirty="0" smtClean="0"/>
              <a:t>clustering a graph by minimizing e for a given a is also NP-hard by a reduction from the sparsest cut problem.</a:t>
            </a:r>
          </a:p>
          <a:p>
            <a:pPr algn="l" rtl="0"/>
            <a:endParaRPr lang="en-US" dirty="0" smtClean="0"/>
          </a:p>
          <a:p>
            <a:pPr algn="l" rtl="0"/>
            <a:r>
              <a:rPr lang="en-US" dirty="0" smtClean="0"/>
              <a:t>The repeated removal of sparsest cuts is done until the pieces or clusters become </a:t>
            </a:r>
            <a:r>
              <a:rPr lang="en-US" u="sng" dirty="0" smtClean="0"/>
              <a:t>well connected</a:t>
            </a:r>
            <a:r>
              <a:rPr lang="en-US" dirty="0" smtClean="0"/>
              <a:t> with </a:t>
            </a:r>
            <a:r>
              <a:rPr lang="en-US" u="sng" dirty="0" smtClean="0"/>
              <a:t>no sparse cuts left</a:t>
            </a:r>
            <a:r>
              <a:rPr lang="en-US" dirty="0" smtClean="0"/>
              <a:t> in them.</a:t>
            </a:r>
          </a:p>
          <a:p>
            <a:pPr algn="l" rtl="0"/>
            <a:endParaRPr lang="en-US" dirty="0" smtClean="0"/>
          </a:p>
          <a:p>
            <a:pPr algn="l" rtl="0"/>
            <a:r>
              <a:rPr lang="en-US" u="sng" dirty="0" smtClean="0"/>
              <a:t>Roughly speaking</a:t>
            </a:r>
            <a:r>
              <a:rPr lang="en-US" dirty="0" smtClean="0"/>
              <a:t>, spectral clustering is the technique of partitioning the rows of a matrix </a:t>
            </a:r>
            <a:r>
              <a:rPr lang="en-US" u="sng" dirty="0" smtClean="0"/>
              <a:t>according to their components in the top few singular vectors</a:t>
            </a:r>
            <a:r>
              <a:rPr lang="en-US" dirty="0" smtClean="0"/>
              <a:t> of the matrix.</a:t>
            </a:r>
          </a:p>
          <a:p>
            <a:pPr algn="l" rtl="0"/>
            <a:endParaRPr lang="he-IL" dirty="0"/>
          </a:p>
        </p:txBody>
      </p:sp>
      <p:sp>
        <p:nvSpPr>
          <p:cNvPr id="4" name="Slide Number Placeholder 3"/>
          <p:cNvSpPr>
            <a:spLocks noGrp="1"/>
          </p:cNvSpPr>
          <p:nvPr>
            <p:ph type="sldNum" sz="quarter" idx="10"/>
          </p:nvPr>
        </p:nvSpPr>
        <p:spPr/>
        <p:txBody>
          <a:bodyPr/>
          <a:lstStyle/>
          <a:p>
            <a:fld id="{743F5A0F-8929-4EDB-BD67-C4CEE4ED2BB9}" type="slidenum">
              <a:rPr lang="he-IL" smtClean="0"/>
              <a:pPr/>
              <a:t>15</a:t>
            </a:fld>
            <a:endParaRPr lang="he-IL"/>
          </a:p>
        </p:txBody>
      </p:sp>
    </p:spTree>
    <p:extLst>
      <p:ext uri="{BB962C8B-B14F-4D97-AF65-F5344CB8AC3E}">
        <p14:creationId xmlns:p14="http://schemas.microsoft.com/office/powerpoint/2010/main" xmlns="" val="2637975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xmlns="" Requires="a14">
          <p:sp>
            <p:nvSpPr>
              <p:cNvPr id="3" name="Notes Placeholder 2"/>
              <p:cNvSpPr>
                <a:spLocks noGrp="1"/>
              </p:cNvSpPr>
              <p:nvPr>
                <p:ph type="body" idx="1"/>
              </p:nvPr>
            </p:nvSpPr>
            <p:spPr/>
            <p:txBody>
              <a:bodyPr/>
              <a:lstStyle/>
              <a:p>
                <a:pPr algn="l" rtl="0"/>
                <a:r>
                  <a:rPr lang="en-US" dirty="0" smtClean="0"/>
                  <a:t>Consider </a:t>
                </a:r>
                <a14:m>
                  <m:oMath xmlns:m="http://schemas.openxmlformats.org/officeDocument/2006/math">
                    <m:r>
                      <a:rPr lang="en-US" i="1" dirty="0" smtClean="0">
                        <a:latin typeface="Cambria Math"/>
                      </a:rPr>
                      <m:t>𝑝</m:t>
                    </m:r>
                  </m:oMath>
                </a14:m>
                <a:r>
                  <a:rPr lang="en-US" dirty="0" smtClean="0"/>
                  <a:t> graphs </a:t>
                </a:r>
                <a14:m>
                  <m:oMath xmlns:m="http://schemas.openxmlformats.org/officeDocument/2006/math">
                    <m:sSubSup>
                      <m:sSubSupPr>
                        <m:ctrlPr>
                          <a:rPr lang="en-US" i="1" dirty="0" smtClean="0">
                            <a:latin typeface="Cambria Math"/>
                          </a:rPr>
                        </m:ctrlPr>
                      </m:sSubSupPr>
                      <m:e>
                        <m:d>
                          <m:dPr>
                            <m:begChr m:val="{"/>
                            <m:endChr m:val="}"/>
                            <m:ctrlPr>
                              <a:rPr lang="en-US" i="1" dirty="0" smtClean="0">
                                <a:latin typeface="Cambria Math"/>
                              </a:rPr>
                            </m:ctrlPr>
                          </m:dPr>
                          <m:e>
                            <m:sSub>
                              <m:sSubPr>
                                <m:ctrlPr>
                                  <a:rPr lang="en-US" i="1" dirty="0" err="1" smtClean="0">
                                    <a:latin typeface="Cambria Math"/>
                                  </a:rPr>
                                </m:ctrlPr>
                              </m:sSubPr>
                              <m:e>
                                <m:r>
                                  <a:rPr lang="en-US" i="1" dirty="0" err="1" smtClean="0">
                                    <a:latin typeface="Cambria Math"/>
                                  </a:rPr>
                                  <m:t>𝐺</m:t>
                                </m:r>
                              </m:e>
                              <m:sub>
                                <m:r>
                                  <a:rPr lang="en-US" i="1" dirty="0" err="1" smtClean="0">
                                    <a:latin typeface="Cambria Math"/>
                                  </a:rPr>
                                  <m:t>𝑖</m:t>
                                </m:r>
                              </m:sub>
                            </m:sSub>
                            <m:r>
                              <a:rPr lang="en-US" i="1" dirty="0" smtClean="0">
                                <a:latin typeface="Cambria Math"/>
                              </a:rPr>
                              <m:t>=</m:t>
                            </m:r>
                            <m:d>
                              <m:dPr>
                                <m:ctrlPr>
                                  <a:rPr lang="en-US" i="1" dirty="0" smtClean="0">
                                    <a:latin typeface="Cambria Math"/>
                                  </a:rPr>
                                </m:ctrlPr>
                              </m:dPr>
                              <m:e>
                                <m:r>
                                  <a:rPr lang="en-US" i="1" dirty="0" err="1" smtClean="0">
                                    <a:latin typeface="Cambria Math"/>
                                  </a:rPr>
                                  <m:t>𝑉</m:t>
                                </m:r>
                                <m:r>
                                  <a:rPr lang="en-US" i="1" dirty="0" err="1" smtClean="0">
                                    <a:latin typeface="Cambria Math"/>
                                  </a:rPr>
                                  <m:t>,</m:t>
                                </m:r>
                                <m:sSub>
                                  <m:sSubPr>
                                    <m:ctrlPr>
                                      <a:rPr lang="en-US" i="1" dirty="0" err="1" smtClean="0">
                                        <a:latin typeface="Cambria Math"/>
                                      </a:rPr>
                                    </m:ctrlPr>
                                  </m:sSubPr>
                                  <m:e>
                                    <m:r>
                                      <a:rPr lang="en-US" i="1" dirty="0" err="1" smtClean="0">
                                        <a:latin typeface="Cambria Math"/>
                                      </a:rPr>
                                      <m:t>𝑎</m:t>
                                    </m:r>
                                  </m:e>
                                  <m:sub>
                                    <m:r>
                                      <a:rPr lang="en-US" i="1" dirty="0" err="1" smtClean="0">
                                        <a:latin typeface="Cambria Math"/>
                                      </a:rPr>
                                      <m:t>𝑖</m:t>
                                    </m:r>
                                  </m:sub>
                                </m:sSub>
                              </m:e>
                            </m:d>
                          </m:e>
                        </m:d>
                      </m:e>
                      <m:sub>
                        <m:r>
                          <a:rPr lang="en-US" i="1" dirty="0" err="1" smtClean="0">
                            <a:latin typeface="Cambria Math"/>
                          </a:rPr>
                          <m:t>𝑖</m:t>
                        </m:r>
                        <m:r>
                          <a:rPr lang="en-US" i="1" dirty="0" smtClean="0">
                            <a:latin typeface="Cambria Math"/>
                          </a:rPr>
                          <m:t>=</m:t>
                        </m:r>
                        <m:r>
                          <a:rPr lang="en-US" i="1" dirty="0" smtClean="0">
                            <a:latin typeface="Cambria Math"/>
                          </a:rPr>
                          <m:t>1</m:t>
                        </m:r>
                      </m:sub>
                      <m:sup>
                        <m:r>
                          <a:rPr lang="en-US" i="1" dirty="0" smtClean="0">
                            <a:latin typeface="Cambria Math"/>
                          </a:rPr>
                          <m:t>𝑝</m:t>
                        </m:r>
                      </m:sup>
                    </m:sSubSup>
                  </m:oMath>
                </a14:m>
                <a:r>
                  <a:rPr lang="en-US" dirty="0" smtClean="0"/>
                  <a:t> over the same nodes </a:t>
                </a:r>
                <a14:m>
                  <m:oMath xmlns:m="http://schemas.openxmlformats.org/officeDocument/2006/math">
                    <m:r>
                      <a:rPr lang="en-US" i="1" dirty="0" smtClean="0">
                        <a:latin typeface="Cambria Math"/>
                      </a:rPr>
                      <m:t>𝑉</m:t>
                    </m:r>
                  </m:oMath>
                </a14:m>
                <a:r>
                  <a:rPr lang="en-US" dirty="0" smtClean="0"/>
                  <a:t> </a:t>
                </a:r>
                <a:r>
                  <a:rPr lang="en-US" u="sng" dirty="0" smtClean="0"/>
                  <a:t>and different non-negative edge weight functions</a:t>
                </a:r>
                <a:r>
                  <a:rPr lang="en-US" dirty="0" smtClean="0"/>
                  <a:t> </a:t>
                </a:r>
                <a14:m>
                  <m:oMath xmlns:m="http://schemas.openxmlformats.org/officeDocument/2006/math">
                    <m:d>
                      <m:dPr>
                        <m:begChr m:val="{"/>
                        <m:endChr m:val="}"/>
                        <m:ctrlPr>
                          <a:rPr lang="en-US" i="1" dirty="0" smtClean="0">
                            <a:latin typeface="Cambria Math"/>
                          </a:rPr>
                        </m:ctrlPr>
                      </m:dPr>
                      <m:e>
                        <m:sSub>
                          <m:sSubPr>
                            <m:ctrlPr>
                              <a:rPr lang="en-US" i="1" dirty="0" err="1" smtClean="0">
                                <a:latin typeface="Cambria Math"/>
                              </a:rPr>
                            </m:ctrlPr>
                          </m:sSubPr>
                          <m:e>
                            <m:r>
                              <a:rPr lang="en-US" i="1" dirty="0" err="1" smtClean="0">
                                <a:latin typeface="Cambria Math"/>
                              </a:rPr>
                              <m:t>𝑎</m:t>
                            </m:r>
                          </m:e>
                          <m:sub>
                            <m:r>
                              <a:rPr lang="en-US" i="1" dirty="0" err="1" smtClean="0">
                                <a:latin typeface="Cambria Math"/>
                              </a:rPr>
                              <m:t>𝑖</m:t>
                            </m:r>
                          </m:sub>
                        </m:sSub>
                      </m:e>
                    </m:d>
                  </m:oMath>
                </a14:m>
                <a:r>
                  <a:rPr lang="en-US" dirty="0" smtClean="0"/>
                  <a:t>.</a:t>
                </a:r>
              </a:p>
              <a:p>
                <a:pPr algn="l" rtl="0"/>
                <a:endParaRPr lang="en-US" dirty="0" smtClean="0"/>
              </a:p>
              <a:p>
                <a:pPr algn="l" rtl="0"/>
                <a:r>
                  <a:rPr lang="en-US" dirty="0" smtClean="0"/>
                  <a:t>The conductance thresholds </a:t>
                </a:r>
                <a14:m>
                  <m:oMath xmlns:m="http://schemas.openxmlformats.org/officeDocument/2006/math">
                    <m:sSubSup>
                      <m:sSubSupPr>
                        <m:ctrlPr>
                          <a:rPr lang="en-US" i="1" dirty="0" smtClean="0">
                            <a:latin typeface="Cambria Math"/>
                          </a:rPr>
                        </m:ctrlPr>
                      </m:sSubSupPr>
                      <m:e>
                        <m:d>
                          <m:dPr>
                            <m:begChr m:val="{"/>
                            <m:endChr m:val="}"/>
                            <m:ctrlPr>
                              <a:rPr lang="en-US" i="1" dirty="0" smtClean="0">
                                <a:latin typeface="Cambria Math"/>
                              </a:rPr>
                            </m:ctrlPr>
                          </m:dPr>
                          <m:e>
                            <m:sSub>
                              <m:sSubPr>
                                <m:ctrlPr>
                                  <a:rPr lang="en-US" i="1" dirty="0" err="1" smtClean="0">
                                    <a:latin typeface="Cambria Math"/>
                                  </a:rPr>
                                </m:ctrlPr>
                              </m:sSubPr>
                              <m:e>
                                <m:r>
                                  <a:rPr lang="en-US" i="1" dirty="0" smtClean="0">
                                    <a:latin typeface="Cambria Math"/>
                                  </a:rPr>
                                  <m:t>𝛼</m:t>
                                </m:r>
                              </m:e>
                              <m:sub>
                                <m:r>
                                  <a:rPr lang="en-US" i="1" dirty="0" err="1" smtClean="0">
                                    <a:latin typeface="Cambria Math"/>
                                  </a:rPr>
                                  <m:t>𝑖</m:t>
                                </m:r>
                              </m:sub>
                            </m:sSub>
                          </m:e>
                        </m:d>
                      </m:e>
                      <m:sub>
                        <m:r>
                          <a:rPr lang="en-US" i="1" dirty="0" err="1" smtClean="0">
                            <a:latin typeface="Cambria Math"/>
                          </a:rPr>
                          <m:t>𝑖</m:t>
                        </m:r>
                        <m:r>
                          <a:rPr lang="en-US" i="1" dirty="0" smtClean="0">
                            <a:latin typeface="Cambria Math"/>
                          </a:rPr>
                          <m:t>=</m:t>
                        </m:r>
                        <m:r>
                          <a:rPr lang="en-US" i="1" dirty="0" smtClean="0">
                            <a:latin typeface="Cambria Math"/>
                          </a:rPr>
                          <m:t>1</m:t>
                        </m:r>
                      </m:sub>
                      <m:sup>
                        <m:r>
                          <a:rPr lang="en-US" i="1" dirty="0" smtClean="0">
                            <a:latin typeface="Cambria Math"/>
                          </a:rPr>
                          <m:t>𝑝</m:t>
                        </m:r>
                      </m:sup>
                    </m:sSubSup>
                  </m:oMath>
                </a14:m>
                <a:r>
                  <a:rPr lang="en-US" dirty="0" smtClean="0"/>
                  <a:t> are </a:t>
                </a:r>
                <a:r>
                  <a:rPr lang="en-US" u="sng" dirty="0" smtClean="0"/>
                  <a:t>graph-specific</a:t>
                </a:r>
                <a:r>
                  <a:rPr lang="en-US" dirty="0" smtClean="0"/>
                  <a:t> to enable search for clusters of varying quality in heterogeneous graphs.</a:t>
                </a:r>
              </a:p>
              <a:p>
                <a:pPr algn="l" rtl="0"/>
                <a:endParaRPr lang="en-US" dirty="0" smtClean="0"/>
              </a:p>
              <a:p>
                <a:pPr algn="l" rtl="0"/>
                <a:r>
                  <a:rPr lang="en-US" dirty="0" smtClean="0"/>
                  <a:t>Inter-cluster edge cost is [not the sum of graph-specific costs]: </a:t>
                </a:r>
                <a14:m>
                  <m:oMath xmlns:m="http://schemas.openxmlformats.org/officeDocument/2006/math">
                    <m:f>
                      <m:fPr>
                        <m:ctrlPr>
                          <a:rPr lang="en-US" b="0" i="1" dirty="0" smtClean="0">
                            <a:latin typeface="Cambria Math"/>
                          </a:rPr>
                        </m:ctrlPr>
                      </m:fPr>
                      <m:num>
                        <m:r>
                          <a:rPr lang="en-US" i="1" dirty="0" smtClean="0">
                            <a:latin typeface="Cambria Math"/>
                          </a:rPr>
                          <m:t>2</m:t>
                        </m:r>
                        <m:nary>
                          <m:naryPr>
                            <m:chr m:val="∑"/>
                            <m:supHide m:val="on"/>
                            <m:ctrlPr>
                              <a:rPr lang="en-US" i="1" dirty="0" smtClean="0">
                                <a:latin typeface="Cambria Math"/>
                              </a:rPr>
                            </m:ctrlPr>
                          </m:naryPr>
                          <m:sub>
                            <m:r>
                              <a:rPr lang="en-US" i="1" dirty="0" err="1" smtClean="0">
                                <a:latin typeface="Cambria Math"/>
                              </a:rPr>
                              <m:t>𝑖</m:t>
                            </m:r>
                          </m:sub>
                          <m:sup/>
                          <m:e>
                            <m:sSub>
                              <m:sSubPr>
                                <m:ctrlPr>
                                  <a:rPr lang="en-US" i="1" dirty="0" smtClean="0">
                                    <a:latin typeface="Cambria Math"/>
                                  </a:rPr>
                                </m:ctrlPr>
                              </m:sSubPr>
                              <m:e>
                                <m:r>
                                  <a:rPr lang="en-US" i="1" dirty="0" err="1" smtClean="0">
                                    <a:latin typeface="Cambria Math"/>
                                  </a:rPr>
                                  <m:t>𝑎</m:t>
                                </m:r>
                              </m:e>
                              <m:sub>
                                <m:r>
                                  <a:rPr lang="en-US" i="1" dirty="0" err="1" smtClean="0">
                                    <a:latin typeface="Cambria Math"/>
                                  </a:rPr>
                                  <m:t>𝑖</m:t>
                                </m:r>
                              </m:sub>
                            </m:sSub>
                            <m:d>
                              <m:dPr>
                                <m:ctrlPr>
                                  <a:rPr lang="en-US" i="1" dirty="0" smtClean="0">
                                    <a:latin typeface="Cambria Math"/>
                                  </a:rPr>
                                </m:ctrlPr>
                              </m:dPr>
                              <m:e>
                                <m:r>
                                  <a:rPr lang="en-US" i="1" dirty="0" smtClean="0">
                                    <a:latin typeface="Cambria Math"/>
                                  </a:rPr>
                                  <m:t>𝑋</m:t>
                                </m:r>
                              </m:e>
                            </m:d>
                          </m:e>
                        </m:nary>
                      </m:num>
                      <m:den>
                        <m:nary>
                          <m:naryPr>
                            <m:chr m:val="∑"/>
                            <m:supHide m:val="on"/>
                            <m:ctrlPr>
                              <a:rPr lang="en-US" b="0" i="1" dirty="0" smtClean="0">
                                <a:latin typeface="Cambria Math"/>
                              </a:rPr>
                            </m:ctrlPr>
                          </m:naryPr>
                          <m:sub>
                            <m:r>
                              <a:rPr lang="en-US" i="1" dirty="0" err="1" smtClean="0">
                                <a:latin typeface="Cambria Math"/>
                              </a:rPr>
                              <m:t>𝑖</m:t>
                            </m:r>
                          </m:sub>
                          <m:sup/>
                          <m:e>
                            <m:sSub>
                              <m:sSubPr>
                                <m:ctrlPr>
                                  <a:rPr lang="en-US" i="1" dirty="0" smtClean="0">
                                    <a:latin typeface="Cambria Math"/>
                                  </a:rPr>
                                </m:ctrlPr>
                              </m:sSubPr>
                              <m:e>
                                <m:r>
                                  <a:rPr lang="en-US" i="1" dirty="0" err="1" smtClean="0">
                                    <a:latin typeface="Cambria Math"/>
                                  </a:rPr>
                                  <m:t>𝑎</m:t>
                                </m:r>
                              </m:e>
                              <m:sub>
                                <m:r>
                                  <a:rPr lang="en-US" i="1" dirty="0" err="1" smtClean="0">
                                    <a:latin typeface="Cambria Math"/>
                                  </a:rPr>
                                  <m:t>𝑖</m:t>
                                </m:r>
                              </m:sub>
                            </m:sSub>
                            <m:d>
                              <m:dPr>
                                <m:ctrlPr>
                                  <a:rPr lang="en-US" i="1" dirty="0" smtClean="0">
                                    <a:latin typeface="Cambria Math"/>
                                  </a:rPr>
                                </m:ctrlPr>
                              </m:dPr>
                              <m:e>
                                <m:r>
                                  <a:rPr lang="en-US" i="1" dirty="0" smtClean="0">
                                    <a:latin typeface="Cambria Math"/>
                                  </a:rPr>
                                  <m:t>𝑉</m:t>
                                </m:r>
                              </m:e>
                            </m:d>
                          </m:e>
                        </m:nary>
                      </m:den>
                    </m:f>
                  </m:oMath>
                </a14:m>
                <a:r>
                  <a:rPr lang="en-US" dirty="0" smtClean="0"/>
                  <a:t>.</a:t>
                </a:r>
              </a:p>
              <a:p>
                <a:pPr algn="l" rtl="0"/>
                <a:r>
                  <a:rPr lang="en-US" dirty="0" smtClean="0"/>
                  <a:t>This </a:t>
                </a:r>
                <a:r>
                  <a:rPr lang="en-US" u="sng" dirty="0" smtClean="0"/>
                  <a:t>scale-invariance of conductance</a:t>
                </a:r>
                <a:r>
                  <a:rPr lang="en-US" dirty="0" smtClean="0"/>
                  <a:t> comes from the </a:t>
                </a:r>
                <a:r>
                  <a:rPr lang="en-US" u="sng" dirty="0" smtClean="0"/>
                  <a:t>normalization</a:t>
                </a:r>
                <a:r>
                  <a:rPr lang="en-US" dirty="0" smtClean="0"/>
                  <a:t> factor in its definition as mentioned before.</a:t>
                </a:r>
              </a:p>
            </p:txBody>
          </p:sp>
        </mc:Choice>
        <mc:Fallback>
          <p:sp>
            <p:nvSpPr>
              <p:cNvPr id="3" name="Notes Placeholder 2"/>
              <p:cNvSpPr>
                <a:spLocks noGrp="1"/>
              </p:cNvSpPr>
              <p:nvPr>
                <p:ph type="body" idx="1"/>
              </p:nvPr>
            </p:nvSpPr>
            <p:spPr/>
            <p:txBody>
              <a:bodyPr/>
              <a:lstStyle/>
              <a:p>
                <a:pPr algn="l" rtl="0"/>
                <a:r>
                  <a:rPr lang="en-US" dirty="0" smtClean="0"/>
                  <a:t>Consider </a:t>
                </a:r>
                <a:r>
                  <a:rPr lang="en-US" i="0" dirty="0" smtClean="0">
                    <a:latin typeface="Cambria Math"/>
                  </a:rPr>
                  <a:t>𝑝</a:t>
                </a:r>
                <a:r>
                  <a:rPr lang="en-US" dirty="0" smtClean="0"/>
                  <a:t> graphs </a:t>
                </a:r>
                <a:r>
                  <a:rPr lang="en-US" i="0" dirty="0" smtClean="0">
                    <a:latin typeface="Cambria Math"/>
                  </a:rPr>
                  <a:t>{</a:t>
                </a:r>
                <a:r>
                  <a:rPr lang="en-US" i="0" dirty="0" err="1" smtClean="0">
                    <a:latin typeface="Cambria Math"/>
                  </a:rPr>
                  <a:t>𝐺_𝑖</a:t>
                </a:r>
                <a:r>
                  <a:rPr lang="en-US" i="0" dirty="0" smtClean="0">
                    <a:latin typeface="Cambria Math"/>
                  </a:rPr>
                  <a:t>=(</a:t>
                </a:r>
                <a:r>
                  <a:rPr lang="en-US" i="0" dirty="0" err="1" smtClean="0">
                    <a:latin typeface="Cambria Math"/>
                  </a:rPr>
                  <a:t>𝑉,𝑎_𝑖</a:t>
                </a:r>
                <a:r>
                  <a:rPr lang="en-US" i="0" dirty="0" smtClean="0">
                    <a:latin typeface="Cambria Math"/>
                  </a:rPr>
                  <a:t> )}_(</a:t>
                </a:r>
                <a:r>
                  <a:rPr lang="en-US" i="0" dirty="0" err="1" smtClean="0">
                    <a:latin typeface="Cambria Math"/>
                  </a:rPr>
                  <a:t>𝑖</a:t>
                </a:r>
                <a:r>
                  <a:rPr lang="en-US" i="0" dirty="0" smtClean="0">
                    <a:latin typeface="Cambria Math"/>
                  </a:rPr>
                  <a:t>=1)^𝑝</a:t>
                </a:r>
                <a:r>
                  <a:rPr lang="en-US" dirty="0" smtClean="0"/>
                  <a:t> over the same nodes </a:t>
                </a:r>
                <a:r>
                  <a:rPr lang="en-US" i="0" dirty="0" smtClean="0">
                    <a:latin typeface="Cambria Math"/>
                  </a:rPr>
                  <a:t>𝑉</a:t>
                </a:r>
                <a:r>
                  <a:rPr lang="en-US" dirty="0" smtClean="0"/>
                  <a:t> and different non-negative edge weight functions </a:t>
                </a:r>
                <a:r>
                  <a:rPr lang="en-US" i="0" dirty="0" smtClean="0">
                    <a:latin typeface="Cambria Math"/>
                  </a:rPr>
                  <a:t>{</a:t>
                </a:r>
                <a:r>
                  <a:rPr lang="en-US" i="0" dirty="0" err="1" smtClean="0">
                    <a:latin typeface="Cambria Math"/>
                  </a:rPr>
                  <a:t>𝑎_𝑖</a:t>
                </a:r>
                <a:r>
                  <a:rPr lang="en-US" i="0" dirty="0" smtClean="0">
                    <a:latin typeface="Cambria Math"/>
                  </a:rPr>
                  <a:t> }</a:t>
                </a:r>
                <a:r>
                  <a:rPr lang="en-US" dirty="0" smtClean="0"/>
                  <a:t>.</a:t>
                </a:r>
              </a:p>
              <a:p>
                <a:pPr algn="l" rtl="0"/>
                <a:endParaRPr lang="en-US" dirty="0" smtClean="0"/>
              </a:p>
              <a:p>
                <a:pPr algn="l" rtl="0"/>
                <a:r>
                  <a:rPr lang="en-US" dirty="0" smtClean="0"/>
                  <a:t>The conductance thresholds </a:t>
                </a:r>
                <a:r>
                  <a:rPr lang="en-US" i="0" dirty="0" smtClean="0">
                    <a:latin typeface="Cambria Math"/>
                  </a:rPr>
                  <a:t>{𝛼</a:t>
                </a:r>
                <a:r>
                  <a:rPr lang="en-US" i="0" dirty="0" err="1" smtClean="0">
                    <a:latin typeface="Cambria Math"/>
                  </a:rPr>
                  <a:t>_𝑖</a:t>
                </a:r>
                <a:r>
                  <a:rPr lang="en-US" i="0" dirty="0" smtClean="0">
                    <a:latin typeface="Cambria Math"/>
                  </a:rPr>
                  <a:t> }_(</a:t>
                </a:r>
                <a:r>
                  <a:rPr lang="en-US" i="0" dirty="0" err="1" smtClean="0">
                    <a:latin typeface="Cambria Math"/>
                  </a:rPr>
                  <a:t>𝑖</a:t>
                </a:r>
                <a:r>
                  <a:rPr lang="en-US" i="0" dirty="0" smtClean="0">
                    <a:latin typeface="Cambria Math"/>
                  </a:rPr>
                  <a:t>=1)^𝑝</a:t>
                </a:r>
                <a:r>
                  <a:rPr lang="en-US" dirty="0" smtClean="0"/>
                  <a:t> are </a:t>
                </a:r>
                <a:r>
                  <a:rPr lang="en-US" u="sng" dirty="0" smtClean="0"/>
                  <a:t>graph-specific</a:t>
                </a:r>
                <a:r>
                  <a:rPr lang="en-US" dirty="0" smtClean="0"/>
                  <a:t> to enable search for clusters of varying quality in heterogeneous graphs.</a:t>
                </a:r>
              </a:p>
              <a:p>
                <a:pPr algn="l" rtl="0"/>
                <a:endParaRPr lang="en-US" dirty="0" smtClean="0"/>
              </a:p>
              <a:p>
                <a:pPr algn="l" rtl="0"/>
                <a:r>
                  <a:rPr lang="en-US" dirty="0" smtClean="0"/>
                  <a:t>Inter-cluster edge cost is [not the sum of graph-specific costs]: </a:t>
                </a:r>
                <a:r>
                  <a:rPr lang="en-US" b="0" i="0" dirty="0" smtClean="0">
                    <a:latin typeface="Cambria Math"/>
                  </a:rPr>
                  <a:t>(</a:t>
                </a:r>
                <a:r>
                  <a:rPr lang="en-US" i="0" dirty="0" smtClean="0">
                    <a:latin typeface="Cambria Math"/>
                  </a:rPr>
                  <a:t>2∑8</a:t>
                </a:r>
                <a:r>
                  <a:rPr lang="en-US" i="0" dirty="0" err="1" smtClean="0">
                    <a:latin typeface="Cambria Math"/>
                  </a:rPr>
                  <a:t>_𝑖</a:t>
                </a:r>
                <a:r>
                  <a:rPr lang="en-US" b="0" i="0" dirty="0" smtClean="0">
                    <a:latin typeface="Cambria Math"/>
                  </a:rPr>
                  <a:t>▒〖</a:t>
                </a:r>
                <a:r>
                  <a:rPr lang="en-US" i="0" dirty="0" err="1" smtClean="0">
                    <a:latin typeface="Cambria Math"/>
                  </a:rPr>
                  <a:t>𝑎</a:t>
                </a:r>
                <a:r>
                  <a:rPr lang="en-US" i="0" dirty="0" smtClean="0">
                    <a:latin typeface="Cambria Math"/>
                  </a:rPr>
                  <a:t>_</a:t>
                </a:r>
                <a:r>
                  <a:rPr lang="en-US" i="0" dirty="0" err="1" smtClean="0">
                    <a:latin typeface="Cambria Math"/>
                  </a:rPr>
                  <a:t>𝑖</a:t>
                </a:r>
                <a:r>
                  <a:rPr lang="en-US" i="0" dirty="0" smtClean="0">
                    <a:latin typeface="Cambria Math"/>
                  </a:rPr>
                  <a:t> (𝑋)</a:t>
                </a:r>
                <a:r>
                  <a:rPr lang="en-US" b="0" i="0" dirty="0" smtClean="0">
                    <a:latin typeface="Cambria Math"/>
                  </a:rPr>
                  <a:t> 〗)/(∑</a:t>
                </a:r>
                <a:r>
                  <a:rPr lang="en-US" b="0" i="0" dirty="0" err="1" smtClean="0">
                    <a:latin typeface="Cambria Math"/>
                  </a:rPr>
                  <a:t>_</a:t>
                </a:r>
                <a:r>
                  <a:rPr lang="en-US" i="0" dirty="0" err="1" smtClean="0">
                    <a:latin typeface="Cambria Math"/>
                  </a:rPr>
                  <a:t>𝑖</a:t>
                </a:r>
                <a:r>
                  <a:rPr lang="en-US" i="0" dirty="0" smtClean="0">
                    <a:latin typeface="Cambria Math"/>
                  </a:rPr>
                  <a:t>▒</a:t>
                </a:r>
                <a:r>
                  <a:rPr lang="en-US" b="0" i="0" dirty="0" smtClean="0">
                    <a:latin typeface="Cambria Math"/>
                  </a:rPr>
                  <a:t>〖</a:t>
                </a:r>
                <a:r>
                  <a:rPr lang="en-US" i="0" dirty="0" err="1" smtClean="0">
                    <a:latin typeface="Cambria Math"/>
                  </a:rPr>
                  <a:t>𝑎</a:t>
                </a:r>
                <a:r>
                  <a:rPr lang="en-US" i="0" dirty="0" smtClean="0">
                    <a:latin typeface="Cambria Math"/>
                  </a:rPr>
                  <a:t>_</a:t>
                </a:r>
                <a:r>
                  <a:rPr lang="en-US" i="0" dirty="0" err="1" smtClean="0">
                    <a:latin typeface="Cambria Math"/>
                  </a:rPr>
                  <a:t>𝑖</a:t>
                </a:r>
                <a:r>
                  <a:rPr lang="en-US" i="0" dirty="0" smtClean="0">
                    <a:latin typeface="Cambria Math"/>
                  </a:rPr>
                  <a:t> (𝑉) </a:t>
                </a:r>
                <a:r>
                  <a:rPr lang="en-US" b="0" i="0" dirty="0" smtClean="0">
                    <a:latin typeface="Cambria Math"/>
                  </a:rPr>
                  <a:t>〗)</a:t>
                </a:r>
                <a:r>
                  <a:rPr lang="en-US" dirty="0" smtClean="0"/>
                  <a:t>.</a:t>
                </a:r>
              </a:p>
              <a:p>
                <a:pPr algn="l" rtl="0"/>
                <a:r>
                  <a:rPr lang="en-US" dirty="0" smtClean="0"/>
                  <a:t>This scale-invariance of conductance comes from the normalization factor in its definition as mentioned before.</a:t>
                </a:r>
              </a:p>
              <a:p>
                <a:pPr algn="l" rtl="0"/>
                <a:endParaRPr lang="en-US" dirty="0" smtClean="0"/>
              </a:p>
              <a:p>
                <a:pPr algn="l" rtl="0"/>
                <a:r>
                  <a:rPr lang="en-US" dirty="0" smtClean="0"/>
                  <a:t>A cut in </a:t>
                </a:r>
                <a:r>
                  <a:rPr lang="en-US" i="0" dirty="0" smtClean="0">
                    <a:latin typeface="Cambria Math"/>
                  </a:rPr>
                  <a:t>𝐺_𝑖</a:t>
                </a:r>
                <a:r>
                  <a:rPr lang="en-US" dirty="0" smtClean="0"/>
                  <a:t> is sparse enough if the conductance of the cut, measured using the edge weight function </a:t>
                </a:r>
                <a:r>
                  <a:rPr lang="en-US" i="0" dirty="0" smtClean="0">
                    <a:latin typeface="Cambria Math"/>
                  </a:rPr>
                  <a:t>𝑎_𝑖</a:t>
                </a:r>
                <a:r>
                  <a:rPr lang="en-US" dirty="0" smtClean="0"/>
                  <a:t>, is at most </a:t>
                </a:r>
                <a:r>
                  <a:rPr lang="en-US" b="0" i="0" smtClean="0">
                    <a:latin typeface="Cambria Math"/>
                  </a:rPr>
                  <a:t>𝛼_𝑖^∗.</a:t>
                </a:r>
                <a:endParaRPr lang="he-IL" dirty="0"/>
              </a:p>
            </p:txBody>
          </p:sp>
        </mc:Fallback>
      </mc:AlternateContent>
      <p:sp>
        <p:nvSpPr>
          <p:cNvPr id="4" name="Slide Number Placeholder 3"/>
          <p:cNvSpPr>
            <a:spLocks noGrp="1"/>
          </p:cNvSpPr>
          <p:nvPr>
            <p:ph type="sldNum" sz="quarter" idx="10"/>
          </p:nvPr>
        </p:nvSpPr>
        <p:spPr/>
        <p:txBody>
          <a:bodyPr/>
          <a:lstStyle/>
          <a:p>
            <a:fld id="{743F5A0F-8929-4EDB-BD67-C4CEE4ED2BB9}" type="slidenum">
              <a:rPr lang="he-IL" smtClean="0"/>
              <a:pPr/>
              <a:t>16</a:t>
            </a:fld>
            <a:endParaRPr lang="he-IL"/>
          </a:p>
        </p:txBody>
      </p:sp>
    </p:spTree>
    <p:extLst>
      <p:ext uri="{BB962C8B-B14F-4D97-AF65-F5344CB8AC3E}">
        <p14:creationId xmlns:p14="http://schemas.microsoft.com/office/powerpoint/2010/main" xmlns="" val="745282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xmlns="" Requires="a14">
          <p:sp>
            <p:nvSpPr>
              <p:cNvPr id="3" name="Notes Placeholder 2"/>
              <p:cNvSpPr>
                <a:spLocks noGrp="1"/>
              </p:cNvSpPr>
              <p:nvPr>
                <p:ph type="body" idx="1"/>
              </p:nvPr>
            </p:nvSpPr>
            <p:spPr/>
            <p:txBody>
              <a:bodyPr/>
              <a:lstStyle/>
              <a:p>
                <a:pPr algn="l" rtl="0"/>
                <a:r>
                  <a:rPr lang="en-US" dirty="0" smtClean="0"/>
                  <a:t>A </a:t>
                </a:r>
                <a:r>
                  <a:rPr lang="en-US" u="sng" dirty="0" smtClean="0"/>
                  <a:t>mixture graph</a:t>
                </a:r>
                <a:r>
                  <a:rPr lang="en-US" dirty="0" smtClean="0"/>
                  <a:t> </a:t>
                </a:r>
                <a14:m>
                  <m:oMath xmlns:m="http://schemas.openxmlformats.org/officeDocument/2006/math">
                    <m:sSubSup>
                      <m:sSubSupPr>
                        <m:ctrlPr>
                          <a:rPr lang="en-US" i="1" dirty="0" smtClean="0">
                            <a:latin typeface="Cambria Math"/>
                          </a:rPr>
                        </m:ctrlPr>
                      </m:sSubSupPr>
                      <m:e>
                        <m:r>
                          <a:rPr lang="en-US" i="1" dirty="0" smtClean="0">
                            <a:latin typeface="Cambria Math"/>
                          </a:rPr>
                          <m:t>𝐻</m:t>
                        </m:r>
                      </m:e>
                      <m:sub>
                        <m:r>
                          <a:rPr lang="en-US" i="1" dirty="0" smtClean="0">
                            <a:latin typeface="Cambria Math"/>
                          </a:rPr>
                          <m:t>𝑖</m:t>
                        </m:r>
                      </m:sub>
                      <m:sup>
                        <m:r>
                          <a:rPr lang="en-US" i="1" dirty="0" smtClean="0">
                            <a:latin typeface="Cambria Math"/>
                          </a:rPr>
                          <m:t>𝑘</m:t>
                        </m:r>
                      </m:sup>
                    </m:sSubSup>
                  </m:oMath>
                </a14:m>
                <a:r>
                  <a:rPr lang="en-US" dirty="0" smtClean="0"/>
                  <a:t> for a given scale </a:t>
                </a:r>
                <a14:m>
                  <m:oMath xmlns:m="http://schemas.openxmlformats.org/officeDocument/2006/math">
                    <m:r>
                      <a:rPr lang="en-US" i="1" dirty="0" smtClean="0">
                        <a:latin typeface="Cambria Math"/>
                      </a:rPr>
                      <m:t>𝑘</m:t>
                    </m:r>
                  </m:oMath>
                </a14:m>
                <a:r>
                  <a:rPr lang="en-US" dirty="0" smtClean="0"/>
                  <a:t> is a scaled sum graph with the edge weight function </a:t>
                </a:r>
                <a14:m>
                  <m:oMath xmlns:m="http://schemas.openxmlformats.org/officeDocument/2006/math">
                    <m:sSubSup>
                      <m:sSubSupPr>
                        <m:ctrlPr>
                          <a:rPr lang="en-US" i="1" dirty="0" smtClean="0">
                            <a:latin typeface="Cambria Math"/>
                          </a:rPr>
                        </m:ctrlPr>
                      </m:sSubSupPr>
                      <m:e>
                        <m:r>
                          <a:rPr lang="en-US" i="1" dirty="0" smtClean="0">
                            <a:latin typeface="Cambria Math"/>
                          </a:rPr>
                          <m:t>𝑏</m:t>
                        </m:r>
                      </m:e>
                      <m:sub>
                        <m:r>
                          <a:rPr lang="en-US" i="1" dirty="0" smtClean="0">
                            <a:latin typeface="Cambria Math"/>
                          </a:rPr>
                          <m:t>𝑖</m:t>
                        </m:r>
                      </m:sub>
                      <m:sup>
                        <m:r>
                          <a:rPr lang="en-US" i="1" dirty="0" smtClean="0">
                            <a:latin typeface="Cambria Math"/>
                          </a:rPr>
                          <m:t>𝑘</m:t>
                        </m:r>
                      </m:sup>
                    </m:sSubSup>
                    <m:d>
                      <m:dPr>
                        <m:ctrlPr>
                          <a:rPr lang="en-US" i="1" dirty="0" smtClean="0">
                            <a:latin typeface="Cambria Math"/>
                          </a:rPr>
                        </m:ctrlPr>
                      </m:dPr>
                      <m:e>
                        <m:r>
                          <a:rPr lang="en-US" i="1" dirty="0" err="1" smtClean="0">
                            <a:latin typeface="Cambria Math"/>
                          </a:rPr>
                          <m:t>𝑢</m:t>
                        </m:r>
                        <m:r>
                          <a:rPr lang="en-US" i="1" dirty="0" err="1" smtClean="0">
                            <a:latin typeface="Cambria Math"/>
                          </a:rPr>
                          <m:t>,</m:t>
                        </m:r>
                        <m:r>
                          <a:rPr lang="en-US" i="1" dirty="0" err="1" smtClean="0">
                            <a:latin typeface="Cambria Math"/>
                          </a:rPr>
                          <m:t>𝑣</m:t>
                        </m:r>
                      </m:e>
                    </m:d>
                    <m:r>
                      <a:rPr lang="en-US" i="1" dirty="0" smtClean="0">
                        <a:latin typeface="Cambria Math"/>
                      </a:rPr>
                      <m:t>=</m:t>
                    </m:r>
                    <m:sSub>
                      <m:sSubPr>
                        <m:ctrlPr>
                          <a:rPr lang="en-US" i="1" dirty="0" err="1" smtClean="0">
                            <a:latin typeface="Cambria Math"/>
                          </a:rPr>
                        </m:ctrlPr>
                      </m:sSubPr>
                      <m:e>
                        <m:r>
                          <a:rPr lang="en-US" i="1" dirty="0" err="1" smtClean="0">
                            <a:latin typeface="Cambria Math"/>
                          </a:rPr>
                          <m:t>𝑎</m:t>
                        </m:r>
                      </m:e>
                      <m:sub>
                        <m:r>
                          <a:rPr lang="en-US" i="1" dirty="0" err="1" smtClean="0">
                            <a:latin typeface="Cambria Math"/>
                          </a:rPr>
                          <m:t>𝑖</m:t>
                        </m:r>
                      </m:sub>
                    </m:sSub>
                    <m:d>
                      <m:dPr>
                        <m:ctrlPr>
                          <a:rPr lang="en-US" i="1" dirty="0" smtClean="0">
                            <a:latin typeface="Cambria Math"/>
                          </a:rPr>
                        </m:ctrlPr>
                      </m:dPr>
                      <m:e>
                        <m:r>
                          <a:rPr lang="en-US" i="1" dirty="0" err="1" smtClean="0">
                            <a:latin typeface="Cambria Math"/>
                          </a:rPr>
                          <m:t>𝑢</m:t>
                        </m:r>
                        <m:r>
                          <a:rPr lang="en-US" i="1" dirty="0" err="1" smtClean="0">
                            <a:latin typeface="Cambria Math"/>
                          </a:rPr>
                          <m:t>,</m:t>
                        </m:r>
                        <m:r>
                          <a:rPr lang="en-US" i="1" dirty="0" err="1" smtClean="0">
                            <a:latin typeface="Cambria Math"/>
                          </a:rPr>
                          <m:t>𝑣</m:t>
                        </m:r>
                      </m:e>
                    </m:d>
                    <m:r>
                      <a:rPr lang="en-US" i="1" dirty="0" smtClean="0">
                        <a:latin typeface="Cambria Math"/>
                      </a:rPr>
                      <m:t>+</m:t>
                    </m:r>
                    <m:sSup>
                      <m:sSupPr>
                        <m:ctrlPr>
                          <a:rPr lang="en-US" i="1" dirty="0" smtClean="0">
                            <a:latin typeface="Cambria Math"/>
                          </a:rPr>
                        </m:ctrlPr>
                      </m:sSupPr>
                      <m:e>
                        <m:r>
                          <a:rPr lang="en-US" i="1" dirty="0" smtClean="0">
                            <a:latin typeface="Cambria Math"/>
                          </a:rPr>
                          <m:t>2</m:t>
                        </m:r>
                      </m:e>
                      <m:sup>
                        <m:r>
                          <a:rPr lang="en-US" i="1" dirty="0" smtClean="0">
                            <a:latin typeface="Cambria Math"/>
                          </a:rPr>
                          <m:t>−</m:t>
                        </m:r>
                        <m:r>
                          <a:rPr lang="en-US" i="1" dirty="0" smtClean="0">
                            <a:latin typeface="Cambria Math"/>
                          </a:rPr>
                          <m:t>𝑘</m:t>
                        </m:r>
                      </m:sup>
                    </m:sSup>
                    <m:nary>
                      <m:naryPr>
                        <m:chr m:val="∑"/>
                        <m:supHide m:val="on"/>
                        <m:ctrlPr>
                          <a:rPr lang="en-US" i="1" dirty="0" smtClean="0">
                            <a:latin typeface="Cambria Math"/>
                          </a:rPr>
                        </m:ctrlPr>
                      </m:naryPr>
                      <m:sub>
                        <m:r>
                          <a:rPr lang="en-US" i="1" dirty="0" smtClean="0">
                            <a:latin typeface="Cambria Math"/>
                          </a:rPr>
                          <m:t>𝑗</m:t>
                        </m:r>
                        <m:r>
                          <a:rPr lang="en-US" i="1" dirty="0" smtClean="0">
                            <a:latin typeface="Cambria Math"/>
                          </a:rPr>
                          <m:t>!=</m:t>
                        </m:r>
                        <m:r>
                          <a:rPr lang="en-US" i="1" dirty="0" err="1" smtClean="0">
                            <a:latin typeface="Cambria Math"/>
                          </a:rPr>
                          <m:t>𝑖</m:t>
                        </m:r>
                      </m:sub>
                      <m:sup/>
                      <m:e>
                        <m:sSub>
                          <m:sSubPr>
                            <m:ctrlPr>
                              <a:rPr lang="en-US" i="1" dirty="0" smtClean="0">
                                <a:latin typeface="Cambria Math"/>
                              </a:rPr>
                            </m:ctrlPr>
                          </m:sSubPr>
                          <m:e>
                            <m:r>
                              <a:rPr lang="en-US" i="1" dirty="0" err="1" smtClean="0">
                                <a:latin typeface="Cambria Math"/>
                              </a:rPr>
                              <m:t>𝑎</m:t>
                            </m:r>
                          </m:e>
                          <m:sub>
                            <m:r>
                              <a:rPr lang="en-US" i="1" dirty="0" err="1" smtClean="0">
                                <a:latin typeface="Cambria Math"/>
                              </a:rPr>
                              <m:t>𝑗</m:t>
                            </m:r>
                          </m:sub>
                        </m:sSub>
                        <m:d>
                          <m:dPr>
                            <m:ctrlPr>
                              <a:rPr lang="en-US" i="1" dirty="0" smtClean="0">
                                <a:latin typeface="Cambria Math"/>
                              </a:rPr>
                            </m:ctrlPr>
                          </m:dPr>
                          <m:e>
                            <m:r>
                              <a:rPr lang="en-US" i="1" dirty="0" err="1" smtClean="0">
                                <a:latin typeface="Cambria Math"/>
                              </a:rPr>
                              <m:t>𝑢</m:t>
                            </m:r>
                            <m:r>
                              <a:rPr lang="en-US" i="1" dirty="0" err="1" smtClean="0">
                                <a:latin typeface="Cambria Math"/>
                              </a:rPr>
                              <m:t>,</m:t>
                            </m:r>
                            <m:r>
                              <a:rPr lang="en-US" i="1" dirty="0" err="1" smtClean="0">
                                <a:latin typeface="Cambria Math"/>
                              </a:rPr>
                              <m:t>𝑣</m:t>
                            </m:r>
                          </m:e>
                        </m:d>
                      </m:e>
                    </m:nary>
                  </m:oMath>
                </a14:m>
                <a:r>
                  <a:rPr lang="en-US" dirty="0" smtClean="0"/>
                  <a:t> for every edge </a:t>
                </a:r>
                <a14:m>
                  <m:oMath xmlns:m="http://schemas.openxmlformats.org/officeDocument/2006/math">
                    <m:d>
                      <m:dPr>
                        <m:ctrlPr>
                          <a:rPr lang="en-US" i="1" dirty="0" smtClean="0">
                            <a:latin typeface="Cambria Math"/>
                          </a:rPr>
                        </m:ctrlPr>
                      </m:dPr>
                      <m:e>
                        <m:r>
                          <a:rPr lang="en-US" i="1" dirty="0" err="1" smtClean="0">
                            <a:latin typeface="Cambria Math"/>
                          </a:rPr>
                          <m:t>𝑢</m:t>
                        </m:r>
                        <m:r>
                          <a:rPr lang="en-US" i="1" dirty="0" err="1" smtClean="0">
                            <a:latin typeface="Cambria Math"/>
                          </a:rPr>
                          <m:t>,</m:t>
                        </m:r>
                        <m:r>
                          <a:rPr lang="en-US" i="1" dirty="0" err="1" smtClean="0">
                            <a:latin typeface="Cambria Math"/>
                          </a:rPr>
                          <m:t>𝑣</m:t>
                        </m:r>
                      </m:e>
                    </m:d>
                    <m:r>
                      <a:rPr lang="en-US" i="1" dirty="0" smtClean="0">
                        <a:latin typeface="Cambria Math"/>
                      </a:rPr>
                      <m:t>∈</m:t>
                    </m:r>
                    <m:r>
                      <m:rPr>
                        <m:sty m:val="p"/>
                      </m:rPr>
                      <a:rPr lang="en-US" i="1" dirty="0" err="1" smtClean="0">
                        <a:latin typeface="Cambria Math"/>
                      </a:rPr>
                      <m:t>V</m:t>
                    </m:r>
                    <m:r>
                      <a:rPr lang="en-US" i="1" dirty="0" smtClean="0">
                        <a:latin typeface="Cambria Math"/>
                      </a:rPr>
                      <m:t>×</m:t>
                    </m:r>
                    <m:r>
                      <m:rPr>
                        <m:sty m:val="p"/>
                      </m:rPr>
                      <a:rPr lang="en-US" i="1" dirty="0" err="1" smtClean="0">
                        <a:latin typeface="Cambria Math"/>
                      </a:rPr>
                      <m:t>V</m:t>
                    </m:r>
                  </m:oMath>
                </a14:m>
                <a:r>
                  <a:rPr lang="en-US" dirty="0" smtClean="0"/>
                  <a:t>.</a:t>
                </a:r>
              </a:p>
              <a:p>
                <a:pPr algn="l" rtl="0"/>
                <a:r>
                  <a:rPr lang="en-US" sz="1200" b="0" i="0" u="none" strike="noStrike" kern="1200" baseline="0" dirty="0" smtClean="0">
                    <a:solidFill>
                      <a:schemeClr val="tx1"/>
                    </a:solidFill>
                    <a:latin typeface="+mn-lt"/>
                    <a:ea typeface="+mn-ea"/>
                    <a:cs typeface="+mn-cs"/>
                  </a:rPr>
                  <a:t>The scaling heuristic </a:t>
                </a:r>
                <a:r>
                  <a:rPr lang="en-US" sz="1200" b="0" i="0" u="sng" strike="noStrike" kern="1200" baseline="0" dirty="0" smtClean="0">
                    <a:solidFill>
                      <a:schemeClr val="tx1"/>
                    </a:solidFill>
                    <a:latin typeface="+mn-lt"/>
                    <a:ea typeface="+mn-ea"/>
                    <a:cs typeface="+mn-cs"/>
                  </a:rPr>
                  <a:t>starts with </a:t>
                </a:r>
                <a14:m>
                  <m:oMath xmlns:m="http://schemas.openxmlformats.org/officeDocument/2006/math">
                    <m:r>
                      <a:rPr lang="en-US" sz="1200" b="0" i="1" u="sng" strike="noStrike" kern="1200" baseline="0" dirty="0" smtClean="0">
                        <a:solidFill>
                          <a:schemeClr val="tx1"/>
                        </a:solidFill>
                        <a:latin typeface="Cambria Math"/>
                        <a:ea typeface="+mn-ea"/>
                        <a:cs typeface="+mn-cs"/>
                      </a:rPr>
                      <m:t>𝑘</m:t>
                    </m:r>
                    <m:r>
                      <a:rPr lang="en-US" sz="1200" b="0" i="1" u="sng" strike="noStrike" kern="1200" baseline="0" dirty="0" smtClean="0">
                        <a:solidFill>
                          <a:schemeClr val="tx1"/>
                        </a:solidFill>
                        <a:latin typeface="Cambria Math"/>
                        <a:ea typeface="+mn-ea"/>
                        <a:cs typeface="+mn-cs"/>
                      </a:rPr>
                      <m:t>=</m:t>
                    </m:r>
                    <m:r>
                      <a:rPr lang="en-US" sz="1200" b="0" i="1" u="sng" strike="noStrike" kern="1200" baseline="0" dirty="0" smtClean="0">
                        <a:solidFill>
                          <a:schemeClr val="tx1"/>
                        </a:solidFill>
                        <a:latin typeface="Cambria Math"/>
                        <a:ea typeface="+mn-ea"/>
                        <a:cs typeface="+mn-cs"/>
                      </a:rPr>
                      <m:t>0</m:t>
                    </m:r>
                  </m:oMath>
                </a14:m>
                <a:r>
                  <a:rPr lang="en-US" sz="1200" b="0" i="0" u="sng" strike="noStrike" kern="1200" baseline="0" dirty="0" smtClean="0">
                    <a:solidFill>
                      <a:schemeClr val="tx1"/>
                    </a:solidFill>
                    <a:latin typeface="+mn-lt"/>
                    <a:ea typeface="+mn-ea"/>
                    <a:cs typeface="+mn-cs"/>
                  </a:rPr>
                  <a:t> to work with the sum graph</a:t>
                </a:r>
                <a:r>
                  <a:rPr lang="en-US" sz="1200" b="0" i="0" u="none" strike="noStrike" kern="1200" baseline="0" dirty="0" smtClean="0">
                    <a:solidFill>
                      <a:schemeClr val="tx1"/>
                    </a:solidFill>
                    <a:latin typeface="+mn-lt"/>
                    <a:ea typeface="+mn-ea"/>
                    <a:cs typeface="+mn-cs"/>
                  </a:rPr>
                  <a:t>, and increments </a:t>
                </a:r>
                <a14:m>
                  <m:oMath xmlns:m="http://schemas.openxmlformats.org/officeDocument/2006/math">
                    <m:r>
                      <a:rPr lang="en-US" sz="1200" b="0" i="1" u="none" strike="noStrike" kern="1200" baseline="0" dirty="0" smtClean="0">
                        <a:solidFill>
                          <a:schemeClr val="tx1"/>
                        </a:solidFill>
                        <a:latin typeface="Cambria Math"/>
                        <a:ea typeface="+mn-ea"/>
                        <a:cs typeface="+mn-cs"/>
                      </a:rPr>
                      <m:t>𝑘</m:t>
                    </m:r>
                  </m:oMath>
                </a14:m>
                <a:r>
                  <a:rPr lang="en-US" sz="1200" b="0" i="0" u="none" strike="noStrike" kern="1200" baseline="0" dirty="0" smtClean="0">
                    <a:solidFill>
                      <a:schemeClr val="tx1"/>
                    </a:solidFill>
                    <a:latin typeface="+mn-lt"/>
                    <a:ea typeface="+mn-ea"/>
                    <a:cs typeface="+mn-cs"/>
                  </a:rPr>
                  <a:t> until it reaches a large value.</a:t>
                </a:r>
                <a:endParaRPr lang="he-IL" dirty="0"/>
              </a:p>
              <a:p>
                <a:pPr algn="l" rtl="0"/>
                <a:endParaRPr lang="en-US" dirty="0" smtClean="0"/>
              </a:p>
              <a:p>
                <a:pPr algn="l" rtl="0"/>
                <a:r>
                  <a:rPr lang="en-US" dirty="0" smtClean="0"/>
                  <a:t>Downscaling: The mixture graph with </a:t>
                </a:r>
                <a:r>
                  <a:rPr lang="en-US" u="sng" dirty="0" smtClean="0"/>
                  <a:t>unit downscaling</a:t>
                </a:r>
                <a:r>
                  <a:rPr lang="en-US" dirty="0" smtClean="0"/>
                  <a:t> is the sum graph whose edge weights are the </a:t>
                </a:r>
                <a:r>
                  <a:rPr lang="en-US" u="sng" dirty="0" smtClean="0"/>
                  <a:t>sum of weights</a:t>
                </a:r>
                <a:r>
                  <a:rPr lang="en-US" u="none" dirty="0" smtClean="0"/>
                  <a:t> </a:t>
                </a:r>
                <a:r>
                  <a:rPr lang="en-US" dirty="0" smtClean="0"/>
                  <a:t>of the corresponding edges in all input graphs, and the mixture graphs with very </a:t>
                </a:r>
                <a:r>
                  <a:rPr lang="en-US" u="sng" dirty="0" smtClean="0"/>
                  <a:t>large downscaling</a:t>
                </a:r>
                <a:r>
                  <a:rPr lang="en-US" u="none" dirty="0" smtClean="0"/>
                  <a:t> </a:t>
                </a:r>
                <a:r>
                  <a:rPr lang="en-US" dirty="0" smtClean="0"/>
                  <a:t>approaches the </a:t>
                </a:r>
                <a:r>
                  <a:rPr lang="en-US" u="sng" dirty="0" smtClean="0"/>
                  <a:t>original input</a:t>
                </a:r>
                <a:r>
                  <a:rPr lang="en-US" dirty="0" smtClean="0"/>
                  <a:t> graphs.</a:t>
                </a:r>
              </a:p>
              <a:p>
                <a:pPr algn="l" rtl="0"/>
                <a:endParaRPr lang="en-US" dirty="0" smtClean="0"/>
              </a:p>
              <a:p>
                <a:pPr algn="l" rtl="0"/>
                <a:r>
                  <a:rPr lang="en-US" u="sng" dirty="0" smtClean="0"/>
                  <a:t>Instead</a:t>
                </a:r>
                <a:r>
                  <a:rPr lang="en-US" dirty="0" smtClean="0"/>
                  <a:t> of finding sparsest cuts in input graphs </a:t>
                </a:r>
                <a:r>
                  <a:rPr lang="en-US" u="sng" dirty="0" smtClean="0"/>
                  <a:t>separately</a:t>
                </a:r>
                <a:r>
                  <a:rPr lang="en-US" dirty="0" smtClean="0"/>
                  <a:t> as in the basic algorithm, the heuristic finds sparsest cuts in mixture graphs that are obtained from adding each input graph to a downscaled sum of the other input graphs.</a:t>
                </a:r>
              </a:p>
              <a:p>
                <a:pPr algn="l" rtl="0"/>
                <a:endParaRPr lang="en-US" dirty="0" smtClean="0"/>
              </a:p>
              <a:p>
                <a:pPr algn="l" rtl="0"/>
                <a:r>
                  <a:rPr lang="en-US" dirty="0" smtClean="0"/>
                  <a:t>The heuristic </a:t>
                </a:r>
                <a:r>
                  <a:rPr lang="en-US" u="sng" dirty="0" smtClean="0"/>
                  <a:t>starts</a:t>
                </a:r>
                <a:r>
                  <a:rPr lang="en-US" dirty="0" smtClean="0"/>
                  <a:t> with mixture graphs with small downscaling to help </a:t>
                </a:r>
                <a:r>
                  <a:rPr lang="en-US" u="sng" dirty="0" smtClean="0"/>
                  <a:t>control inter-cluster edges lost in all graphs</a:t>
                </a:r>
                <a:r>
                  <a:rPr lang="en-US" dirty="0" smtClean="0"/>
                  <a:t>. [the </a:t>
                </a:r>
                <a:r>
                  <a:rPr lang="en-US" u="sng" dirty="0" smtClean="0"/>
                  <a:t>resulting clusters are coarse</a:t>
                </a:r>
                <a:r>
                  <a:rPr lang="en-US" u="none" dirty="0" smtClean="0"/>
                  <a:t> </a:t>
                </a:r>
                <a:r>
                  <a:rPr lang="en-US" dirty="0" smtClean="0"/>
                  <a:t>(</a:t>
                </a:r>
                <a:r>
                  <a:rPr lang="en-US" dirty="0" err="1" smtClean="0"/>
                  <a:t>eg</a:t>
                </a:r>
                <a:r>
                  <a:rPr lang="en-US" dirty="0" smtClean="0"/>
                  <a:t>. clusters well connected in some graphs but split into smaller clusters in the rest are not resolved further)]</a:t>
                </a:r>
              </a:p>
              <a:p>
                <a:pPr algn="l" rtl="0"/>
                <a:r>
                  <a:rPr lang="en-US" dirty="0" smtClean="0"/>
                  <a:t>The heuristic then </a:t>
                </a:r>
                <a:r>
                  <a:rPr lang="en-US" u="sng" dirty="0" smtClean="0"/>
                  <a:t>refines such coarse clusters</a:t>
                </a:r>
                <a:r>
                  <a:rPr lang="en-US" dirty="0" smtClean="0"/>
                  <a:t> at the expense of more inter-cluster edges by </a:t>
                </a:r>
                <a:r>
                  <a:rPr lang="en-US" u="sng" dirty="0" smtClean="0"/>
                  <a:t>increasing</a:t>
                </a:r>
                <a:r>
                  <a:rPr lang="en-US" dirty="0" smtClean="0"/>
                  <a:t> the downscaling factor.</a:t>
                </a:r>
              </a:p>
              <a:p>
                <a:pPr algn="l" rtl="0"/>
                <a:endParaRPr lang="en-US" dirty="0" smtClean="0"/>
              </a:p>
              <a:p>
                <a:pPr algn="l" rtl="0"/>
                <a:r>
                  <a:rPr lang="en-US" sz="1200" b="0" i="0" u="none" strike="noStrike" kern="1200" baseline="0" dirty="0" smtClean="0">
                    <a:solidFill>
                      <a:schemeClr val="tx1"/>
                    </a:solidFill>
                    <a:latin typeface="+mn-lt"/>
                    <a:ea typeface="+mn-ea"/>
                    <a:cs typeface="+mn-cs"/>
                  </a:rPr>
                  <a:t>Since the chosen cut is sparse in the graph yielding the cut, we are able to </a:t>
                </a:r>
                <a:r>
                  <a:rPr lang="en-US" sz="1200" b="0" i="0" u="sng" strike="noStrike" kern="1200" baseline="0" dirty="0" smtClean="0">
                    <a:solidFill>
                      <a:schemeClr val="tx1"/>
                    </a:solidFill>
                    <a:latin typeface="+mn-lt"/>
                    <a:ea typeface="+mn-ea"/>
                    <a:cs typeface="+mn-cs"/>
                  </a:rPr>
                  <a:t>bound the edges crossing the cut in this graph</a:t>
                </a:r>
                <a:r>
                  <a:rPr lang="en-US" sz="1200" b="0" i="0" u="none" strike="noStrike" kern="1200" baseline="0" dirty="0" smtClean="0">
                    <a:solidFill>
                      <a:schemeClr val="tx1"/>
                    </a:solidFill>
                    <a:latin typeface="+mn-lt"/>
                    <a:ea typeface="+mn-ea"/>
                    <a:cs typeface="+mn-cs"/>
                  </a:rPr>
                  <a:t>, but </a:t>
                </a:r>
                <a:r>
                  <a:rPr lang="en-US" sz="1200" b="0" i="0" u="sng" strike="noStrike" kern="1200" baseline="0" dirty="0" smtClean="0">
                    <a:solidFill>
                      <a:schemeClr val="tx1"/>
                    </a:solidFill>
                    <a:latin typeface="+mn-lt"/>
                    <a:ea typeface="+mn-ea"/>
                    <a:cs typeface="+mn-cs"/>
                  </a:rPr>
                  <a:t>not</a:t>
                </a:r>
                <a:r>
                  <a:rPr lang="en-US" sz="1200" b="0" i="0" u="none" strike="noStrike" kern="1200" baseline="0" dirty="0" smtClean="0">
                    <a:solidFill>
                      <a:schemeClr val="tx1"/>
                    </a:solidFill>
                    <a:latin typeface="+mn-lt"/>
                    <a:ea typeface="+mn-ea"/>
                    <a:cs typeface="+mn-cs"/>
                  </a:rPr>
                  <a:t> necessarily the </a:t>
                </a:r>
                <a:r>
                  <a:rPr lang="en-US" sz="1200" b="0" i="0" u="sng" strike="noStrike" kern="1200" baseline="0" dirty="0" smtClean="0">
                    <a:solidFill>
                      <a:schemeClr val="tx1"/>
                    </a:solidFill>
                    <a:latin typeface="+mn-lt"/>
                    <a:ea typeface="+mn-ea"/>
                    <a:cs typeface="+mn-cs"/>
                  </a:rPr>
                  <a:t>other graphs</a:t>
                </a:r>
                <a:r>
                  <a:rPr lang="en-US" sz="1200" b="0" i="0" u="none" strike="noStrike" kern="1200" baseline="0" dirty="0" smtClean="0">
                    <a:solidFill>
                      <a:schemeClr val="tx1"/>
                    </a:solidFill>
                    <a:latin typeface="+mn-lt"/>
                    <a:ea typeface="+mn-ea"/>
                    <a:cs typeface="+mn-cs"/>
                  </a:rPr>
                  <a:t>. In order to control the edges discarded in all graphs, we could approximate </a:t>
                </a:r>
                <a:r>
                  <a:rPr lang="en-US" sz="1200" b="0" i="0" u="sng" strike="noStrike" kern="1200" baseline="0" dirty="0" smtClean="0">
                    <a:solidFill>
                      <a:schemeClr val="tx1"/>
                    </a:solidFill>
                    <a:latin typeface="+mn-lt"/>
                    <a:ea typeface="+mn-ea"/>
                    <a:cs typeface="+mn-cs"/>
                  </a:rPr>
                  <a:t>the sparsest cut in the sum graph</a:t>
                </a:r>
                <a:r>
                  <a:rPr lang="en-US" sz="1200" b="0" i="0" u="none" strike="noStrike" kern="1200" baseline="0" dirty="0" smtClean="0">
                    <a:solidFill>
                      <a:schemeClr val="tx1"/>
                    </a:solidFill>
                    <a:latin typeface="+mn-lt"/>
                    <a:ea typeface="+mn-ea"/>
                    <a:cs typeface="+mn-cs"/>
                  </a:rPr>
                  <a:t>.</a:t>
                </a:r>
              </a:p>
              <a:p>
                <a:pPr algn="l" rtl="0"/>
                <a:r>
                  <a:rPr lang="en-US" u="sng" dirty="0" smtClean="0"/>
                  <a:t>Working with the sum graph alone would yield coarse clusters</a:t>
                </a:r>
                <a:r>
                  <a:rPr lang="en-US" dirty="0" smtClean="0"/>
                  <a:t> though (</a:t>
                </a:r>
                <a:r>
                  <a:rPr lang="en-US" dirty="0" err="1" smtClean="0"/>
                  <a:t>eg</a:t>
                </a:r>
                <a:r>
                  <a:rPr lang="en-US" dirty="0" smtClean="0"/>
                  <a:t>. clusters well connected in some graphs but split into smaller clusters in the rest are not refined further).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 these definitions</a:t>
                </a:r>
                <a:r>
                  <a:rPr lang="en-US" dirty="0" smtClean="0"/>
                  <a:t>, a input or </a:t>
                </a:r>
                <a:r>
                  <a:rPr lang="en-US" u="sng" dirty="0" smtClean="0"/>
                  <a:t>mixture graph refers</a:t>
                </a:r>
                <a:r>
                  <a:rPr lang="en-US" dirty="0" smtClean="0"/>
                  <a:t> actually to a </a:t>
                </a:r>
                <a:r>
                  <a:rPr lang="en-US" u="sng" dirty="0" smtClean="0"/>
                  <a:t>subgraph</a:t>
                </a:r>
                <a:r>
                  <a:rPr lang="en-US" dirty="0" smtClean="0"/>
                  <a:t> of the graph induced over the current </a:t>
                </a:r>
                <a:r>
                  <a:rPr lang="en-US" dirty="0" err="1" smtClean="0"/>
                  <a:t>nodeset</a:t>
                </a:r>
                <a:r>
                  <a:rPr lang="en-US" dirty="0" smtClean="0"/>
                  <a:t> </a:t>
                </a:r>
                <a14:m>
                  <m:oMath xmlns:m="http://schemas.openxmlformats.org/officeDocument/2006/math">
                    <m:r>
                      <a:rPr lang="en-US" i="1" dirty="0" smtClean="0">
                        <a:latin typeface="Cambria Math"/>
                      </a:rPr>
                      <m:t>𝑊</m:t>
                    </m:r>
                    <m:r>
                      <a:rPr lang="en-US" b="0" i="1" dirty="0" smtClean="0">
                        <a:latin typeface="Cambria Math"/>
                      </a:rPr>
                      <m:t>⊆</m:t>
                    </m:r>
                    <m:r>
                      <m:rPr>
                        <m:sty m:val="p"/>
                      </m:rPr>
                      <a:rPr lang="en-US" i="1" dirty="0" err="1" smtClean="0">
                        <a:latin typeface="Cambria Math"/>
                      </a:rPr>
                      <m:t>V</m:t>
                    </m:r>
                  </m:oMath>
                </a14:m>
                <a:r>
                  <a:rPr lang="en-US" dirty="0" smtClean="0"/>
                  <a:t> in the recursion call.</a:t>
                </a:r>
                <a:endParaRPr lang="he-IL" dirty="0"/>
              </a:p>
            </p:txBody>
          </p:sp>
        </mc:Choice>
        <mc:Fallback>
          <p:sp>
            <p:nvSpPr>
              <p:cNvPr id="3" name="Notes Placeholder 2"/>
              <p:cNvSpPr>
                <a:spLocks noGrp="1"/>
              </p:cNvSpPr>
              <p:nvPr>
                <p:ph type="body" idx="1"/>
              </p:nvPr>
            </p:nvSpPr>
            <p:spPr/>
            <p:txBody>
              <a:bodyPr/>
              <a:lstStyle/>
              <a:p>
                <a:pPr algn="l" rtl="0"/>
                <a:r>
                  <a:rPr lang="en-US" dirty="0" smtClean="0"/>
                  <a:t>Mixture graphs -?</a:t>
                </a:r>
              </a:p>
              <a:p>
                <a:pPr algn="l" rtl="0"/>
                <a:endParaRPr lang="en-US" dirty="0" smtClean="0"/>
              </a:p>
              <a:p>
                <a:pPr algn="l" rtl="0"/>
                <a:r>
                  <a:rPr lang="en-US" dirty="0" smtClean="0"/>
                  <a:t>Downscaling: The mixture graph with unit downscaling is the sum graph whose edge weights are the sum of weights of the corresponding edges in all input graphs, and the mixture graphs with very large downscaling approaches the original input graphs.</a:t>
                </a:r>
              </a:p>
              <a:p>
                <a:pPr algn="l" rtl="0"/>
                <a:endParaRPr lang="en-US" dirty="0" smtClean="0"/>
              </a:p>
              <a:p>
                <a:pPr algn="l" rtl="0"/>
                <a:r>
                  <a:rPr lang="en-US" dirty="0" smtClean="0"/>
                  <a:t>Instead of finding sparsest cuts in input graphs separately as in the basic algorithm, the heuristic finds sparsest cuts in mixture graphs that are obtained from adding each input graph to a downscaled sum of the other input graphs.</a:t>
                </a:r>
              </a:p>
              <a:p>
                <a:pPr algn="l" rtl="0"/>
                <a:endParaRPr lang="en-US" dirty="0" smtClean="0"/>
              </a:p>
              <a:p>
                <a:pPr algn="l" rtl="0"/>
                <a:r>
                  <a:rPr lang="en-US" dirty="0" smtClean="0"/>
                  <a:t>The heuristic starts with mixture graphs with small downscaling to help control inter-cluster edges lost in all graphs. [the resulting clusters are coarse (</a:t>
                </a:r>
                <a:r>
                  <a:rPr lang="en-US" dirty="0" err="1" smtClean="0"/>
                  <a:t>eg</a:t>
                </a:r>
                <a:r>
                  <a:rPr lang="en-US" dirty="0" smtClean="0"/>
                  <a:t>. clusters well connected in some graphs but split into smaller clusters in the rest are not resolved further)]</a:t>
                </a:r>
              </a:p>
              <a:p>
                <a:pPr algn="l" rtl="0"/>
                <a:r>
                  <a:rPr lang="en-US" dirty="0" smtClean="0"/>
                  <a:t>The heuristic then refines such coarse clusters at the expense of more inter-cluster edges by increasing the downscaling factor.</a:t>
                </a:r>
              </a:p>
              <a:p>
                <a:pPr algn="l" rtl="0"/>
                <a:endParaRPr lang="en-US" dirty="0" smtClean="0"/>
              </a:p>
              <a:p>
                <a:pPr algn="l" rtl="0"/>
                <a:r>
                  <a:rPr lang="en-US" sz="1200" b="0" i="0" u="none" strike="noStrike" kern="1200" baseline="0" dirty="0" smtClean="0">
                    <a:solidFill>
                      <a:schemeClr val="tx1"/>
                    </a:solidFill>
                    <a:latin typeface="+mn-lt"/>
                    <a:ea typeface="+mn-ea"/>
                    <a:cs typeface="+mn-cs"/>
                  </a:rPr>
                  <a:t>Since the chosen cut is sparse in the graph yielding the cut, we are able to bound the edges crossing the cut in this graph, but not necessarily the other graphs. In order to control the edges discarded in all graphs, we could approximate the sparsest cut in the sum graph.</a:t>
                </a:r>
              </a:p>
              <a:p>
                <a:pPr algn="l" rtl="0"/>
                <a:r>
                  <a:rPr lang="en-US" dirty="0" smtClean="0"/>
                  <a:t>Working with the sum graph alone would yield coarse clusters though (</a:t>
                </a:r>
                <a:r>
                  <a:rPr lang="en-US" dirty="0" err="1" smtClean="0"/>
                  <a:t>eg</a:t>
                </a:r>
                <a:r>
                  <a:rPr lang="en-US" dirty="0" smtClean="0"/>
                  <a:t>. clusters well connected in some graphs but split into smaller clusters in the rest are not refined further).</a:t>
                </a:r>
              </a:p>
              <a:p>
                <a:pPr algn="l" rtl="0"/>
                <a:endParaRPr lang="en-US" dirty="0" smtClean="0"/>
              </a:p>
              <a:p>
                <a:pPr algn="l" rtl="0"/>
                <a:r>
                  <a:rPr lang="en-US" dirty="0" smtClean="0"/>
                  <a:t>So we employ a heuristic that starts with the sum graph to control edges lost in all graphs, and transitions through a series of mixture graphs that approach the individual graphs to refine the clusters.</a:t>
                </a:r>
              </a:p>
              <a:p>
                <a:pPr algn="l" rtl="0"/>
                <a:endParaRPr lang="en-US" dirty="0" smtClean="0"/>
              </a:p>
              <a:p>
                <a:pPr algn="l" rtl="0"/>
                <a:r>
                  <a:rPr lang="en-US" dirty="0" smtClean="0"/>
                  <a:t>A mixture graph </a:t>
                </a:r>
                <a:r>
                  <a:rPr lang="en-US" i="0" dirty="0" smtClean="0">
                    <a:latin typeface="Cambria Math"/>
                  </a:rPr>
                  <a:t>𝐻_𝑖^𝑘</a:t>
                </a:r>
                <a:r>
                  <a:rPr lang="en-US" dirty="0" smtClean="0"/>
                  <a:t> for a given scale </a:t>
                </a:r>
                <a:r>
                  <a:rPr lang="en-US" i="0" dirty="0" smtClean="0">
                    <a:latin typeface="Cambria Math"/>
                  </a:rPr>
                  <a:t>𝑘</a:t>
                </a:r>
                <a:r>
                  <a:rPr lang="en-US" dirty="0" smtClean="0"/>
                  <a:t> is a scaled sum graph with the edge weight function </a:t>
                </a:r>
                <a:r>
                  <a:rPr lang="en-US" i="0" dirty="0" smtClean="0">
                    <a:latin typeface="Cambria Math"/>
                  </a:rPr>
                  <a:t>𝑏_𝑖^𝑘 (</a:t>
                </a:r>
                <a:r>
                  <a:rPr lang="en-US" i="0" dirty="0" err="1" smtClean="0">
                    <a:latin typeface="Cambria Math"/>
                  </a:rPr>
                  <a:t>𝑢,𝑣</a:t>
                </a:r>
                <a:r>
                  <a:rPr lang="en-US" i="0" dirty="0" smtClean="0">
                    <a:latin typeface="Cambria Math"/>
                  </a:rPr>
                  <a:t>)=</a:t>
                </a:r>
                <a:r>
                  <a:rPr lang="en-US" i="0" dirty="0" err="1" smtClean="0">
                    <a:latin typeface="Cambria Math"/>
                  </a:rPr>
                  <a:t>𝑎_𝑖</a:t>
                </a:r>
                <a:r>
                  <a:rPr lang="en-US" i="0" dirty="0" smtClean="0">
                    <a:latin typeface="Cambria Math"/>
                  </a:rPr>
                  <a:t> (</a:t>
                </a:r>
                <a:r>
                  <a:rPr lang="en-US" i="0" dirty="0" err="1" smtClean="0">
                    <a:latin typeface="Cambria Math"/>
                  </a:rPr>
                  <a:t>𝑢,𝑣</a:t>
                </a:r>
                <a:r>
                  <a:rPr lang="en-US" i="0" dirty="0" smtClean="0">
                    <a:latin typeface="Cambria Math"/>
                  </a:rPr>
                  <a:t>)+2^(−𝑘) ∑8</a:t>
                </a:r>
                <a:r>
                  <a:rPr lang="en-US" i="0" dirty="0" err="1" smtClean="0">
                    <a:latin typeface="Cambria Math"/>
                  </a:rPr>
                  <a:t>_</a:t>
                </a:r>
                <a:r>
                  <a:rPr lang="en-US" i="0" dirty="0" smtClean="0">
                    <a:latin typeface="Cambria Math"/>
                  </a:rPr>
                  <a:t>(𝑗!=</a:t>
                </a:r>
                <a:r>
                  <a:rPr lang="en-US" i="0" dirty="0" err="1" smtClean="0">
                    <a:latin typeface="Cambria Math"/>
                  </a:rPr>
                  <a:t>𝑖</a:t>
                </a:r>
                <a:r>
                  <a:rPr lang="en-US" i="0" dirty="0" smtClean="0">
                    <a:latin typeface="Cambria Math"/>
                  </a:rPr>
                  <a:t>)</a:t>
                </a:r>
                <a:r>
                  <a:rPr lang="en-US" b="0" i="0" dirty="0" smtClean="0">
                    <a:latin typeface="Cambria Math"/>
                  </a:rPr>
                  <a:t>▒〖</a:t>
                </a:r>
                <a:r>
                  <a:rPr lang="en-US" i="0" dirty="0" err="1" smtClean="0">
                    <a:latin typeface="Cambria Math"/>
                  </a:rPr>
                  <a:t>𝑎</a:t>
                </a:r>
                <a:r>
                  <a:rPr lang="en-US" i="0" dirty="0" smtClean="0">
                    <a:latin typeface="Cambria Math"/>
                  </a:rPr>
                  <a:t>_</a:t>
                </a:r>
                <a:r>
                  <a:rPr lang="en-US" i="0" dirty="0" err="1" smtClean="0">
                    <a:latin typeface="Cambria Math"/>
                  </a:rPr>
                  <a:t>𝑗</a:t>
                </a:r>
                <a:r>
                  <a:rPr lang="en-US" i="0" dirty="0" smtClean="0">
                    <a:latin typeface="Cambria Math"/>
                  </a:rPr>
                  <a:t> (</a:t>
                </a:r>
                <a:r>
                  <a:rPr lang="en-US" i="0" dirty="0" err="1" smtClean="0">
                    <a:latin typeface="Cambria Math"/>
                  </a:rPr>
                  <a:t>𝑢,𝑣)</a:t>
                </a:r>
                <a:r>
                  <a:rPr lang="en-US" b="0" i="0" dirty="0" smtClean="0">
                    <a:latin typeface="Cambria Math"/>
                  </a:rPr>
                  <a:t> 〗</a:t>
                </a:r>
                <a:r>
                  <a:rPr lang="en-US" dirty="0" smtClean="0"/>
                  <a:t> for every edge </a:t>
                </a:r>
                <a:r>
                  <a:rPr lang="en-US" i="0" dirty="0" smtClean="0">
                    <a:latin typeface="Cambria Math"/>
                  </a:rPr>
                  <a:t>(</a:t>
                </a:r>
                <a:r>
                  <a:rPr lang="en-US" i="0" dirty="0" err="1" smtClean="0">
                    <a:latin typeface="Cambria Math"/>
                  </a:rPr>
                  <a:t>𝑢,𝑣</a:t>
                </a:r>
                <a:r>
                  <a:rPr lang="en-US" i="0" dirty="0" smtClean="0">
                    <a:latin typeface="Cambria Math"/>
                  </a:rPr>
                  <a:t>)∈</a:t>
                </a:r>
                <a:r>
                  <a:rPr lang="en-US" i="0" dirty="0" err="1" smtClean="0">
                    <a:latin typeface="Cambria Math"/>
                  </a:rPr>
                  <a:t>V</a:t>
                </a:r>
                <a:r>
                  <a:rPr lang="en-US" i="0" dirty="0" smtClean="0">
                    <a:latin typeface="Cambria Math"/>
                  </a:rPr>
                  <a:t>×</a:t>
                </a:r>
                <a:r>
                  <a:rPr lang="en-US" i="0" dirty="0" err="1" smtClean="0">
                    <a:latin typeface="Cambria Math"/>
                  </a:rPr>
                  <a:t>V</a:t>
                </a:r>
                <a:r>
                  <a:rPr lang="en-US" dirty="0" smtClean="0"/>
                  <a:t>.</a:t>
                </a:r>
              </a:p>
              <a:p>
                <a:pPr algn="l" rtl="0"/>
                <a:r>
                  <a:rPr lang="en-US" sz="1200" b="0" i="0" u="none" strike="noStrike" kern="1200" baseline="0" dirty="0" smtClean="0">
                    <a:solidFill>
                      <a:schemeClr val="tx1"/>
                    </a:solidFill>
                    <a:latin typeface="+mn-lt"/>
                    <a:ea typeface="+mn-ea"/>
                    <a:cs typeface="+mn-cs"/>
                  </a:rPr>
                  <a:t>The scaling heuristic starts with </a:t>
                </a:r>
                <a:r>
                  <a:rPr lang="en-US" sz="1200" b="0" i="0" u="none" strike="noStrike" kern="1200" baseline="0" dirty="0" smtClean="0">
                    <a:solidFill>
                      <a:schemeClr val="tx1"/>
                    </a:solidFill>
                    <a:latin typeface="Cambria Math"/>
                    <a:ea typeface="+mn-ea"/>
                    <a:cs typeface="+mn-cs"/>
                  </a:rPr>
                  <a:t>𝑘=0</a:t>
                </a:r>
                <a:r>
                  <a:rPr lang="en-US" sz="1200" b="0" i="0" u="none" strike="noStrike" kern="1200" baseline="0" dirty="0" smtClean="0">
                    <a:solidFill>
                      <a:schemeClr val="tx1"/>
                    </a:solidFill>
                    <a:latin typeface="+mn-lt"/>
                    <a:ea typeface="+mn-ea"/>
                    <a:cs typeface="+mn-cs"/>
                  </a:rPr>
                  <a:t> to work with the sum graph, and increments </a:t>
                </a:r>
                <a:r>
                  <a:rPr lang="en-US" sz="1200" b="0" i="0" u="none" strike="noStrike" kern="1200" baseline="0" dirty="0" smtClean="0">
                    <a:solidFill>
                      <a:schemeClr val="tx1"/>
                    </a:solidFill>
                    <a:latin typeface="Cambria Math"/>
                    <a:ea typeface="+mn-ea"/>
                    <a:cs typeface="+mn-cs"/>
                  </a:rPr>
                  <a:t>𝑘</a:t>
                </a:r>
                <a:r>
                  <a:rPr lang="en-US" sz="1200" b="0" i="0" u="none" strike="noStrike" kern="1200" baseline="0" dirty="0" smtClean="0">
                    <a:solidFill>
                      <a:schemeClr val="tx1"/>
                    </a:solidFill>
                    <a:latin typeface="+mn-lt"/>
                    <a:ea typeface="+mn-ea"/>
                    <a:cs typeface="+mn-cs"/>
                  </a:rPr>
                  <a:t> until it reaches a large value.</a:t>
                </a:r>
                <a:endParaRPr lang="he-IL" dirty="0"/>
              </a:p>
            </p:txBody>
          </p:sp>
        </mc:Fallback>
      </mc:AlternateContent>
      <p:sp>
        <p:nvSpPr>
          <p:cNvPr id="4" name="Slide Number Placeholder 3"/>
          <p:cNvSpPr>
            <a:spLocks noGrp="1"/>
          </p:cNvSpPr>
          <p:nvPr>
            <p:ph type="sldNum" sz="quarter" idx="10"/>
          </p:nvPr>
        </p:nvSpPr>
        <p:spPr/>
        <p:txBody>
          <a:bodyPr/>
          <a:lstStyle/>
          <a:p>
            <a:fld id="{743F5A0F-8929-4EDB-BD67-C4CEE4ED2BB9}" type="slidenum">
              <a:rPr lang="he-IL" smtClean="0"/>
              <a:pPr/>
              <a:t>17</a:t>
            </a:fld>
            <a:endParaRPr lang="he-IL"/>
          </a:p>
        </p:txBody>
      </p:sp>
    </p:spTree>
    <p:extLst>
      <p:ext uri="{BB962C8B-B14F-4D97-AF65-F5344CB8AC3E}">
        <p14:creationId xmlns:p14="http://schemas.microsoft.com/office/powerpoint/2010/main" xmlns="" val="2951306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xmlns="" Requires="a14">
          <p:sp>
            <p:nvSpPr>
              <p:cNvPr id="3" name="Notes Placeholder 2"/>
              <p:cNvSpPr>
                <a:spLocks noGrp="1"/>
              </p:cNvSpPr>
              <p:nvPr>
                <p:ph type="body" idx="1"/>
              </p:nvPr>
            </p:nvSpPr>
            <p:spPr/>
            <p:txBody>
              <a:bodyPr/>
              <a:lstStyle/>
              <a:p>
                <a:pPr algn="l" rtl="0"/>
                <a:r>
                  <a:rPr lang="en-US" u="sng" dirty="0" smtClean="0"/>
                  <a:t>The scaling heuristic works best when combined with a cut selection heuristic</a:t>
                </a:r>
                <a:r>
                  <a:rPr lang="en-US" dirty="0" smtClean="0"/>
                  <a:t>:</a:t>
                </a:r>
              </a:p>
              <a:p>
                <a:pPr algn="l" rtl="0"/>
                <a:r>
                  <a:rPr lang="en-US" dirty="0" smtClean="0"/>
                  <a:t>if for a particular downscaling, more than one mixture graph yields a sparse-enough cut, choose among them the cut that is sparse-enough in the most number of input graphs (</a:t>
                </a:r>
                <a:r>
                  <a:rPr lang="en-US" u="sng" dirty="0" smtClean="0"/>
                  <a:t>breaking ties</a:t>
                </a:r>
                <a:r>
                  <a:rPr lang="en-US" dirty="0" smtClean="0"/>
                  <a:t> toward the cut with the </a:t>
                </a:r>
                <a:r>
                  <a:rPr lang="en-US" u="sng" dirty="0" smtClean="0"/>
                  <a:t>least cost of edges crossing the cut in all graphs</a:t>
                </a:r>
                <a:r>
                  <a:rPr lang="en-US" dirty="0" smtClean="0"/>
                  <a:t>).</a:t>
                </a:r>
              </a:p>
              <a:p>
                <a:pPr algn="l" rtl="0"/>
                <a:endParaRPr lang="en-US" dirty="0" smtClean="0"/>
              </a:p>
              <a:p>
                <a:pPr algn="l" rtl="0"/>
                <a:r>
                  <a:rPr lang="en-US" dirty="0" smtClean="0"/>
                  <a:t>Our method runs in an </a:t>
                </a:r>
                <a:r>
                  <a:rPr lang="en-US" u="sng" dirty="0" smtClean="0"/>
                  <a:t>unsupervised fashion</a:t>
                </a:r>
                <a:r>
                  <a:rPr lang="en-US" dirty="0" smtClean="0"/>
                  <a:t> since algorithm parameters such as graph-specific thresholds are </a:t>
                </a:r>
                <a:r>
                  <a:rPr lang="en-US" u="sng" dirty="0" smtClean="0"/>
                  <a:t>learnt automatically</a:t>
                </a:r>
                <a:r>
                  <a:rPr lang="en-US" dirty="0" smtClean="0"/>
                  <a:t>.</a:t>
                </a:r>
              </a:p>
            </p:txBody>
          </p:sp>
        </mc:Choice>
        <mc:Fallback>
          <p:sp>
            <p:nvSpPr>
              <p:cNvPr id="3" name="Notes Placeholder 2"/>
              <p:cNvSpPr>
                <a:spLocks noGrp="1"/>
              </p:cNvSpPr>
              <p:nvPr>
                <p:ph type="body" idx="1"/>
              </p:nvPr>
            </p:nvSpPr>
            <p:spPr/>
            <p:txBody>
              <a:bodyPr/>
              <a:lstStyle/>
              <a:p>
                <a:pPr algn="l" rtl="0"/>
                <a:r>
                  <a:rPr lang="en-US" dirty="0" smtClean="0"/>
                  <a:t>The scaling heuristic works best when combined with a cut selection heuristic:</a:t>
                </a:r>
              </a:p>
              <a:p>
                <a:pPr algn="l" rtl="0"/>
                <a:r>
                  <a:rPr lang="en-US" dirty="0" smtClean="0"/>
                  <a:t>if for a particular downscaling, more than one mixture graph yields a sparse-enough cut, choose among them the cut that is sparse-enough in the most number of input graphs (breaking ties toward the cut with the least cost of edges crossing the cut in all graphs).</a:t>
                </a:r>
              </a:p>
              <a:p>
                <a:pPr algn="l" rtl="0"/>
                <a:endParaRPr lang="en-US" dirty="0" smtClean="0"/>
              </a:p>
              <a:p>
                <a:pPr algn="l" rtl="0"/>
                <a:r>
                  <a:rPr lang="en-US" dirty="0" smtClean="0"/>
                  <a:t>Our method runs in an unsupervised fashion since algorithm parameters such as graph-specific thresholds are learnt automatically.</a:t>
                </a:r>
              </a:p>
              <a:p>
                <a:pPr algn="l" rtl="0"/>
                <a:r>
                  <a:rPr lang="en-US" dirty="0" smtClean="0"/>
                  <a:t>In these definitions, a input or mixture graph refers actually to a subgraph of the graph induced over the current </a:t>
                </a:r>
                <a:r>
                  <a:rPr lang="en-US" dirty="0" err="1" smtClean="0"/>
                  <a:t>nodeset</a:t>
                </a:r>
                <a:r>
                  <a:rPr lang="en-US" dirty="0" smtClean="0"/>
                  <a:t> </a:t>
                </a:r>
                <a:r>
                  <a:rPr lang="en-US" i="0" dirty="0" smtClean="0">
                    <a:latin typeface="Cambria Math"/>
                  </a:rPr>
                  <a:t>𝑊</a:t>
                </a:r>
                <a:r>
                  <a:rPr lang="en-US" b="0" i="0" dirty="0" smtClean="0">
                    <a:latin typeface="Cambria Math"/>
                  </a:rPr>
                  <a:t>⊆</a:t>
                </a:r>
                <a:r>
                  <a:rPr lang="en-US" i="0" dirty="0" err="1" smtClean="0">
                    <a:latin typeface="Cambria Math"/>
                  </a:rPr>
                  <a:t>V</a:t>
                </a:r>
                <a:r>
                  <a:rPr lang="en-US" dirty="0" smtClean="0"/>
                  <a:t> in the recursion call.</a:t>
                </a:r>
                <a:endParaRPr lang="he-IL" dirty="0"/>
              </a:p>
            </p:txBody>
          </p:sp>
        </mc:Fallback>
      </mc:AlternateContent>
      <p:sp>
        <p:nvSpPr>
          <p:cNvPr id="4" name="Slide Number Placeholder 3"/>
          <p:cNvSpPr>
            <a:spLocks noGrp="1"/>
          </p:cNvSpPr>
          <p:nvPr>
            <p:ph type="sldNum" sz="quarter" idx="10"/>
          </p:nvPr>
        </p:nvSpPr>
        <p:spPr/>
        <p:txBody>
          <a:bodyPr/>
          <a:lstStyle/>
          <a:p>
            <a:fld id="{743F5A0F-8929-4EDB-BD67-C4CEE4ED2BB9}" type="slidenum">
              <a:rPr lang="he-IL" smtClean="0"/>
              <a:pPr/>
              <a:t>18</a:t>
            </a:fld>
            <a:endParaRPr lang="he-IL"/>
          </a:p>
        </p:txBody>
      </p:sp>
    </p:spTree>
    <p:extLst>
      <p:ext uri="{BB962C8B-B14F-4D97-AF65-F5344CB8AC3E}">
        <p14:creationId xmlns:p14="http://schemas.microsoft.com/office/powerpoint/2010/main" xmlns="" val="1623345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43F5A0F-8929-4EDB-BD67-C4CEE4ED2BB9}" type="slidenum">
              <a:rPr lang="he-IL" smtClean="0"/>
              <a:pPr/>
              <a:t>19</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43F5A0F-8929-4EDB-BD67-C4CEE4ED2BB9}" type="slidenum">
              <a:rPr lang="he-IL" smtClean="0"/>
              <a:pPr/>
              <a:t>2</a:t>
            </a:fld>
            <a:endParaRPr lang="he-I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The algorithm </a:t>
            </a:r>
            <a:r>
              <a:rPr lang="en-US" u="sng" dirty="0" smtClean="0"/>
              <a:t>starts with V as the current node set</a:t>
            </a:r>
            <a:r>
              <a:rPr lang="en-US" dirty="0" smtClean="0"/>
              <a:t>.</a:t>
            </a:r>
          </a:p>
          <a:p>
            <a:pPr algn="l" rtl="0"/>
            <a:r>
              <a:rPr lang="en-US" dirty="0" smtClean="0"/>
              <a:t>For each graph, the algorithm </a:t>
            </a:r>
            <a:r>
              <a:rPr lang="en-US" u="sng" dirty="0" smtClean="0"/>
              <a:t>finds an approximate sparsest cut</a:t>
            </a:r>
            <a:r>
              <a:rPr lang="en-US" dirty="0" smtClean="0"/>
              <a:t> in the current node set, using the </a:t>
            </a:r>
            <a:r>
              <a:rPr lang="en-US" u="sng" dirty="0" smtClean="0"/>
              <a:t>graph-specific edge weight</a:t>
            </a:r>
            <a:r>
              <a:rPr lang="en-US" dirty="0" smtClean="0"/>
              <a:t> function to measure </a:t>
            </a:r>
            <a:r>
              <a:rPr lang="en-US" u="sng" dirty="0" smtClean="0"/>
              <a:t>conductance</a:t>
            </a:r>
            <a:r>
              <a:rPr lang="en-US" dirty="0" smtClean="0"/>
              <a:t>.</a:t>
            </a:r>
          </a:p>
          <a:p>
            <a:pPr algn="l" rtl="0"/>
            <a:r>
              <a:rPr lang="en-US" dirty="0" smtClean="0"/>
              <a:t>The algorithm </a:t>
            </a:r>
            <a:r>
              <a:rPr lang="en-US" u="sng" dirty="0" smtClean="0"/>
              <a:t>chooses</a:t>
            </a:r>
            <a:r>
              <a:rPr lang="en-US" dirty="0" smtClean="0"/>
              <a:t> among them any cut that is </a:t>
            </a:r>
            <a:r>
              <a:rPr lang="en-US" u="sng" dirty="0" smtClean="0"/>
              <a:t>sparse enough</a:t>
            </a:r>
            <a:r>
              <a:rPr lang="en-US" dirty="0" smtClean="0"/>
              <a:t>,</a:t>
            </a:r>
          </a:p>
          <a:p>
            <a:pPr algn="l" rtl="0"/>
            <a:r>
              <a:rPr lang="en-US" dirty="0" smtClean="0"/>
              <a:t>	and </a:t>
            </a:r>
            <a:r>
              <a:rPr lang="en-US" u="sng" dirty="0" err="1" smtClean="0"/>
              <a:t>recurses</a:t>
            </a:r>
            <a:r>
              <a:rPr lang="en-US" dirty="0" smtClean="0"/>
              <a:t> on the two pieces (node sets) induced by this cut.</a:t>
            </a:r>
          </a:p>
          <a:p>
            <a:pPr algn="l" rtl="0"/>
            <a:r>
              <a:rPr lang="en-US" dirty="0" smtClean="0"/>
              <a:t>If </a:t>
            </a:r>
            <a:r>
              <a:rPr lang="en-US" u="sng" dirty="0" smtClean="0"/>
              <a:t>no cuts get chosen</a:t>
            </a:r>
            <a:r>
              <a:rPr lang="en-US" dirty="0" smtClean="0"/>
              <a:t> for the current node set, the node set is output as a </a:t>
            </a:r>
            <a:r>
              <a:rPr lang="en-US" u="sng" dirty="0" smtClean="0"/>
              <a:t>well connected cluster</a:t>
            </a:r>
            <a:r>
              <a:rPr lang="en-US" dirty="0" smtClean="0"/>
              <a:t> in all graphs.</a:t>
            </a:r>
            <a:endParaRPr lang="he-IL" dirty="0" smtClean="0"/>
          </a:p>
          <a:p>
            <a:pPr algn="l" rtl="0"/>
            <a:endParaRPr lang="en-US" dirty="0" smtClean="0"/>
          </a:p>
          <a:p>
            <a:pPr algn="l" rtl="0"/>
            <a:r>
              <a:rPr lang="en-US" dirty="0" smtClean="0"/>
              <a:t>Improving the chosen cut in the </a:t>
            </a:r>
            <a:r>
              <a:rPr lang="en-US" dirty="0" err="1" smtClean="0"/>
              <a:t>pseudocode</a:t>
            </a:r>
            <a:r>
              <a:rPr lang="en-US" dirty="0" smtClean="0"/>
              <a:t> refers to improvement of its conductance using a flow-based algorithm.</a:t>
            </a:r>
          </a:p>
        </p:txBody>
      </p:sp>
      <p:sp>
        <p:nvSpPr>
          <p:cNvPr id="4" name="Slide Number Placeholder 3"/>
          <p:cNvSpPr>
            <a:spLocks noGrp="1"/>
          </p:cNvSpPr>
          <p:nvPr>
            <p:ph type="sldNum" sz="quarter" idx="10"/>
          </p:nvPr>
        </p:nvSpPr>
        <p:spPr/>
        <p:txBody>
          <a:bodyPr/>
          <a:lstStyle/>
          <a:p>
            <a:fld id="{743F5A0F-8929-4EDB-BD67-C4CEE4ED2BB9}" type="slidenum">
              <a:rPr lang="he-IL" smtClean="0"/>
              <a:pPr/>
              <a:t>20</a:t>
            </a:fld>
            <a:endParaRPr lang="he-IL"/>
          </a:p>
        </p:txBody>
      </p:sp>
    </p:spTree>
    <p:extLst>
      <p:ext uri="{BB962C8B-B14F-4D97-AF65-F5344CB8AC3E}">
        <p14:creationId xmlns:p14="http://schemas.microsoft.com/office/powerpoint/2010/main" xmlns="" val="2355318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xmlns="" Requires="a14">
          <p:sp>
            <p:nvSpPr>
              <p:cNvPr id="3" name="Notes Placeholder 2"/>
              <p:cNvSpPr>
                <a:spLocks noGrp="1"/>
              </p:cNvSpPr>
              <p:nvPr>
                <p:ph type="body" idx="1"/>
              </p:nvPr>
            </p:nvSpPr>
            <p:spPr/>
            <p:txBody>
              <a:bodyPr/>
              <a:lstStyle/>
              <a:p>
                <a:pPr algn="l" rtl="0"/>
                <a:r>
                  <a:rPr lang="en-US" sz="1200" b="0" i="0" u="none" strike="noStrike" kern="1200" baseline="0" dirty="0" smtClean="0">
                    <a:solidFill>
                      <a:schemeClr val="tx1"/>
                    </a:solidFill>
                    <a:latin typeface="+mn-lt"/>
                    <a:ea typeface="+mn-ea"/>
                    <a:cs typeface="+mn-cs"/>
                  </a:rPr>
                  <a:t>The overall framework of JointCluster: the </a:t>
                </a:r>
                <a:r>
                  <a:rPr lang="en-US" sz="1200" b="0" i="0" u="sng" strike="noStrike" kern="1200" baseline="0" dirty="0" smtClean="0">
                    <a:solidFill>
                      <a:schemeClr val="tx1"/>
                    </a:solidFill>
                    <a:latin typeface="+mn-lt"/>
                    <a:ea typeface="+mn-ea"/>
                    <a:cs typeface="+mn-cs"/>
                  </a:rPr>
                  <a:t>learning of parameters</a:t>
                </a:r>
                <a:r>
                  <a:rPr lang="en-US" sz="1200" b="0" i="0" u="none" strike="noStrike" kern="1200" baseline="0" dirty="0" smtClean="0">
                    <a:solidFill>
                      <a:schemeClr val="tx1"/>
                    </a:solidFill>
                    <a:latin typeface="+mn-lt"/>
                    <a:ea typeface="+mn-ea"/>
                    <a:cs typeface="+mn-cs"/>
                  </a:rPr>
                  <a:t>, producing the clustering tree </a:t>
                </a:r>
                <a:r>
                  <a:rPr lang="en-US" sz="1200" b="0" i="0" u="sng" strike="noStrike" kern="1200" baseline="0" dirty="0" smtClean="0">
                    <a:solidFill>
                      <a:schemeClr val="tx1"/>
                    </a:solidFill>
                    <a:latin typeface="+mn-lt"/>
                    <a:ea typeface="+mn-ea"/>
                    <a:cs typeface="+mn-cs"/>
                  </a:rPr>
                  <a:t>and parsing it into clusters</a:t>
                </a:r>
                <a:r>
                  <a:rPr lang="en-US" sz="1200" b="0" i="0" u="none" strike="noStrike" kern="1200" baseline="0" dirty="0" smtClean="0">
                    <a:solidFill>
                      <a:schemeClr val="tx1"/>
                    </a:solidFill>
                    <a:latin typeface="+mn-lt"/>
                    <a:ea typeface="+mn-ea"/>
                    <a:cs typeface="+mn-cs"/>
                  </a:rPr>
                  <a:t>.</a:t>
                </a:r>
                <a:endParaRPr lang="en-US" dirty="0" smtClean="0"/>
              </a:p>
              <a:p>
                <a:pPr algn="l" rtl="0"/>
                <a:endParaRPr lang="en-US" dirty="0" smtClean="0"/>
              </a:p>
              <a:p>
                <a:pPr algn="l" rtl="0"/>
                <a:r>
                  <a:rPr lang="en-US" dirty="0" smtClean="0"/>
                  <a:t>The recursive cuts made by our algorithm naturally lead to a </a:t>
                </a:r>
                <a:r>
                  <a:rPr lang="en-US" u="sng" dirty="0" smtClean="0"/>
                  <a:t>hierarchical clustering tree</a:t>
                </a:r>
                <a:r>
                  <a:rPr lang="en-US" dirty="0" smtClean="0"/>
                  <a:t>, which is then parsed objectively to produce the final clusters using a modularity score function.</a:t>
                </a:r>
              </a:p>
              <a:p>
                <a:pPr algn="l" rtl="0"/>
                <a:endParaRPr lang="en-US" dirty="0" smtClean="0"/>
              </a:p>
              <a:p>
                <a:pPr algn="l" rtl="0"/>
                <a:r>
                  <a:rPr lang="en-US" dirty="0" smtClean="0"/>
                  <a:t>The modularity score of a cluster in a graph is the fraction of edges contained within the cluster minus the fraction expected by chance in a randomized graph obtained from degree-preserved shuffling of the edges in the original graph.</a:t>
                </a:r>
              </a:p>
              <a:p>
                <a:pPr algn="l" rtl="0"/>
                <a:r>
                  <a:rPr lang="en-US" u="sng" dirty="0" smtClean="0"/>
                  <a:t>Degree-preserved shuffling</a:t>
                </a:r>
                <a:r>
                  <a:rPr lang="en-US" u="none" dirty="0" smtClean="0"/>
                  <a:t> </a:t>
                </a:r>
                <a:r>
                  <a:rPr lang="en-US" dirty="0" smtClean="0"/>
                  <a:t>- ?</a:t>
                </a:r>
              </a:p>
              <a:p>
                <a:pPr algn="l" rtl="0"/>
                <a:endParaRPr lang="en-US" dirty="0" smtClean="0"/>
              </a:p>
              <a:p>
                <a:pPr algn="l" rtl="0"/>
                <a:r>
                  <a:rPr lang="en-US" dirty="0" smtClean="0"/>
                  <a:t>To aggregate the </a:t>
                </a:r>
                <a:r>
                  <a:rPr lang="en-US" u="sng" dirty="0" smtClean="0"/>
                  <a:t>scores of a cluster</a:t>
                </a:r>
                <a:r>
                  <a:rPr lang="en-US" u="none" dirty="0" smtClean="0"/>
                  <a:t> </a:t>
                </a:r>
                <a:r>
                  <a:rPr lang="en-US" dirty="0" smtClean="0"/>
                  <a:t>across multiple graphs, we take their </a:t>
                </a:r>
                <a:r>
                  <a:rPr lang="en-US" u="sng" dirty="0" smtClean="0"/>
                  <a:t>minimum</a:t>
                </a:r>
                <a:r>
                  <a:rPr lang="en-US" dirty="0" smtClean="0"/>
                  <a:t> and use this min-modularity score as the cluster</a:t>
                </a:r>
                <a:r>
                  <a:rPr lang="en-US" baseline="0" dirty="0" smtClean="0"/>
                  <a:t> </a:t>
                </a:r>
                <a:r>
                  <a:rPr lang="en-US" dirty="0" smtClean="0"/>
                  <a:t>score.</a:t>
                </a:r>
              </a:p>
              <a:p>
                <a:pPr algn="l" rtl="0"/>
                <a:r>
                  <a:rPr lang="en-US" dirty="0" smtClean="0"/>
                  <a:t>The (min-modularity) score of a </a:t>
                </a:r>
                <a:r>
                  <a:rPr lang="en-US" u="sng" dirty="0" smtClean="0"/>
                  <a:t>clustering </a:t>
                </a:r>
                <a14:m>
                  <m:oMath xmlns:m="http://schemas.openxmlformats.org/officeDocument/2006/math">
                    <m:r>
                      <a:rPr lang="en-US" b="0" i="1" u="sng" smtClean="0">
                        <a:latin typeface="Cambria Math"/>
                      </a:rPr>
                      <m:t>𝐶</m:t>
                    </m:r>
                  </m:oMath>
                </a14:m>
                <a:r>
                  <a:rPr lang="en-US" u="none" dirty="0" smtClean="0"/>
                  <a:t> </a:t>
                </a:r>
                <a:r>
                  <a:rPr lang="en-US" dirty="0" smtClean="0"/>
                  <a:t>is then the </a:t>
                </a:r>
                <a:r>
                  <a:rPr lang="en-US" u="sng" dirty="0" smtClean="0"/>
                  <a:t>sum</a:t>
                </a:r>
                <a:r>
                  <a:rPr lang="en-US" dirty="0" smtClean="0"/>
                  <a:t> of the (min-modularity) scores of the constituent clusters.</a:t>
                </a:r>
              </a:p>
              <a:p>
                <a:pPr algn="l" rtl="0"/>
                <a:endParaRPr lang="en-US" dirty="0" smtClean="0"/>
              </a:p>
              <a:p>
                <a:pPr algn="l" rtl="0"/>
                <a:r>
                  <a:rPr lang="en-US" dirty="0" smtClean="0"/>
                  <a:t>The partition of </a:t>
                </a:r>
                <a14:m>
                  <m:oMath xmlns:m="http://schemas.openxmlformats.org/officeDocument/2006/math">
                    <m:r>
                      <a:rPr lang="en-US" i="1" dirty="0" smtClean="0">
                        <a:latin typeface="Cambria Math"/>
                      </a:rPr>
                      <m:t>𝑉</m:t>
                    </m:r>
                  </m:oMath>
                </a14:m>
                <a:r>
                  <a:rPr lang="en-US" dirty="0" smtClean="0"/>
                  <a:t> that respects the clustering tree and optimizes the min–modularity score can be found by dynamic programming.</a:t>
                </a:r>
              </a:p>
              <a:p>
                <a:pPr algn="l" rtl="0"/>
                <a14:m>
                  <m:oMathPara xmlns:m="http://schemas.openxmlformats.org/officeDocument/2006/math">
                    <m:oMathParaPr>
                      <m:jc m:val="centerGroup"/>
                    </m:oMathParaPr>
                    <m:oMath xmlns:m="http://schemas.openxmlformats.org/officeDocument/2006/math">
                      <m:r>
                        <a:rPr lang="en-US" i="1" dirty="0" smtClean="0">
                          <a:latin typeface="Cambria Math"/>
                        </a:rPr>
                        <m:t>𝑂𝑃𝑇</m:t>
                      </m:r>
                      <m:d>
                        <m:dPr>
                          <m:ctrlPr>
                            <a:rPr lang="en-US" i="1" dirty="0" smtClean="0">
                              <a:latin typeface="Cambria Math"/>
                            </a:rPr>
                          </m:ctrlPr>
                        </m:dPr>
                        <m:e>
                          <m:r>
                            <a:rPr lang="en-US" i="1" dirty="0" smtClean="0">
                              <a:latin typeface="Cambria Math"/>
                            </a:rPr>
                            <m:t>𝐷</m:t>
                          </m:r>
                        </m:e>
                      </m:d>
                      <m:r>
                        <a:rPr lang="en-US" i="1" dirty="0" smtClean="0">
                          <a:latin typeface="Cambria Math"/>
                        </a:rPr>
                        <m:t> =</m:t>
                      </m:r>
                      <m:func>
                        <m:funcPr>
                          <m:ctrlPr>
                            <a:rPr lang="en-US" b="0" i="1" dirty="0" smtClean="0">
                              <a:latin typeface="Cambria Math"/>
                            </a:rPr>
                          </m:ctrlPr>
                        </m:funcPr>
                        <m:fName>
                          <m:r>
                            <m:rPr>
                              <m:sty m:val="p"/>
                            </m:rPr>
                            <a:rPr lang="en-US" i="0" dirty="0" err="1" smtClean="0">
                              <a:latin typeface="Cambria Math"/>
                            </a:rPr>
                            <m:t>arg</m:t>
                          </m:r>
                          <m:r>
                            <m:rPr>
                              <m:sty m:val="p"/>
                            </m:rPr>
                            <a:rPr lang="en-US" b="0" i="0" dirty="0" smtClean="0">
                              <a:latin typeface="Cambria Math"/>
                            </a:rPr>
                            <m:t>max</m:t>
                          </m:r>
                        </m:fName>
                        <m:e>
                          <m:d>
                            <m:dPr>
                              <m:ctrlPr>
                                <a:rPr lang="en-US" i="1" dirty="0" smtClean="0">
                                  <a:latin typeface="Cambria Math"/>
                                </a:rPr>
                              </m:ctrlPr>
                            </m:dPr>
                            <m:e>
                              <m:r>
                                <a:rPr lang="en-US" b="0" i="1" dirty="0" smtClean="0">
                                  <a:latin typeface="Cambria Math"/>
                                </a:rPr>
                                <m:t>𝑚𝑖𝑛</m:t>
                              </m:r>
                              <m:r>
                                <a:rPr lang="en-US" b="0" i="1" dirty="0" smtClean="0">
                                  <a:latin typeface="Cambria Math"/>
                                </a:rPr>
                                <m:t>−</m:t>
                              </m:r>
                              <m:r>
                                <a:rPr lang="en-US" i="1" dirty="0" smtClean="0">
                                  <a:latin typeface="Cambria Math"/>
                                </a:rPr>
                                <m:t>𝑚𝑜𝑑𝑢𝑙𝑎𝑟𝑖𝑡𝑦</m:t>
                              </m:r>
                              <m:d>
                                <m:dPr>
                                  <m:ctrlPr>
                                    <a:rPr lang="en-US" i="1" dirty="0" smtClean="0">
                                      <a:latin typeface="Cambria Math"/>
                                    </a:rPr>
                                  </m:ctrlPr>
                                </m:dPr>
                                <m:e>
                                  <m:r>
                                    <a:rPr lang="en-US" i="1" dirty="0" smtClean="0">
                                      <a:latin typeface="Cambria Math"/>
                                    </a:rPr>
                                    <m:t>𝐷</m:t>
                                  </m:r>
                                </m:e>
                              </m:d>
                              <m:r>
                                <a:rPr lang="en-US" i="1" dirty="0" smtClean="0">
                                  <a:latin typeface="Cambria Math"/>
                                </a:rPr>
                                <m:t>,</m:t>
                              </m:r>
                              <m:r>
                                <a:rPr lang="en-US" b="0" i="1" dirty="0" smtClean="0">
                                  <a:latin typeface="Cambria Math"/>
                                </a:rPr>
                                <m:t>𝑚𝑖𝑛</m:t>
                              </m:r>
                              <m:r>
                                <a:rPr lang="en-US" b="0" i="1" dirty="0" smtClean="0">
                                  <a:latin typeface="Cambria Math"/>
                                </a:rPr>
                                <m:t>−</m:t>
                              </m:r>
                              <m:r>
                                <a:rPr lang="en-US" i="1" dirty="0" smtClean="0">
                                  <a:latin typeface="Cambria Math"/>
                                </a:rPr>
                                <m:t>𝑚𝑜𝑑𝑢𝑙𝑎𝑟𝑖𝑡𝑦</m:t>
                              </m:r>
                              <m:d>
                                <m:dPr>
                                  <m:ctrlPr>
                                    <a:rPr lang="en-US" i="1" dirty="0" smtClean="0">
                                      <a:latin typeface="Cambria Math"/>
                                    </a:rPr>
                                  </m:ctrlPr>
                                </m:dPr>
                                <m:e>
                                  <m:r>
                                    <a:rPr lang="en-US" i="1" dirty="0" smtClean="0">
                                      <a:latin typeface="Cambria Math"/>
                                    </a:rPr>
                                    <m:t>𝑂𝑃𝑇</m:t>
                                  </m:r>
                                  <m:d>
                                    <m:dPr>
                                      <m:ctrlPr>
                                        <a:rPr lang="en-US" i="1" dirty="0" smtClean="0">
                                          <a:latin typeface="Cambria Math"/>
                                        </a:rPr>
                                      </m:ctrlPr>
                                    </m:dPr>
                                    <m:e>
                                      <m:sSub>
                                        <m:sSubPr>
                                          <m:ctrlPr>
                                            <a:rPr lang="en-US" i="1" dirty="0" err="1" smtClean="0">
                                              <a:latin typeface="Cambria Math"/>
                                            </a:rPr>
                                          </m:ctrlPr>
                                        </m:sSubPr>
                                        <m:e>
                                          <m:r>
                                            <a:rPr lang="en-US" i="1" dirty="0" err="1" smtClean="0">
                                              <a:latin typeface="Cambria Math"/>
                                            </a:rPr>
                                            <m:t>𝐷</m:t>
                                          </m:r>
                                        </m:e>
                                        <m:sub>
                                          <m:r>
                                            <a:rPr lang="en-US" i="1" dirty="0" err="1" smtClean="0">
                                              <a:latin typeface="Cambria Math"/>
                                            </a:rPr>
                                            <m:t>𝑙</m:t>
                                          </m:r>
                                        </m:sub>
                                      </m:sSub>
                                    </m:e>
                                  </m:d>
                                  <m:r>
                                    <a:rPr lang="en-US" b="0" i="1" dirty="0" smtClean="0">
                                      <a:latin typeface="Cambria Math"/>
                                      <a:ea typeface="Cambria Math"/>
                                    </a:rPr>
                                    <m:t>∪</m:t>
                                  </m:r>
                                  <m:r>
                                    <m:rPr>
                                      <m:sty m:val="p"/>
                                    </m:rPr>
                                    <a:rPr lang="en-US" i="1" dirty="0" err="1" smtClean="0">
                                      <a:latin typeface="Cambria Math"/>
                                    </a:rPr>
                                    <m:t>OPT</m:t>
                                  </m:r>
                                  <m:d>
                                    <m:dPr>
                                      <m:ctrlPr>
                                        <a:rPr lang="en-US" i="1" dirty="0" smtClean="0">
                                          <a:latin typeface="Cambria Math"/>
                                        </a:rPr>
                                      </m:ctrlPr>
                                    </m:dPr>
                                    <m:e>
                                      <m:sSub>
                                        <m:sSubPr>
                                          <m:ctrlPr>
                                            <a:rPr lang="en-US" i="1" dirty="0" err="1" smtClean="0">
                                              <a:latin typeface="Cambria Math"/>
                                            </a:rPr>
                                          </m:ctrlPr>
                                        </m:sSubPr>
                                        <m:e>
                                          <m:r>
                                            <a:rPr lang="en-US" i="1" dirty="0" err="1" smtClean="0">
                                              <a:latin typeface="Cambria Math"/>
                                            </a:rPr>
                                            <m:t>𝐷</m:t>
                                          </m:r>
                                        </m:e>
                                        <m:sub>
                                          <m:r>
                                            <a:rPr lang="en-US" i="1" dirty="0" err="1" smtClean="0">
                                              <a:latin typeface="Cambria Math"/>
                                            </a:rPr>
                                            <m:t>𝑟</m:t>
                                          </m:r>
                                        </m:sub>
                                      </m:sSub>
                                    </m:e>
                                  </m:d>
                                  <m:r>
                                    <a:rPr lang="en-US" b="0" i="1" dirty="0" smtClean="0">
                                      <a:latin typeface="Cambria Math"/>
                                    </a:rPr>
                                    <m:t> </m:t>
                                  </m:r>
                                </m:e>
                              </m:d>
                              <m:r>
                                <a:rPr lang="en-US" b="0" i="1" dirty="0" smtClean="0">
                                  <a:latin typeface="Cambria Math"/>
                                </a:rPr>
                                <m:t> </m:t>
                              </m:r>
                            </m:e>
                          </m:d>
                        </m:e>
                      </m:func>
                    </m:oMath>
                  </m:oMathPara>
                </a14:m>
                <a:endParaRPr lang="en-US" dirty="0" smtClean="0"/>
              </a:p>
              <a:p>
                <a:pPr algn="l" rtl="0"/>
                <a:r>
                  <a:rPr lang="en-US" sz="1200" b="0" i="0" u="none" strike="noStrike" kern="1200" baseline="0" dirty="0" smtClean="0">
                    <a:solidFill>
                      <a:schemeClr val="tx1"/>
                    </a:solidFill>
                    <a:latin typeface="+mn-lt"/>
                    <a:ea typeface="+mn-ea"/>
                    <a:cs typeface="+mn-cs"/>
                  </a:rPr>
                  <a:t>To enable a fair </a:t>
                </a:r>
                <a:r>
                  <a:rPr lang="en-US" sz="1200" b="0" i="0" u="sng" strike="noStrike" kern="1200" baseline="0" dirty="0" smtClean="0">
                    <a:solidFill>
                      <a:schemeClr val="tx1"/>
                    </a:solidFill>
                    <a:latin typeface="+mn-lt"/>
                    <a:ea typeface="+mn-ea"/>
                    <a:cs typeface="+mn-cs"/>
                  </a:rPr>
                  <a:t>comparison</a:t>
                </a:r>
                <a:r>
                  <a:rPr lang="en-US" sz="1200" b="0" i="0" u="none" strike="noStrike" kern="1200" baseline="0" dirty="0" smtClean="0">
                    <a:solidFill>
                      <a:schemeClr val="tx1"/>
                    </a:solidFill>
                    <a:latin typeface="+mn-lt"/>
                    <a:ea typeface="+mn-ea"/>
                    <a:cs typeface="+mn-cs"/>
                  </a:rPr>
                  <a:t> of JointCluster with other methods, we needed a </a:t>
                </a:r>
                <a:r>
                  <a:rPr lang="en-US" sz="1200" b="0" i="0" u="sng" strike="noStrike" kern="1200" baseline="0" dirty="0" smtClean="0">
                    <a:solidFill>
                      <a:schemeClr val="tx1"/>
                    </a:solidFill>
                    <a:latin typeface="+mn-lt"/>
                    <a:ea typeface="+mn-ea"/>
                    <a:cs typeface="+mn-cs"/>
                  </a:rPr>
                  <a:t>size limit on the clusters</a:t>
                </a:r>
                <a:r>
                  <a:rPr lang="en-US" sz="1200" b="0" i="0" u="none" strike="noStrike" kern="1200" baseline="0" dirty="0" smtClean="0">
                    <a:solidFill>
                      <a:schemeClr val="tx1"/>
                    </a:solidFill>
                    <a:latin typeface="+mn-lt"/>
                    <a:ea typeface="+mn-ea"/>
                    <a:cs typeface="+mn-cs"/>
                  </a:rPr>
                  <a:t>.</a:t>
                </a:r>
              </a:p>
              <a:p>
                <a:pPr algn="l" rtl="0"/>
                <a:r>
                  <a:rPr lang="en-US" dirty="0" smtClean="0"/>
                  <a:t>(</a:t>
                </a:r>
                <a:r>
                  <a:rPr lang="en-US" u="sng" dirty="0" smtClean="0"/>
                  <a:t>maximum</a:t>
                </a:r>
                <a:r>
                  <a:rPr lang="en-US" dirty="0" smtClean="0"/>
                  <a:t> size at 100 nodes &amp; </a:t>
                </a:r>
                <a:r>
                  <a:rPr lang="en-US" u="sng" dirty="0" smtClean="0"/>
                  <a:t>minimum</a:t>
                </a:r>
                <a:r>
                  <a:rPr lang="en-US" dirty="0" smtClean="0"/>
                  <a:t> size at least 10 nodes)</a:t>
                </a:r>
              </a:p>
              <a:p>
                <a:pPr algn="l" rtl="0"/>
                <a:endParaRPr lang="en-US" dirty="0" smtClean="0"/>
              </a:p>
              <a:p>
                <a:pPr algn="l" rtl="0"/>
                <a:r>
                  <a:rPr lang="en-US" sz="1200" b="0" i="0" u="none" strike="noStrike" kern="1200" baseline="0" dirty="0" smtClean="0">
                    <a:solidFill>
                      <a:schemeClr val="tx1"/>
                    </a:solidFill>
                    <a:latin typeface="+mn-lt"/>
                    <a:ea typeface="+mn-ea"/>
                    <a:cs typeface="+mn-cs"/>
                  </a:rPr>
                  <a:t>Ordered by the min-modularity scores of clusters.</a:t>
                </a:r>
                <a:endParaRPr lang="en-US" dirty="0" smtClean="0"/>
              </a:p>
              <a:p>
                <a:pPr algn="l" rtl="0"/>
                <a:endParaRPr lang="en-US" dirty="0" smtClean="0"/>
              </a:p>
              <a:p>
                <a:pPr algn="l" rtl="0"/>
                <a:r>
                  <a:rPr lang="en-US" u="sng" dirty="0" smtClean="0"/>
                  <a:t>Parameter learning will be discussed later on</a:t>
                </a:r>
                <a:r>
                  <a:rPr lang="en-US" dirty="0" smtClean="0"/>
                  <a:t>…</a:t>
                </a:r>
              </a:p>
            </p:txBody>
          </p:sp>
        </mc:Choice>
        <mc:Fallback>
          <p:sp>
            <p:nvSpPr>
              <p:cNvPr id="3" name="Notes Placeholder 2"/>
              <p:cNvSpPr>
                <a:spLocks noGrp="1"/>
              </p:cNvSpPr>
              <p:nvPr>
                <p:ph type="body" idx="1"/>
              </p:nvPr>
            </p:nvSpPr>
            <p:spPr/>
            <p:txBody>
              <a:bodyPr/>
              <a:lstStyle/>
              <a:p>
                <a:pPr algn="l" rtl="0"/>
                <a:r>
                  <a:rPr lang="en-US" sz="1200" b="0" i="0" u="none" strike="noStrike" kern="1200" baseline="0" dirty="0" smtClean="0">
                    <a:solidFill>
                      <a:schemeClr val="tx1"/>
                    </a:solidFill>
                    <a:latin typeface="+mn-lt"/>
                    <a:ea typeface="+mn-ea"/>
                    <a:cs typeface="+mn-cs"/>
                  </a:rPr>
                  <a:t>The overall framework of JointCluster: the learning of parameters, producing the clustering tree and parsing it into clusters.</a:t>
                </a:r>
                <a:endParaRPr lang="en-US" dirty="0" smtClean="0"/>
              </a:p>
              <a:p>
                <a:pPr algn="l" rtl="0"/>
                <a:endParaRPr lang="en-US" dirty="0" smtClean="0"/>
              </a:p>
              <a:p>
                <a:pPr algn="l" rtl="0"/>
                <a:r>
                  <a:rPr lang="en-US" dirty="0" smtClean="0"/>
                  <a:t>The recursive cuts made by our algorithm naturally lead to a hierarchical clustering tree, which is then parsed objectively to produce the final clusters using a modularity score function.</a:t>
                </a:r>
              </a:p>
              <a:p>
                <a:pPr algn="l" rtl="0"/>
                <a:endParaRPr lang="en-US" dirty="0" smtClean="0"/>
              </a:p>
              <a:p>
                <a:pPr algn="l" rtl="0"/>
                <a:r>
                  <a:rPr lang="en-US" dirty="0" smtClean="0"/>
                  <a:t>The modularity score of a cluster in a graph is the fraction of edges contained within the cluster minus the fraction expected by chance in a randomized graph obtained from degree-preserved shuffling of the edges in the original graph.</a:t>
                </a:r>
              </a:p>
              <a:p>
                <a:pPr algn="l" rtl="0"/>
                <a:r>
                  <a:rPr lang="en-US" dirty="0" smtClean="0"/>
                  <a:t>Degree-preserved shuffling  - ?</a:t>
                </a:r>
              </a:p>
              <a:p>
                <a:pPr algn="l" rtl="0"/>
                <a:endParaRPr lang="en-US" dirty="0" smtClean="0"/>
              </a:p>
              <a:p>
                <a:pPr algn="l" rtl="0"/>
                <a:r>
                  <a:rPr lang="en-US" dirty="0" smtClean="0"/>
                  <a:t>To aggregate the scores of a cluster across multiple graphs, we take their minimum and use this min-modularity score as the cluster</a:t>
                </a:r>
                <a:r>
                  <a:rPr lang="en-US" baseline="0" dirty="0" smtClean="0"/>
                  <a:t> </a:t>
                </a:r>
                <a:r>
                  <a:rPr lang="en-US" dirty="0" smtClean="0"/>
                  <a:t>score.</a:t>
                </a:r>
              </a:p>
              <a:p>
                <a:pPr algn="l" rtl="0"/>
                <a:r>
                  <a:rPr lang="en-US" dirty="0" smtClean="0"/>
                  <a:t>The (min-modularity) score of a clustering </a:t>
                </a:r>
                <a:r>
                  <a:rPr lang="en-US" b="0" i="0" smtClean="0">
                    <a:latin typeface="Cambria Math"/>
                  </a:rPr>
                  <a:t>𝐶</a:t>
                </a:r>
                <a:r>
                  <a:rPr lang="en-US" dirty="0" smtClean="0"/>
                  <a:t> is then the sum of the (min-modularity) scores of the constituent clusters.</a:t>
                </a:r>
              </a:p>
              <a:p>
                <a:pPr algn="l" rtl="0"/>
                <a:endParaRPr lang="en-US" dirty="0" smtClean="0"/>
              </a:p>
              <a:p>
                <a:pPr algn="l" rtl="0"/>
                <a:r>
                  <a:rPr lang="en-US" dirty="0" smtClean="0"/>
                  <a:t>The partition of </a:t>
                </a:r>
                <a:r>
                  <a:rPr lang="en-US" i="0" dirty="0" smtClean="0">
                    <a:latin typeface="Cambria Math"/>
                  </a:rPr>
                  <a:t>𝑉</a:t>
                </a:r>
                <a:r>
                  <a:rPr lang="en-US" dirty="0" smtClean="0"/>
                  <a:t> that respects the clustering tree and optimizes the min–modularity score can be found by dynamic programming.</a:t>
                </a:r>
              </a:p>
              <a:p>
                <a:pPr algn="l" rtl="0"/>
                <a:r>
                  <a:rPr lang="en-US" i="0" dirty="0" smtClean="0">
                    <a:latin typeface="Cambria Math"/>
                  </a:rPr>
                  <a:t>𝑂𝑃𝑇(𝐷)  =</a:t>
                </a:r>
                <a:r>
                  <a:rPr lang="en-US" i="0" dirty="0" err="1" smtClean="0">
                    <a:latin typeface="Cambria Math"/>
                  </a:rPr>
                  <a:t>arg</a:t>
                </a:r>
                <a:r>
                  <a:rPr lang="en-US" b="0" i="0" dirty="0" smtClean="0">
                    <a:latin typeface="Cambria Math"/>
                  </a:rPr>
                  <a:t>max⁡(𝑚𝑖𝑛−</a:t>
                </a:r>
                <a:r>
                  <a:rPr lang="en-US" i="0" dirty="0" smtClean="0">
                    <a:latin typeface="Cambria Math"/>
                  </a:rPr>
                  <a:t>𝑚𝑜𝑑𝑢𝑙𝑎𝑟𝑖𝑡𝑦(𝐷),</a:t>
                </a:r>
                <a:r>
                  <a:rPr lang="en-US" b="0" i="0" dirty="0" smtClean="0">
                    <a:latin typeface="Cambria Math"/>
                  </a:rPr>
                  <a:t>𝑚𝑖𝑛−</a:t>
                </a:r>
                <a:r>
                  <a:rPr lang="en-US" i="0" dirty="0" smtClean="0">
                    <a:latin typeface="Cambria Math"/>
                  </a:rPr>
                  <a:t>𝑚𝑜𝑑𝑢𝑙𝑎𝑟𝑖𝑡𝑦(𝑂𝑃𝑇(</a:t>
                </a:r>
                <a:r>
                  <a:rPr lang="en-US" i="0" dirty="0" err="1" smtClean="0">
                    <a:latin typeface="Cambria Math"/>
                  </a:rPr>
                  <a:t>𝐷_𝑙</a:t>
                </a:r>
                <a:r>
                  <a:rPr lang="en-US" i="0" dirty="0" smtClean="0">
                    <a:latin typeface="Cambria Math"/>
                  </a:rPr>
                  <a:t> )</a:t>
                </a:r>
                <a:r>
                  <a:rPr lang="en-US" b="0" i="0" dirty="0" smtClean="0">
                    <a:latin typeface="Cambria Math"/>
                    <a:ea typeface="Cambria Math"/>
                  </a:rPr>
                  <a:t>∪</a:t>
                </a:r>
                <a:r>
                  <a:rPr lang="en-US" i="0" dirty="0" err="1" smtClean="0">
                    <a:latin typeface="Cambria Math"/>
                  </a:rPr>
                  <a:t>OPT</a:t>
                </a:r>
                <a:r>
                  <a:rPr lang="en-US" i="0" dirty="0" smtClean="0">
                    <a:latin typeface="Cambria Math"/>
                  </a:rPr>
                  <a:t>(</a:t>
                </a:r>
                <a:r>
                  <a:rPr lang="en-US" i="0" dirty="0" err="1" smtClean="0">
                    <a:latin typeface="Cambria Math"/>
                  </a:rPr>
                  <a:t>𝐷_𝑟</a:t>
                </a:r>
                <a:r>
                  <a:rPr lang="en-US" i="0" dirty="0" smtClean="0">
                    <a:latin typeface="Cambria Math"/>
                  </a:rPr>
                  <a:t> )</a:t>
                </a:r>
                <a:r>
                  <a:rPr lang="en-US" b="0" i="0" dirty="0" smtClean="0">
                    <a:latin typeface="Cambria Math"/>
                  </a:rPr>
                  <a:t>  )  )</a:t>
                </a:r>
                <a:endParaRPr lang="en-US" dirty="0" smtClean="0"/>
              </a:p>
              <a:p>
                <a:pPr algn="l" rtl="0"/>
                <a:r>
                  <a:rPr lang="en-US" sz="1200" b="0" i="0" u="none" strike="noStrike" kern="1200" baseline="0" dirty="0" smtClean="0">
                    <a:solidFill>
                      <a:schemeClr val="tx1"/>
                    </a:solidFill>
                    <a:latin typeface="+mn-lt"/>
                    <a:ea typeface="+mn-ea"/>
                    <a:cs typeface="+mn-cs"/>
                  </a:rPr>
                  <a:t>To enable a fair comparison of JointCluster with other methods, we needed a size limit on the clusters.</a:t>
                </a:r>
              </a:p>
              <a:p>
                <a:pPr algn="l" rtl="0"/>
                <a:r>
                  <a:rPr lang="en-US" dirty="0" smtClean="0"/>
                  <a:t>(maximum size at 100 nodes &amp; minimum size at least 10 nodes)</a:t>
                </a:r>
              </a:p>
              <a:p>
                <a:pPr algn="l" rtl="0"/>
                <a:endParaRPr lang="en-US" dirty="0" smtClean="0"/>
              </a:p>
              <a:p>
                <a:pPr algn="l" rtl="0"/>
                <a:r>
                  <a:rPr lang="en-US" sz="1200" b="0" i="0" u="none" strike="noStrike" kern="1200" baseline="0" dirty="0" smtClean="0">
                    <a:solidFill>
                      <a:schemeClr val="tx1"/>
                    </a:solidFill>
                    <a:latin typeface="+mn-lt"/>
                    <a:ea typeface="+mn-ea"/>
                    <a:cs typeface="+mn-cs"/>
                  </a:rPr>
                  <a:t>Ordered by the min-modularity scores of clusters.</a:t>
                </a:r>
                <a:endParaRPr lang="en-US" dirty="0" smtClean="0"/>
              </a:p>
              <a:p>
                <a:pPr algn="l" rtl="0"/>
                <a:endParaRPr lang="en-US" dirty="0" smtClean="0"/>
              </a:p>
              <a:p>
                <a:pPr algn="l" rtl="0"/>
                <a:r>
                  <a:rPr lang="en-US" dirty="0" smtClean="0"/>
                  <a:t>Parameter learning will be discussed later on…</a:t>
                </a:r>
              </a:p>
            </p:txBody>
          </p:sp>
        </mc:Fallback>
      </mc:AlternateContent>
      <p:sp>
        <p:nvSpPr>
          <p:cNvPr id="4" name="Slide Number Placeholder 3"/>
          <p:cNvSpPr>
            <a:spLocks noGrp="1"/>
          </p:cNvSpPr>
          <p:nvPr>
            <p:ph type="sldNum" sz="quarter" idx="10"/>
          </p:nvPr>
        </p:nvSpPr>
        <p:spPr/>
        <p:txBody>
          <a:bodyPr/>
          <a:lstStyle/>
          <a:p>
            <a:fld id="{743F5A0F-8929-4EDB-BD67-C4CEE4ED2BB9}" type="slidenum">
              <a:rPr lang="he-IL" smtClean="0"/>
              <a:pPr/>
              <a:t>21</a:t>
            </a:fld>
            <a:endParaRPr lang="he-IL"/>
          </a:p>
        </p:txBody>
      </p:sp>
    </p:spTree>
    <p:extLst>
      <p:ext uri="{BB962C8B-B14F-4D97-AF65-F5344CB8AC3E}">
        <p14:creationId xmlns:p14="http://schemas.microsoft.com/office/powerpoint/2010/main" xmlns="" val="898336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xmlns="" Requires="a14">
          <p:sp>
            <p:nvSpPr>
              <p:cNvPr id="3" name="Notes Placeholder 2"/>
              <p:cNvSpPr>
                <a:spLocks noGrp="1"/>
              </p:cNvSpPr>
              <p:nvPr>
                <p:ph type="body" idx="1"/>
              </p:nvPr>
            </p:nvSpPr>
            <p:spPr/>
            <p:txBody>
              <a:bodyPr/>
              <a:lstStyle/>
              <a:p>
                <a:pPr algn="l" rtl="0"/>
                <a:r>
                  <a:rPr lang="en-US" dirty="0" smtClean="0"/>
                  <a:t>We saw how </a:t>
                </a:r>
                <a:r>
                  <a:rPr lang="en-US" u="sng" dirty="0" smtClean="0"/>
                  <a:t>graph-specific conductance thresholds</a:t>
                </a:r>
                <a:r>
                  <a:rPr lang="en-US" dirty="0" smtClean="0"/>
                  <a:t> </a:t>
                </a:r>
                <a14:m>
                  <m:oMath xmlns:m="http://schemas.openxmlformats.org/officeDocument/2006/math">
                    <m:r>
                      <a:rPr lang="en-US" i="1" dirty="0" smtClean="0">
                        <a:latin typeface="Cambria Math"/>
                      </a:rPr>
                      <m:t>{</m:t>
                    </m:r>
                    <m:sSub>
                      <m:sSubPr>
                        <m:ctrlPr>
                          <a:rPr lang="en-US" i="1" dirty="0" err="1" smtClean="0">
                            <a:latin typeface="Cambria Math"/>
                          </a:rPr>
                        </m:ctrlPr>
                      </m:sSubPr>
                      <m:e>
                        <m:r>
                          <a:rPr lang="en-US" i="1" dirty="0" smtClean="0">
                            <a:latin typeface="Cambria Math"/>
                          </a:rPr>
                          <m:t>𝛼</m:t>
                        </m:r>
                      </m:e>
                      <m:sub>
                        <m:r>
                          <a:rPr lang="en-US" i="1" dirty="0" err="1" smtClean="0">
                            <a:latin typeface="Cambria Math"/>
                          </a:rPr>
                          <m:t>𝑖</m:t>
                        </m:r>
                      </m:sub>
                    </m:sSub>
                    <m:r>
                      <a:rPr lang="en-US" i="1" dirty="0" smtClean="0">
                        <a:latin typeface="Cambria Math"/>
                      </a:rPr>
                      <m:t>}</m:t>
                    </m:r>
                  </m:oMath>
                </a14:m>
                <a:r>
                  <a:rPr lang="en-US" dirty="0" smtClean="0"/>
                  <a:t> accommodate the varying </a:t>
                </a:r>
                <a:r>
                  <a:rPr lang="en-US" u="sng" dirty="0" smtClean="0"/>
                  <a:t>extents to which different graphs can be clustered</a:t>
                </a:r>
                <a:r>
                  <a:rPr lang="en-US" dirty="0" smtClean="0"/>
                  <a:t>.</a:t>
                </a:r>
              </a:p>
              <a:p>
                <a:pPr algn="l" rtl="0"/>
                <a:r>
                  <a:rPr lang="en-US" dirty="0" smtClean="0"/>
                  <a:t>We desire an </a:t>
                </a:r>
                <a:r>
                  <a:rPr lang="en-US" u="none" dirty="0" smtClean="0"/>
                  <a:t>unsupervised method </a:t>
                </a:r>
                <a:r>
                  <a:rPr lang="en-US" dirty="0" smtClean="0"/>
                  <a:t>for learning the related conductance threshold </a:t>
                </a:r>
                <a14:m>
                  <m:oMath xmlns:m="http://schemas.openxmlformats.org/officeDocument/2006/math">
                    <m:sSubSup>
                      <m:sSubSupPr>
                        <m:ctrlPr>
                          <a:rPr lang="en-US" i="1" dirty="0" err="1" smtClean="0">
                            <a:latin typeface="Cambria Math"/>
                          </a:rPr>
                        </m:ctrlPr>
                      </m:sSubSupPr>
                      <m:e>
                        <m:r>
                          <a:rPr lang="en-US" i="1" dirty="0" smtClean="0">
                            <a:latin typeface="Cambria Math"/>
                          </a:rPr>
                          <m:t>𝛼</m:t>
                        </m:r>
                      </m:e>
                      <m:sub>
                        <m:r>
                          <a:rPr lang="en-US" i="1" dirty="0" err="1" smtClean="0">
                            <a:latin typeface="Cambria Math"/>
                          </a:rPr>
                          <m:t>𝑖</m:t>
                        </m:r>
                      </m:sub>
                      <m:sup>
                        <m:r>
                          <a:rPr lang="en-US" i="1" dirty="0" smtClean="0">
                            <a:latin typeface="Cambria Math"/>
                          </a:rPr>
                          <m:t>∗</m:t>
                        </m:r>
                      </m:sup>
                    </m:sSubSup>
                  </m:oMath>
                </a14:m>
                <a:r>
                  <a:rPr lang="en-US" dirty="0" smtClean="0"/>
                  <a:t> for each network of interest </a:t>
                </a:r>
                <a14:m>
                  <m:oMath xmlns:m="http://schemas.openxmlformats.org/officeDocument/2006/math">
                    <m:sSub>
                      <m:sSubPr>
                        <m:ctrlPr>
                          <a:rPr lang="en-US" i="1" dirty="0" smtClean="0">
                            <a:latin typeface="Cambria Math"/>
                          </a:rPr>
                        </m:ctrlPr>
                      </m:sSubPr>
                      <m:e>
                        <m:r>
                          <a:rPr lang="en-US" i="1" dirty="0" smtClean="0">
                            <a:latin typeface="Cambria Math"/>
                          </a:rPr>
                          <m:t>𝐺</m:t>
                        </m:r>
                      </m:e>
                      <m:sub>
                        <m:r>
                          <a:rPr lang="en-US" i="1" dirty="0" smtClean="0">
                            <a:latin typeface="Cambria Math"/>
                          </a:rPr>
                          <m:t>𝑖</m:t>
                        </m:r>
                      </m:sub>
                    </m:sSub>
                  </m:oMath>
                </a14:m>
                <a:r>
                  <a:rPr lang="en-US" dirty="0" smtClean="0"/>
                  <a:t> </a:t>
                </a:r>
                <a:r>
                  <a:rPr lang="en-US" u="sng" dirty="0" smtClean="0"/>
                  <a:t>from the inherent cluster structure</a:t>
                </a:r>
                <a:r>
                  <a:rPr lang="en-US" dirty="0" smtClean="0"/>
                  <a:t> present in the network.</a:t>
                </a:r>
              </a:p>
              <a:p>
                <a:pPr algn="l" rtl="0"/>
                <a:endParaRPr lang="en-US" dirty="0" smtClean="0"/>
              </a:p>
              <a:p>
                <a:pPr algn="l" rtl="0"/>
                <a:r>
                  <a:rPr lang="en-US" dirty="0" smtClean="0"/>
                  <a:t>To do so, we repeat the </a:t>
                </a:r>
                <a:r>
                  <a:rPr lang="en-US" u="sng" dirty="0" smtClean="0"/>
                  <a:t>following procedure separately</a:t>
                </a:r>
                <a:r>
                  <a:rPr lang="en-US" dirty="0" smtClean="0"/>
                  <a:t> for each graph </a:t>
                </a:r>
                <a14:m>
                  <m:oMath xmlns:m="http://schemas.openxmlformats.org/officeDocument/2006/math">
                    <m:sSub>
                      <m:sSubPr>
                        <m:ctrlPr>
                          <a:rPr lang="en-US" i="1" dirty="0" smtClean="0">
                            <a:latin typeface="Cambria Math"/>
                          </a:rPr>
                        </m:ctrlPr>
                      </m:sSubPr>
                      <m:e>
                        <m:r>
                          <a:rPr lang="en-US" i="1" dirty="0" smtClean="0">
                            <a:latin typeface="Cambria Math"/>
                          </a:rPr>
                          <m:t>𝐺</m:t>
                        </m:r>
                      </m:e>
                      <m:sub>
                        <m:r>
                          <a:rPr lang="en-US" i="1" dirty="0" smtClean="0">
                            <a:latin typeface="Cambria Math"/>
                          </a:rPr>
                          <m:t>𝑖</m:t>
                        </m:r>
                      </m:sub>
                    </m:sSub>
                  </m:oMath>
                </a14:m>
                <a:r>
                  <a:rPr lang="en-US" dirty="0" smtClean="0"/>
                  <a:t>:</a:t>
                </a:r>
              </a:p>
              <a:p>
                <a:pPr algn="l" rtl="0"/>
                <a:r>
                  <a:rPr lang="en-US" dirty="0" smtClean="0"/>
                  <a:t>Cluster only </a:t>
                </a:r>
                <a14:m>
                  <m:oMath xmlns:m="http://schemas.openxmlformats.org/officeDocument/2006/math">
                    <m:sSub>
                      <m:sSubPr>
                        <m:ctrlPr>
                          <a:rPr lang="en-US" i="1" dirty="0" smtClean="0">
                            <a:latin typeface="Cambria Math"/>
                          </a:rPr>
                        </m:ctrlPr>
                      </m:sSubPr>
                      <m:e>
                        <m:r>
                          <a:rPr lang="en-US" i="1" dirty="0" smtClean="0">
                            <a:latin typeface="Cambria Math"/>
                          </a:rPr>
                          <m:t>𝐺</m:t>
                        </m:r>
                      </m:e>
                      <m:sub>
                        <m:r>
                          <a:rPr lang="en-US" i="1" dirty="0" smtClean="0">
                            <a:latin typeface="Cambria Math"/>
                          </a:rPr>
                          <m:t>𝑖</m:t>
                        </m:r>
                      </m:sub>
                    </m:sSub>
                  </m:oMath>
                </a14:m>
                <a:r>
                  <a:rPr lang="en-US" dirty="0" smtClean="0"/>
                  <a:t> using JointCluster, without loss of generality set </a:t>
                </a:r>
                <a14:m>
                  <m:oMath xmlns:m="http://schemas.openxmlformats.org/officeDocument/2006/math">
                    <m:sSubSup>
                      <m:sSubSupPr>
                        <m:ctrlPr>
                          <a:rPr lang="en-US" i="1" dirty="0" err="1" smtClean="0">
                            <a:latin typeface="Cambria Math"/>
                          </a:rPr>
                        </m:ctrlPr>
                      </m:sSubSupPr>
                      <m:e>
                        <m:r>
                          <a:rPr lang="en-US" i="1" dirty="0" smtClean="0">
                            <a:latin typeface="Cambria Math"/>
                          </a:rPr>
                          <m:t>𝛼</m:t>
                        </m:r>
                      </m:e>
                      <m:sub>
                        <m:r>
                          <a:rPr lang="en-US" i="1" dirty="0" err="1" smtClean="0">
                            <a:latin typeface="Cambria Math"/>
                          </a:rPr>
                          <m:t>𝑖</m:t>
                        </m:r>
                      </m:sub>
                      <m:sup>
                        <m:r>
                          <a:rPr lang="en-US" i="1" dirty="0" smtClean="0">
                            <a:latin typeface="Cambria Math"/>
                          </a:rPr>
                          <m:t>∗</m:t>
                        </m:r>
                      </m:sup>
                    </m:sSubSup>
                  </m:oMath>
                </a14:m>
                <a:r>
                  <a:rPr lang="en-US" dirty="0" smtClean="0"/>
                  <a:t> to maximum possible value </a:t>
                </a:r>
                <a14:m>
                  <m:oMath xmlns:m="http://schemas.openxmlformats.org/officeDocument/2006/math">
                    <m:r>
                      <a:rPr lang="en-US" i="1" dirty="0" smtClean="0">
                        <a:latin typeface="Cambria Math"/>
                      </a:rPr>
                      <m:t>1</m:t>
                    </m:r>
                  </m:oMath>
                </a14:m>
                <a:r>
                  <a:rPr lang="en-US" dirty="0" smtClean="0"/>
                  <a:t>.</a:t>
                </a:r>
              </a:p>
              <a:p>
                <a:pPr algn="l" rtl="0"/>
                <a:r>
                  <a:rPr lang="en-US" dirty="0" smtClean="0"/>
                  <a:t>Set </a:t>
                </a:r>
                <a14:m>
                  <m:oMath xmlns:m="http://schemas.openxmlformats.org/officeDocument/2006/math">
                    <m:sSubSup>
                      <m:sSubSupPr>
                        <m:ctrlPr>
                          <a:rPr lang="en-US" i="1" dirty="0" err="1" smtClean="0">
                            <a:latin typeface="Cambria Math"/>
                          </a:rPr>
                        </m:ctrlPr>
                      </m:sSubSupPr>
                      <m:e>
                        <m:r>
                          <a:rPr lang="en-US" i="1" dirty="0" smtClean="0">
                            <a:latin typeface="Cambria Math"/>
                          </a:rPr>
                          <m:t>𝛼</m:t>
                        </m:r>
                      </m:e>
                      <m:sub>
                        <m:r>
                          <a:rPr lang="en-US" i="1" dirty="0" err="1" smtClean="0">
                            <a:latin typeface="Cambria Math"/>
                          </a:rPr>
                          <m:t>𝑖</m:t>
                        </m:r>
                      </m:sub>
                      <m:sup>
                        <m:r>
                          <a:rPr lang="en-US" i="1" dirty="0" smtClean="0">
                            <a:latin typeface="Cambria Math"/>
                          </a:rPr>
                          <m:t>∗</m:t>
                        </m:r>
                      </m:sup>
                    </m:sSubSup>
                  </m:oMath>
                </a14:m>
                <a:r>
                  <a:rPr lang="en-US" dirty="0" smtClean="0"/>
                  <a:t> to the minimum conductance threshold that would result in the same set of clusters </a:t>
                </a:r>
                <a14:m>
                  <m:oMath xmlns:m="http://schemas.openxmlformats.org/officeDocument/2006/math">
                    <m:d>
                      <m:dPr>
                        <m:begChr m:val="{"/>
                        <m:endChr m:val="}"/>
                        <m:ctrlPr>
                          <a:rPr lang="en-US" i="1" dirty="0" smtClean="0">
                            <a:latin typeface="Cambria Math"/>
                          </a:rPr>
                        </m:ctrlPr>
                      </m:dPr>
                      <m:e>
                        <m:sSub>
                          <m:sSubPr>
                            <m:ctrlPr>
                              <a:rPr lang="en-US" i="1" dirty="0" err="1" smtClean="0">
                                <a:latin typeface="Cambria Math"/>
                              </a:rPr>
                            </m:ctrlPr>
                          </m:sSubPr>
                          <m:e>
                            <m:r>
                              <a:rPr lang="en-US" i="1" dirty="0" err="1" smtClean="0">
                                <a:latin typeface="Cambria Math"/>
                              </a:rPr>
                              <m:t>𝐶</m:t>
                            </m:r>
                          </m:e>
                          <m:sub>
                            <m:r>
                              <a:rPr lang="en-US" i="1" dirty="0" err="1" smtClean="0">
                                <a:latin typeface="Cambria Math"/>
                              </a:rPr>
                              <m:t>𝑡</m:t>
                            </m:r>
                          </m:sub>
                        </m:sSub>
                      </m:e>
                    </m:d>
                  </m:oMath>
                </a14:m>
                <a:r>
                  <a:rPr lang="en-US" dirty="0" smtClean="0"/>
                  <a:t>.</a:t>
                </a:r>
              </a:p>
              <a:p>
                <a:pPr algn="l" rtl="0"/>
                <a:r>
                  <a:rPr lang="en-US" dirty="0" smtClean="0"/>
                  <a:t>	This value is determined from the clustering tree by selecting the tree vertices to which the clusters </a:t>
                </a:r>
                <a14:m>
                  <m:oMath xmlns:m="http://schemas.openxmlformats.org/officeDocument/2006/math">
                    <m:d>
                      <m:dPr>
                        <m:begChr m:val="{"/>
                        <m:endChr m:val="}"/>
                        <m:ctrlPr>
                          <a:rPr lang="en-US" i="1" dirty="0" smtClean="0">
                            <a:latin typeface="Cambria Math"/>
                          </a:rPr>
                        </m:ctrlPr>
                      </m:dPr>
                      <m:e>
                        <m:sSub>
                          <m:sSubPr>
                            <m:ctrlPr>
                              <a:rPr lang="en-US" i="1" dirty="0" err="1" smtClean="0">
                                <a:latin typeface="Cambria Math"/>
                              </a:rPr>
                            </m:ctrlPr>
                          </m:sSubPr>
                          <m:e>
                            <m:r>
                              <a:rPr lang="en-US" i="1" dirty="0" err="1" smtClean="0">
                                <a:latin typeface="Cambria Math"/>
                              </a:rPr>
                              <m:t>𝐶</m:t>
                            </m:r>
                          </m:e>
                          <m:sub>
                            <m:r>
                              <a:rPr lang="en-US" i="1" dirty="0" err="1" smtClean="0">
                                <a:latin typeface="Cambria Math"/>
                              </a:rPr>
                              <m:t>𝑡</m:t>
                            </m:r>
                          </m:sub>
                        </m:sSub>
                      </m:e>
                    </m:d>
                  </m:oMath>
                </a14:m>
                <a:r>
                  <a:rPr lang="en-US" dirty="0" smtClean="0"/>
                  <a:t> are mapped to, and taking the maximum of 	the conductance of all cuts made by the algorithm in resolving the clustering tree to the selected vertices.</a:t>
                </a:r>
              </a:p>
              <a:p>
                <a:pPr algn="l" rtl="0"/>
                <a:endParaRPr lang="en-US" dirty="0" smtClean="0"/>
              </a:p>
              <a:p>
                <a:pPr algn="l" rtl="0"/>
                <a:endParaRPr lang="en-US" dirty="0" smtClean="0"/>
              </a:p>
              <a:p>
                <a:pPr algn="l" rtl="0"/>
                <a:r>
                  <a:rPr lang="en-US" dirty="0" smtClean="0"/>
                  <a:t>The rationale behind the above heuristic is </a:t>
                </a:r>
                <a:r>
                  <a:rPr lang="en-US" u="sng" dirty="0" smtClean="0"/>
                  <a:t>to automatically choose a threshold</a:t>
                </a:r>
                <a:r>
                  <a:rPr lang="en-US" dirty="0" smtClean="0"/>
                  <a:t> that is both </a:t>
                </a:r>
                <a:r>
                  <a:rPr lang="en-US" u="sng" dirty="0" smtClean="0"/>
                  <a:t>sufficiently low</a:t>
                </a:r>
                <a:r>
                  <a:rPr lang="en-US" dirty="0" smtClean="0"/>
                  <a:t> to enable </a:t>
                </a:r>
                <a:r>
                  <a:rPr lang="en-US" u="sng" dirty="0" smtClean="0"/>
                  <a:t>simultaneous clustering with the scaling heuristic</a:t>
                </a:r>
                <a:r>
                  <a:rPr lang="en-US" dirty="0" smtClean="0"/>
                  <a:t>, and </a:t>
                </a:r>
                <a:r>
                  <a:rPr lang="en-US" u="sng" dirty="0" smtClean="0"/>
                  <a:t>sufficiently high</a:t>
                </a:r>
                <a:r>
                  <a:rPr lang="en-US" dirty="0" smtClean="0"/>
                  <a:t> to provide a clustering tree that is </a:t>
                </a:r>
                <a:r>
                  <a:rPr lang="en-US" u="sng" dirty="0" smtClean="0"/>
                  <a:t>at least as resolved as the single-graph clustering trees</a:t>
                </a:r>
                <a:r>
                  <a:rPr lang="en-US" dirty="0" smtClean="0"/>
                  <a:t>.</a:t>
                </a:r>
                <a:endParaRPr lang="he-IL" dirty="0"/>
              </a:p>
            </p:txBody>
          </p:sp>
        </mc:Choice>
        <mc:Fallback>
          <p:sp>
            <p:nvSpPr>
              <p:cNvPr id="3" name="Notes Placeholder 2"/>
              <p:cNvSpPr>
                <a:spLocks noGrp="1"/>
              </p:cNvSpPr>
              <p:nvPr>
                <p:ph type="body" idx="1"/>
              </p:nvPr>
            </p:nvSpPr>
            <p:spPr/>
            <p:txBody>
              <a:bodyPr/>
              <a:lstStyle/>
              <a:p>
                <a:pPr algn="l" rtl="0"/>
                <a:r>
                  <a:rPr lang="en-US" dirty="0" smtClean="0"/>
                  <a:t>We saw how graph-specific conductance thresholds </a:t>
                </a:r>
                <a:r>
                  <a:rPr lang="en-US" i="0" dirty="0" smtClean="0">
                    <a:latin typeface="Cambria Math"/>
                  </a:rPr>
                  <a:t>{𝛼</a:t>
                </a:r>
                <a:r>
                  <a:rPr lang="en-US" i="0" dirty="0" err="1" smtClean="0">
                    <a:latin typeface="Cambria Math"/>
                  </a:rPr>
                  <a:t>_𝑖</a:t>
                </a:r>
                <a:r>
                  <a:rPr lang="en-US" i="0" dirty="0" smtClean="0">
                    <a:latin typeface="Cambria Math"/>
                  </a:rPr>
                  <a:t>}</a:t>
                </a:r>
                <a:r>
                  <a:rPr lang="en-US" dirty="0" smtClean="0"/>
                  <a:t> accommodate the varying extents to which different graphs can be clustered.</a:t>
                </a:r>
              </a:p>
              <a:p>
                <a:pPr algn="l" rtl="0"/>
                <a:r>
                  <a:rPr lang="en-US" dirty="0" smtClean="0"/>
                  <a:t>We desire an unsupervised method for learning the related conductance threshold </a:t>
                </a:r>
                <a:r>
                  <a:rPr lang="en-US" i="0" dirty="0" smtClean="0">
                    <a:latin typeface="Cambria Math"/>
                  </a:rPr>
                  <a:t>𝛼</a:t>
                </a:r>
                <a:r>
                  <a:rPr lang="en-US" i="0" dirty="0" err="1" smtClean="0">
                    <a:latin typeface="Cambria Math"/>
                  </a:rPr>
                  <a:t>_𝑖^</a:t>
                </a:r>
                <a:r>
                  <a:rPr lang="en-US" i="0" dirty="0" smtClean="0">
                    <a:latin typeface="Cambria Math"/>
                  </a:rPr>
                  <a:t>∗</a:t>
                </a:r>
                <a:r>
                  <a:rPr lang="en-US" dirty="0" smtClean="0"/>
                  <a:t> for each network of interest </a:t>
                </a:r>
                <a:r>
                  <a:rPr lang="en-US" i="0" dirty="0" smtClean="0">
                    <a:latin typeface="Cambria Math"/>
                  </a:rPr>
                  <a:t>𝐺_𝑖</a:t>
                </a:r>
                <a:r>
                  <a:rPr lang="en-US" dirty="0" smtClean="0"/>
                  <a:t> from the inherent cluster structure present in the network.</a:t>
                </a:r>
              </a:p>
              <a:p>
                <a:pPr algn="l" rtl="0"/>
                <a:endParaRPr lang="en-US" dirty="0" smtClean="0"/>
              </a:p>
              <a:p>
                <a:pPr algn="l" rtl="0"/>
                <a:r>
                  <a:rPr lang="en-US" dirty="0" smtClean="0"/>
                  <a:t>To do so, we repeat the following procedure separately for each graph </a:t>
                </a:r>
                <a:r>
                  <a:rPr lang="en-US" i="0" dirty="0" smtClean="0">
                    <a:latin typeface="Cambria Math"/>
                  </a:rPr>
                  <a:t>𝐺_𝑖</a:t>
                </a:r>
                <a:r>
                  <a:rPr lang="en-US" dirty="0" smtClean="0"/>
                  <a:t>:</a:t>
                </a:r>
              </a:p>
              <a:p>
                <a:pPr algn="l" rtl="0"/>
                <a:r>
                  <a:rPr lang="en-US" dirty="0" smtClean="0"/>
                  <a:t>Cluster only </a:t>
                </a:r>
                <a:r>
                  <a:rPr lang="en-US" i="0" dirty="0" smtClean="0">
                    <a:latin typeface="Cambria Math"/>
                  </a:rPr>
                  <a:t>𝐺_𝑖</a:t>
                </a:r>
                <a:r>
                  <a:rPr lang="en-US" dirty="0" smtClean="0"/>
                  <a:t> using JointCluster, without loss of generality set </a:t>
                </a:r>
                <a:r>
                  <a:rPr lang="en-US" i="0" dirty="0" smtClean="0">
                    <a:latin typeface="Cambria Math"/>
                  </a:rPr>
                  <a:t>𝛼</a:t>
                </a:r>
                <a:r>
                  <a:rPr lang="en-US" i="0" dirty="0" err="1" smtClean="0">
                    <a:latin typeface="Cambria Math"/>
                  </a:rPr>
                  <a:t>_𝑖^</a:t>
                </a:r>
                <a:r>
                  <a:rPr lang="en-US" i="0" dirty="0" smtClean="0">
                    <a:latin typeface="Cambria Math"/>
                  </a:rPr>
                  <a:t>∗</a:t>
                </a:r>
                <a:r>
                  <a:rPr lang="en-US" dirty="0" smtClean="0"/>
                  <a:t> to maximum </a:t>
                </a:r>
                <a:r>
                  <a:rPr lang="en-US" dirty="0" err="1" smtClean="0"/>
                  <a:t>possble</a:t>
                </a:r>
                <a:r>
                  <a:rPr lang="en-US" dirty="0" smtClean="0"/>
                  <a:t> value </a:t>
                </a:r>
                <a:r>
                  <a:rPr lang="en-US" i="0" dirty="0" smtClean="0">
                    <a:latin typeface="Cambria Math"/>
                  </a:rPr>
                  <a:t>1</a:t>
                </a:r>
                <a:r>
                  <a:rPr lang="en-US" dirty="0" smtClean="0"/>
                  <a:t>.</a:t>
                </a:r>
              </a:p>
              <a:p>
                <a:pPr algn="l" rtl="0"/>
                <a:r>
                  <a:rPr lang="en-US" dirty="0" smtClean="0"/>
                  <a:t>Set </a:t>
                </a:r>
                <a:r>
                  <a:rPr lang="en-US" i="0" dirty="0" smtClean="0">
                    <a:latin typeface="Cambria Math"/>
                  </a:rPr>
                  <a:t>𝛼</a:t>
                </a:r>
                <a:r>
                  <a:rPr lang="en-US" i="0" dirty="0" err="1" smtClean="0">
                    <a:latin typeface="Cambria Math"/>
                  </a:rPr>
                  <a:t>_𝑖^</a:t>
                </a:r>
                <a:r>
                  <a:rPr lang="en-US" i="0" dirty="0" smtClean="0">
                    <a:latin typeface="Cambria Math"/>
                  </a:rPr>
                  <a:t>∗</a:t>
                </a:r>
                <a:r>
                  <a:rPr lang="en-US" dirty="0" smtClean="0"/>
                  <a:t> to the minimum conductance threshold that would result in the same set of clusters </a:t>
                </a:r>
                <a:r>
                  <a:rPr lang="en-US" i="0" dirty="0" smtClean="0">
                    <a:latin typeface="Cambria Math"/>
                  </a:rPr>
                  <a:t>{</a:t>
                </a:r>
                <a:r>
                  <a:rPr lang="en-US" i="0" dirty="0" err="1" smtClean="0">
                    <a:latin typeface="Cambria Math"/>
                  </a:rPr>
                  <a:t>𝐶_𝑡</a:t>
                </a:r>
                <a:r>
                  <a:rPr lang="en-US" i="0" dirty="0" smtClean="0">
                    <a:latin typeface="Cambria Math"/>
                  </a:rPr>
                  <a:t> }</a:t>
                </a:r>
                <a:r>
                  <a:rPr lang="en-US" dirty="0" smtClean="0"/>
                  <a:t>.</a:t>
                </a:r>
              </a:p>
              <a:p>
                <a:pPr algn="l" rtl="0"/>
                <a:endParaRPr lang="en-US" dirty="0" smtClean="0"/>
              </a:p>
              <a:p>
                <a:pPr algn="l" rtl="0"/>
                <a:r>
                  <a:rPr lang="en-US" dirty="0" smtClean="0"/>
                  <a:t>The rationale behind the above heuristic is to automatically choose a threshold that is both sufficiently low to enable simultaneous clustering with the scaling heuristic, and sufficiently high to provide a clustering tree that is at least as resolved as the single-graph clustering trees.</a:t>
                </a:r>
                <a:endParaRPr lang="he-IL" dirty="0"/>
              </a:p>
            </p:txBody>
          </p:sp>
        </mc:Fallback>
      </mc:AlternateContent>
      <p:sp>
        <p:nvSpPr>
          <p:cNvPr id="4" name="Slide Number Placeholder 3"/>
          <p:cNvSpPr>
            <a:spLocks noGrp="1"/>
          </p:cNvSpPr>
          <p:nvPr>
            <p:ph type="sldNum" sz="quarter" idx="10"/>
          </p:nvPr>
        </p:nvSpPr>
        <p:spPr/>
        <p:txBody>
          <a:bodyPr/>
          <a:lstStyle/>
          <a:p>
            <a:fld id="{743F5A0F-8929-4EDB-BD67-C4CEE4ED2BB9}" type="slidenum">
              <a:rPr lang="he-IL" smtClean="0"/>
              <a:pPr/>
              <a:t>22</a:t>
            </a:fld>
            <a:endParaRPr lang="he-IL"/>
          </a:p>
        </p:txBody>
      </p:sp>
    </p:spTree>
    <p:extLst>
      <p:ext uri="{BB962C8B-B14F-4D97-AF65-F5344CB8AC3E}">
        <p14:creationId xmlns:p14="http://schemas.microsoft.com/office/powerpoint/2010/main" xmlns="" val="3223502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43F5A0F-8929-4EDB-BD67-C4CEE4ED2BB9}" type="slidenum">
              <a:rPr lang="he-IL" smtClean="0"/>
              <a:pPr/>
              <a:t>23</a:t>
            </a:fld>
            <a:endParaRPr lang="he-I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xmlns="" Requires="a14">
          <p:sp>
            <p:nvSpPr>
              <p:cNvPr id="3" name="Notes Placeholder 2"/>
              <p:cNvSpPr>
                <a:spLocks noGrp="1"/>
              </p:cNvSpPr>
              <p:nvPr>
                <p:ph type="body" idx="1"/>
              </p:nvPr>
            </p:nvSpPr>
            <p:spPr/>
            <p:txBody>
              <a:bodyPr/>
              <a:lstStyle/>
              <a:p>
                <a:pPr algn="l" rtl="0"/>
                <a:r>
                  <a:rPr lang="en-US" sz="1200" b="0" i="0" u="none" strike="noStrike" kern="1200" baseline="0" dirty="0" smtClean="0">
                    <a:solidFill>
                      <a:schemeClr val="tx1"/>
                    </a:solidFill>
                    <a:latin typeface="+mn-lt"/>
                    <a:ea typeface="+mn-ea"/>
                    <a:cs typeface="+mn-cs"/>
                  </a:rPr>
                  <a:t>We used </a:t>
                </a:r>
                <a:r>
                  <a:rPr lang="en-US" sz="1200" b="0" i="0" u="sng" strike="noStrike" kern="1200" baseline="0" dirty="0" smtClean="0">
                    <a:solidFill>
                      <a:schemeClr val="tx1"/>
                    </a:solidFill>
                    <a:latin typeface="+mn-lt"/>
                    <a:ea typeface="+mn-ea"/>
                    <a:cs typeface="+mn-cs"/>
                  </a:rPr>
                  <a:t>simulated datasets to benchmark </a:t>
                </a:r>
                <a:r>
                  <a:rPr lang="en-US" sz="1200" b="0" i="0" u="sng" strike="noStrike" kern="1200" baseline="0" dirty="0" err="1" smtClean="0">
                    <a:solidFill>
                      <a:schemeClr val="tx1"/>
                    </a:solidFill>
                    <a:latin typeface="+mn-lt"/>
                    <a:ea typeface="+mn-ea"/>
                    <a:cs typeface="+mn-cs"/>
                  </a:rPr>
                  <a:t>JointCluster</a:t>
                </a:r>
                <a:r>
                  <a:rPr lang="en-US" sz="1200" b="0" i="0" u="sng" strike="noStrike" kern="1200" baseline="0" dirty="0" smtClean="0">
                    <a:solidFill>
                      <a:schemeClr val="tx1"/>
                    </a:solidFill>
                    <a:latin typeface="+mn-lt"/>
                    <a:ea typeface="+mn-ea"/>
                    <a:cs typeface="+mn-cs"/>
                  </a:rPr>
                  <a:t> against other alternatives</a:t>
                </a:r>
                <a:r>
                  <a:rPr lang="en-US" sz="1200" b="0" i="0" u="none" strike="noStrike" kern="1200" baseline="0" dirty="0" smtClean="0">
                    <a:solidFill>
                      <a:schemeClr val="tx1"/>
                    </a:solidFill>
                    <a:latin typeface="+mn-lt"/>
                    <a:ea typeface="+mn-ea"/>
                    <a:cs typeface="+mn-cs"/>
                  </a:rPr>
                  <a:t>:</a:t>
                </a:r>
              </a:p>
              <a:p>
                <a:pPr algn="l" rtl="0"/>
                <a:endParaRPr lang="en-US" dirty="0" smtClean="0"/>
              </a:p>
              <a:p>
                <a:pPr algn="l" rtl="0"/>
                <a:r>
                  <a:rPr lang="en-US" dirty="0" smtClean="0"/>
                  <a:t>The simulated test data was generated under the </a:t>
                </a:r>
                <a:r>
                  <a:rPr lang="en-US" u="sng" dirty="0" smtClean="0"/>
                  <a:t>assumption</a:t>
                </a:r>
                <a:r>
                  <a:rPr lang="en-US" u="none" dirty="0" smtClean="0"/>
                  <a:t> </a:t>
                </a:r>
                <a:r>
                  <a:rPr lang="en-US" dirty="0" smtClean="0"/>
                  <a:t>that the </a:t>
                </a:r>
                <a:r>
                  <a:rPr lang="en-US" u="sng" dirty="0" smtClean="0"/>
                  <a:t>true classification of genes into clusters is known</a:t>
                </a:r>
                <a:r>
                  <a:rPr lang="en-US" dirty="0" smtClean="0"/>
                  <a:t>.</a:t>
                </a:r>
              </a:p>
              <a:p>
                <a:pPr algn="l" rtl="0"/>
                <a:r>
                  <a:rPr lang="en-US" dirty="0" smtClean="0"/>
                  <a:t>One random instance involved generating two test graphs </a:t>
                </a:r>
                <a14:m>
                  <m:oMath xmlns:m="http://schemas.openxmlformats.org/officeDocument/2006/math">
                    <m:sSub>
                      <m:sSubPr>
                        <m:ctrlPr>
                          <a:rPr lang="en-US" i="1" dirty="0" smtClean="0">
                            <a:latin typeface="Cambria Math"/>
                          </a:rPr>
                        </m:ctrlPr>
                      </m:sSubPr>
                      <m:e>
                        <m:r>
                          <a:rPr lang="en-US" i="1" dirty="0" smtClean="0">
                            <a:latin typeface="Cambria Math"/>
                          </a:rPr>
                          <m:t>𝐺</m:t>
                        </m:r>
                      </m:e>
                      <m:sub>
                        <m:r>
                          <a:rPr lang="en-US" i="1" dirty="0" smtClean="0">
                            <a:latin typeface="Cambria Math"/>
                          </a:rPr>
                          <m:t>1</m:t>
                        </m:r>
                      </m:sub>
                    </m:sSub>
                  </m:oMath>
                </a14:m>
                <a:r>
                  <a:rPr lang="en-US" dirty="0" smtClean="0"/>
                  <a:t>, </a:t>
                </a:r>
                <a14:m>
                  <m:oMath xmlns:m="http://schemas.openxmlformats.org/officeDocument/2006/math">
                    <m:sSub>
                      <m:sSubPr>
                        <m:ctrlPr>
                          <a:rPr lang="en-US" i="1" dirty="0" smtClean="0">
                            <a:latin typeface="Cambria Math"/>
                          </a:rPr>
                        </m:ctrlPr>
                      </m:sSubPr>
                      <m:e>
                        <m:r>
                          <a:rPr lang="en-US" i="1" dirty="0" smtClean="0">
                            <a:latin typeface="Cambria Math"/>
                          </a:rPr>
                          <m:t>𝐺</m:t>
                        </m:r>
                      </m:e>
                      <m:sub>
                        <m:r>
                          <a:rPr lang="en-US" i="1" dirty="0" smtClean="0">
                            <a:latin typeface="Cambria Math"/>
                          </a:rPr>
                          <m:t>2</m:t>
                        </m:r>
                      </m:sub>
                    </m:sSub>
                  </m:oMath>
                </a14:m>
                <a:r>
                  <a:rPr lang="en-US" dirty="0" smtClean="0"/>
                  <a:t> over </a:t>
                </a:r>
                <a:r>
                  <a:rPr lang="en-US" u="sng" dirty="0" smtClean="0"/>
                  <a:t>128 nodes each</a:t>
                </a:r>
                <a:r>
                  <a:rPr lang="en-US" dirty="0" smtClean="0"/>
                  <a:t>, and implanting in each graph the same </a:t>
                </a:r>
                <a:r>
                  <a:rPr lang="en-US" u="sng" dirty="0" smtClean="0"/>
                  <a:t>"true" clustering of 4 equal sized clusters</a:t>
                </a:r>
                <a:r>
                  <a:rPr lang="en-US" dirty="0" smtClean="0"/>
                  <a:t>.</a:t>
                </a:r>
              </a:p>
              <a:p>
                <a:pPr algn="l" rtl="0"/>
                <a:r>
                  <a:rPr lang="en-US" dirty="0" smtClean="0"/>
                  <a:t>A parameter </a:t>
                </a:r>
                <a14:m>
                  <m:oMath xmlns:m="http://schemas.openxmlformats.org/officeDocument/2006/math">
                    <m:sSub>
                      <m:sSubPr>
                        <m:ctrlPr>
                          <a:rPr lang="en-US" i="1" u="sng" dirty="0" smtClean="0">
                            <a:latin typeface="Cambria Math"/>
                          </a:rPr>
                        </m:ctrlPr>
                      </m:sSubPr>
                      <m:e>
                        <m:r>
                          <a:rPr lang="en-US" i="1" u="sng" dirty="0" smtClean="0">
                            <a:latin typeface="Cambria Math"/>
                          </a:rPr>
                          <m:t>𝑘</m:t>
                        </m:r>
                      </m:e>
                      <m:sub>
                        <m:r>
                          <a:rPr lang="en-US" i="1" u="sng" dirty="0" smtClean="0">
                            <a:latin typeface="Cambria Math"/>
                          </a:rPr>
                          <m:t>𝑜𝑢𝑡</m:t>
                        </m:r>
                      </m:sub>
                    </m:sSub>
                  </m:oMath>
                </a14:m>
                <a:r>
                  <a:rPr lang="en-US" u="sng" dirty="0" smtClean="0"/>
                  <a:t> controlled the noise level</a:t>
                </a:r>
                <a:r>
                  <a:rPr lang="en-US" dirty="0" smtClean="0"/>
                  <a:t> in the simulated graphs by controlling the </a:t>
                </a:r>
                <a:r>
                  <a:rPr lang="en-US" u="sng" dirty="0" smtClean="0"/>
                  <a:t>average number of </a:t>
                </a:r>
                <a:r>
                  <a:rPr lang="en-US" u="sng" dirty="0" err="1" smtClean="0"/>
                  <a:t>intercluster</a:t>
                </a:r>
                <a:r>
                  <a:rPr lang="en-US" u="sng" dirty="0" smtClean="0"/>
                  <a:t> edges incident at a node</a:t>
                </a:r>
                <a:r>
                  <a:rPr lang="en-US" dirty="0" smtClean="0"/>
                  <a:t>.</a:t>
                </a:r>
              </a:p>
              <a:p>
                <a:pPr algn="l" rtl="0"/>
                <a:r>
                  <a:rPr lang="en-US" dirty="0" smtClean="0"/>
                  <a:t>The </a:t>
                </a:r>
                <a:r>
                  <a:rPr lang="en-US" u="sng" dirty="0" smtClean="0"/>
                  <a:t>average number of total edges incident at a node was set at 16</a:t>
                </a:r>
                <a:r>
                  <a:rPr lang="en-US" dirty="0" smtClean="0"/>
                  <a:t>, so </a:t>
                </a:r>
                <a14:m>
                  <m:oMath xmlns:m="http://schemas.openxmlformats.org/officeDocument/2006/math">
                    <m:sSub>
                      <m:sSubPr>
                        <m:ctrlPr>
                          <a:rPr lang="en-US" i="1" dirty="0" smtClean="0">
                            <a:latin typeface="Cambria Math"/>
                          </a:rPr>
                        </m:ctrlPr>
                      </m:sSubPr>
                      <m:e>
                        <m:r>
                          <a:rPr lang="en-US" i="1" dirty="0" smtClean="0">
                            <a:latin typeface="Cambria Math"/>
                          </a:rPr>
                          <m:t>𝑘</m:t>
                        </m:r>
                      </m:e>
                      <m:sub>
                        <m:r>
                          <a:rPr lang="en-US" i="1" dirty="0" smtClean="0">
                            <a:latin typeface="Cambria Math"/>
                          </a:rPr>
                          <m:t>𝑜𝑢𝑡</m:t>
                        </m:r>
                      </m:sub>
                    </m:sSub>
                    <m:r>
                      <a:rPr lang="en-US" b="0" i="1" dirty="0" smtClean="0">
                        <a:latin typeface="Cambria Math"/>
                      </a:rPr>
                      <m:t>/</m:t>
                    </m:r>
                    <m:r>
                      <a:rPr lang="en-US" i="1" dirty="0" smtClean="0">
                        <a:latin typeface="Cambria Math"/>
                      </a:rPr>
                      <m:t>16</m:t>
                    </m:r>
                  </m:oMath>
                </a14:m>
                <a:r>
                  <a:rPr lang="en-US" dirty="0" smtClean="0"/>
                  <a:t> measures the false positive rate in a simulated graph.</a:t>
                </a:r>
              </a:p>
            </p:txBody>
          </p:sp>
        </mc:Choice>
        <mc:Fallback>
          <p:sp>
            <p:nvSpPr>
              <p:cNvPr id="3" name="Notes Placeholder 2"/>
              <p:cNvSpPr>
                <a:spLocks noGrp="1"/>
              </p:cNvSpPr>
              <p:nvPr>
                <p:ph type="body" idx="1"/>
              </p:nvPr>
            </p:nvSpPr>
            <p:spPr/>
            <p:txBody>
              <a:bodyPr/>
              <a:lstStyle/>
              <a:p>
                <a:pPr algn="l" rtl="0"/>
                <a:r>
                  <a:rPr lang="en-US" sz="1200" b="0" i="0" u="none" strike="noStrike" kern="1200" baseline="0" dirty="0" smtClean="0">
                    <a:solidFill>
                      <a:schemeClr val="tx1"/>
                    </a:solidFill>
                    <a:latin typeface="+mn-lt"/>
                    <a:ea typeface="+mn-ea"/>
                    <a:cs typeface="+mn-cs"/>
                  </a:rPr>
                  <a:t>We used </a:t>
                </a:r>
                <a:r>
                  <a:rPr lang="en-US" sz="1200" b="0" i="0" u="sng" strike="noStrike" kern="1200" baseline="0" dirty="0" smtClean="0">
                    <a:solidFill>
                      <a:schemeClr val="tx1"/>
                    </a:solidFill>
                    <a:latin typeface="+mn-lt"/>
                    <a:ea typeface="+mn-ea"/>
                    <a:cs typeface="+mn-cs"/>
                  </a:rPr>
                  <a:t>simulated datasets to benchmark </a:t>
                </a:r>
                <a:r>
                  <a:rPr lang="en-US" sz="1200" b="0" i="0" u="sng" strike="noStrike" kern="1200" baseline="0" dirty="0" err="1" smtClean="0">
                    <a:solidFill>
                      <a:schemeClr val="tx1"/>
                    </a:solidFill>
                    <a:latin typeface="+mn-lt"/>
                    <a:ea typeface="+mn-ea"/>
                    <a:cs typeface="+mn-cs"/>
                  </a:rPr>
                  <a:t>JointCluster</a:t>
                </a:r>
                <a:r>
                  <a:rPr lang="en-US" sz="1200" b="0" i="0" u="sng" strike="noStrike" kern="1200" baseline="0" dirty="0" smtClean="0">
                    <a:solidFill>
                      <a:schemeClr val="tx1"/>
                    </a:solidFill>
                    <a:latin typeface="+mn-lt"/>
                    <a:ea typeface="+mn-ea"/>
                    <a:cs typeface="+mn-cs"/>
                  </a:rPr>
                  <a:t> against other alternatives</a:t>
                </a:r>
                <a:r>
                  <a:rPr lang="en-US" sz="1200" b="0" i="0" u="none" strike="noStrike" kern="1200" baseline="0" dirty="0" smtClean="0">
                    <a:solidFill>
                      <a:schemeClr val="tx1"/>
                    </a:solidFill>
                    <a:latin typeface="+mn-lt"/>
                    <a:ea typeface="+mn-ea"/>
                    <a:cs typeface="+mn-cs"/>
                  </a:rPr>
                  <a:t>:</a:t>
                </a:r>
              </a:p>
              <a:p>
                <a:pPr algn="l" rtl="0"/>
                <a:endParaRPr lang="en-US" dirty="0" smtClean="0"/>
              </a:p>
              <a:p>
                <a:pPr algn="l" rtl="0"/>
                <a:r>
                  <a:rPr lang="en-US" dirty="0" smtClean="0"/>
                  <a:t>The simulated test data was generated under the </a:t>
                </a:r>
                <a:r>
                  <a:rPr lang="en-US" u="sng" dirty="0" smtClean="0"/>
                  <a:t>assumption</a:t>
                </a:r>
                <a:r>
                  <a:rPr lang="en-US" u="none" dirty="0" smtClean="0"/>
                  <a:t> </a:t>
                </a:r>
                <a:r>
                  <a:rPr lang="en-US" dirty="0" smtClean="0"/>
                  <a:t>that the </a:t>
                </a:r>
                <a:r>
                  <a:rPr lang="en-US" u="sng" dirty="0" smtClean="0"/>
                  <a:t>true classification of genes into clusters is known</a:t>
                </a:r>
                <a:r>
                  <a:rPr lang="en-US" dirty="0" smtClean="0"/>
                  <a:t>.</a:t>
                </a:r>
              </a:p>
              <a:p>
                <a:pPr algn="l" rtl="0"/>
                <a:r>
                  <a:rPr lang="en-US" dirty="0" smtClean="0"/>
                  <a:t>One random instance involved generating two test graphs </a:t>
                </a:r>
                <a:r>
                  <a:rPr lang="en-US" i="0" dirty="0" smtClean="0">
                    <a:latin typeface="Cambria Math"/>
                  </a:rPr>
                  <a:t>𝐺_1</a:t>
                </a:r>
                <a:r>
                  <a:rPr lang="en-US" dirty="0" smtClean="0"/>
                  <a:t>, </a:t>
                </a:r>
                <a:r>
                  <a:rPr lang="en-US" i="0" dirty="0" smtClean="0">
                    <a:latin typeface="Cambria Math"/>
                  </a:rPr>
                  <a:t>𝐺_2</a:t>
                </a:r>
                <a:r>
                  <a:rPr lang="en-US" dirty="0" smtClean="0"/>
                  <a:t> over </a:t>
                </a:r>
                <a:r>
                  <a:rPr lang="en-US" u="sng" dirty="0" smtClean="0"/>
                  <a:t>128 nodes each</a:t>
                </a:r>
                <a:r>
                  <a:rPr lang="en-US" dirty="0" smtClean="0"/>
                  <a:t>, and implanting in each graph the same </a:t>
                </a:r>
                <a:r>
                  <a:rPr lang="en-US" u="sng" dirty="0" smtClean="0"/>
                  <a:t>"true" clustering of 4 equal sized clusters</a:t>
                </a:r>
                <a:r>
                  <a:rPr lang="en-US" dirty="0" smtClean="0"/>
                  <a:t>.</a:t>
                </a:r>
              </a:p>
              <a:p>
                <a:pPr algn="l" rtl="0"/>
                <a:r>
                  <a:rPr lang="en-US" dirty="0" smtClean="0"/>
                  <a:t>A parameter </a:t>
                </a:r>
                <a:r>
                  <a:rPr lang="en-US" i="0" u="sng" dirty="0" smtClean="0">
                    <a:latin typeface="Cambria Math"/>
                  </a:rPr>
                  <a:t>𝑘_𝑜𝑢𝑡</a:t>
                </a:r>
                <a:r>
                  <a:rPr lang="en-US" u="sng" dirty="0" smtClean="0"/>
                  <a:t> controlled the noise level</a:t>
                </a:r>
                <a:r>
                  <a:rPr lang="en-US" dirty="0" smtClean="0"/>
                  <a:t> in the simulated graphs by controlling the </a:t>
                </a:r>
                <a:r>
                  <a:rPr lang="en-US" u="sng" dirty="0" smtClean="0"/>
                  <a:t>average number of </a:t>
                </a:r>
                <a:r>
                  <a:rPr lang="en-US" u="sng" dirty="0" err="1" smtClean="0"/>
                  <a:t>intercluster</a:t>
                </a:r>
                <a:r>
                  <a:rPr lang="en-US" u="sng" dirty="0" smtClean="0"/>
                  <a:t> edges incident at a node</a:t>
                </a:r>
                <a:r>
                  <a:rPr lang="en-US" dirty="0" smtClean="0"/>
                  <a:t>.</a:t>
                </a:r>
              </a:p>
              <a:p>
                <a:pPr algn="l" rtl="0"/>
                <a:r>
                  <a:rPr lang="en-US" dirty="0" smtClean="0"/>
                  <a:t>The </a:t>
                </a:r>
                <a:r>
                  <a:rPr lang="en-US" u="sng" dirty="0" smtClean="0"/>
                  <a:t>average number of total edges incident at a node was set at 16</a:t>
                </a:r>
                <a:r>
                  <a:rPr lang="en-US" dirty="0" smtClean="0"/>
                  <a:t>, so </a:t>
                </a:r>
                <a:r>
                  <a:rPr lang="en-US" i="0" dirty="0" smtClean="0">
                    <a:latin typeface="Cambria Math"/>
                  </a:rPr>
                  <a:t>𝑘_𝑜𝑢𝑡</a:t>
                </a:r>
                <a:r>
                  <a:rPr lang="en-US" b="0" i="0" dirty="0" smtClean="0">
                    <a:latin typeface="Cambria Math"/>
                  </a:rPr>
                  <a:t>/</a:t>
                </a:r>
                <a:r>
                  <a:rPr lang="en-US" i="0" dirty="0" smtClean="0">
                    <a:latin typeface="Cambria Math"/>
                  </a:rPr>
                  <a:t>16</a:t>
                </a:r>
                <a:r>
                  <a:rPr lang="en-US" dirty="0" smtClean="0"/>
                  <a:t> measures the false positive rate in a simulated graph.</a:t>
                </a:r>
              </a:p>
            </p:txBody>
          </p:sp>
        </mc:Fallback>
      </mc:AlternateContent>
      <p:sp>
        <p:nvSpPr>
          <p:cNvPr id="4" name="Slide Number Placeholder 3"/>
          <p:cNvSpPr>
            <a:spLocks noGrp="1"/>
          </p:cNvSpPr>
          <p:nvPr>
            <p:ph type="sldNum" sz="quarter" idx="10"/>
          </p:nvPr>
        </p:nvSpPr>
        <p:spPr/>
        <p:txBody>
          <a:bodyPr/>
          <a:lstStyle/>
          <a:p>
            <a:fld id="{743F5A0F-8929-4EDB-BD67-C4CEE4ED2BB9}" type="slidenum">
              <a:rPr lang="he-IL" smtClean="0"/>
              <a:pPr/>
              <a:t>24</a:t>
            </a:fld>
            <a:endParaRPr lang="he-IL"/>
          </a:p>
        </p:txBody>
      </p:sp>
    </p:spTree>
    <p:extLst>
      <p:ext uri="{BB962C8B-B14F-4D97-AF65-F5344CB8AC3E}">
        <p14:creationId xmlns:p14="http://schemas.microsoft.com/office/powerpoint/2010/main" xmlns="" val="3541270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u="sng" dirty="0" smtClean="0"/>
              <a:t>Given a clustering</a:t>
            </a:r>
            <a:r>
              <a:rPr lang="en-US" u="none" dirty="0" smtClean="0"/>
              <a:t> </a:t>
            </a:r>
            <a:r>
              <a:rPr lang="en-US" dirty="0" smtClean="0"/>
              <a:t>(partition) of a set of elements into clusters, a pair of elements that belong to a single cluster is denoted as intra-cluster </a:t>
            </a:r>
            <a:r>
              <a:rPr lang="en-US" u="sng" dirty="0" err="1" smtClean="0"/>
              <a:t>wrt</a:t>
            </a:r>
            <a:r>
              <a:rPr lang="en-US" u="sng" dirty="0" smtClean="0"/>
              <a:t> this clustering</a:t>
            </a:r>
            <a:r>
              <a:rPr lang="en-US" dirty="0" smtClean="0"/>
              <a:t>.</a:t>
            </a:r>
          </a:p>
          <a:p>
            <a:pPr algn="l" rtl="0"/>
            <a:r>
              <a:rPr lang="en-US" dirty="0" err="1" smtClean="0"/>
              <a:t>Jaccard</a:t>
            </a:r>
            <a:r>
              <a:rPr lang="en-US" dirty="0" smtClean="0"/>
              <a:t> Index </a:t>
            </a:r>
            <a:r>
              <a:rPr lang="en-US" u="sng" dirty="0" smtClean="0"/>
              <a:t>between two clusterings of the same set of elements</a:t>
            </a:r>
            <a:r>
              <a:rPr lang="en-US" u="none" dirty="0" smtClean="0"/>
              <a:t> </a:t>
            </a:r>
            <a:r>
              <a:rPr lang="en-US" dirty="0" smtClean="0"/>
              <a:t>is the </a:t>
            </a:r>
            <a:r>
              <a:rPr lang="en-US" u="sng" dirty="0" smtClean="0"/>
              <a:t>ratio</a:t>
            </a:r>
            <a:r>
              <a:rPr lang="en-US" dirty="0" smtClean="0"/>
              <a:t> between the number of element pairs that are intra-cluster </a:t>
            </a:r>
            <a:r>
              <a:rPr lang="en-US" dirty="0" err="1" smtClean="0"/>
              <a:t>wrt</a:t>
            </a:r>
            <a:r>
              <a:rPr lang="en-US" dirty="0" smtClean="0"/>
              <a:t> (with respect to) both clusterings and the number of element pairs that are intra-cluster </a:t>
            </a:r>
            <a:r>
              <a:rPr lang="en-US" dirty="0" err="1" smtClean="0"/>
              <a:t>wrt</a:t>
            </a:r>
            <a:r>
              <a:rPr lang="en-US" dirty="0" smtClean="0"/>
              <a:t> either of the clusterings.</a:t>
            </a:r>
          </a:p>
        </p:txBody>
      </p:sp>
      <p:sp>
        <p:nvSpPr>
          <p:cNvPr id="4" name="Slide Number Placeholder 3"/>
          <p:cNvSpPr>
            <a:spLocks noGrp="1"/>
          </p:cNvSpPr>
          <p:nvPr>
            <p:ph type="sldNum" sz="quarter" idx="10"/>
          </p:nvPr>
        </p:nvSpPr>
        <p:spPr/>
        <p:txBody>
          <a:bodyPr/>
          <a:lstStyle/>
          <a:p>
            <a:fld id="{743F5A0F-8929-4EDB-BD67-C4CEE4ED2BB9}" type="slidenum">
              <a:rPr lang="he-IL" smtClean="0"/>
              <a:pPr/>
              <a:t>25</a:t>
            </a:fld>
            <a:endParaRPr lang="he-IL"/>
          </a:p>
        </p:txBody>
      </p:sp>
    </p:spTree>
    <p:extLst>
      <p:ext uri="{BB962C8B-B14F-4D97-AF65-F5344CB8AC3E}">
        <p14:creationId xmlns:p14="http://schemas.microsoft.com/office/powerpoint/2010/main" xmlns="" val="2258110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xmlns="" Requires="a14">
          <p:sp>
            <p:nvSpPr>
              <p:cNvPr id="3" name="Notes Placeholder 2"/>
              <p:cNvSpPr>
                <a:spLocks noGrp="1"/>
              </p:cNvSpPr>
              <p:nvPr>
                <p:ph type="body" idx="1"/>
              </p:nvPr>
            </p:nvSpPr>
            <p:spPr/>
            <p:txBody>
              <a:bodyPr/>
              <a:lstStyle/>
              <a:p>
                <a:pPr algn="l" rtl="0"/>
                <a:r>
                  <a:rPr lang="en-US" dirty="0" smtClean="0"/>
                  <a:t>We used the standard </a:t>
                </a:r>
                <a:r>
                  <a:rPr lang="en-US" u="sng" dirty="0" err="1" smtClean="0"/>
                  <a:t>Jaccard</a:t>
                </a:r>
                <a:r>
                  <a:rPr lang="en-US" u="sng" dirty="0" smtClean="0"/>
                  <a:t> index</a:t>
                </a:r>
                <a:r>
                  <a:rPr lang="en-US" dirty="0" smtClean="0"/>
                  <a:t>, which ranges from 0 to 1, to </a:t>
                </a:r>
                <a:r>
                  <a:rPr lang="en-US" u="sng" dirty="0" smtClean="0"/>
                  <a:t>measure the degree of overlap</a:t>
                </a:r>
                <a:r>
                  <a:rPr lang="en-US" dirty="0" smtClean="0"/>
                  <a:t> between the true clustering and the clustering detected by the methods.</a:t>
                </a:r>
              </a:p>
              <a:p>
                <a:pPr algn="l" rtl="0"/>
                <a:r>
                  <a:rPr lang="en-US" dirty="0" smtClean="0"/>
                  <a:t>Averaged over </a:t>
                </a:r>
                <a:r>
                  <a:rPr lang="en-US" u="sng" dirty="0" smtClean="0"/>
                  <a:t>100 random instances</a:t>
                </a:r>
                <a:r>
                  <a:rPr lang="en-US" u="none" dirty="0" smtClean="0"/>
                  <a:t> </a:t>
                </a:r>
                <a:r>
                  <a:rPr lang="en-US" dirty="0" smtClean="0"/>
                  <a:t>of </a:t>
                </a:r>
                <a14:m>
                  <m:oMath xmlns:m="http://schemas.openxmlformats.org/officeDocument/2006/math">
                    <m:sSub>
                      <m:sSubPr>
                        <m:ctrlPr>
                          <a:rPr lang="en-US" i="1" dirty="0" smtClean="0">
                            <a:latin typeface="Cambria Math"/>
                          </a:rPr>
                        </m:ctrlPr>
                      </m:sSubPr>
                      <m:e>
                        <m:r>
                          <a:rPr lang="en-US" i="1" dirty="0" smtClean="0">
                            <a:latin typeface="Cambria Math"/>
                          </a:rPr>
                          <m:t>𝐺</m:t>
                        </m:r>
                      </m:e>
                      <m:sub>
                        <m:r>
                          <a:rPr lang="en-US" i="1" dirty="0" smtClean="0">
                            <a:latin typeface="Cambria Math"/>
                          </a:rPr>
                          <m:t>1</m:t>
                        </m:r>
                      </m:sub>
                    </m:sSub>
                  </m:oMath>
                </a14:m>
                <a:r>
                  <a:rPr lang="en-US" dirty="0" smtClean="0"/>
                  <a:t>, </a:t>
                </a:r>
                <a14:m>
                  <m:oMath xmlns:m="http://schemas.openxmlformats.org/officeDocument/2006/math">
                    <m:sSub>
                      <m:sSubPr>
                        <m:ctrlPr>
                          <a:rPr lang="en-US" i="1" dirty="0" smtClean="0">
                            <a:latin typeface="Cambria Math"/>
                          </a:rPr>
                        </m:ctrlPr>
                      </m:sSubPr>
                      <m:e>
                        <m:r>
                          <a:rPr lang="en-US" i="1" dirty="0" smtClean="0">
                            <a:latin typeface="Cambria Math"/>
                          </a:rPr>
                          <m:t>𝐺</m:t>
                        </m:r>
                      </m:e>
                      <m:sub>
                        <m:r>
                          <a:rPr lang="en-US" i="1" dirty="0" smtClean="0">
                            <a:latin typeface="Cambria Math"/>
                          </a:rPr>
                          <m:t>2</m:t>
                        </m:r>
                      </m:sub>
                    </m:sSub>
                  </m:oMath>
                </a14:m>
                <a:r>
                  <a:rPr lang="en-US" dirty="0" smtClean="0"/>
                  <a:t> for each value of the noise level parameter </a:t>
                </a:r>
                <a14:m>
                  <m:oMath xmlns:m="http://schemas.openxmlformats.org/officeDocument/2006/math">
                    <m:sSub>
                      <m:sSubPr>
                        <m:ctrlPr>
                          <a:rPr lang="en-US" i="1" dirty="0" smtClean="0">
                            <a:latin typeface="Cambria Math"/>
                          </a:rPr>
                        </m:ctrlPr>
                      </m:sSubPr>
                      <m:e>
                        <m:r>
                          <a:rPr lang="en-US" i="1" dirty="0" smtClean="0">
                            <a:latin typeface="Cambria Math"/>
                          </a:rPr>
                          <m:t>𝑘</m:t>
                        </m:r>
                      </m:e>
                      <m:sub>
                        <m:r>
                          <a:rPr lang="en-US" i="1" dirty="0" smtClean="0">
                            <a:latin typeface="Cambria Math"/>
                          </a:rPr>
                          <m:t>𝑜𝑢𝑡</m:t>
                        </m:r>
                      </m:sub>
                    </m:sSub>
                  </m:oMath>
                </a14:m>
                <a:r>
                  <a:rPr lang="en-US" dirty="0" smtClean="0"/>
                  <a:t>.</a:t>
                </a:r>
              </a:p>
              <a:p>
                <a:pPr algn="l" rtl="0"/>
                <a:endParaRPr lang="en-US" dirty="0" smtClean="0"/>
              </a:p>
              <a:p>
                <a:pPr algn="l" rtl="0"/>
                <a:r>
                  <a:rPr lang="en-US" dirty="0" smtClean="0"/>
                  <a:t>When the </a:t>
                </a:r>
                <a:r>
                  <a:rPr lang="en-US" u="sng" dirty="0" smtClean="0"/>
                  <a:t>noise level is low</a:t>
                </a:r>
                <a:r>
                  <a:rPr lang="en-US" u="none" dirty="0" smtClean="0"/>
                  <a:t> </a:t>
                </a:r>
                <a:r>
                  <a:rPr lang="en-US" dirty="0" smtClean="0"/>
                  <a:t>(</a:t>
                </a:r>
                <a14:m>
                  <m:oMath xmlns:m="http://schemas.openxmlformats.org/officeDocument/2006/math">
                    <m:r>
                      <a:rPr lang="en-US" i="1" dirty="0" smtClean="0">
                        <a:latin typeface="Cambria Math"/>
                      </a:rPr>
                      <m:t>0</m:t>
                    </m:r>
                    <m:r>
                      <a:rPr lang="en-US" i="1" dirty="0" smtClean="0">
                        <a:latin typeface="Cambria Math"/>
                      </a:rPr>
                      <m:t>≤</m:t>
                    </m:r>
                    <m:sSub>
                      <m:sSubPr>
                        <m:ctrlPr>
                          <a:rPr lang="en-US" i="1" dirty="0" err="1" smtClean="0">
                            <a:latin typeface="Cambria Math"/>
                          </a:rPr>
                        </m:ctrlPr>
                      </m:sSubPr>
                      <m:e>
                        <m:r>
                          <a:rPr lang="en-US" i="1" dirty="0" err="1" smtClean="0">
                            <a:latin typeface="Cambria Math"/>
                          </a:rPr>
                          <m:t>𝑘</m:t>
                        </m:r>
                      </m:e>
                      <m:sub>
                        <m:r>
                          <a:rPr lang="en-US" i="1" dirty="0" err="1" smtClean="0">
                            <a:latin typeface="Cambria Math"/>
                          </a:rPr>
                          <m:t>𝑜𝑢𝑡</m:t>
                        </m:r>
                      </m:sub>
                    </m:sSub>
                    <m:r>
                      <a:rPr lang="en-US" i="1" dirty="0" smtClean="0">
                        <a:latin typeface="Cambria Math"/>
                      </a:rPr>
                      <m:t>≤</m:t>
                    </m:r>
                    <m:r>
                      <a:rPr lang="en-US" i="1" dirty="0" smtClean="0">
                        <a:latin typeface="Cambria Math"/>
                      </a:rPr>
                      <m:t>4</m:t>
                    </m:r>
                  </m:oMath>
                </a14:m>
                <a:r>
                  <a:rPr lang="en-US" dirty="0" smtClean="0"/>
                  <a:t> or false positive rate at most 25%), the clusters </a:t>
                </a:r>
                <a:r>
                  <a:rPr lang="en-US" u="sng" dirty="0" smtClean="0"/>
                  <a:t>output by all methods are close</a:t>
                </a:r>
                <a:r>
                  <a:rPr lang="en-US" u="none" dirty="0" smtClean="0"/>
                  <a:t> </a:t>
                </a:r>
                <a:r>
                  <a:rPr lang="en-US" dirty="0" smtClean="0"/>
                  <a:t>to the true set of clusters (a </a:t>
                </a:r>
                <a:r>
                  <a:rPr lang="en-US" dirty="0" err="1" smtClean="0"/>
                  <a:t>Jaccard</a:t>
                </a:r>
                <a:r>
                  <a:rPr lang="en-US" dirty="0" smtClean="0"/>
                  <a:t> index close to 100%).</a:t>
                </a:r>
              </a:p>
              <a:p>
                <a:pPr algn="l" rtl="0"/>
                <a:r>
                  <a:rPr lang="en-US" dirty="0" smtClean="0"/>
                  <a:t>But when the </a:t>
                </a:r>
                <a:r>
                  <a:rPr lang="en-US" u="sng" dirty="0" smtClean="0"/>
                  <a:t>noise level is high</a:t>
                </a:r>
                <a:r>
                  <a:rPr lang="en-US" u="none" dirty="0" smtClean="0"/>
                  <a:t> </a:t>
                </a:r>
                <a:r>
                  <a:rPr lang="en-US" dirty="0" smtClean="0"/>
                  <a:t>(</a:t>
                </a:r>
                <a14:m>
                  <m:oMath xmlns:m="http://schemas.openxmlformats.org/officeDocument/2006/math">
                    <m:r>
                      <a:rPr lang="en-US" i="1" dirty="0" smtClean="0">
                        <a:latin typeface="Cambria Math"/>
                      </a:rPr>
                      <m:t>5</m:t>
                    </m:r>
                    <m:r>
                      <a:rPr lang="en-US" i="1" dirty="0" smtClean="0">
                        <a:latin typeface="Cambria Math"/>
                      </a:rPr>
                      <m:t>≤</m:t>
                    </m:r>
                    <m:sSub>
                      <m:sSubPr>
                        <m:ctrlPr>
                          <a:rPr lang="en-US" i="1" dirty="0" err="1" smtClean="0">
                            <a:latin typeface="Cambria Math"/>
                          </a:rPr>
                        </m:ctrlPr>
                      </m:sSubPr>
                      <m:e>
                        <m:r>
                          <a:rPr lang="en-US" i="1" dirty="0" err="1" smtClean="0">
                            <a:latin typeface="Cambria Math"/>
                          </a:rPr>
                          <m:t>𝑘</m:t>
                        </m:r>
                      </m:e>
                      <m:sub>
                        <m:r>
                          <a:rPr lang="en-US" i="1" dirty="0" err="1" smtClean="0">
                            <a:latin typeface="Cambria Math"/>
                          </a:rPr>
                          <m:t>𝑜𝑢𝑡</m:t>
                        </m:r>
                      </m:sub>
                    </m:sSub>
                    <m:r>
                      <a:rPr lang="en-US" i="1" dirty="0" smtClean="0">
                        <a:latin typeface="Cambria Math"/>
                      </a:rPr>
                      <m:t>≤</m:t>
                    </m:r>
                    <m:r>
                      <a:rPr lang="en-US" i="1" dirty="0" smtClean="0">
                        <a:latin typeface="Cambria Math"/>
                      </a:rPr>
                      <m:t>8</m:t>
                    </m:r>
                  </m:oMath>
                </a14:m>
                <a:r>
                  <a:rPr lang="en-US" dirty="0" smtClean="0"/>
                  <a:t> or false positive rate 25%–50%), the cluster structure becomes subtler, and </a:t>
                </a:r>
                <a:r>
                  <a:rPr lang="en-US" u="sng" dirty="0" err="1" smtClean="0"/>
                  <a:t>JointCluster</a:t>
                </a:r>
                <a:r>
                  <a:rPr lang="en-US" u="sng" dirty="0" smtClean="0"/>
                  <a:t> starts to outperform</a:t>
                </a:r>
                <a:r>
                  <a:rPr lang="en-US" dirty="0" smtClean="0"/>
                  <a:t> other methods and achieves the best improvement in </a:t>
                </a:r>
                <a:r>
                  <a:rPr lang="en-US" dirty="0" err="1" smtClean="0"/>
                  <a:t>Jaccard</a:t>
                </a:r>
                <a:r>
                  <a:rPr lang="en-US" dirty="0" smtClean="0"/>
                  <a:t> index over other methods at </a:t>
                </a:r>
                <a14:m>
                  <m:oMath xmlns:m="http://schemas.openxmlformats.org/officeDocument/2006/math">
                    <m:sSub>
                      <m:sSubPr>
                        <m:ctrlPr>
                          <a:rPr lang="en-US" i="1" dirty="0" smtClean="0">
                            <a:latin typeface="Cambria Math"/>
                          </a:rPr>
                        </m:ctrlPr>
                      </m:sSubPr>
                      <m:e>
                        <m:r>
                          <a:rPr lang="en-US" i="1" dirty="0" smtClean="0">
                            <a:latin typeface="Cambria Math"/>
                          </a:rPr>
                          <m:t>𝑘</m:t>
                        </m:r>
                      </m:e>
                      <m:sub>
                        <m:r>
                          <a:rPr lang="en-US" i="1" dirty="0" smtClean="0">
                            <a:latin typeface="Cambria Math"/>
                          </a:rPr>
                          <m:t>𝑜𝑢𝑡</m:t>
                        </m:r>
                      </m:sub>
                    </m:sSub>
                    <m:r>
                      <a:rPr lang="en-US" i="1" dirty="0" smtClean="0">
                        <a:latin typeface="Cambria Math"/>
                      </a:rPr>
                      <m:t>=</m:t>
                    </m:r>
                    <m:r>
                      <a:rPr lang="en-US" i="1" dirty="0" smtClean="0">
                        <a:latin typeface="Cambria Math"/>
                      </a:rPr>
                      <m:t>6</m:t>
                    </m:r>
                    <m:r>
                      <a:rPr lang="en-US" i="1" dirty="0" smtClean="0">
                        <a:latin typeface="Cambria Math"/>
                      </a:rPr>
                      <m:t>,</m:t>
                    </m:r>
                    <m:r>
                      <a:rPr lang="en-US" i="1" dirty="0" smtClean="0">
                        <a:latin typeface="Cambria Math"/>
                      </a:rPr>
                      <m:t>7</m:t>
                    </m:r>
                    <m:r>
                      <a:rPr lang="en-US" i="1" dirty="0" smtClean="0">
                        <a:latin typeface="Cambria Math"/>
                      </a:rPr>
                      <m:t>,</m:t>
                    </m:r>
                    <m:r>
                      <a:rPr lang="en-US" i="1" dirty="0" smtClean="0">
                        <a:latin typeface="Cambria Math"/>
                      </a:rPr>
                      <m:t>8</m:t>
                    </m:r>
                  </m:oMath>
                </a14:m>
                <a:r>
                  <a:rPr lang="en-US" dirty="0" smtClean="0"/>
                  <a:t>.</a:t>
                </a:r>
              </a:p>
              <a:p>
                <a:pPr algn="l" rtl="0"/>
                <a:r>
                  <a:rPr lang="en-US" dirty="0" smtClean="0"/>
                  <a:t>Note that values </a:t>
                </a:r>
                <a14:m>
                  <m:oMath xmlns:m="http://schemas.openxmlformats.org/officeDocument/2006/math">
                    <m:sSub>
                      <m:sSubPr>
                        <m:ctrlPr>
                          <a:rPr lang="en-US" i="1" dirty="0" smtClean="0">
                            <a:latin typeface="Cambria Math"/>
                          </a:rPr>
                        </m:ctrlPr>
                      </m:sSubPr>
                      <m:e>
                        <m:r>
                          <a:rPr lang="en-US" i="1" dirty="0" smtClean="0">
                            <a:latin typeface="Cambria Math"/>
                          </a:rPr>
                          <m:t>𝑘</m:t>
                        </m:r>
                      </m:e>
                      <m:sub>
                        <m:r>
                          <a:rPr lang="en-US" i="1" dirty="0" smtClean="0">
                            <a:latin typeface="Cambria Math"/>
                          </a:rPr>
                          <m:t>𝑜𝑢𝑡</m:t>
                        </m:r>
                      </m:sub>
                    </m:sSub>
                    <m:r>
                      <a:rPr lang="en-US" i="1" dirty="0" smtClean="0">
                        <a:latin typeface="Cambria Math"/>
                      </a:rPr>
                      <m:t>&gt;</m:t>
                    </m:r>
                    <m:r>
                      <a:rPr lang="en-US" i="1" dirty="0" smtClean="0">
                        <a:latin typeface="Cambria Math"/>
                      </a:rPr>
                      <m:t>8</m:t>
                    </m:r>
                  </m:oMath>
                </a14:m>
                <a:r>
                  <a:rPr lang="en-US" dirty="0" smtClean="0"/>
                  <a:t> </a:t>
                </a:r>
                <a:r>
                  <a:rPr lang="en-US" u="sng" dirty="0" smtClean="0"/>
                  <a:t>where false positive rates are above 50% do not lead to a meaningful cluster structure</a:t>
                </a:r>
                <a:r>
                  <a:rPr lang="en-US" dirty="0" smtClean="0"/>
                  <a:t>, and are only </a:t>
                </a:r>
                <a:r>
                  <a:rPr lang="en-US" u="sng" dirty="0" smtClean="0"/>
                  <a:t>shown for context</a:t>
                </a:r>
                <a:r>
                  <a:rPr lang="en-US" dirty="0" smtClean="0"/>
                  <a:t>.</a:t>
                </a:r>
              </a:p>
              <a:p>
                <a:pPr algn="l" rtl="0"/>
                <a:endParaRPr lang="en-US" dirty="0" smtClean="0"/>
              </a:p>
              <a:p>
                <a:pPr algn="l" rtl="0"/>
                <a:r>
                  <a:rPr lang="en-US" dirty="0" smtClean="0"/>
                  <a:t>To </a:t>
                </a:r>
                <a:r>
                  <a:rPr lang="en-US" u="sng" dirty="0" smtClean="0"/>
                  <a:t>simulate real-world scenarios</a:t>
                </a:r>
                <a:r>
                  <a:rPr lang="en-US" u="none" dirty="0" smtClean="0"/>
                  <a:t> </a:t>
                </a:r>
                <a:r>
                  <a:rPr lang="en-US" dirty="0" smtClean="0"/>
                  <a:t>where the integrated networks </a:t>
                </a:r>
                <a:r>
                  <a:rPr lang="en-US" u="sng" dirty="0" smtClean="0"/>
                  <a:t>could’ve different reliabilities</a:t>
                </a:r>
                <a:r>
                  <a:rPr lang="en-US" dirty="0" smtClean="0"/>
                  <a:t>, we benchmarked the methods on clustering graphs </a:t>
                </a:r>
                <a:r>
                  <a:rPr lang="en-US" u="sng" dirty="0" smtClean="0"/>
                  <a:t>with different noise levels</a:t>
                </a:r>
                <a:r>
                  <a:rPr lang="en-US" dirty="0" smtClean="0"/>
                  <a:t>. Instead of varying the common </a:t>
                </a:r>
                <a14:m>
                  <m:oMath xmlns:m="http://schemas.openxmlformats.org/officeDocument/2006/math">
                    <m:sSub>
                      <m:sSubPr>
                        <m:ctrlPr>
                          <a:rPr lang="en-US" i="1" dirty="0" smtClean="0">
                            <a:latin typeface="Cambria Math"/>
                          </a:rPr>
                        </m:ctrlPr>
                      </m:sSubPr>
                      <m:e>
                        <m:r>
                          <a:rPr lang="en-US" i="1" dirty="0" smtClean="0">
                            <a:latin typeface="Cambria Math"/>
                          </a:rPr>
                          <m:t>𝑘</m:t>
                        </m:r>
                      </m:e>
                      <m:sub>
                        <m:r>
                          <a:rPr lang="en-US" i="1" dirty="0" smtClean="0">
                            <a:latin typeface="Cambria Math"/>
                          </a:rPr>
                          <m:t>𝑜𝑢𝑡</m:t>
                        </m:r>
                      </m:sub>
                    </m:sSub>
                  </m:oMath>
                </a14:m>
                <a:r>
                  <a:rPr lang="en-US" dirty="0" smtClean="0"/>
                  <a:t> value of the </a:t>
                </a:r>
                <a14:m>
                  <m:oMath xmlns:m="http://schemas.openxmlformats.org/officeDocument/2006/math">
                    <m:sSub>
                      <m:sSubPr>
                        <m:ctrlPr>
                          <a:rPr lang="en-US" i="1" dirty="0" smtClean="0">
                            <a:latin typeface="Cambria Math"/>
                          </a:rPr>
                        </m:ctrlPr>
                      </m:sSubPr>
                      <m:e>
                        <m:r>
                          <a:rPr lang="en-US" i="1" dirty="0" smtClean="0">
                            <a:latin typeface="Cambria Math"/>
                          </a:rPr>
                          <m:t>𝐺</m:t>
                        </m:r>
                      </m:e>
                      <m:sub>
                        <m:r>
                          <a:rPr lang="en-US" i="1" dirty="0" smtClean="0">
                            <a:latin typeface="Cambria Math"/>
                          </a:rPr>
                          <m:t>1</m:t>
                        </m:r>
                      </m:sub>
                    </m:sSub>
                  </m:oMath>
                </a14:m>
                <a:r>
                  <a:rPr lang="en-US" dirty="0" smtClean="0"/>
                  <a:t>, </a:t>
                </a:r>
                <a14:m>
                  <m:oMath xmlns:m="http://schemas.openxmlformats.org/officeDocument/2006/math">
                    <m:sSub>
                      <m:sSubPr>
                        <m:ctrlPr>
                          <a:rPr lang="en-US" i="1" dirty="0" smtClean="0">
                            <a:latin typeface="Cambria Math"/>
                          </a:rPr>
                        </m:ctrlPr>
                      </m:sSubPr>
                      <m:e>
                        <m:r>
                          <a:rPr lang="en-US" i="1" dirty="0" smtClean="0">
                            <a:latin typeface="Cambria Math"/>
                          </a:rPr>
                          <m:t>𝐺</m:t>
                        </m:r>
                      </m:e>
                      <m:sub>
                        <m:r>
                          <a:rPr lang="en-US" i="1" dirty="0" smtClean="0">
                            <a:latin typeface="Cambria Math"/>
                          </a:rPr>
                          <m:t>2</m:t>
                        </m:r>
                      </m:sub>
                    </m:sSub>
                  </m:oMath>
                </a14:m>
                <a:r>
                  <a:rPr lang="en-US" dirty="0" smtClean="0"/>
                  <a:t> graphs as above, we </a:t>
                </a:r>
                <a:r>
                  <a:rPr lang="en-US" u="sng" dirty="0" smtClean="0"/>
                  <a:t>fixed the noise level </a:t>
                </a:r>
                <a14:m>
                  <m:oMath xmlns:m="http://schemas.openxmlformats.org/officeDocument/2006/math">
                    <m:sSub>
                      <m:sSubPr>
                        <m:ctrlPr>
                          <a:rPr lang="en-US" i="1" u="sng" dirty="0" smtClean="0">
                            <a:latin typeface="Cambria Math"/>
                          </a:rPr>
                        </m:ctrlPr>
                      </m:sSubPr>
                      <m:e>
                        <m:r>
                          <a:rPr lang="en-US" i="1" u="sng" dirty="0" smtClean="0">
                            <a:latin typeface="Cambria Math"/>
                          </a:rPr>
                          <m:t>𝑘</m:t>
                        </m:r>
                      </m:e>
                      <m:sub>
                        <m:r>
                          <a:rPr lang="en-US" i="1" u="sng" dirty="0" smtClean="0">
                            <a:latin typeface="Cambria Math"/>
                          </a:rPr>
                          <m:t>𝑜𝑢𝑡</m:t>
                        </m:r>
                      </m:sub>
                    </m:sSub>
                  </m:oMath>
                </a14:m>
                <a:r>
                  <a:rPr lang="en-US" u="sng" dirty="0" smtClean="0"/>
                  <a:t> of </a:t>
                </a:r>
                <a14:m>
                  <m:oMath xmlns:m="http://schemas.openxmlformats.org/officeDocument/2006/math">
                    <m:sSub>
                      <m:sSubPr>
                        <m:ctrlPr>
                          <a:rPr lang="en-US" i="1" u="sng" dirty="0" smtClean="0">
                            <a:latin typeface="Cambria Math"/>
                          </a:rPr>
                        </m:ctrlPr>
                      </m:sSubPr>
                      <m:e>
                        <m:r>
                          <a:rPr lang="en-US" i="1" u="sng" dirty="0" smtClean="0">
                            <a:latin typeface="Cambria Math"/>
                          </a:rPr>
                          <m:t>𝐺</m:t>
                        </m:r>
                      </m:e>
                      <m:sub>
                        <m:r>
                          <a:rPr lang="en-US" i="1" u="sng" dirty="0" smtClean="0">
                            <a:latin typeface="Cambria Math"/>
                          </a:rPr>
                          <m:t>1</m:t>
                        </m:r>
                      </m:sub>
                    </m:sSub>
                  </m:oMath>
                </a14:m>
                <a:r>
                  <a:rPr lang="en-US" u="sng" dirty="0" smtClean="0"/>
                  <a:t> at 6</a:t>
                </a:r>
                <a:r>
                  <a:rPr lang="en-US" dirty="0" smtClean="0"/>
                  <a:t> and </a:t>
                </a:r>
                <a:r>
                  <a:rPr lang="en-US" u="sng" dirty="0" smtClean="0"/>
                  <a:t>varied the </a:t>
                </a:r>
                <a14:m>
                  <m:oMath xmlns:m="http://schemas.openxmlformats.org/officeDocument/2006/math">
                    <m:sSub>
                      <m:sSubPr>
                        <m:ctrlPr>
                          <a:rPr lang="en-US" i="1" u="sng" dirty="0" smtClean="0">
                            <a:latin typeface="Cambria Math"/>
                          </a:rPr>
                        </m:ctrlPr>
                      </m:sSubPr>
                      <m:e>
                        <m:r>
                          <a:rPr lang="en-US" i="1" u="sng" dirty="0" smtClean="0">
                            <a:latin typeface="Cambria Math"/>
                          </a:rPr>
                          <m:t>𝑘</m:t>
                        </m:r>
                      </m:e>
                      <m:sub>
                        <m:r>
                          <a:rPr lang="en-US" i="1" u="sng" dirty="0" smtClean="0">
                            <a:latin typeface="Cambria Math"/>
                          </a:rPr>
                          <m:t>𝑜𝑢𝑡</m:t>
                        </m:r>
                      </m:sub>
                    </m:sSub>
                  </m:oMath>
                </a14:m>
                <a:r>
                  <a:rPr lang="en-US" u="sng" dirty="0" smtClean="0"/>
                  <a:t> of the other graph</a:t>
                </a:r>
                <a:r>
                  <a:rPr lang="en-US" dirty="0" smtClean="0"/>
                  <a:t> </a:t>
                </a:r>
                <a14:m>
                  <m:oMath xmlns:m="http://schemas.openxmlformats.org/officeDocument/2006/math">
                    <m:sSub>
                      <m:sSubPr>
                        <m:ctrlPr>
                          <a:rPr lang="en-US" i="1" dirty="0" smtClean="0">
                            <a:latin typeface="Cambria Math"/>
                          </a:rPr>
                        </m:ctrlPr>
                      </m:sSubPr>
                      <m:e>
                        <m:r>
                          <a:rPr lang="en-US" i="1" dirty="0" smtClean="0">
                            <a:latin typeface="Cambria Math"/>
                          </a:rPr>
                          <m:t>𝐺</m:t>
                        </m:r>
                      </m:e>
                      <m:sub>
                        <m:r>
                          <a:rPr lang="en-US" i="1" dirty="0" smtClean="0">
                            <a:latin typeface="Cambria Math"/>
                          </a:rPr>
                          <m:t>2</m:t>
                        </m:r>
                      </m:sub>
                    </m:sSub>
                  </m:oMath>
                </a14:m>
                <a:r>
                  <a:rPr lang="en-US" dirty="0" smtClean="0"/>
                  <a:t> from 0 to 16.</a:t>
                </a:r>
              </a:p>
              <a:p>
                <a:pPr algn="l" rtl="0"/>
                <a:r>
                  <a:rPr lang="en-US" u="sng" dirty="0" err="1" smtClean="0"/>
                  <a:t>JointCluster</a:t>
                </a:r>
                <a:r>
                  <a:rPr lang="en-US" dirty="0" smtClean="0"/>
                  <a:t> integrated the information in the two graphs to produce a joint clustering tree, which when parsed </a:t>
                </a:r>
                <a:r>
                  <a:rPr lang="en-US" u="sng" dirty="0" smtClean="0"/>
                  <a:t>yielded better clusters</a:t>
                </a:r>
                <a:r>
                  <a:rPr lang="en-US" dirty="0" smtClean="0"/>
                  <a:t> than </a:t>
                </a:r>
                <a:r>
                  <a:rPr lang="en-US" dirty="0" err="1" smtClean="0"/>
                  <a:t>Coassociation</a:t>
                </a:r>
                <a:r>
                  <a:rPr lang="en-US" dirty="0" smtClean="0"/>
                  <a:t> and single tree clusters </a:t>
                </a:r>
                <a:r>
                  <a:rPr lang="en-US" u="sng" dirty="0" smtClean="0"/>
                  <a:t>for a larger range of the parameter values</a:t>
                </a:r>
                <a:r>
                  <a:rPr lang="en-US" dirty="0" smtClean="0"/>
                  <a:t>.</a:t>
                </a:r>
              </a:p>
            </p:txBody>
          </p:sp>
        </mc:Choice>
        <mc:Fallback>
          <p:sp>
            <p:nvSpPr>
              <p:cNvPr id="3" name="Notes Placeholder 2"/>
              <p:cNvSpPr>
                <a:spLocks noGrp="1"/>
              </p:cNvSpPr>
              <p:nvPr>
                <p:ph type="body" idx="1"/>
              </p:nvPr>
            </p:nvSpPr>
            <p:spPr/>
            <p:txBody>
              <a:bodyPr/>
              <a:lstStyle/>
              <a:p>
                <a:pPr algn="l" rtl="0"/>
                <a:r>
                  <a:rPr lang="en-US" dirty="0" smtClean="0"/>
                  <a:t>We used the standard </a:t>
                </a:r>
                <a:r>
                  <a:rPr lang="en-US" u="sng" dirty="0" err="1" smtClean="0"/>
                  <a:t>Jaccard</a:t>
                </a:r>
                <a:r>
                  <a:rPr lang="en-US" u="sng" dirty="0" smtClean="0"/>
                  <a:t> index</a:t>
                </a:r>
                <a:r>
                  <a:rPr lang="en-US" dirty="0" smtClean="0"/>
                  <a:t>, which ranges from 0 to 1, to </a:t>
                </a:r>
                <a:r>
                  <a:rPr lang="en-US" u="sng" dirty="0" smtClean="0"/>
                  <a:t>measure the degree of overlap</a:t>
                </a:r>
                <a:r>
                  <a:rPr lang="en-US" dirty="0" smtClean="0"/>
                  <a:t> between the true clustering and the clustering detected by the methods.</a:t>
                </a:r>
              </a:p>
              <a:p>
                <a:pPr algn="l" rtl="0"/>
                <a:r>
                  <a:rPr lang="en-US" dirty="0" smtClean="0"/>
                  <a:t>Averaged over </a:t>
                </a:r>
                <a:r>
                  <a:rPr lang="en-US" u="sng" dirty="0" smtClean="0"/>
                  <a:t>100 random instances</a:t>
                </a:r>
                <a:r>
                  <a:rPr lang="en-US" u="none" dirty="0" smtClean="0"/>
                  <a:t> </a:t>
                </a:r>
                <a:r>
                  <a:rPr lang="en-US" dirty="0" smtClean="0"/>
                  <a:t>of </a:t>
                </a:r>
                <a:r>
                  <a:rPr lang="en-US" i="0" dirty="0" smtClean="0">
                    <a:latin typeface="Cambria Math"/>
                  </a:rPr>
                  <a:t>𝐺_1</a:t>
                </a:r>
                <a:r>
                  <a:rPr lang="en-US" dirty="0" smtClean="0"/>
                  <a:t>, </a:t>
                </a:r>
                <a:r>
                  <a:rPr lang="en-US" i="0" dirty="0" smtClean="0">
                    <a:latin typeface="Cambria Math"/>
                  </a:rPr>
                  <a:t>𝐺_2</a:t>
                </a:r>
                <a:r>
                  <a:rPr lang="en-US" dirty="0" smtClean="0"/>
                  <a:t> for each value of the noise level parameter </a:t>
                </a:r>
                <a:r>
                  <a:rPr lang="en-US" i="0" dirty="0" smtClean="0">
                    <a:latin typeface="Cambria Math"/>
                  </a:rPr>
                  <a:t>𝑘_𝑜𝑢𝑡</a:t>
                </a:r>
                <a:r>
                  <a:rPr lang="en-US" dirty="0" smtClean="0"/>
                  <a:t>.</a:t>
                </a:r>
              </a:p>
              <a:p>
                <a:pPr algn="l" rtl="0"/>
                <a:endParaRPr lang="en-US" dirty="0" smtClean="0"/>
              </a:p>
              <a:p>
                <a:pPr algn="l" rtl="0"/>
                <a:r>
                  <a:rPr lang="en-US" dirty="0" smtClean="0"/>
                  <a:t>When the </a:t>
                </a:r>
                <a:r>
                  <a:rPr lang="en-US" u="sng" dirty="0" smtClean="0"/>
                  <a:t>noise level is low</a:t>
                </a:r>
                <a:r>
                  <a:rPr lang="en-US" u="none" dirty="0" smtClean="0"/>
                  <a:t> </a:t>
                </a:r>
                <a:r>
                  <a:rPr lang="en-US" dirty="0" smtClean="0"/>
                  <a:t>(</a:t>
                </a:r>
                <a:r>
                  <a:rPr lang="en-US" i="0" dirty="0" smtClean="0">
                    <a:latin typeface="Cambria Math"/>
                  </a:rPr>
                  <a:t>0≤</a:t>
                </a:r>
                <a:r>
                  <a:rPr lang="en-US" i="0" dirty="0" err="1" smtClean="0">
                    <a:latin typeface="Cambria Math"/>
                  </a:rPr>
                  <a:t>𝑘_𝑜𝑢𝑡</a:t>
                </a:r>
                <a:r>
                  <a:rPr lang="en-US" i="0" dirty="0" smtClean="0">
                    <a:latin typeface="Cambria Math"/>
                  </a:rPr>
                  <a:t>≤4</a:t>
                </a:r>
                <a:r>
                  <a:rPr lang="en-US" dirty="0" smtClean="0"/>
                  <a:t> or false positive rate at most 25%), the clusters </a:t>
                </a:r>
                <a:r>
                  <a:rPr lang="en-US" u="sng" dirty="0" smtClean="0"/>
                  <a:t>output by all methods are close</a:t>
                </a:r>
                <a:r>
                  <a:rPr lang="en-US" u="none" dirty="0" smtClean="0"/>
                  <a:t> </a:t>
                </a:r>
                <a:r>
                  <a:rPr lang="en-US" dirty="0" smtClean="0"/>
                  <a:t>to the true set of clusters (a </a:t>
                </a:r>
                <a:r>
                  <a:rPr lang="en-US" dirty="0" err="1" smtClean="0"/>
                  <a:t>Jaccard</a:t>
                </a:r>
                <a:r>
                  <a:rPr lang="en-US" dirty="0" smtClean="0"/>
                  <a:t> index close to 100%).</a:t>
                </a:r>
              </a:p>
              <a:p>
                <a:pPr algn="l" rtl="0"/>
                <a:r>
                  <a:rPr lang="en-US" dirty="0" smtClean="0"/>
                  <a:t>But when the </a:t>
                </a:r>
                <a:r>
                  <a:rPr lang="en-US" u="sng" dirty="0" smtClean="0"/>
                  <a:t>noise level is high</a:t>
                </a:r>
                <a:r>
                  <a:rPr lang="en-US" u="none" dirty="0" smtClean="0"/>
                  <a:t> </a:t>
                </a:r>
                <a:r>
                  <a:rPr lang="en-US" dirty="0" smtClean="0"/>
                  <a:t>(</a:t>
                </a:r>
                <a:r>
                  <a:rPr lang="en-US" i="0" dirty="0" smtClean="0">
                    <a:latin typeface="Cambria Math"/>
                  </a:rPr>
                  <a:t>5≤</a:t>
                </a:r>
                <a:r>
                  <a:rPr lang="en-US" i="0" dirty="0" err="1" smtClean="0">
                    <a:latin typeface="Cambria Math"/>
                  </a:rPr>
                  <a:t>𝑘_𝑜𝑢𝑡</a:t>
                </a:r>
                <a:r>
                  <a:rPr lang="en-US" i="0" dirty="0" smtClean="0">
                    <a:latin typeface="Cambria Math"/>
                  </a:rPr>
                  <a:t>≤8</a:t>
                </a:r>
                <a:r>
                  <a:rPr lang="en-US" dirty="0" smtClean="0"/>
                  <a:t> or false positive rate 25%–50%), the cluster structure becomes subtler, and </a:t>
                </a:r>
                <a:r>
                  <a:rPr lang="en-US" u="sng" dirty="0" err="1" smtClean="0"/>
                  <a:t>JointCluster</a:t>
                </a:r>
                <a:r>
                  <a:rPr lang="en-US" u="sng" dirty="0" smtClean="0"/>
                  <a:t> starts to outperform</a:t>
                </a:r>
                <a:r>
                  <a:rPr lang="en-US" dirty="0" smtClean="0"/>
                  <a:t> other methods and achieves the best improvement in </a:t>
                </a:r>
                <a:r>
                  <a:rPr lang="en-US" dirty="0" err="1" smtClean="0"/>
                  <a:t>Jaccard</a:t>
                </a:r>
                <a:r>
                  <a:rPr lang="en-US" dirty="0" smtClean="0"/>
                  <a:t> index over other methods at </a:t>
                </a:r>
                <a:r>
                  <a:rPr lang="en-US" i="0" dirty="0" smtClean="0">
                    <a:latin typeface="Cambria Math"/>
                  </a:rPr>
                  <a:t>𝑘_𝑜𝑢𝑡=6,7,8</a:t>
                </a:r>
                <a:r>
                  <a:rPr lang="en-US" dirty="0" smtClean="0"/>
                  <a:t>.</a:t>
                </a:r>
              </a:p>
              <a:p>
                <a:pPr algn="l" rtl="0"/>
                <a:r>
                  <a:rPr lang="en-US" dirty="0" smtClean="0"/>
                  <a:t>Note that values </a:t>
                </a:r>
                <a:r>
                  <a:rPr lang="en-US" i="0" dirty="0" smtClean="0">
                    <a:latin typeface="Cambria Math"/>
                  </a:rPr>
                  <a:t>𝑘_𝑜𝑢𝑡&gt;8</a:t>
                </a:r>
                <a:r>
                  <a:rPr lang="en-US" dirty="0" smtClean="0"/>
                  <a:t> </a:t>
                </a:r>
                <a:r>
                  <a:rPr lang="en-US" u="sng" dirty="0" smtClean="0"/>
                  <a:t>where false positive rates are above 50% do not lead to a meaningful cluster structure</a:t>
                </a:r>
                <a:r>
                  <a:rPr lang="en-US" dirty="0" smtClean="0"/>
                  <a:t>, and are only </a:t>
                </a:r>
                <a:r>
                  <a:rPr lang="en-US" u="sng" dirty="0" smtClean="0"/>
                  <a:t>shown for context</a:t>
                </a:r>
                <a:r>
                  <a:rPr lang="en-US" dirty="0" smtClean="0"/>
                  <a:t>.</a:t>
                </a:r>
              </a:p>
              <a:p>
                <a:pPr algn="l" rtl="0"/>
                <a:endParaRPr lang="en-US" dirty="0" smtClean="0"/>
              </a:p>
              <a:p>
                <a:pPr algn="l" rtl="0"/>
                <a:r>
                  <a:rPr lang="en-US" dirty="0" smtClean="0"/>
                  <a:t>To </a:t>
                </a:r>
                <a:r>
                  <a:rPr lang="en-US" u="sng" dirty="0" smtClean="0"/>
                  <a:t>simulate real-world scenarios</a:t>
                </a:r>
                <a:r>
                  <a:rPr lang="en-US" u="none" dirty="0" smtClean="0"/>
                  <a:t> </a:t>
                </a:r>
                <a:r>
                  <a:rPr lang="en-US" dirty="0" smtClean="0"/>
                  <a:t>where the integrated networks </a:t>
                </a:r>
                <a:r>
                  <a:rPr lang="en-US" u="sng" dirty="0" smtClean="0"/>
                  <a:t>could’ve different reliabilities</a:t>
                </a:r>
                <a:r>
                  <a:rPr lang="en-US" dirty="0" smtClean="0"/>
                  <a:t>, we benchmarked the methods on clustering graphs </a:t>
                </a:r>
                <a:r>
                  <a:rPr lang="en-US" u="sng" dirty="0" smtClean="0"/>
                  <a:t>with different noise levels</a:t>
                </a:r>
                <a:r>
                  <a:rPr lang="en-US" dirty="0" smtClean="0"/>
                  <a:t>. Instead of varying the common </a:t>
                </a:r>
                <a:r>
                  <a:rPr lang="en-US" i="0" dirty="0" smtClean="0">
                    <a:latin typeface="Cambria Math"/>
                  </a:rPr>
                  <a:t>𝑘_𝑜𝑢𝑡</a:t>
                </a:r>
                <a:r>
                  <a:rPr lang="en-US" dirty="0" smtClean="0"/>
                  <a:t> value of the </a:t>
                </a:r>
                <a:r>
                  <a:rPr lang="en-US" i="0" dirty="0" smtClean="0">
                    <a:latin typeface="Cambria Math"/>
                  </a:rPr>
                  <a:t>𝐺_1</a:t>
                </a:r>
                <a:r>
                  <a:rPr lang="en-US" dirty="0" smtClean="0"/>
                  <a:t>, </a:t>
                </a:r>
                <a:r>
                  <a:rPr lang="en-US" i="0" dirty="0" smtClean="0">
                    <a:latin typeface="Cambria Math"/>
                  </a:rPr>
                  <a:t>𝐺_2</a:t>
                </a:r>
                <a:r>
                  <a:rPr lang="en-US" dirty="0" smtClean="0"/>
                  <a:t> graphs as above, we </a:t>
                </a:r>
                <a:r>
                  <a:rPr lang="en-US" u="sng" dirty="0" smtClean="0"/>
                  <a:t>fixed the noise level </a:t>
                </a:r>
                <a:r>
                  <a:rPr lang="en-US" i="0" u="sng" dirty="0" smtClean="0">
                    <a:latin typeface="Cambria Math"/>
                  </a:rPr>
                  <a:t>𝑘_𝑜𝑢𝑡</a:t>
                </a:r>
                <a:r>
                  <a:rPr lang="en-US" u="sng" dirty="0" smtClean="0"/>
                  <a:t> of </a:t>
                </a:r>
                <a:r>
                  <a:rPr lang="en-US" i="0" u="sng" dirty="0" smtClean="0">
                    <a:latin typeface="Cambria Math"/>
                  </a:rPr>
                  <a:t>𝐺_1</a:t>
                </a:r>
                <a:r>
                  <a:rPr lang="en-US" u="sng" dirty="0" smtClean="0"/>
                  <a:t> at 6</a:t>
                </a:r>
                <a:r>
                  <a:rPr lang="en-US" dirty="0" smtClean="0"/>
                  <a:t> and </a:t>
                </a:r>
                <a:r>
                  <a:rPr lang="en-US" u="sng" dirty="0" smtClean="0"/>
                  <a:t>varied the </a:t>
                </a:r>
                <a:r>
                  <a:rPr lang="en-US" i="0" u="sng" dirty="0" smtClean="0">
                    <a:latin typeface="Cambria Math"/>
                  </a:rPr>
                  <a:t>𝑘_𝑜𝑢𝑡</a:t>
                </a:r>
                <a:r>
                  <a:rPr lang="en-US" u="sng" dirty="0" smtClean="0"/>
                  <a:t> of the other graph</a:t>
                </a:r>
                <a:r>
                  <a:rPr lang="en-US" dirty="0" smtClean="0"/>
                  <a:t> </a:t>
                </a:r>
                <a:r>
                  <a:rPr lang="en-US" i="0" dirty="0" smtClean="0">
                    <a:latin typeface="Cambria Math"/>
                  </a:rPr>
                  <a:t>𝐺_2</a:t>
                </a:r>
                <a:r>
                  <a:rPr lang="en-US" dirty="0" smtClean="0"/>
                  <a:t> from 0 to 16.</a:t>
                </a:r>
              </a:p>
              <a:p>
                <a:pPr algn="l" rtl="0"/>
                <a:r>
                  <a:rPr lang="en-US" u="sng" dirty="0" err="1" smtClean="0"/>
                  <a:t>JointCluster</a:t>
                </a:r>
                <a:r>
                  <a:rPr lang="en-US" dirty="0" smtClean="0"/>
                  <a:t> integrated the information in the two graphs to produce a joint clustering tree, which when parsed </a:t>
                </a:r>
                <a:r>
                  <a:rPr lang="en-US" u="sng" dirty="0" smtClean="0"/>
                  <a:t>yielded better clusters</a:t>
                </a:r>
                <a:r>
                  <a:rPr lang="en-US" dirty="0" smtClean="0"/>
                  <a:t> than </a:t>
                </a:r>
                <a:r>
                  <a:rPr lang="en-US" dirty="0" err="1" smtClean="0"/>
                  <a:t>Coassociation</a:t>
                </a:r>
                <a:r>
                  <a:rPr lang="en-US" dirty="0" smtClean="0"/>
                  <a:t> and single tree clusters </a:t>
                </a:r>
                <a:r>
                  <a:rPr lang="en-US" u="sng" dirty="0" smtClean="0"/>
                  <a:t>for a larger range of the parameter values</a:t>
                </a:r>
                <a:r>
                  <a:rPr lang="en-US" dirty="0" smtClean="0"/>
                  <a:t>.</a:t>
                </a:r>
              </a:p>
            </p:txBody>
          </p:sp>
        </mc:Fallback>
      </mc:AlternateContent>
      <p:sp>
        <p:nvSpPr>
          <p:cNvPr id="4" name="Slide Number Placeholder 3"/>
          <p:cNvSpPr>
            <a:spLocks noGrp="1"/>
          </p:cNvSpPr>
          <p:nvPr>
            <p:ph type="sldNum" sz="quarter" idx="10"/>
          </p:nvPr>
        </p:nvSpPr>
        <p:spPr/>
        <p:txBody>
          <a:bodyPr/>
          <a:lstStyle/>
          <a:p>
            <a:fld id="{743F5A0F-8929-4EDB-BD67-C4CEE4ED2BB9}" type="slidenum">
              <a:rPr lang="he-IL" smtClean="0"/>
              <a:pPr/>
              <a:t>26</a:t>
            </a:fld>
            <a:endParaRPr lang="he-IL"/>
          </a:p>
        </p:txBody>
      </p:sp>
    </p:spTree>
    <p:extLst>
      <p:ext uri="{BB962C8B-B14F-4D97-AF65-F5344CB8AC3E}">
        <p14:creationId xmlns:p14="http://schemas.microsoft.com/office/powerpoint/2010/main" xmlns="" val="4060104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The </a:t>
            </a:r>
            <a:r>
              <a:rPr lang="en-US" u="sng" dirty="0" smtClean="0"/>
              <a:t>biological significance</a:t>
            </a:r>
            <a:r>
              <a:rPr lang="en-US" dirty="0" smtClean="0"/>
              <a:t> of detected clusters were assessed using </a:t>
            </a:r>
            <a:r>
              <a:rPr lang="en-US" u="sng" dirty="0" smtClean="0"/>
              <a:t>reference sets of yeast genes</a:t>
            </a:r>
            <a:r>
              <a:rPr lang="en-US" dirty="0" smtClean="0"/>
              <a:t> belonging to </a:t>
            </a:r>
            <a:r>
              <a:rPr lang="en-US" u="sng" dirty="0" smtClean="0"/>
              <a:t>different classes</a:t>
            </a:r>
            <a:r>
              <a:rPr lang="en-US" dirty="0" smtClean="0"/>
              <a:t>.</a:t>
            </a:r>
          </a:p>
          <a:p>
            <a:pPr algn="l" rtl="0"/>
            <a:endParaRPr lang="en-US" dirty="0" smtClean="0"/>
          </a:p>
          <a:p>
            <a:pPr algn="l" rtl="0"/>
            <a:r>
              <a:rPr lang="en-US" dirty="0" smtClean="0"/>
              <a:t>The </a:t>
            </a:r>
            <a:r>
              <a:rPr lang="en-US" u="sng" dirty="0" smtClean="0"/>
              <a:t>results are summarized</a:t>
            </a:r>
            <a:r>
              <a:rPr lang="en-US" dirty="0" smtClean="0"/>
              <a:t> using standard </a:t>
            </a:r>
            <a:r>
              <a:rPr lang="en-US" u="sng" dirty="0" smtClean="0"/>
              <a:t>performance measures</a:t>
            </a:r>
            <a:r>
              <a:rPr lang="en-US" dirty="0" smtClean="0"/>
              <a:t>, </a:t>
            </a:r>
            <a:r>
              <a:rPr lang="en-US" u="sng" dirty="0" smtClean="0"/>
              <a:t>sensitivity and specificity</a:t>
            </a:r>
            <a:r>
              <a:rPr lang="en-US" dirty="0" smtClean="0"/>
              <a:t>, both reported as percentages for each reference class.</a:t>
            </a:r>
          </a:p>
        </p:txBody>
      </p:sp>
      <p:sp>
        <p:nvSpPr>
          <p:cNvPr id="4" name="Slide Number Placeholder 3"/>
          <p:cNvSpPr>
            <a:spLocks noGrp="1"/>
          </p:cNvSpPr>
          <p:nvPr>
            <p:ph type="sldNum" sz="quarter" idx="10"/>
          </p:nvPr>
        </p:nvSpPr>
        <p:spPr/>
        <p:txBody>
          <a:bodyPr/>
          <a:lstStyle/>
          <a:p>
            <a:fld id="{743F5A0F-8929-4EDB-BD67-C4CEE4ED2BB9}" type="slidenum">
              <a:rPr lang="he-IL" smtClean="0"/>
              <a:pPr/>
              <a:t>27</a:t>
            </a:fld>
            <a:endParaRPr lang="he-IL"/>
          </a:p>
        </p:txBody>
      </p:sp>
    </p:spTree>
    <p:extLst>
      <p:ext uri="{BB962C8B-B14F-4D97-AF65-F5344CB8AC3E}">
        <p14:creationId xmlns:p14="http://schemas.microsoft.com/office/powerpoint/2010/main" xmlns="" val="3637485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Assessed the biological significance of the detected clusters using reference sets of genes </a:t>
            </a:r>
            <a:r>
              <a:rPr lang="en-US" u="sng" dirty="0" smtClean="0"/>
              <a:t>collected from various published sources</a:t>
            </a:r>
            <a:r>
              <a:rPr lang="en-US" dirty="0" smtClean="0"/>
              <a:t>.</a:t>
            </a:r>
          </a:p>
        </p:txBody>
      </p:sp>
      <p:sp>
        <p:nvSpPr>
          <p:cNvPr id="4" name="Slide Number Placeholder 3"/>
          <p:cNvSpPr>
            <a:spLocks noGrp="1"/>
          </p:cNvSpPr>
          <p:nvPr>
            <p:ph type="sldNum" sz="quarter" idx="10"/>
          </p:nvPr>
        </p:nvSpPr>
        <p:spPr/>
        <p:txBody>
          <a:bodyPr/>
          <a:lstStyle/>
          <a:p>
            <a:fld id="{743F5A0F-8929-4EDB-BD67-C4CEE4ED2BB9}" type="slidenum">
              <a:rPr lang="he-IL" smtClean="0"/>
              <a:pPr/>
              <a:t>28</a:t>
            </a:fld>
            <a:endParaRPr lang="he-IL"/>
          </a:p>
        </p:txBody>
      </p:sp>
    </p:spTree>
    <p:extLst>
      <p:ext uri="{BB962C8B-B14F-4D97-AF65-F5344CB8AC3E}">
        <p14:creationId xmlns:p14="http://schemas.microsoft.com/office/powerpoint/2010/main" xmlns="" val="2335299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u="sng" dirty="0" smtClean="0"/>
              <a:t>Sensitivity and specificity measure how well the clusters produced by a clustering method align with reference sets of a specific class.</a:t>
            </a:r>
          </a:p>
          <a:p>
            <a:pPr algn="l" rtl="0"/>
            <a:r>
              <a:rPr lang="en-US" dirty="0" smtClean="0"/>
              <a:t>Sensitivity is the fraction of reference sets that are enriched for genes belonging to some cluster output by the method.</a:t>
            </a:r>
          </a:p>
          <a:p>
            <a:pPr algn="l" rtl="0"/>
            <a:r>
              <a:rPr lang="en-US" dirty="0" smtClean="0"/>
              <a:t>Specificity is the fraction of clusters that are enriched for genes belonging to some reference set.</a:t>
            </a:r>
          </a:p>
          <a:p>
            <a:pPr algn="l" rtl="0"/>
            <a:endParaRPr lang="en-US" dirty="0" smtClean="0"/>
          </a:p>
          <a:p>
            <a:pPr algn="l" rtl="0"/>
            <a:r>
              <a:rPr lang="en-US" sz="1200" b="0" i="0" u="none" strike="noStrike" kern="1200" baseline="0" dirty="0" smtClean="0">
                <a:solidFill>
                  <a:schemeClr val="tx1"/>
                </a:solidFill>
                <a:latin typeface="+mn-lt"/>
                <a:ea typeface="+mn-ea"/>
                <a:cs typeface="+mn-cs"/>
              </a:rPr>
              <a:t>The </a:t>
            </a:r>
            <a:r>
              <a:rPr lang="en-US" sz="1200" b="0" i="0" u="sng" strike="noStrike" kern="1200" baseline="0" dirty="0" smtClean="0">
                <a:solidFill>
                  <a:schemeClr val="tx1"/>
                </a:solidFill>
                <a:latin typeface="+mn-lt"/>
                <a:ea typeface="+mn-ea"/>
                <a:cs typeface="+mn-cs"/>
              </a:rPr>
              <a:t>sensitivity measures the “coverage”</a:t>
            </a:r>
            <a:r>
              <a:rPr lang="en-US" sz="1200" b="0" i="0" u="none" strike="noStrike" kern="1200" baseline="0" dirty="0" smtClean="0">
                <a:solidFill>
                  <a:schemeClr val="tx1"/>
                </a:solidFill>
                <a:latin typeface="+mn-lt"/>
                <a:ea typeface="+mn-ea"/>
                <a:cs typeface="+mn-cs"/>
              </a:rPr>
              <a:t> of different biological processes by the clusters, and the </a:t>
            </a:r>
            <a:r>
              <a:rPr lang="en-US" sz="1200" b="0" i="0" u="sng" strike="noStrike" kern="1200" baseline="0" dirty="0" smtClean="0">
                <a:solidFill>
                  <a:schemeClr val="tx1"/>
                </a:solidFill>
                <a:latin typeface="+mn-lt"/>
                <a:ea typeface="+mn-ea"/>
                <a:cs typeface="+mn-cs"/>
              </a:rPr>
              <a:t>specificity the ‘‘accuracy’</a:t>
            </a:r>
            <a:r>
              <a:rPr lang="en-US" sz="1200" b="0" i="0" u="none" strike="noStrike" kern="1200" baseline="0" dirty="0" smtClean="0">
                <a:solidFill>
                  <a:schemeClr val="tx1"/>
                </a:solidFill>
                <a:latin typeface="+mn-lt"/>
                <a:ea typeface="+mn-ea"/>
                <a:cs typeface="+mn-cs"/>
              </a:rPr>
              <a:t>’ of the clusters.</a:t>
            </a:r>
            <a:endParaRPr lang="en-US" dirty="0" smtClean="0"/>
          </a:p>
        </p:txBody>
      </p:sp>
      <p:sp>
        <p:nvSpPr>
          <p:cNvPr id="4" name="Slide Number Placeholder 3"/>
          <p:cNvSpPr>
            <a:spLocks noGrp="1"/>
          </p:cNvSpPr>
          <p:nvPr>
            <p:ph type="sldNum" sz="quarter" idx="10"/>
          </p:nvPr>
        </p:nvSpPr>
        <p:spPr/>
        <p:txBody>
          <a:bodyPr/>
          <a:lstStyle/>
          <a:p>
            <a:fld id="{743F5A0F-8929-4EDB-BD67-C4CEE4ED2BB9}" type="slidenum">
              <a:rPr lang="he-IL" smtClean="0"/>
              <a:pPr/>
              <a:t>29</a:t>
            </a:fld>
            <a:endParaRPr lang="he-IL"/>
          </a:p>
        </p:txBody>
      </p:sp>
    </p:spTree>
    <p:extLst>
      <p:ext uri="{BB962C8B-B14F-4D97-AF65-F5344CB8AC3E}">
        <p14:creationId xmlns:p14="http://schemas.microsoft.com/office/powerpoint/2010/main" xmlns="" val="225811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43F5A0F-8929-4EDB-BD67-C4CEE4ED2BB9}" type="slidenum">
              <a:rPr lang="he-IL" smtClean="0"/>
              <a:pPr/>
              <a:t>3</a:t>
            </a:fld>
            <a:endParaRPr lang="he-I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u="sng" kern="1200" dirty="0" smtClean="0">
                <a:solidFill>
                  <a:schemeClr val="tx1"/>
                </a:solidFill>
                <a:effectLst/>
                <a:latin typeface="+mn-lt"/>
                <a:ea typeface="+mn-ea"/>
                <a:cs typeface="+mn-cs"/>
              </a:rPr>
              <a:t>To provide context</a:t>
            </a:r>
            <a:r>
              <a:rPr lang="en-US" sz="1200" b="0" i="0" kern="1200" dirty="0" smtClean="0">
                <a:solidFill>
                  <a:schemeClr val="tx1"/>
                </a:solidFill>
                <a:effectLst/>
                <a:latin typeface="+mn-lt"/>
                <a:ea typeface="+mn-ea"/>
                <a:cs typeface="+mn-cs"/>
              </a:rPr>
              <a:t>, we present results from clustering each network </a:t>
            </a:r>
            <a:r>
              <a:rPr lang="en-US" sz="1200" b="0" i="0" u="sng" kern="1200" dirty="0" smtClean="0">
                <a:solidFill>
                  <a:schemeClr val="tx1"/>
                </a:solidFill>
                <a:effectLst/>
                <a:latin typeface="+mn-lt"/>
                <a:ea typeface="+mn-ea"/>
                <a:cs typeface="+mn-cs"/>
              </a:rPr>
              <a:t>separately</a:t>
            </a:r>
            <a:r>
              <a:rPr lang="en-US" sz="1200" b="0" i="0" u="none"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using the single graph method.</a:t>
            </a:r>
          </a:p>
          <a:p>
            <a:pPr algn="l" rtl="0"/>
            <a:endParaRPr lang="en-US" sz="1200" b="0" i="0" kern="1200" dirty="0" smtClean="0">
              <a:solidFill>
                <a:schemeClr val="tx1"/>
              </a:solidFill>
              <a:effectLst/>
              <a:latin typeface="+mn-lt"/>
              <a:ea typeface="+mn-ea"/>
              <a:cs typeface="+mn-cs"/>
            </a:endParaRPr>
          </a:p>
          <a:p>
            <a:pPr algn="l" rtl="0"/>
            <a:r>
              <a:rPr lang="en-US" u="sng" dirty="0" smtClean="0"/>
              <a:t>Physical Only performs better</a:t>
            </a:r>
            <a:r>
              <a:rPr lang="en-US" dirty="0" smtClean="0"/>
              <a:t> than the other two methods </a:t>
            </a:r>
            <a:r>
              <a:rPr lang="en-US" dirty="0" err="1" smtClean="0"/>
              <a:t>wrt</a:t>
            </a:r>
            <a:r>
              <a:rPr lang="en-US" dirty="0" smtClean="0"/>
              <a:t> (with respect to) GO Process and TF Binding Sites,</a:t>
            </a:r>
          </a:p>
          <a:p>
            <a:pPr algn="l" rtl="0"/>
            <a:r>
              <a:rPr lang="en-US" dirty="0" smtClean="0"/>
              <a:t>and </a:t>
            </a:r>
            <a:r>
              <a:rPr lang="en-US" u="sng" dirty="0" smtClean="0"/>
              <a:t>Glucose/Ethanol Only fare well</a:t>
            </a:r>
            <a:r>
              <a:rPr lang="en-US" dirty="0" smtClean="0"/>
              <a:t> </a:t>
            </a:r>
            <a:r>
              <a:rPr lang="en-US" dirty="0" err="1" smtClean="0"/>
              <a:t>wrt</a:t>
            </a:r>
            <a:r>
              <a:rPr lang="en-US" dirty="0" smtClean="0"/>
              <a:t> </a:t>
            </a:r>
            <a:r>
              <a:rPr lang="en-US" dirty="0" err="1" smtClean="0"/>
              <a:t>eQTL</a:t>
            </a:r>
            <a:r>
              <a:rPr lang="en-US" dirty="0" smtClean="0"/>
              <a:t> Hotspots.</a:t>
            </a:r>
          </a:p>
          <a:p>
            <a:pPr algn="l" rtl="0"/>
            <a:r>
              <a:rPr lang="en-US" sz="1200" b="0" i="0" kern="1200" dirty="0" smtClean="0">
                <a:solidFill>
                  <a:schemeClr val="tx1"/>
                </a:solidFill>
                <a:effectLst/>
                <a:latin typeface="+mn-lt"/>
                <a:ea typeface="+mn-ea"/>
                <a:cs typeface="+mn-cs"/>
              </a:rPr>
              <a:t>This relative performance is </a:t>
            </a:r>
            <a:r>
              <a:rPr lang="en-US" sz="1200" b="0" i="0" u="sng" kern="1200" dirty="0" smtClean="0">
                <a:solidFill>
                  <a:schemeClr val="tx1"/>
                </a:solidFill>
                <a:effectLst/>
                <a:latin typeface="+mn-lt"/>
                <a:ea typeface="+mn-ea"/>
                <a:cs typeface="+mn-cs"/>
              </a:rPr>
              <a:t>not surprising due to the varying levels of bias in the reference classes</a:t>
            </a:r>
            <a:r>
              <a:rPr lang="en-US" sz="1200" b="0" i="0" kern="1200" dirty="0" smtClean="0">
                <a:solidFill>
                  <a:schemeClr val="tx1"/>
                </a:solidFill>
                <a:effectLst/>
                <a:latin typeface="+mn-lt"/>
                <a:ea typeface="+mn-ea"/>
                <a:cs typeface="+mn-cs"/>
              </a:rPr>
              <a:t>, and the </a:t>
            </a:r>
            <a:r>
              <a:rPr lang="en-US" sz="1200" b="0" i="0" u="sng" kern="1200" dirty="0" smtClean="0">
                <a:solidFill>
                  <a:schemeClr val="tx1"/>
                </a:solidFill>
                <a:effectLst/>
                <a:latin typeface="+mn-lt"/>
                <a:ea typeface="+mn-ea"/>
                <a:cs typeface="+mn-cs"/>
              </a:rPr>
              <a:t>different data sources used to construct the networks</a:t>
            </a:r>
            <a:r>
              <a:rPr lang="en-US" sz="1200" b="0" i="0" kern="1200" dirty="0" smtClean="0">
                <a:solidFill>
                  <a:schemeClr val="tx1"/>
                </a:solidFill>
                <a:effectLst/>
                <a:latin typeface="+mn-lt"/>
                <a:ea typeface="+mn-ea"/>
                <a:cs typeface="+mn-cs"/>
              </a:rPr>
              <a:t>.</a:t>
            </a:r>
          </a:p>
          <a:p>
            <a:pPr algn="l" rtl="0"/>
            <a:endParaRPr lang="en-US" sz="1200" b="0" i="0" kern="1200" dirty="0" smtClean="0">
              <a:solidFill>
                <a:schemeClr val="tx1"/>
              </a:solidFill>
              <a:effectLst/>
              <a:latin typeface="+mn-lt"/>
              <a:ea typeface="+mn-ea"/>
              <a:cs typeface="+mn-cs"/>
            </a:endParaRPr>
          </a:p>
          <a:p>
            <a:pPr marL="171450" indent="-171450" algn="l" rtl="0">
              <a:buFont typeface="Arial" pitchFamily="34" charset="0"/>
              <a:buChar char="•"/>
            </a:pPr>
            <a:r>
              <a:rPr lang="en-US" sz="1200" b="0" i="0" kern="1200" dirty="0" smtClean="0">
                <a:solidFill>
                  <a:schemeClr val="tx1"/>
                </a:solidFill>
                <a:effectLst/>
                <a:latin typeface="+mn-lt"/>
                <a:ea typeface="+mn-ea"/>
                <a:cs typeface="+mn-cs"/>
              </a:rPr>
              <a:t>Though physical interactions between genes or gene products are known to be predictive of shared GO annotations, certain GO annotations inferred from physical interactions introduce bias.</a:t>
            </a:r>
          </a:p>
          <a:p>
            <a:pPr marL="171450" indent="-171450" algn="l" rtl="0">
              <a:buFont typeface="Arial" pitchFamily="34" charset="0"/>
              <a:buChar char="•"/>
            </a:pPr>
            <a:r>
              <a:rPr lang="en-US" dirty="0" smtClean="0"/>
              <a:t>The same </a:t>
            </a:r>
            <a:r>
              <a:rPr lang="en-US" dirty="0" err="1" smtClean="0"/>
              <a:t>ChIP</a:t>
            </a:r>
            <a:r>
              <a:rPr lang="en-US" dirty="0" smtClean="0"/>
              <a:t> binding data was used to predict TF binding sites and protein-DNA interactions, so validation of clusters derived from the physical network using TF Binding Sites is biased.</a:t>
            </a:r>
          </a:p>
          <a:p>
            <a:pPr marL="171450" indent="-171450" algn="l" rtl="0">
              <a:buFont typeface="Arial" pitchFamily="34" charset="0"/>
              <a:buChar char="•"/>
            </a:pPr>
            <a:r>
              <a:rPr lang="en-US" dirty="0" smtClean="0"/>
              <a:t>Finally, the same expression data underlying the coexpression networks was used with the independent genotype data to define the </a:t>
            </a:r>
            <a:r>
              <a:rPr lang="en-US" dirty="0" err="1" smtClean="0"/>
              <a:t>eQTL</a:t>
            </a:r>
            <a:r>
              <a:rPr lang="en-US" dirty="0" smtClean="0"/>
              <a:t> hotspots.</a:t>
            </a:r>
          </a:p>
          <a:p>
            <a:pPr marL="628650" lvl="1" indent="-171450" algn="l" rtl="0">
              <a:buFont typeface="Arial" pitchFamily="34" charset="0"/>
              <a:buChar char="•"/>
            </a:pPr>
            <a:r>
              <a:rPr lang="en-US" sz="1200" b="0" i="0" kern="1200" dirty="0" smtClean="0">
                <a:solidFill>
                  <a:schemeClr val="tx1"/>
                </a:solidFill>
                <a:effectLst/>
                <a:latin typeface="+mn-lt"/>
                <a:ea typeface="+mn-ea"/>
                <a:cs typeface="+mn-cs"/>
              </a:rPr>
              <a:t>Hence the </a:t>
            </a:r>
            <a:r>
              <a:rPr lang="en-US" sz="1200" b="0" i="0" kern="1200" dirty="0" err="1" smtClean="0">
                <a:solidFill>
                  <a:schemeClr val="tx1"/>
                </a:solidFill>
                <a:effectLst/>
                <a:latin typeface="+mn-lt"/>
                <a:ea typeface="+mn-ea"/>
                <a:cs typeface="+mn-cs"/>
              </a:rPr>
              <a:t>eQTL</a:t>
            </a:r>
            <a:r>
              <a:rPr lang="en-US" sz="1200" b="0" i="0" kern="1200" dirty="0" smtClean="0">
                <a:solidFill>
                  <a:schemeClr val="tx1"/>
                </a:solidFill>
                <a:effectLst/>
                <a:latin typeface="+mn-lt"/>
                <a:ea typeface="+mn-ea"/>
                <a:cs typeface="+mn-cs"/>
              </a:rPr>
              <a:t> Hotspots class does not by itself provide a convincing validation of the coexpression clusters; however it can be used to understand the extent of genetic control of coordinated transcription and to validate clusters derived from networks comprising only physical interactions.</a:t>
            </a:r>
          </a:p>
          <a:p>
            <a:pPr marL="0" lvl="0" indent="0" algn="l" rtl="0">
              <a:buFont typeface="Arial" pitchFamily="34" charset="0"/>
              <a:buNone/>
            </a:pPr>
            <a:r>
              <a:rPr lang="en-US" sz="1200" b="0" i="0" kern="1200" dirty="0" smtClean="0">
                <a:solidFill>
                  <a:schemeClr val="tx1"/>
                </a:solidFill>
                <a:effectLst/>
                <a:latin typeface="+mn-lt"/>
                <a:ea typeface="+mn-ea"/>
                <a:cs typeface="+mn-cs"/>
              </a:rPr>
              <a:t>The reference classes offering </a:t>
            </a:r>
            <a:r>
              <a:rPr lang="en-US" sz="1200" b="0" i="0" u="sng" kern="1200" dirty="0" smtClean="0">
                <a:solidFill>
                  <a:schemeClr val="tx1"/>
                </a:solidFill>
                <a:effectLst/>
                <a:latin typeface="+mn-lt"/>
                <a:ea typeface="+mn-ea"/>
                <a:cs typeface="+mn-cs"/>
              </a:rPr>
              <a:t>truly independent validation</a:t>
            </a:r>
            <a:r>
              <a:rPr lang="en-US" sz="1200" b="0" i="0" kern="1200" dirty="0" smtClean="0">
                <a:solidFill>
                  <a:schemeClr val="tx1"/>
                </a:solidFill>
                <a:effectLst/>
                <a:latin typeface="+mn-lt"/>
                <a:ea typeface="+mn-ea"/>
                <a:cs typeface="+mn-cs"/>
              </a:rPr>
              <a:t> of clusters are </a:t>
            </a:r>
            <a:r>
              <a:rPr lang="en-US" sz="1200" b="0" i="0" u="sng" kern="1200" dirty="0" smtClean="0">
                <a:solidFill>
                  <a:schemeClr val="tx1"/>
                </a:solidFill>
                <a:effectLst/>
                <a:latin typeface="+mn-lt"/>
                <a:ea typeface="+mn-ea"/>
                <a:cs typeface="+mn-cs"/>
              </a:rPr>
              <a:t>TF Perturbations and Compendium of Perturbations</a:t>
            </a:r>
            <a:r>
              <a:rPr lang="en-US" sz="1200" b="0" i="0" kern="1200" dirty="0" smtClean="0">
                <a:solidFill>
                  <a:schemeClr val="tx1"/>
                </a:solidFill>
                <a:effectLst/>
                <a:latin typeface="+mn-lt"/>
                <a:ea typeface="+mn-ea"/>
                <a:cs typeface="+mn-cs"/>
              </a:rPr>
              <a:t>, and the three single graph methods perform similarly in these perturbation classes.</a:t>
            </a:r>
          </a:p>
          <a:p>
            <a:pPr marL="0" lvl="0" indent="0" algn="l" rtl="0">
              <a:buFont typeface="Arial" pitchFamily="34" charset="0"/>
              <a:buNone/>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kern="1200" dirty="0" smtClean="0">
                <a:solidFill>
                  <a:schemeClr val="tx1"/>
                </a:solidFill>
                <a:effectLst/>
                <a:latin typeface="+mn-lt"/>
                <a:ea typeface="+mn-ea"/>
                <a:cs typeface="+mn-cs"/>
              </a:rPr>
              <a:t>To help interpret these performance measures properly, information such as </a:t>
            </a:r>
            <a:r>
              <a:rPr lang="en-US" sz="1200" b="0" i="0" u="sng" kern="1200" dirty="0" smtClean="0">
                <a:solidFill>
                  <a:schemeClr val="tx1"/>
                </a:solidFill>
                <a:effectLst/>
                <a:latin typeface="+mn-lt"/>
                <a:ea typeface="+mn-ea"/>
                <a:cs typeface="+mn-cs"/>
              </a:rPr>
              <a:t>coverage of genes</a:t>
            </a:r>
            <a:r>
              <a:rPr lang="en-US" sz="1200" b="0" i="0" kern="1200" dirty="0" smtClean="0">
                <a:solidFill>
                  <a:schemeClr val="tx1"/>
                </a:solidFill>
                <a:effectLst/>
                <a:latin typeface="+mn-lt"/>
                <a:ea typeface="+mn-ea"/>
                <a:cs typeface="+mn-cs"/>
              </a:rPr>
              <a:t> (# of genes in detected clusters) and </a:t>
            </a:r>
            <a:r>
              <a:rPr lang="en-US" sz="1200" b="0" i="0" u="sng" kern="1200" dirty="0" smtClean="0">
                <a:solidFill>
                  <a:schemeClr val="tx1"/>
                </a:solidFill>
                <a:effectLst/>
                <a:latin typeface="+mn-lt"/>
                <a:ea typeface="+mn-ea"/>
                <a:cs typeface="+mn-cs"/>
              </a:rPr>
              <a:t>average size of a cluster</a:t>
            </a:r>
            <a:r>
              <a:rPr lang="en-US" sz="1200" b="0" i="0" kern="1200" dirty="0" smtClean="0">
                <a:solidFill>
                  <a:schemeClr val="tx1"/>
                </a:solidFill>
                <a:effectLst/>
                <a:latin typeface="+mn-lt"/>
                <a:ea typeface="+mn-ea"/>
                <a:cs typeface="+mn-cs"/>
              </a:rPr>
              <a:t> (average # of genes in a cluster with </a:t>
            </a:r>
            <a:r>
              <a:rPr lang="en-US" sz="1200" b="0" i="0" u="sng" kern="1200" dirty="0" smtClean="0">
                <a:solidFill>
                  <a:schemeClr val="tx1"/>
                </a:solidFill>
                <a:effectLst/>
                <a:latin typeface="+mn-lt"/>
                <a:ea typeface="+mn-ea"/>
                <a:cs typeface="+mn-cs"/>
              </a:rPr>
              <a:t>error bars</a:t>
            </a:r>
            <a:r>
              <a:rPr lang="en-US" sz="1200" b="0" i="0" kern="1200" dirty="0" smtClean="0">
                <a:solidFill>
                  <a:schemeClr val="tx1"/>
                </a:solidFill>
                <a:effectLst/>
                <a:latin typeface="+mn-lt"/>
                <a:ea typeface="+mn-ea"/>
                <a:cs typeface="+mn-cs"/>
              </a:rPr>
              <a:t> indicating standard deviation) are also shown. All reported results focus only on clusters with </a:t>
            </a:r>
            <a:r>
              <a:rPr lang="en-US" sz="1200" b="0" i="0" u="sng" kern="1200" dirty="0" smtClean="0">
                <a:solidFill>
                  <a:schemeClr val="tx1"/>
                </a:solidFill>
                <a:effectLst/>
                <a:latin typeface="+mn-lt"/>
                <a:ea typeface="+mn-ea"/>
                <a:cs typeface="+mn-cs"/>
              </a:rPr>
              <a:t>at least 10 genes</a:t>
            </a:r>
            <a:r>
              <a:rPr lang="en-US" sz="1200" b="0" i="0" kern="1200" dirty="0" smtClean="0">
                <a:solidFill>
                  <a:schemeClr val="tx1"/>
                </a:solidFill>
                <a:effectLst/>
                <a:latin typeface="+mn-lt"/>
                <a:ea typeface="+mn-ea"/>
                <a:cs typeface="+mn-cs"/>
              </a:rPr>
              <a:t>.</a:t>
            </a:r>
          </a:p>
          <a:p>
            <a:pPr marL="0" lvl="0" indent="0" algn="l" rtl="0">
              <a:buFont typeface="Arial" pitchFamily="34" charset="0"/>
              <a:buNone/>
            </a:pPr>
            <a:endParaRPr lang="en-US" sz="1200" b="0" i="0" kern="1200" dirty="0" smtClean="0">
              <a:solidFill>
                <a:schemeClr val="tx1"/>
              </a:solidFill>
              <a:effectLst/>
              <a:latin typeface="+mn-lt"/>
              <a:ea typeface="+mn-ea"/>
              <a:cs typeface="+mn-cs"/>
            </a:endParaRPr>
          </a:p>
          <a:p>
            <a:pPr marL="0" lvl="0" indent="0" algn="l" rtl="0">
              <a:buFont typeface="Arial" pitchFamily="34" charset="0"/>
              <a:buNone/>
            </a:pPr>
            <a:r>
              <a:rPr lang="en-US" sz="1200" b="0" i="0" kern="1200" dirty="0" smtClean="0">
                <a:solidFill>
                  <a:schemeClr val="tx1"/>
                </a:solidFill>
                <a:effectLst/>
                <a:latin typeface="+mn-lt"/>
                <a:ea typeface="+mn-ea"/>
                <a:cs typeface="+mn-cs"/>
              </a:rPr>
              <a:t>Integration of the yeast physical network with the glucose/ethanol coexpression networks was done </a:t>
            </a:r>
            <a:r>
              <a:rPr lang="en-US" sz="1200" b="0" i="0" u="sng" kern="1200" dirty="0" smtClean="0">
                <a:solidFill>
                  <a:schemeClr val="tx1"/>
                </a:solidFill>
                <a:effectLst/>
                <a:latin typeface="+mn-lt"/>
                <a:ea typeface="+mn-ea"/>
                <a:cs typeface="+mn-cs"/>
              </a:rPr>
              <a:t>to find sets of genes that clustered reasonably well in all three networks</a:t>
            </a:r>
            <a:r>
              <a:rPr lang="en-US" sz="1200" b="0" i="0" kern="1200" dirty="0" smtClean="0">
                <a:solidFill>
                  <a:schemeClr val="tx1"/>
                </a:solidFill>
                <a:effectLst/>
                <a:latin typeface="+mn-lt"/>
                <a:ea typeface="+mn-ea"/>
                <a:cs typeface="+mn-cs"/>
              </a:rPr>
              <a:t>.</a:t>
            </a:r>
          </a:p>
          <a:p>
            <a:pPr marL="0" lvl="0" indent="0" algn="l" rtl="0">
              <a:buFont typeface="Arial" pitchFamily="34" charset="0"/>
              <a:buNone/>
            </a:pPr>
            <a:r>
              <a:rPr lang="en-US" sz="1200" b="0" i="0" u="sng" kern="1200" dirty="0" err="1" smtClean="0">
                <a:solidFill>
                  <a:schemeClr val="tx1"/>
                </a:solidFill>
                <a:effectLst/>
                <a:latin typeface="+mn-lt"/>
                <a:ea typeface="+mn-ea"/>
                <a:cs typeface="+mn-cs"/>
              </a:rPr>
              <a:t>JointCluster</a:t>
            </a:r>
            <a:r>
              <a:rPr lang="en-US" sz="1200" b="0" i="0" u="sng" kern="1200" dirty="0" smtClean="0">
                <a:solidFill>
                  <a:schemeClr val="tx1"/>
                </a:solidFill>
                <a:effectLst/>
                <a:latin typeface="+mn-lt"/>
                <a:ea typeface="+mn-ea"/>
                <a:cs typeface="+mn-cs"/>
              </a:rPr>
              <a:t> performed a better integration of these networks than </a:t>
            </a:r>
            <a:r>
              <a:rPr lang="en-US" sz="1200" b="0" i="0" u="sng" kern="1200" dirty="0" err="1" smtClean="0">
                <a:solidFill>
                  <a:schemeClr val="tx1"/>
                </a:solidFill>
                <a:effectLst/>
                <a:latin typeface="+mn-lt"/>
                <a:ea typeface="+mn-ea"/>
                <a:cs typeface="+mn-cs"/>
              </a:rPr>
              <a:t>Coassociation</a:t>
            </a:r>
            <a:r>
              <a:rPr lang="en-US" sz="1200" b="0" i="0" u="sng" kern="1200" dirty="0" smtClean="0">
                <a:solidFill>
                  <a:schemeClr val="tx1"/>
                </a:solidFill>
                <a:effectLst/>
                <a:latin typeface="+mn-lt"/>
                <a:ea typeface="+mn-ea"/>
                <a:cs typeface="+mn-cs"/>
              </a:rPr>
              <a:t> for all reference classes except </a:t>
            </a:r>
            <a:r>
              <a:rPr lang="en-US" sz="1200" b="0" i="0" u="sng" kern="1200" dirty="0" err="1" smtClean="0">
                <a:solidFill>
                  <a:schemeClr val="tx1"/>
                </a:solidFill>
                <a:effectLst/>
                <a:latin typeface="+mn-lt"/>
                <a:ea typeface="+mn-ea"/>
                <a:cs typeface="+mn-cs"/>
              </a:rPr>
              <a:t>eQTL</a:t>
            </a:r>
            <a:r>
              <a:rPr lang="en-US" sz="1200" b="0" i="0" u="sng" kern="1200" dirty="0" smtClean="0">
                <a:solidFill>
                  <a:schemeClr val="tx1"/>
                </a:solidFill>
                <a:effectLst/>
                <a:latin typeface="+mn-lt"/>
                <a:ea typeface="+mn-ea"/>
                <a:cs typeface="+mn-cs"/>
              </a:rPr>
              <a:t> Hotspots.</a:t>
            </a:r>
          </a:p>
          <a:p>
            <a:pPr marL="0" lvl="0" indent="0" algn="l" rtl="0">
              <a:buFont typeface="Arial" pitchFamily="34" charset="0"/>
              <a:buNone/>
            </a:pPr>
            <a:r>
              <a:rPr lang="en-US" sz="1200" b="0" i="0" kern="1200" dirty="0" smtClean="0">
                <a:solidFill>
                  <a:schemeClr val="tx1"/>
                </a:solidFill>
                <a:effectLst/>
                <a:latin typeface="+mn-lt"/>
                <a:ea typeface="+mn-ea"/>
                <a:cs typeface="+mn-cs"/>
              </a:rPr>
              <a:t>The enrichment results of single tree methods in Figure B </a:t>
            </a:r>
            <a:r>
              <a:rPr lang="en-US" sz="1200" b="0" i="0" u="sng" kern="1200" dirty="0" smtClean="0">
                <a:solidFill>
                  <a:schemeClr val="tx1"/>
                </a:solidFill>
                <a:effectLst/>
                <a:latin typeface="+mn-lt"/>
                <a:ea typeface="+mn-ea"/>
                <a:cs typeface="+mn-cs"/>
              </a:rPr>
              <a:t>followed a trend similar to the single graph methods in Figure A</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rPr>
              <a:t>reflecting the bias</a:t>
            </a:r>
            <a:r>
              <a:rPr lang="en-US" sz="1200" b="0" i="0" kern="1200" dirty="0" smtClean="0">
                <a:solidFill>
                  <a:schemeClr val="tx1"/>
                </a:solidFill>
                <a:effectLst/>
                <a:latin typeface="+mn-lt"/>
                <a:ea typeface="+mn-ea"/>
                <a:cs typeface="+mn-cs"/>
              </a:rPr>
              <a:t> in the reference classes.</a:t>
            </a:r>
          </a:p>
          <a:p>
            <a:pPr marL="0" lvl="0" indent="0" algn="l" rtl="0">
              <a:buFont typeface="Arial" pitchFamily="34" charset="0"/>
              <a:buNone/>
            </a:pPr>
            <a:r>
              <a:rPr lang="en-US" sz="1200" b="0" i="0" u="sng" kern="1200" dirty="0" smtClean="0">
                <a:solidFill>
                  <a:schemeClr val="tx1"/>
                </a:solidFill>
                <a:effectLst/>
                <a:latin typeface="+mn-lt"/>
                <a:ea typeface="+mn-ea"/>
                <a:cs typeface="+mn-cs"/>
              </a:rPr>
              <a:t>In the two truly independent</a:t>
            </a:r>
            <a:r>
              <a:rPr lang="en-US" sz="1200" b="0" i="0" kern="1200" dirty="0" smtClean="0">
                <a:solidFill>
                  <a:schemeClr val="tx1"/>
                </a:solidFill>
                <a:effectLst/>
                <a:latin typeface="+mn-lt"/>
                <a:ea typeface="+mn-ea"/>
                <a:cs typeface="+mn-cs"/>
              </a:rPr>
              <a:t> perturbation classes, </a:t>
            </a:r>
            <a:r>
              <a:rPr lang="en-US" sz="1200" b="0" i="0" u="sng" kern="1200" dirty="0" err="1" smtClean="0">
                <a:solidFill>
                  <a:schemeClr val="tx1"/>
                </a:solidFill>
                <a:effectLst/>
                <a:latin typeface="+mn-lt"/>
                <a:ea typeface="+mn-ea"/>
                <a:cs typeface="+mn-cs"/>
              </a:rPr>
              <a:t>JointCluster</a:t>
            </a:r>
            <a:r>
              <a:rPr lang="en-US" sz="1200" b="0" i="0" u="sng" kern="1200" dirty="0" smtClean="0">
                <a:solidFill>
                  <a:schemeClr val="tx1"/>
                </a:solidFill>
                <a:effectLst/>
                <a:latin typeface="+mn-lt"/>
                <a:ea typeface="+mn-ea"/>
                <a:cs typeface="+mn-cs"/>
              </a:rPr>
              <a:t> showed better sensitivity</a:t>
            </a:r>
            <a:r>
              <a:rPr lang="en-US" sz="1200" b="0" i="0" kern="1200" dirty="0" smtClean="0">
                <a:solidFill>
                  <a:schemeClr val="tx1"/>
                </a:solidFill>
                <a:effectLst/>
                <a:latin typeface="+mn-lt"/>
                <a:ea typeface="+mn-ea"/>
                <a:cs typeface="+mn-cs"/>
              </a:rPr>
              <a:t> than the other methods at </a:t>
            </a:r>
            <a:r>
              <a:rPr lang="en-US" sz="1200" b="0" i="0" u="sng" kern="1200" dirty="0" smtClean="0">
                <a:solidFill>
                  <a:schemeClr val="tx1"/>
                </a:solidFill>
                <a:effectLst/>
                <a:latin typeface="+mn-lt"/>
                <a:ea typeface="+mn-ea"/>
                <a:cs typeface="+mn-cs"/>
              </a:rPr>
              <a:t>comparable or better specificity</a:t>
            </a:r>
            <a:r>
              <a:rPr lang="en-US" sz="1200" b="0" i="0" kern="1200" dirty="0" smtClean="0">
                <a:solidFill>
                  <a:schemeClr val="tx1"/>
                </a:solidFill>
                <a:effectLst/>
                <a:latin typeface="+mn-lt"/>
                <a:ea typeface="+mn-ea"/>
                <a:cs typeface="+mn-cs"/>
              </a:rPr>
              <a:t>.</a:t>
            </a:r>
          </a:p>
          <a:p>
            <a:pPr marL="0" lvl="0" indent="0" algn="l" rtl="0">
              <a:buFont typeface="Arial" pitchFamily="34" charset="0"/>
              <a:buNone/>
            </a:pPr>
            <a:endParaRPr lang="en-US" sz="1200" b="0" i="0" kern="1200" dirty="0" smtClean="0">
              <a:solidFill>
                <a:schemeClr val="tx1"/>
              </a:solidFill>
              <a:effectLst/>
              <a:latin typeface="+mn-lt"/>
              <a:ea typeface="+mn-ea"/>
              <a:cs typeface="+mn-cs"/>
            </a:endParaRPr>
          </a:p>
          <a:p>
            <a:pPr marL="0" lvl="0" indent="0" algn="l" rtl="0">
              <a:buFont typeface="Arial" pitchFamily="34" charset="0"/>
              <a:buNone/>
            </a:pPr>
            <a:r>
              <a:rPr lang="en-US" sz="1200" b="0" i="0" u="sng" kern="1200" dirty="0" smtClean="0">
                <a:solidFill>
                  <a:schemeClr val="tx1"/>
                </a:solidFill>
                <a:effectLst/>
                <a:latin typeface="+mn-lt"/>
                <a:ea typeface="+mn-ea"/>
                <a:cs typeface="+mn-cs"/>
              </a:rPr>
              <a:t>In summary</a:t>
            </a:r>
            <a:r>
              <a:rPr lang="en-US" sz="1200" b="0" i="0" kern="1200" dirty="0" smtClean="0">
                <a:solidFill>
                  <a:schemeClr val="tx1"/>
                </a:solidFill>
                <a:effectLst/>
                <a:latin typeface="+mn-lt"/>
                <a:ea typeface="+mn-ea"/>
                <a:cs typeface="+mn-cs"/>
              </a:rPr>
              <a:t>, though different </a:t>
            </a:r>
            <a:r>
              <a:rPr lang="en-US" sz="1200" b="0" i="0" u="sng" kern="1200" dirty="0" smtClean="0">
                <a:solidFill>
                  <a:schemeClr val="tx1"/>
                </a:solidFill>
                <a:effectLst/>
                <a:latin typeface="+mn-lt"/>
                <a:ea typeface="+mn-ea"/>
                <a:cs typeface="+mn-cs"/>
              </a:rPr>
              <a:t>single graph</a:t>
            </a:r>
            <a:r>
              <a:rPr lang="en-US" sz="1200" b="0" i="0" kern="1200" dirty="0" smtClean="0">
                <a:solidFill>
                  <a:schemeClr val="tx1"/>
                </a:solidFill>
                <a:effectLst/>
                <a:latin typeface="+mn-lt"/>
                <a:ea typeface="+mn-ea"/>
                <a:cs typeface="+mn-cs"/>
              </a:rPr>
              <a:t> and single tree methods were </a:t>
            </a:r>
            <a:r>
              <a:rPr lang="en-US" sz="1200" b="0" i="0" u="sng" kern="1200" dirty="0" smtClean="0">
                <a:solidFill>
                  <a:schemeClr val="tx1"/>
                </a:solidFill>
                <a:effectLst/>
                <a:latin typeface="+mn-lt"/>
                <a:ea typeface="+mn-ea"/>
                <a:cs typeface="+mn-cs"/>
              </a:rPr>
              <a:t>best performers in different reference</a:t>
            </a:r>
            <a:r>
              <a:rPr lang="en-US" sz="1200" b="0" i="0" kern="1200" dirty="0" smtClean="0">
                <a:solidFill>
                  <a:schemeClr val="tx1"/>
                </a:solidFill>
                <a:effectLst/>
                <a:latin typeface="+mn-lt"/>
                <a:ea typeface="+mn-ea"/>
                <a:cs typeface="+mn-cs"/>
              </a:rPr>
              <a:t> classes </a:t>
            </a:r>
            <a:r>
              <a:rPr lang="en-US" sz="1200" b="0" i="0" u="sng" kern="1200" dirty="0" err="1" smtClean="0">
                <a:solidFill>
                  <a:schemeClr val="tx1"/>
                </a:solidFill>
                <a:effectLst/>
                <a:latin typeface="+mn-lt"/>
                <a:ea typeface="+mn-ea"/>
                <a:cs typeface="+mn-cs"/>
              </a:rPr>
              <a:t>JointCluster</a:t>
            </a:r>
            <a:r>
              <a:rPr lang="en-US" sz="1200" b="0" i="0" u="sng" kern="1200" dirty="0" smtClean="0">
                <a:solidFill>
                  <a:schemeClr val="tx1"/>
                </a:solidFill>
                <a:effectLst/>
                <a:latin typeface="+mn-lt"/>
                <a:ea typeface="+mn-ea"/>
                <a:cs typeface="+mn-cs"/>
              </a:rPr>
              <a:t> was more robust and performed well across all reference classes</a:t>
            </a:r>
            <a:r>
              <a:rPr lang="en-US" sz="1200" b="0" i="0" kern="1200" dirty="0" smtClean="0">
                <a:solidFill>
                  <a:schemeClr val="tx1"/>
                </a:solidFill>
                <a:effectLst/>
                <a:latin typeface="+mn-lt"/>
                <a:ea typeface="+mn-ea"/>
                <a:cs typeface="+mn-cs"/>
              </a:rPr>
              <a:t> characterizing diverse cellular processes in yeast.</a:t>
            </a:r>
          </a:p>
        </p:txBody>
      </p:sp>
      <p:sp>
        <p:nvSpPr>
          <p:cNvPr id="4" name="Slide Number Placeholder 3"/>
          <p:cNvSpPr>
            <a:spLocks noGrp="1"/>
          </p:cNvSpPr>
          <p:nvPr>
            <p:ph type="sldNum" sz="quarter" idx="10"/>
          </p:nvPr>
        </p:nvSpPr>
        <p:spPr/>
        <p:txBody>
          <a:bodyPr/>
          <a:lstStyle/>
          <a:p>
            <a:fld id="{743F5A0F-8929-4EDB-BD67-C4CEE4ED2BB9}" type="slidenum">
              <a:rPr lang="he-IL" smtClean="0"/>
              <a:pPr/>
              <a:t>30</a:t>
            </a:fld>
            <a:endParaRPr lang="he-IL"/>
          </a:p>
        </p:txBody>
      </p:sp>
    </p:spTree>
    <p:extLst>
      <p:ext uri="{BB962C8B-B14F-4D97-AF65-F5344CB8AC3E}">
        <p14:creationId xmlns:p14="http://schemas.microsoft.com/office/powerpoint/2010/main" xmlns="" val="51985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To compare </a:t>
            </a:r>
            <a:r>
              <a:rPr lang="en-US" dirty="0" err="1" smtClean="0"/>
              <a:t>JointCluster</a:t>
            </a:r>
            <a:r>
              <a:rPr lang="en-US" dirty="0" smtClean="0"/>
              <a:t> against methods that integrate only a single coexpression network with a physical network, such as </a:t>
            </a:r>
            <a:r>
              <a:rPr lang="en-US" u="sng" dirty="0" smtClean="0"/>
              <a:t>Matisse and Co-clustering</a:t>
            </a:r>
            <a:r>
              <a:rPr lang="en-US" dirty="0" smtClean="0"/>
              <a:t>, we considered joint clustering of a combined &lt;</a:t>
            </a:r>
            <a:r>
              <a:rPr lang="en-US" dirty="0" err="1" smtClean="0"/>
              <a:t>glucose+ethanol</a:t>
            </a:r>
            <a:r>
              <a:rPr lang="en-US" dirty="0" smtClean="0"/>
              <a:t>&gt; coexpression network and the physical network.</a:t>
            </a:r>
          </a:p>
          <a:p>
            <a:pPr algn="l" rtl="0"/>
            <a:r>
              <a:rPr lang="en-US" dirty="0" smtClean="0"/>
              <a:t>	</a:t>
            </a:r>
            <a:r>
              <a:rPr lang="en-US" u="sng" dirty="0" smtClean="0"/>
              <a:t>The &lt;</a:t>
            </a:r>
            <a:r>
              <a:rPr lang="en-US" u="sng" dirty="0" err="1" smtClean="0"/>
              <a:t>glucose+ethanol</a:t>
            </a:r>
            <a:r>
              <a:rPr lang="en-US" u="sng" dirty="0" smtClean="0"/>
              <a:t>&gt; network refers to the single coexpression network built from expression data that is obtained by concatenating the normalized </a:t>
            </a:r>
            <a:r>
              <a:rPr lang="en-US" u="none" dirty="0" smtClean="0"/>
              <a:t>	</a:t>
            </a:r>
            <a:r>
              <a:rPr lang="en-US" u="sng" dirty="0" smtClean="0"/>
              <a:t>expression profiles of genes under the glucose and ethanol conditions.</a:t>
            </a:r>
          </a:p>
          <a:p>
            <a:pPr algn="l" rtl="0"/>
            <a:endParaRPr lang="en-US" sz="1200" b="0" i="0" kern="1200" dirty="0" smtClean="0">
              <a:solidFill>
                <a:schemeClr val="tx1"/>
              </a:solidFill>
              <a:effectLst/>
              <a:latin typeface="+mn-lt"/>
              <a:ea typeface="+mn-ea"/>
              <a:cs typeface="+mn-cs"/>
            </a:endParaRPr>
          </a:p>
          <a:p>
            <a:pPr algn="l" rtl="0"/>
            <a:r>
              <a:rPr lang="en-US" sz="1200" b="0" i="0" u="sng" kern="1200" dirty="0" smtClean="0">
                <a:solidFill>
                  <a:schemeClr val="tx1"/>
                </a:solidFill>
                <a:effectLst/>
                <a:latin typeface="+mn-lt"/>
                <a:ea typeface="+mn-ea"/>
                <a:cs typeface="+mn-cs"/>
              </a:rPr>
              <a:t>Making the terms fair for all algorithms</a:t>
            </a:r>
            <a:r>
              <a:rPr lang="en-US" sz="1200" b="0" i="0" kern="1200" dirty="0" smtClean="0">
                <a:solidFill>
                  <a:schemeClr val="tx1"/>
                </a:solidFill>
                <a:effectLst/>
                <a:latin typeface="+mn-lt"/>
                <a:ea typeface="+mn-ea"/>
                <a:cs typeface="+mn-cs"/>
              </a:rPr>
              <a:t>:</a:t>
            </a:r>
          </a:p>
          <a:p>
            <a:pPr marL="171450" indent="-171450" algn="l" rtl="0">
              <a:buFont typeface="Arial" pitchFamily="34" charset="0"/>
              <a:buChar char="•"/>
            </a:pPr>
            <a:r>
              <a:rPr lang="en-US" sz="1200" b="0" i="0" kern="1200" dirty="0" smtClean="0">
                <a:solidFill>
                  <a:schemeClr val="tx1"/>
                </a:solidFill>
                <a:effectLst/>
                <a:latin typeface="+mn-lt"/>
                <a:ea typeface="+mn-ea"/>
                <a:cs typeface="+mn-cs"/>
              </a:rPr>
              <a:t>Since our results focus on clusters with at least 10 genes, we set the minimum cluster size parameter in Matisse to 10.</a:t>
            </a:r>
          </a:p>
          <a:p>
            <a:pPr marL="171450" indent="-171450" algn="l" rtl="0">
              <a:buFont typeface="Arial" pitchFamily="34" charset="0"/>
              <a:buChar char="•"/>
            </a:pPr>
            <a:r>
              <a:rPr lang="en-US" sz="1200" b="0" i="0" kern="1200" dirty="0" smtClean="0">
                <a:solidFill>
                  <a:schemeClr val="tx1"/>
                </a:solidFill>
                <a:effectLst/>
                <a:latin typeface="+mn-lt"/>
                <a:ea typeface="+mn-ea"/>
                <a:cs typeface="+mn-cs"/>
              </a:rPr>
              <a:t>The default size limit of 100 genes for Matisse clusters was used for </a:t>
            </a:r>
            <a:r>
              <a:rPr lang="en-US" sz="1200" b="0" i="0" kern="1200" dirty="0" err="1" smtClean="0">
                <a:solidFill>
                  <a:schemeClr val="tx1"/>
                </a:solidFill>
                <a:effectLst/>
                <a:latin typeface="+mn-lt"/>
                <a:ea typeface="+mn-ea"/>
                <a:cs typeface="+mn-cs"/>
              </a:rPr>
              <a:t>JointCluster</a:t>
            </a:r>
            <a:r>
              <a:rPr lang="en-US" sz="1200" b="0" i="0" kern="1200" dirty="0" smtClean="0">
                <a:solidFill>
                  <a:schemeClr val="tx1"/>
                </a:solidFill>
                <a:effectLst/>
                <a:latin typeface="+mn-lt"/>
                <a:ea typeface="+mn-ea"/>
                <a:cs typeface="+mn-cs"/>
              </a:rPr>
              <a:t> as well to enable a fair comparison.</a:t>
            </a:r>
          </a:p>
          <a:p>
            <a:pPr marL="171450" indent="-171450" algn="l" rtl="0">
              <a:buFont typeface="Arial" pitchFamily="34" charset="0"/>
              <a:buChar char="•"/>
            </a:pPr>
            <a:r>
              <a:rPr lang="en-US" sz="1200" b="0" i="0" u="none" kern="1200" dirty="0" smtClean="0">
                <a:solidFill>
                  <a:schemeClr val="tx1"/>
                </a:solidFill>
                <a:effectLst/>
                <a:latin typeface="+mn-lt"/>
                <a:ea typeface="+mn-ea"/>
                <a:cs typeface="+mn-cs"/>
              </a:rPr>
              <a:t>Co-clustering didn't have a parameter to directly limit cluster size.</a:t>
            </a:r>
          </a:p>
          <a:p>
            <a:pPr marL="628650" lvl="1" indent="-171450" algn="l" rtl="0">
              <a:buFont typeface="Arial" pitchFamily="34" charset="0"/>
              <a:buChar char="•"/>
            </a:pPr>
            <a:r>
              <a:rPr lang="en-US" sz="1200" b="0" i="0" kern="1200" dirty="0" smtClean="0">
                <a:solidFill>
                  <a:schemeClr val="tx1"/>
                </a:solidFill>
                <a:effectLst/>
                <a:latin typeface="+mn-lt"/>
                <a:ea typeface="+mn-ea"/>
                <a:cs typeface="+mn-cs"/>
              </a:rPr>
              <a:t>Co-clustering </a:t>
            </a:r>
            <a:r>
              <a:rPr lang="en-US" sz="1200" b="0" i="0" u="sng" kern="1200" dirty="0" smtClean="0">
                <a:solidFill>
                  <a:schemeClr val="tx1"/>
                </a:solidFill>
                <a:effectLst/>
                <a:latin typeface="+mn-lt"/>
                <a:ea typeface="+mn-ea"/>
                <a:cs typeface="+mn-cs"/>
              </a:rPr>
              <a:t>detected very few</a:t>
            </a:r>
            <a:r>
              <a:rPr lang="en-US" sz="1200" b="0" i="0" kern="1200" dirty="0" smtClean="0">
                <a:solidFill>
                  <a:schemeClr val="tx1"/>
                </a:solidFill>
                <a:effectLst/>
                <a:latin typeface="+mn-lt"/>
                <a:ea typeface="+mn-ea"/>
                <a:cs typeface="+mn-cs"/>
              </a:rPr>
              <a:t> (26) </a:t>
            </a:r>
            <a:r>
              <a:rPr lang="en-US" sz="1200" b="0" i="0" u="sng" kern="1200" dirty="0" smtClean="0">
                <a:solidFill>
                  <a:schemeClr val="tx1"/>
                </a:solidFill>
                <a:effectLst/>
                <a:latin typeface="+mn-lt"/>
                <a:ea typeface="+mn-ea"/>
                <a:cs typeface="+mn-cs"/>
              </a:rPr>
              <a:t>clusters</a:t>
            </a:r>
            <a:r>
              <a:rPr lang="en-US" sz="1200" b="0" i="0" kern="1200" dirty="0" smtClean="0">
                <a:solidFill>
                  <a:schemeClr val="tx1"/>
                </a:solidFill>
                <a:effectLst/>
                <a:latin typeface="+mn-lt"/>
                <a:ea typeface="+mn-ea"/>
                <a:cs typeface="+mn-cs"/>
              </a:rPr>
              <a:t> of </a:t>
            </a:r>
            <a:r>
              <a:rPr lang="en-US" sz="1200" b="0" i="0" u="sng" kern="1200" dirty="0" smtClean="0">
                <a:solidFill>
                  <a:schemeClr val="tx1"/>
                </a:solidFill>
                <a:effectLst/>
                <a:latin typeface="+mn-lt"/>
                <a:ea typeface="+mn-ea"/>
                <a:cs typeface="+mn-cs"/>
              </a:rPr>
              <a:t>size at least 10 genes</a:t>
            </a:r>
            <a:r>
              <a:rPr lang="en-US" sz="1200" b="0" i="0" kern="1200" dirty="0" smtClean="0">
                <a:solidFill>
                  <a:schemeClr val="tx1"/>
                </a:solidFill>
                <a:effectLst/>
                <a:latin typeface="+mn-lt"/>
                <a:ea typeface="+mn-ea"/>
                <a:cs typeface="+mn-cs"/>
              </a:rPr>
              <a:t>, half of which were </a:t>
            </a:r>
            <a:r>
              <a:rPr lang="en-US" sz="1200" b="0" i="0" u="sng" kern="1200" dirty="0" smtClean="0">
                <a:solidFill>
                  <a:schemeClr val="tx1"/>
                </a:solidFill>
                <a:effectLst/>
                <a:latin typeface="+mn-lt"/>
                <a:ea typeface="+mn-ea"/>
                <a:cs typeface="+mn-cs"/>
              </a:rPr>
              <a:t>large with more than 100 genes</a:t>
            </a:r>
            <a:r>
              <a:rPr lang="en-US" sz="1200" b="0" i="0" kern="1200" dirty="0" smtClean="0">
                <a:solidFill>
                  <a:schemeClr val="tx1"/>
                </a:solidFill>
                <a:effectLst/>
                <a:latin typeface="+mn-lt"/>
                <a:ea typeface="+mn-ea"/>
                <a:cs typeface="+mn-cs"/>
              </a:rPr>
              <a:t>.</a:t>
            </a:r>
          </a:p>
          <a:p>
            <a:pPr marL="628650" lvl="1" indent="-171450" algn="l" rtl="0">
              <a:buFont typeface="Arial" pitchFamily="34" charset="0"/>
              <a:buChar char="•"/>
            </a:pPr>
            <a:r>
              <a:rPr lang="en-US" sz="1200" b="0" i="0" kern="1200" dirty="0" smtClean="0">
                <a:solidFill>
                  <a:schemeClr val="tx1"/>
                </a:solidFill>
                <a:effectLst/>
                <a:latin typeface="+mn-lt"/>
                <a:ea typeface="+mn-ea"/>
                <a:cs typeface="+mn-cs"/>
              </a:rPr>
              <a:t>So </a:t>
            </a:r>
            <a:r>
              <a:rPr lang="en-US" sz="1200" b="0" i="0" u="sng" kern="1200" dirty="0" smtClean="0">
                <a:solidFill>
                  <a:schemeClr val="tx1"/>
                </a:solidFill>
                <a:effectLst/>
                <a:latin typeface="+mn-lt"/>
                <a:ea typeface="+mn-ea"/>
                <a:cs typeface="+mn-cs"/>
              </a:rPr>
              <a:t>Co-clustering achieves greater specificity</a:t>
            </a:r>
            <a:r>
              <a:rPr lang="en-US" sz="1200" b="0" i="0" u="none"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than other methods at the </a:t>
            </a:r>
            <a:r>
              <a:rPr lang="en-US" sz="1200" b="0" i="0" u="sng" kern="1200" dirty="0" smtClean="0">
                <a:solidFill>
                  <a:schemeClr val="tx1"/>
                </a:solidFill>
                <a:effectLst/>
                <a:latin typeface="+mn-lt"/>
                <a:ea typeface="+mn-ea"/>
                <a:cs typeface="+mn-cs"/>
              </a:rPr>
              <a:t>expense of a coarser clustering comprising few large clusters</a:t>
            </a:r>
            <a:r>
              <a:rPr lang="en-US" sz="1200" b="0" i="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743F5A0F-8929-4EDB-BD67-C4CEE4ED2BB9}" type="slidenum">
              <a:rPr lang="he-IL" smtClean="0"/>
              <a:pPr/>
              <a:t>31</a:t>
            </a:fld>
            <a:endParaRPr lang="he-IL"/>
          </a:p>
        </p:txBody>
      </p:sp>
    </p:spTree>
    <p:extLst>
      <p:ext uri="{BB962C8B-B14F-4D97-AF65-F5344CB8AC3E}">
        <p14:creationId xmlns:p14="http://schemas.microsoft.com/office/powerpoint/2010/main" xmlns="" val="4209723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u="sng" dirty="0" err="1" smtClean="0"/>
              <a:t>JointCluster</a:t>
            </a:r>
            <a:r>
              <a:rPr lang="en-US" u="sng" dirty="0" smtClean="0"/>
              <a:t> has sensitivity and specificity</a:t>
            </a:r>
            <a:r>
              <a:rPr lang="en-US" dirty="0" smtClean="0"/>
              <a:t> that is comparable or </a:t>
            </a:r>
            <a:r>
              <a:rPr lang="en-US" u="sng" dirty="0" smtClean="0"/>
              <a:t>slightly lower</a:t>
            </a:r>
            <a:r>
              <a:rPr lang="en-US" dirty="0" smtClean="0"/>
              <a:t> </a:t>
            </a:r>
            <a:r>
              <a:rPr lang="en-US" u="sng" dirty="0" smtClean="0"/>
              <a:t>than Matisse</a:t>
            </a:r>
            <a:r>
              <a:rPr lang="en-US" dirty="0" smtClean="0"/>
              <a:t> across </a:t>
            </a:r>
            <a:r>
              <a:rPr lang="en-US" u="sng" dirty="0" smtClean="0"/>
              <a:t>all reference classes</a:t>
            </a:r>
            <a:r>
              <a:rPr lang="en-US" dirty="0" smtClean="0"/>
              <a:t> except TF Binding Sites.</a:t>
            </a:r>
          </a:p>
          <a:p>
            <a:pPr algn="l" rtl="0"/>
            <a:r>
              <a:rPr lang="en-US" dirty="0" smtClean="0"/>
              <a:t>However, </a:t>
            </a:r>
            <a:r>
              <a:rPr lang="en-US" u="sng" dirty="0" err="1" smtClean="0"/>
              <a:t>JointCluster</a:t>
            </a:r>
            <a:r>
              <a:rPr lang="en-US" u="sng" dirty="0" smtClean="0"/>
              <a:t> produces clusters that cover significantly more genes than Matisse</a:t>
            </a:r>
            <a:r>
              <a:rPr lang="en-US" dirty="0" smtClean="0"/>
              <a:t>.</a:t>
            </a:r>
          </a:p>
          <a:p>
            <a:pPr algn="l" rtl="0"/>
            <a:endParaRPr lang="en-US" dirty="0" smtClean="0"/>
          </a:p>
          <a:p>
            <a:pPr algn="l" rtl="0"/>
            <a:r>
              <a:rPr lang="en-US" sz="1200" b="0" i="0" u="sng" kern="1200" dirty="0" smtClean="0">
                <a:solidFill>
                  <a:schemeClr val="tx1"/>
                </a:solidFill>
                <a:effectLst/>
                <a:latin typeface="+mn-lt"/>
                <a:ea typeface="+mn-ea"/>
                <a:cs typeface="+mn-cs"/>
              </a:rPr>
              <a:t>Matisse assumes that the physical network is of better quality</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rPr>
              <a:t>and searches for coexpression</a:t>
            </a:r>
            <a:r>
              <a:rPr lang="en-US" sz="1200" b="0" i="0" u="none"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clusters that are </a:t>
            </a:r>
            <a:r>
              <a:rPr lang="en-US" sz="1200" b="0" i="1" u="sng" kern="1200" dirty="0" smtClean="0">
                <a:solidFill>
                  <a:schemeClr val="tx1"/>
                </a:solidFill>
                <a:effectLst/>
                <a:latin typeface="+mn-lt"/>
                <a:ea typeface="+mn-ea"/>
                <a:cs typeface="+mn-cs"/>
              </a:rPr>
              <a:t>each</a:t>
            </a:r>
            <a:r>
              <a:rPr lang="en-US" sz="1200" b="0" i="0" u="sng" kern="1200" dirty="0" smtClean="0">
                <a:solidFill>
                  <a:schemeClr val="tx1"/>
                </a:solidFill>
                <a:effectLst/>
                <a:latin typeface="+mn-lt"/>
                <a:ea typeface="+mn-ea"/>
                <a:cs typeface="+mn-cs"/>
              </a:rPr>
              <a:t> connected in the physical network</a:t>
            </a:r>
            <a:r>
              <a:rPr lang="en-US" sz="1200" b="0" i="0" kern="1200" dirty="0" smtClean="0">
                <a:solidFill>
                  <a:schemeClr val="tx1"/>
                </a:solidFill>
                <a:effectLst/>
                <a:latin typeface="+mn-lt"/>
                <a:ea typeface="+mn-ea"/>
                <a:cs typeface="+mn-cs"/>
              </a:rPr>
              <a:t>.</a:t>
            </a:r>
          </a:p>
          <a:p>
            <a:pPr algn="l" rtl="0"/>
            <a:r>
              <a:rPr lang="en-US" sz="1200" b="0" i="0" kern="1200" dirty="0" smtClean="0">
                <a:solidFill>
                  <a:schemeClr val="tx1"/>
                </a:solidFill>
                <a:effectLst/>
                <a:latin typeface="+mn-lt"/>
                <a:ea typeface="+mn-ea"/>
                <a:cs typeface="+mn-cs"/>
              </a:rPr>
              <a:t>	This connectivity constraint </a:t>
            </a:r>
            <a:r>
              <a:rPr lang="en-US" sz="1200" b="0" i="0" u="sng" kern="1200" dirty="0" smtClean="0">
                <a:solidFill>
                  <a:schemeClr val="tx1"/>
                </a:solidFill>
                <a:effectLst/>
                <a:latin typeface="+mn-lt"/>
                <a:ea typeface="+mn-ea"/>
                <a:cs typeface="+mn-cs"/>
              </a:rPr>
              <a:t>excludes</a:t>
            </a:r>
            <a:r>
              <a:rPr lang="en-US" sz="1200" b="0" i="0" kern="1200" dirty="0" smtClean="0">
                <a:solidFill>
                  <a:schemeClr val="tx1"/>
                </a:solidFill>
                <a:effectLst/>
                <a:latin typeface="+mn-lt"/>
                <a:ea typeface="+mn-ea"/>
                <a:cs typeface="+mn-cs"/>
              </a:rPr>
              <a:t> genes whose </a:t>
            </a:r>
            <a:r>
              <a:rPr lang="en-US" sz="1200" b="0" i="0" u="sng" kern="1200" dirty="0" smtClean="0">
                <a:solidFill>
                  <a:schemeClr val="tx1"/>
                </a:solidFill>
                <a:effectLst/>
                <a:latin typeface="+mn-lt"/>
                <a:ea typeface="+mn-ea"/>
                <a:cs typeface="+mn-cs"/>
              </a:rPr>
              <a:t>physical interactions are poorly studied or untested</a:t>
            </a:r>
            <a:r>
              <a:rPr lang="en-US" sz="1200" b="0" i="0" kern="1200" dirty="0" smtClean="0">
                <a:solidFill>
                  <a:schemeClr val="tx1"/>
                </a:solidFill>
                <a:effectLst/>
                <a:latin typeface="+mn-lt"/>
                <a:ea typeface="+mn-ea"/>
                <a:cs typeface="+mn-cs"/>
              </a:rPr>
              <a:t>.</a:t>
            </a:r>
          </a:p>
          <a:p>
            <a:pPr algn="l" rtl="0"/>
            <a:r>
              <a:rPr lang="en-US" sz="1200" b="0" i="0" u="sng" kern="1200" dirty="0" err="1" smtClean="0">
                <a:solidFill>
                  <a:schemeClr val="tx1"/>
                </a:solidFill>
                <a:effectLst/>
                <a:latin typeface="+mn-lt"/>
                <a:ea typeface="+mn-ea"/>
                <a:cs typeface="+mn-cs"/>
              </a:rPr>
              <a:t>JointCluster</a:t>
            </a:r>
            <a:r>
              <a:rPr lang="en-US" sz="1200" b="0" i="0" u="sng" kern="1200" dirty="0" smtClean="0">
                <a:solidFill>
                  <a:schemeClr val="tx1"/>
                </a:solidFill>
                <a:effectLst/>
                <a:latin typeface="+mn-lt"/>
                <a:ea typeface="+mn-ea"/>
                <a:cs typeface="+mn-cs"/>
              </a:rPr>
              <a:t> does not use such a constraint</a:t>
            </a:r>
            <a:r>
              <a:rPr lang="en-US" sz="1200" b="0" i="0" kern="1200" dirty="0" smtClean="0">
                <a:solidFill>
                  <a:schemeClr val="tx1"/>
                </a:solidFill>
                <a:effectLst/>
                <a:latin typeface="+mn-lt"/>
                <a:ea typeface="+mn-ea"/>
                <a:cs typeface="+mn-cs"/>
              </a:rPr>
              <a:t> when parsing the clustering tree into clusters, and hence </a:t>
            </a:r>
            <a:r>
              <a:rPr lang="en-US" sz="1200" b="0" i="0" u="sng" kern="1200" dirty="0" smtClean="0">
                <a:solidFill>
                  <a:schemeClr val="tx1"/>
                </a:solidFill>
                <a:effectLst/>
                <a:latin typeface="+mn-lt"/>
                <a:ea typeface="+mn-ea"/>
                <a:cs typeface="+mn-cs"/>
              </a:rPr>
              <a:t>identifies clusters supported to varying extents</a:t>
            </a:r>
            <a:r>
              <a:rPr lang="en-US" sz="1200" b="0" i="0" kern="1200" dirty="0" smtClean="0">
                <a:solidFill>
                  <a:schemeClr val="tx1"/>
                </a:solidFill>
                <a:effectLst/>
                <a:latin typeface="+mn-lt"/>
                <a:ea typeface="+mn-ea"/>
                <a:cs typeface="+mn-cs"/>
              </a:rPr>
              <a:t> in the two networks, </a:t>
            </a:r>
            <a:r>
              <a:rPr lang="en-US" sz="1200" b="0" i="0" u="sng" kern="1200" dirty="0" smtClean="0">
                <a:solidFill>
                  <a:schemeClr val="tx1"/>
                </a:solidFill>
                <a:effectLst/>
                <a:latin typeface="+mn-lt"/>
                <a:ea typeface="+mn-ea"/>
                <a:cs typeface="+mn-cs"/>
              </a:rPr>
              <a:t>including</a:t>
            </a:r>
            <a:r>
              <a:rPr lang="en-US" sz="1200" b="0" i="0" kern="1200" dirty="0" smtClean="0">
                <a:solidFill>
                  <a:schemeClr val="tx1"/>
                </a:solidFill>
                <a:effectLst/>
                <a:latin typeface="+mn-lt"/>
                <a:ea typeface="+mn-ea"/>
                <a:cs typeface="+mn-cs"/>
              </a:rPr>
              <a:t> ones with </a:t>
            </a:r>
            <a:r>
              <a:rPr lang="en-US" sz="1200" b="0" i="0" u="sng" kern="1200" dirty="0" smtClean="0">
                <a:solidFill>
                  <a:schemeClr val="tx1"/>
                </a:solidFill>
                <a:effectLst/>
                <a:latin typeface="+mn-lt"/>
                <a:ea typeface="+mn-ea"/>
                <a:cs typeface="+mn-cs"/>
              </a:rPr>
              <a:t>weak support in the physical network</a:t>
            </a:r>
            <a:r>
              <a:rPr lang="en-US" sz="1200" b="0" i="0" kern="1200" dirty="0" smtClean="0">
                <a:solidFill>
                  <a:schemeClr val="tx1"/>
                </a:solidFill>
                <a:effectLst/>
                <a:latin typeface="+mn-lt"/>
                <a:ea typeface="+mn-ea"/>
                <a:cs typeface="+mn-cs"/>
              </a:rPr>
              <a:t>.</a:t>
            </a:r>
          </a:p>
          <a:p>
            <a:pPr algn="l" rtl="0"/>
            <a:r>
              <a:rPr lang="en-US" sz="1200" b="0" i="0" kern="1200" dirty="0" smtClean="0">
                <a:solidFill>
                  <a:schemeClr val="tx1"/>
                </a:solidFill>
                <a:effectLst/>
                <a:latin typeface="+mn-lt"/>
                <a:ea typeface="+mn-ea"/>
                <a:cs typeface="+mn-cs"/>
              </a:rPr>
              <a:t>	This could be a </a:t>
            </a:r>
            <a:r>
              <a:rPr lang="en-US" sz="1200" b="0" i="0" u="sng" kern="1200" dirty="0" smtClean="0">
                <a:solidFill>
                  <a:schemeClr val="tx1"/>
                </a:solidFill>
                <a:effectLst/>
                <a:latin typeface="+mn-lt"/>
                <a:ea typeface="+mn-ea"/>
                <a:cs typeface="+mn-cs"/>
              </a:rPr>
              <a:t>huge advantage in organisms such as human</a:t>
            </a:r>
            <a:r>
              <a:rPr lang="en-US" sz="1200" b="0" i="0" kern="1200" dirty="0" smtClean="0">
                <a:solidFill>
                  <a:schemeClr val="tx1"/>
                </a:solidFill>
                <a:effectLst/>
                <a:latin typeface="+mn-lt"/>
                <a:ea typeface="+mn-ea"/>
                <a:cs typeface="+mn-cs"/>
              </a:rPr>
              <a:t> and mouse where the knowledge of </a:t>
            </a:r>
            <a:r>
              <a:rPr lang="en-US" sz="1200" b="0" i="0" u="sng" kern="1200" dirty="0" smtClean="0">
                <a:solidFill>
                  <a:schemeClr val="tx1"/>
                </a:solidFill>
                <a:effectLst/>
                <a:latin typeface="+mn-lt"/>
                <a:ea typeface="+mn-ea"/>
                <a:cs typeface="+mn-cs"/>
              </a:rPr>
              <a:t>physical interactions is far less complete</a:t>
            </a:r>
            <a:r>
              <a:rPr lang="en-US" sz="1200" b="0" i="0" kern="1200" dirty="0" smtClean="0">
                <a:solidFill>
                  <a:schemeClr val="tx1"/>
                </a:solidFill>
                <a:effectLst/>
                <a:latin typeface="+mn-lt"/>
                <a:ea typeface="+mn-ea"/>
                <a:cs typeface="+mn-cs"/>
              </a:rPr>
              <a:t> than in 	yeast, especially for interactions that are tissue-specific or condition-specific.</a:t>
            </a:r>
          </a:p>
          <a:p>
            <a:pPr algn="l" rtl="0"/>
            <a:endParaRPr lang="en-US" sz="1200" b="0" i="0" kern="1200" dirty="0" smtClean="0">
              <a:solidFill>
                <a:schemeClr val="tx1"/>
              </a:solidFill>
              <a:effectLst/>
              <a:latin typeface="+mn-lt"/>
              <a:ea typeface="+mn-ea"/>
              <a:cs typeface="+mn-cs"/>
            </a:endParaRPr>
          </a:p>
          <a:p>
            <a:pPr algn="l" rtl="0"/>
            <a:r>
              <a:rPr lang="en-US" sz="1200" b="0" i="0" kern="1200" dirty="0" smtClean="0">
                <a:solidFill>
                  <a:schemeClr val="tx1"/>
                </a:solidFill>
                <a:effectLst/>
                <a:latin typeface="+mn-lt"/>
                <a:ea typeface="+mn-ea"/>
                <a:cs typeface="+mn-cs"/>
              </a:rPr>
              <a:t>The extreme examples among the roughly 1500 genes excluded by Matisse clusters were the 134 physically isolated genes (i.e., genes that do not interact with any of the other 4482 profiled genes in the physical network).</a:t>
            </a:r>
          </a:p>
          <a:p>
            <a:pPr algn="l" rtl="0"/>
            <a:r>
              <a:rPr lang="en-US" sz="1200" b="0" i="0" kern="1200" dirty="0" err="1" smtClean="0">
                <a:solidFill>
                  <a:schemeClr val="tx1"/>
                </a:solidFill>
                <a:effectLst/>
                <a:latin typeface="+mn-lt"/>
                <a:ea typeface="+mn-ea"/>
                <a:cs typeface="+mn-cs"/>
              </a:rPr>
              <a:t>JointCluster</a:t>
            </a:r>
            <a:r>
              <a:rPr lang="en-US" sz="1200" b="0" i="0" kern="1200" dirty="0" smtClean="0">
                <a:solidFill>
                  <a:schemeClr val="tx1"/>
                </a:solidFill>
                <a:effectLst/>
                <a:latin typeface="+mn-lt"/>
                <a:ea typeface="+mn-ea"/>
                <a:cs typeface="+mn-cs"/>
              </a:rPr>
              <a:t> used connectivity in the coexpression network to include 129 physically isolated genes in its clusters, and 84 of these genes were significantly correlated with more than half of the genes in their assigned cluster.</a:t>
            </a:r>
          </a:p>
          <a:p>
            <a:pPr algn="l" rtl="0"/>
            <a:endParaRPr lang="en-US" dirty="0" smtClean="0"/>
          </a:p>
          <a:p>
            <a:pPr algn="l" rtl="0"/>
            <a:r>
              <a:rPr lang="en-US" sz="1200" b="0" i="0" u="none" strike="noStrike" kern="1200" baseline="0" dirty="0" smtClean="0">
                <a:solidFill>
                  <a:schemeClr val="tx1"/>
                </a:solidFill>
                <a:latin typeface="+mn-lt"/>
                <a:ea typeface="+mn-ea"/>
                <a:cs typeface="+mn-cs"/>
              </a:rPr>
              <a:t>We see that </a:t>
            </a:r>
            <a:r>
              <a:rPr lang="en-US" sz="1200" b="0" i="0" u="sng" strike="noStrike" kern="1200" baseline="0" dirty="0" smtClean="0">
                <a:solidFill>
                  <a:schemeClr val="tx1"/>
                </a:solidFill>
                <a:latin typeface="+mn-lt"/>
                <a:ea typeface="+mn-ea"/>
                <a:cs typeface="+mn-cs"/>
              </a:rPr>
              <a:t>the inclusive criteria used in </a:t>
            </a:r>
            <a:r>
              <a:rPr lang="en-US" sz="1200" b="0" i="0" u="sng" strike="noStrike" kern="1200" baseline="0" dirty="0" err="1" smtClean="0">
                <a:solidFill>
                  <a:schemeClr val="tx1"/>
                </a:solidFill>
                <a:latin typeface="+mn-lt"/>
                <a:ea typeface="+mn-ea"/>
                <a:cs typeface="+mn-cs"/>
              </a:rPr>
              <a:t>JointCluster</a:t>
            </a:r>
            <a:r>
              <a:rPr lang="en-US" sz="1200" b="0" i="0" u="sng" strike="noStrike" kern="1200" baseline="0" dirty="0" smtClean="0">
                <a:solidFill>
                  <a:schemeClr val="tx1"/>
                </a:solidFill>
                <a:latin typeface="+mn-lt"/>
                <a:ea typeface="+mn-ea"/>
                <a:cs typeface="+mn-cs"/>
              </a:rPr>
              <a:t> is preferable when the integrated physical network is not comprehensive</a:t>
            </a:r>
            <a:r>
              <a:rPr lang="en-US" sz="1200" b="0" i="0" u="none" strike="noStrike" kern="1200" baseline="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743F5A0F-8929-4EDB-BD67-C4CEE4ED2BB9}" type="slidenum">
              <a:rPr lang="he-IL" smtClean="0"/>
              <a:pPr/>
              <a:t>32</a:t>
            </a:fld>
            <a:endParaRPr lang="he-IL"/>
          </a:p>
        </p:txBody>
      </p:sp>
    </p:spTree>
    <p:extLst>
      <p:ext uri="{BB962C8B-B14F-4D97-AF65-F5344CB8AC3E}">
        <p14:creationId xmlns:p14="http://schemas.microsoft.com/office/powerpoint/2010/main" xmlns="" val="4209723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43F5A0F-8929-4EDB-BD67-C4CEE4ED2BB9}" type="slidenum">
              <a:rPr lang="he-IL" smtClean="0"/>
              <a:pPr/>
              <a:t>33</a:t>
            </a:fld>
            <a:endParaRPr lang="he-I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kern="1200" dirty="0" smtClean="0">
                <a:solidFill>
                  <a:schemeClr val="tx1"/>
                </a:solidFill>
                <a:effectLst/>
                <a:latin typeface="+mn-lt"/>
                <a:ea typeface="+mn-ea"/>
                <a:cs typeface="+mn-cs"/>
              </a:rPr>
              <a:t>Heterogeneous large-scale datasets </a:t>
            </a:r>
            <a:r>
              <a:rPr lang="en-US" sz="1200" b="0" i="0" u="sng" kern="1200" dirty="0" smtClean="0">
                <a:solidFill>
                  <a:schemeClr val="tx1"/>
                </a:solidFill>
                <a:effectLst/>
                <a:latin typeface="+mn-lt"/>
                <a:ea typeface="+mn-ea"/>
                <a:cs typeface="+mn-cs"/>
              </a:rPr>
              <a:t>capturing diverse aspects of the biology of a cell</a:t>
            </a:r>
            <a:r>
              <a:rPr lang="en-US" sz="1200" b="0" i="0" kern="1200" dirty="0" smtClean="0">
                <a:solidFill>
                  <a:schemeClr val="tx1"/>
                </a:solidFill>
                <a:effectLst/>
                <a:latin typeface="+mn-lt"/>
                <a:ea typeface="+mn-ea"/>
                <a:cs typeface="+mn-cs"/>
              </a:rPr>
              <a:t> are accumulating at a rapid pace, and efforts to integrate them </a:t>
            </a:r>
            <a:r>
              <a:rPr lang="en-US" sz="1200" b="0" i="0" u="sng" kern="1200" dirty="0" smtClean="0">
                <a:solidFill>
                  <a:schemeClr val="tx1"/>
                </a:solidFill>
                <a:effectLst/>
                <a:latin typeface="+mn-lt"/>
                <a:ea typeface="+mn-ea"/>
                <a:cs typeface="+mn-cs"/>
              </a:rPr>
              <a:t>into a coherent view of cell regulation</a:t>
            </a:r>
            <a:r>
              <a:rPr lang="en-US" sz="1200" b="0" i="0" kern="1200" dirty="0" smtClean="0">
                <a:solidFill>
                  <a:schemeClr val="tx1"/>
                </a:solidFill>
                <a:effectLst/>
                <a:latin typeface="+mn-lt"/>
                <a:ea typeface="+mn-ea"/>
                <a:cs typeface="+mn-cs"/>
              </a:rPr>
              <a:t> are intensifying.</a:t>
            </a:r>
          </a:p>
          <a:p>
            <a:pPr algn="l" rtl="0"/>
            <a:r>
              <a:rPr lang="en-US" sz="1200" b="0" i="0" kern="1200" dirty="0" smtClean="0">
                <a:solidFill>
                  <a:schemeClr val="tx1"/>
                </a:solidFill>
                <a:effectLst/>
                <a:latin typeface="+mn-lt"/>
                <a:ea typeface="+mn-ea"/>
                <a:cs typeface="+mn-cs"/>
              </a:rPr>
              <a:t>This integration could </a:t>
            </a:r>
            <a:r>
              <a:rPr lang="en-US" sz="1200" b="0" i="0" u="sng" kern="1200" dirty="0" smtClean="0">
                <a:solidFill>
                  <a:schemeClr val="tx1"/>
                </a:solidFill>
                <a:effectLst/>
                <a:latin typeface="+mn-lt"/>
                <a:ea typeface="+mn-ea"/>
                <a:cs typeface="+mn-cs"/>
              </a:rPr>
              <a:t>greatly facilitate a genome-wide model of the cell</a:t>
            </a:r>
            <a:r>
              <a:rPr lang="en-US" sz="1200" b="0" i="0" kern="1200" dirty="0" smtClean="0">
                <a:solidFill>
                  <a:schemeClr val="tx1"/>
                </a:solidFill>
                <a:effectLst/>
                <a:latin typeface="+mn-lt"/>
                <a:ea typeface="+mn-ea"/>
                <a:cs typeface="+mn-cs"/>
              </a:rPr>
              <a:t> that could </a:t>
            </a:r>
            <a:r>
              <a:rPr lang="en-US" sz="1200" b="0" i="0" u="sng" kern="1200" dirty="0" smtClean="0">
                <a:solidFill>
                  <a:schemeClr val="tx1"/>
                </a:solidFill>
                <a:effectLst/>
                <a:latin typeface="+mn-lt"/>
                <a:ea typeface="+mn-ea"/>
                <a:cs typeface="+mn-cs"/>
              </a:rPr>
              <a:t>predict cellular response to various environmental and genetic perturbations</a:t>
            </a:r>
            <a:r>
              <a:rPr lang="en-US" sz="1200" b="0" i="0" kern="1200" dirty="0" smtClean="0">
                <a:solidFill>
                  <a:schemeClr val="tx1"/>
                </a:solidFill>
                <a:effectLst/>
                <a:latin typeface="+mn-lt"/>
                <a:ea typeface="+mn-ea"/>
                <a:cs typeface="+mn-cs"/>
              </a:rPr>
              <a:t>.</a:t>
            </a:r>
          </a:p>
          <a:p>
            <a:pPr algn="l" rtl="0"/>
            <a:endParaRPr lang="en-US" sz="1200" b="0" i="0" kern="1200" dirty="0" smtClean="0">
              <a:solidFill>
                <a:schemeClr val="tx1"/>
              </a:solidFill>
              <a:effectLst/>
              <a:latin typeface="+mn-lt"/>
              <a:ea typeface="+mn-ea"/>
              <a:cs typeface="+mn-cs"/>
            </a:endParaRPr>
          </a:p>
          <a:p>
            <a:pPr algn="l" rtl="0"/>
            <a:r>
              <a:rPr lang="en-US" sz="1200" b="0" i="0" kern="1200" dirty="0" smtClean="0">
                <a:solidFill>
                  <a:schemeClr val="tx1"/>
                </a:solidFill>
                <a:effectLst/>
                <a:latin typeface="+mn-lt"/>
                <a:ea typeface="+mn-ea"/>
                <a:cs typeface="+mn-cs"/>
              </a:rPr>
              <a:t>The simultaneous clustering algorithm proposed here provides a versatile approach to integrating any number of heterogeneous datasets that could be represented as networks among genes, and </a:t>
            </a:r>
            <a:r>
              <a:rPr lang="en-US" sz="1200" b="0" i="0" u="sng" kern="1200" dirty="0" smtClean="0">
                <a:solidFill>
                  <a:schemeClr val="tx1"/>
                </a:solidFill>
                <a:effectLst/>
                <a:latin typeface="+mn-lt"/>
                <a:ea typeface="+mn-ea"/>
                <a:cs typeface="+mn-cs"/>
              </a:rPr>
              <a:t>summarizes the result as a collection of clusters supported by multiple networks</a:t>
            </a:r>
            <a:r>
              <a:rPr lang="en-US" sz="1200" b="0" i="0" kern="1200" dirty="0" smtClean="0">
                <a:solidFill>
                  <a:schemeClr val="tx1"/>
                </a:solidFill>
                <a:effectLst/>
                <a:latin typeface="+mn-lt"/>
                <a:ea typeface="+mn-ea"/>
                <a:cs typeface="+mn-cs"/>
              </a:rPr>
              <a:t>.</a:t>
            </a:r>
          </a:p>
          <a:p>
            <a:pPr algn="l" rtl="0"/>
            <a:endParaRPr lang="en-US" sz="1200" b="0" i="0" kern="1200" dirty="0" smtClean="0">
              <a:solidFill>
                <a:schemeClr val="tx1"/>
              </a:solidFill>
              <a:effectLst/>
              <a:latin typeface="+mn-lt"/>
              <a:ea typeface="+mn-ea"/>
              <a:cs typeface="+mn-cs"/>
            </a:endParaRPr>
          </a:p>
          <a:p>
            <a:pPr algn="l" rtl="0"/>
            <a:r>
              <a:rPr lang="en-US" dirty="0" smtClean="0"/>
              <a:t>Since its </a:t>
            </a:r>
            <a:r>
              <a:rPr lang="en-US" u="sng" dirty="0" smtClean="0"/>
              <a:t>early applications to classifying cancer subtypes</a:t>
            </a:r>
            <a:r>
              <a:rPr lang="en-US" dirty="0" smtClean="0"/>
              <a:t>, clustering has </a:t>
            </a:r>
            <a:r>
              <a:rPr lang="en-US" u="sng" dirty="0" smtClean="0"/>
              <a:t>rapidly become a standard analysis of expression datasets</a:t>
            </a:r>
            <a:r>
              <a:rPr lang="en-US" dirty="0" smtClean="0"/>
              <a:t>.</a:t>
            </a:r>
          </a:p>
          <a:p>
            <a:pPr algn="l" rtl="0"/>
            <a:r>
              <a:rPr lang="en-US" sz="1200" b="0" i="0" kern="1200" dirty="0" smtClean="0">
                <a:solidFill>
                  <a:schemeClr val="tx1"/>
                </a:solidFill>
                <a:effectLst/>
                <a:latin typeface="+mn-lt"/>
                <a:ea typeface="+mn-ea"/>
                <a:cs typeface="+mn-cs"/>
              </a:rPr>
              <a:t>We believe that </a:t>
            </a:r>
            <a:r>
              <a:rPr lang="en-US" sz="1200" b="0" i="0" u="sng" kern="1200" dirty="0" smtClean="0">
                <a:solidFill>
                  <a:schemeClr val="tx1"/>
                </a:solidFill>
                <a:effectLst/>
                <a:latin typeface="+mn-lt"/>
                <a:ea typeface="+mn-ea"/>
                <a:cs typeface="+mn-cs"/>
              </a:rPr>
              <a:t>simultaneous clustering is a natural progression</a:t>
            </a:r>
            <a:r>
              <a:rPr lang="en-US" sz="1200" b="0" i="0" u="none"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 the application of clustering from single to multiple </a:t>
            </a:r>
            <a:r>
              <a:rPr lang="en-US" sz="1200" b="0" i="0" u="sng" kern="1200" dirty="0" smtClean="0">
                <a:solidFill>
                  <a:schemeClr val="tx1"/>
                </a:solidFill>
                <a:effectLst/>
                <a:latin typeface="+mn-lt"/>
                <a:ea typeface="+mn-ea"/>
                <a:cs typeface="+mn-cs"/>
              </a:rPr>
              <a:t>expression and interaction</a:t>
            </a:r>
            <a:r>
              <a:rPr lang="en-US" sz="1200" b="0" i="0" kern="1200" dirty="0" smtClean="0">
                <a:solidFill>
                  <a:schemeClr val="tx1"/>
                </a:solidFill>
                <a:effectLst/>
                <a:latin typeface="+mn-lt"/>
                <a:ea typeface="+mn-ea"/>
                <a:cs typeface="+mn-cs"/>
              </a:rPr>
              <a:t> datasets.</a:t>
            </a:r>
          </a:p>
        </p:txBody>
      </p:sp>
      <p:sp>
        <p:nvSpPr>
          <p:cNvPr id="4" name="Slide Number Placeholder 3"/>
          <p:cNvSpPr>
            <a:spLocks noGrp="1"/>
          </p:cNvSpPr>
          <p:nvPr>
            <p:ph type="sldNum" sz="quarter" idx="10"/>
          </p:nvPr>
        </p:nvSpPr>
        <p:spPr/>
        <p:txBody>
          <a:bodyPr/>
          <a:lstStyle/>
          <a:p>
            <a:fld id="{743F5A0F-8929-4EDB-BD67-C4CEE4ED2BB9}" type="slidenum">
              <a:rPr lang="he-IL" smtClean="0"/>
              <a:pPr/>
              <a:t>34</a:t>
            </a:fld>
            <a:endParaRPr lang="he-IL"/>
          </a:p>
        </p:txBody>
      </p:sp>
    </p:spTree>
    <p:extLst>
      <p:ext uri="{BB962C8B-B14F-4D97-AF65-F5344CB8AC3E}">
        <p14:creationId xmlns:p14="http://schemas.microsoft.com/office/powerpoint/2010/main" xmlns="" val="4829650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We </a:t>
            </a:r>
            <a:r>
              <a:rPr lang="en-US" sz="1200" b="0" i="0" u="sng" kern="1200" dirty="0" smtClean="0">
                <a:solidFill>
                  <a:schemeClr val="tx1"/>
                </a:solidFill>
                <a:effectLst/>
                <a:latin typeface="+mn-lt"/>
                <a:ea typeface="+mn-ea"/>
                <a:cs typeface="+mn-cs"/>
              </a:rPr>
              <a:t>demonstrated</a:t>
            </a:r>
            <a:r>
              <a:rPr lang="en-US" sz="1200" b="0" i="0" kern="1200" dirty="0" smtClean="0">
                <a:solidFill>
                  <a:schemeClr val="tx1"/>
                </a:solidFill>
                <a:effectLst/>
                <a:latin typeface="+mn-lt"/>
                <a:ea typeface="+mn-ea"/>
                <a:cs typeface="+mn-cs"/>
              </a:rPr>
              <a:t> the utility of a combined analysis by applying our </a:t>
            </a:r>
            <a:r>
              <a:rPr lang="en-US" sz="1200" b="0" i="0" kern="1200" dirty="0" err="1" smtClean="0">
                <a:solidFill>
                  <a:schemeClr val="tx1"/>
                </a:solidFill>
                <a:effectLst/>
                <a:latin typeface="+mn-lt"/>
                <a:ea typeface="+mn-ea"/>
                <a:cs typeface="+mn-cs"/>
              </a:rPr>
              <a:t>JointCluster</a:t>
            </a:r>
            <a:r>
              <a:rPr lang="en-US" sz="1200" b="0" i="0" kern="1200" dirty="0" smtClean="0">
                <a:solidFill>
                  <a:schemeClr val="tx1"/>
                </a:solidFill>
                <a:effectLst/>
                <a:latin typeface="+mn-lt"/>
                <a:ea typeface="+mn-ea"/>
                <a:cs typeface="+mn-cs"/>
              </a:rPr>
              <a:t> algorithm on </a:t>
            </a:r>
            <a:r>
              <a:rPr lang="en-US" sz="1200" b="0" i="0" u="sng" kern="1200" dirty="0" smtClean="0">
                <a:solidFill>
                  <a:schemeClr val="tx1"/>
                </a:solidFill>
                <a:effectLst/>
                <a:latin typeface="+mn-lt"/>
                <a:ea typeface="+mn-ea"/>
                <a:cs typeface="+mn-cs"/>
              </a:rPr>
              <a:t>simulated and empirical datasets</a:t>
            </a:r>
            <a:r>
              <a:rPr lang="en-US"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algn="l" rtl="0"/>
            <a:r>
              <a:rPr lang="en-US" sz="1200" b="0" i="0" kern="1200" dirty="0" smtClean="0">
                <a:solidFill>
                  <a:schemeClr val="tx1"/>
                </a:solidFill>
                <a:effectLst/>
                <a:latin typeface="+mn-lt"/>
                <a:ea typeface="+mn-ea"/>
                <a:cs typeface="+mn-cs"/>
              </a:rPr>
              <a:t>We found the clusters produced by </a:t>
            </a:r>
            <a:r>
              <a:rPr lang="en-US" sz="1200" b="0" i="0" u="sng" kern="1200" dirty="0" err="1" smtClean="0">
                <a:solidFill>
                  <a:schemeClr val="tx1"/>
                </a:solidFill>
                <a:effectLst/>
                <a:latin typeface="+mn-lt"/>
                <a:ea typeface="+mn-ea"/>
                <a:cs typeface="+mn-cs"/>
              </a:rPr>
              <a:t>JointCluster</a:t>
            </a:r>
            <a:r>
              <a:rPr lang="en-US" sz="1200" b="0" i="0" u="sng" kern="1200" dirty="0" smtClean="0">
                <a:solidFill>
                  <a:schemeClr val="tx1"/>
                </a:solidFill>
                <a:effectLst/>
                <a:latin typeface="+mn-lt"/>
                <a:ea typeface="+mn-ea"/>
                <a:cs typeface="+mn-cs"/>
              </a:rPr>
              <a:t> on yeast physical and glucose/ethanol coexpression</a:t>
            </a:r>
            <a:r>
              <a:rPr lang="en-US" sz="1200" b="0" i="0" kern="1200" dirty="0" smtClean="0">
                <a:solidFill>
                  <a:schemeClr val="tx1"/>
                </a:solidFill>
                <a:effectLst/>
                <a:latin typeface="+mn-lt"/>
                <a:ea typeface="+mn-ea"/>
                <a:cs typeface="+mn-cs"/>
              </a:rPr>
              <a:t> networks to be </a:t>
            </a:r>
            <a:r>
              <a:rPr lang="en-US" sz="1200" b="0" i="0" u="sng" kern="1200" dirty="0" smtClean="0">
                <a:solidFill>
                  <a:schemeClr val="tx1"/>
                </a:solidFill>
                <a:effectLst/>
                <a:latin typeface="+mn-lt"/>
                <a:ea typeface="+mn-ea"/>
                <a:cs typeface="+mn-cs"/>
              </a:rPr>
              <a:t>comparably or more consistently enriched</a:t>
            </a:r>
            <a:r>
              <a:rPr lang="en-US" sz="1200" b="0" i="0" kern="1200" dirty="0" smtClean="0">
                <a:solidFill>
                  <a:schemeClr val="tx1"/>
                </a:solidFill>
                <a:effectLst/>
                <a:latin typeface="+mn-lt"/>
                <a:ea typeface="+mn-ea"/>
                <a:cs typeface="+mn-cs"/>
              </a:rPr>
              <a:t> for reference classes that reflect </a:t>
            </a:r>
            <a:r>
              <a:rPr lang="en-US" sz="1200" b="0" i="0" u="sng" kern="1200" dirty="0" smtClean="0">
                <a:solidFill>
                  <a:schemeClr val="tx1"/>
                </a:solidFill>
                <a:effectLst/>
                <a:latin typeface="+mn-lt"/>
                <a:ea typeface="+mn-ea"/>
                <a:cs typeface="+mn-cs"/>
              </a:rPr>
              <a:t>various aspects of yeast biology</a:t>
            </a:r>
            <a:r>
              <a:rPr lang="en-US" sz="1200" b="0" i="0" kern="1200" dirty="0" smtClean="0">
                <a:solidFill>
                  <a:schemeClr val="tx1"/>
                </a:solidFill>
                <a:effectLst/>
                <a:latin typeface="+mn-lt"/>
                <a:ea typeface="+mn-ea"/>
                <a:cs typeface="+mn-cs"/>
              </a:rPr>
              <a:t>, in comparison to other methods of integrating the networks.</a:t>
            </a:r>
          </a:p>
          <a:p>
            <a:pPr algn="l" rtl="0"/>
            <a:endParaRPr lang="en-US" dirty="0" smtClean="0"/>
          </a:p>
          <a:p>
            <a:pPr algn="l" rtl="0"/>
            <a:r>
              <a:rPr lang="en-US" sz="1200" b="0" i="0" kern="1200" dirty="0" smtClean="0">
                <a:solidFill>
                  <a:schemeClr val="tx1"/>
                </a:solidFill>
                <a:effectLst/>
                <a:latin typeface="+mn-lt"/>
                <a:ea typeface="+mn-ea"/>
                <a:cs typeface="+mn-cs"/>
              </a:rPr>
              <a:t>The clusters detected by </a:t>
            </a:r>
            <a:r>
              <a:rPr lang="en-US" sz="1200" b="0" i="0" kern="1200" dirty="0" err="1" smtClean="0">
                <a:solidFill>
                  <a:schemeClr val="tx1"/>
                </a:solidFill>
                <a:effectLst/>
                <a:latin typeface="+mn-lt"/>
                <a:ea typeface="+mn-ea"/>
                <a:cs typeface="+mn-cs"/>
              </a:rPr>
              <a:t>JointCluster</a:t>
            </a:r>
            <a:r>
              <a:rPr lang="en-US" sz="1200" b="0" i="0" kern="1200" dirty="0" smtClean="0">
                <a:solidFill>
                  <a:schemeClr val="tx1"/>
                </a:solidFill>
                <a:effectLst/>
                <a:latin typeface="+mn-lt"/>
                <a:ea typeface="+mn-ea"/>
                <a:cs typeface="+mn-cs"/>
              </a:rPr>
              <a:t> from the yeast physical and expression datasets are </a:t>
            </a:r>
            <a:r>
              <a:rPr lang="en-US" sz="1200" b="0" i="0" u="sng" kern="1200" dirty="0" smtClean="0">
                <a:solidFill>
                  <a:schemeClr val="tx1"/>
                </a:solidFill>
                <a:effectLst/>
                <a:latin typeface="+mn-lt"/>
                <a:ea typeface="+mn-ea"/>
                <a:cs typeface="+mn-cs"/>
              </a:rPr>
              <a:t>consistent with known biology</a:t>
            </a:r>
            <a:r>
              <a:rPr lang="en-US" sz="1200" b="0" i="0" kern="1200" dirty="0" smtClean="0">
                <a:solidFill>
                  <a:schemeClr val="tx1"/>
                </a:solidFill>
                <a:effectLst/>
                <a:latin typeface="+mn-lt"/>
                <a:ea typeface="+mn-ea"/>
                <a:cs typeface="+mn-cs"/>
              </a:rPr>
              <a:t>, and importantly </a:t>
            </a:r>
            <a:r>
              <a:rPr lang="en-US" sz="1200" b="0" i="0" u="sng" kern="1200" dirty="0" smtClean="0">
                <a:solidFill>
                  <a:schemeClr val="tx1"/>
                </a:solidFill>
                <a:effectLst/>
                <a:latin typeface="+mn-lt"/>
                <a:ea typeface="+mn-ea"/>
                <a:cs typeface="+mn-cs"/>
              </a:rPr>
              <a:t>extend our knowledge</a:t>
            </a:r>
            <a:r>
              <a:rPr lang="en-US" sz="1200" b="0" i="0" kern="1200" dirty="0" smtClean="0">
                <a:solidFill>
                  <a:schemeClr val="tx1"/>
                </a:solidFill>
                <a:effectLst/>
                <a:latin typeface="+mn-lt"/>
                <a:ea typeface="+mn-ea"/>
                <a:cs typeface="+mn-cs"/>
              </a:rPr>
              <a:t> by highlighting biological processes, that may not have been completely characterized despite intense efforts to dissect them.</a:t>
            </a:r>
          </a:p>
          <a:p>
            <a:pPr algn="l" rtl="0"/>
            <a:endParaRPr lang="en-US" sz="1200" b="0" i="0" kern="1200" dirty="0" smtClean="0">
              <a:solidFill>
                <a:schemeClr val="tx1"/>
              </a:solidFill>
              <a:effectLst/>
              <a:latin typeface="+mn-lt"/>
              <a:ea typeface="+mn-ea"/>
              <a:cs typeface="+mn-cs"/>
            </a:endParaRPr>
          </a:p>
          <a:p>
            <a:pPr algn="l" rtl="0"/>
            <a:r>
              <a:rPr lang="en-US" sz="1200" b="0" i="0" kern="1200" dirty="0" smtClean="0">
                <a:solidFill>
                  <a:schemeClr val="tx1"/>
                </a:solidFill>
                <a:effectLst/>
                <a:latin typeface="+mn-lt"/>
                <a:ea typeface="+mn-ea"/>
                <a:cs typeface="+mn-cs"/>
              </a:rPr>
              <a:t>Further, </a:t>
            </a:r>
            <a:r>
              <a:rPr lang="en-US" sz="1200" b="0" i="0" kern="1200" dirty="0" err="1" smtClean="0">
                <a:solidFill>
                  <a:schemeClr val="tx1"/>
                </a:solidFill>
                <a:effectLst/>
                <a:latin typeface="+mn-lt"/>
                <a:ea typeface="+mn-ea"/>
                <a:cs typeface="+mn-cs"/>
              </a:rPr>
              <a:t>JointCluster</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rPr>
              <a:t>can handle multiple heterogeneous networks</a:t>
            </a:r>
            <a:r>
              <a:rPr lang="en-US" sz="1200" b="0" i="0" kern="1200" dirty="0" smtClean="0">
                <a:solidFill>
                  <a:schemeClr val="tx1"/>
                </a:solidFill>
                <a:effectLst/>
                <a:latin typeface="+mn-lt"/>
                <a:ea typeface="+mn-ea"/>
                <a:cs typeface="+mn-cs"/>
              </a:rPr>
              <a:t>, and hence </a:t>
            </a:r>
            <a:r>
              <a:rPr lang="en-US" sz="1200" b="0" i="0" u="sng" kern="1200" dirty="0" smtClean="0">
                <a:solidFill>
                  <a:schemeClr val="tx1"/>
                </a:solidFill>
                <a:effectLst/>
                <a:latin typeface="+mn-lt"/>
                <a:ea typeface="+mn-ea"/>
                <a:cs typeface="+mn-cs"/>
              </a:rPr>
              <a:t>more flexible than</a:t>
            </a:r>
            <a:r>
              <a:rPr lang="en-US" sz="1200" b="0" i="0" kern="1200" dirty="0" smtClean="0">
                <a:solidFill>
                  <a:schemeClr val="tx1"/>
                </a:solidFill>
                <a:effectLst/>
                <a:latin typeface="+mn-lt"/>
                <a:ea typeface="+mn-ea"/>
                <a:cs typeface="+mn-cs"/>
              </a:rPr>
              <a:t> two-network clustering methods such as </a:t>
            </a:r>
            <a:r>
              <a:rPr lang="en-US" sz="1200" b="0" i="0" u="sng" kern="1200" dirty="0" smtClean="0">
                <a:solidFill>
                  <a:schemeClr val="tx1"/>
                </a:solidFill>
                <a:effectLst/>
                <a:latin typeface="+mn-lt"/>
                <a:ea typeface="+mn-ea"/>
                <a:cs typeface="+mn-cs"/>
              </a:rPr>
              <a:t>Matisse</a:t>
            </a:r>
            <a:r>
              <a:rPr lang="en-US" sz="1200" b="0" i="0" kern="1200" dirty="0" smtClean="0">
                <a:solidFill>
                  <a:schemeClr val="tx1"/>
                </a:solidFill>
                <a:effectLst/>
                <a:latin typeface="+mn-lt"/>
                <a:ea typeface="+mn-ea"/>
                <a:cs typeface="+mn-cs"/>
              </a:rPr>
              <a:t> that search for coexpression clusters that are each connected in the physical network.</a:t>
            </a:r>
          </a:p>
          <a:p>
            <a:pPr algn="l" rtl="0"/>
            <a:r>
              <a:rPr lang="en-US" sz="1200" b="0" i="0" kern="1200" dirty="0" smtClean="0">
                <a:solidFill>
                  <a:schemeClr val="tx1"/>
                </a:solidFill>
                <a:effectLst/>
                <a:latin typeface="+mn-lt"/>
                <a:ea typeface="+mn-ea"/>
                <a:cs typeface="+mn-cs"/>
              </a:rPr>
              <a:t>This flexibility enables </a:t>
            </a:r>
            <a:r>
              <a:rPr lang="en-US" sz="1200" b="0" i="0" kern="1200" dirty="0" err="1" smtClean="0">
                <a:solidFill>
                  <a:schemeClr val="tx1"/>
                </a:solidFill>
                <a:effectLst/>
                <a:latin typeface="+mn-lt"/>
                <a:ea typeface="+mn-ea"/>
                <a:cs typeface="+mn-cs"/>
              </a:rPr>
              <a:t>JointCluster</a:t>
            </a:r>
            <a:r>
              <a:rPr lang="en-US" sz="1200" b="0" i="0" kern="1200" dirty="0" smtClean="0">
                <a:solidFill>
                  <a:schemeClr val="tx1"/>
                </a:solidFill>
                <a:effectLst/>
                <a:latin typeface="+mn-lt"/>
                <a:ea typeface="+mn-ea"/>
                <a:cs typeface="+mn-cs"/>
              </a:rPr>
              <a:t> to yield </a:t>
            </a:r>
            <a:r>
              <a:rPr lang="en-US" sz="1200" b="0" i="0" u="sng" kern="1200" dirty="0" smtClean="0">
                <a:solidFill>
                  <a:schemeClr val="tx1"/>
                </a:solidFill>
                <a:effectLst/>
                <a:latin typeface="+mn-lt"/>
                <a:ea typeface="+mn-ea"/>
                <a:cs typeface="+mn-cs"/>
              </a:rPr>
              <a:t>better coverage of genes</a:t>
            </a:r>
            <a:r>
              <a:rPr lang="en-US" sz="1200" b="0" i="0" kern="1200" dirty="0" smtClean="0">
                <a:solidFill>
                  <a:schemeClr val="tx1"/>
                </a:solidFill>
                <a:effectLst/>
                <a:latin typeface="+mn-lt"/>
                <a:ea typeface="+mn-ea"/>
                <a:cs typeface="+mn-cs"/>
              </a:rPr>
              <a:t>, and to be broadly applicable in human or other organisms where the </a:t>
            </a:r>
            <a:r>
              <a:rPr lang="en-US" sz="1200" b="0" i="0" u="sng" kern="1200" dirty="0" smtClean="0">
                <a:solidFill>
                  <a:schemeClr val="tx1"/>
                </a:solidFill>
                <a:effectLst/>
                <a:latin typeface="+mn-lt"/>
                <a:ea typeface="+mn-ea"/>
                <a:cs typeface="+mn-cs"/>
              </a:rPr>
              <a:t>knowledge of physical interactions is less complete than in yeast</a:t>
            </a:r>
            <a:r>
              <a:rPr lang="en-US" sz="1200" b="0" i="0" kern="1200" dirty="0" smtClean="0">
                <a:solidFill>
                  <a:schemeClr val="tx1"/>
                </a:solidFill>
                <a:effectLst/>
                <a:latin typeface="+mn-lt"/>
                <a:ea typeface="+mn-ea"/>
                <a:cs typeface="+mn-cs"/>
              </a:rPr>
              <a:t>.</a:t>
            </a:r>
          </a:p>
          <a:p>
            <a:pPr algn="l" rtl="0"/>
            <a:r>
              <a:rPr lang="en-US" sz="1200" b="0" i="0" u="sng" kern="1200" dirty="0" smtClean="0">
                <a:solidFill>
                  <a:schemeClr val="tx1"/>
                </a:solidFill>
                <a:effectLst/>
                <a:latin typeface="+mn-lt"/>
                <a:ea typeface="+mn-ea"/>
                <a:cs typeface="+mn-cs"/>
              </a:rPr>
              <a:t>In the future</a:t>
            </a:r>
            <a:r>
              <a:rPr lang="en-US" sz="1200" b="0" i="0" kern="1200" dirty="0" smtClean="0">
                <a:solidFill>
                  <a:schemeClr val="tx1"/>
                </a:solidFill>
                <a:effectLst/>
                <a:latin typeface="+mn-lt"/>
                <a:ea typeface="+mn-ea"/>
                <a:cs typeface="+mn-cs"/>
              </a:rPr>
              <a:t>, the framework could be extended to scale networks of different interaction types by </a:t>
            </a:r>
            <a:r>
              <a:rPr lang="en-US" sz="1200" b="0" i="0" u="sng" kern="1200" dirty="0" smtClean="0">
                <a:solidFill>
                  <a:schemeClr val="tx1"/>
                </a:solidFill>
                <a:effectLst/>
                <a:latin typeface="+mn-lt"/>
                <a:ea typeface="+mn-ea"/>
                <a:cs typeface="+mn-cs"/>
              </a:rPr>
              <a:t>different factors before integration</a:t>
            </a:r>
            <a:r>
              <a:rPr lang="en-US" sz="1200" b="0" i="0" kern="1200" dirty="0" smtClean="0">
                <a:solidFill>
                  <a:schemeClr val="tx1"/>
                </a:solidFill>
                <a:effectLst/>
                <a:latin typeface="+mn-lt"/>
                <a:ea typeface="+mn-ea"/>
                <a:cs typeface="+mn-cs"/>
              </a:rPr>
              <a:t>.</a:t>
            </a:r>
          </a:p>
          <a:p>
            <a:pPr algn="l" rtl="0"/>
            <a:endParaRPr lang="en-US" sz="1200" b="0" i="0" kern="1200" dirty="0" smtClean="0">
              <a:solidFill>
                <a:schemeClr val="tx1"/>
              </a:solidFill>
              <a:effectLst/>
              <a:latin typeface="+mn-lt"/>
              <a:ea typeface="+mn-ea"/>
              <a:cs typeface="+mn-cs"/>
            </a:endParaRPr>
          </a:p>
          <a:p>
            <a:pPr algn="l" rtl="0"/>
            <a:r>
              <a:rPr lang="en-US" sz="1200" b="0" i="0" kern="1200" dirty="0" smtClean="0">
                <a:solidFill>
                  <a:schemeClr val="tx1"/>
                </a:solidFill>
                <a:effectLst/>
                <a:latin typeface="+mn-lt"/>
                <a:ea typeface="+mn-ea"/>
                <a:cs typeface="+mn-cs"/>
              </a:rPr>
              <a:t>Simultaneous clustering offers an </a:t>
            </a:r>
            <a:r>
              <a:rPr lang="en-US" sz="1200" b="0" i="0" u="sng" kern="1200" dirty="0" smtClean="0">
                <a:solidFill>
                  <a:schemeClr val="tx1"/>
                </a:solidFill>
                <a:effectLst/>
                <a:latin typeface="+mn-lt"/>
                <a:ea typeface="+mn-ea"/>
                <a:cs typeface="+mn-cs"/>
              </a:rPr>
              <a:t>unsupervised and exploratory approach to data integration</a:t>
            </a:r>
            <a:r>
              <a:rPr lang="en-US" sz="1200" b="0" i="0" kern="1200" dirty="0" smtClean="0">
                <a:solidFill>
                  <a:schemeClr val="tx1"/>
                </a:solidFill>
                <a:effectLst/>
                <a:latin typeface="+mn-lt"/>
                <a:ea typeface="+mn-ea"/>
                <a:cs typeface="+mn-cs"/>
              </a:rPr>
              <a:t>, and hence </a:t>
            </a:r>
            <a:r>
              <a:rPr lang="en-US" sz="1200" b="0" i="0" u="sng" kern="1200" dirty="0" smtClean="0">
                <a:solidFill>
                  <a:schemeClr val="tx1"/>
                </a:solidFill>
                <a:effectLst/>
                <a:latin typeface="+mn-lt"/>
                <a:ea typeface="+mn-ea"/>
                <a:cs typeface="+mn-cs"/>
              </a:rPr>
              <a:t>complementary to supervised approaches</a:t>
            </a:r>
            <a:r>
              <a:rPr lang="en-US" sz="1200" b="0" i="0" kern="1200" dirty="0" smtClean="0">
                <a:solidFill>
                  <a:schemeClr val="tx1"/>
                </a:solidFill>
                <a:effectLst/>
                <a:latin typeface="+mn-lt"/>
                <a:ea typeface="+mn-ea"/>
                <a:cs typeface="+mn-cs"/>
              </a:rPr>
              <a:t> that train machine-learning models on multiple data types to make directed predictions.</a:t>
            </a:r>
          </a:p>
          <a:p>
            <a:pPr algn="l" rtl="0"/>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3F5A0F-8929-4EDB-BD67-C4CEE4ED2BB9}" type="slidenum">
              <a:rPr lang="he-IL" smtClean="0"/>
              <a:pPr/>
              <a:t>35</a:t>
            </a:fld>
            <a:endParaRPr lang="he-IL"/>
          </a:p>
        </p:txBody>
      </p:sp>
    </p:spTree>
    <p:extLst>
      <p:ext uri="{BB962C8B-B14F-4D97-AF65-F5344CB8AC3E}">
        <p14:creationId xmlns:p14="http://schemas.microsoft.com/office/powerpoint/2010/main" xmlns="" val="4829650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43F5A0F-8929-4EDB-BD67-C4CEE4ED2BB9}" type="slidenum">
              <a:rPr lang="he-IL" smtClean="0"/>
              <a:pPr/>
              <a:t>36</a:t>
            </a:fld>
            <a:endParaRPr lang="he-I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kern="1200" dirty="0" smtClean="0">
                <a:solidFill>
                  <a:schemeClr val="tx1"/>
                </a:solidFill>
                <a:effectLst/>
                <a:latin typeface="+mn-lt"/>
                <a:ea typeface="+mn-ea"/>
                <a:cs typeface="+mn-cs"/>
              </a:rPr>
              <a:t>Many </a:t>
            </a:r>
            <a:r>
              <a:rPr lang="en-US" sz="1200" b="0" i="0" u="sng" kern="1200" dirty="0" smtClean="0">
                <a:solidFill>
                  <a:schemeClr val="tx1"/>
                </a:solidFill>
                <a:effectLst/>
                <a:latin typeface="+mn-lt"/>
                <a:ea typeface="+mn-ea"/>
                <a:cs typeface="+mn-cs"/>
              </a:rPr>
              <a:t>genome-wide datasets are routinely generated</a:t>
            </a:r>
            <a:r>
              <a:rPr lang="en-US" sz="1200" b="0" i="0" kern="1200" dirty="0" smtClean="0">
                <a:solidFill>
                  <a:schemeClr val="tx1"/>
                </a:solidFill>
                <a:effectLst/>
                <a:latin typeface="+mn-lt"/>
                <a:ea typeface="+mn-ea"/>
                <a:cs typeface="+mn-cs"/>
              </a:rPr>
              <a:t> to study </a:t>
            </a:r>
            <a:r>
              <a:rPr lang="en-US" sz="1200" b="0" i="0" u="sng" kern="1200" dirty="0" smtClean="0">
                <a:solidFill>
                  <a:schemeClr val="tx1"/>
                </a:solidFill>
                <a:effectLst/>
                <a:latin typeface="+mn-lt"/>
                <a:ea typeface="+mn-ea"/>
                <a:cs typeface="+mn-cs"/>
              </a:rPr>
              <a:t>different aspects of biological systems</a:t>
            </a:r>
            <a:r>
              <a:rPr lang="en-US" sz="1200" b="0" i="0" kern="1200" dirty="0" smtClean="0">
                <a:solidFill>
                  <a:schemeClr val="tx1"/>
                </a:solidFill>
                <a:effectLst/>
                <a:latin typeface="+mn-lt"/>
                <a:ea typeface="+mn-ea"/>
                <a:cs typeface="+mn-cs"/>
              </a:rPr>
              <a:t>, but </a:t>
            </a:r>
            <a:r>
              <a:rPr lang="en-US" sz="1200" b="0" i="0" u="sng" kern="1200" dirty="0" smtClean="0">
                <a:solidFill>
                  <a:schemeClr val="tx1"/>
                </a:solidFill>
                <a:effectLst/>
                <a:latin typeface="+mn-lt"/>
                <a:ea typeface="+mn-ea"/>
                <a:cs typeface="+mn-cs"/>
              </a:rPr>
              <a:t>integrating</a:t>
            </a:r>
            <a:r>
              <a:rPr lang="en-US" sz="1200" b="0" i="0" kern="1200" dirty="0" smtClean="0">
                <a:solidFill>
                  <a:schemeClr val="tx1"/>
                </a:solidFill>
                <a:effectLst/>
                <a:latin typeface="+mn-lt"/>
                <a:ea typeface="+mn-ea"/>
                <a:cs typeface="+mn-cs"/>
              </a:rPr>
              <a:t> them to obtain a coherent view of the underlying biology </a:t>
            </a:r>
            <a:r>
              <a:rPr lang="en-US" sz="1200" b="0" i="0" u="sng" kern="1200" dirty="0" smtClean="0">
                <a:solidFill>
                  <a:schemeClr val="tx1"/>
                </a:solidFill>
                <a:effectLst/>
                <a:latin typeface="+mn-lt"/>
                <a:ea typeface="+mn-ea"/>
                <a:cs typeface="+mn-cs"/>
              </a:rPr>
              <a:t>remains a challenge</a:t>
            </a:r>
            <a:r>
              <a:rPr lang="en-US" sz="1200" b="0" i="0" kern="1200" dirty="0" smtClean="0">
                <a:solidFill>
                  <a:schemeClr val="tx1"/>
                </a:solidFill>
                <a:effectLst/>
                <a:latin typeface="+mn-lt"/>
                <a:ea typeface="+mn-ea"/>
                <a:cs typeface="+mn-cs"/>
              </a:rPr>
              <a:t>.</a:t>
            </a:r>
          </a:p>
          <a:p>
            <a:pPr algn="l" rtl="0"/>
            <a:endParaRPr lang="en-US" sz="1200" b="0" i="0" kern="1200" dirty="0" smtClean="0">
              <a:solidFill>
                <a:schemeClr val="tx1"/>
              </a:solidFill>
              <a:effectLst/>
              <a:latin typeface="+mn-lt"/>
              <a:ea typeface="+mn-ea"/>
              <a:cs typeface="+mn-cs"/>
            </a:endParaRPr>
          </a:p>
          <a:p>
            <a:pPr algn="l" rtl="0"/>
            <a:r>
              <a:rPr lang="en-US" sz="1200" b="0" i="0" kern="1200" dirty="0" smtClean="0">
                <a:solidFill>
                  <a:schemeClr val="tx1"/>
                </a:solidFill>
                <a:effectLst/>
                <a:latin typeface="+mn-lt"/>
                <a:ea typeface="+mn-ea"/>
                <a:cs typeface="+mn-cs"/>
              </a:rPr>
              <a:t>We </a:t>
            </a:r>
            <a:r>
              <a:rPr lang="en-US" sz="1200" b="0" i="0" u="sng" kern="1200" dirty="0" smtClean="0">
                <a:solidFill>
                  <a:schemeClr val="tx1"/>
                </a:solidFill>
                <a:effectLst/>
                <a:latin typeface="+mn-lt"/>
                <a:ea typeface="+mn-ea"/>
                <a:cs typeface="+mn-cs"/>
              </a:rPr>
              <a:t>proposed simultaneous clustering of multiple networks</a:t>
            </a:r>
            <a:r>
              <a:rPr lang="en-US" sz="1200" b="0" i="0" kern="1200" dirty="0" smtClean="0">
                <a:solidFill>
                  <a:schemeClr val="tx1"/>
                </a:solidFill>
                <a:effectLst/>
                <a:latin typeface="+mn-lt"/>
                <a:ea typeface="+mn-ea"/>
                <a:cs typeface="+mn-cs"/>
              </a:rPr>
              <a:t> as a framework to </a:t>
            </a:r>
            <a:r>
              <a:rPr lang="en-US" sz="1200" b="0" i="0" u="sng" kern="1200" dirty="0" smtClean="0">
                <a:solidFill>
                  <a:schemeClr val="tx1"/>
                </a:solidFill>
                <a:effectLst/>
                <a:latin typeface="+mn-lt"/>
                <a:ea typeface="+mn-ea"/>
                <a:cs typeface="+mn-cs"/>
              </a:rPr>
              <a:t>integrate large-scale datasets</a:t>
            </a:r>
            <a:r>
              <a:rPr lang="en-US" sz="1200" b="0" i="0" kern="1200" dirty="0" smtClean="0">
                <a:solidFill>
                  <a:schemeClr val="tx1"/>
                </a:solidFill>
                <a:effectLst/>
                <a:latin typeface="+mn-lt"/>
                <a:ea typeface="+mn-ea"/>
                <a:cs typeface="+mn-cs"/>
              </a:rPr>
              <a:t> on the interactions among and activities of cellular components.</a:t>
            </a:r>
          </a:p>
          <a:p>
            <a:pPr algn="l" rtl="0"/>
            <a:r>
              <a:rPr lang="en-US" sz="1200" b="0" i="0" kern="1200" dirty="0" smtClean="0">
                <a:solidFill>
                  <a:schemeClr val="tx1"/>
                </a:solidFill>
                <a:effectLst/>
                <a:latin typeface="+mn-lt"/>
                <a:ea typeface="+mn-ea"/>
                <a:cs typeface="+mn-cs"/>
              </a:rPr>
              <a:t>Specifically, we develop an algorithm </a:t>
            </a:r>
            <a:r>
              <a:rPr lang="en-US" sz="1200" b="0" i="0" u="sng" kern="1200" dirty="0" err="1" smtClean="0">
                <a:solidFill>
                  <a:schemeClr val="tx1"/>
                </a:solidFill>
                <a:effectLst/>
                <a:latin typeface="+mn-lt"/>
                <a:ea typeface="+mn-ea"/>
                <a:cs typeface="+mn-cs"/>
              </a:rPr>
              <a:t>JointCluster</a:t>
            </a:r>
            <a:r>
              <a:rPr lang="en-US" sz="1200" b="0" i="0" u="sng" kern="1200" dirty="0" smtClean="0">
                <a:solidFill>
                  <a:schemeClr val="tx1"/>
                </a:solidFill>
                <a:effectLst/>
                <a:latin typeface="+mn-lt"/>
                <a:ea typeface="+mn-ea"/>
                <a:cs typeface="+mn-cs"/>
              </a:rPr>
              <a:t> that finds sets of genes that cluster well in multiple networks of interest</a:t>
            </a:r>
            <a:r>
              <a:rPr lang="en-US" sz="1200" b="0" i="0" kern="1200" dirty="0" smtClean="0">
                <a:solidFill>
                  <a:schemeClr val="tx1"/>
                </a:solidFill>
                <a:effectLst/>
                <a:latin typeface="+mn-lt"/>
                <a:ea typeface="+mn-ea"/>
                <a:cs typeface="+mn-cs"/>
              </a:rPr>
              <a:t>, </a:t>
            </a:r>
            <a:r>
              <a:rPr lang="en-US" sz="1200" b="1" i="0" u="sng" kern="1200" dirty="0" smtClean="0">
                <a:solidFill>
                  <a:schemeClr val="tx1"/>
                </a:solidFill>
                <a:effectLst/>
                <a:latin typeface="+mn-lt"/>
                <a:ea typeface="+mn-ea"/>
                <a:cs typeface="+mn-cs"/>
              </a:rPr>
              <a:t>such as</a:t>
            </a:r>
            <a:r>
              <a:rPr lang="en-US" sz="1200" b="0" i="0" kern="1200" dirty="0" smtClean="0">
                <a:solidFill>
                  <a:schemeClr val="tx1"/>
                </a:solidFill>
                <a:effectLst/>
                <a:latin typeface="+mn-lt"/>
                <a:ea typeface="+mn-ea"/>
                <a:cs typeface="+mn-cs"/>
              </a:rPr>
              <a:t> coexpression networks summarizing correlations among the expression profiles of genes and physical networks describing protein-protein and protein-DNA interactions among genes or gene-products.</a:t>
            </a:r>
          </a:p>
          <a:p>
            <a:pPr algn="l" rtl="0"/>
            <a:endParaRPr lang="en-US" sz="1200" b="0" i="0" kern="1200" dirty="0" smtClean="0">
              <a:solidFill>
                <a:schemeClr val="tx1"/>
              </a:solidFill>
              <a:effectLst/>
              <a:latin typeface="+mn-lt"/>
              <a:ea typeface="+mn-ea"/>
              <a:cs typeface="+mn-cs"/>
            </a:endParaRPr>
          </a:p>
          <a:p>
            <a:pPr algn="l" rtl="0"/>
            <a:r>
              <a:rPr lang="en-US" sz="1200" b="0" i="0" kern="1200" dirty="0" smtClean="0">
                <a:solidFill>
                  <a:schemeClr val="tx1"/>
                </a:solidFill>
                <a:effectLst/>
                <a:latin typeface="+mn-lt"/>
                <a:ea typeface="+mn-ea"/>
                <a:cs typeface="+mn-cs"/>
              </a:rPr>
              <a:t>Our algorithm provides an </a:t>
            </a:r>
            <a:r>
              <a:rPr lang="en-US" sz="1200" b="0" i="0" u="sng" kern="1200" dirty="0" smtClean="0">
                <a:solidFill>
                  <a:schemeClr val="tx1"/>
                </a:solidFill>
                <a:effectLst/>
                <a:latin typeface="+mn-lt"/>
                <a:ea typeface="+mn-ea"/>
                <a:cs typeface="+mn-cs"/>
              </a:rPr>
              <a:t>efficient solution</a:t>
            </a:r>
            <a:r>
              <a:rPr lang="en-US" sz="1200" b="0" i="0" kern="1200" dirty="0" smtClean="0">
                <a:solidFill>
                  <a:schemeClr val="tx1"/>
                </a:solidFill>
                <a:effectLst/>
                <a:latin typeface="+mn-lt"/>
                <a:ea typeface="+mn-ea"/>
                <a:cs typeface="+mn-cs"/>
              </a:rPr>
              <a:t> to a well-defined problem of jointly clustering networks, using techniques that permit </a:t>
            </a:r>
            <a:r>
              <a:rPr lang="en-US" sz="1200" b="0" i="0" u="sng" kern="1200" dirty="0" smtClean="0">
                <a:solidFill>
                  <a:schemeClr val="tx1"/>
                </a:solidFill>
                <a:effectLst/>
                <a:latin typeface="+mn-lt"/>
                <a:ea typeface="+mn-ea"/>
                <a:cs typeface="+mn-cs"/>
              </a:rPr>
              <a:t>certain theoretical guarantees</a:t>
            </a:r>
            <a:r>
              <a:rPr lang="en-US" sz="1200" b="0" i="0" kern="1200" dirty="0" smtClean="0">
                <a:solidFill>
                  <a:schemeClr val="tx1"/>
                </a:solidFill>
                <a:effectLst/>
                <a:latin typeface="+mn-lt"/>
                <a:ea typeface="+mn-ea"/>
                <a:cs typeface="+mn-cs"/>
              </a:rPr>
              <a:t> on the quality of the detected clustering </a:t>
            </a:r>
            <a:r>
              <a:rPr lang="en-US" sz="1200" b="0" i="0" u="sng" kern="1200" dirty="0" smtClean="0">
                <a:solidFill>
                  <a:schemeClr val="tx1"/>
                </a:solidFill>
                <a:effectLst/>
                <a:latin typeface="+mn-lt"/>
                <a:ea typeface="+mn-ea"/>
                <a:cs typeface="+mn-cs"/>
              </a:rPr>
              <a:t>relative to the optimal clustering</a:t>
            </a:r>
            <a:r>
              <a:rPr lang="en-US" sz="1200" b="0" i="0" kern="1200" dirty="0" smtClean="0">
                <a:solidFill>
                  <a:schemeClr val="tx1"/>
                </a:solidFill>
                <a:effectLst/>
                <a:latin typeface="+mn-lt"/>
                <a:ea typeface="+mn-ea"/>
                <a:cs typeface="+mn-cs"/>
              </a:rPr>
              <a:t>.</a:t>
            </a:r>
          </a:p>
          <a:p>
            <a:pPr algn="l" rtl="0"/>
            <a:r>
              <a:rPr lang="en-US" sz="1200" b="0" i="0" kern="1200" dirty="0" smtClean="0">
                <a:solidFill>
                  <a:schemeClr val="tx1"/>
                </a:solidFill>
                <a:effectLst/>
                <a:latin typeface="+mn-lt"/>
                <a:ea typeface="+mn-ea"/>
                <a:cs typeface="+mn-cs"/>
              </a:rPr>
              <a:t>These guarantees coupled with an </a:t>
            </a:r>
            <a:r>
              <a:rPr lang="en-US" sz="1200" b="0" i="0" u="sng" kern="1200" dirty="0" smtClean="0">
                <a:solidFill>
                  <a:schemeClr val="tx1"/>
                </a:solidFill>
                <a:effectLst/>
                <a:latin typeface="+mn-lt"/>
                <a:ea typeface="+mn-ea"/>
                <a:cs typeface="+mn-cs"/>
              </a:rPr>
              <a:t>effective scaling heuristic</a:t>
            </a:r>
            <a:r>
              <a:rPr lang="en-US" sz="1200" b="0" i="0" kern="1200" dirty="0" smtClean="0">
                <a:solidFill>
                  <a:schemeClr val="tx1"/>
                </a:solidFill>
                <a:effectLst/>
                <a:latin typeface="+mn-lt"/>
                <a:ea typeface="+mn-ea"/>
                <a:cs typeface="+mn-cs"/>
              </a:rPr>
              <a:t> and the </a:t>
            </a:r>
            <a:r>
              <a:rPr lang="en-US" sz="1200" b="0" i="0" u="sng" kern="1200" dirty="0" smtClean="0">
                <a:solidFill>
                  <a:schemeClr val="tx1"/>
                </a:solidFill>
                <a:effectLst/>
                <a:latin typeface="+mn-lt"/>
                <a:ea typeface="+mn-ea"/>
                <a:cs typeface="+mn-cs"/>
              </a:rPr>
              <a:t>flexibility to handle multiple heterogeneous networks</a:t>
            </a:r>
            <a:r>
              <a:rPr lang="en-US" sz="1200" b="0" i="0" kern="1200" dirty="0" smtClean="0">
                <a:solidFill>
                  <a:schemeClr val="tx1"/>
                </a:solidFill>
                <a:effectLst/>
                <a:latin typeface="+mn-lt"/>
                <a:ea typeface="+mn-ea"/>
                <a:cs typeface="+mn-cs"/>
              </a:rPr>
              <a:t> make our method </a:t>
            </a:r>
            <a:r>
              <a:rPr lang="en-US" sz="1200" b="0" i="0" kern="1200" dirty="0" err="1" smtClean="0">
                <a:solidFill>
                  <a:schemeClr val="tx1"/>
                </a:solidFill>
                <a:effectLst/>
                <a:latin typeface="+mn-lt"/>
                <a:ea typeface="+mn-ea"/>
                <a:cs typeface="+mn-cs"/>
              </a:rPr>
              <a:t>JointCluster</a:t>
            </a:r>
            <a:r>
              <a:rPr lang="en-US" sz="1200" b="0" i="0" kern="1200" dirty="0" smtClean="0">
                <a:solidFill>
                  <a:schemeClr val="tx1"/>
                </a:solidFill>
                <a:effectLst/>
                <a:latin typeface="+mn-lt"/>
                <a:ea typeface="+mn-ea"/>
                <a:cs typeface="+mn-cs"/>
              </a:rPr>
              <a:t> an </a:t>
            </a:r>
            <a:r>
              <a:rPr lang="en-US" sz="1200" b="0" i="0" u="sng" kern="1200" dirty="0" smtClean="0">
                <a:solidFill>
                  <a:schemeClr val="tx1"/>
                </a:solidFill>
                <a:effectLst/>
                <a:latin typeface="+mn-lt"/>
                <a:ea typeface="+mn-ea"/>
                <a:cs typeface="+mn-cs"/>
              </a:rPr>
              <a:t>advance over</a:t>
            </a:r>
            <a:r>
              <a:rPr lang="en-US" sz="1200" b="0" i="0" kern="1200" dirty="0" smtClean="0">
                <a:solidFill>
                  <a:schemeClr val="tx1"/>
                </a:solidFill>
                <a:effectLst/>
                <a:latin typeface="+mn-lt"/>
                <a:ea typeface="+mn-ea"/>
                <a:cs typeface="+mn-cs"/>
              </a:rPr>
              <a:t> earlier approaches.</a:t>
            </a:r>
          </a:p>
          <a:p>
            <a:pPr algn="l" rtl="0"/>
            <a:endParaRPr lang="en-US" sz="1200" b="0" i="0" kern="1200" dirty="0" smtClean="0">
              <a:solidFill>
                <a:schemeClr val="tx1"/>
              </a:solidFill>
              <a:effectLst/>
              <a:latin typeface="+mn-lt"/>
              <a:ea typeface="+mn-ea"/>
              <a:cs typeface="+mn-cs"/>
            </a:endParaRPr>
          </a:p>
          <a:p>
            <a:pPr algn="l" rtl="0"/>
            <a:r>
              <a:rPr lang="en-US" sz="1200" b="0" i="0" u="sng" kern="1200" dirty="0" smtClean="0">
                <a:solidFill>
                  <a:schemeClr val="tx1"/>
                </a:solidFill>
                <a:effectLst/>
                <a:latin typeface="+mn-lt"/>
                <a:ea typeface="+mn-ea"/>
                <a:cs typeface="+mn-cs"/>
              </a:rPr>
              <a:t>Simulation results</a:t>
            </a:r>
            <a:r>
              <a:rPr lang="en-US" sz="1200" b="0" i="0" kern="1200" dirty="0" smtClean="0">
                <a:solidFill>
                  <a:schemeClr val="tx1"/>
                </a:solidFill>
                <a:effectLst/>
                <a:latin typeface="+mn-lt"/>
                <a:ea typeface="+mn-ea"/>
                <a:cs typeface="+mn-cs"/>
              </a:rPr>
              <a:t> showed </a:t>
            </a:r>
            <a:r>
              <a:rPr lang="en-US" sz="1200" b="0" i="0" kern="1200" dirty="0" err="1" smtClean="0">
                <a:solidFill>
                  <a:schemeClr val="tx1"/>
                </a:solidFill>
                <a:effectLst/>
                <a:latin typeface="+mn-lt"/>
                <a:ea typeface="+mn-ea"/>
                <a:cs typeface="+mn-cs"/>
              </a:rPr>
              <a:t>JointCluster</a:t>
            </a:r>
            <a:r>
              <a:rPr lang="en-US" sz="1200" b="0" i="0" kern="1200" dirty="0" smtClean="0">
                <a:solidFill>
                  <a:schemeClr val="tx1"/>
                </a:solidFill>
                <a:effectLst/>
                <a:latin typeface="+mn-lt"/>
                <a:ea typeface="+mn-ea"/>
                <a:cs typeface="+mn-cs"/>
              </a:rPr>
              <a:t> to be </a:t>
            </a:r>
            <a:r>
              <a:rPr lang="en-US" sz="1200" b="0" i="0" u="sng" kern="1200" dirty="0" smtClean="0">
                <a:solidFill>
                  <a:schemeClr val="tx1"/>
                </a:solidFill>
                <a:effectLst/>
                <a:latin typeface="+mn-lt"/>
                <a:ea typeface="+mn-ea"/>
                <a:cs typeface="+mn-cs"/>
              </a:rPr>
              <a:t>more robust</a:t>
            </a:r>
            <a:r>
              <a:rPr lang="en-US" sz="1200" b="0" i="0" kern="1200" dirty="0" smtClean="0">
                <a:solidFill>
                  <a:schemeClr val="tx1"/>
                </a:solidFill>
                <a:effectLst/>
                <a:latin typeface="+mn-lt"/>
                <a:ea typeface="+mn-ea"/>
                <a:cs typeface="+mn-cs"/>
              </a:rPr>
              <a:t> than alternate methods in recovering clusters implanted in networks </a:t>
            </a:r>
            <a:r>
              <a:rPr lang="en-US" sz="1200" b="0" i="0" u="sng" kern="1200" dirty="0" smtClean="0">
                <a:solidFill>
                  <a:schemeClr val="tx1"/>
                </a:solidFill>
                <a:effectLst/>
                <a:latin typeface="+mn-lt"/>
                <a:ea typeface="+mn-ea"/>
                <a:cs typeface="+mn-cs"/>
              </a:rPr>
              <a:t>with high false positive rates</a:t>
            </a:r>
            <a:r>
              <a:rPr lang="en-US" sz="1200" b="0" i="0" kern="1200" dirty="0" smtClean="0">
                <a:solidFill>
                  <a:schemeClr val="tx1"/>
                </a:solidFill>
                <a:effectLst/>
                <a:latin typeface="+mn-lt"/>
                <a:ea typeface="+mn-ea"/>
                <a:cs typeface="+mn-cs"/>
              </a:rPr>
              <a:t>.</a:t>
            </a:r>
          </a:p>
          <a:p>
            <a:pPr algn="l" rtl="0"/>
            <a:r>
              <a:rPr lang="en-US" sz="1200" b="0" i="0" kern="1200" dirty="0" smtClean="0">
                <a:solidFill>
                  <a:schemeClr val="tx1"/>
                </a:solidFill>
                <a:effectLst/>
                <a:latin typeface="+mn-lt"/>
                <a:ea typeface="+mn-ea"/>
                <a:cs typeface="+mn-cs"/>
              </a:rPr>
              <a:t>In systematic evaluation of </a:t>
            </a:r>
            <a:r>
              <a:rPr lang="en-US" sz="1200" b="0" i="0" kern="1200" dirty="0" err="1" smtClean="0">
                <a:solidFill>
                  <a:schemeClr val="tx1"/>
                </a:solidFill>
                <a:effectLst/>
                <a:latin typeface="+mn-lt"/>
                <a:ea typeface="+mn-ea"/>
                <a:cs typeface="+mn-cs"/>
              </a:rPr>
              <a:t>JointCluster</a:t>
            </a:r>
            <a:r>
              <a:rPr lang="en-US" sz="1200" b="0" i="0" kern="1200" dirty="0" smtClean="0">
                <a:solidFill>
                  <a:schemeClr val="tx1"/>
                </a:solidFill>
                <a:effectLst/>
                <a:latin typeface="+mn-lt"/>
                <a:ea typeface="+mn-ea"/>
                <a:cs typeface="+mn-cs"/>
              </a:rPr>
              <a:t> and some earlier approaches for combined </a:t>
            </a:r>
            <a:r>
              <a:rPr lang="en-US" sz="1200" b="0" i="0" u="sng" kern="1200" dirty="0" smtClean="0">
                <a:solidFill>
                  <a:schemeClr val="tx1"/>
                </a:solidFill>
                <a:effectLst/>
                <a:latin typeface="+mn-lt"/>
                <a:ea typeface="+mn-ea"/>
                <a:cs typeface="+mn-cs"/>
              </a:rPr>
              <a:t>analysis of the yeast</a:t>
            </a:r>
            <a:r>
              <a:rPr lang="en-US" sz="1200" b="0" i="0" kern="1200" dirty="0" smtClean="0">
                <a:solidFill>
                  <a:schemeClr val="tx1"/>
                </a:solidFill>
                <a:effectLst/>
                <a:latin typeface="+mn-lt"/>
                <a:ea typeface="+mn-ea"/>
                <a:cs typeface="+mn-cs"/>
              </a:rPr>
              <a:t> physical network and two gene expression datasets under </a:t>
            </a:r>
            <a:r>
              <a:rPr lang="en-US" sz="1200" b="0" i="0" u="sng" kern="1200" dirty="0" smtClean="0">
                <a:solidFill>
                  <a:schemeClr val="tx1"/>
                </a:solidFill>
                <a:effectLst/>
                <a:latin typeface="+mn-lt"/>
                <a:ea typeface="+mn-ea"/>
                <a:cs typeface="+mn-cs"/>
              </a:rPr>
              <a:t>glucose and ethanol</a:t>
            </a:r>
            <a:r>
              <a:rPr lang="en-US" sz="1200" b="0" i="0" u="none"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growth conditions, </a:t>
            </a:r>
            <a:r>
              <a:rPr lang="en-US" sz="1200" b="0" i="0" kern="1200" dirty="0" err="1" smtClean="0">
                <a:solidFill>
                  <a:schemeClr val="tx1"/>
                </a:solidFill>
                <a:effectLst/>
                <a:latin typeface="+mn-lt"/>
                <a:ea typeface="+mn-ea"/>
                <a:cs typeface="+mn-cs"/>
              </a:rPr>
              <a:t>JointCluster</a:t>
            </a:r>
            <a:r>
              <a:rPr lang="en-US" sz="1200" b="0" i="0" kern="1200" dirty="0" smtClean="0">
                <a:solidFill>
                  <a:schemeClr val="tx1"/>
                </a:solidFill>
                <a:effectLst/>
                <a:latin typeface="+mn-lt"/>
                <a:ea typeface="+mn-ea"/>
                <a:cs typeface="+mn-cs"/>
              </a:rPr>
              <a:t> discovers clusters that are </a:t>
            </a:r>
            <a:r>
              <a:rPr lang="en-US" sz="1200" b="0" i="0" u="sng" kern="1200" dirty="0" smtClean="0">
                <a:solidFill>
                  <a:schemeClr val="tx1"/>
                </a:solidFill>
                <a:effectLst/>
                <a:latin typeface="+mn-lt"/>
                <a:ea typeface="+mn-ea"/>
                <a:cs typeface="+mn-cs"/>
              </a:rPr>
              <a:t>more consistently enriched for various reference classes</a:t>
            </a:r>
            <a:r>
              <a:rPr lang="en-US" sz="1200" b="0" i="0" kern="1200" dirty="0" smtClean="0">
                <a:solidFill>
                  <a:schemeClr val="tx1"/>
                </a:solidFill>
                <a:effectLst/>
                <a:latin typeface="+mn-lt"/>
                <a:ea typeface="+mn-ea"/>
                <a:cs typeface="+mn-cs"/>
              </a:rPr>
              <a:t> capturing </a:t>
            </a:r>
            <a:r>
              <a:rPr lang="en-US" sz="1200" b="0" i="0" u="sng" kern="1200" dirty="0" smtClean="0">
                <a:solidFill>
                  <a:schemeClr val="tx1"/>
                </a:solidFill>
                <a:effectLst/>
                <a:latin typeface="+mn-lt"/>
                <a:ea typeface="+mn-ea"/>
                <a:cs typeface="+mn-cs"/>
              </a:rPr>
              <a:t>different aspects</a:t>
            </a:r>
            <a:r>
              <a:rPr lang="en-US" sz="1200" b="0" i="0" kern="1200" dirty="0" smtClean="0">
                <a:solidFill>
                  <a:schemeClr val="tx1"/>
                </a:solidFill>
                <a:effectLst/>
                <a:latin typeface="+mn-lt"/>
                <a:ea typeface="+mn-ea"/>
                <a:cs typeface="+mn-cs"/>
              </a:rPr>
              <a:t> of yeast biology or </a:t>
            </a:r>
            <a:r>
              <a:rPr lang="en-US" sz="1200" b="0" i="0" u="sng" kern="1200" dirty="0" smtClean="0">
                <a:solidFill>
                  <a:schemeClr val="tx1"/>
                </a:solidFill>
                <a:effectLst/>
                <a:latin typeface="+mn-lt"/>
                <a:ea typeface="+mn-ea"/>
                <a:cs typeface="+mn-cs"/>
              </a:rPr>
              <a:t>yield better coverage</a:t>
            </a:r>
            <a:r>
              <a:rPr lang="en-US" sz="1200" b="0" i="0" kern="1200" dirty="0" smtClean="0">
                <a:solidFill>
                  <a:schemeClr val="tx1"/>
                </a:solidFill>
                <a:effectLst/>
                <a:latin typeface="+mn-lt"/>
                <a:ea typeface="+mn-ea"/>
                <a:cs typeface="+mn-cs"/>
              </a:rPr>
              <a:t> of the </a:t>
            </a:r>
            <a:r>
              <a:rPr lang="en-US" sz="1200" b="0" i="0" kern="1200" dirty="0" err="1" smtClean="0">
                <a:solidFill>
                  <a:schemeClr val="tx1"/>
                </a:solidFill>
                <a:effectLst/>
                <a:latin typeface="+mn-lt"/>
                <a:ea typeface="+mn-ea"/>
                <a:cs typeface="+mn-cs"/>
              </a:rPr>
              <a:t>analysed</a:t>
            </a:r>
            <a:r>
              <a:rPr lang="en-US" sz="1200" b="0" i="0" kern="1200" dirty="0" smtClean="0">
                <a:solidFill>
                  <a:schemeClr val="tx1"/>
                </a:solidFill>
                <a:effectLst/>
                <a:latin typeface="+mn-lt"/>
                <a:ea typeface="+mn-ea"/>
                <a:cs typeface="+mn-cs"/>
              </a:rPr>
              <a:t> genes.</a:t>
            </a:r>
          </a:p>
          <a:p>
            <a:pPr algn="l" rtl="0"/>
            <a:endParaRPr lang="en-US" sz="1200" b="0" i="0" kern="1200" dirty="0" smtClean="0">
              <a:solidFill>
                <a:schemeClr val="tx1"/>
              </a:solidFill>
              <a:effectLst/>
              <a:latin typeface="+mn-lt"/>
              <a:ea typeface="+mn-ea"/>
              <a:cs typeface="+mn-cs"/>
            </a:endParaRPr>
          </a:p>
          <a:p>
            <a:pPr algn="l" rtl="0"/>
            <a:r>
              <a:rPr lang="en-US" sz="1200" b="0" i="0" kern="1200" dirty="0" smtClean="0">
                <a:solidFill>
                  <a:schemeClr val="tx1"/>
                </a:solidFill>
                <a:effectLst/>
                <a:latin typeface="+mn-lt"/>
                <a:ea typeface="+mn-ea"/>
                <a:cs typeface="+mn-cs"/>
              </a:rPr>
              <a:t>These robust clusters, which are supported across multiple genomic datasets and diverse reference classes, </a:t>
            </a:r>
            <a:r>
              <a:rPr lang="en-US" sz="1200" b="0" i="0" u="sng" kern="1200" dirty="0" smtClean="0">
                <a:solidFill>
                  <a:schemeClr val="tx1"/>
                </a:solidFill>
                <a:effectLst/>
                <a:latin typeface="+mn-lt"/>
                <a:ea typeface="+mn-ea"/>
                <a:cs typeface="+mn-cs"/>
              </a:rPr>
              <a:t>agree with known biology of yeast</a:t>
            </a:r>
            <a:r>
              <a:rPr lang="en-US" sz="1200" b="0" i="0" kern="1200" dirty="0" smtClean="0">
                <a:solidFill>
                  <a:schemeClr val="tx1"/>
                </a:solidFill>
                <a:effectLst/>
                <a:latin typeface="+mn-lt"/>
                <a:ea typeface="+mn-ea"/>
                <a:cs typeface="+mn-cs"/>
              </a:rPr>
              <a:t> under these growth conditions, elucidate the genetic control of coordinated transcription, and </a:t>
            </a:r>
            <a:r>
              <a:rPr lang="en-US" sz="1200" b="0" i="0" u="sng" kern="1200" dirty="0" smtClean="0">
                <a:solidFill>
                  <a:schemeClr val="tx1"/>
                </a:solidFill>
                <a:effectLst/>
                <a:latin typeface="+mn-lt"/>
                <a:ea typeface="+mn-ea"/>
                <a:cs typeface="+mn-cs"/>
              </a:rPr>
              <a:t>enable functional predictions for a number of uncharacterized genes</a:t>
            </a:r>
            <a:r>
              <a:rPr lang="en-US" sz="1200" b="0" i="0" kern="1200" dirty="0" smtClean="0">
                <a:solidFill>
                  <a:schemeClr val="tx1"/>
                </a:solidFill>
                <a:effectLst/>
                <a:latin typeface="+mn-lt"/>
                <a:ea typeface="+mn-ea"/>
                <a:cs typeface="+mn-cs"/>
              </a:rPr>
              <a:t>.</a:t>
            </a:r>
            <a:endParaRPr lang="he-IL" dirty="0"/>
          </a:p>
        </p:txBody>
      </p:sp>
      <p:sp>
        <p:nvSpPr>
          <p:cNvPr id="4" name="Slide Number Placeholder 3"/>
          <p:cNvSpPr>
            <a:spLocks noGrp="1"/>
          </p:cNvSpPr>
          <p:nvPr>
            <p:ph type="sldNum" sz="quarter" idx="10"/>
          </p:nvPr>
        </p:nvSpPr>
        <p:spPr/>
        <p:txBody>
          <a:bodyPr/>
          <a:lstStyle/>
          <a:p>
            <a:fld id="{743F5A0F-8929-4EDB-BD67-C4CEE4ED2BB9}" type="slidenum">
              <a:rPr lang="he-IL" smtClean="0"/>
              <a:pPr/>
              <a:t>37</a:t>
            </a:fld>
            <a:endParaRPr lang="he-IL"/>
          </a:p>
        </p:txBody>
      </p:sp>
    </p:spTree>
    <p:extLst>
      <p:ext uri="{BB962C8B-B14F-4D97-AF65-F5344CB8AC3E}">
        <p14:creationId xmlns:p14="http://schemas.microsoft.com/office/powerpoint/2010/main" xmlns="" val="22868546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43F5A0F-8929-4EDB-BD67-C4CEE4ED2BB9}" type="slidenum">
              <a:rPr lang="he-IL" smtClean="0"/>
              <a:pPr/>
              <a:t>38</a:t>
            </a:fld>
            <a:endParaRPr lang="he-I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43F5A0F-8929-4EDB-BD67-C4CEE4ED2BB9}" type="slidenum">
              <a:rPr lang="he-IL" smtClean="0"/>
              <a:pPr/>
              <a:t>39</a:t>
            </a:fld>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להגדיר:</a:t>
            </a:r>
          </a:p>
          <a:p>
            <a:r>
              <a:rPr lang="he-IL" baseline="0" dirty="0" smtClean="0"/>
              <a:t>תא כחלק מיצור חי</a:t>
            </a:r>
          </a:p>
          <a:p>
            <a:pPr algn="l" rtl="0"/>
            <a:r>
              <a:rPr lang="en-US" baseline="0" dirty="0" smtClean="0"/>
              <a:t>The cell is the basic structural, functional and biological unit of all known living organisms. It is the smallest unit of life that is classified as a living thing, and is often called the building block of life.</a:t>
            </a:r>
            <a:endParaRPr lang="he-IL" baseline="0" dirty="0" smtClean="0"/>
          </a:p>
          <a:p>
            <a:r>
              <a:rPr lang="en-US" baseline="0" dirty="0" smtClean="0"/>
              <a:t>DNA</a:t>
            </a:r>
            <a:r>
              <a:rPr lang="he-IL" baseline="0" dirty="0" smtClean="0"/>
              <a:t> בתוך התא</a:t>
            </a:r>
          </a:p>
          <a:p>
            <a:r>
              <a:rPr lang="he-IL" baseline="0" dirty="0" smtClean="0"/>
              <a:t>גן – חלק מ-</a:t>
            </a:r>
            <a:r>
              <a:rPr lang="en-US" baseline="0" dirty="0" smtClean="0"/>
              <a:t>DNA</a:t>
            </a:r>
            <a:r>
              <a:rPr lang="he-IL" baseline="0" dirty="0" smtClean="0"/>
              <a:t> בעל פונקציה באורגניזם</a:t>
            </a:r>
          </a:p>
          <a:p>
            <a:r>
              <a:rPr lang="he-IL" dirty="0" smtClean="0"/>
              <a:t>פרוטאין</a:t>
            </a:r>
            <a:r>
              <a:rPr lang="he-IL" baseline="0" dirty="0" smtClean="0"/>
              <a:t> כמווסת תהליכים, נוצר מ-</a:t>
            </a:r>
            <a:r>
              <a:rPr lang="en-US" baseline="0" dirty="0" smtClean="0"/>
              <a:t>DNA</a:t>
            </a:r>
            <a:endParaRPr lang="he-IL" baseline="0" dirty="0" smtClean="0"/>
          </a:p>
          <a:p>
            <a:pPr algn="l" rtl="0"/>
            <a:r>
              <a:rPr lang="en-US" baseline="0" dirty="0" smtClean="0"/>
              <a:t>Proteins are large biological molecules consisting of one or more chains of amino acids. Proteins perform a vast array of functions within living organisms, including catalyzing metabolic reactions, replicating DNA, responding to stimuli, and transporting molecules from one location to another. Proteins differ from one another primarily in their sequence of amino acids, which is dictated by the nucleotide sequence of their genes, and which usually results in folding of the protein into a specific three-dimensional structure that determines its activity.</a:t>
            </a:r>
            <a:endParaRPr lang="he-IL" baseline="0" dirty="0" smtClean="0"/>
          </a:p>
          <a:p>
            <a:pPr marL="0" marR="0" indent="0" algn="r" defTabSz="914400" rtl="1" eaLnBrk="1" fontAlgn="auto" latinLnBrk="0" hangingPunct="1">
              <a:lnSpc>
                <a:spcPct val="100000"/>
              </a:lnSpc>
              <a:spcBef>
                <a:spcPts val="0"/>
              </a:spcBef>
              <a:spcAft>
                <a:spcPts val="0"/>
              </a:spcAft>
              <a:buClrTx/>
              <a:buSzTx/>
              <a:buFontTx/>
              <a:buNone/>
              <a:tabLst/>
              <a:defRPr/>
            </a:pPr>
            <a:endParaRPr lang="he-IL" dirty="0" smtClean="0"/>
          </a:p>
        </p:txBody>
      </p:sp>
      <p:sp>
        <p:nvSpPr>
          <p:cNvPr id="4" name="Slide Number Placeholder 3"/>
          <p:cNvSpPr>
            <a:spLocks noGrp="1"/>
          </p:cNvSpPr>
          <p:nvPr>
            <p:ph type="sldNum" sz="quarter" idx="10"/>
          </p:nvPr>
        </p:nvSpPr>
        <p:spPr/>
        <p:txBody>
          <a:bodyPr/>
          <a:lstStyle/>
          <a:p>
            <a:fld id="{743F5A0F-8929-4EDB-BD67-C4CEE4ED2BB9}" type="slidenum">
              <a:rPr lang="he-IL" smtClean="0"/>
              <a:pPr/>
              <a:t>4</a:t>
            </a:fld>
            <a:endParaRPr lang="he-IL"/>
          </a:p>
        </p:txBody>
      </p:sp>
    </p:spTree>
    <p:extLst>
      <p:ext uri="{BB962C8B-B14F-4D97-AF65-F5344CB8AC3E}">
        <p14:creationId xmlns:p14="http://schemas.microsoft.com/office/powerpoint/2010/main" xmlns="" val="23670815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43F5A0F-8929-4EDB-BD67-C4CEE4ED2BB9}" type="slidenum">
              <a:rPr lang="he-IL" smtClean="0"/>
              <a:pPr/>
              <a:t>40</a:t>
            </a:fld>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להגדיר:</a:t>
            </a:r>
          </a:p>
          <a:p>
            <a:pPr marL="0" marR="0" indent="0" algn="r" defTabSz="914400" rtl="1" eaLnBrk="1" fontAlgn="auto" latinLnBrk="0" hangingPunct="1">
              <a:lnSpc>
                <a:spcPct val="100000"/>
              </a:lnSpc>
              <a:spcBef>
                <a:spcPts val="0"/>
              </a:spcBef>
              <a:spcAft>
                <a:spcPts val="0"/>
              </a:spcAft>
              <a:buClrTx/>
              <a:buSzTx/>
              <a:buFontTx/>
              <a:buNone/>
              <a:tabLst/>
              <a:defRPr/>
            </a:pPr>
            <a:r>
              <a:rPr lang="he-IL" dirty="0" smtClean="0"/>
              <a:t>תהליכים</a:t>
            </a:r>
            <a:r>
              <a:rPr lang="he-IL" baseline="0" dirty="0" smtClean="0"/>
              <a:t> בתא: </a:t>
            </a:r>
            <a:r>
              <a:rPr lang="en-US" dirty="0" smtClean="0"/>
              <a:t>Gene expression</a:t>
            </a:r>
            <a:endParaRPr lang="he-IL" baseline="0" dirty="0" smtClean="0"/>
          </a:p>
          <a:p>
            <a:pPr algn="l" rtl="0"/>
            <a:r>
              <a:rPr lang="en-US" dirty="0" smtClean="0"/>
              <a:t>Transcription into mRNA - Transcription is the process of converting the genetic information stored in DNA to messenger RNA (mRNA)</a:t>
            </a:r>
          </a:p>
          <a:p>
            <a:pPr algn="r"/>
            <a:r>
              <a:rPr lang="en-US" dirty="0" smtClean="0"/>
              <a:t>Translation of mRNA</a:t>
            </a:r>
            <a:endParaRPr lang="he-IL" dirty="0" smtClean="0"/>
          </a:p>
          <a:p>
            <a:pPr algn="r"/>
            <a:r>
              <a:rPr lang="en-US" dirty="0" smtClean="0"/>
              <a:t>Transcription factor</a:t>
            </a:r>
            <a:r>
              <a:rPr lang="he-IL" dirty="0" smtClean="0"/>
              <a:t> - הוא חלבון הנקשר לרצף </a:t>
            </a:r>
            <a:r>
              <a:rPr lang="en-US" dirty="0" smtClean="0"/>
              <a:t>DNA</a:t>
            </a:r>
            <a:r>
              <a:rPr lang="he-IL" dirty="0" smtClean="0"/>
              <a:t> ספציפי, הנמצא לפני החלק המקודד של הגן, ובכך משפיע על שעתוק הגן ל-</a:t>
            </a:r>
            <a:r>
              <a:rPr lang="en-US" dirty="0" smtClean="0"/>
              <a:t>mRNA</a:t>
            </a:r>
            <a:r>
              <a:rPr lang="he-IL" dirty="0" smtClean="0"/>
              <a:t>. מהווה חלק מהבסיס לרשת הוויסות והבקרה הגנטית.	</a:t>
            </a:r>
            <a:r>
              <a:rPr lang="en-US" dirty="0" smtClean="0"/>
              <a:t>that activate or repress gene expression</a:t>
            </a:r>
            <a:r>
              <a:rPr lang="he-IL" dirty="0" smtClean="0"/>
              <a:t>		</a:t>
            </a:r>
            <a:r>
              <a:rPr lang="en-US" dirty="0" smtClean="0"/>
              <a:t>DNA-PROTEIN</a:t>
            </a:r>
            <a:r>
              <a:rPr lang="en-US" baseline="0" dirty="0" smtClean="0"/>
              <a:t> INTERACTIONS</a:t>
            </a:r>
            <a:endParaRPr lang="he-IL" dirty="0"/>
          </a:p>
        </p:txBody>
      </p:sp>
      <p:sp>
        <p:nvSpPr>
          <p:cNvPr id="4" name="Slide Number Placeholder 3"/>
          <p:cNvSpPr>
            <a:spLocks noGrp="1"/>
          </p:cNvSpPr>
          <p:nvPr>
            <p:ph type="sldNum" sz="quarter" idx="10"/>
          </p:nvPr>
        </p:nvSpPr>
        <p:spPr/>
        <p:txBody>
          <a:bodyPr/>
          <a:lstStyle/>
          <a:p>
            <a:fld id="{743F5A0F-8929-4EDB-BD67-C4CEE4ED2BB9}" type="slidenum">
              <a:rPr lang="he-IL" smtClean="0"/>
              <a:pPr/>
              <a:t>5</a:t>
            </a:fld>
            <a:endParaRPr lang="he-IL"/>
          </a:p>
        </p:txBody>
      </p:sp>
    </p:spTree>
    <p:extLst>
      <p:ext uri="{BB962C8B-B14F-4D97-AF65-F5344CB8AC3E}">
        <p14:creationId xmlns:p14="http://schemas.microsoft.com/office/powerpoint/2010/main" xmlns="" val="3595649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להגדיר:</a:t>
            </a:r>
          </a:p>
          <a:p>
            <a:r>
              <a:rPr lang="he-IL" dirty="0" smtClean="0"/>
              <a:t>תחת תנאים שונים</a:t>
            </a:r>
          </a:p>
          <a:p>
            <a:r>
              <a:rPr lang="en-US" dirty="0" smtClean="0"/>
              <a:t>expression levels</a:t>
            </a:r>
            <a:endParaRPr lang="he-IL" dirty="0" smtClean="0"/>
          </a:p>
          <a:p>
            <a:r>
              <a:rPr lang="en-US" dirty="0" smtClean="0"/>
              <a:t>DNA chips / Microarrays</a:t>
            </a:r>
            <a:endParaRPr lang="he-IL" dirty="0"/>
          </a:p>
        </p:txBody>
      </p:sp>
      <p:sp>
        <p:nvSpPr>
          <p:cNvPr id="4" name="Slide Number Placeholder 3"/>
          <p:cNvSpPr>
            <a:spLocks noGrp="1"/>
          </p:cNvSpPr>
          <p:nvPr>
            <p:ph type="sldNum" sz="quarter" idx="10"/>
          </p:nvPr>
        </p:nvSpPr>
        <p:spPr/>
        <p:txBody>
          <a:bodyPr/>
          <a:lstStyle/>
          <a:p>
            <a:fld id="{743F5A0F-8929-4EDB-BD67-C4CEE4ED2BB9}" type="slidenum">
              <a:rPr lang="he-IL" smtClean="0"/>
              <a:pPr/>
              <a:t>6</a:t>
            </a:fld>
            <a:endParaRPr lang="he-IL"/>
          </a:p>
        </p:txBody>
      </p:sp>
    </p:spTree>
    <p:extLst>
      <p:ext uri="{BB962C8B-B14F-4D97-AF65-F5344CB8AC3E}">
        <p14:creationId xmlns:p14="http://schemas.microsoft.com/office/powerpoint/2010/main" xmlns="" val="2390973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43F5A0F-8929-4EDB-BD67-C4CEE4ED2BB9}" type="slidenum">
              <a:rPr lang="he-IL" smtClean="0"/>
              <a:pPr/>
              <a:t>7</a:t>
            </a:fld>
            <a:endParaRPr 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sz="1200" b="0" i="0" u="none" strike="noStrike" kern="1200" baseline="0" dirty="0" smtClean="0">
                <a:solidFill>
                  <a:schemeClr val="tx1"/>
                </a:solidFill>
                <a:latin typeface="+mn-lt"/>
                <a:ea typeface="+mn-ea"/>
                <a:cs typeface="+mn-cs"/>
              </a:rPr>
              <a:t>Heterogeneous genome-wide datasets provide different views of the biology of a cell, and their rapid accumulation demands integrative approaches that exploit the diversity of views.</a:t>
            </a:r>
          </a:p>
          <a:p>
            <a:pPr marL="171450" indent="-171450" algn="l" rtl="0">
              <a:buFont typeface="Arial" pitchFamily="34" charset="0"/>
              <a:buChar char="•"/>
            </a:pPr>
            <a:r>
              <a:rPr lang="en-US" sz="1200" b="0" i="0" u="none" strike="noStrike" kern="1200" baseline="0" dirty="0" smtClean="0">
                <a:solidFill>
                  <a:schemeClr val="tx1"/>
                </a:solidFill>
                <a:latin typeface="+mn-lt"/>
                <a:ea typeface="+mn-ea"/>
                <a:cs typeface="+mn-cs"/>
              </a:rPr>
              <a:t>Data on </a:t>
            </a:r>
            <a:r>
              <a:rPr lang="en-US" sz="1200" b="0" i="0" u="sng" strike="noStrike" kern="1200" baseline="0" dirty="0" smtClean="0">
                <a:solidFill>
                  <a:schemeClr val="tx1"/>
                </a:solidFill>
                <a:latin typeface="+mn-lt"/>
                <a:ea typeface="+mn-ea"/>
                <a:cs typeface="+mn-cs"/>
              </a:rPr>
              <a:t>physical interactions</a:t>
            </a:r>
            <a:r>
              <a:rPr lang="en-US" sz="1200" b="0" i="0" u="none" strike="noStrike" kern="1200" baseline="0" dirty="0" smtClean="0">
                <a:solidFill>
                  <a:schemeClr val="tx1"/>
                </a:solidFill>
                <a:latin typeface="+mn-lt"/>
                <a:ea typeface="+mn-ea"/>
                <a:cs typeface="+mn-cs"/>
              </a:rPr>
              <a:t> such as interactions between two proteins (protein-protein), or </a:t>
            </a:r>
            <a:r>
              <a:rPr lang="en-US" sz="1200" b="0" i="0" u="sng" strike="noStrike" kern="1200" baseline="0" dirty="0" smtClean="0">
                <a:solidFill>
                  <a:schemeClr val="tx1"/>
                </a:solidFill>
                <a:latin typeface="+mn-lt"/>
                <a:ea typeface="+mn-ea"/>
                <a:cs typeface="+mn-cs"/>
              </a:rPr>
              <a:t>regulatory interactions </a:t>
            </a:r>
            <a:r>
              <a:rPr lang="en-US" sz="1200" b="0" i="0" u="none" strike="noStrike" kern="1200" baseline="0" dirty="0" smtClean="0">
                <a:solidFill>
                  <a:schemeClr val="tx1"/>
                </a:solidFill>
                <a:latin typeface="+mn-lt"/>
                <a:ea typeface="+mn-ea"/>
                <a:cs typeface="+mn-cs"/>
              </a:rPr>
              <a:t>between a protein and a gene via binding to upstream regions of the gene (protein-DNA) inform how various molecules within a cell interact with each other to maintain and regulate the processes of a living cell.</a:t>
            </a:r>
          </a:p>
          <a:p>
            <a:pPr marL="171450" indent="-171450" algn="l" rtl="0">
              <a:buFont typeface="Arial" pitchFamily="34" charset="0"/>
              <a:buChar char="•"/>
            </a:pPr>
            <a:r>
              <a:rPr lang="en-US" sz="1200" b="0" i="0" u="none" strike="noStrike" kern="1200" baseline="0" dirty="0" smtClean="0">
                <a:solidFill>
                  <a:schemeClr val="tx1"/>
                </a:solidFill>
                <a:latin typeface="+mn-lt"/>
                <a:ea typeface="+mn-ea"/>
                <a:cs typeface="+mn-cs"/>
              </a:rPr>
              <a:t>On the other hand, data on the abundances or </a:t>
            </a:r>
            <a:r>
              <a:rPr lang="en-US" sz="1200" b="0" i="0" u="sng" strike="noStrike" kern="1200" baseline="0" dirty="0" smtClean="0">
                <a:solidFill>
                  <a:schemeClr val="tx1"/>
                </a:solidFill>
                <a:latin typeface="+mn-lt"/>
                <a:ea typeface="+mn-ea"/>
                <a:cs typeface="+mn-cs"/>
              </a:rPr>
              <a:t>expression</a:t>
            </a:r>
            <a:r>
              <a:rPr lang="en-US" sz="1200" b="0" i="0" u="none" strike="noStrike" kern="1200" baseline="0" dirty="0" smtClean="0">
                <a:solidFill>
                  <a:schemeClr val="tx1"/>
                </a:solidFill>
                <a:latin typeface="+mn-lt"/>
                <a:ea typeface="+mn-ea"/>
                <a:cs typeface="+mn-cs"/>
              </a:rPr>
              <a:t> of molecules such as proteins or transcripts of genes provide a snapshot of the state of a cell under a particular condition.</a:t>
            </a:r>
          </a:p>
          <a:p>
            <a:pPr marL="171450" indent="-171450" algn="l" rtl="0">
              <a:buFont typeface="Arial" pitchFamily="34" charset="0"/>
              <a:buChar char="•"/>
            </a:pPr>
            <a:r>
              <a:rPr lang="en-US" sz="1200" b="0" i="0" u="none" strike="noStrike" kern="1200" baseline="0" dirty="0" smtClean="0">
                <a:solidFill>
                  <a:schemeClr val="tx1"/>
                </a:solidFill>
                <a:latin typeface="+mn-lt"/>
                <a:ea typeface="+mn-ea"/>
                <a:cs typeface="+mn-cs"/>
              </a:rPr>
              <a:t>For instance, a network of coexpression relations between gene pairs is typically built using </a:t>
            </a:r>
            <a:r>
              <a:rPr lang="en-US" sz="1200" b="0" i="0" u="sng" strike="noStrike" kern="1200" baseline="0" dirty="0" smtClean="0">
                <a:solidFill>
                  <a:schemeClr val="tx1"/>
                </a:solidFill>
                <a:latin typeface="+mn-lt"/>
                <a:ea typeface="+mn-ea"/>
                <a:cs typeface="+mn-cs"/>
              </a:rPr>
              <a:t>expression data of a population of samples</a:t>
            </a:r>
            <a:r>
              <a:rPr lang="en-US" sz="1200" b="0" i="0" u="none" strike="noStrike" kern="1200" baseline="0" dirty="0" smtClean="0">
                <a:solidFill>
                  <a:schemeClr val="tx1"/>
                </a:solidFill>
                <a:latin typeface="+mn-lt"/>
                <a:ea typeface="+mn-ea"/>
                <a:cs typeface="+mn-cs"/>
              </a:rPr>
              <a:t>, and a network of physical interactions between protein or gene pairs is typically built by </a:t>
            </a:r>
            <a:r>
              <a:rPr lang="en-US" sz="1200" b="0" i="0" u="sng" strike="noStrike" kern="1200" baseline="0" dirty="0" smtClean="0">
                <a:solidFill>
                  <a:schemeClr val="tx1"/>
                </a:solidFill>
                <a:latin typeface="+mn-lt"/>
                <a:ea typeface="+mn-ea"/>
                <a:cs typeface="+mn-cs"/>
              </a:rPr>
              <a:t>testing each interaction</a:t>
            </a:r>
            <a:r>
              <a:rPr lang="en-US" sz="1200" b="0" i="0" u="none" strike="noStrike" kern="1200" baseline="0" dirty="0" smtClean="0">
                <a:solidFill>
                  <a:schemeClr val="tx1"/>
                </a:solidFill>
                <a:latin typeface="+mn-lt"/>
                <a:ea typeface="+mn-ea"/>
                <a:cs typeface="+mn-cs"/>
              </a:rPr>
              <a:t> in a specific individual or in-vitro condition.</a:t>
            </a:r>
          </a:p>
          <a:p>
            <a:pPr marL="171450" indent="-171450" algn="l" rtl="0">
              <a:buFont typeface="Arial" pitchFamily="34" charset="0"/>
              <a:buChar char="•"/>
            </a:pPr>
            <a:r>
              <a:rPr lang="en-US" sz="1200" b="0" i="0" u="none" strike="noStrike" kern="1200" baseline="0" dirty="0" smtClean="0">
                <a:solidFill>
                  <a:schemeClr val="tx1"/>
                </a:solidFill>
                <a:latin typeface="+mn-lt"/>
                <a:ea typeface="+mn-ea"/>
                <a:cs typeface="+mn-cs"/>
              </a:rPr>
              <a:t>These two data sources on physical interaction and molecular abundance </a:t>
            </a:r>
            <a:r>
              <a:rPr lang="en-US" sz="1200" b="0" i="0" u="sng" strike="noStrike" kern="1200" baseline="0" dirty="0" smtClean="0">
                <a:solidFill>
                  <a:schemeClr val="tx1"/>
                </a:solidFill>
                <a:latin typeface="+mn-lt"/>
                <a:ea typeface="+mn-ea"/>
                <a:cs typeface="+mn-cs"/>
              </a:rPr>
              <a:t>provide complementary views</a:t>
            </a:r>
            <a:r>
              <a:rPr lang="en-US" sz="1200" b="0" i="0" u="none" strike="noStrike" kern="1200" baseline="0" dirty="0" smtClean="0">
                <a:solidFill>
                  <a:schemeClr val="tx1"/>
                </a:solidFill>
                <a:latin typeface="+mn-lt"/>
                <a:ea typeface="+mn-ea"/>
                <a:cs typeface="+mn-cs"/>
              </a:rPr>
              <a:t>, as the former captures the </a:t>
            </a:r>
            <a:r>
              <a:rPr lang="en-US" sz="1200" b="0" i="0" u="sng" strike="noStrike" kern="1200" baseline="0" dirty="0" smtClean="0">
                <a:solidFill>
                  <a:schemeClr val="tx1"/>
                </a:solidFill>
                <a:latin typeface="+mn-lt"/>
                <a:ea typeface="+mn-ea"/>
                <a:cs typeface="+mn-cs"/>
              </a:rPr>
              <a:t>wiring diagram </a:t>
            </a:r>
            <a:r>
              <a:rPr lang="en-US" sz="1200" b="0" i="0" u="none" strike="noStrike" kern="1200" baseline="0" dirty="0" smtClean="0">
                <a:solidFill>
                  <a:schemeClr val="tx1"/>
                </a:solidFill>
                <a:latin typeface="+mn-lt"/>
                <a:ea typeface="+mn-ea"/>
                <a:cs typeface="+mn-cs"/>
              </a:rPr>
              <a:t>or static logic of the cell, and the latter the state of the cell at a time-point in a </a:t>
            </a:r>
            <a:r>
              <a:rPr lang="en-US" sz="1200" b="0" i="0" u="sng" strike="noStrike" kern="1200" baseline="0" dirty="0" smtClean="0">
                <a:solidFill>
                  <a:schemeClr val="tx1"/>
                </a:solidFill>
                <a:latin typeface="+mn-lt"/>
                <a:ea typeface="+mn-ea"/>
                <a:cs typeface="+mn-cs"/>
              </a:rPr>
              <a:t>condition-dependent</a:t>
            </a:r>
            <a:r>
              <a:rPr lang="en-US" sz="1200" b="0" i="0" u="none" strike="noStrike" kern="1200" baseline="0" dirty="0" smtClean="0">
                <a:solidFill>
                  <a:schemeClr val="tx1"/>
                </a:solidFill>
                <a:latin typeface="+mn-lt"/>
                <a:ea typeface="+mn-ea"/>
                <a:cs typeface="+mn-cs"/>
              </a:rPr>
              <a:t>, dynamic execution of this logic.</a:t>
            </a:r>
          </a:p>
          <a:p>
            <a:pPr marL="171450" indent="-171450" algn="l" rtl="0">
              <a:buFont typeface="Arial" pitchFamily="34" charset="0"/>
              <a:buChar char="•"/>
            </a:pPr>
            <a:r>
              <a:rPr lang="en-US" sz="1200" b="0" i="0" u="none" strike="noStrike" kern="1200" baseline="0" dirty="0" smtClean="0">
                <a:solidFill>
                  <a:schemeClr val="tx1"/>
                </a:solidFill>
                <a:latin typeface="+mn-lt"/>
                <a:ea typeface="+mn-ea"/>
                <a:cs typeface="+mn-cs"/>
              </a:rPr>
              <a:t>Researchers have fruitfully exploited this </a:t>
            </a:r>
            <a:r>
              <a:rPr lang="en-US" sz="1200" b="0" i="0" u="sng" strike="noStrike" kern="1200" baseline="0" dirty="0" smtClean="0">
                <a:solidFill>
                  <a:schemeClr val="tx1"/>
                </a:solidFill>
                <a:latin typeface="+mn-lt"/>
                <a:ea typeface="+mn-ea"/>
                <a:cs typeface="+mn-cs"/>
              </a:rPr>
              <a:t>complementarity</a:t>
            </a:r>
            <a:r>
              <a:rPr lang="en-US" sz="1200" b="0" i="0" u="none" strike="noStrike" kern="1200" baseline="0" dirty="0" smtClean="0">
                <a:solidFill>
                  <a:schemeClr val="tx1"/>
                </a:solidFill>
                <a:latin typeface="+mn-lt"/>
                <a:ea typeface="+mn-ea"/>
                <a:cs typeface="+mn-cs"/>
              </a:rPr>
              <a:t> by studying the </a:t>
            </a:r>
            <a:r>
              <a:rPr lang="en-US" sz="1200" b="0" i="0" u="sng" strike="noStrike" kern="1200" baseline="0" dirty="0" smtClean="0">
                <a:solidFill>
                  <a:schemeClr val="tx1"/>
                </a:solidFill>
                <a:latin typeface="+mn-lt"/>
                <a:ea typeface="+mn-ea"/>
                <a:cs typeface="+mn-cs"/>
              </a:rPr>
              <a:t>topological patterns of physical interaction </a:t>
            </a:r>
            <a:r>
              <a:rPr lang="en-US" sz="1200" b="0" i="0" u="none" strike="noStrike" kern="1200" baseline="0" dirty="0" smtClean="0">
                <a:solidFill>
                  <a:schemeClr val="tx1"/>
                </a:solidFill>
                <a:latin typeface="+mn-lt"/>
                <a:ea typeface="+mn-ea"/>
                <a:cs typeface="+mn-cs"/>
              </a:rPr>
              <a:t>among genes [with expression profiles that are condition-specific, periodic, or correlated]; and </a:t>
            </a:r>
            <a:r>
              <a:rPr lang="en-US" sz="1200" b="0" i="0" u="sng" strike="noStrike" kern="1200" baseline="0" dirty="0" smtClean="0">
                <a:solidFill>
                  <a:schemeClr val="tx1"/>
                </a:solidFill>
                <a:latin typeface="+mn-lt"/>
                <a:ea typeface="+mn-ea"/>
                <a:cs typeface="+mn-cs"/>
              </a:rPr>
              <a:t>similarity of the expression profiles of genes</a:t>
            </a:r>
            <a:r>
              <a:rPr lang="en-US" sz="1200" b="0" i="0" u="none" strike="noStrike" kern="1200" baseline="0" dirty="0" smtClean="0">
                <a:solidFill>
                  <a:schemeClr val="tx1"/>
                </a:solidFill>
                <a:latin typeface="+mn-lt"/>
                <a:ea typeface="+mn-ea"/>
                <a:cs typeface="+mn-cs"/>
              </a:rPr>
              <a:t> with regulatory, physical, or metabolic interactions among them.</a:t>
            </a:r>
          </a:p>
        </p:txBody>
      </p:sp>
      <p:sp>
        <p:nvSpPr>
          <p:cNvPr id="4" name="Slide Number Placeholder 3"/>
          <p:cNvSpPr>
            <a:spLocks noGrp="1"/>
          </p:cNvSpPr>
          <p:nvPr>
            <p:ph type="sldNum" sz="quarter" idx="10"/>
          </p:nvPr>
        </p:nvSpPr>
        <p:spPr/>
        <p:txBody>
          <a:bodyPr/>
          <a:lstStyle/>
          <a:p>
            <a:fld id="{743F5A0F-8929-4EDB-BD67-C4CEE4ED2BB9}" type="slidenum">
              <a:rPr lang="he-IL" smtClean="0"/>
              <a:pPr/>
              <a:t>8</a:t>
            </a:fld>
            <a:endParaRPr lang="he-IL"/>
          </a:p>
        </p:txBody>
      </p:sp>
    </p:spTree>
    <p:extLst>
      <p:ext uri="{BB962C8B-B14F-4D97-AF65-F5344CB8AC3E}">
        <p14:creationId xmlns:p14="http://schemas.microsoft.com/office/powerpoint/2010/main" xmlns="" val="2775705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sz="1200" b="0" i="0" u="none" strike="noStrike" kern="1200" baseline="0" dirty="0" smtClean="0">
                <a:solidFill>
                  <a:schemeClr val="tx1"/>
                </a:solidFill>
                <a:latin typeface="+mn-lt"/>
                <a:ea typeface="+mn-ea"/>
                <a:cs typeface="+mn-cs"/>
              </a:rPr>
              <a:t>Another line of research focuses on </a:t>
            </a:r>
            <a:r>
              <a:rPr lang="en-US" sz="1200" b="0" i="0" u="sng" strike="noStrike" kern="1200" baseline="0" dirty="0" smtClean="0">
                <a:solidFill>
                  <a:schemeClr val="tx1"/>
                </a:solidFill>
                <a:latin typeface="+mn-lt"/>
                <a:ea typeface="+mn-ea"/>
                <a:cs typeface="+mn-cs"/>
              </a:rPr>
              <a:t>integrating the physical and expression datasets</a:t>
            </a:r>
            <a:r>
              <a:rPr lang="en-US" sz="1200" b="0" i="0" u="none" strike="noStrike" kern="1200" baseline="0" dirty="0" smtClean="0">
                <a:solidFill>
                  <a:schemeClr val="tx1"/>
                </a:solidFill>
                <a:latin typeface="+mn-lt"/>
                <a:ea typeface="+mn-ea"/>
                <a:cs typeface="+mn-cs"/>
              </a:rPr>
              <a:t> to chart out clusters or modules of genes involved in a specific cellular pathway.</a:t>
            </a:r>
          </a:p>
          <a:p>
            <a:pPr marL="171450" indent="-171450" algn="l" rtl="0">
              <a:buFont typeface="Arial" pitchFamily="34" charset="0"/>
              <a:buChar char="•"/>
            </a:pPr>
            <a:r>
              <a:rPr lang="en-US" sz="1200" b="0" i="0" u="none" strike="noStrike" kern="1200" baseline="0" dirty="0" smtClean="0">
                <a:solidFill>
                  <a:schemeClr val="tx1"/>
                </a:solidFill>
                <a:latin typeface="+mn-lt"/>
                <a:ea typeface="+mn-ea"/>
                <a:cs typeface="+mn-cs"/>
              </a:rPr>
              <a:t>Methods were developed to </a:t>
            </a:r>
            <a:r>
              <a:rPr lang="en-US" sz="1200" b="0" i="0" u="sng" strike="noStrike" kern="1200" baseline="0" dirty="0" smtClean="0">
                <a:solidFill>
                  <a:schemeClr val="tx1"/>
                </a:solidFill>
                <a:latin typeface="+mn-lt"/>
                <a:ea typeface="+mn-ea"/>
                <a:cs typeface="+mn-cs"/>
              </a:rPr>
              <a:t>search for physically interacting genes that have condition-specific expression</a:t>
            </a:r>
            <a:r>
              <a:rPr lang="en-US" sz="1200" b="0" i="0" u="none" strike="noStrike" kern="1200" baseline="0" dirty="0" smtClean="0">
                <a:solidFill>
                  <a:schemeClr val="tx1"/>
                </a:solidFill>
                <a:latin typeface="+mn-lt"/>
                <a:ea typeface="+mn-ea"/>
                <a:cs typeface="+mn-cs"/>
              </a:rPr>
              <a:t> (i.e., differential expression when comparing two or more conditions, as in ‘‘active subnetworks’’), </a:t>
            </a:r>
            <a:r>
              <a:rPr lang="en-US" sz="1200" b="0" i="0" u="sng" strike="noStrike" kern="1200" baseline="0" dirty="0" smtClean="0">
                <a:solidFill>
                  <a:schemeClr val="tx1"/>
                </a:solidFill>
                <a:latin typeface="+mn-lt"/>
                <a:ea typeface="+mn-ea"/>
                <a:cs typeface="+mn-cs"/>
              </a:rPr>
              <a:t>or correlated expression</a:t>
            </a:r>
            <a:r>
              <a:rPr lang="en-US" sz="1200" b="0" i="0" u="none" strike="noStrike" kern="1200" baseline="0" dirty="0" smtClean="0">
                <a:solidFill>
                  <a:schemeClr val="tx1"/>
                </a:solidFill>
                <a:latin typeface="+mn-lt"/>
                <a:ea typeface="+mn-ea"/>
                <a:cs typeface="+mn-cs"/>
              </a:rPr>
              <a:t> (eg. subnetworks in the network of physical interactions that are coherently expressed in a given expression dataset).</a:t>
            </a:r>
          </a:p>
          <a:p>
            <a:pPr marL="171450" indent="-171450" algn="l" rtl="0">
              <a:buFont typeface="Arial" pitchFamily="34" charset="0"/>
              <a:buChar char="•"/>
            </a:pPr>
            <a:r>
              <a:rPr lang="en-US" dirty="0" smtClean="0"/>
              <a:t>Towards </a:t>
            </a:r>
            <a:r>
              <a:rPr lang="en-US" u="sng" dirty="0" smtClean="0"/>
              <a:t>addressing this challenge</a:t>
            </a:r>
            <a:r>
              <a:rPr lang="en-US" dirty="0" smtClean="0"/>
              <a:t>, we propose an </a:t>
            </a:r>
            <a:r>
              <a:rPr lang="en-US" u="sng" dirty="0" smtClean="0"/>
              <a:t>efficient solution</a:t>
            </a:r>
            <a:r>
              <a:rPr lang="en-US" u="none" dirty="0" smtClean="0"/>
              <a:t> </a:t>
            </a:r>
            <a:r>
              <a:rPr lang="en-US" dirty="0" smtClean="0"/>
              <a:t>to a well-defined computational framework for </a:t>
            </a:r>
            <a:r>
              <a:rPr lang="en-US" u="sng" dirty="0" smtClean="0"/>
              <a:t>combined analysis of multiple networks</a:t>
            </a:r>
            <a:r>
              <a:rPr lang="en-US" dirty="0" smtClean="0"/>
              <a:t>, each describing </a:t>
            </a:r>
            <a:r>
              <a:rPr lang="en-US" u="sng" dirty="0" smtClean="0"/>
              <a:t>pairwise interactions or coexpression relationships among genes</a:t>
            </a:r>
            <a:r>
              <a:rPr lang="en-US" dirty="0" smtClean="0"/>
              <a:t>.</a:t>
            </a:r>
          </a:p>
          <a:p>
            <a:pPr marL="171450" indent="-171450" algn="l" rtl="0">
              <a:buFont typeface="Arial" pitchFamily="34" charset="0"/>
              <a:buChar char="•"/>
            </a:pPr>
            <a:r>
              <a:rPr lang="en-US" dirty="0" smtClean="0"/>
              <a:t>The </a:t>
            </a:r>
            <a:r>
              <a:rPr lang="en-US" u="sng" dirty="0" smtClean="0"/>
              <a:t>problem</a:t>
            </a:r>
            <a:r>
              <a:rPr lang="en-US" dirty="0" smtClean="0"/>
              <a:t> is to </a:t>
            </a:r>
            <a:r>
              <a:rPr lang="en-US" u="sng" dirty="0" smtClean="0"/>
              <a:t>find common clusters of genes supported by all of the networks of interest</a:t>
            </a:r>
            <a:r>
              <a:rPr lang="en-US" dirty="0" smtClean="0"/>
              <a:t>, using quality measures that are normalized and comparable across heterogeneous networks.</a:t>
            </a:r>
          </a:p>
          <a:p>
            <a:pPr marL="171450" indent="-171450" algn="l" rtl="0">
              <a:buFont typeface="Arial" pitchFamily="34" charset="0"/>
              <a:buChar char="•"/>
            </a:pPr>
            <a:r>
              <a:rPr lang="en-US" dirty="0" smtClean="0"/>
              <a:t>I will show the algorithm that solves this problem using techniques that permit certain </a:t>
            </a:r>
            <a:r>
              <a:rPr lang="en-US" u="sng" dirty="0" smtClean="0"/>
              <a:t>theoretical guarantees</a:t>
            </a:r>
            <a:r>
              <a:rPr lang="en-US" u="none" dirty="0" smtClean="0"/>
              <a:t> </a:t>
            </a:r>
            <a:r>
              <a:rPr lang="en-US" dirty="0" smtClean="0"/>
              <a:t>(approximation guarantees) on the quality of the output clustering relative to the optimal clustering. That is, we prove these guarantees to show that the clustering found by the algorithm on any set of networks </a:t>
            </a:r>
            <a:r>
              <a:rPr lang="en-US" u="sng" dirty="0" smtClean="0"/>
              <a:t>reasonably approximates the optimal clustering</a:t>
            </a:r>
            <a:r>
              <a:rPr lang="en-US" dirty="0" smtClean="0"/>
              <a:t>, finding which is </a:t>
            </a:r>
            <a:r>
              <a:rPr lang="en-US" u="sng" dirty="0" smtClean="0"/>
              <a:t>computationally intractable</a:t>
            </a:r>
            <a:r>
              <a:rPr lang="en-US" dirty="0" smtClean="0"/>
              <a:t> for large networks.</a:t>
            </a:r>
          </a:p>
          <a:p>
            <a:pPr marL="171450" indent="-171450" algn="l" rtl="0">
              <a:buFont typeface="Arial" pitchFamily="34" charset="0"/>
              <a:buChar char="•"/>
            </a:pPr>
            <a:r>
              <a:rPr lang="en-US" dirty="0" smtClean="0"/>
              <a:t>JointCluster enables </a:t>
            </a:r>
            <a:r>
              <a:rPr lang="en-US" u="sng" dirty="0" smtClean="0"/>
              <a:t>integration of multiple expression datasets with one or more physical networks</a:t>
            </a:r>
            <a:r>
              <a:rPr lang="en-US" dirty="0" smtClean="0"/>
              <a:t>, and hence more </a:t>
            </a:r>
            <a:r>
              <a:rPr lang="en-US" u="sng" dirty="0" smtClean="0"/>
              <a:t>flexible</a:t>
            </a:r>
            <a:r>
              <a:rPr lang="en-US" dirty="0" smtClean="0"/>
              <a:t> than other approaches that integrate a single coexpression or similarity network with a physical network, or multiple, possibly cross-species, expression datasets without a physical network.</a:t>
            </a:r>
          </a:p>
          <a:p>
            <a:pPr marL="171450" indent="-171450" algn="l" rtl="0">
              <a:buFont typeface="Arial" pitchFamily="34" charset="0"/>
              <a:buChar char="•"/>
            </a:pPr>
            <a:r>
              <a:rPr lang="en-US" dirty="0" smtClean="0"/>
              <a:t>JointCluster seeks clusters </a:t>
            </a:r>
            <a:r>
              <a:rPr lang="en-US" u="sng" dirty="0" smtClean="0"/>
              <a:t>preserved in multiple networks</a:t>
            </a:r>
            <a:r>
              <a:rPr lang="en-US" dirty="0" smtClean="0"/>
              <a:t> so that the genes in such a cluster are more likely to participate in the </a:t>
            </a:r>
            <a:r>
              <a:rPr lang="en-US" u="sng" dirty="0" smtClean="0"/>
              <a:t>same biological process</a:t>
            </a:r>
            <a:r>
              <a:rPr lang="en-US" dirty="0" smtClean="0"/>
              <a:t>.</a:t>
            </a:r>
          </a:p>
        </p:txBody>
      </p:sp>
      <p:sp>
        <p:nvSpPr>
          <p:cNvPr id="4" name="Slide Number Placeholder 3"/>
          <p:cNvSpPr>
            <a:spLocks noGrp="1"/>
          </p:cNvSpPr>
          <p:nvPr>
            <p:ph type="sldNum" sz="quarter" idx="10"/>
          </p:nvPr>
        </p:nvSpPr>
        <p:spPr/>
        <p:txBody>
          <a:bodyPr/>
          <a:lstStyle/>
          <a:p>
            <a:fld id="{743F5A0F-8929-4EDB-BD67-C4CEE4ED2BB9}" type="slidenum">
              <a:rPr lang="he-IL" smtClean="0"/>
              <a:pPr/>
              <a:t>9</a:t>
            </a:fld>
            <a:endParaRPr lang="he-IL"/>
          </a:p>
        </p:txBody>
      </p:sp>
    </p:spTree>
    <p:extLst>
      <p:ext uri="{BB962C8B-B14F-4D97-AF65-F5344CB8AC3E}">
        <p14:creationId xmlns:p14="http://schemas.microsoft.com/office/powerpoint/2010/main" xmlns="" val="2775705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7C9807F8-6B69-43BD-891B-2DA23B47D60A}" type="datetime8">
              <a:rPr lang="he-IL" smtClean="0"/>
              <a:pPr/>
              <a:t>09 מאי 13</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EAF0D2C-B61B-4B32-849A-464FBF2BEA18}" type="slidenum">
              <a:rPr lang="he-IL" smtClean="0"/>
              <a:pPr/>
              <a:t>‹#›</a:t>
            </a:fld>
            <a:endParaRPr lang="he-IL"/>
          </a:p>
        </p:txBody>
      </p:sp>
      <p:sp>
        <p:nvSpPr>
          <p:cNvPr id="113" name="Rectangle 112"/>
          <p:cNvSpPr/>
          <p:nvPr/>
        </p:nvSpPr>
        <p:spPr>
          <a:xfrm>
            <a:off x="-1" y="1052737"/>
            <a:ext cx="6477953" cy="468421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1" y="1124744"/>
            <a:ext cx="6400801" cy="451576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6201" y="1268760"/>
            <a:ext cx="6172200" cy="2736304"/>
          </a:xfrm>
        </p:spPr>
        <p:txBody>
          <a:bodyPr anchor="b">
            <a:normAutofit/>
          </a:bodyPr>
          <a:lstStyle>
            <a:lvl1pPr algn="l" rtl="0">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6201" y="4005064"/>
            <a:ext cx="6172200" cy="1440159"/>
          </a:xfrm>
        </p:spPr>
        <p:txBody>
          <a:bodyPr>
            <a:normAutofit/>
          </a:bodyPr>
          <a:lstStyle>
            <a:lvl1pPr marL="0" indent="0" algn="l" rtl="0">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B1F6E-9F8D-4CBF-BEF8-13656C85A967}" type="datetime8">
              <a:rPr lang="he-IL" smtClean="0"/>
              <a:pPr/>
              <a:t>09 מאי 13</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EAF0D2C-B61B-4B32-849A-464FBF2BEA18}" type="slidenum">
              <a:rPr lang="he-IL" smtClean="0"/>
              <a:pPr/>
              <a:t>‹#›</a:t>
            </a:fld>
            <a:endParaRPr lang="he-IL"/>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FB3FBF-0960-45C8-8EBF-8D70DF61E80A}" type="datetime8">
              <a:rPr lang="he-IL" smtClean="0"/>
              <a:pPr/>
              <a:t>09 מאי 13</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EAF0D2C-B61B-4B32-849A-464FBF2BEA18}" type="slidenum">
              <a:rPr lang="he-IL" smtClean="0"/>
              <a:pPr/>
              <a:t>‹#›</a:t>
            </a:fld>
            <a:endParaRPr lang="he-IL"/>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gn="l" rtl="0">
              <a:defRPr>
                <a:solidFill>
                  <a:schemeClr val="tx1"/>
                </a:solidFill>
              </a:defRPr>
            </a:lvl1pPr>
            <a:lvl2pPr algn="l" rtl="0">
              <a:defRPr/>
            </a:lvl2pPr>
            <a:lvl3pPr algn="l" rtl="0">
              <a:defRPr/>
            </a:lvl3pPr>
            <a:lvl4pPr algn="l" rtl="0">
              <a:defRPr/>
            </a:lvl4pPr>
            <a:lvl5pPr algn="l" rtl="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6CA0543-15AF-4992-A486-92A06B0B20CB}" type="datetime8">
              <a:rPr lang="he-IL" smtClean="0"/>
              <a:pPr/>
              <a:t>09 מאי 13</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EAF0D2C-B61B-4B32-849A-464FBF2BEA18}" type="slidenum">
              <a:rPr lang="he-IL" smtClean="0"/>
              <a:pPr/>
              <a:t>‹#›</a:t>
            </a:fld>
            <a:endParaRPr lang="he-IL"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lgn="r" rtl="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5" name="Title 94"/>
          <p:cNvSpPr>
            <a:spLocks noGrp="1"/>
          </p:cNvSpPr>
          <p:nvPr>
            <p:ph type="title"/>
          </p:nvPr>
        </p:nvSpPr>
        <p:spPr>
          <a:xfrm>
            <a:off x="457200" y="4463568"/>
            <a:ext cx="8305800" cy="1143000"/>
          </a:xfrm>
        </p:spPr>
        <p:txBody>
          <a:bodyPr/>
          <a:lstStyle>
            <a:lvl1pPr algn="l" rtl="0">
              <a:defRPr/>
            </a:lvl1pPr>
          </a:lstStyle>
          <a:p>
            <a:r>
              <a:rPr lang="en-US" dirty="0" smtClean="0"/>
              <a:t>Click to edit Master title style</a:t>
            </a:r>
            <a:endParaRPr lang="en-US" dirty="0"/>
          </a:p>
        </p:txBody>
      </p:sp>
      <p:sp>
        <p:nvSpPr>
          <p:cNvPr id="2" name="Date Placeholder 1"/>
          <p:cNvSpPr>
            <a:spLocks noGrp="1"/>
          </p:cNvSpPr>
          <p:nvPr>
            <p:ph type="dt" sz="half" idx="10"/>
          </p:nvPr>
        </p:nvSpPr>
        <p:spPr/>
        <p:txBody>
          <a:bodyPr/>
          <a:lstStyle/>
          <a:p>
            <a:fld id="{6D8BC02D-F0B8-4E75-9547-ABD957DB84A8}" type="datetime8">
              <a:rPr lang="he-IL" smtClean="0"/>
              <a:pPr/>
              <a:t>09 מאי 13</a:t>
            </a:fld>
            <a:endParaRPr lang="he-IL"/>
          </a:p>
        </p:txBody>
      </p:sp>
      <p:sp>
        <p:nvSpPr>
          <p:cNvPr id="91" name="Footer Placeholder 90"/>
          <p:cNvSpPr>
            <a:spLocks noGrp="1"/>
          </p:cNvSpPr>
          <p:nvPr>
            <p:ph type="ftr" sz="quarter" idx="11"/>
          </p:nvPr>
        </p:nvSpPr>
        <p:spPr/>
        <p:txBody>
          <a:bodyPr/>
          <a:lstStyle/>
          <a:p>
            <a:endParaRPr lang="he-IL"/>
          </a:p>
        </p:txBody>
      </p:sp>
      <p:sp>
        <p:nvSpPr>
          <p:cNvPr id="92" name="Slide Number Placeholder 91"/>
          <p:cNvSpPr>
            <a:spLocks noGrp="1"/>
          </p:cNvSpPr>
          <p:nvPr>
            <p:ph type="sldNum" sz="quarter" idx="12"/>
          </p:nvPr>
        </p:nvSpPr>
        <p:spPr/>
        <p:txBody>
          <a:bodyPr/>
          <a:lstStyle/>
          <a:p>
            <a:fld id="{2EAF0D2C-B61B-4B32-849A-464FBF2BEA18}" type="slidenum">
              <a:rPr lang="he-IL" smtClean="0"/>
              <a:pPr/>
              <a:t>‹#›</a:t>
            </a:fld>
            <a:endParaRPr lang="he-IL"/>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lgn="l" rtl="0">
              <a:defRPr sz="28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lgn="l" rtl="0">
              <a:defRPr sz="28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237F4B72-FF18-47D7-84C9-3655BB7CE3CE}" type="datetime8">
              <a:rPr lang="he-IL" smtClean="0"/>
              <a:pPr/>
              <a:t>09 מאי 13</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EAF0D2C-B61B-4B32-849A-464FBF2BEA18}" type="slidenum">
              <a:rPr lang="he-IL" smtClean="0"/>
              <a:pPr/>
              <a:t>‹#›</a:t>
            </a:fld>
            <a:endParaRPr lang="he-IL"/>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lgn="l" rtl="0">
              <a:defRPr sz="2400"/>
            </a:lvl1pPr>
            <a:lvl2pPr algn="l" rtl="0">
              <a:defRPr sz="20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lgn="l" rtl="0">
              <a:defRPr sz="2400"/>
            </a:lvl1pPr>
            <a:lvl2pPr algn="l" rtl="0">
              <a:defRPr sz="20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3C028218-1DA8-464D-995E-D686518F53A2}" type="datetime8">
              <a:rPr lang="he-IL" smtClean="0"/>
              <a:pPr/>
              <a:t>09 מאי 13</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2EAF0D2C-B61B-4B32-849A-464FBF2BEA18}" type="slidenum">
              <a:rPr lang="he-IL" smtClean="0"/>
              <a:pPr/>
              <a:t>‹#›</a:t>
            </a:fld>
            <a:endParaRPr lang="he-IL"/>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2E7DCF30-69FE-42E0-959A-50DB44B7C892}" type="datetime8">
              <a:rPr lang="he-IL" smtClean="0"/>
              <a:pPr/>
              <a:t>09 מאי 13</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2EAF0D2C-B61B-4B32-849A-464FBF2BEA18}" type="slidenum">
              <a:rPr lang="he-IL" smtClean="0"/>
              <a:pPr/>
              <a:t>‹#›</a:t>
            </a:fld>
            <a:endParaRPr lang="he-IL"/>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53F74-7D90-4AFC-AA73-B010A9D64F08}" type="datetime8">
              <a:rPr lang="he-IL" smtClean="0"/>
              <a:pPr/>
              <a:t>09 מאי 13</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2EAF0D2C-B61B-4B32-849A-464FBF2BEA18}" type="slidenum">
              <a:rPr lang="he-IL" smtClean="0"/>
              <a:pPr/>
              <a:t>‹#›</a:t>
            </a:fld>
            <a:endParaRPr lang="he-IL"/>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lgn="l" rtl="0">
              <a:defRPr sz="3200"/>
            </a:lvl1pPr>
            <a:lvl2pPr algn="l" rtl="0">
              <a:defRPr sz="2800"/>
            </a:lvl2pPr>
            <a:lvl3pPr algn="l" rtl="0">
              <a:defRPr sz="2400"/>
            </a:lvl3pPr>
            <a:lvl4pPr algn="l" rtl="0">
              <a:defRPr sz="2000"/>
            </a:lvl4pPr>
            <a:lvl5pPr algn="l" rtl="0">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66DB580-E0FA-476B-AED6-5431F4ED3E5B}" type="datetime8">
              <a:rPr lang="he-IL" smtClean="0"/>
              <a:pPr/>
              <a:t>09 מאי 13</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EAF0D2C-B61B-4B32-849A-464FBF2BEA18}" type="slidenum">
              <a:rPr lang="he-IL" smtClean="0"/>
              <a:pPr/>
              <a:t>‹#›</a:t>
            </a:fld>
            <a:endParaRPr lang="he-IL"/>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lgn="l"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lgn="l" rtl="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83DCD2B2-441F-4E23-A300-FA78EA473FA6}" type="datetime8">
              <a:rPr lang="he-IL" smtClean="0"/>
              <a:pPr/>
              <a:t>09 מאי 13</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EAF0D2C-B61B-4B32-849A-464FBF2BEA18}" type="slidenum">
              <a:rPr lang="he-IL" smtClean="0"/>
              <a:pPr/>
              <a:t>‹#›</a:t>
            </a:fld>
            <a:endParaRPr lang="he-IL"/>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rtl="0">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lgn="l"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7DF6D630-A613-412C-9CFA-1DB468A4407D}" type="datetime8">
              <a:rPr lang="he-IL" smtClean="0"/>
              <a:pPr/>
              <a:t>09 מאי 13</a:t>
            </a:fld>
            <a:endParaRPr lang="he-IL"/>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he-IL"/>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2EAF0D2C-B61B-4B32-849A-464FBF2BEA18}" type="slidenum">
              <a:rPr lang="he-IL" smtClean="0"/>
              <a:pPr/>
              <a:t>‹#›</a:t>
            </a:fld>
            <a:endParaRPr lang="he-IL"/>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hdr="0" ftr="0" dt="0"/>
  <p:txStyles>
    <p:titleStyle>
      <a:lvl1pPr algn="l" defTabSz="914400" rtl="1"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000" dirty="0"/>
              <a:t>Simultaneous Clustering of Multiple Gene Expression</a:t>
            </a:r>
            <a:br>
              <a:rPr lang="en-US" sz="4000" dirty="0"/>
            </a:br>
            <a:r>
              <a:rPr lang="en-US" sz="4000" dirty="0"/>
              <a:t>and Physical Interaction </a:t>
            </a:r>
            <a:r>
              <a:rPr lang="en-US" sz="4000" dirty="0" smtClean="0"/>
              <a:t>Datasets</a:t>
            </a:r>
            <a:r>
              <a:rPr lang="he-IL" dirty="0" smtClean="0"/>
              <a:t/>
            </a:r>
            <a:br>
              <a:rPr lang="he-IL" dirty="0" smtClean="0"/>
            </a:br>
            <a:r>
              <a:rPr lang="sv-SE" sz="1800" dirty="0"/>
              <a:t>Manikandan Narayanan, Adrian Vetta, Eric E. Schadt, Jun Zhu</a:t>
            </a:r>
            <a:br>
              <a:rPr lang="sv-SE" sz="1800" dirty="0"/>
            </a:br>
            <a:r>
              <a:rPr lang="sv-SE" sz="1800" dirty="0"/>
              <a:t>PLoS Computational Biology 2010</a:t>
            </a:r>
            <a:endParaRPr lang="he-IL" dirty="0"/>
          </a:p>
        </p:txBody>
      </p:sp>
      <p:sp>
        <p:nvSpPr>
          <p:cNvPr id="3" name="Subtitle 2"/>
          <p:cNvSpPr>
            <a:spLocks noGrp="1"/>
          </p:cNvSpPr>
          <p:nvPr>
            <p:ph type="subTitle" idx="1"/>
          </p:nvPr>
        </p:nvSpPr>
        <p:spPr/>
        <p:txBody>
          <a:bodyPr>
            <a:normAutofit lnSpcReduction="10000"/>
          </a:bodyPr>
          <a:lstStyle/>
          <a:p>
            <a:pPr rtl="0"/>
            <a:endParaRPr lang="en-US" dirty="0" smtClean="0"/>
          </a:p>
          <a:p>
            <a:pPr rtl="0"/>
            <a:r>
              <a:rPr lang="en-US" dirty="0" smtClean="0"/>
              <a:t>Presented by: Tal Saiag</a:t>
            </a:r>
            <a:endParaRPr lang="he-IL" dirty="0" smtClean="0"/>
          </a:p>
          <a:p>
            <a:pPr rtl="0"/>
            <a:r>
              <a:rPr lang="en-US" sz="2000" dirty="0"/>
              <a:t>Seminar in Algorithmic Challenges in Analyzing Big Data* in Biology and </a:t>
            </a:r>
            <a:r>
              <a:rPr lang="en-US" sz="2000" dirty="0" smtClean="0"/>
              <a:t>Medicine; With Prof. Ron Shamir @TAU</a:t>
            </a:r>
            <a:endParaRPr lang="he-IL" sz="2000" dirty="0"/>
          </a:p>
        </p:txBody>
      </p:sp>
    </p:spTree>
    <p:extLst>
      <p:ext uri="{BB962C8B-B14F-4D97-AF65-F5344CB8AC3E}">
        <p14:creationId xmlns:p14="http://schemas.microsoft.com/office/powerpoint/2010/main" xmlns="" val="19776138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e-IL"/>
          </a:p>
        </p:txBody>
      </p:sp>
      <p:sp>
        <p:nvSpPr>
          <p:cNvPr id="3" name="Title 2"/>
          <p:cNvSpPr>
            <a:spLocks noGrp="1"/>
          </p:cNvSpPr>
          <p:nvPr>
            <p:ph type="title"/>
          </p:nvPr>
        </p:nvSpPr>
        <p:spPr/>
        <p:txBody>
          <a:bodyPr>
            <a:normAutofit fontScale="90000"/>
          </a:bodyPr>
          <a:lstStyle/>
          <a:p>
            <a:r>
              <a:rPr lang="en-US" dirty="0"/>
              <a:t>JointCluster: A simultaneous clustering algorithm</a:t>
            </a:r>
            <a:endParaRPr lang="he-IL" dirty="0"/>
          </a:p>
        </p:txBody>
      </p:sp>
      <p:sp>
        <p:nvSpPr>
          <p:cNvPr id="4" name="Slide Number Placeholder 3"/>
          <p:cNvSpPr>
            <a:spLocks noGrp="1"/>
          </p:cNvSpPr>
          <p:nvPr>
            <p:ph type="sldNum" sz="quarter" idx="12"/>
          </p:nvPr>
        </p:nvSpPr>
        <p:spPr/>
        <p:txBody>
          <a:bodyPr/>
          <a:lstStyle/>
          <a:p>
            <a:fld id="{2EAF0D2C-B61B-4B32-849A-464FBF2BEA18}" type="slidenum">
              <a:rPr lang="he-IL" smtClean="0"/>
              <a:pPr/>
              <a:t>10</a:t>
            </a:fld>
            <a:endParaRPr lang="he-IL"/>
          </a:p>
        </p:txBody>
      </p:sp>
    </p:spTree>
    <p:extLst>
      <p:ext uri="{BB962C8B-B14F-4D97-AF65-F5344CB8AC3E}">
        <p14:creationId xmlns:p14="http://schemas.microsoft.com/office/powerpoint/2010/main" xmlns="" val="1046980571"/>
      </p:ext>
    </p:extLst>
  </p:cSld>
  <p:clrMapOvr>
    <a:masterClrMapping/>
  </p:clrMapOvr>
  <mc:AlternateContent xmlns:mc="http://schemas.openxmlformats.org/markup-compatibility/2006">
    <mc:Choice xmlns:p14="http://schemas.microsoft.com/office/powerpoint/2010/main" xmlns="" Requires="p14">
      <p:transition spd="slow" p14:dur="1250">
        <p14:gallery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Declarations</a:t>
            </a:r>
            <a:endParaRPr lang="he-IL" dirty="0"/>
          </a:p>
        </p:txBody>
      </p:sp>
      <p:sp>
        <p:nvSpPr>
          <p:cNvPr id="3" name="Content Placeholder 2"/>
          <p:cNvSpPr>
            <a:spLocks noGrp="1"/>
          </p:cNvSpPr>
          <p:nvPr>
            <p:ph idx="1"/>
          </p:nvPr>
        </p:nvSpPr>
        <p:spPr/>
        <p:txBody>
          <a:bodyPr/>
          <a:lstStyle/>
          <a:p>
            <a:r>
              <a:rPr lang="en-US" dirty="0"/>
              <a:t>A </a:t>
            </a:r>
            <a:r>
              <a:rPr lang="en-US" u="sng" dirty="0"/>
              <a:t>cut</a:t>
            </a:r>
            <a:r>
              <a:rPr lang="en-US" dirty="0"/>
              <a:t> refers to a partition of nodes in a graph into two sets</a:t>
            </a:r>
            <a:r>
              <a:rPr lang="en-US" dirty="0" smtClean="0"/>
              <a:t>.</a:t>
            </a:r>
          </a:p>
          <a:p>
            <a:r>
              <a:rPr lang="en-US" dirty="0"/>
              <a:t>A cut is called </a:t>
            </a:r>
            <a:r>
              <a:rPr lang="en-US" u="sng" dirty="0"/>
              <a:t>sparse-enough</a:t>
            </a:r>
            <a:r>
              <a:rPr lang="en-US" dirty="0"/>
              <a:t> in a graph if the ratio of edges crossing the cut in the graph to the edges incident at the smaller side of the cut is smaller than a threshold specific to the graph</a:t>
            </a:r>
            <a:r>
              <a:rPr lang="en-US" dirty="0" smtClean="0"/>
              <a:t>.</a:t>
            </a:r>
          </a:p>
          <a:p>
            <a:endParaRPr lang="en-US" dirty="0"/>
          </a:p>
          <a:p>
            <a:r>
              <a:rPr lang="en-US" u="sng" dirty="0"/>
              <a:t>Inter-cluster edges</a:t>
            </a:r>
            <a:r>
              <a:rPr lang="en-US" dirty="0"/>
              <a:t>: edges with endpoints in different </a:t>
            </a:r>
            <a:r>
              <a:rPr lang="en-US" dirty="0" smtClean="0"/>
              <a:t>clusters.</a:t>
            </a:r>
          </a:p>
          <a:p>
            <a:endParaRPr lang="en-US" dirty="0"/>
          </a:p>
          <a:p>
            <a:r>
              <a:rPr lang="en-US" u="sng" dirty="0"/>
              <a:t>Connectedness</a:t>
            </a:r>
            <a:r>
              <a:rPr lang="en-US" dirty="0"/>
              <a:t> of a cluster in a graph: the cost of a set of edges is the ratio of their weight to the total edge weight in the graph.</a:t>
            </a:r>
          </a:p>
          <a:p>
            <a:endParaRPr lang="en-US" dirty="0" smtClean="0"/>
          </a:p>
          <a:p>
            <a:endParaRPr lang="he-IL" dirty="0"/>
          </a:p>
        </p:txBody>
      </p:sp>
      <p:sp>
        <p:nvSpPr>
          <p:cNvPr id="4" name="Slide Number Placeholder 3"/>
          <p:cNvSpPr>
            <a:spLocks noGrp="1"/>
          </p:cNvSpPr>
          <p:nvPr>
            <p:ph type="sldNum" sz="quarter" idx="12"/>
          </p:nvPr>
        </p:nvSpPr>
        <p:spPr/>
        <p:txBody>
          <a:bodyPr/>
          <a:lstStyle/>
          <a:p>
            <a:fld id="{2EAF0D2C-B61B-4B32-849A-464FBF2BEA18}" type="slidenum">
              <a:rPr lang="he-IL" smtClean="0"/>
              <a:pPr/>
              <a:t>11</a:t>
            </a:fld>
            <a:endParaRPr lang="he-IL" dirty="0"/>
          </a:p>
        </p:txBody>
      </p:sp>
      <p:sp>
        <p:nvSpPr>
          <p:cNvPr id="5" name="Oval 4"/>
          <p:cNvSpPr/>
          <p:nvPr/>
        </p:nvSpPr>
        <p:spPr>
          <a:xfrm>
            <a:off x="179512" y="6453336"/>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46060319"/>
      </p:ext>
    </p:extLst>
  </p:cSld>
  <p:clrMapOvr>
    <a:masterClrMapping/>
  </p:clrMapOvr>
  <mc:AlternateContent xmlns:mc="http://schemas.openxmlformats.org/markup-compatibility/2006">
    <mc:Choice xmlns:p14="http://schemas.microsoft.com/office/powerpoint/2010/main" xmlns="" Requires="p14">
      <p:transition spd="slow">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50"/>
                                        <p:tgtEl>
                                          <p:spTgt spid="3">
                                            <p:txEl>
                                              <p:pRg st="1" end="1"/>
                                            </p:txEl>
                                          </p:spTgt>
                                        </p:tgtEl>
                                      </p:cBhvr>
                                    </p:animEffect>
                                    <p:anim calcmode="lin" valueType="num">
                                      <p:cBhvr>
                                        <p:cTn id="15"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50"/>
                                        <p:tgtEl>
                                          <p:spTgt spid="3">
                                            <p:txEl>
                                              <p:pRg st="3" end="3"/>
                                            </p:txEl>
                                          </p:spTgt>
                                        </p:tgtEl>
                                      </p:cBhvr>
                                    </p:animEffect>
                                    <p:anim calcmode="lin" valueType="num">
                                      <p:cBhvr>
                                        <p:cTn id="22"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50"/>
                                        <p:tgtEl>
                                          <p:spTgt spid="3">
                                            <p:txEl>
                                              <p:pRg st="5" end="5"/>
                                            </p:txEl>
                                          </p:spTgt>
                                        </p:tgtEl>
                                      </p:cBhvr>
                                    </p:animEffect>
                                    <p:anim calcmode="lin" valueType="num">
                                      <p:cBhvr>
                                        <p:cTn id="29" dur="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
                            </p:stCondLst>
                            <p:childTnLst>
                              <p:par>
                                <p:cTn id="32" presetID="1"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hitconsultant.net/wp-content/uploads/2012/12/Understanding-How-Big-Data-Flows-in-Healthcar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59832" y="4149080"/>
            <a:ext cx="2945903" cy="220942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t>Algorithm outline</a:t>
            </a:r>
            <a:endParaRPr lang="he-IL" dirty="0"/>
          </a:p>
        </p:txBody>
      </p:sp>
      <p:sp>
        <p:nvSpPr>
          <p:cNvPr id="3" name="Content Placeholder 2"/>
          <p:cNvSpPr>
            <a:spLocks noGrp="1"/>
          </p:cNvSpPr>
          <p:nvPr>
            <p:ph idx="1"/>
          </p:nvPr>
        </p:nvSpPr>
        <p:spPr/>
        <p:txBody>
          <a:bodyPr/>
          <a:lstStyle/>
          <a:p>
            <a:r>
              <a:rPr lang="en-US" dirty="0"/>
              <a:t>Approximate the sparsest cut in each input graph using a spectral </a:t>
            </a:r>
            <a:r>
              <a:rPr lang="en-US" dirty="0" smtClean="0"/>
              <a:t>method.</a:t>
            </a:r>
          </a:p>
          <a:p>
            <a:r>
              <a:rPr lang="en-US" dirty="0" smtClean="0"/>
              <a:t>Choose </a:t>
            </a:r>
            <a:r>
              <a:rPr lang="en-US" dirty="0"/>
              <a:t>among them any cut that is sparse-enough in the corresponding graph yielding the </a:t>
            </a:r>
            <a:r>
              <a:rPr lang="en-US" dirty="0" smtClean="0"/>
              <a:t>cut.</a:t>
            </a:r>
          </a:p>
          <a:p>
            <a:r>
              <a:rPr lang="en-US" dirty="0" err="1" smtClean="0"/>
              <a:t>Recurse</a:t>
            </a:r>
            <a:r>
              <a:rPr lang="en-US" dirty="0" smtClean="0"/>
              <a:t> </a:t>
            </a:r>
            <a:r>
              <a:rPr lang="en-US" dirty="0"/>
              <a:t>on the two node sets of the chosen </a:t>
            </a:r>
            <a:r>
              <a:rPr lang="en-US" dirty="0" smtClean="0"/>
              <a:t>cut.</a:t>
            </a:r>
            <a:endParaRPr lang="en-US" dirty="0"/>
          </a:p>
          <a:p>
            <a:pPr lvl="1"/>
            <a:r>
              <a:rPr lang="en-US" dirty="0"/>
              <a:t>Until well connected node sets with no sparse-enough cuts are </a:t>
            </a:r>
            <a:r>
              <a:rPr lang="en-US" dirty="0" smtClean="0"/>
              <a:t>obtained.</a:t>
            </a:r>
          </a:p>
        </p:txBody>
      </p:sp>
      <p:sp>
        <p:nvSpPr>
          <p:cNvPr id="4" name="Slide Number Placeholder 3"/>
          <p:cNvSpPr>
            <a:spLocks noGrp="1"/>
          </p:cNvSpPr>
          <p:nvPr>
            <p:ph type="sldNum" sz="quarter" idx="12"/>
          </p:nvPr>
        </p:nvSpPr>
        <p:spPr/>
        <p:txBody>
          <a:bodyPr/>
          <a:lstStyle/>
          <a:p>
            <a:fld id="{2EAF0D2C-B61B-4B32-849A-464FBF2BEA18}" type="slidenum">
              <a:rPr lang="he-IL" smtClean="0"/>
              <a:pPr/>
              <a:t>12</a:t>
            </a:fld>
            <a:endParaRPr lang="he-IL" dirty="0"/>
          </a:p>
        </p:txBody>
      </p:sp>
      <p:sp>
        <p:nvSpPr>
          <p:cNvPr id="6" name="Oval 5"/>
          <p:cNvSpPr/>
          <p:nvPr/>
        </p:nvSpPr>
        <p:spPr>
          <a:xfrm>
            <a:off x="179512" y="6453336"/>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30721425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50"/>
                                        <p:tgtEl>
                                          <p:spTgt spid="512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50"/>
                                        <p:tgtEl>
                                          <p:spTgt spid="3">
                                            <p:txEl>
                                              <p:pRg st="0" end="0"/>
                                            </p:txEl>
                                          </p:spTgt>
                                        </p:tgtEl>
                                      </p:cBhvr>
                                    </p:animEffect>
                                    <p:anim calcmode="lin" valueType="num">
                                      <p:cBhvr>
                                        <p:cTn id="11"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50"/>
                                        <p:tgtEl>
                                          <p:spTgt spid="3">
                                            <p:txEl>
                                              <p:pRg st="1" end="1"/>
                                            </p:txEl>
                                          </p:spTgt>
                                        </p:tgtEl>
                                      </p:cBhvr>
                                    </p:animEffect>
                                    <p:anim calcmode="lin" valueType="num">
                                      <p:cBhvr>
                                        <p:cTn id="18"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50"/>
                                        <p:tgtEl>
                                          <p:spTgt spid="3">
                                            <p:txEl>
                                              <p:pRg st="2" end="2"/>
                                            </p:txEl>
                                          </p:spTgt>
                                        </p:tgtEl>
                                      </p:cBhvr>
                                    </p:animEffect>
                                    <p:anim calcmode="lin" valueType="num">
                                      <p:cBhvr>
                                        <p:cTn id="25"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
                            </p:stCondLst>
                            <p:childTnLst>
                              <p:par>
                                <p:cTn id="28" presetID="42"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250"/>
                                        <p:tgtEl>
                                          <p:spTgt spid="3">
                                            <p:txEl>
                                              <p:pRg st="3" end="3"/>
                                            </p:txEl>
                                          </p:spTgt>
                                        </p:tgtEl>
                                      </p:cBhvr>
                                    </p:animEffect>
                                    <p:anim calcmode="lin" valueType="num">
                                      <p:cBhvr>
                                        <p:cTn id="31"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Tal\Desktop\UsabilityGeek-Usabilla-Usability-UX-Definition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47218" y="4293096"/>
            <a:ext cx="3515719" cy="221833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t>Definitions</a:t>
            </a:r>
            <a:endParaRPr lang="he-IL"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lstStyle/>
              <a:p>
                <a:r>
                  <a:rPr lang="en-US" dirty="0" smtClean="0"/>
                  <a:t>Graph </a:t>
                </a:r>
                <a14:m>
                  <m:oMath xmlns:m="http://schemas.openxmlformats.org/officeDocument/2006/math">
                    <m:r>
                      <a:rPr lang="en-US" b="0" i="1" smtClean="0">
                        <a:latin typeface="Cambria Math"/>
                      </a:rPr>
                      <m:t>𝐺</m:t>
                    </m:r>
                    <m:r>
                      <a:rPr lang="en-US" b="0" i="1" smtClean="0">
                        <a:latin typeface="Cambria Math"/>
                      </a:rPr>
                      <m:t>=</m:t>
                    </m:r>
                    <m:d>
                      <m:dPr>
                        <m:ctrlPr>
                          <a:rPr lang="en-US" b="0" i="1" smtClean="0">
                            <a:latin typeface="Cambria Math"/>
                          </a:rPr>
                        </m:ctrlPr>
                      </m:dPr>
                      <m:e>
                        <m:r>
                          <a:rPr lang="en-US" b="0" i="1" smtClean="0">
                            <a:latin typeface="Cambria Math"/>
                          </a:rPr>
                          <m:t>𝑉</m:t>
                        </m:r>
                        <m:r>
                          <a:rPr lang="en-US" b="0" i="1" smtClean="0">
                            <a:latin typeface="Cambria Math"/>
                          </a:rPr>
                          <m:t>,</m:t>
                        </m:r>
                        <m:r>
                          <a:rPr lang="en-US" b="0" i="1" smtClean="0">
                            <a:latin typeface="Cambria Math"/>
                          </a:rPr>
                          <m:t>𝑎</m:t>
                        </m:r>
                      </m:e>
                    </m:d>
                  </m:oMath>
                </a14:m>
                <a:endParaRPr lang="en-US" dirty="0" smtClean="0"/>
              </a:p>
              <a:p>
                <a14:m>
                  <m:oMath xmlns:m="http://schemas.openxmlformats.org/officeDocument/2006/math">
                    <m:r>
                      <a:rPr lang="en-US" i="1" dirty="0">
                        <a:latin typeface="Cambria Math"/>
                      </a:rPr>
                      <m:t>𝑎</m:t>
                    </m:r>
                    <m:d>
                      <m:dPr>
                        <m:ctrlPr>
                          <a:rPr lang="en-US" i="1" dirty="0">
                            <a:latin typeface="Cambria Math"/>
                          </a:rPr>
                        </m:ctrlPr>
                      </m:dPr>
                      <m:e>
                        <m:r>
                          <a:rPr lang="en-US" i="1" dirty="0" err="1">
                            <a:latin typeface="Cambria Math"/>
                          </a:rPr>
                          <m:t>𝑢</m:t>
                        </m:r>
                        <m:r>
                          <a:rPr lang="en-US" i="1" dirty="0" err="1">
                            <a:latin typeface="Cambria Math"/>
                          </a:rPr>
                          <m:t>,</m:t>
                        </m:r>
                        <m:r>
                          <a:rPr lang="en-US" i="1" dirty="0" err="1">
                            <a:latin typeface="Cambria Math"/>
                          </a:rPr>
                          <m:t>𝑣</m:t>
                        </m:r>
                      </m:e>
                    </m:d>
                    <m:r>
                      <a:rPr lang="en-US" i="1" dirty="0">
                        <a:latin typeface="Cambria Math"/>
                      </a:rPr>
                      <m:t>≥</m:t>
                    </m:r>
                    <m:r>
                      <a:rPr lang="en-US" i="1" dirty="0">
                        <a:latin typeface="Cambria Math"/>
                      </a:rPr>
                      <m:t>0</m:t>
                    </m:r>
                  </m:oMath>
                </a14:m>
                <a:r>
                  <a:rPr lang="en-US" dirty="0"/>
                  <a:t> for any node pair </a:t>
                </a:r>
                <a14:m>
                  <m:oMath xmlns:m="http://schemas.openxmlformats.org/officeDocument/2006/math">
                    <m:d>
                      <m:dPr>
                        <m:ctrlPr>
                          <a:rPr lang="en-US" i="1" dirty="0">
                            <a:latin typeface="Cambria Math"/>
                          </a:rPr>
                        </m:ctrlPr>
                      </m:dPr>
                      <m:e>
                        <m:r>
                          <a:rPr lang="en-US" i="1" dirty="0" err="1">
                            <a:latin typeface="Cambria Math"/>
                          </a:rPr>
                          <m:t>𝑢</m:t>
                        </m:r>
                        <m:r>
                          <a:rPr lang="en-US" i="1" dirty="0" err="1">
                            <a:latin typeface="Cambria Math"/>
                          </a:rPr>
                          <m:t>,</m:t>
                        </m:r>
                        <m:r>
                          <a:rPr lang="en-US" i="1" dirty="0" err="1">
                            <a:latin typeface="Cambria Math"/>
                          </a:rPr>
                          <m:t>𝑣</m:t>
                        </m:r>
                      </m:e>
                    </m:d>
                    <m:r>
                      <a:rPr lang="en-US" i="1" dirty="0">
                        <a:latin typeface="Cambria Math"/>
                      </a:rPr>
                      <m:t>∈</m:t>
                    </m:r>
                    <m:r>
                      <a:rPr lang="en-US" i="1" dirty="0">
                        <a:latin typeface="Cambria Math"/>
                      </a:rPr>
                      <m:t>𝑉</m:t>
                    </m:r>
                    <m:r>
                      <a:rPr lang="en-US" i="1" dirty="0">
                        <a:latin typeface="Cambria Math"/>
                        <a:ea typeface="Cambria Math"/>
                      </a:rPr>
                      <m:t>×</m:t>
                    </m:r>
                    <m:r>
                      <a:rPr lang="en-US" i="1" dirty="0">
                        <a:latin typeface="Cambria Math"/>
                      </a:rPr>
                      <m:t>𝑉</m:t>
                    </m:r>
                  </m:oMath>
                </a14:m>
                <a:endParaRPr lang="he-IL" dirty="0"/>
              </a:p>
              <a:p>
                <a:r>
                  <a:rPr lang="en-US" dirty="0" smtClean="0"/>
                  <a:t>Total </a:t>
                </a:r>
                <a:r>
                  <a:rPr lang="en-US" dirty="0"/>
                  <a:t>weight of any </a:t>
                </a:r>
                <a:r>
                  <a:rPr lang="en-US" dirty="0" smtClean="0"/>
                  <a:t>edge set </a:t>
                </a:r>
                <a14:m>
                  <m:oMath xmlns:m="http://schemas.openxmlformats.org/officeDocument/2006/math">
                    <m:r>
                      <a:rPr lang="en-US" b="0" i="1" smtClean="0">
                        <a:latin typeface="Cambria Math"/>
                      </a:rPr>
                      <m:t>𝑌</m:t>
                    </m:r>
                  </m:oMath>
                </a14:m>
                <a:r>
                  <a:rPr lang="en-US" dirty="0" smtClean="0"/>
                  <a:t>: </a:t>
                </a:r>
                <a14:m>
                  <m:oMath xmlns:m="http://schemas.openxmlformats.org/officeDocument/2006/math">
                    <m:r>
                      <a:rPr lang="en-US" i="1" dirty="0" smtClean="0">
                        <a:latin typeface="Cambria Math"/>
                      </a:rPr>
                      <m:t>𝑎</m:t>
                    </m:r>
                    <m:d>
                      <m:dPr>
                        <m:ctrlPr>
                          <a:rPr lang="en-US" i="1" dirty="0" smtClean="0">
                            <a:latin typeface="Cambria Math"/>
                          </a:rPr>
                        </m:ctrlPr>
                      </m:dPr>
                      <m:e>
                        <m:r>
                          <a:rPr lang="en-US" i="1" dirty="0" smtClean="0">
                            <a:latin typeface="Cambria Math"/>
                          </a:rPr>
                          <m:t>𝑌</m:t>
                        </m:r>
                      </m:e>
                    </m:d>
                    <m:r>
                      <a:rPr lang="en-US" i="1" dirty="0" smtClean="0">
                        <a:latin typeface="Cambria Math"/>
                      </a:rPr>
                      <m:t>=</m:t>
                    </m:r>
                    <m:nary>
                      <m:naryPr>
                        <m:chr m:val="∑"/>
                        <m:supHide m:val="on"/>
                        <m:ctrlPr>
                          <a:rPr lang="en-US" i="1" dirty="0" smtClean="0">
                            <a:latin typeface="Cambria Math"/>
                          </a:rPr>
                        </m:ctrlPr>
                      </m:naryPr>
                      <m:sub>
                        <m:d>
                          <m:dPr>
                            <m:ctrlPr>
                              <a:rPr lang="en-US" i="1" dirty="0" smtClean="0">
                                <a:latin typeface="Cambria Math"/>
                              </a:rPr>
                            </m:ctrlPr>
                          </m:dPr>
                          <m:e>
                            <m:r>
                              <a:rPr lang="en-US" i="1" dirty="0" err="1">
                                <a:latin typeface="Cambria Math"/>
                              </a:rPr>
                              <m:t>𝑢</m:t>
                            </m:r>
                            <m:r>
                              <a:rPr lang="en-US" i="1" dirty="0" err="1">
                                <a:latin typeface="Cambria Math"/>
                              </a:rPr>
                              <m:t>,</m:t>
                            </m:r>
                            <m:r>
                              <a:rPr lang="en-US" i="1" dirty="0" err="1">
                                <a:latin typeface="Cambria Math"/>
                              </a:rPr>
                              <m:t>𝑣</m:t>
                            </m:r>
                          </m:e>
                        </m:d>
                        <m:r>
                          <a:rPr lang="en-US" i="1" dirty="0" smtClean="0">
                            <a:latin typeface="Cambria Math"/>
                          </a:rPr>
                          <m:t>∈</m:t>
                        </m:r>
                        <m:r>
                          <m:rPr>
                            <m:sty m:val="p"/>
                          </m:rPr>
                          <a:rPr lang="en-US" i="1" dirty="0" err="1">
                            <a:latin typeface="Cambria Math"/>
                          </a:rPr>
                          <m:t>Y</m:t>
                        </m:r>
                      </m:sub>
                      <m:sup/>
                      <m:e>
                        <m:r>
                          <a:rPr lang="en-US" i="1" dirty="0">
                            <a:latin typeface="Cambria Math"/>
                          </a:rPr>
                          <m:t>𝑎</m:t>
                        </m:r>
                        <m:d>
                          <m:dPr>
                            <m:ctrlPr>
                              <a:rPr lang="en-US" i="1" dirty="0">
                                <a:latin typeface="Cambria Math"/>
                              </a:rPr>
                            </m:ctrlPr>
                          </m:dPr>
                          <m:e>
                            <m:r>
                              <a:rPr lang="en-US" i="1" dirty="0" err="1">
                                <a:latin typeface="Cambria Math"/>
                              </a:rPr>
                              <m:t>𝑢</m:t>
                            </m:r>
                            <m:r>
                              <a:rPr lang="en-US" i="1" dirty="0" err="1">
                                <a:latin typeface="Cambria Math"/>
                              </a:rPr>
                              <m:t>,</m:t>
                            </m:r>
                            <m:r>
                              <a:rPr lang="en-US" i="1" dirty="0" err="1">
                                <a:latin typeface="Cambria Math"/>
                              </a:rPr>
                              <m:t>𝑣</m:t>
                            </m:r>
                          </m:e>
                        </m:d>
                      </m:e>
                    </m:nary>
                  </m:oMath>
                </a14:m>
                <a:endParaRPr lang="en-US" b="0" dirty="0" smtClean="0"/>
              </a:p>
              <a:p>
                <a:r>
                  <a:rPr lang="en-US" dirty="0" smtClean="0"/>
                  <a:t>For </a:t>
                </a:r>
                <a:r>
                  <a:rPr lang="en-US" dirty="0"/>
                  <a:t>any node sets </a:t>
                </a:r>
                <a14:m>
                  <m:oMath xmlns:m="http://schemas.openxmlformats.org/officeDocument/2006/math">
                    <m:r>
                      <a:rPr lang="en-US" i="1" dirty="0" smtClean="0">
                        <a:latin typeface="Cambria Math"/>
                      </a:rPr>
                      <m:t>𝑆</m:t>
                    </m:r>
                    <m:r>
                      <a:rPr lang="en-US" i="1" dirty="0" smtClean="0">
                        <a:latin typeface="Cambria Math"/>
                      </a:rPr>
                      <m:t>,</m:t>
                    </m:r>
                    <m:r>
                      <a:rPr lang="en-US" i="1" dirty="0" smtClean="0">
                        <a:latin typeface="Cambria Math"/>
                      </a:rPr>
                      <m:t>𝑇</m:t>
                    </m:r>
                    <m:r>
                      <a:rPr lang="en-US" i="1" dirty="0" smtClean="0">
                        <a:latin typeface="Cambria Math"/>
                      </a:rPr>
                      <m:t>⊆</m:t>
                    </m:r>
                    <m:r>
                      <a:rPr lang="en-US" i="1" dirty="0" err="1">
                        <a:latin typeface="Cambria Math"/>
                      </a:rPr>
                      <m:t>𝑉</m:t>
                    </m:r>
                  </m:oMath>
                </a14:m>
                <a:r>
                  <a:rPr lang="en-US" dirty="0" err="1"/>
                  <a:t>:</a:t>
                </a:r>
                <a:r>
                  <a:rPr lang="en-US" dirty="0" smtClean="0"/>
                  <a:t> </a:t>
                </a:r>
                <a14:m>
                  <m:oMath xmlns:m="http://schemas.openxmlformats.org/officeDocument/2006/math">
                    <m:r>
                      <a:rPr lang="en-US" i="1" dirty="0" smtClean="0">
                        <a:latin typeface="Cambria Math"/>
                      </a:rPr>
                      <m:t>𝑎</m:t>
                    </m:r>
                    <m:r>
                      <a:rPr lang="en-US" i="1" dirty="0">
                        <a:latin typeface="Cambria Math"/>
                      </a:rPr>
                      <m:t>(</m:t>
                    </m:r>
                    <m:r>
                      <a:rPr lang="en-US" i="1" dirty="0">
                        <a:latin typeface="Cambria Math"/>
                      </a:rPr>
                      <m:t>𝑆</m:t>
                    </m:r>
                    <m:r>
                      <a:rPr lang="en-US" i="1" dirty="0">
                        <a:latin typeface="Cambria Math"/>
                      </a:rPr>
                      <m:t>,</m:t>
                    </m:r>
                    <m:r>
                      <a:rPr lang="en-US" i="1" dirty="0">
                        <a:latin typeface="Cambria Math"/>
                      </a:rPr>
                      <m:t>𝑇</m:t>
                    </m:r>
                    <m:r>
                      <a:rPr lang="en-US" i="1" dirty="0">
                        <a:latin typeface="Cambria Math"/>
                      </a:rPr>
                      <m:t>)=</m:t>
                    </m:r>
                    <m:nary>
                      <m:naryPr>
                        <m:chr m:val="∑"/>
                        <m:supHide m:val="on"/>
                        <m:ctrlPr>
                          <a:rPr lang="en-US" i="1" dirty="0" smtClean="0">
                            <a:latin typeface="Cambria Math"/>
                          </a:rPr>
                        </m:ctrlPr>
                      </m:naryPr>
                      <m:sub>
                        <m:r>
                          <a:rPr lang="en-US" i="1" dirty="0">
                            <a:latin typeface="Cambria Math"/>
                          </a:rPr>
                          <m:t>𝑢</m:t>
                        </m:r>
                        <m:r>
                          <a:rPr lang="en-US" i="1" dirty="0">
                            <a:latin typeface="Cambria Math"/>
                          </a:rPr>
                          <m:t>∈</m:t>
                        </m:r>
                        <m:r>
                          <m:rPr>
                            <m:sty m:val="p"/>
                          </m:rPr>
                          <a:rPr lang="en-US" i="1" dirty="0" err="1">
                            <a:latin typeface="Cambria Math"/>
                          </a:rPr>
                          <m:t>S</m:t>
                        </m:r>
                        <m:r>
                          <a:rPr lang="en-US" i="1" dirty="0" err="1">
                            <a:latin typeface="Cambria Math"/>
                          </a:rPr>
                          <m:t>,</m:t>
                        </m:r>
                        <m:r>
                          <a:rPr lang="en-US" i="1" dirty="0" err="1">
                            <a:latin typeface="Cambria Math"/>
                          </a:rPr>
                          <m:t>𝑣</m:t>
                        </m:r>
                        <m:r>
                          <a:rPr lang="en-US" i="1" dirty="0">
                            <a:latin typeface="Cambria Math"/>
                          </a:rPr>
                          <m:t>∈</m:t>
                        </m:r>
                        <m:r>
                          <m:rPr>
                            <m:sty m:val="p"/>
                          </m:rPr>
                          <a:rPr lang="en-US" i="1" dirty="0" err="1">
                            <a:latin typeface="Cambria Math"/>
                          </a:rPr>
                          <m:t>T</m:t>
                        </m:r>
                      </m:sub>
                      <m:sup/>
                      <m:e>
                        <m:r>
                          <a:rPr lang="en-US" i="1" dirty="0">
                            <a:latin typeface="Cambria Math"/>
                          </a:rPr>
                          <m:t>𝑎</m:t>
                        </m:r>
                        <m:d>
                          <m:dPr>
                            <m:ctrlPr>
                              <a:rPr lang="en-US" i="1" dirty="0">
                                <a:latin typeface="Cambria Math"/>
                              </a:rPr>
                            </m:ctrlPr>
                          </m:dPr>
                          <m:e>
                            <m:r>
                              <a:rPr lang="en-US" i="1" dirty="0" err="1">
                                <a:latin typeface="Cambria Math"/>
                              </a:rPr>
                              <m:t>𝑢</m:t>
                            </m:r>
                            <m:r>
                              <a:rPr lang="en-US" i="1" dirty="0" err="1">
                                <a:latin typeface="Cambria Math"/>
                              </a:rPr>
                              <m:t>,</m:t>
                            </m:r>
                            <m:r>
                              <a:rPr lang="en-US" i="1" dirty="0" err="1">
                                <a:latin typeface="Cambria Math"/>
                              </a:rPr>
                              <m:t>𝑣</m:t>
                            </m:r>
                          </m:e>
                        </m:d>
                      </m:e>
                    </m:nary>
                  </m:oMath>
                </a14:m>
                <a:endParaRPr lang="en-US" dirty="0" smtClean="0"/>
              </a:p>
              <a:p>
                <a:pPr lvl="1"/>
                <a:r>
                  <a:rPr lang="en-US" dirty="0" smtClean="0"/>
                  <a:t>Define </a:t>
                </a:r>
                <a14:m>
                  <m:oMath xmlns:m="http://schemas.openxmlformats.org/officeDocument/2006/math">
                    <m:r>
                      <a:rPr lang="en-US" b="0" i="1" smtClean="0">
                        <a:latin typeface="Cambria Math"/>
                      </a:rPr>
                      <m:t>𝑎</m:t>
                    </m:r>
                    <m:d>
                      <m:dPr>
                        <m:ctrlPr>
                          <a:rPr lang="en-US" b="0" i="1" smtClean="0">
                            <a:latin typeface="Cambria Math"/>
                          </a:rPr>
                        </m:ctrlPr>
                      </m:dPr>
                      <m:e>
                        <m:r>
                          <a:rPr lang="en-US" b="0" i="1" smtClean="0">
                            <a:latin typeface="Cambria Math"/>
                          </a:rPr>
                          <m:t>𝑆</m:t>
                        </m:r>
                      </m:e>
                    </m:d>
                    <m:r>
                      <a:rPr lang="en-US" b="0" i="1" smtClean="0">
                        <a:latin typeface="Cambria Math"/>
                      </a:rPr>
                      <m:t>=</m:t>
                    </m:r>
                    <m:r>
                      <a:rPr lang="en-US" b="0" i="1" smtClean="0">
                        <a:latin typeface="Cambria Math"/>
                      </a:rPr>
                      <m:t>𝑎</m:t>
                    </m:r>
                    <m:d>
                      <m:dPr>
                        <m:ctrlPr>
                          <a:rPr lang="en-US" b="0" i="1" smtClean="0">
                            <a:latin typeface="Cambria Math"/>
                          </a:rPr>
                        </m:ctrlPr>
                      </m:dPr>
                      <m:e>
                        <m:r>
                          <a:rPr lang="en-US" b="0" i="1" smtClean="0">
                            <a:latin typeface="Cambria Math"/>
                          </a:rPr>
                          <m:t>𝑆</m:t>
                        </m:r>
                        <m:r>
                          <a:rPr lang="en-US" b="0" i="1" smtClean="0">
                            <a:latin typeface="Cambria Math"/>
                          </a:rPr>
                          <m:t>,</m:t>
                        </m:r>
                        <m:r>
                          <a:rPr lang="en-US" b="0" i="1" smtClean="0">
                            <a:latin typeface="Cambria Math"/>
                          </a:rPr>
                          <m:t>𝑉</m:t>
                        </m:r>
                      </m:e>
                    </m:d>
                  </m:oMath>
                </a14:m>
                <a:endParaRPr lang="en-US" b="0" dirty="0" smtClean="0"/>
              </a:p>
              <a:p>
                <a:r>
                  <a:rPr lang="en-US" dirty="0" smtClean="0"/>
                  <a:t>Total </a:t>
                </a:r>
                <a:r>
                  <a:rPr lang="en-US" dirty="0"/>
                  <a:t>edge weight in the graph: a(V)/</a:t>
                </a:r>
                <a:r>
                  <a:rPr lang="en-US" dirty="0" smtClean="0"/>
                  <a:t>2</a:t>
                </a:r>
              </a:p>
              <a:p>
                <a:r>
                  <a:rPr lang="en-US" dirty="0"/>
                  <a:t>Singletons: </a:t>
                </a:r>
                <a14:m>
                  <m:oMath xmlns:m="http://schemas.openxmlformats.org/officeDocument/2006/math">
                    <m:r>
                      <a:rPr lang="en-US" i="1" dirty="0">
                        <a:latin typeface="Cambria Math"/>
                      </a:rPr>
                      <m:t>𝑎</m:t>
                    </m:r>
                    <m:d>
                      <m:dPr>
                        <m:ctrlPr>
                          <a:rPr lang="en-US" i="1" dirty="0">
                            <a:latin typeface="Cambria Math"/>
                          </a:rPr>
                        </m:ctrlPr>
                      </m:dPr>
                      <m:e>
                        <m:d>
                          <m:dPr>
                            <m:begChr m:val="{"/>
                            <m:endChr m:val="}"/>
                            <m:ctrlPr>
                              <a:rPr lang="en-US" i="1" dirty="0">
                                <a:latin typeface="Cambria Math"/>
                              </a:rPr>
                            </m:ctrlPr>
                          </m:dPr>
                          <m:e>
                            <m:r>
                              <a:rPr lang="en-US" i="1" dirty="0">
                                <a:latin typeface="Cambria Math"/>
                              </a:rPr>
                              <m:t>𝑢</m:t>
                            </m:r>
                          </m:e>
                        </m:d>
                      </m:e>
                    </m:d>
                    <m:r>
                      <a:rPr lang="en-US" i="1" dirty="0">
                        <a:latin typeface="Cambria Math"/>
                      </a:rPr>
                      <m:t>=</m:t>
                    </m:r>
                    <m:r>
                      <a:rPr lang="en-US" i="1" dirty="0">
                        <a:latin typeface="Cambria Math"/>
                      </a:rPr>
                      <m:t>𝑎</m:t>
                    </m:r>
                    <m:d>
                      <m:dPr>
                        <m:ctrlPr>
                          <a:rPr lang="en-US" i="1" dirty="0">
                            <a:latin typeface="Cambria Math"/>
                          </a:rPr>
                        </m:ctrlPr>
                      </m:dPr>
                      <m:e>
                        <m:r>
                          <a:rPr lang="en-US" i="1" dirty="0">
                            <a:latin typeface="Cambria Math"/>
                          </a:rPr>
                          <m:t>𝑢</m:t>
                        </m:r>
                      </m:e>
                    </m:d>
                  </m:oMath>
                </a14:m>
                <a:endParaRPr lang="he-IL"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cstate="print"/>
                <a:stretch>
                  <a:fillRect l="-963" t="-1078"/>
                </a:stretch>
              </a:blipFill>
            </p:spPr>
            <p:txBody>
              <a:bodyPr/>
              <a:lstStyle/>
              <a:p>
                <a:r>
                  <a:rPr lang="he-IL">
                    <a:noFill/>
                  </a:rPr>
                  <a:t> </a:t>
                </a:r>
              </a:p>
            </p:txBody>
          </p:sp>
        </mc:Fallback>
      </mc:AlternateContent>
      <p:sp>
        <p:nvSpPr>
          <p:cNvPr id="4" name="Slide Number Placeholder 3"/>
          <p:cNvSpPr>
            <a:spLocks noGrp="1"/>
          </p:cNvSpPr>
          <p:nvPr>
            <p:ph type="sldNum" sz="quarter" idx="12"/>
          </p:nvPr>
        </p:nvSpPr>
        <p:spPr/>
        <p:txBody>
          <a:bodyPr/>
          <a:lstStyle/>
          <a:p>
            <a:fld id="{2EAF0D2C-B61B-4B32-849A-464FBF2BEA18}" type="slidenum">
              <a:rPr lang="he-IL" smtClean="0"/>
              <a:pPr/>
              <a:t>13</a:t>
            </a:fld>
            <a:endParaRPr lang="he-IL" dirty="0"/>
          </a:p>
        </p:txBody>
      </p:sp>
      <p:sp>
        <p:nvSpPr>
          <p:cNvPr id="6" name="Oval 5"/>
          <p:cNvSpPr/>
          <p:nvPr/>
        </p:nvSpPr>
        <p:spPr>
          <a:xfrm>
            <a:off x="179512" y="6453336"/>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35747496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50"/>
                                        <p:tgtEl>
                                          <p:spTgt spid="3">
                                            <p:txEl>
                                              <p:pRg st="0" end="0"/>
                                            </p:txEl>
                                          </p:spTgt>
                                        </p:tgtEl>
                                      </p:cBhvr>
                                    </p:animEffect>
                                    <p:anim calcmode="lin" valueType="num">
                                      <p:cBhvr>
                                        <p:cTn id="11"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50"/>
                                        <p:tgtEl>
                                          <p:spTgt spid="3">
                                            <p:txEl>
                                              <p:pRg st="1" end="1"/>
                                            </p:txEl>
                                          </p:spTgt>
                                        </p:tgtEl>
                                      </p:cBhvr>
                                    </p:animEffect>
                                    <p:anim calcmode="lin" valueType="num">
                                      <p:cBhvr>
                                        <p:cTn id="18"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50"/>
                                        <p:tgtEl>
                                          <p:spTgt spid="3">
                                            <p:txEl>
                                              <p:pRg st="2" end="2"/>
                                            </p:txEl>
                                          </p:spTgt>
                                        </p:tgtEl>
                                      </p:cBhvr>
                                    </p:animEffect>
                                    <p:anim calcmode="lin" valueType="num">
                                      <p:cBhvr>
                                        <p:cTn id="25"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50"/>
                                        <p:tgtEl>
                                          <p:spTgt spid="3">
                                            <p:txEl>
                                              <p:pRg st="3" end="3"/>
                                            </p:txEl>
                                          </p:spTgt>
                                        </p:tgtEl>
                                      </p:cBhvr>
                                    </p:animEffect>
                                    <p:anim calcmode="lin" valueType="num">
                                      <p:cBhvr>
                                        <p:cTn id="32"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
                            </p:stCondLst>
                            <p:childTnLst>
                              <p:par>
                                <p:cTn id="35" presetID="42"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250"/>
                                        <p:tgtEl>
                                          <p:spTgt spid="3">
                                            <p:txEl>
                                              <p:pRg st="4" end="4"/>
                                            </p:txEl>
                                          </p:spTgt>
                                        </p:tgtEl>
                                      </p:cBhvr>
                                    </p:animEffect>
                                    <p:anim calcmode="lin" valueType="num">
                                      <p:cBhvr>
                                        <p:cTn id="38"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250"/>
                                        <p:tgtEl>
                                          <p:spTgt spid="3">
                                            <p:txEl>
                                              <p:pRg st="5" end="5"/>
                                            </p:txEl>
                                          </p:spTgt>
                                        </p:tgtEl>
                                      </p:cBhvr>
                                    </p:animEffect>
                                    <p:anim calcmode="lin" valueType="num">
                                      <p:cBhvr>
                                        <p:cTn id="45" dur="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250"/>
                                        <p:tgtEl>
                                          <p:spTgt spid="3">
                                            <p:txEl>
                                              <p:pRg st="6" end="6"/>
                                            </p:txEl>
                                          </p:spTgt>
                                        </p:tgtEl>
                                      </p:cBhvr>
                                    </p:animEffect>
                                    <p:anim calcmode="lin" valueType="num">
                                      <p:cBhvr>
                                        <p:cTn id="52" dur="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2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250"/>
                            </p:stCondLst>
                            <p:childTnLst>
                              <p:par>
                                <p:cTn id="55" presetID="1"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Conductance</a:t>
            </a:r>
            <a:endParaRPr lang="he-IL"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normAutofit/>
              </a:bodyPr>
              <a:lstStyle/>
              <a:p>
                <a:r>
                  <a:rPr lang="en-US" dirty="0" smtClean="0"/>
                  <a:t>The conductance of a cut </a:t>
                </a:r>
                <a14:m>
                  <m:oMath xmlns:m="http://schemas.openxmlformats.org/officeDocument/2006/math">
                    <m:r>
                      <a:rPr lang="en-US" i="1" dirty="0" smtClean="0">
                        <a:latin typeface="Cambria Math"/>
                      </a:rPr>
                      <m:t>(</m:t>
                    </m:r>
                    <m:r>
                      <a:rPr lang="en-US" i="1" dirty="0" smtClean="0">
                        <a:latin typeface="Cambria Math"/>
                      </a:rPr>
                      <m:t>𝑆</m:t>
                    </m:r>
                    <m:r>
                      <a:rPr lang="en-US" i="1" dirty="0" smtClean="0">
                        <a:latin typeface="Cambria Math"/>
                      </a:rPr>
                      <m:t>,</m:t>
                    </m:r>
                    <m:r>
                      <a:rPr lang="en-US" i="1" dirty="0" smtClean="0">
                        <a:latin typeface="Cambria Math"/>
                      </a:rPr>
                      <m:t>𝑇</m:t>
                    </m:r>
                    <m:r>
                      <a:rPr lang="en-US" i="1" dirty="0" smtClean="0">
                        <a:latin typeface="Cambria Math"/>
                      </a:rPr>
                      <m:t>=</m:t>
                    </m:r>
                    <m:r>
                      <a:rPr lang="en-US" i="1" dirty="0" smtClean="0">
                        <a:latin typeface="Cambria Math"/>
                      </a:rPr>
                      <m:t>𝐶</m:t>
                    </m:r>
                    <m:r>
                      <a:rPr lang="en-US" i="1" dirty="0" smtClean="0">
                        <a:latin typeface="Cambria Math"/>
                      </a:rPr>
                      <m:t>\</m:t>
                    </m:r>
                    <m:r>
                      <m:rPr>
                        <m:sty m:val="p"/>
                      </m:rPr>
                      <a:rPr lang="en-US" i="1" dirty="0" smtClean="0">
                        <a:latin typeface="Cambria Math"/>
                      </a:rPr>
                      <m:t>S</m:t>
                    </m:r>
                    <m:r>
                      <a:rPr lang="en-US" i="1" dirty="0" smtClean="0">
                        <a:latin typeface="Cambria Math"/>
                      </a:rPr>
                      <m:t>)</m:t>
                    </m:r>
                  </m:oMath>
                </a14:m>
                <a:r>
                  <a:rPr lang="en-US" dirty="0"/>
                  <a:t> in a node set </a:t>
                </a:r>
                <a14:m>
                  <m:oMath xmlns:m="http://schemas.openxmlformats.org/officeDocument/2006/math">
                    <m:r>
                      <a:rPr lang="en-US" i="1" dirty="0" smtClean="0">
                        <a:latin typeface="Cambria Math"/>
                      </a:rPr>
                      <m:t>𝐶</m:t>
                    </m:r>
                  </m:oMath>
                </a14:m>
                <a:r>
                  <a:rPr lang="en-US" dirty="0"/>
                  <a:t>: </a:t>
                </a:r>
                <a14:m>
                  <m:oMath xmlns:m="http://schemas.openxmlformats.org/officeDocument/2006/math">
                    <m:f>
                      <m:fPr>
                        <m:ctrlPr>
                          <a:rPr lang="en-US" i="1" dirty="0" smtClean="0">
                            <a:latin typeface="Cambria Math"/>
                          </a:rPr>
                        </m:ctrlPr>
                      </m:fPr>
                      <m:num>
                        <m:r>
                          <a:rPr lang="en-US" i="1" dirty="0" smtClean="0">
                            <a:latin typeface="Cambria Math"/>
                          </a:rPr>
                          <m:t>𝑎</m:t>
                        </m:r>
                        <m:d>
                          <m:dPr>
                            <m:ctrlPr>
                              <a:rPr lang="en-US" i="1" dirty="0" smtClean="0">
                                <a:latin typeface="Cambria Math"/>
                              </a:rPr>
                            </m:ctrlPr>
                          </m:dPr>
                          <m:e>
                            <m:r>
                              <a:rPr lang="en-US" i="1" dirty="0" smtClean="0">
                                <a:latin typeface="Cambria Math"/>
                              </a:rPr>
                              <m:t>𝑆</m:t>
                            </m:r>
                            <m:r>
                              <a:rPr lang="en-US" i="1" dirty="0" smtClean="0">
                                <a:latin typeface="Cambria Math"/>
                              </a:rPr>
                              <m:t>,</m:t>
                            </m:r>
                            <m:r>
                              <a:rPr lang="en-US" i="1" dirty="0" smtClean="0">
                                <a:latin typeface="Cambria Math"/>
                              </a:rPr>
                              <m:t>𝑇</m:t>
                            </m:r>
                          </m:e>
                        </m:d>
                      </m:num>
                      <m:den>
                        <m:func>
                          <m:funcPr>
                            <m:ctrlPr>
                              <a:rPr lang="en-US" i="1" dirty="0" smtClean="0">
                                <a:latin typeface="Cambria Math"/>
                              </a:rPr>
                            </m:ctrlPr>
                          </m:funcPr>
                          <m:fName>
                            <m:r>
                              <m:rPr>
                                <m:sty m:val="p"/>
                              </m:rPr>
                              <a:rPr lang="en-US" i="0" dirty="0" smtClean="0">
                                <a:latin typeface="Cambria Math"/>
                              </a:rPr>
                              <m:t>min</m:t>
                            </m:r>
                          </m:fName>
                          <m:e>
                            <m:d>
                              <m:dPr>
                                <m:ctrlPr>
                                  <a:rPr lang="en-US" i="1" dirty="0" smtClean="0">
                                    <a:latin typeface="Cambria Math"/>
                                  </a:rPr>
                                </m:ctrlPr>
                              </m:dPr>
                              <m:e>
                                <m:r>
                                  <a:rPr lang="en-US" i="1" dirty="0" smtClean="0">
                                    <a:latin typeface="Cambria Math"/>
                                  </a:rPr>
                                  <m:t>𝑎</m:t>
                                </m:r>
                                <m:d>
                                  <m:dPr>
                                    <m:ctrlPr>
                                      <a:rPr lang="en-US" i="1" dirty="0" smtClean="0">
                                        <a:latin typeface="Cambria Math"/>
                                      </a:rPr>
                                    </m:ctrlPr>
                                  </m:dPr>
                                  <m:e>
                                    <m:r>
                                      <a:rPr lang="en-US" i="1" dirty="0" smtClean="0">
                                        <a:latin typeface="Cambria Math"/>
                                      </a:rPr>
                                      <m:t>𝑆</m:t>
                                    </m:r>
                                  </m:e>
                                </m:d>
                                <m:r>
                                  <a:rPr lang="en-US" i="1" dirty="0" smtClean="0">
                                    <a:latin typeface="Cambria Math"/>
                                  </a:rPr>
                                  <m:t>,</m:t>
                                </m:r>
                                <m:r>
                                  <a:rPr lang="en-US" i="1" dirty="0" smtClean="0">
                                    <a:latin typeface="Cambria Math"/>
                                  </a:rPr>
                                  <m:t>𝑎</m:t>
                                </m:r>
                                <m:d>
                                  <m:dPr>
                                    <m:ctrlPr>
                                      <a:rPr lang="en-US" i="1" dirty="0" smtClean="0">
                                        <a:latin typeface="Cambria Math"/>
                                      </a:rPr>
                                    </m:ctrlPr>
                                  </m:dPr>
                                  <m:e>
                                    <m:r>
                                      <a:rPr lang="en-US" i="1" dirty="0" smtClean="0">
                                        <a:latin typeface="Cambria Math"/>
                                      </a:rPr>
                                      <m:t>𝑇</m:t>
                                    </m:r>
                                  </m:e>
                                </m:d>
                              </m:e>
                            </m:d>
                          </m:e>
                        </m:func>
                      </m:den>
                    </m:f>
                  </m:oMath>
                </a14:m>
                <a:endParaRPr lang="en-US" dirty="0" smtClean="0"/>
              </a:p>
              <a:p>
                <a:r>
                  <a:rPr lang="en-US" dirty="0" smtClean="0"/>
                  <a:t>The </a:t>
                </a:r>
                <a:r>
                  <a:rPr lang="en-US" dirty="0"/>
                  <a:t>inter-cluster </a:t>
                </a:r>
                <a:r>
                  <a:rPr lang="en-US" dirty="0" smtClean="0"/>
                  <a:t>edges </a:t>
                </a:r>
                <a14:m>
                  <m:oMath xmlns:m="http://schemas.openxmlformats.org/officeDocument/2006/math">
                    <m:r>
                      <a:rPr lang="en-US" i="1" dirty="0" smtClean="0">
                        <a:latin typeface="Cambria Math"/>
                      </a:rPr>
                      <m:t>𝑋</m:t>
                    </m:r>
                  </m:oMath>
                </a14:m>
                <a:r>
                  <a:rPr lang="en-US" dirty="0"/>
                  <a:t>: </a:t>
                </a:r>
                <a14:m>
                  <m:oMath xmlns:m="http://schemas.openxmlformats.org/officeDocument/2006/math">
                    <m:d>
                      <m:dPr>
                        <m:ctrlPr>
                          <a:rPr lang="en-US" i="1" dirty="0" smtClean="0">
                            <a:latin typeface="Cambria Math"/>
                          </a:rPr>
                        </m:ctrlPr>
                      </m:dPr>
                      <m:e>
                        <m:r>
                          <a:rPr lang="en-US" i="1" dirty="0" smtClean="0">
                            <a:latin typeface="Cambria Math"/>
                          </a:rPr>
                          <m:t>𝑢</m:t>
                        </m:r>
                        <m:r>
                          <a:rPr lang="en-US" i="1" dirty="0" smtClean="0">
                            <a:latin typeface="Cambria Math"/>
                          </a:rPr>
                          <m:t>,</m:t>
                        </m:r>
                        <m:r>
                          <a:rPr lang="en-US" i="1" dirty="0" smtClean="0">
                            <a:latin typeface="Cambria Math"/>
                          </a:rPr>
                          <m:t>𝑣</m:t>
                        </m:r>
                      </m:e>
                    </m:d>
                  </m:oMath>
                </a14:m>
                <a:r>
                  <a:rPr lang="en-US" dirty="0" smtClean="0"/>
                  <a:t> where </a:t>
                </a:r>
                <a14:m>
                  <m:oMath xmlns:m="http://schemas.openxmlformats.org/officeDocument/2006/math">
                    <m:r>
                      <a:rPr lang="en-US" i="1" dirty="0" smtClean="0">
                        <a:latin typeface="Cambria Math"/>
                      </a:rPr>
                      <m:t>𝑢</m:t>
                    </m:r>
                  </m:oMath>
                </a14:m>
                <a:r>
                  <a:rPr lang="en-US" dirty="0" smtClean="0"/>
                  <a:t> and </a:t>
                </a:r>
                <a14:m>
                  <m:oMath xmlns:m="http://schemas.openxmlformats.org/officeDocument/2006/math">
                    <m:r>
                      <a:rPr lang="en-US" i="1" dirty="0" smtClean="0">
                        <a:latin typeface="Cambria Math"/>
                      </a:rPr>
                      <m:t>𝑣</m:t>
                    </m:r>
                  </m:oMath>
                </a14:m>
                <a:r>
                  <a:rPr lang="en-US" dirty="0"/>
                  <a:t> belong to different </a:t>
                </a:r>
                <a:r>
                  <a:rPr lang="en-US" dirty="0" smtClean="0"/>
                  <a:t>clusters.</a:t>
                </a:r>
                <a:endParaRPr lang="en-US" dirty="0"/>
              </a:p>
              <a:p>
                <a:endParaRPr lang="en-US" dirty="0" smtClean="0"/>
              </a:p>
              <a:p>
                <a:r>
                  <a:rPr lang="en-US" dirty="0" smtClean="0"/>
                  <a:t>An </a:t>
                </a:r>
                <a14:m>
                  <m:oMath xmlns:m="http://schemas.openxmlformats.org/officeDocument/2006/math">
                    <m:r>
                      <a:rPr lang="en-US" i="1" dirty="0">
                        <a:latin typeface="Cambria Math"/>
                      </a:rPr>
                      <m:t>(</m:t>
                    </m:r>
                    <m:r>
                      <a:rPr lang="en-US" i="1" dirty="0">
                        <a:latin typeface="Cambria Math"/>
                      </a:rPr>
                      <m:t>𝛼</m:t>
                    </m:r>
                    <m:r>
                      <a:rPr lang="en-US" i="1" dirty="0">
                        <a:latin typeface="Cambria Math"/>
                      </a:rPr>
                      <m:t>,</m:t>
                    </m:r>
                    <m:r>
                      <a:rPr lang="en-US" i="1" dirty="0">
                        <a:latin typeface="Cambria Math"/>
                      </a:rPr>
                      <m:t>𝜀</m:t>
                    </m:r>
                    <m:r>
                      <a:rPr lang="en-US" i="1" dirty="0">
                        <a:latin typeface="Cambria Math"/>
                      </a:rPr>
                      <m:t>)</m:t>
                    </m:r>
                  </m:oMath>
                </a14:m>
                <a:r>
                  <a:rPr lang="en-US" dirty="0"/>
                  <a:t> clustering of </a:t>
                </a:r>
                <a14:m>
                  <m:oMath xmlns:m="http://schemas.openxmlformats.org/officeDocument/2006/math">
                    <m:r>
                      <a:rPr lang="en-US" i="1" dirty="0">
                        <a:latin typeface="Cambria Math"/>
                      </a:rPr>
                      <m:t>𝐺</m:t>
                    </m:r>
                  </m:oMath>
                </a14:m>
                <a:r>
                  <a:rPr lang="en-US" dirty="0"/>
                  <a:t> is a partition of its nodes into clusters such that:</a:t>
                </a:r>
              </a:p>
              <a:p>
                <a:pPr lvl="1"/>
                <a:r>
                  <a:rPr lang="en-US" dirty="0" smtClean="0"/>
                  <a:t>The </a:t>
                </a:r>
                <a:r>
                  <a:rPr lang="en-US" dirty="0"/>
                  <a:t>conductance of the clustering is at least </a:t>
                </a:r>
                <a14:m>
                  <m:oMath xmlns:m="http://schemas.openxmlformats.org/officeDocument/2006/math">
                    <m:r>
                      <a:rPr lang="en-US" i="1" dirty="0">
                        <a:latin typeface="Cambria Math"/>
                      </a:rPr>
                      <m:t>𝛼</m:t>
                    </m:r>
                  </m:oMath>
                </a14:m>
                <a:r>
                  <a:rPr lang="en-US" dirty="0"/>
                  <a:t>, and</a:t>
                </a:r>
              </a:p>
              <a:p>
                <a:pPr lvl="1"/>
                <a:r>
                  <a:rPr lang="en-US" dirty="0" smtClean="0"/>
                  <a:t>The </a:t>
                </a:r>
                <a:r>
                  <a:rPr lang="en-US" dirty="0"/>
                  <a:t>total weight of the inter-cluster edges </a:t>
                </a:r>
                <a14:m>
                  <m:oMath xmlns:m="http://schemas.openxmlformats.org/officeDocument/2006/math">
                    <m:r>
                      <a:rPr lang="en-US" i="1" dirty="0">
                        <a:latin typeface="Cambria Math"/>
                      </a:rPr>
                      <m:t>𝑋</m:t>
                    </m:r>
                  </m:oMath>
                </a14:m>
                <a:r>
                  <a:rPr lang="en-US" dirty="0"/>
                  <a:t> is at most an </a:t>
                </a:r>
                <a14:m>
                  <m:oMath xmlns:m="http://schemas.openxmlformats.org/officeDocument/2006/math">
                    <m:r>
                      <a:rPr lang="en-US" i="1" dirty="0">
                        <a:latin typeface="Cambria Math"/>
                      </a:rPr>
                      <m:t>𝜀</m:t>
                    </m:r>
                  </m:oMath>
                </a14:m>
                <a:r>
                  <a:rPr lang="en-US" dirty="0"/>
                  <a:t> fraction of the total edge weight in the graph; i.e., </a:t>
                </a:r>
                <a14:m>
                  <m:oMath xmlns:m="http://schemas.openxmlformats.org/officeDocument/2006/math">
                    <m:r>
                      <a:rPr lang="en-US" i="1" dirty="0">
                        <a:latin typeface="Cambria Math"/>
                      </a:rPr>
                      <m:t>𝑎</m:t>
                    </m:r>
                    <m:d>
                      <m:dPr>
                        <m:ctrlPr>
                          <a:rPr lang="en-US" i="1" dirty="0">
                            <a:latin typeface="Cambria Math"/>
                          </a:rPr>
                        </m:ctrlPr>
                      </m:dPr>
                      <m:e>
                        <m:r>
                          <a:rPr lang="en-US" i="1" dirty="0">
                            <a:latin typeface="Cambria Math"/>
                          </a:rPr>
                          <m:t>𝑋</m:t>
                        </m:r>
                      </m:e>
                    </m:d>
                    <m:r>
                      <a:rPr lang="en-US" i="1" dirty="0">
                        <a:latin typeface="Cambria Math"/>
                      </a:rPr>
                      <m:t>≤</m:t>
                    </m:r>
                    <m:f>
                      <m:fPr>
                        <m:ctrlPr>
                          <a:rPr lang="en-US" i="1" dirty="0">
                            <a:latin typeface="Cambria Math"/>
                          </a:rPr>
                        </m:ctrlPr>
                      </m:fPr>
                      <m:num>
                        <m:r>
                          <a:rPr lang="en-US" i="1" dirty="0">
                            <a:latin typeface="Cambria Math"/>
                          </a:rPr>
                          <m:t>𝜀</m:t>
                        </m:r>
                      </m:num>
                      <m:den>
                        <m:r>
                          <a:rPr lang="en-US" i="1" dirty="0">
                            <a:latin typeface="Cambria Math"/>
                          </a:rPr>
                          <m:t>2</m:t>
                        </m:r>
                      </m:den>
                    </m:f>
                    <m:r>
                      <a:rPr lang="en-US" i="1" dirty="0">
                        <a:latin typeface="Cambria Math"/>
                      </a:rPr>
                      <m:t>𝑎</m:t>
                    </m:r>
                    <m:d>
                      <m:dPr>
                        <m:ctrlPr>
                          <a:rPr lang="en-US" i="1" dirty="0">
                            <a:latin typeface="Cambria Math"/>
                          </a:rPr>
                        </m:ctrlPr>
                      </m:dPr>
                      <m:e>
                        <m:r>
                          <a:rPr lang="en-US" i="1" dirty="0">
                            <a:latin typeface="Cambria Math"/>
                          </a:rPr>
                          <m:t>𝑉</m:t>
                        </m:r>
                      </m:e>
                    </m:d>
                  </m:oMath>
                </a14:m>
                <a:r>
                  <a:rPr lang="en-US" dirty="0" smtClean="0"/>
                  <a:t>.</a:t>
                </a:r>
                <a:endParaRPr lang="he-IL" dirty="0"/>
              </a:p>
              <a:p>
                <a:endParaRPr lang="he-IL"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cstate="print"/>
                <a:stretch>
                  <a:fillRect l="-963" t="-1078" r="-889"/>
                </a:stretch>
              </a:blipFill>
            </p:spPr>
            <p:txBody>
              <a:bodyPr/>
              <a:lstStyle/>
              <a:p>
                <a:r>
                  <a:rPr lang="he-IL">
                    <a:noFill/>
                  </a:rPr>
                  <a:t> </a:t>
                </a:r>
              </a:p>
            </p:txBody>
          </p:sp>
        </mc:Fallback>
      </mc:AlternateContent>
      <p:sp>
        <p:nvSpPr>
          <p:cNvPr id="4" name="Slide Number Placeholder 3"/>
          <p:cNvSpPr>
            <a:spLocks noGrp="1"/>
          </p:cNvSpPr>
          <p:nvPr>
            <p:ph type="sldNum" sz="quarter" idx="12"/>
          </p:nvPr>
        </p:nvSpPr>
        <p:spPr/>
        <p:txBody>
          <a:bodyPr/>
          <a:lstStyle/>
          <a:p>
            <a:fld id="{2EAF0D2C-B61B-4B32-849A-464FBF2BEA18}" type="slidenum">
              <a:rPr lang="he-IL" smtClean="0"/>
              <a:pPr/>
              <a:t>14</a:t>
            </a:fld>
            <a:endParaRPr lang="he-IL" dirty="0"/>
          </a:p>
        </p:txBody>
      </p:sp>
      <p:sp>
        <p:nvSpPr>
          <p:cNvPr id="5" name="Oval 4"/>
          <p:cNvSpPr/>
          <p:nvPr/>
        </p:nvSpPr>
        <p:spPr>
          <a:xfrm>
            <a:off x="179512" y="6453336"/>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20561218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50"/>
                                        <p:tgtEl>
                                          <p:spTgt spid="3">
                                            <p:txEl>
                                              <p:pRg st="1" end="1"/>
                                            </p:txEl>
                                          </p:spTgt>
                                        </p:tgtEl>
                                      </p:cBhvr>
                                    </p:animEffect>
                                    <p:anim calcmode="lin" valueType="num">
                                      <p:cBhvr>
                                        <p:cTn id="15"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50"/>
                                        <p:tgtEl>
                                          <p:spTgt spid="3">
                                            <p:txEl>
                                              <p:pRg st="3" end="3"/>
                                            </p:txEl>
                                          </p:spTgt>
                                        </p:tgtEl>
                                      </p:cBhvr>
                                    </p:animEffect>
                                    <p:anim calcmode="lin" valueType="num">
                                      <p:cBhvr>
                                        <p:cTn id="22"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
                            </p:stCondLst>
                            <p:childTnLst>
                              <p:par>
                                <p:cTn id="25" presetID="42"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50"/>
                                        <p:tgtEl>
                                          <p:spTgt spid="3">
                                            <p:txEl>
                                              <p:pRg st="4" end="4"/>
                                            </p:txEl>
                                          </p:spTgt>
                                        </p:tgtEl>
                                      </p:cBhvr>
                                    </p:animEffect>
                                    <p:anim calcmode="lin" valueType="num">
                                      <p:cBhvr>
                                        <p:cTn id="28"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250"/>
                                        <p:tgtEl>
                                          <p:spTgt spid="3">
                                            <p:txEl>
                                              <p:pRg st="5" end="5"/>
                                            </p:txEl>
                                          </p:spTgt>
                                        </p:tgtEl>
                                      </p:cBhvr>
                                    </p:animEffect>
                                    <p:anim calcmode="lin" valueType="num">
                                      <p:cBhvr>
                                        <p:cTn id="34" dur="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750"/>
                            </p:stCondLst>
                            <p:childTnLst>
                              <p:par>
                                <p:cTn id="37" presetID="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Approximating the </a:t>
            </a:r>
            <a:r>
              <a:rPr lang="en-US" dirty="0"/>
              <a:t>sparsest cut</a:t>
            </a:r>
            <a:endParaRPr lang="he-IL"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lstStyle/>
              <a:p>
                <a:r>
                  <a:rPr lang="en-US" dirty="0" smtClean="0"/>
                  <a:t>Since finding the sparsest cut in a graph is a NP-hard problem, an approximation algorithm for the problem is used.</a:t>
                </a:r>
              </a:p>
              <a:p>
                <a:endParaRPr lang="en-US" dirty="0" smtClean="0"/>
              </a:p>
              <a:p>
                <a:r>
                  <a:rPr lang="en-US" dirty="0" smtClean="0"/>
                  <a:t>Efficient </a:t>
                </a:r>
                <a:r>
                  <a:rPr lang="en-US" dirty="0"/>
                  <a:t>spectral </a:t>
                </a:r>
                <a:r>
                  <a:rPr lang="en-US" dirty="0" smtClean="0"/>
                  <a:t>techniques.</a:t>
                </a:r>
              </a:p>
              <a:p>
                <a:r>
                  <a:rPr lang="en-US" dirty="0"/>
                  <a:t>Spectral </a:t>
                </a:r>
                <a:r>
                  <a:rPr lang="en-US" dirty="0" smtClean="0"/>
                  <a:t>Algorithm:</a:t>
                </a:r>
              </a:p>
              <a:p>
                <a:pPr lvl="1"/>
                <a:r>
                  <a:rPr lang="en-US" dirty="0"/>
                  <a:t>Find the top </a:t>
                </a:r>
                <a14:m>
                  <m:oMath xmlns:m="http://schemas.openxmlformats.org/officeDocument/2006/math">
                    <m:r>
                      <a:rPr lang="en-US" i="1" dirty="0" smtClean="0">
                        <a:latin typeface="Cambria Math"/>
                      </a:rPr>
                      <m:t>𝑘</m:t>
                    </m:r>
                  </m:oMath>
                </a14:m>
                <a:r>
                  <a:rPr lang="en-US" dirty="0"/>
                  <a:t> right singular vectors </a:t>
                </a:r>
                <a14:m>
                  <m:oMath xmlns:m="http://schemas.openxmlformats.org/officeDocument/2006/math">
                    <m:sSub>
                      <m:sSubPr>
                        <m:ctrlPr>
                          <a:rPr lang="en-US" i="1" dirty="0" smtClean="0">
                            <a:latin typeface="Cambria Math"/>
                          </a:rPr>
                        </m:ctrlPr>
                      </m:sSubPr>
                      <m:e>
                        <m:r>
                          <a:rPr lang="en-US" i="1" dirty="0" smtClean="0">
                            <a:latin typeface="Cambria Math"/>
                          </a:rPr>
                          <m:t>𝑣</m:t>
                        </m:r>
                      </m:e>
                      <m:sub>
                        <m:r>
                          <a:rPr lang="en-US" i="1" dirty="0" smtClean="0">
                            <a:latin typeface="Cambria Math"/>
                          </a:rPr>
                          <m:t>1</m:t>
                        </m:r>
                      </m:sub>
                    </m:sSub>
                    <m:r>
                      <a:rPr lang="en-US" i="1" dirty="0" smtClean="0">
                        <a:latin typeface="Cambria Math"/>
                      </a:rPr>
                      <m:t>,</m:t>
                    </m:r>
                    <m:sSub>
                      <m:sSubPr>
                        <m:ctrlPr>
                          <a:rPr lang="en-US" i="1" dirty="0" smtClean="0">
                            <a:latin typeface="Cambria Math"/>
                          </a:rPr>
                        </m:ctrlPr>
                      </m:sSubPr>
                      <m:e>
                        <m:r>
                          <a:rPr lang="en-US" i="1" dirty="0" smtClean="0">
                            <a:latin typeface="Cambria Math"/>
                          </a:rPr>
                          <m:t>𝑣</m:t>
                        </m:r>
                      </m:e>
                      <m:sub>
                        <m:r>
                          <a:rPr lang="en-US" i="1" dirty="0" smtClean="0">
                            <a:latin typeface="Cambria Math"/>
                          </a:rPr>
                          <m:t>2</m:t>
                        </m:r>
                      </m:sub>
                    </m:sSub>
                    <m:r>
                      <a:rPr lang="en-US" i="1" dirty="0" smtClean="0">
                        <a:latin typeface="Cambria Math"/>
                      </a:rPr>
                      <m:t>,</m:t>
                    </m:r>
                    <m:r>
                      <a:rPr lang="en-US" b="0" i="1" dirty="0" smtClean="0">
                        <a:latin typeface="Cambria Math"/>
                      </a:rPr>
                      <m:t>…</m:t>
                    </m:r>
                    <m:r>
                      <a:rPr lang="en-US" i="1" dirty="0" smtClean="0">
                        <a:latin typeface="Cambria Math"/>
                      </a:rPr>
                      <m:t>,</m:t>
                    </m:r>
                    <m:sSub>
                      <m:sSubPr>
                        <m:ctrlPr>
                          <a:rPr lang="en-US" b="0" i="1" dirty="0" err="1" smtClean="0">
                            <a:latin typeface="Cambria Math"/>
                          </a:rPr>
                        </m:ctrlPr>
                      </m:sSubPr>
                      <m:e>
                        <m:r>
                          <a:rPr lang="en-US" i="1" dirty="0" err="1">
                            <a:latin typeface="Cambria Math"/>
                          </a:rPr>
                          <m:t>𝑣</m:t>
                        </m:r>
                      </m:e>
                      <m:sub>
                        <m:r>
                          <a:rPr lang="en-US" i="1" dirty="0" err="1">
                            <a:latin typeface="Cambria Math"/>
                          </a:rPr>
                          <m:t>𝑘</m:t>
                        </m:r>
                      </m:sub>
                    </m:sSub>
                  </m:oMath>
                </a14:m>
                <a:r>
                  <a:rPr lang="en-US" dirty="0" smtClean="0"/>
                  <a:t> (using SVD).</a:t>
                </a:r>
                <a:endParaRPr lang="en-US" dirty="0"/>
              </a:p>
              <a:p>
                <a:pPr lvl="1"/>
                <a:r>
                  <a:rPr lang="en-US" dirty="0"/>
                  <a:t>Let </a:t>
                </a:r>
                <a14:m>
                  <m:oMath xmlns:m="http://schemas.openxmlformats.org/officeDocument/2006/math">
                    <m:r>
                      <a:rPr lang="en-US" i="1" dirty="0" smtClean="0">
                        <a:latin typeface="Cambria Math"/>
                      </a:rPr>
                      <m:t>𝐶</m:t>
                    </m:r>
                  </m:oMath>
                </a14:m>
                <a:r>
                  <a:rPr lang="en-US" dirty="0"/>
                  <a:t> be the matrix whose </a:t>
                </a:r>
                <a14:m>
                  <m:oMath xmlns:m="http://schemas.openxmlformats.org/officeDocument/2006/math">
                    <m:r>
                      <a:rPr lang="en-US" i="1" dirty="0" smtClean="0">
                        <a:latin typeface="Cambria Math"/>
                      </a:rPr>
                      <m:t>𝑗</m:t>
                    </m:r>
                  </m:oMath>
                </a14:m>
                <a:r>
                  <a:rPr lang="en-US" dirty="0" err="1"/>
                  <a:t>th</a:t>
                </a:r>
                <a:r>
                  <a:rPr lang="en-US" dirty="0"/>
                  <a:t> column is given by </a:t>
                </a:r>
                <a14:m>
                  <m:oMath xmlns:m="http://schemas.openxmlformats.org/officeDocument/2006/math">
                    <m:r>
                      <a:rPr lang="en-US" i="1" dirty="0" smtClean="0">
                        <a:latin typeface="Cambria Math"/>
                      </a:rPr>
                      <m:t>𝐴</m:t>
                    </m:r>
                    <m:sSub>
                      <m:sSubPr>
                        <m:ctrlPr>
                          <a:rPr lang="en-US" i="1" dirty="0" smtClean="0">
                            <a:latin typeface="Cambria Math"/>
                          </a:rPr>
                        </m:ctrlPr>
                      </m:sSubPr>
                      <m:e>
                        <m:r>
                          <a:rPr lang="en-US" i="1" dirty="0" smtClean="0">
                            <a:latin typeface="Cambria Math"/>
                          </a:rPr>
                          <m:t>𝑣</m:t>
                        </m:r>
                      </m:e>
                      <m:sub>
                        <m:r>
                          <a:rPr lang="en-US" i="1" dirty="0" smtClean="0">
                            <a:latin typeface="Cambria Math"/>
                          </a:rPr>
                          <m:t>𝑗</m:t>
                        </m:r>
                      </m:sub>
                    </m:sSub>
                  </m:oMath>
                </a14:m>
                <a:r>
                  <a:rPr lang="en-US" dirty="0"/>
                  <a:t>.</a:t>
                </a:r>
              </a:p>
              <a:p>
                <a:pPr lvl="1"/>
                <a:r>
                  <a:rPr lang="en-US" dirty="0"/>
                  <a:t>Place row </a:t>
                </a:r>
                <a14:m>
                  <m:oMath xmlns:m="http://schemas.openxmlformats.org/officeDocument/2006/math">
                    <m:r>
                      <a:rPr lang="en-US" i="1" dirty="0" smtClean="0">
                        <a:latin typeface="Cambria Math"/>
                      </a:rPr>
                      <m:t>𝑖</m:t>
                    </m:r>
                  </m:oMath>
                </a14:m>
                <a:r>
                  <a:rPr lang="en-US" dirty="0"/>
                  <a:t> in cluster </a:t>
                </a:r>
                <a14:m>
                  <m:oMath xmlns:m="http://schemas.openxmlformats.org/officeDocument/2006/math">
                    <m:r>
                      <a:rPr lang="en-US" i="1" dirty="0" smtClean="0">
                        <a:latin typeface="Cambria Math"/>
                      </a:rPr>
                      <m:t>𝑗</m:t>
                    </m:r>
                  </m:oMath>
                </a14:m>
                <a:r>
                  <a:rPr lang="en-US" dirty="0"/>
                  <a:t> if </a:t>
                </a:r>
                <a14:m>
                  <m:oMath xmlns:m="http://schemas.openxmlformats.org/officeDocument/2006/math">
                    <m:sSub>
                      <m:sSubPr>
                        <m:ctrlPr>
                          <a:rPr lang="en-US" i="1" dirty="0" smtClean="0">
                            <a:latin typeface="Cambria Math"/>
                          </a:rPr>
                        </m:ctrlPr>
                      </m:sSubPr>
                      <m:e>
                        <m:r>
                          <a:rPr lang="en-US" i="1" dirty="0" smtClean="0">
                            <a:latin typeface="Cambria Math"/>
                          </a:rPr>
                          <m:t>𝐶</m:t>
                        </m:r>
                      </m:e>
                      <m:sub>
                        <m:r>
                          <a:rPr lang="en-US" i="1" dirty="0" smtClean="0">
                            <a:latin typeface="Cambria Math"/>
                          </a:rPr>
                          <m:t>𝑖</m:t>
                        </m:r>
                        <m:r>
                          <a:rPr lang="en-US" b="0" i="1" dirty="0" smtClean="0">
                            <a:latin typeface="Cambria Math"/>
                          </a:rPr>
                          <m:t>𝑗</m:t>
                        </m:r>
                      </m:sub>
                    </m:sSub>
                  </m:oMath>
                </a14:m>
                <a:r>
                  <a:rPr lang="en-US" dirty="0"/>
                  <a:t> is the largest entry in the </a:t>
                </a:r>
                <a14:m>
                  <m:oMath xmlns:m="http://schemas.openxmlformats.org/officeDocument/2006/math">
                    <m:r>
                      <a:rPr lang="en-US" i="1" dirty="0" smtClean="0">
                        <a:latin typeface="Cambria Math"/>
                      </a:rPr>
                      <m:t>𝑖</m:t>
                    </m:r>
                  </m:oMath>
                </a14:m>
                <a:r>
                  <a:rPr lang="en-US" dirty="0" err="1"/>
                  <a:t>th</a:t>
                </a:r>
                <a:r>
                  <a:rPr lang="en-US" dirty="0"/>
                  <a:t> row of </a:t>
                </a:r>
                <a14:m>
                  <m:oMath xmlns:m="http://schemas.openxmlformats.org/officeDocument/2006/math">
                    <m:r>
                      <a:rPr lang="en-US" i="1" dirty="0" smtClean="0">
                        <a:latin typeface="Cambria Math"/>
                      </a:rPr>
                      <m:t>𝐶</m:t>
                    </m:r>
                  </m:oMath>
                </a14:m>
                <a:r>
                  <a:rPr lang="en-US" dirty="0"/>
                  <a:t>.</a:t>
                </a:r>
                <a:endParaRPr lang="he-IL"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cstate="print"/>
                <a:stretch>
                  <a:fillRect l="-963" t="-1078" r="-148"/>
                </a:stretch>
              </a:blipFill>
            </p:spPr>
            <p:txBody>
              <a:bodyPr/>
              <a:lstStyle/>
              <a:p>
                <a:r>
                  <a:rPr lang="he-IL">
                    <a:noFill/>
                  </a:rPr>
                  <a:t> </a:t>
                </a:r>
              </a:p>
            </p:txBody>
          </p:sp>
        </mc:Fallback>
      </mc:AlternateContent>
      <p:sp>
        <p:nvSpPr>
          <p:cNvPr id="4" name="Slide Number Placeholder 3"/>
          <p:cNvSpPr>
            <a:spLocks noGrp="1"/>
          </p:cNvSpPr>
          <p:nvPr>
            <p:ph type="sldNum" sz="quarter" idx="12"/>
          </p:nvPr>
        </p:nvSpPr>
        <p:spPr/>
        <p:txBody>
          <a:bodyPr/>
          <a:lstStyle/>
          <a:p>
            <a:fld id="{2EAF0D2C-B61B-4B32-849A-464FBF2BEA18}" type="slidenum">
              <a:rPr lang="he-IL" smtClean="0"/>
              <a:pPr/>
              <a:t>15</a:t>
            </a:fld>
            <a:endParaRPr lang="he-IL" dirty="0"/>
          </a:p>
        </p:txBody>
      </p:sp>
      <p:sp>
        <p:nvSpPr>
          <p:cNvPr id="5" name="Oval 4"/>
          <p:cNvSpPr/>
          <p:nvPr/>
        </p:nvSpPr>
        <p:spPr>
          <a:xfrm>
            <a:off x="179512" y="6453336"/>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5725090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50"/>
                                        <p:tgtEl>
                                          <p:spTgt spid="3">
                                            <p:txEl>
                                              <p:pRg st="2" end="2"/>
                                            </p:txEl>
                                          </p:spTgt>
                                        </p:tgtEl>
                                      </p:cBhvr>
                                    </p:animEffect>
                                    <p:anim calcmode="lin" valueType="num">
                                      <p:cBhvr>
                                        <p:cTn id="15"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50"/>
                                        <p:tgtEl>
                                          <p:spTgt spid="3">
                                            <p:txEl>
                                              <p:pRg st="3" end="3"/>
                                            </p:txEl>
                                          </p:spTgt>
                                        </p:tgtEl>
                                      </p:cBhvr>
                                    </p:animEffect>
                                    <p:anim calcmode="lin" valueType="num">
                                      <p:cBhvr>
                                        <p:cTn id="22"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
                            </p:stCondLst>
                            <p:childTnLst>
                              <p:par>
                                <p:cTn id="25" presetID="42"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50"/>
                                        <p:tgtEl>
                                          <p:spTgt spid="3">
                                            <p:txEl>
                                              <p:pRg st="4" end="4"/>
                                            </p:txEl>
                                          </p:spTgt>
                                        </p:tgtEl>
                                      </p:cBhvr>
                                    </p:animEffect>
                                    <p:anim calcmode="lin" valueType="num">
                                      <p:cBhvr>
                                        <p:cTn id="28"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250"/>
                                        <p:tgtEl>
                                          <p:spTgt spid="3">
                                            <p:txEl>
                                              <p:pRg st="5" end="5"/>
                                            </p:txEl>
                                          </p:spTgt>
                                        </p:tgtEl>
                                      </p:cBhvr>
                                    </p:animEffect>
                                    <p:anim calcmode="lin" valueType="num">
                                      <p:cBhvr>
                                        <p:cTn id="34" dur="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750"/>
                            </p:stCondLst>
                            <p:childTnLst>
                              <p:par>
                                <p:cTn id="37" presetID="42" presetClass="entr" presetSubtype="0"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250"/>
                                        <p:tgtEl>
                                          <p:spTgt spid="3">
                                            <p:txEl>
                                              <p:pRg st="6" end="6"/>
                                            </p:txEl>
                                          </p:spTgt>
                                        </p:tgtEl>
                                      </p:cBhvr>
                                    </p:animEffect>
                                    <p:anim calcmode="lin" valueType="num">
                                      <p:cBhvr>
                                        <p:cTn id="40" dur="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2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1" presetClass="entr" presetSubtype="0"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Graphs</a:t>
            </a:r>
            <a:endParaRPr lang="he-IL"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lstStyle/>
              <a:p>
                <a:r>
                  <a:rPr lang="en-US" dirty="0" smtClean="0"/>
                  <a:t>Consider </a:t>
                </a:r>
                <a14:m>
                  <m:oMath xmlns:m="http://schemas.openxmlformats.org/officeDocument/2006/math">
                    <m:r>
                      <a:rPr lang="en-US" i="1" dirty="0">
                        <a:latin typeface="Cambria Math"/>
                      </a:rPr>
                      <m:t>𝑝</m:t>
                    </m:r>
                  </m:oMath>
                </a14:m>
                <a:r>
                  <a:rPr lang="en-US" dirty="0"/>
                  <a:t> graphs </a:t>
                </a:r>
                <a14:m>
                  <m:oMath xmlns:m="http://schemas.openxmlformats.org/officeDocument/2006/math">
                    <m:sSubSup>
                      <m:sSubSupPr>
                        <m:ctrlPr>
                          <a:rPr lang="en-US" i="1" dirty="0">
                            <a:latin typeface="Cambria Math"/>
                          </a:rPr>
                        </m:ctrlPr>
                      </m:sSubSupPr>
                      <m:e>
                        <m:d>
                          <m:dPr>
                            <m:begChr m:val="{"/>
                            <m:endChr m:val="}"/>
                            <m:ctrlPr>
                              <a:rPr lang="en-US" i="1" dirty="0">
                                <a:latin typeface="Cambria Math"/>
                              </a:rPr>
                            </m:ctrlPr>
                          </m:dPr>
                          <m:e>
                            <m:sSub>
                              <m:sSubPr>
                                <m:ctrlPr>
                                  <a:rPr lang="en-US" i="1" dirty="0" err="1">
                                    <a:latin typeface="Cambria Math"/>
                                  </a:rPr>
                                </m:ctrlPr>
                              </m:sSubPr>
                              <m:e>
                                <m:r>
                                  <a:rPr lang="en-US" i="1" dirty="0" err="1">
                                    <a:latin typeface="Cambria Math"/>
                                  </a:rPr>
                                  <m:t>𝐺</m:t>
                                </m:r>
                              </m:e>
                              <m:sub>
                                <m:r>
                                  <a:rPr lang="en-US" i="1" dirty="0" err="1">
                                    <a:latin typeface="Cambria Math"/>
                                  </a:rPr>
                                  <m:t>𝑖</m:t>
                                </m:r>
                              </m:sub>
                            </m:sSub>
                            <m:r>
                              <a:rPr lang="en-US" i="1" dirty="0">
                                <a:latin typeface="Cambria Math"/>
                              </a:rPr>
                              <m:t>=</m:t>
                            </m:r>
                            <m:d>
                              <m:dPr>
                                <m:ctrlPr>
                                  <a:rPr lang="en-US" i="1" dirty="0">
                                    <a:latin typeface="Cambria Math"/>
                                  </a:rPr>
                                </m:ctrlPr>
                              </m:dPr>
                              <m:e>
                                <m:r>
                                  <a:rPr lang="en-US" i="1" dirty="0" err="1">
                                    <a:latin typeface="Cambria Math"/>
                                  </a:rPr>
                                  <m:t>𝑉</m:t>
                                </m:r>
                                <m:r>
                                  <a:rPr lang="en-US" i="1" dirty="0" err="1">
                                    <a:latin typeface="Cambria Math"/>
                                  </a:rPr>
                                  <m:t>,</m:t>
                                </m:r>
                                <m:sSub>
                                  <m:sSubPr>
                                    <m:ctrlPr>
                                      <a:rPr lang="en-US" i="1" dirty="0" err="1">
                                        <a:latin typeface="Cambria Math"/>
                                      </a:rPr>
                                    </m:ctrlPr>
                                  </m:sSubPr>
                                  <m:e>
                                    <m:r>
                                      <a:rPr lang="en-US" i="1" dirty="0" err="1">
                                        <a:latin typeface="Cambria Math"/>
                                      </a:rPr>
                                      <m:t>𝑎</m:t>
                                    </m:r>
                                  </m:e>
                                  <m:sub>
                                    <m:r>
                                      <a:rPr lang="en-US" i="1" dirty="0" err="1">
                                        <a:latin typeface="Cambria Math"/>
                                      </a:rPr>
                                      <m:t>𝑖</m:t>
                                    </m:r>
                                  </m:sub>
                                </m:sSub>
                              </m:e>
                            </m:d>
                          </m:e>
                        </m:d>
                      </m:e>
                      <m:sub>
                        <m:r>
                          <a:rPr lang="en-US" i="1" dirty="0" err="1">
                            <a:latin typeface="Cambria Math"/>
                          </a:rPr>
                          <m:t>𝑖</m:t>
                        </m:r>
                        <m:r>
                          <a:rPr lang="en-US" i="1" dirty="0">
                            <a:latin typeface="Cambria Math"/>
                          </a:rPr>
                          <m:t>=</m:t>
                        </m:r>
                        <m:r>
                          <a:rPr lang="en-US" i="1" dirty="0">
                            <a:latin typeface="Cambria Math"/>
                          </a:rPr>
                          <m:t>1</m:t>
                        </m:r>
                      </m:sub>
                      <m:sup>
                        <m:r>
                          <a:rPr lang="en-US" i="1" dirty="0">
                            <a:latin typeface="Cambria Math"/>
                          </a:rPr>
                          <m:t>𝑝</m:t>
                        </m:r>
                      </m:sup>
                    </m:sSubSup>
                  </m:oMath>
                </a14:m>
                <a:endParaRPr lang="en-US" dirty="0" smtClean="0"/>
              </a:p>
              <a:p>
                <a:r>
                  <a:rPr lang="en-US" dirty="0"/>
                  <a:t>An </a:t>
                </a:r>
                <a14:m>
                  <m:oMath xmlns:m="http://schemas.openxmlformats.org/officeDocument/2006/math">
                    <m:d>
                      <m:dPr>
                        <m:ctrlPr>
                          <a:rPr lang="en-US" i="1" dirty="0" smtClean="0">
                            <a:latin typeface="Cambria Math"/>
                          </a:rPr>
                        </m:ctrlPr>
                      </m:dPr>
                      <m:e>
                        <m:d>
                          <m:dPr>
                            <m:begChr m:val="{"/>
                            <m:endChr m:val="}"/>
                            <m:ctrlPr>
                              <a:rPr lang="en-US" i="1" dirty="0" smtClean="0">
                                <a:latin typeface="Cambria Math"/>
                              </a:rPr>
                            </m:ctrlPr>
                          </m:dPr>
                          <m:e>
                            <m:sSub>
                              <m:sSubPr>
                                <m:ctrlPr>
                                  <a:rPr lang="en-US" i="1" dirty="0" err="1" smtClean="0">
                                    <a:latin typeface="Cambria Math"/>
                                  </a:rPr>
                                </m:ctrlPr>
                              </m:sSubPr>
                              <m:e>
                                <m:r>
                                  <a:rPr lang="en-US" i="1" dirty="0" smtClean="0">
                                    <a:latin typeface="Cambria Math"/>
                                  </a:rPr>
                                  <m:t>𝛼</m:t>
                                </m:r>
                              </m:e>
                              <m:sub>
                                <m:r>
                                  <a:rPr lang="en-US" i="1" dirty="0" err="1">
                                    <a:latin typeface="Cambria Math"/>
                                  </a:rPr>
                                  <m:t>𝑖</m:t>
                                </m:r>
                              </m:sub>
                            </m:sSub>
                          </m:e>
                        </m:d>
                        <m:r>
                          <a:rPr lang="en-US" i="1" dirty="0">
                            <a:latin typeface="Cambria Math"/>
                          </a:rPr>
                          <m:t>,</m:t>
                        </m:r>
                        <m:r>
                          <a:rPr lang="en-US" i="1" dirty="0" smtClean="0">
                            <a:latin typeface="Cambria Math"/>
                          </a:rPr>
                          <m:t>𝜀</m:t>
                        </m:r>
                      </m:e>
                    </m:d>
                  </m:oMath>
                </a14:m>
                <a:r>
                  <a:rPr lang="en-US" dirty="0"/>
                  <a:t> simultaneous </a:t>
                </a:r>
                <a:r>
                  <a:rPr lang="en-US" dirty="0" smtClean="0"/>
                  <a:t>clustering:</a:t>
                </a:r>
              </a:p>
              <a:p>
                <a:pPr lvl="1"/>
                <a:r>
                  <a:rPr lang="en-US" dirty="0" smtClean="0"/>
                  <a:t>The </a:t>
                </a:r>
                <a:r>
                  <a:rPr lang="en-US" dirty="0"/>
                  <a:t>conductance of the clustering is at least </a:t>
                </a:r>
                <a14:m>
                  <m:oMath xmlns:m="http://schemas.openxmlformats.org/officeDocument/2006/math">
                    <m:sSub>
                      <m:sSubPr>
                        <m:ctrlPr>
                          <a:rPr lang="en-US" i="1" dirty="0" err="1" smtClean="0">
                            <a:latin typeface="Cambria Math"/>
                          </a:rPr>
                        </m:ctrlPr>
                      </m:sSubPr>
                      <m:e>
                        <m:r>
                          <a:rPr lang="en-US" i="1" dirty="0" smtClean="0">
                            <a:latin typeface="Cambria Math"/>
                          </a:rPr>
                          <m:t>𝛼</m:t>
                        </m:r>
                      </m:e>
                      <m:sub>
                        <m:r>
                          <a:rPr lang="en-US" i="1" dirty="0" err="1">
                            <a:latin typeface="Cambria Math"/>
                          </a:rPr>
                          <m:t>𝑖</m:t>
                        </m:r>
                      </m:sub>
                    </m:sSub>
                  </m:oMath>
                </a14:m>
                <a:r>
                  <a:rPr lang="en-US" dirty="0"/>
                  <a:t> in graph </a:t>
                </a:r>
                <a14:m>
                  <m:oMath xmlns:m="http://schemas.openxmlformats.org/officeDocument/2006/math">
                    <m:sSub>
                      <m:sSubPr>
                        <m:ctrlPr>
                          <a:rPr lang="en-US" i="1" dirty="0" smtClean="0">
                            <a:latin typeface="Cambria Math"/>
                          </a:rPr>
                        </m:ctrlPr>
                      </m:sSubPr>
                      <m:e>
                        <m:r>
                          <a:rPr lang="en-US" i="1" dirty="0" smtClean="0">
                            <a:latin typeface="Cambria Math"/>
                          </a:rPr>
                          <m:t>𝐺</m:t>
                        </m:r>
                      </m:e>
                      <m:sub>
                        <m:r>
                          <a:rPr lang="en-US" i="1" dirty="0" smtClean="0">
                            <a:latin typeface="Cambria Math"/>
                          </a:rPr>
                          <m:t>𝑖</m:t>
                        </m:r>
                      </m:sub>
                    </m:sSub>
                  </m:oMath>
                </a14:m>
                <a:r>
                  <a:rPr lang="en-US" dirty="0"/>
                  <a:t> for all </a:t>
                </a:r>
                <a14:m>
                  <m:oMath xmlns:m="http://schemas.openxmlformats.org/officeDocument/2006/math">
                    <m:r>
                      <a:rPr lang="en-US" i="1" dirty="0" smtClean="0">
                        <a:latin typeface="Cambria Math"/>
                      </a:rPr>
                      <m:t>𝑖</m:t>
                    </m:r>
                  </m:oMath>
                </a14:m>
                <a:r>
                  <a:rPr lang="en-US" dirty="0"/>
                  <a:t>, and</a:t>
                </a:r>
              </a:p>
              <a:p>
                <a:pPr lvl="1"/>
                <a:r>
                  <a:rPr lang="en-US" dirty="0" smtClean="0"/>
                  <a:t>The </a:t>
                </a:r>
                <a:r>
                  <a:rPr lang="en-US" dirty="0"/>
                  <a:t>total weight of the inter-cluster edges </a:t>
                </a:r>
                <a14:m>
                  <m:oMath xmlns:m="http://schemas.openxmlformats.org/officeDocument/2006/math">
                    <m:r>
                      <a:rPr lang="en-US" i="1" dirty="0" smtClean="0">
                        <a:latin typeface="Cambria Math"/>
                      </a:rPr>
                      <m:t>𝑋</m:t>
                    </m:r>
                  </m:oMath>
                </a14:m>
                <a:r>
                  <a:rPr lang="en-US" dirty="0"/>
                  <a:t> is at most an </a:t>
                </a:r>
                <a14:m>
                  <m:oMath xmlns:m="http://schemas.openxmlformats.org/officeDocument/2006/math">
                    <m:r>
                      <a:rPr lang="en-US" i="1" dirty="0" smtClean="0">
                        <a:latin typeface="Cambria Math"/>
                      </a:rPr>
                      <m:t>𝜀</m:t>
                    </m:r>
                  </m:oMath>
                </a14:m>
                <a:r>
                  <a:rPr lang="en-US" dirty="0"/>
                  <a:t> fraction of the total edge weight in all graphs; i.e., </a:t>
                </a:r>
                <a14:m>
                  <m:oMath xmlns:m="http://schemas.openxmlformats.org/officeDocument/2006/math">
                    <m:nary>
                      <m:naryPr>
                        <m:chr m:val="∑"/>
                        <m:supHide m:val="on"/>
                        <m:ctrlPr>
                          <a:rPr lang="en-US" i="1" dirty="0" smtClean="0">
                            <a:latin typeface="Cambria Math"/>
                          </a:rPr>
                        </m:ctrlPr>
                      </m:naryPr>
                      <m:sub>
                        <m:r>
                          <a:rPr lang="en-US" i="1" dirty="0" err="1">
                            <a:latin typeface="Cambria Math"/>
                          </a:rPr>
                          <m:t>𝑖</m:t>
                        </m:r>
                      </m:sub>
                      <m:sup/>
                      <m:e>
                        <m:sSub>
                          <m:sSubPr>
                            <m:ctrlPr>
                              <a:rPr lang="en-US" i="1" dirty="0">
                                <a:latin typeface="Cambria Math"/>
                              </a:rPr>
                            </m:ctrlPr>
                          </m:sSubPr>
                          <m:e>
                            <m:r>
                              <a:rPr lang="en-US" i="1" dirty="0" err="1">
                                <a:latin typeface="Cambria Math"/>
                              </a:rPr>
                              <m:t>𝑎</m:t>
                            </m:r>
                          </m:e>
                          <m:sub>
                            <m:r>
                              <a:rPr lang="en-US" i="1" dirty="0">
                                <a:latin typeface="Cambria Math"/>
                              </a:rPr>
                              <m:t>𝑖</m:t>
                            </m:r>
                          </m:sub>
                        </m:sSub>
                        <m:d>
                          <m:dPr>
                            <m:ctrlPr>
                              <a:rPr lang="en-US" i="1" dirty="0">
                                <a:latin typeface="Cambria Math"/>
                              </a:rPr>
                            </m:ctrlPr>
                          </m:dPr>
                          <m:e>
                            <m:r>
                              <a:rPr lang="en-US" i="1" dirty="0">
                                <a:latin typeface="Cambria Math"/>
                              </a:rPr>
                              <m:t>𝑋</m:t>
                            </m:r>
                          </m:e>
                        </m:d>
                      </m:e>
                    </m:nary>
                    <m:r>
                      <a:rPr lang="en-US" i="1" dirty="0" smtClean="0">
                        <a:latin typeface="Cambria Math"/>
                      </a:rPr>
                      <m:t>≤</m:t>
                    </m:r>
                    <m:f>
                      <m:fPr>
                        <m:ctrlPr>
                          <a:rPr lang="en-US" i="1" dirty="0" smtClean="0">
                            <a:latin typeface="Cambria Math"/>
                          </a:rPr>
                        </m:ctrlPr>
                      </m:fPr>
                      <m:num>
                        <m:r>
                          <a:rPr lang="en-US" i="1" dirty="0" smtClean="0">
                            <a:latin typeface="Cambria Math"/>
                          </a:rPr>
                          <m:t>𝜀</m:t>
                        </m:r>
                      </m:num>
                      <m:den>
                        <m:r>
                          <a:rPr lang="en-US" i="1" dirty="0">
                            <a:latin typeface="Cambria Math"/>
                          </a:rPr>
                          <m:t>2</m:t>
                        </m:r>
                      </m:den>
                    </m:f>
                    <m:r>
                      <a:rPr lang="en-US" i="1" dirty="0">
                        <a:latin typeface="Cambria Math"/>
                      </a:rPr>
                      <m:t> </m:t>
                    </m:r>
                    <m:nary>
                      <m:naryPr>
                        <m:chr m:val="∑"/>
                        <m:supHide m:val="on"/>
                        <m:ctrlPr>
                          <a:rPr lang="en-US" i="1" dirty="0" smtClean="0">
                            <a:latin typeface="Cambria Math"/>
                          </a:rPr>
                        </m:ctrlPr>
                      </m:naryPr>
                      <m:sub>
                        <m:r>
                          <a:rPr lang="en-US" i="1" dirty="0" err="1">
                            <a:latin typeface="Cambria Math"/>
                          </a:rPr>
                          <m:t>𝑖</m:t>
                        </m:r>
                      </m:sub>
                      <m:sup/>
                      <m:e>
                        <m:sSub>
                          <m:sSubPr>
                            <m:ctrlPr>
                              <a:rPr lang="en-US" i="1" dirty="0">
                                <a:latin typeface="Cambria Math"/>
                              </a:rPr>
                            </m:ctrlPr>
                          </m:sSubPr>
                          <m:e>
                            <m:r>
                              <a:rPr lang="en-US" i="1" dirty="0" err="1">
                                <a:latin typeface="Cambria Math"/>
                              </a:rPr>
                              <m:t>𝑎</m:t>
                            </m:r>
                          </m:e>
                          <m:sub>
                            <m:r>
                              <a:rPr lang="en-US" i="1" dirty="0" err="1">
                                <a:latin typeface="Cambria Math"/>
                              </a:rPr>
                              <m:t>𝑖</m:t>
                            </m:r>
                          </m:sub>
                        </m:sSub>
                        <m:d>
                          <m:dPr>
                            <m:ctrlPr>
                              <a:rPr lang="en-US" i="1" dirty="0">
                                <a:latin typeface="Cambria Math"/>
                              </a:rPr>
                            </m:ctrlPr>
                          </m:dPr>
                          <m:e>
                            <m:r>
                              <a:rPr lang="en-US" i="1" dirty="0">
                                <a:latin typeface="Cambria Math"/>
                              </a:rPr>
                              <m:t>𝑉</m:t>
                            </m:r>
                          </m:e>
                        </m:d>
                      </m:e>
                    </m:nary>
                  </m:oMath>
                </a14:m>
                <a:r>
                  <a:rPr lang="en-US" dirty="0" smtClean="0"/>
                  <a:t>.</a:t>
                </a:r>
                <a:endParaRPr lang="en-US" dirty="0"/>
              </a:p>
              <a:p>
                <a:endParaRPr lang="en-US" dirty="0" smtClean="0"/>
              </a:p>
              <a:p>
                <a:r>
                  <a:rPr lang="en-US" dirty="0"/>
                  <a:t>Inter-cluster edge </a:t>
                </a:r>
                <a:r>
                  <a:rPr lang="en-US" dirty="0" smtClean="0"/>
                  <a:t>cost: </a:t>
                </a:r>
                <a14:m>
                  <m:oMath xmlns:m="http://schemas.openxmlformats.org/officeDocument/2006/math">
                    <m:f>
                      <m:fPr>
                        <m:ctrlPr>
                          <a:rPr lang="en-US" i="1" dirty="0">
                            <a:latin typeface="Cambria Math"/>
                          </a:rPr>
                        </m:ctrlPr>
                      </m:fPr>
                      <m:num>
                        <m:r>
                          <a:rPr lang="en-US" i="1" dirty="0">
                            <a:latin typeface="Cambria Math"/>
                          </a:rPr>
                          <m:t>2</m:t>
                        </m:r>
                        <m:nary>
                          <m:naryPr>
                            <m:chr m:val="∑"/>
                            <m:supHide m:val="on"/>
                            <m:ctrlPr>
                              <a:rPr lang="en-US" i="1" dirty="0">
                                <a:latin typeface="Cambria Math"/>
                              </a:rPr>
                            </m:ctrlPr>
                          </m:naryPr>
                          <m:sub>
                            <m:r>
                              <a:rPr lang="en-US" i="1" dirty="0" err="1">
                                <a:latin typeface="Cambria Math"/>
                              </a:rPr>
                              <m:t>𝑖</m:t>
                            </m:r>
                          </m:sub>
                          <m:sup/>
                          <m:e>
                            <m:sSub>
                              <m:sSubPr>
                                <m:ctrlPr>
                                  <a:rPr lang="en-US" i="1" dirty="0">
                                    <a:latin typeface="Cambria Math"/>
                                  </a:rPr>
                                </m:ctrlPr>
                              </m:sSubPr>
                              <m:e>
                                <m:r>
                                  <a:rPr lang="en-US" i="1" dirty="0" err="1">
                                    <a:latin typeface="Cambria Math"/>
                                  </a:rPr>
                                  <m:t>𝑎</m:t>
                                </m:r>
                              </m:e>
                              <m:sub>
                                <m:r>
                                  <a:rPr lang="en-US" i="1" dirty="0" err="1">
                                    <a:latin typeface="Cambria Math"/>
                                  </a:rPr>
                                  <m:t>𝑖</m:t>
                                </m:r>
                              </m:sub>
                            </m:sSub>
                            <m:d>
                              <m:dPr>
                                <m:ctrlPr>
                                  <a:rPr lang="en-US" i="1" dirty="0">
                                    <a:latin typeface="Cambria Math"/>
                                  </a:rPr>
                                </m:ctrlPr>
                              </m:dPr>
                              <m:e>
                                <m:r>
                                  <a:rPr lang="en-US" i="1" dirty="0">
                                    <a:latin typeface="Cambria Math"/>
                                  </a:rPr>
                                  <m:t>𝑋</m:t>
                                </m:r>
                              </m:e>
                            </m:d>
                          </m:e>
                        </m:nary>
                      </m:num>
                      <m:den>
                        <m:nary>
                          <m:naryPr>
                            <m:chr m:val="∑"/>
                            <m:supHide m:val="on"/>
                            <m:ctrlPr>
                              <a:rPr lang="en-US" i="1" dirty="0">
                                <a:latin typeface="Cambria Math"/>
                              </a:rPr>
                            </m:ctrlPr>
                          </m:naryPr>
                          <m:sub>
                            <m:r>
                              <a:rPr lang="en-US" i="1" dirty="0" err="1">
                                <a:latin typeface="Cambria Math"/>
                              </a:rPr>
                              <m:t>𝑖</m:t>
                            </m:r>
                          </m:sub>
                          <m:sup/>
                          <m:e>
                            <m:sSub>
                              <m:sSubPr>
                                <m:ctrlPr>
                                  <a:rPr lang="en-US" i="1" dirty="0">
                                    <a:latin typeface="Cambria Math"/>
                                  </a:rPr>
                                </m:ctrlPr>
                              </m:sSubPr>
                              <m:e>
                                <m:r>
                                  <a:rPr lang="en-US" i="1" dirty="0" err="1">
                                    <a:latin typeface="Cambria Math"/>
                                  </a:rPr>
                                  <m:t>𝑎</m:t>
                                </m:r>
                              </m:e>
                              <m:sub>
                                <m:r>
                                  <a:rPr lang="en-US" i="1" dirty="0" err="1">
                                    <a:latin typeface="Cambria Math"/>
                                  </a:rPr>
                                  <m:t>𝑖</m:t>
                                </m:r>
                              </m:sub>
                            </m:sSub>
                            <m:d>
                              <m:dPr>
                                <m:ctrlPr>
                                  <a:rPr lang="en-US" i="1" dirty="0">
                                    <a:latin typeface="Cambria Math"/>
                                  </a:rPr>
                                </m:ctrlPr>
                              </m:dPr>
                              <m:e>
                                <m:r>
                                  <a:rPr lang="en-US" i="1" dirty="0">
                                    <a:latin typeface="Cambria Math"/>
                                  </a:rPr>
                                  <m:t>𝑉</m:t>
                                </m:r>
                              </m:e>
                            </m:d>
                          </m:e>
                        </m:nary>
                      </m:den>
                    </m:f>
                  </m:oMath>
                </a14:m>
                <a:r>
                  <a:rPr lang="en-US" dirty="0"/>
                  <a:t>.</a:t>
                </a:r>
              </a:p>
              <a:p>
                <a:endParaRPr lang="en-US" dirty="0" smtClean="0"/>
              </a:p>
              <a:p>
                <a:r>
                  <a:rPr lang="en-US" dirty="0" smtClean="0"/>
                  <a:t>A cut in </a:t>
                </a:r>
                <a14:m>
                  <m:oMath xmlns:m="http://schemas.openxmlformats.org/officeDocument/2006/math">
                    <m:sSub>
                      <m:sSubPr>
                        <m:ctrlPr>
                          <a:rPr lang="en-US" b="0" i="1" smtClean="0">
                            <a:latin typeface="Cambria Math"/>
                          </a:rPr>
                        </m:ctrlPr>
                      </m:sSubPr>
                      <m:e>
                        <m:r>
                          <a:rPr lang="en-US" b="0" i="1" smtClean="0">
                            <a:latin typeface="Cambria Math"/>
                          </a:rPr>
                          <m:t>𝐺</m:t>
                        </m:r>
                      </m:e>
                      <m:sub>
                        <m:r>
                          <a:rPr lang="en-US" b="0" i="1" smtClean="0">
                            <a:latin typeface="Cambria Math"/>
                          </a:rPr>
                          <m:t>𝑖</m:t>
                        </m:r>
                      </m:sub>
                    </m:sSub>
                  </m:oMath>
                </a14:m>
                <a:r>
                  <a:rPr lang="en-US" dirty="0" smtClean="0"/>
                  <a:t> </a:t>
                </a:r>
                <a:r>
                  <a:rPr lang="en-US" dirty="0"/>
                  <a:t>is sparse enough if the conductance of the </a:t>
                </a:r>
                <a:r>
                  <a:rPr lang="en-US" dirty="0" smtClean="0"/>
                  <a:t>cut </a:t>
                </a:r>
                <a:r>
                  <a:rPr lang="en-US" dirty="0"/>
                  <a:t>is at most </a:t>
                </a:r>
                <a14:m>
                  <m:oMath xmlns:m="http://schemas.openxmlformats.org/officeDocument/2006/math">
                    <m:sSubSup>
                      <m:sSubSupPr>
                        <m:ctrlPr>
                          <a:rPr lang="en-US" i="1">
                            <a:latin typeface="Cambria Math"/>
                          </a:rPr>
                        </m:ctrlPr>
                      </m:sSubSupPr>
                      <m:e>
                        <m:r>
                          <a:rPr lang="en-US" i="1">
                            <a:latin typeface="Cambria Math"/>
                          </a:rPr>
                          <m:t>𝛼</m:t>
                        </m:r>
                      </m:e>
                      <m:sub>
                        <m:r>
                          <a:rPr lang="en-US" i="1">
                            <a:latin typeface="Cambria Math"/>
                          </a:rPr>
                          <m:t>𝑖</m:t>
                        </m:r>
                      </m:sub>
                      <m:sup>
                        <m:r>
                          <a:rPr lang="en-US" i="1">
                            <a:latin typeface="Cambria Math"/>
                          </a:rPr>
                          <m:t>∗</m:t>
                        </m:r>
                      </m:sup>
                    </m:sSubSup>
                  </m:oMath>
                </a14:m>
                <a:r>
                  <a:rPr lang="en-US" dirty="0" smtClean="0"/>
                  <a:t>.</a:t>
                </a:r>
                <a:endParaRPr lang="he-IL"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cstate="print"/>
                <a:stretch>
                  <a:fillRect l="-963" t="-539" r="-889" b="-2156"/>
                </a:stretch>
              </a:blipFill>
            </p:spPr>
            <p:txBody>
              <a:bodyPr/>
              <a:lstStyle/>
              <a:p>
                <a:r>
                  <a:rPr lang="he-IL">
                    <a:noFill/>
                  </a:rPr>
                  <a:t> </a:t>
                </a:r>
              </a:p>
            </p:txBody>
          </p:sp>
        </mc:Fallback>
      </mc:AlternateContent>
      <p:sp>
        <p:nvSpPr>
          <p:cNvPr id="4" name="Slide Number Placeholder 3"/>
          <p:cNvSpPr>
            <a:spLocks noGrp="1"/>
          </p:cNvSpPr>
          <p:nvPr>
            <p:ph type="sldNum" sz="quarter" idx="12"/>
          </p:nvPr>
        </p:nvSpPr>
        <p:spPr/>
        <p:txBody>
          <a:bodyPr/>
          <a:lstStyle/>
          <a:p>
            <a:fld id="{2EAF0D2C-B61B-4B32-849A-464FBF2BEA18}" type="slidenum">
              <a:rPr lang="he-IL" smtClean="0"/>
              <a:pPr/>
              <a:t>16</a:t>
            </a:fld>
            <a:endParaRPr lang="he-IL" dirty="0"/>
          </a:p>
        </p:txBody>
      </p:sp>
      <p:pic>
        <p:nvPicPr>
          <p:cNvPr id="7170" name="Picture 2" descr="http://us.123rf.com/400wm/400/400/skvoor/skvoor0903/skvoor090300012/4458929-network-of-connected-nodes-3d-illustration.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00192" y="692696"/>
            <a:ext cx="2297832" cy="172337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Oval 5"/>
          <p:cNvSpPr/>
          <p:nvPr/>
        </p:nvSpPr>
        <p:spPr>
          <a:xfrm>
            <a:off x="179512" y="6453336"/>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31186278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10" presetClass="entr" presetSubtype="0" fill="hold" nodeType="after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250"/>
                                        <p:tgtEl>
                                          <p:spTgt spid="717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50"/>
                                        <p:tgtEl>
                                          <p:spTgt spid="3">
                                            <p:txEl>
                                              <p:pRg st="1" end="1"/>
                                            </p:txEl>
                                          </p:spTgt>
                                        </p:tgtEl>
                                      </p:cBhvr>
                                    </p:animEffect>
                                    <p:anim calcmode="lin" valueType="num">
                                      <p:cBhvr>
                                        <p:cTn id="19"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
                            </p:stCondLst>
                            <p:childTnLst>
                              <p:par>
                                <p:cTn id="22" presetID="42"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50"/>
                                        <p:tgtEl>
                                          <p:spTgt spid="3">
                                            <p:txEl>
                                              <p:pRg st="2" end="2"/>
                                            </p:txEl>
                                          </p:spTgt>
                                        </p:tgtEl>
                                      </p:cBhvr>
                                    </p:animEffect>
                                    <p:anim calcmode="lin" valueType="num">
                                      <p:cBhvr>
                                        <p:cTn id="25"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250"/>
                                        <p:tgtEl>
                                          <p:spTgt spid="3">
                                            <p:txEl>
                                              <p:pRg st="3" end="3"/>
                                            </p:txEl>
                                          </p:spTgt>
                                        </p:tgtEl>
                                      </p:cBhvr>
                                    </p:animEffect>
                                    <p:anim calcmode="lin" valueType="num">
                                      <p:cBhvr>
                                        <p:cTn id="31"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50"/>
                                        <p:tgtEl>
                                          <p:spTgt spid="3">
                                            <p:txEl>
                                              <p:pRg st="5" end="5"/>
                                            </p:txEl>
                                          </p:spTgt>
                                        </p:tgtEl>
                                      </p:cBhvr>
                                    </p:animEffect>
                                    <p:anim calcmode="lin" valueType="num">
                                      <p:cBhvr>
                                        <p:cTn id="38" dur="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250"/>
                                        <p:tgtEl>
                                          <p:spTgt spid="3">
                                            <p:txEl>
                                              <p:pRg st="7" end="7"/>
                                            </p:txEl>
                                          </p:spTgt>
                                        </p:tgtEl>
                                      </p:cBhvr>
                                    </p:animEffect>
                                    <p:anim calcmode="lin" valueType="num">
                                      <p:cBhvr>
                                        <p:cTn id="45" dur="2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25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250"/>
                            </p:stCondLst>
                            <p:childTnLst>
                              <p:par>
                                <p:cTn id="48" presetID="1" presetClass="entr" presetSubtype="0"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 </a:t>
            </a:r>
            <a:r>
              <a:rPr lang="en-US" dirty="0"/>
              <a:t>Heuristic</a:t>
            </a:r>
            <a:endParaRPr lang="he-IL"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lstStyle/>
              <a:p>
                <a:r>
                  <a:rPr lang="en-US" dirty="0" smtClean="0"/>
                  <a:t>Mixture graph </a:t>
                </a:r>
                <a14:m>
                  <m:oMath xmlns:m="http://schemas.openxmlformats.org/officeDocument/2006/math">
                    <m:sSubSup>
                      <m:sSubSupPr>
                        <m:ctrlPr>
                          <a:rPr lang="en-US" b="0" i="1" smtClean="0">
                            <a:latin typeface="Cambria Math"/>
                          </a:rPr>
                        </m:ctrlPr>
                      </m:sSubSupPr>
                      <m:e>
                        <m:r>
                          <a:rPr lang="en-US" b="0" i="1" smtClean="0">
                            <a:latin typeface="Cambria Math"/>
                          </a:rPr>
                          <m:t>𝐻</m:t>
                        </m:r>
                      </m:e>
                      <m:sub>
                        <m:r>
                          <a:rPr lang="en-US" b="0" i="1" smtClean="0">
                            <a:latin typeface="Cambria Math"/>
                          </a:rPr>
                          <m:t>𝑖</m:t>
                        </m:r>
                      </m:sub>
                      <m:sup>
                        <m:r>
                          <a:rPr lang="en-US" b="0" i="1" smtClean="0">
                            <a:latin typeface="Cambria Math"/>
                          </a:rPr>
                          <m:t>𝑘</m:t>
                        </m:r>
                      </m:sup>
                    </m:sSubSup>
                  </m:oMath>
                </a14:m>
                <a:r>
                  <a:rPr lang="en-US" dirty="0" smtClean="0"/>
                  <a:t> for graph </a:t>
                </a:r>
                <a14:m>
                  <m:oMath xmlns:m="http://schemas.openxmlformats.org/officeDocument/2006/math">
                    <m:sSub>
                      <m:sSubPr>
                        <m:ctrlPr>
                          <a:rPr lang="en-US" b="0" i="1" smtClean="0">
                            <a:latin typeface="Cambria Math"/>
                          </a:rPr>
                        </m:ctrlPr>
                      </m:sSubPr>
                      <m:e>
                        <m:r>
                          <a:rPr lang="en-US" b="0" i="1" smtClean="0">
                            <a:latin typeface="Cambria Math"/>
                          </a:rPr>
                          <m:t>𝐺</m:t>
                        </m:r>
                      </m:e>
                      <m:sub>
                        <m:r>
                          <a:rPr lang="en-US" b="0" i="1" smtClean="0">
                            <a:latin typeface="Cambria Math"/>
                          </a:rPr>
                          <m:t>𝑖</m:t>
                        </m:r>
                      </m:sub>
                    </m:sSub>
                  </m:oMath>
                </a14:m>
                <a:r>
                  <a:rPr lang="en-US" dirty="0" smtClean="0"/>
                  <a:t> at scale </a:t>
                </a:r>
                <a14:m>
                  <m:oMath xmlns:m="http://schemas.openxmlformats.org/officeDocument/2006/math">
                    <m:r>
                      <a:rPr lang="en-US" b="0" i="1" smtClean="0">
                        <a:latin typeface="Cambria Math"/>
                      </a:rPr>
                      <m:t>𝑘</m:t>
                    </m:r>
                  </m:oMath>
                </a14:m>
                <a:r>
                  <a:rPr lang="en-US" dirty="0" smtClean="0"/>
                  <a:t> has a weight function:</a:t>
                </a:r>
              </a:p>
              <a:p>
                <a:pPr marL="0" indent="0">
                  <a:buNone/>
                </a:pPr>
                <a14:m>
                  <m:oMathPara xmlns:m="http://schemas.openxmlformats.org/officeDocument/2006/math">
                    <m:oMathParaPr>
                      <m:jc m:val="centerGroup"/>
                    </m:oMathParaPr>
                    <m:oMath xmlns:m="http://schemas.openxmlformats.org/officeDocument/2006/math">
                      <m:sSubSup>
                        <m:sSubSupPr>
                          <m:ctrlPr>
                            <a:rPr lang="en-US" i="1" dirty="0">
                              <a:latin typeface="Cambria Math"/>
                            </a:rPr>
                          </m:ctrlPr>
                        </m:sSubSupPr>
                        <m:e>
                          <m:r>
                            <a:rPr lang="en-US" i="1" dirty="0">
                              <a:latin typeface="Cambria Math"/>
                            </a:rPr>
                            <m:t>𝑏</m:t>
                          </m:r>
                        </m:e>
                        <m:sub>
                          <m:r>
                            <a:rPr lang="en-US" i="1" dirty="0">
                              <a:latin typeface="Cambria Math"/>
                            </a:rPr>
                            <m:t>𝑖</m:t>
                          </m:r>
                        </m:sub>
                        <m:sup>
                          <m:r>
                            <a:rPr lang="en-US" i="1" dirty="0">
                              <a:latin typeface="Cambria Math"/>
                            </a:rPr>
                            <m:t>𝑘</m:t>
                          </m:r>
                        </m:sup>
                      </m:sSubSup>
                      <m:d>
                        <m:dPr>
                          <m:ctrlPr>
                            <a:rPr lang="en-US" i="1" dirty="0">
                              <a:latin typeface="Cambria Math"/>
                            </a:rPr>
                          </m:ctrlPr>
                        </m:dPr>
                        <m:e>
                          <m:r>
                            <a:rPr lang="en-US" i="1" dirty="0" err="1">
                              <a:latin typeface="Cambria Math"/>
                            </a:rPr>
                            <m:t>𝑢</m:t>
                          </m:r>
                          <m:r>
                            <a:rPr lang="en-US" i="1" dirty="0" err="1">
                              <a:latin typeface="Cambria Math"/>
                            </a:rPr>
                            <m:t>,</m:t>
                          </m:r>
                          <m:r>
                            <a:rPr lang="en-US" i="1" dirty="0" err="1">
                              <a:latin typeface="Cambria Math"/>
                            </a:rPr>
                            <m:t>𝑣</m:t>
                          </m:r>
                        </m:e>
                      </m:d>
                      <m:r>
                        <a:rPr lang="en-US" i="1" dirty="0">
                          <a:latin typeface="Cambria Math"/>
                        </a:rPr>
                        <m:t>=</m:t>
                      </m:r>
                      <m:sSub>
                        <m:sSubPr>
                          <m:ctrlPr>
                            <a:rPr lang="en-US" i="1" dirty="0" err="1">
                              <a:latin typeface="Cambria Math"/>
                            </a:rPr>
                          </m:ctrlPr>
                        </m:sSubPr>
                        <m:e>
                          <m:r>
                            <a:rPr lang="en-US" i="1" dirty="0" err="1">
                              <a:latin typeface="Cambria Math"/>
                            </a:rPr>
                            <m:t>𝑎</m:t>
                          </m:r>
                        </m:e>
                        <m:sub>
                          <m:r>
                            <a:rPr lang="en-US" i="1" dirty="0" err="1">
                              <a:latin typeface="Cambria Math"/>
                            </a:rPr>
                            <m:t>𝑖</m:t>
                          </m:r>
                        </m:sub>
                      </m:sSub>
                      <m:d>
                        <m:dPr>
                          <m:ctrlPr>
                            <a:rPr lang="en-US" i="1" dirty="0">
                              <a:latin typeface="Cambria Math"/>
                            </a:rPr>
                          </m:ctrlPr>
                        </m:dPr>
                        <m:e>
                          <m:r>
                            <a:rPr lang="en-US" i="1" dirty="0" err="1">
                              <a:latin typeface="Cambria Math"/>
                            </a:rPr>
                            <m:t>𝑢</m:t>
                          </m:r>
                          <m:r>
                            <a:rPr lang="en-US" i="1" dirty="0" err="1">
                              <a:latin typeface="Cambria Math"/>
                            </a:rPr>
                            <m:t>,</m:t>
                          </m:r>
                          <m:r>
                            <a:rPr lang="en-US" i="1" dirty="0" err="1">
                              <a:latin typeface="Cambria Math"/>
                            </a:rPr>
                            <m:t>𝑣</m:t>
                          </m:r>
                        </m:e>
                      </m:d>
                      <m:r>
                        <a:rPr lang="en-US" i="1" dirty="0">
                          <a:latin typeface="Cambria Math"/>
                        </a:rPr>
                        <m:t>+</m:t>
                      </m:r>
                      <m:sSup>
                        <m:sSupPr>
                          <m:ctrlPr>
                            <a:rPr lang="en-US" i="1" dirty="0">
                              <a:latin typeface="Cambria Math"/>
                            </a:rPr>
                          </m:ctrlPr>
                        </m:sSupPr>
                        <m:e>
                          <m:r>
                            <a:rPr lang="en-US" i="1" dirty="0">
                              <a:latin typeface="Cambria Math"/>
                            </a:rPr>
                            <m:t>2</m:t>
                          </m:r>
                        </m:e>
                        <m:sup>
                          <m:r>
                            <a:rPr lang="en-US" i="1" dirty="0">
                              <a:latin typeface="Cambria Math"/>
                            </a:rPr>
                            <m:t>−</m:t>
                          </m:r>
                          <m:r>
                            <a:rPr lang="en-US" i="1" dirty="0">
                              <a:latin typeface="Cambria Math"/>
                            </a:rPr>
                            <m:t>𝑘</m:t>
                          </m:r>
                        </m:sup>
                      </m:sSup>
                      <m:nary>
                        <m:naryPr>
                          <m:chr m:val="∑"/>
                          <m:supHide m:val="on"/>
                          <m:ctrlPr>
                            <a:rPr lang="en-US" i="1" dirty="0">
                              <a:latin typeface="Cambria Math"/>
                            </a:rPr>
                          </m:ctrlPr>
                        </m:naryPr>
                        <m:sub>
                          <m:r>
                            <a:rPr lang="en-US" i="1" dirty="0">
                              <a:latin typeface="Cambria Math"/>
                            </a:rPr>
                            <m:t>𝑗</m:t>
                          </m:r>
                          <m:r>
                            <a:rPr lang="en-US" i="1" dirty="0">
                              <a:latin typeface="Cambria Math"/>
                            </a:rPr>
                            <m:t>!=</m:t>
                          </m:r>
                          <m:r>
                            <a:rPr lang="en-US" i="1" dirty="0" err="1">
                              <a:latin typeface="Cambria Math"/>
                            </a:rPr>
                            <m:t>𝑖</m:t>
                          </m:r>
                        </m:sub>
                        <m:sup/>
                        <m:e>
                          <m:sSub>
                            <m:sSubPr>
                              <m:ctrlPr>
                                <a:rPr lang="en-US" i="1" dirty="0">
                                  <a:latin typeface="Cambria Math"/>
                                </a:rPr>
                              </m:ctrlPr>
                            </m:sSubPr>
                            <m:e>
                              <m:r>
                                <a:rPr lang="en-US" i="1" dirty="0" err="1">
                                  <a:latin typeface="Cambria Math"/>
                                </a:rPr>
                                <m:t>𝑎</m:t>
                              </m:r>
                            </m:e>
                            <m:sub>
                              <m:r>
                                <a:rPr lang="en-US" i="1" dirty="0" err="1">
                                  <a:latin typeface="Cambria Math"/>
                                </a:rPr>
                                <m:t>𝑗</m:t>
                              </m:r>
                            </m:sub>
                          </m:sSub>
                          <m:d>
                            <m:dPr>
                              <m:ctrlPr>
                                <a:rPr lang="en-US" i="1" dirty="0">
                                  <a:latin typeface="Cambria Math"/>
                                </a:rPr>
                              </m:ctrlPr>
                            </m:dPr>
                            <m:e>
                              <m:r>
                                <a:rPr lang="en-US" i="1" dirty="0" err="1">
                                  <a:latin typeface="Cambria Math"/>
                                </a:rPr>
                                <m:t>𝑢</m:t>
                              </m:r>
                              <m:r>
                                <a:rPr lang="en-US" i="1" dirty="0" err="1">
                                  <a:latin typeface="Cambria Math"/>
                                </a:rPr>
                                <m:t>,</m:t>
                              </m:r>
                              <m:r>
                                <a:rPr lang="en-US" i="1" dirty="0" err="1">
                                  <a:latin typeface="Cambria Math"/>
                                </a:rPr>
                                <m:t>𝑣</m:t>
                              </m:r>
                            </m:e>
                          </m:d>
                        </m:e>
                      </m:nary>
                    </m:oMath>
                  </m:oMathPara>
                </a14:m>
                <a:endParaRPr lang="en-US" dirty="0"/>
              </a:p>
              <a:p>
                <a:r>
                  <a:rPr lang="en-US" dirty="0"/>
                  <a:t>The heuristic finds sparsest cuts in mixture graphs</a:t>
                </a:r>
                <a:r>
                  <a:rPr lang="en-US" dirty="0" smtClean="0"/>
                  <a:t>.</a:t>
                </a:r>
              </a:p>
              <a:p>
                <a:endParaRPr lang="en-US" dirty="0"/>
              </a:p>
              <a:p>
                <a:r>
                  <a:rPr lang="en-US" dirty="0"/>
                  <a:t>The heuristic starts with the sum graph to control edges lost in all graphs, and transitions through a series of mixture graphs that approach the individual graphs to refine the clusters.</a:t>
                </a:r>
                <a:endParaRPr lang="he-IL"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cstate="print"/>
                <a:stretch>
                  <a:fillRect l="-963" t="-404" r="-1704"/>
                </a:stretch>
              </a:blipFill>
            </p:spPr>
            <p:txBody>
              <a:bodyPr/>
              <a:lstStyle/>
              <a:p>
                <a:r>
                  <a:rPr lang="he-IL">
                    <a:noFill/>
                  </a:rPr>
                  <a:t> </a:t>
                </a:r>
              </a:p>
            </p:txBody>
          </p:sp>
        </mc:Fallback>
      </mc:AlternateContent>
      <p:sp>
        <p:nvSpPr>
          <p:cNvPr id="4" name="Slide Number Placeholder 3"/>
          <p:cNvSpPr>
            <a:spLocks noGrp="1"/>
          </p:cNvSpPr>
          <p:nvPr>
            <p:ph type="sldNum" sz="quarter" idx="12"/>
          </p:nvPr>
        </p:nvSpPr>
        <p:spPr/>
        <p:txBody>
          <a:bodyPr/>
          <a:lstStyle/>
          <a:p>
            <a:fld id="{2EAF0D2C-B61B-4B32-849A-464FBF2BEA18}" type="slidenum">
              <a:rPr lang="he-IL" smtClean="0"/>
              <a:pPr/>
              <a:t>17</a:t>
            </a:fld>
            <a:endParaRPr lang="he-IL" dirty="0"/>
          </a:p>
        </p:txBody>
      </p:sp>
      <p:pic>
        <p:nvPicPr>
          <p:cNvPr id="8194" name="Picture 2" descr="http://school.discoveryeducation.com/clipart/images/scale.gif"/>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5346" b="13130"/>
          <a:stretch/>
        </p:blipFill>
        <p:spPr bwMode="auto">
          <a:xfrm>
            <a:off x="6444208" y="404665"/>
            <a:ext cx="2232248" cy="124039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Oval 5"/>
          <p:cNvSpPr/>
          <p:nvPr/>
        </p:nvSpPr>
        <p:spPr>
          <a:xfrm>
            <a:off x="179512" y="6453336"/>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38112197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50"/>
                                        <p:tgtEl>
                                          <p:spTgt spid="819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50"/>
                                        <p:tgtEl>
                                          <p:spTgt spid="3">
                                            <p:txEl>
                                              <p:pRg st="0" end="0"/>
                                            </p:txEl>
                                          </p:spTgt>
                                        </p:tgtEl>
                                      </p:cBhvr>
                                    </p:animEffect>
                                    <p:anim calcmode="lin" valueType="num">
                                      <p:cBhvr>
                                        <p:cTn id="11"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3" fill="hold">
                            <p:stCondLst>
                              <p:cond delay="250"/>
                            </p:stCondLst>
                            <p:childTnLst>
                              <p:par>
                                <p:cTn id="14" presetID="42"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50"/>
                                        <p:tgtEl>
                                          <p:spTgt spid="3">
                                            <p:txEl>
                                              <p:pRg st="1" end="1"/>
                                            </p:txEl>
                                          </p:spTgt>
                                        </p:tgtEl>
                                      </p:cBhvr>
                                    </p:animEffect>
                                    <p:anim calcmode="lin" valueType="num">
                                      <p:cBhvr>
                                        <p:cTn id="17"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50"/>
                                        <p:tgtEl>
                                          <p:spTgt spid="3">
                                            <p:txEl>
                                              <p:pRg st="2" end="2"/>
                                            </p:txEl>
                                          </p:spTgt>
                                        </p:tgtEl>
                                      </p:cBhvr>
                                    </p:animEffect>
                                    <p:anim calcmode="lin" valueType="num">
                                      <p:cBhvr>
                                        <p:cTn id="24"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250"/>
                                        <p:tgtEl>
                                          <p:spTgt spid="3">
                                            <p:txEl>
                                              <p:pRg st="4" end="4"/>
                                            </p:txEl>
                                          </p:spTgt>
                                        </p:tgtEl>
                                      </p:cBhvr>
                                    </p:animEffect>
                                    <p:anim calcmode="lin" valueType="num">
                                      <p:cBhvr>
                                        <p:cTn id="31"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250"/>
                            </p:stCondLst>
                            <p:childTnLst>
                              <p:par>
                                <p:cTn id="34" presetID="1"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 Selection Heuristic</a:t>
            </a:r>
            <a:endParaRPr lang="he-IL" dirty="0"/>
          </a:p>
        </p:txBody>
      </p:sp>
      <p:sp>
        <p:nvSpPr>
          <p:cNvPr id="3" name="Content Placeholder 2"/>
          <p:cNvSpPr>
            <a:spLocks noGrp="1"/>
          </p:cNvSpPr>
          <p:nvPr>
            <p:ph idx="1"/>
          </p:nvPr>
        </p:nvSpPr>
        <p:spPr/>
        <p:txBody>
          <a:bodyPr/>
          <a:lstStyle/>
          <a:p>
            <a:r>
              <a:rPr lang="en-US" dirty="0"/>
              <a:t>Combine a cut selection </a:t>
            </a:r>
            <a:r>
              <a:rPr lang="en-US" dirty="0" smtClean="0"/>
              <a:t>heuristic.</a:t>
            </a:r>
          </a:p>
          <a:p>
            <a:endParaRPr lang="en-US" dirty="0" smtClean="0"/>
          </a:p>
          <a:p>
            <a:r>
              <a:rPr lang="en-US" dirty="0" smtClean="0"/>
              <a:t>Choose the </a:t>
            </a:r>
            <a:r>
              <a:rPr lang="en-US" dirty="0"/>
              <a:t>cut that is sparse-enough in the most number of input </a:t>
            </a:r>
            <a:r>
              <a:rPr lang="en-US" dirty="0" smtClean="0"/>
              <a:t>graphs.</a:t>
            </a:r>
            <a:endParaRPr lang="he-IL" dirty="0"/>
          </a:p>
        </p:txBody>
      </p:sp>
      <p:sp>
        <p:nvSpPr>
          <p:cNvPr id="4" name="Slide Number Placeholder 3"/>
          <p:cNvSpPr>
            <a:spLocks noGrp="1"/>
          </p:cNvSpPr>
          <p:nvPr>
            <p:ph type="sldNum" sz="quarter" idx="12"/>
          </p:nvPr>
        </p:nvSpPr>
        <p:spPr/>
        <p:txBody>
          <a:bodyPr/>
          <a:lstStyle/>
          <a:p>
            <a:fld id="{2EAF0D2C-B61B-4B32-849A-464FBF2BEA18}" type="slidenum">
              <a:rPr lang="he-IL" smtClean="0"/>
              <a:pPr/>
              <a:t>18</a:t>
            </a:fld>
            <a:endParaRPr lang="he-IL" dirty="0"/>
          </a:p>
        </p:txBody>
      </p:sp>
      <p:pic>
        <p:nvPicPr>
          <p:cNvPr id="9218" name="Picture 2" descr="http://www.edupics.com/coloring-page-cut-dl14863.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123" t="11722" r="11123" b="11722"/>
          <a:stretch/>
        </p:blipFill>
        <p:spPr bwMode="auto">
          <a:xfrm>
            <a:off x="6156176" y="476672"/>
            <a:ext cx="2537588" cy="173437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Oval 5"/>
          <p:cNvSpPr/>
          <p:nvPr/>
        </p:nvSpPr>
        <p:spPr>
          <a:xfrm>
            <a:off x="179512" y="6453336"/>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16475881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50"/>
                                        <p:tgtEl>
                                          <p:spTgt spid="921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50"/>
                                        <p:tgtEl>
                                          <p:spTgt spid="3">
                                            <p:txEl>
                                              <p:pRg st="0" end="0"/>
                                            </p:txEl>
                                          </p:spTgt>
                                        </p:tgtEl>
                                      </p:cBhvr>
                                    </p:animEffect>
                                    <p:anim calcmode="lin" valueType="num">
                                      <p:cBhvr>
                                        <p:cTn id="11"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anim calcmode="lin" valueType="num">
                                      <p:cBhvr>
                                        <p:cTn id="18"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
                            </p:stCondLst>
                            <p:childTnLst>
                              <p:par>
                                <p:cTn id="21" presetID="1"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endParaRPr lang="he-IL" dirty="0"/>
          </a:p>
        </p:txBody>
      </p:sp>
      <p:sp>
        <p:nvSpPr>
          <p:cNvPr id="4" name="Slide Number Placeholder 3"/>
          <p:cNvSpPr>
            <a:spLocks noGrp="1"/>
          </p:cNvSpPr>
          <p:nvPr>
            <p:ph type="sldNum" sz="quarter" idx="12"/>
          </p:nvPr>
        </p:nvSpPr>
        <p:spPr/>
        <p:txBody>
          <a:bodyPr/>
          <a:lstStyle/>
          <a:p>
            <a:fld id="{2EAF0D2C-B61B-4B32-849A-464FBF2BEA18}" type="slidenum">
              <a:rPr lang="he-IL" smtClean="0"/>
              <a:pPr/>
              <a:t>19</a:t>
            </a:fld>
            <a:endParaRPr lang="he-IL" dirty="0"/>
          </a:p>
        </p:txBody>
      </p:sp>
      <p:pic>
        <p:nvPicPr>
          <p:cNvPr id="2050" name="Picture 2" descr="C:\Users\Tal\Downloads\Chrome\journal.pcbi.1000742.g001 (1).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3648" y="1512888"/>
            <a:ext cx="6508170" cy="486844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Oval 4"/>
          <p:cNvSpPr/>
          <p:nvPr/>
        </p:nvSpPr>
        <p:spPr>
          <a:xfrm>
            <a:off x="179512" y="6453336"/>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17832448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250"/>
                                        <p:tgtEl>
                                          <p:spTgt spid="2050"/>
                                        </p:tgtEl>
                                      </p:cBhvr>
                                    </p:animEffect>
                                  </p:childTnLst>
                                </p:cTn>
                              </p:par>
                            </p:childTnLst>
                          </p:cTn>
                        </p:par>
                        <p:par>
                          <p:cTn id="8" fill="hold">
                            <p:stCondLst>
                              <p:cond delay="25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he-IL" dirty="0"/>
          </a:p>
        </p:txBody>
      </p:sp>
      <p:sp>
        <p:nvSpPr>
          <p:cNvPr id="3" name="Content Placeholder 2"/>
          <p:cNvSpPr>
            <a:spLocks noGrp="1"/>
          </p:cNvSpPr>
          <p:nvPr>
            <p:ph idx="1"/>
          </p:nvPr>
        </p:nvSpPr>
        <p:spPr/>
        <p:txBody>
          <a:bodyPr/>
          <a:lstStyle/>
          <a:p>
            <a:r>
              <a:rPr lang="en-US" dirty="0"/>
              <a:t>Basic </a:t>
            </a:r>
            <a:r>
              <a:rPr lang="en-US" dirty="0" smtClean="0"/>
              <a:t>Terminology</a:t>
            </a:r>
          </a:p>
          <a:p>
            <a:r>
              <a:rPr lang="en-US" dirty="0" smtClean="0"/>
              <a:t>Introduction</a:t>
            </a:r>
            <a:endParaRPr lang="en-US" dirty="0"/>
          </a:p>
          <a:p>
            <a:r>
              <a:rPr lang="en-US" dirty="0"/>
              <a:t>JointCluster: A simultaneous clustering algorithm</a:t>
            </a:r>
          </a:p>
          <a:p>
            <a:r>
              <a:rPr lang="en-US" dirty="0" smtClean="0"/>
              <a:t>Results</a:t>
            </a:r>
          </a:p>
          <a:p>
            <a:r>
              <a:rPr lang="en-US" dirty="0" smtClean="0"/>
              <a:t>Discussion</a:t>
            </a:r>
          </a:p>
          <a:p>
            <a:r>
              <a:rPr lang="en-US" dirty="0" smtClean="0"/>
              <a:t>Conclusion</a:t>
            </a:r>
            <a:endParaRPr lang="he-IL" dirty="0"/>
          </a:p>
        </p:txBody>
      </p:sp>
      <p:sp>
        <p:nvSpPr>
          <p:cNvPr id="4" name="Slide Number Placeholder 3"/>
          <p:cNvSpPr>
            <a:spLocks noGrp="1"/>
          </p:cNvSpPr>
          <p:nvPr>
            <p:ph type="sldNum" sz="quarter" idx="12"/>
          </p:nvPr>
        </p:nvSpPr>
        <p:spPr/>
        <p:txBody>
          <a:bodyPr/>
          <a:lstStyle/>
          <a:p>
            <a:fld id="{2EAF0D2C-B61B-4B32-849A-464FBF2BEA18}" type="slidenum">
              <a:rPr lang="he-IL" smtClean="0"/>
              <a:pPr/>
              <a:t>2</a:t>
            </a:fld>
            <a:endParaRPr lang="he-IL" dirty="0"/>
          </a:p>
        </p:txBody>
      </p:sp>
      <p:pic>
        <p:nvPicPr>
          <p:cNvPr id="1026" name="Picture 2" descr="http://campus.extension.org/file.php/125/gettothepoin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4" y="3132096"/>
            <a:ext cx="3282380" cy="342765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Oval 4"/>
          <p:cNvSpPr/>
          <p:nvPr/>
        </p:nvSpPr>
        <p:spPr>
          <a:xfrm>
            <a:off x="179512" y="6453336"/>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536600380"/>
      </p:ext>
    </p:extLst>
  </p:cSld>
  <p:clrMapOvr>
    <a:masterClrMapping/>
  </p:clrMapOvr>
  <mc:AlternateContent xmlns:mc="http://schemas.openxmlformats.org/markup-compatibility/2006">
    <mc:Choice xmlns:p14="http://schemas.microsoft.com/office/powerpoint/2010/main" xmlns="" Requires="p14">
      <p:transition spd="slow" p14:dur="20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50"/>
                                        <p:tgtEl>
                                          <p:spTgt spid="3">
                                            <p:txEl>
                                              <p:pRg st="1" end="1"/>
                                            </p:txEl>
                                          </p:spTgt>
                                        </p:tgtEl>
                                      </p:cBhvr>
                                    </p:animEffect>
                                    <p:anim calcmode="lin" valueType="num">
                                      <p:cBhvr>
                                        <p:cTn id="14"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50"/>
                                        <p:tgtEl>
                                          <p:spTgt spid="3">
                                            <p:txEl>
                                              <p:pRg st="2" end="2"/>
                                            </p:txEl>
                                          </p:spTgt>
                                        </p:tgtEl>
                                      </p:cBhvr>
                                    </p:animEffect>
                                    <p:anim calcmode="lin" valueType="num">
                                      <p:cBhvr>
                                        <p:cTn id="20"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75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50"/>
                                        <p:tgtEl>
                                          <p:spTgt spid="3">
                                            <p:txEl>
                                              <p:pRg st="3" end="3"/>
                                            </p:txEl>
                                          </p:spTgt>
                                        </p:tgtEl>
                                      </p:cBhvr>
                                    </p:animEffect>
                                    <p:anim calcmode="lin" valueType="num">
                                      <p:cBhvr>
                                        <p:cTn id="26"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50"/>
                                        <p:tgtEl>
                                          <p:spTgt spid="3">
                                            <p:txEl>
                                              <p:pRg st="4" end="4"/>
                                            </p:txEl>
                                          </p:spTgt>
                                        </p:tgtEl>
                                      </p:cBhvr>
                                    </p:animEffect>
                                    <p:anim calcmode="lin" valueType="num">
                                      <p:cBhvr>
                                        <p:cTn id="32"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25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50"/>
                                        <p:tgtEl>
                                          <p:spTgt spid="3">
                                            <p:txEl>
                                              <p:pRg st="5" end="5"/>
                                            </p:txEl>
                                          </p:spTgt>
                                        </p:tgtEl>
                                      </p:cBhvr>
                                    </p:animEffect>
                                    <p:anim calcmode="lin" valueType="num">
                                      <p:cBhvr>
                                        <p:cTn id="38" dur="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1"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he-IL" dirty="0"/>
          </a:p>
        </p:txBody>
      </p:sp>
      <p:sp>
        <p:nvSpPr>
          <p:cNvPr id="4" name="Slide Number Placeholder 3"/>
          <p:cNvSpPr>
            <a:spLocks noGrp="1"/>
          </p:cNvSpPr>
          <p:nvPr>
            <p:ph type="sldNum" sz="quarter" idx="12"/>
          </p:nvPr>
        </p:nvSpPr>
        <p:spPr/>
        <p:txBody>
          <a:bodyPr/>
          <a:lstStyle/>
          <a:p>
            <a:fld id="{2EAF0D2C-B61B-4B32-849A-464FBF2BEA18}" type="slidenum">
              <a:rPr lang="he-IL" smtClean="0"/>
              <a:pPr/>
              <a:t>20</a:t>
            </a:fld>
            <a:endParaRPr lang="he-IL" dirty="0"/>
          </a:p>
        </p:txBody>
      </p:sp>
      <p:pic>
        <p:nvPicPr>
          <p:cNvPr id="1026" name="Picture 2" descr="C:\Users\Tal\Downloads\Chrome\journal.pcbi.1000742.g006.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3" y="1585119"/>
            <a:ext cx="8256879" cy="436416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Oval 4"/>
          <p:cNvSpPr/>
          <p:nvPr/>
        </p:nvSpPr>
        <p:spPr>
          <a:xfrm>
            <a:off x="179512" y="6453336"/>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16661637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250"/>
                                        <p:tgtEl>
                                          <p:spTgt spid="1026"/>
                                        </p:tgtEl>
                                      </p:cBhvr>
                                    </p:animEffect>
                                  </p:childTnLst>
                                </p:cTn>
                              </p:par>
                            </p:childTnLst>
                          </p:cTn>
                        </p:par>
                        <p:par>
                          <p:cTn id="8" fill="hold">
                            <p:stCondLst>
                              <p:cond delay="25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Overall </a:t>
            </a:r>
            <a:r>
              <a:rPr lang="en-US" dirty="0" smtClean="0"/>
              <a:t>framework</a:t>
            </a:r>
            <a:endParaRPr lang="he-IL"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normAutofit/>
              </a:bodyPr>
              <a:lstStyle/>
              <a:p>
                <a:r>
                  <a:rPr lang="en-US" dirty="0" smtClean="0"/>
                  <a:t>The </a:t>
                </a:r>
                <a:r>
                  <a:rPr lang="en-US" u="sng" dirty="0"/>
                  <a:t>modularity score</a:t>
                </a:r>
                <a:r>
                  <a:rPr lang="en-US" dirty="0"/>
                  <a:t> of a cluster in a graph </a:t>
                </a:r>
                <a:r>
                  <a:rPr lang="en-US" dirty="0" smtClean="0"/>
                  <a:t>is: fraction </a:t>
                </a:r>
                <a:r>
                  <a:rPr lang="en-US" dirty="0"/>
                  <a:t>of edges contained within the cluster minus the fraction expected by </a:t>
                </a:r>
                <a:r>
                  <a:rPr lang="en-US" dirty="0" smtClean="0"/>
                  <a:t>chance.</a:t>
                </a:r>
              </a:p>
              <a:p>
                <a:endParaRPr lang="en-US" dirty="0"/>
              </a:p>
              <a:p>
                <a:r>
                  <a:rPr lang="en-US" dirty="0"/>
                  <a:t>The partition of </a:t>
                </a:r>
                <a14:m>
                  <m:oMath xmlns:m="http://schemas.openxmlformats.org/officeDocument/2006/math">
                    <m:r>
                      <a:rPr lang="en-US" i="1" dirty="0" smtClean="0">
                        <a:latin typeface="Cambria Math"/>
                      </a:rPr>
                      <m:t>𝑉</m:t>
                    </m:r>
                  </m:oMath>
                </a14:m>
                <a:r>
                  <a:rPr lang="en-US" dirty="0"/>
                  <a:t> that respects the clustering tree and optimizes the min–modularity score can be found by dynamic </a:t>
                </a:r>
                <a:r>
                  <a:rPr lang="en-US" dirty="0" smtClean="0"/>
                  <a:t>programming.</a:t>
                </a:r>
              </a:p>
              <a:p>
                <a:pPr marL="0" indent="0">
                  <a:buNone/>
                </a:pPr>
                <a14:m>
                  <m:oMathPara xmlns:m="http://schemas.openxmlformats.org/officeDocument/2006/math">
                    <m:oMathParaPr>
                      <m:jc m:val="centerGroup"/>
                    </m:oMathParaPr>
                    <m:oMath xmlns:m="http://schemas.openxmlformats.org/officeDocument/2006/math">
                      <m:r>
                        <a:rPr lang="en-US" sz="2000" i="1" dirty="0">
                          <a:latin typeface="Cambria Math"/>
                        </a:rPr>
                        <m:t>𝑂𝑃𝑇</m:t>
                      </m:r>
                      <m:d>
                        <m:dPr>
                          <m:ctrlPr>
                            <a:rPr lang="en-US" sz="2000" i="1" dirty="0">
                              <a:latin typeface="Cambria Math"/>
                            </a:rPr>
                          </m:ctrlPr>
                        </m:dPr>
                        <m:e>
                          <m:r>
                            <a:rPr lang="en-US" sz="2000" i="1" dirty="0">
                              <a:latin typeface="Cambria Math"/>
                            </a:rPr>
                            <m:t>𝐷</m:t>
                          </m:r>
                        </m:e>
                      </m:d>
                      <m:r>
                        <a:rPr lang="en-US" sz="2000" i="1" dirty="0">
                          <a:latin typeface="Cambria Math"/>
                        </a:rPr>
                        <m:t> =</m:t>
                      </m:r>
                      <m:func>
                        <m:funcPr>
                          <m:ctrlPr>
                            <a:rPr lang="en-US" sz="2000" i="1" dirty="0">
                              <a:latin typeface="Cambria Math"/>
                            </a:rPr>
                          </m:ctrlPr>
                        </m:funcPr>
                        <m:fName>
                          <m:r>
                            <m:rPr>
                              <m:sty m:val="p"/>
                            </m:rPr>
                            <a:rPr lang="en-US" sz="2000" dirty="0" err="1">
                              <a:latin typeface="Cambria Math"/>
                            </a:rPr>
                            <m:t>arg</m:t>
                          </m:r>
                          <m:r>
                            <m:rPr>
                              <m:sty m:val="p"/>
                            </m:rPr>
                            <a:rPr lang="en-US" sz="2000" dirty="0">
                              <a:latin typeface="Cambria Math"/>
                            </a:rPr>
                            <m:t>max</m:t>
                          </m:r>
                        </m:fName>
                        <m:e>
                          <m:d>
                            <m:dPr>
                              <m:ctrlPr>
                                <a:rPr lang="en-US" sz="2000" i="1" dirty="0">
                                  <a:latin typeface="Cambria Math"/>
                                </a:rPr>
                              </m:ctrlPr>
                            </m:dPr>
                            <m:e>
                              <m:f>
                                <m:fPr>
                                  <m:type m:val="noBar"/>
                                  <m:ctrlPr>
                                    <a:rPr lang="en-US" sz="2000" i="1" dirty="0" smtClean="0">
                                      <a:latin typeface="Cambria Math"/>
                                    </a:rPr>
                                  </m:ctrlPr>
                                </m:fPr>
                                <m:num>
                                  <m:func>
                                    <m:funcPr>
                                      <m:ctrlPr>
                                        <a:rPr lang="en-US" sz="2000" i="1" dirty="0">
                                          <a:latin typeface="Cambria Math"/>
                                        </a:rPr>
                                      </m:ctrlPr>
                                    </m:funcPr>
                                    <m:fName>
                                      <m:r>
                                        <m:rPr>
                                          <m:sty m:val="p"/>
                                        </m:rPr>
                                        <a:rPr lang="en-US" sz="2000" dirty="0">
                                          <a:latin typeface="Cambria Math"/>
                                        </a:rPr>
                                        <m:t>min</m:t>
                                      </m:r>
                                      <m:r>
                                        <a:rPr lang="en-US" sz="2000" i="1" dirty="0">
                                          <a:latin typeface="Cambria Math"/>
                                        </a:rPr>
                                        <m:t>−</m:t>
                                      </m:r>
                                      <m:r>
                                        <a:rPr lang="en-US" sz="2000" i="1" dirty="0">
                                          <a:latin typeface="Cambria Math"/>
                                        </a:rPr>
                                        <m:t>𝑚𝑜𝑑𝑢𝑙𝑎𝑟𝑖𝑡𝑦</m:t>
                                      </m:r>
                                    </m:fName>
                                    <m:e>
                                      <m:d>
                                        <m:dPr>
                                          <m:ctrlPr>
                                            <a:rPr lang="en-US" sz="2000" i="1" dirty="0">
                                              <a:latin typeface="Cambria Math"/>
                                            </a:rPr>
                                          </m:ctrlPr>
                                        </m:dPr>
                                        <m:e>
                                          <m:r>
                                            <a:rPr lang="en-US" sz="2000" i="1" dirty="0">
                                              <a:latin typeface="Cambria Math"/>
                                            </a:rPr>
                                            <m:t>𝐷</m:t>
                                          </m:r>
                                        </m:e>
                                      </m:d>
                                    </m:e>
                                  </m:func>
                                  <m:r>
                                    <a:rPr lang="en-US" sz="2000" b="0" i="1" dirty="0" smtClean="0">
                                      <a:latin typeface="Cambria Math"/>
                                    </a:rPr>
                                    <m:t>,</m:t>
                                  </m:r>
                                </m:num>
                                <m:den>
                                  <m:func>
                                    <m:funcPr>
                                      <m:ctrlPr>
                                        <a:rPr lang="en-US" sz="2000" i="1" dirty="0">
                                          <a:latin typeface="Cambria Math"/>
                                        </a:rPr>
                                      </m:ctrlPr>
                                    </m:funcPr>
                                    <m:fName>
                                      <m:r>
                                        <m:rPr>
                                          <m:sty m:val="p"/>
                                        </m:rPr>
                                        <a:rPr lang="en-US" sz="2000" dirty="0">
                                          <a:latin typeface="Cambria Math"/>
                                        </a:rPr>
                                        <m:t>min</m:t>
                                      </m:r>
                                      <m:r>
                                        <a:rPr lang="en-US" sz="2000" i="1" dirty="0">
                                          <a:latin typeface="Cambria Math"/>
                                        </a:rPr>
                                        <m:t>−</m:t>
                                      </m:r>
                                      <m:r>
                                        <a:rPr lang="en-US" sz="2000" i="1" dirty="0">
                                          <a:latin typeface="Cambria Math"/>
                                        </a:rPr>
                                        <m:t>𝑚𝑜𝑑𝑢𝑙𝑎𝑟𝑖𝑡𝑦</m:t>
                                      </m:r>
                                    </m:fName>
                                    <m:e>
                                      <m:d>
                                        <m:dPr>
                                          <m:ctrlPr>
                                            <a:rPr lang="en-US" sz="2000" i="1" dirty="0">
                                              <a:latin typeface="Cambria Math"/>
                                            </a:rPr>
                                          </m:ctrlPr>
                                        </m:dPr>
                                        <m:e>
                                          <m:r>
                                            <a:rPr lang="en-US" sz="2000" i="1" dirty="0">
                                              <a:latin typeface="Cambria Math"/>
                                            </a:rPr>
                                            <m:t>𝑂𝑃𝑇</m:t>
                                          </m:r>
                                          <m:d>
                                            <m:dPr>
                                              <m:ctrlPr>
                                                <a:rPr lang="en-US" sz="2000" i="1" dirty="0">
                                                  <a:latin typeface="Cambria Math"/>
                                                </a:rPr>
                                              </m:ctrlPr>
                                            </m:dPr>
                                            <m:e>
                                              <m:sSub>
                                                <m:sSubPr>
                                                  <m:ctrlPr>
                                                    <a:rPr lang="en-US" sz="2000" i="1" dirty="0" err="1">
                                                      <a:latin typeface="Cambria Math"/>
                                                    </a:rPr>
                                                  </m:ctrlPr>
                                                </m:sSubPr>
                                                <m:e>
                                                  <m:r>
                                                    <a:rPr lang="en-US" sz="2000" i="1" dirty="0" err="1">
                                                      <a:latin typeface="Cambria Math"/>
                                                    </a:rPr>
                                                    <m:t>𝐷</m:t>
                                                  </m:r>
                                                </m:e>
                                                <m:sub>
                                                  <m:r>
                                                    <a:rPr lang="en-US" sz="2000" i="1" dirty="0" err="1">
                                                      <a:latin typeface="Cambria Math"/>
                                                    </a:rPr>
                                                    <m:t>𝑙</m:t>
                                                  </m:r>
                                                </m:sub>
                                              </m:sSub>
                                            </m:e>
                                          </m:d>
                                          <m:r>
                                            <a:rPr lang="en-US" sz="2000" i="1" dirty="0">
                                              <a:latin typeface="Cambria Math"/>
                                              <a:ea typeface="Cambria Math"/>
                                            </a:rPr>
                                            <m:t>∪</m:t>
                                          </m:r>
                                          <m:r>
                                            <m:rPr>
                                              <m:sty m:val="p"/>
                                            </m:rPr>
                                            <a:rPr lang="en-US" sz="2000" i="1" dirty="0" err="1">
                                              <a:latin typeface="Cambria Math"/>
                                            </a:rPr>
                                            <m:t>OPT</m:t>
                                          </m:r>
                                          <m:d>
                                            <m:dPr>
                                              <m:ctrlPr>
                                                <a:rPr lang="en-US" sz="2000" i="1" dirty="0">
                                                  <a:latin typeface="Cambria Math"/>
                                                </a:rPr>
                                              </m:ctrlPr>
                                            </m:dPr>
                                            <m:e>
                                              <m:sSub>
                                                <m:sSubPr>
                                                  <m:ctrlPr>
                                                    <a:rPr lang="en-US" sz="2000" i="1" dirty="0" err="1">
                                                      <a:latin typeface="Cambria Math"/>
                                                    </a:rPr>
                                                  </m:ctrlPr>
                                                </m:sSubPr>
                                                <m:e>
                                                  <m:r>
                                                    <a:rPr lang="en-US" sz="2000" i="1" dirty="0" err="1">
                                                      <a:latin typeface="Cambria Math"/>
                                                    </a:rPr>
                                                    <m:t>𝐷</m:t>
                                                  </m:r>
                                                </m:e>
                                                <m:sub>
                                                  <m:r>
                                                    <a:rPr lang="en-US" sz="2000" i="1" dirty="0" err="1">
                                                      <a:latin typeface="Cambria Math"/>
                                                    </a:rPr>
                                                    <m:t>𝑟</m:t>
                                                  </m:r>
                                                </m:sub>
                                              </m:sSub>
                                            </m:e>
                                          </m:d>
                                          <m:r>
                                            <a:rPr lang="en-US" sz="2000" i="1" dirty="0">
                                              <a:latin typeface="Cambria Math"/>
                                            </a:rPr>
                                            <m:t> </m:t>
                                          </m:r>
                                        </m:e>
                                      </m:d>
                                    </m:e>
                                  </m:func>
                                </m:den>
                              </m:f>
                              <m:r>
                                <a:rPr lang="en-US" sz="2000" i="1" dirty="0">
                                  <a:latin typeface="Cambria Math"/>
                                </a:rPr>
                                <m:t> </m:t>
                              </m:r>
                            </m:e>
                          </m:d>
                        </m:e>
                      </m:func>
                    </m:oMath>
                  </m:oMathPara>
                </a14:m>
                <a:endParaRPr lang="en-US" dirty="0"/>
              </a:p>
              <a:p>
                <a:pPr marL="0" indent="0">
                  <a:buNone/>
                </a:pPr>
                <a:endParaRPr lang="en-US" dirty="0" smtClean="0"/>
              </a:p>
              <a:p>
                <a:r>
                  <a:rPr lang="en-US" dirty="0" smtClean="0"/>
                  <a:t>Ordered </a:t>
                </a:r>
                <a:r>
                  <a:rPr lang="en-US" dirty="0"/>
                  <a:t>by the min-modularity scores of </a:t>
                </a:r>
                <a:r>
                  <a:rPr lang="en-US" dirty="0" smtClean="0"/>
                  <a:t>clusters.</a:t>
                </a:r>
                <a:endParaRPr lang="he-IL"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cstate="print"/>
                <a:stretch>
                  <a:fillRect l="-963" t="-1078"/>
                </a:stretch>
              </a:blipFill>
            </p:spPr>
            <p:txBody>
              <a:bodyPr/>
              <a:lstStyle/>
              <a:p>
                <a:r>
                  <a:rPr lang="he-IL">
                    <a:noFill/>
                  </a:rPr>
                  <a:t> </a:t>
                </a:r>
              </a:p>
            </p:txBody>
          </p:sp>
        </mc:Fallback>
      </mc:AlternateContent>
      <p:sp>
        <p:nvSpPr>
          <p:cNvPr id="4" name="Slide Number Placeholder 3"/>
          <p:cNvSpPr>
            <a:spLocks noGrp="1"/>
          </p:cNvSpPr>
          <p:nvPr>
            <p:ph type="sldNum" sz="quarter" idx="12"/>
          </p:nvPr>
        </p:nvSpPr>
        <p:spPr/>
        <p:txBody>
          <a:bodyPr/>
          <a:lstStyle/>
          <a:p>
            <a:fld id="{2EAF0D2C-B61B-4B32-849A-464FBF2BEA18}" type="slidenum">
              <a:rPr lang="he-IL" smtClean="0"/>
              <a:pPr/>
              <a:t>21</a:t>
            </a:fld>
            <a:endParaRPr lang="he-IL" dirty="0"/>
          </a:p>
        </p:txBody>
      </p:sp>
      <p:sp>
        <p:nvSpPr>
          <p:cNvPr id="5" name="Oval 4"/>
          <p:cNvSpPr/>
          <p:nvPr/>
        </p:nvSpPr>
        <p:spPr>
          <a:xfrm>
            <a:off x="179512" y="6453336"/>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40130441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50"/>
                                        <p:tgtEl>
                                          <p:spTgt spid="3">
                                            <p:txEl>
                                              <p:pRg st="2" end="2"/>
                                            </p:txEl>
                                          </p:spTgt>
                                        </p:tgtEl>
                                      </p:cBhvr>
                                    </p:animEffect>
                                    <p:anim calcmode="lin" valueType="num">
                                      <p:cBhvr>
                                        <p:cTn id="15"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250"/>
                            </p:stCondLst>
                            <p:childTnLst>
                              <p:par>
                                <p:cTn id="18" presetID="42"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50"/>
                                        <p:tgtEl>
                                          <p:spTgt spid="3">
                                            <p:txEl>
                                              <p:pRg st="3" end="3"/>
                                            </p:txEl>
                                          </p:spTgt>
                                        </p:tgtEl>
                                      </p:cBhvr>
                                    </p:animEffect>
                                    <p:anim calcmode="lin" valueType="num">
                                      <p:cBhvr>
                                        <p:cTn id="21"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50"/>
                                        <p:tgtEl>
                                          <p:spTgt spid="3">
                                            <p:txEl>
                                              <p:pRg st="5" end="5"/>
                                            </p:txEl>
                                          </p:spTgt>
                                        </p:tgtEl>
                                      </p:cBhvr>
                                    </p:animEffect>
                                    <p:anim calcmode="lin" valueType="num">
                                      <p:cBhvr>
                                        <p:cTn id="28" dur="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
                            </p:stCondLst>
                            <p:childTnLst>
                              <p:par>
                                <p:cTn id="31" presetID="1"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Parameter </a:t>
            </a:r>
            <a:r>
              <a:rPr lang="en-US" dirty="0" smtClean="0"/>
              <a:t>learning</a:t>
            </a:r>
            <a:endParaRPr lang="he-IL"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normAutofit/>
              </a:bodyPr>
              <a:lstStyle/>
              <a:p>
                <a:r>
                  <a:rPr lang="en-US" dirty="0"/>
                  <a:t>We desire an unsupervised method for learning the related conductance threshold </a:t>
                </a:r>
                <a14:m>
                  <m:oMath xmlns:m="http://schemas.openxmlformats.org/officeDocument/2006/math">
                    <m:sSubSup>
                      <m:sSubSupPr>
                        <m:ctrlPr>
                          <a:rPr lang="en-US" i="1" dirty="0" err="1">
                            <a:latin typeface="Cambria Math"/>
                          </a:rPr>
                        </m:ctrlPr>
                      </m:sSubSupPr>
                      <m:e>
                        <m:r>
                          <a:rPr lang="en-US" i="1" dirty="0">
                            <a:latin typeface="Cambria Math"/>
                          </a:rPr>
                          <m:t>𝛼</m:t>
                        </m:r>
                      </m:e>
                      <m:sub>
                        <m:r>
                          <a:rPr lang="en-US" i="1" dirty="0" err="1">
                            <a:latin typeface="Cambria Math"/>
                          </a:rPr>
                          <m:t>𝑖</m:t>
                        </m:r>
                      </m:sub>
                      <m:sup>
                        <m:r>
                          <a:rPr lang="en-US" i="1" dirty="0">
                            <a:latin typeface="Cambria Math"/>
                          </a:rPr>
                          <m:t>∗</m:t>
                        </m:r>
                      </m:sup>
                    </m:sSubSup>
                  </m:oMath>
                </a14:m>
                <a:r>
                  <a:rPr lang="en-US" dirty="0"/>
                  <a:t> for each network of interest </a:t>
                </a:r>
                <a14:m>
                  <m:oMath xmlns:m="http://schemas.openxmlformats.org/officeDocument/2006/math">
                    <m:sSub>
                      <m:sSubPr>
                        <m:ctrlPr>
                          <a:rPr lang="en-US" i="1" dirty="0">
                            <a:latin typeface="Cambria Math"/>
                          </a:rPr>
                        </m:ctrlPr>
                      </m:sSubPr>
                      <m:e>
                        <m:r>
                          <a:rPr lang="en-US" i="1" dirty="0">
                            <a:latin typeface="Cambria Math"/>
                          </a:rPr>
                          <m:t>𝐺</m:t>
                        </m:r>
                      </m:e>
                      <m:sub>
                        <m:r>
                          <a:rPr lang="en-US" i="1" dirty="0">
                            <a:latin typeface="Cambria Math"/>
                          </a:rPr>
                          <m:t>𝑖</m:t>
                        </m:r>
                      </m:sub>
                    </m:sSub>
                  </m:oMath>
                </a14:m>
                <a:r>
                  <a:rPr lang="en-US" dirty="0" smtClean="0"/>
                  <a:t>.</a:t>
                </a:r>
              </a:p>
              <a:p>
                <a:endParaRPr lang="en-US" dirty="0" smtClean="0"/>
              </a:p>
              <a:p>
                <a:r>
                  <a:rPr lang="en-US" dirty="0" smtClean="0"/>
                  <a:t>Algorithm</a:t>
                </a:r>
                <a:r>
                  <a:rPr lang="en-US" dirty="0"/>
                  <a:t> for each graph </a:t>
                </a:r>
                <a14:m>
                  <m:oMath xmlns:m="http://schemas.openxmlformats.org/officeDocument/2006/math">
                    <m:sSub>
                      <m:sSubPr>
                        <m:ctrlPr>
                          <a:rPr lang="en-US" i="1" dirty="0">
                            <a:latin typeface="Cambria Math"/>
                          </a:rPr>
                        </m:ctrlPr>
                      </m:sSubPr>
                      <m:e>
                        <m:r>
                          <a:rPr lang="en-US" i="1" dirty="0">
                            <a:latin typeface="Cambria Math"/>
                          </a:rPr>
                          <m:t>𝐺</m:t>
                        </m:r>
                      </m:e>
                      <m:sub>
                        <m:r>
                          <a:rPr lang="en-US" i="1" dirty="0">
                            <a:latin typeface="Cambria Math"/>
                          </a:rPr>
                          <m:t>𝑖</m:t>
                        </m:r>
                      </m:sub>
                    </m:sSub>
                  </m:oMath>
                </a14:m>
                <a:r>
                  <a:rPr lang="en-US" dirty="0" smtClean="0"/>
                  <a:t>:</a:t>
                </a:r>
              </a:p>
              <a:p>
                <a:pPr lvl="1"/>
                <a:r>
                  <a:rPr lang="en-US" dirty="0"/>
                  <a:t>Cluster only </a:t>
                </a:r>
                <a14:m>
                  <m:oMath xmlns:m="http://schemas.openxmlformats.org/officeDocument/2006/math">
                    <m:sSub>
                      <m:sSubPr>
                        <m:ctrlPr>
                          <a:rPr lang="en-US" i="1" dirty="0">
                            <a:latin typeface="Cambria Math"/>
                          </a:rPr>
                        </m:ctrlPr>
                      </m:sSubPr>
                      <m:e>
                        <m:r>
                          <a:rPr lang="en-US" i="1" dirty="0">
                            <a:latin typeface="Cambria Math"/>
                          </a:rPr>
                          <m:t>𝐺</m:t>
                        </m:r>
                      </m:e>
                      <m:sub>
                        <m:r>
                          <a:rPr lang="en-US" i="1" dirty="0">
                            <a:latin typeface="Cambria Math"/>
                          </a:rPr>
                          <m:t>𝑖</m:t>
                        </m:r>
                      </m:sub>
                    </m:sSub>
                  </m:oMath>
                </a14:m>
                <a:r>
                  <a:rPr lang="en-US" dirty="0"/>
                  <a:t> using JointCluster, without loss of generality set </a:t>
                </a:r>
                <a14:m>
                  <m:oMath xmlns:m="http://schemas.openxmlformats.org/officeDocument/2006/math">
                    <m:sSubSup>
                      <m:sSubSupPr>
                        <m:ctrlPr>
                          <a:rPr lang="en-US" i="1" dirty="0" err="1">
                            <a:latin typeface="Cambria Math"/>
                          </a:rPr>
                        </m:ctrlPr>
                      </m:sSubSupPr>
                      <m:e>
                        <m:r>
                          <a:rPr lang="en-US" i="1" dirty="0">
                            <a:latin typeface="Cambria Math"/>
                          </a:rPr>
                          <m:t>𝛼</m:t>
                        </m:r>
                      </m:e>
                      <m:sub>
                        <m:r>
                          <a:rPr lang="en-US" i="1" dirty="0" err="1">
                            <a:latin typeface="Cambria Math"/>
                          </a:rPr>
                          <m:t>𝑖</m:t>
                        </m:r>
                      </m:sub>
                      <m:sup>
                        <m:r>
                          <a:rPr lang="en-US" i="1" dirty="0">
                            <a:latin typeface="Cambria Math"/>
                          </a:rPr>
                          <m:t>∗</m:t>
                        </m:r>
                      </m:sup>
                    </m:sSubSup>
                  </m:oMath>
                </a14:m>
                <a:r>
                  <a:rPr lang="en-US" dirty="0"/>
                  <a:t> to maximum possible value </a:t>
                </a:r>
                <a14:m>
                  <m:oMath xmlns:m="http://schemas.openxmlformats.org/officeDocument/2006/math">
                    <m:r>
                      <a:rPr lang="en-US" i="1" dirty="0">
                        <a:latin typeface="Cambria Math"/>
                      </a:rPr>
                      <m:t>1</m:t>
                    </m:r>
                  </m:oMath>
                </a14:m>
                <a:r>
                  <a:rPr lang="en-US" dirty="0"/>
                  <a:t>.</a:t>
                </a:r>
              </a:p>
              <a:p>
                <a:pPr lvl="1"/>
                <a:r>
                  <a:rPr lang="en-US" dirty="0"/>
                  <a:t>Set </a:t>
                </a:r>
                <a14:m>
                  <m:oMath xmlns:m="http://schemas.openxmlformats.org/officeDocument/2006/math">
                    <m:sSubSup>
                      <m:sSubSupPr>
                        <m:ctrlPr>
                          <a:rPr lang="en-US" i="1" dirty="0" err="1">
                            <a:latin typeface="Cambria Math"/>
                          </a:rPr>
                        </m:ctrlPr>
                      </m:sSubSupPr>
                      <m:e>
                        <m:r>
                          <a:rPr lang="en-US" i="1" dirty="0">
                            <a:latin typeface="Cambria Math"/>
                          </a:rPr>
                          <m:t>𝛼</m:t>
                        </m:r>
                      </m:e>
                      <m:sub>
                        <m:r>
                          <a:rPr lang="en-US" i="1" dirty="0" err="1">
                            <a:latin typeface="Cambria Math"/>
                          </a:rPr>
                          <m:t>𝑖</m:t>
                        </m:r>
                      </m:sub>
                      <m:sup>
                        <m:r>
                          <a:rPr lang="en-US" i="1" dirty="0">
                            <a:latin typeface="Cambria Math"/>
                          </a:rPr>
                          <m:t>∗</m:t>
                        </m:r>
                      </m:sup>
                    </m:sSubSup>
                  </m:oMath>
                </a14:m>
                <a:r>
                  <a:rPr lang="en-US" dirty="0"/>
                  <a:t> to the minimum conductance threshold that would result in the same set of clusters </a:t>
                </a:r>
                <a14:m>
                  <m:oMath xmlns:m="http://schemas.openxmlformats.org/officeDocument/2006/math">
                    <m:d>
                      <m:dPr>
                        <m:begChr m:val="{"/>
                        <m:endChr m:val="}"/>
                        <m:ctrlPr>
                          <a:rPr lang="en-US" i="1" dirty="0">
                            <a:latin typeface="Cambria Math"/>
                          </a:rPr>
                        </m:ctrlPr>
                      </m:dPr>
                      <m:e>
                        <m:sSub>
                          <m:sSubPr>
                            <m:ctrlPr>
                              <a:rPr lang="en-US" i="1" dirty="0" err="1">
                                <a:latin typeface="Cambria Math"/>
                              </a:rPr>
                            </m:ctrlPr>
                          </m:sSubPr>
                          <m:e>
                            <m:r>
                              <a:rPr lang="en-US" i="1" dirty="0" err="1">
                                <a:latin typeface="Cambria Math"/>
                              </a:rPr>
                              <m:t>𝐶</m:t>
                            </m:r>
                          </m:e>
                          <m:sub>
                            <m:r>
                              <a:rPr lang="en-US" i="1" dirty="0" err="1">
                                <a:latin typeface="Cambria Math"/>
                              </a:rPr>
                              <m:t>𝑡</m:t>
                            </m:r>
                          </m:sub>
                        </m:sSub>
                      </m:e>
                    </m:d>
                  </m:oMath>
                </a14:m>
                <a:r>
                  <a:rPr lang="en-US" dirty="0"/>
                  <a:t>.</a:t>
                </a:r>
              </a:p>
              <a:p>
                <a:endParaRPr lang="en-US" dirty="0"/>
              </a:p>
              <a:p>
                <a:r>
                  <a:rPr lang="en-US" dirty="0" smtClean="0"/>
                  <a:t>Goal</a:t>
                </a:r>
                <a:r>
                  <a:rPr lang="en-US" dirty="0"/>
                  <a:t>: automatically choose a threshold </a:t>
                </a:r>
                <a:r>
                  <a:rPr lang="en-US" dirty="0" smtClean="0"/>
                  <a:t>that is sufficiently low</a:t>
                </a:r>
                <a:r>
                  <a:rPr lang="en-US" dirty="0"/>
                  <a:t> </a:t>
                </a:r>
                <a:r>
                  <a:rPr lang="en-US" dirty="0" smtClean="0"/>
                  <a:t>and sufficiently high.</a:t>
                </a:r>
                <a:endParaRPr lang="he-IL"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cstate="print"/>
                <a:stretch>
                  <a:fillRect l="-963" t="-1078" r="-667"/>
                </a:stretch>
              </a:blipFill>
            </p:spPr>
            <p:txBody>
              <a:bodyPr/>
              <a:lstStyle/>
              <a:p>
                <a:r>
                  <a:rPr lang="he-IL">
                    <a:noFill/>
                  </a:rPr>
                  <a:t> </a:t>
                </a:r>
              </a:p>
            </p:txBody>
          </p:sp>
        </mc:Fallback>
      </mc:AlternateContent>
      <p:sp>
        <p:nvSpPr>
          <p:cNvPr id="4" name="Slide Number Placeholder 3"/>
          <p:cNvSpPr>
            <a:spLocks noGrp="1"/>
          </p:cNvSpPr>
          <p:nvPr>
            <p:ph type="sldNum" sz="quarter" idx="12"/>
          </p:nvPr>
        </p:nvSpPr>
        <p:spPr/>
        <p:txBody>
          <a:bodyPr/>
          <a:lstStyle/>
          <a:p>
            <a:fld id="{2EAF0D2C-B61B-4B32-849A-464FBF2BEA18}" type="slidenum">
              <a:rPr lang="he-IL" smtClean="0"/>
              <a:pPr/>
              <a:t>22</a:t>
            </a:fld>
            <a:endParaRPr lang="he-IL" dirty="0"/>
          </a:p>
        </p:txBody>
      </p:sp>
      <p:sp>
        <p:nvSpPr>
          <p:cNvPr id="5" name="Oval 4"/>
          <p:cNvSpPr/>
          <p:nvPr/>
        </p:nvSpPr>
        <p:spPr>
          <a:xfrm>
            <a:off x="179512" y="6453336"/>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36288852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50"/>
                                        <p:tgtEl>
                                          <p:spTgt spid="3">
                                            <p:txEl>
                                              <p:pRg st="2" end="2"/>
                                            </p:txEl>
                                          </p:spTgt>
                                        </p:tgtEl>
                                      </p:cBhvr>
                                    </p:animEffect>
                                    <p:anim calcmode="lin" valueType="num">
                                      <p:cBhvr>
                                        <p:cTn id="15"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250"/>
                            </p:stCondLst>
                            <p:childTnLst>
                              <p:par>
                                <p:cTn id="18" presetID="42"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50"/>
                                        <p:tgtEl>
                                          <p:spTgt spid="3">
                                            <p:txEl>
                                              <p:pRg st="3" end="3"/>
                                            </p:txEl>
                                          </p:spTgt>
                                        </p:tgtEl>
                                      </p:cBhvr>
                                    </p:animEffect>
                                    <p:anim calcmode="lin" valueType="num">
                                      <p:cBhvr>
                                        <p:cTn id="21"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250"/>
                                        <p:tgtEl>
                                          <p:spTgt spid="3">
                                            <p:txEl>
                                              <p:pRg st="4" end="4"/>
                                            </p:txEl>
                                          </p:spTgt>
                                        </p:tgtEl>
                                      </p:cBhvr>
                                    </p:animEffect>
                                    <p:anim calcmode="lin" valueType="num">
                                      <p:cBhvr>
                                        <p:cTn id="27"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250"/>
                                        <p:tgtEl>
                                          <p:spTgt spid="3">
                                            <p:txEl>
                                              <p:pRg st="6" end="6"/>
                                            </p:txEl>
                                          </p:spTgt>
                                        </p:tgtEl>
                                      </p:cBhvr>
                                    </p:animEffect>
                                    <p:anim calcmode="lin" valueType="num">
                                      <p:cBhvr>
                                        <p:cTn id="34" dur="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2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250"/>
                            </p:stCondLst>
                            <p:childTnLst>
                              <p:par>
                                <p:cTn id="37" presetID="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e-IL"/>
          </a:p>
        </p:txBody>
      </p:sp>
      <p:sp>
        <p:nvSpPr>
          <p:cNvPr id="3" name="Title 2"/>
          <p:cNvSpPr>
            <a:spLocks noGrp="1"/>
          </p:cNvSpPr>
          <p:nvPr>
            <p:ph type="title"/>
          </p:nvPr>
        </p:nvSpPr>
        <p:spPr/>
        <p:txBody>
          <a:bodyPr/>
          <a:lstStyle/>
          <a:p>
            <a:r>
              <a:rPr lang="en-US" dirty="0"/>
              <a:t>Results</a:t>
            </a:r>
            <a:endParaRPr lang="he-IL" dirty="0"/>
          </a:p>
        </p:txBody>
      </p:sp>
      <p:sp>
        <p:nvSpPr>
          <p:cNvPr id="4" name="Slide Number Placeholder 3"/>
          <p:cNvSpPr>
            <a:spLocks noGrp="1"/>
          </p:cNvSpPr>
          <p:nvPr>
            <p:ph type="sldNum" sz="quarter" idx="12"/>
          </p:nvPr>
        </p:nvSpPr>
        <p:spPr/>
        <p:txBody>
          <a:bodyPr/>
          <a:lstStyle/>
          <a:p>
            <a:fld id="{2EAF0D2C-B61B-4B32-849A-464FBF2BEA18}" type="slidenum">
              <a:rPr lang="he-IL" smtClean="0"/>
              <a:pPr/>
              <a:t>23</a:t>
            </a:fld>
            <a:endParaRPr lang="he-IL"/>
          </a:p>
        </p:txBody>
      </p:sp>
    </p:spTree>
    <p:extLst>
      <p:ext uri="{BB962C8B-B14F-4D97-AF65-F5344CB8AC3E}">
        <p14:creationId xmlns:p14="http://schemas.microsoft.com/office/powerpoint/2010/main" xmlns="" val="1936506868"/>
      </p:ext>
    </p:extLst>
  </p:cSld>
  <p:clrMapOvr>
    <a:masterClrMapping/>
  </p:clrMapOvr>
  <mc:AlternateContent xmlns:mc="http://schemas.openxmlformats.org/markup-compatibility/2006">
    <mc:Choice xmlns:p14="http://schemas.microsoft.com/office/powerpoint/2010/main" xmlns="" Requires="p14">
      <p:transition spd="slow" p14:dur="1250">
        <p14:gallery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measuredpr.com/wp-content/uploads/2012/07/benchmarking.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715" t="14125" r="5715"/>
          <a:stretch/>
        </p:blipFill>
        <p:spPr bwMode="auto">
          <a:xfrm>
            <a:off x="4211960" y="4437111"/>
            <a:ext cx="3606726" cy="208902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Benchmarking JointCluster on simulated data</a:t>
            </a:r>
            <a:endParaRPr lang="he-IL"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lstStyle/>
              <a:p>
                <a:r>
                  <a:rPr lang="en-US" dirty="0" smtClean="0"/>
                  <a:t>Alternative algorithms:</a:t>
                </a:r>
              </a:p>
              <a:p>
                <a:pPr lvl="1"/>
                <a14:m>
                  <m:oMath xmlns:m="http://schemas.openxmlformats.org/officeDocument/2006/math">
                    <m:sSub>
                      <m:sSubPr>
                        <m:ctrlPr>
                          <a:rPr lang="en-US" b="0" i="1" u="sng" smtClean="0">
                            <a:latin typeface="Cambria Math"/>
                          </a:rPr>
                        </m:ctrlPr>
                      </m:sSubPr>
                      <m:e>
                        <m:r>
                          <a:rPr lang="en-US" b="0" i="1" u="sng" smtClean="0">
                            <a:latin typeface="Cambria Math"/>
                          </a:rPr>
                          <m:t>𝐺</m:t>
                        </m:r>
                      </m:e>
                      <m:sub>
                        <m:r>
                          <a:rPr lang="en-US" b="0" i="1" u="sng" smtClean="0">
                            <a:latin typeface="Cambria Math"/>
                          </a:rPr>
                          <m:t>𝑖</m:t>
                        </m:r>
                      </m:sub>
                    </m:sSub>
                  </m:oMath>
                </a14:m>
                <a:r>
                  <a:rPr lang="en-US" u="sng" dirty="0" smtClean="0"/>
                  <a:t> </a:t>
                </a:r>
                <a:r>
                  <a:rPr lang="en-US" u="sng" dirty="0"/>
                  <a:t>Tree:</a:t>
                </a:r>
                <a:r>
                  <a:rPr lang="en-US" dirty="0"/>
                  <a:t> Choose one of the input graphs </a:t>
                </a:r>
                <a14:m>
                  <m:oMath xmlns:m="http://schemas.openxmlformats.org/officeDocument/2006/math">
                    <m:sSub>
                      <m:sSubPr>
                        <m:ctrlPr>
                          <a:rPr lang="en-US" b="0" i="1" dirty="0" smtClean="0">
                            <a:latin typeface="Cambria Math"/>
                          </a:rPr>
                        </m:ctrlPr>
                      </m:sSubPr>
                      <m:e>
                        <m:r>
                          <a:rPr lang="en-US" i="1" dirty="0" smtClean="0">
                            <a:latin typeface="Cambria Math"/>
                          </a:rPr>
                          <m:t>𝐺</m:t>
                        </m:r>
                      </m:e>
                      <m:sub>
                        <m:r>
                          <a:rPr lang="en-US" i="1" dirty="0" smtClean="0">
                            <a:latin typeface="Cambria Math"/>
                          </a:rPr>
                          <m:t>𝑖</m:t>
                        </m:r>
                      </m:sub>
                    </m:sSub>
                  </m:oMath>
                </a14:m>
                <a:r>
                  <a:rPr lang="en-US" dirty="0"/>
                  <a:t> as a reference, cluster this single graph using an efficient spectral clustering method </a:t>
                </a:r>
                <a:r>
                  <a:rPr lang="en-US" dirty="0" smtClean="0"/>
                  <a:t>to </a:t>
                </a:r>
                <a:r>
                  <a:rPr lang="en-US" dirty="0"/>
                  <a:t>obtain a clustering tree, and parse this tree into clusters using the min-modularity score computed from all graphs.</a:t>
                </a:r>
              </a:p>
              <a:p>
                <a:pPr lvl="1"/>
                <a:r>
                  <a:rPr lang="en-US" u="sng" dirty="0" err="1"/>
                  <a:t>Coassociation</a:t>
                </a:r>
                <a:r>
                  <a:rPr lang="en-US" u="sng" dirty="0"/>
                  <a:t>:</a:t>
                </a:r>
                <a:r>
                  <a:rPr lang="en-US" dirty="0"/>
                  <a:t> Cluster each graph separately using </a:t>
                </a:r>
                <a:r>
                  <a:rPr lang="en-US" dirty="0" smtClean="0"/>
                  <a:t>a </a:t>
                </a:r>
                <a:r>
                  <a:rPr lang="en-US" dirty="0"/>
                  <a:t>spectral </a:t>
                </a:r>
                <a:r>
                  <a:rPr lang="en-US" dirty="0" smtClean="0"/>
                  <a:t>method, </a:t>
                </a:r>
                <a:r>
                  <a:rPr lang="en-US" dirty="0"/>
                  <a:t>combine the resulting clusters from different graphs into a </a:t>
                </a:r>
                <a:r>
                  <a:rPr lang="en-US" dirty="0" err="1"/>
                  <a:t>coassociation</a:t>
                </a:r>
                <a:r>
                  <a:rPr lang="en-US" dirty="0"/>
                  <a:t> </a:t>
                </a:r>
                <a:r>
                  <a:rPr lang="en-US" dirty="0" smtClean="0"/>
                  <a:t>graph, </a:t>
                </a:r>
                <a:r>
                  <a:rPr lang="en-US" dirty="0"/>
                  <a:t>and cluster this graph using the same spectral </a:t>
                </a:r>
                <a:r>
                  <a:rPr lang="en-US" dirty="0" smtClean="0"/>
                  <a:t>method</a:t>
                </a:r>
                <a:r>
                  <a:rPr lang="en-US" dirty="0" smtClean="0"/>
                  <a:t>.</a:t>
                </a:r>
              </a:p>
              <a:p>
                <a:endParaRPr lang="en-US" b="0" i="1" dirty="0" smtClean="0">
                  <a:latin typeface="Cambria Math"/>
                </a:endParaRPr>
              </a:p>
              <a:p>
                <a14:m>
                  <m:oMath xmlns:m="http://schemas.openxmlformats.org/officeDocument/2006/math">
                    <m:sSub>
                      <m:sSubPr>
                        <m:ctrlPr>
                          <a:rPr lang="en-US" b="0" i="1" smtClean="0">
                            <a:latin typeface="Cambria Math"/>
                          </a:rPr>
                        </m:ctrlPr>
                      </m:sSubPr>
                      <m:e>
                        <m:r>
                          <a:rPr lang="en-US" b="0" i="1" smtClean="0">
                            <a:latin typeface="Cambria Math"/>
                          </a:rPr>
                          <m:t>𝑘</m:t>
                        </m:r>
                      </m:e>
                      <m:sub>
                        <m:r>
                          <a:rPr lang="en-US" b="0" i="1" smtClean="0">
                            <a:latin typeface="Cambria Math"/>
                          </a:rPr>
                          <m:t>𝑜𝑢𝑡</m:t>
                        </m:r>
                      </m:sub>
                    </m:sSub>
                  </m:oMath>
                </a14:m>
                <a:r>
                  <a:rPr lang="en-US" dirty="0" smtClean="0"/>
                  <a:t> Parametr</a:t>
                </a:r>
                <a:endParaRPr lang="he-IL"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cstate="print"/>
                <a:stretch>
                  <a:fillRect l="-963" t="-1078"/>
                </a:stretch>
              </a:blipFill>
            </p:spPr>
            <p:txBody>
              <a:bodyPr/>
              <a:lstStyle/>
              <a:p>
                <a:r>
                  <a:rPr lang="he-IL">
                    <a:noFill/>
                  </a:rPr>
                  <a:t> </a:t>
                </a:r>
              </a:p>
            </p:txBody>
          </p:sp>
        </mc:Fallback>
      </mc:AlternateContent>
      <p:sp>
        <p:nvSpPr>
          <p:cNvPr id="4" name="Slide Number Placeholder 3"/>
          <p:cNvSpPr>
            <a:spLocks noGrp="1"/>
          </p:cNvSpPr>
          <p:nvPr>
            <p:ph type="sldNum" sz="quarter" idx="12"/>
          </p:nvPr>
        </p:nvSpPr>
        <p:spPr/>
        <p:txBody>
          <a:bodyPr/>
          <a:lstStyle/>
          <a:p>
            <a:fld id="{2EAF0D2C-B61B-4B32-849A-464FBF2BEA18}" type="slidenum">
              <a:rPr lang="he-IL" smtClean="0"/>
              <a:pPr/>
              <a:t>24</a:t>
            </a:fld>
            <a:endParaRPr lang="he-IL" dirty="0"/>
          </a:p>
        </p:txBody>
      </p:sp>
      <p:sp>
        <p:nvSpPr>
          <p:cNvPr id="6" name="Oval 5"/>
          <p:cNvSpPr/>
          <p:nvPr/>
        </p:nvSpPr>
        <p:spPr>
          <a:xfrm>
            <a:off x="179512" y="6453336"/>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2107077183"/>
      </p:ext>
    </p:extLst>
  </p:cSld>
  <p:clrMapOvr>
    <a:masterClrMapping/>
  </p:clrMapOvr>
  <mc:AlternateContent xmlns:mc="http://schemas.openxmlformats.org/markup-compatibility/2006">
    <mc:Choice xmlns:p14="http://schemas.microsoft.com/office/powerpoint/2010/main" xmlns="" Requires="p14">
      <p:transition spd="slow">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50"/>
                                        <p:tgtEl>
                                          <p:spTgt spid="1331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50"/>
                                        <p:tgtEl>
                                          <p:spTgt spid="3">
                                            <p:txEl>
                                              <p:pRg st="0" end="0"/>
                                            </p:txEl>
                                          </p:spTgt>
                                        </p:tgtEl>
                                      </p:cBhvr>
                                    </p:animEffect>
                                    <p:anim calcmode="lin" valueType="num">
                                      <p:cBhvr>
                                        <p:cTn id="11"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250" fill="hold"/>
                                        <p:tgtEl>
                                          <p:spTgt spid="3">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50"/>
                                        <p:tgtEl>
                                          <p:spTgt spid="3">
                                            <p:txEl>
                                              <p:pRg st="1" end="1"/>
                                            </p:txEl>
                                          </p:spTgt>
                                        </p:tgtEl>
                                      </p:cBhvr>
                                    </p:animEffect>
                                    <p:anim calcmode="lin" valueType="num">
                                      <p:cBhvr>
                                        <p:cTn id="16"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250" fill="hold"/>
                                        <p:tgtEl>
                                          <p:spTgt spid="3">
                                            <p:txEl>
                                              <p:pRg st="1" end="1"/>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50"/>
                                        <p:tgtEl>
                                          <p:spTgt spid="3">
                                            <p:txEl>
                                              <p:pRg st="2" end="2"/>
                                            </p:txEl>
                                          </p:spTgt>
                                        </p:tgtEl>
                                      </p:cBhvr>
                                    </p:animEffect>
                                    <p:anim calcmode="lin" valueType="num">
                                      <p:cBhvr>
                                        <p:cTn id="21"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50"/>
                                        <p:tgtEl>
                                          <p:spTgt spid="3">
                                            <p:txEl>
                                              <p:pRg st="4" end="4"/>
                                            </p:txEl>
                                          </p:spTgt>
                                        </p:tgtEl>
                                      </p:cBhvr>
                                    </p:animEffect>
                                    <p:anim calcmode="lin" valueType="num">
                                      <p:cBhvr>
                                        <p:cTn id="28"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
                            </p:stCondLst>
                            <p:childTnLst>
                              <p:par>
                                <p:cTn id="31" presetID="1"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teachhub.com/sites/default/files/styles/large/public/smiley%20face%20option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15816" y="4005064"/>
            <a:ext cx="3233936" cy="242545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a:t>Evaluation measures</a:t>
            </a:r>
            <a:endParaRPr lang="he-IL"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lstStyle/>
              <a:p>
                <a:r>
                  <a:rPr lang="en-US" u="sng" dirty="0" smtClean="0"/>
                  <a:t>Intra-cluster</a:t>
                </a:r>
                <a:r>
                  <a:rPr lang="en-US" dirty="0" smtClean="0"/>
                  <a:t> are a pair </a:t>
                </a:r>
                <a:r>
                  <a:rPr lang="en-US" dirty="0"/>
                  <a:t>of elements that belong to a single </a:t>
                </a:r>
                <a:r>
                  <a:rPr lang="en-US" dirty="0" smtClean="0"/>
                  <a:t>cluster.</a:t>
                </a:r>
              </a:p>
              <a:p>
                <a:r>
                  <a:rPr lang="en-US" dirty="0" err="1"/>
                  <a:t>Jaccard</a:t>
                </a:r>
                <a:r>
                  <a:rPr lang="en-US" dirty="0"/>
                  <a:t> </a:t>
                </a:r>
                <a:r>
                  <a:rPr lang="en-US" dirty="0" smtClean="0"/>
                  <a:t>Index =</a:t>
                </a:r>
              </a:p>
              <a:p>
                <a:pPr marL="365760" lvl="1" indent="0" algn="ctr">
                  <a:buNone/>
                </a:pPr>
                <a14:m>
                  <m:oMath xmlns:m="http://schemas.openxmlformats.org/officeDocument/2006/math">
                    <m:f>
                      <m:fPr>
                        <m:ctrlPr>
                          <a:rPr lang="en-US" i="1" smtClean="0">
                            <a:latin typeface="Cambria Math"/>
                          </a:rPr>
                        </m:ctrlPr>
                      </m:fPr>
                      <m:num>
                        <m:r>
                          <m:rPr>
                            <m:nor/>
                          </m:rPr>
                          <a:rPr lang="en-US" dirty="0"/>
                          <m:t>#</m:t>
                        </m:r>
                        <m:r>
                          <m:rPr>
                            <m:nor/>
                          </m:rPr>
                          <a:rPr lang="en-US" dirty="0"/>
                          <m:t>element</m:t>
                        </m:r>
                        <m:r>
                          <m:rPr>
                            <m:nor/>
                          </m:rPr>
                          <a:rPr lang="en-US" dirty="0"/>
                          <m:t> </m:t>
                        </m:r>
                        <m:r>
                          <m:rPr>
                            <m:nor/>
                          </m:rPr>
                          <a:rPr lang="en-US" dirty="0"/>
                          <m:t>pairs</m:t>
                        </m:r>
                        <m:r>
                          <m:rPr>
                            <m:nor/>
                          </m:rPr>
                          <a:rPr lang="en-US" dirty="0"/>
                          <m:t> </m:t>
                        </m:r>
                        <m:r>
                          <m:rPr>
                            <m:nor/>
                          </m:rPr>
                          <a:rPr lang="en-US" dirty="0"/>
                          <m:t>that</m:t>
                        </m:r>
                        <m:r>
                          <m:rPr>
                            <m:nor/>
                          </m:rPr>
                          <a:rPr lang="en-US" dirty="0"/>
                          <m:t> </m:t>
                        </m:r>
                        <m:r>
                          <m:rPr>
                            <m:nor/>
                          </m:rPr>
                          <a:rPr lang="en-US" dirty="0"/>
                          <m:t>are</m:t>
                        </m:r>
                        <m:r>
                          <m:rPr>
                            <m:nor/>
                          </m:rPr>
                          <a:rPr lang="en-US" dirty="0"/>
                          <m:t> </m:t>
                        </m:r>
                        <m:r>
                          <m:rPr>
                            <m:nor/>
                          </m:rPr>
                          <a:rPr lang="en-US" dirty="0"/>
                          <m:t>intra</m:t>
                        </m:r>
                        <m:r>
                          <m:rPr>
                            <m:nor/>
                          </m:rPr>
                          <a:rPr lang="en-US" dirty="0"/>
                          <m:t>−</m:t>
                        </m:r>
                        <m:r>
                          <m:rPr>
                            <m:nor/>
                          </m:rPr>
                          <a:rPr lang="en-US" dirty="0"/>
                          <m:t>cluster</m:t>
                        </m:r>
                        <m:r>
                          <m:rPr>
                            <m:nor/>
                          </m:rPr>
                          <a:rPr lang="en-US" dirty="0"/>
                          <m:t> </m:t>
                        </m:r>
                        <m:r>
                          <m:rPr>
                            <m:nor/>
                          </m:rPr>
                          <a:rPr lang="en-US" dirty="0"/>
                          <m:t>wrt</m:t>
                        </m:r>
                        <m:r>
                          <m:rPr>
                            <m:nor/>
                          </m:rPr>
                          <a:rPr lang="en-US" dirty="0"/>
                          <m:t> </m:t>
                        </m:r>
                        <m:r>
                          <m:rPr>
                            <m:nor/>
                          </m:rPr>
                          <a:rPr lang="en-US" dirty="0"/>
                          <m:t>both</m:t>
                        </m:r>
                        <m:r>
                          <m:rPr>
                            <m:nor/>
                          </m:rPr>
                          <a:rPr lang="en-US" dirty="0"/>
                          <m:t> </m:t>
                        </m:r>
                        <m:r>
                          <m:rPr>
                            <m:nor/>
                          </m:rPr>
                          <a:rPr lang="en-US" dirty="0"/>
                          <m:t>clusterings</m:t>
                        </m:r>
                      </m:num>
                      <m:den>
                        <m:r>
                          <m:rPr>
                            <m:nor/>
                          </m:rPr>
                          <a:rPr lang="en-US" dirty="0"/>
                          <m:t>#</m:t>
                        </m:r>
                        <m:r>
                          <m:rPr>
                            <m:nor/>
                          </m:rPr>
                          <a:rPr lang="en-US" dirty="0"/>
                          <m:t>element</m:t>
                        </m:r>
                        <m:r>
                          <m:rPr>
                            <m:nor/>
                          </m:rPr>
                          <a:rPr lang="en-US" dirty="0"/>
                          <m:t> </m:t>
                        </m:r>
                        <m:r>
                          <m:rPr>
                            <m:nor/>
                          </m:rPr>
                          <a:rPr lang="en-US" dirty="0"/>
                          <m:t>pairs</m:t>
                        </m:r>
                        <m:r>
                          <m:rPr>
                            <m:nor/>
                          </m:rPr>
                          <a:rPr lang="en-US" dirty="0"/>
                          <m:t> </m:t>
                        </m:r>
                        <m:r>
                          <m:rPr>
                            <m:nor/>
                          </m:rPr>
                          <a:rPr lang="en-US" dirty="0"/>
                          <m:t>that</m:t>
                        </m:r>
                        <m:r>
                          <m:rPr>
                            <m:nor/>
                          </m:rPr>
                          <a:rPr lang="en-US" dirty="0"/>
                          <m:t> </m:t>
                        </m:r>
                        <m:r>
                          <m:rPr>
                            <m:nor/>
                          </m:rPr>
                          <a:rPr lang="en-US" dirty="0"/>
                          <m:t>are</m:t>
                        </m:r>
                        <m:r>
                          <m:rPr>
                            <m:nor/>
                          </m:rPr>
                          <a:rPr lang="en-US" dirty="0"/>
                          <m:t> </m:t>
                        </m:r>
                        <m:r>
                          <m:rPr>
                            <m:nor/>
                          </m:rPr>
                          <a:rPr lang="en-US" dirty="0"/>
                          <m:t>intra</m:t>
                        </m:r>
                        <m:r>
                          <m:rPr>
                            <m:nor/>
                          </m:rPr>
                          <a:rPr lang="en-US" dirty="0"/>
                          <m:t>−</m:t>
                        </m:r>
                        <m:r>
                          <m:rPr>
                            <m:nor/>
                          </m:rPr>
                          <a:rPr lang="en-US" dirty="0"/>
                          <m:t>cluster</m:t>
                        </m:r>
                        <m:r>
                          <m:rPr>
                            <m:nor/>
                          </m:rPr>
                          <a:rPr lang="en-US" dirty="0"/>
                          <m:t> </m:t>
                        </m:r>
                        <m:r>
                          <m:rPr>
                            <m:nor/>
                          </m:rPr>
                          <a:rPr lang="en-US" dirty="0"/>
                          <m:t>wrt</m:t>
                        </m:r>
                        <m:r>
                          <m:rPr>
                            <m:nor/>
                          </m:rPr>
                          <a:rPr lang="en-US" dirty="0"/>
                          <m:t> </m:t>
                        </m:r>
                        <m:r>
                          <m:rPr>
                            <m:nor/>
                          </m:rPr>
                          <a:rPr lang="en-US" dirty="0"/>
                          <m:t>either</m:t>
                        </m:r>
                        <m:r>
                          <m:rPr>
                            <m:nor/>
                          </m:rPr>
                          <a:rPr lang="en-US" dirty="0"/>
                          <m:t> </m:t>
                        </m:r>
                        <m:r>
                          <m:rPr>
                            <m:nor/>
                          </m:rPr>
                          <a:rPr lang="en-US" dirty="0"/>
                          <m:t>of</m:t>
                        </m:r>
                        <m:r>
                          <m:rPr>
                            <m:nor/>
                          </m:rPr>
                          <a:rPr lang="en-US" dirty="0"/>
                          <m:t> </m:t>
                        </m:r>
                        <m:r>
                          <m:rPr>
                            <m:nor/>
                          </m:rPr>
                          <a:rPr lang="en-US" dirty="0"/>
                          <m:t>the</m:t>
                        </m:r>
                        <m:r>
                          <m:rPr>
                            <m:nor/>
                          </m:rPr>
                          <a:rPr lang="en-US" dirty="0"/>
                          <m:t> </m:t>
                        </m:r>
                        <m:r>
                          <m:rPr>
                            <m:nor/>
                          </m:rPr>
                          <a:rPr lang="en-US" dirty="0"/>
                          <m:t>clusterings</m:t>
                        </m:r>
                      </m:den>
                    </m:f>
                  </m:oMath>
                </a14:m>
                <a:r>
                  <a:rPr lang="en-US" dirty="0" smtClean="0"/>
                  <a:t> </a:t>
                </a:r>
              </a:p>
              <a:p>
                <a:pPr marL="0" indent="0">
                  <a:buNone/>
                </a:pPr>
                <a:endParaRPr lang="en-US" dirty="0" smtClean="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cstate="print"/>
                <a:stretch>
                  <a:fillRect l="-963" t="-1078"/>
                </a:stretch>
              </a:blipFill>
            </p:spPr>
            <p:txBody>
              <a:bodyPr/>
              <a:lstStyle/>
              <a:p>
                <a:r>
                  <a:rPr lang="he-IL">
                    <a:noFill/>
                  </a:rPr>
                  <a:t> </a:t>
                </a:r>
              </a:p>
            </p:txBody>
          </p:sp>
        </mc:Fallback>
      </mc:AlternateContent>
      <p:sp>
        <p:nvSpPr>
          <p:cNvPr id="4" name="Slide Number Placeholder 3"/>
          <p:cNvSpPr>
            <a:spLocks noGrp="1"/>
          </p:cNvSpPr>
          <p:nvPr>
            <p:ph type="sldNum" sz="quarter" idx="12"/>
          </p:nvPr>
        </p:nvSpPr>
        <p:spPr/>
        <p:txBody>
          <a:bodyPr/>
          <a:lstStyle/>
          <a:p>
            <a:fld id="{2EAF0D2C-B61B-4B32-849A-464FBF2BEA18}" type="slidenum">
              <a:rPr lang="he-IL" smtClean="0"/>
              <a:pPr/>
              <a:t>25</a:t>
            </a:fld>
            <a:endParaRPr lang="he-IL" dirty="0"/>
          </a:p>
        </p:txBody>
      </p:sp>
      <p:sp>
        <p:nvSpPr>
          <p:cNvPr id="6" name="Oval 5"/>
          <p:cNvSpPr/>
          <p:nvPr/>
        </p:nvSpPr>
        <p:spPr>
          <a:xfrm>
            <a:off x="179512" y="6453336"/>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31182607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50"/>
                                        <p:tgtEl>
                                          <p:spTgt spid="1433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50"/>
                                        <p:tgtEl>
                                          <p:spTgt spid="3">
                                            <p:txEl>
                                              <p:pRg st="0" end="0"/>
                                            </p:txEl>
                                          </p:spTgt>
                                        </p:tgtEl>
                                      </p:cBhvr>
                                    </p:animEffect>
                                    <p:anim calcmode="lin" valueType="num">
                                      <p:cBhvr>
                                        <p:cTn id="11"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50"/>
                                        <p:tgtEl>
                                          <p:spTgt spid="3">
                                            <p:txEl>
                                              <p:pRg st="1" end="1"/>
                                            </p:txEl>
                                          </p:spTgt>
                                        </p:tgtEl>
                                      </p:cBhvr>
                                    </p:animEffect>
                                    <p:anim calcmode="lin" valueType="num">
                                      <p:cBhvr>
                                        <p:cTn id="18"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25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50"/>
                                        <p:tgtEl>
                                          <p:spTgt spid="3">
                                            <p:txEl>
                                              <p:pRg st="2" end="2"/>
                                            </p:txEl>
                                          </p:spTgt>
                                        </p:tgtEl>
                                      </p:cBhvr>
                                    </p:animEffect>
                                    <p:anim calcmode="lin" valueType="num">
                                      <p:cBhvr>
                                        <p:cTn id="23"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
                            </p:stCondLst>
                            <p:childTnLst>
                              <p:par>
                                <p:cTn id="26" presetID="1"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Benchmarking </a:t>
            </a:r>
            <a:r>
              <a:rPr lang="en-US" dirty="0" err="1"/>
              <a:t>JointCluster</a:t>
            </a:r>
            <a:r>
              <a:rPr lang="en-US" dirty="0"/>
              <a:t> on simulated data</a:t>
            </a:r>
            <a:endParaRPr lang="he-IL" dirty="0"/>
          </a:p>
        </p:txBody>
      </p:sp>
      <p:sp>
        <p:nvSpPr>
          <p:cNvPr id="4" name="Slide Number Placeholder 3"/>
          <p:cNvSpPr>
            <a:spLocks noGrp="1"/>
          </p:cNvSpPr>
          <p:nvPr>
            <p:ph type="sldNum" sz="quarter" idx="12"/>
          </p:nvPr>
        </p:nvSpPr>
        <p:spPr/>
        <p:txBody>
          <a:bodyPr/>
          <a:lstStyle/>
          <a:p>
            <a:fld id="{2EAF0D2C-B61B-4B32-849A-464FBF2BEA18}" type="slidenum">
              <a:rPr lang="he-IL" smtClean="0"/>
              <a:pPr/>
              <a:t>26</a:t>
            </a:fld>
            <a:endParaRPr lang="he-IL" dirty="0"/>
          </a:p>
        </p:txBody>
      </p:sp>
      <p:pic>
        <p:nvPicPr>
          <p:cNvPr id="11266" name="Picture 2" descr="C:\Users\Tal\Downloads\Chrome\journal.pcbi.1000742.g002.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2348880"/>
            <a:ext cx="8280920" cy="32678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Oval 5"/>
          <p:cNvSpPr/>
          <p:nvPr/>
        </p:nvSpPr>
        <p:spPr>
          <a:xfrm>
            <a:off x="179512" y="6453336"/>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40267852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250"/>
                                        <p:tgtEl>
                                          <p:spTgt spid="11266"/>
                                        </p:tgtEl>
                                      </p:cBhvr>
                                    </p:animEffect>
                                  </p:childTnLst>
                                </p:cTn>
                              </p:par>
                            </p:childTnLst>
                          </p:cTn>
                        </p:par>
                        <p:par>
                          <p:cTn id="8" fill="hold">
                            <p:stCondLst>
                              <p:cond delay="25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cdn.apartmenttherapy.com/uimages/kitchen/2008_12_16-Yeast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1840" y="4293096"/>
            <a:ext cx="2839244" cy="212943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Systematic evaluation of the methods using diverse reference classes in yeast</a:t>
            </a:r>
            <a:endParaRPr lang="he-IL" dirty="0"/>
          </a:p>
        </p:txBody>
      </p:sp>
      <p:sp>
        <p:nvSpPr>
          <p:cNvPr id="3" name="Content Placeholder 2"/>
          <p:cNvSpPr>
            <a:spLocks noGrp="1"/>
          </p:cNvSpPr>
          <p:nvPr>
            <p:ph idx="1"/>
          </p:nvPr>
        </p:nvSpPr>
        <p:spPr/>
        <p:txBody>
          <a:bodyPr/>
          <a:lstStyle/>
          <a:p>
            <a:r>
              <a:rPr lang="en-US" dirty="0">
                <a:solidFill>
                  <a:schemeClr val="tx1"/>
                </a:solidFill>
              </a:rPr>
              <a:t>Two yeast strains grown under two conditions where glucose or ethanol was the predominant carbon source</a:t>
            </a:r>
            <a:r>
              <a:rPr lang="en-US" dirty="0" smtClean="0">
                <a:solidFill>
                  <a:schemeClr val="tx1"/>
                </a:solidFill>
              </a:rPr>
              <a:t>.</a:t>
            </a:r>
          </a:p>
          <a:p>
            <a:pPr lvl="1"/>
            <a:r>
              <a:rPr lang="en-US" dirty="0" smtClean="0"/>
              <a:t>Coexpression </a:t>
            </a:r>
            <a:r>
              <a:rPr lang="en-US" dirty="0"/>
              <a:t>networks using all 4,482 profiled genes as </a:t>
            </a:r>
            <a:r>
              <a:rPr lang="en-US" dirty="0" smtClean="0"/>
              <a:t>nodes.</a:t>
            </a:r>
          </a:p>
          <a:p>
            <a:pPr lvl="1"/>
            <a:r>
              <a:rPr lang="en-US" dirty="0" smtClean="0"/>
              <a:t>Weight </a:t>
            </a:r>
            <a:r>
              <a:rPr lang="en-US" dirty="0"/>
              <a:t>of an </a:t>
            </a:r>
            <a:r>
              <a:rPr lang="en-US" dirty="0" smtClean="0"/>
              <a:t>edge as </a:t>
            </a:r>
            <a:r>
              <a:rPr lang="en-US" dirty="0"/>
              <a:t>the absolute value of the Pearson's correlation coefficient between </a:t>
            </a:r>
            <a:r>
              <a:rPr lang="en-US" dirty="0" smtClean="0"/>
              <a:t>the </a:t>
            </a:r>
            <a:r>
              <a:rPr lang="en-US" dirty="0"/>
              <a:t>expression profiles </a:t>
            </a:r>
            <a:r>
              <a:rPr lang="en-US" dirty="0" smtClean="0"/>
              <a:t>of the two genes.</a:t>
            </a:r>
          </a:p>
          <a:p>
            <a:pPr lvl="1"/>
            <a:r>
              <a:rPr lang="en-US" dirty="0" smtClean="0"/>
              <a:t>Physical gene-protein interactions (</a:t>
            </a:r>
            <a:r>
              <a:rPr lang="en-US" dirty="0"/>
              <a:t>from various interaction </a:t>
            </a:r>
            <a:r>
              <a:rPr lang="en-US" dirty="0" smtClean="0"/>
              <a:t>databases): total of 41,660 </a:t>
            </a:r>
            <a:r>
              <a:rPr lang="en-US" dirty="0"/>
              <a:t>non-redundant </a:t>
            </a:r>
            <a:r>
              <a:rPr lang="en-US" dirty="0" smtClean="0"/>
              <a:t>interactions.</a:t>
            </a:r>
            <a:endParaRPr lang="en-US" dirty="0">
              <a:solidFill>
                <a:schemeClr val="tx1"/>
              </a:solidFill>
            </a:endParaRPr>
          </a:p>
          <a:p>
            <a:endParaRPr lang="he-IL" dirty="0"/>
          </a:p>
        </p:txBody>
      </p:sp>
      <p:sp>
        <p:nvSpPr>
          <p:cNvPr id="4" name="Slide Number Placeholder 3"/>
          <p:cNvSpPr>
            <a:spLocks noGrp="1"/>
          </p:cNvSpPr>
          <p:nvPr>
            <p:ph type="sldNum" sz="quarter" idx="12"/>
          </p:nvPr>
        </p:nvSpPr>
        <p:spPr/>
        <p:txBody>
          <a:bodyPr/>
          <a:lstStyle/>
          <a:p>
            <a:fld id="{2EAF0D2C-B61B-4B32-849A-464FBF2BEA18}" type="slidenum">
              <a:rPr lang="he-IL" smtClean="0"/>
              <a:pPr/>
              <a:t>27</a:t>
            </a:fld>
            <a:endParaRPr lang="he-IL" dirty="0"/>
          </a:p>
        </p:txBody>
      </p:sp>
      <p:sp>
        <p:nvSpPr>
          <p:cNvPr id="6" name="Oval 5"/>
          <p:cNvSpPr/>
          <p:nvPr/>
        </p:nvSpPr>
        <p:spPr>
          <a:xfrm>
            <a:off x="179512" y="6453336"/>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31084305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50"/>
                                        <p:tgtEl>
                                          <p:spTgt spid="1536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50"/>
                                        <p:tgtEl>
                                          <p:spTgt spid="3">
                                            <p:txEl>
                                              <p:pRg st="0" end="0"/>
                                            </p:txEl>
                                          </p:spTgt>
                                        </p:tgtEl>
                                      </p:cBhvr>
                                    </p:animEffect>
                                    <p:anim calcmode="lin" valueType="num">
                                      <p:cBhvr>
                                        <p:cTn id="11"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3" fill="hold">
                            <p:stCondLst>
                              <p:cond delay="250"/>
                            </p:stCondLst>
                            <p:childTnLst>
                              <p:par>
                                <p:cTn id="14" presetID="42"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50"/>
                                        <p:tgtEl>
                                          <p:spTgt spid="3">
                                            <p:txEl>
                                              <p:pRg st="1" end="1"/>
                                            </p:txEl>
                                          </p:spTgt>
                                        </p:tgtEl>
                                      </p:cBhvr>
                                    </p:animEffect>
                                    <p:anim calcmode="lin" valueType="num">
                                      <p:cBhvr>
                                        <p:cTn id="17"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50"/>
                                        <p:tgtEl>
                                          <p:spTgt spid="3">
                                            <p:txEl>
                                              <p:pRg st="2" end="2"/>
                                            </p:txEl>
                                          </p:spTgt>
                                        </p:tgtEl>
                                      </p:cBhvr>
                                    </p:animEffect>
                                    <p:anim calcmode="lin" valueType="num">
                                      <p:cBhvr>
                                        <p:cTn id="23"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750"/>
                            </p:stCondLst>
                            <p:childTnLst>
                              <p:par>
                                <p:cTn id="26" presetID="42"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50"/>
                                        <p:tgtEl>
                                          <p:spTgt spid="3">
                                            <p:txEl>
                                              <p:pRg st="3" end="3"/>
                                            </p:txEl>
                                          </p:spTgt>
                                        </p:tgtEl>
                                      </p:cBhvr>
                                    </p:animEffect>
                                    <p:anim calcmode="lin" valueType="num">
                                      <p:cBhvr>
                                        <p:cTn id="29"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classes of yeast genes</a:t>
            </a:r>
            <a:endParaRPr lang="he-IL" dirty="0"/>
          </a:p>
        </p:txBody>
      </p:sp>
      <p:sp>
        <p:nvSpPr>
          <p:cNvPr id="3" name="Content Placeholder 2"/>
          <p:cNvSpPr>
            <a:spLocks noGrp="1"/>
          </p:cNvSpPr>
          <p:nvPr>
            <p:ph idx="1"/>
          </p:nvPr>
        </p:nvSpPr>
        <p:spPr/>
        <p:txBody>
          <a:bodyPr>
            <a:normAutofit lnSpcReduction="10000"/>
          </a:bodyPr>
          <a:lstStyle/>
          <a:p>
            <a:pPr marL="171450" indent="-171450"/>
            <a:r>
              <a:rPr lang="en-US" u="sng" dirty="0"/>
              <a:t>GO Process:</a:t>
            </a:r>
            <a:r>
              <a:rPr lang="en-US" dirty="0"/>
              <a:t> Genes in each reference set in this class are annotated to the same GO Biological Process term.</a:t>
            </a:r>
          </a:p>
          <a:p>
            <a:pPr marL="171450" indent="-171450"/>
            <a:r>
              <a:rPr lang="en-US" u="sng" dirty="0"/>
              <a:t>TF (Transcription Factor) Perturbations:</a:t>
            </a:r>
            <a:r>
              <a:rPr lang="en-US" dirty="0"/>
              <a:t> Genes in each set have altered expression when a TF is deleted or overexpressed.</a:t>
            </a:r>
          </a:p>
          <a:p>
            <a:pPr marL="171450" indent="-171450"/>
            <a:r>
              <a:rPr lang="en-US" u="sng" dirty="0"/>
              <a:t>Compendium of Perturbations:</a:t>
            </a:r>
            <a:r>
              <a:rPr lang="en-US" dirty="0"/>
              <a:t> Genes in each set have altered expression under deletions of specific genes, or chemical perturbations.</a:t>
            </a:r>
          </a:p>
          <a:p>
            <a:pPr marL="171450" indent="-171450"/>
            <a:r>
              <a:rPr lang="en-US" u="sng" dirty="0"/>
              <a:t>TF Binding Sites:</a:t>
            </a:r>
            <a:r>
              <a:rPr lang="en-US" dirty="0"/>
              <a:t> Genes in a set have binding sites of the same TF in their upstream genomic regions, with sites predicted using </a:t>
            </a:r>
            <a:r>
              <a:rPr lang="en-US" dirty="0" err="1"/>
              <a:t>ChIP</a:t>
            </a:r>
            <a:r>
              <a:rPr lang="en-US" dirty="0"/>
              <a:t> binding data.</a:t>
            </a:r>
          </a:p>
          <a:p>
            <a:pPr marL="171450" indent="-171450"/>
            <a:r>
              <a:rPr lang="en-US" u="sng" dirty="0" err="1"/>
              <a:t>eQTL</a:t>
            </a:r>
            <a:r>
              <a:rPr lang="en-US" u="sng" dirty="0"/>
              <a:t> Hotspots:</a:t>
            </a:r>
            <a:r>
              <a:rPr lang="en-US" dirty="0"/>
              <a:t> Certain genomic regions exhibit a significant excess of linkages of expression traits to genotypic </a:t>
            </a:r>
            <a:r>
              <a:rPr lang="en-US" dirty="0" smtClean="0"/>
              <a:t>variations.</a:t>
            </a:r>
            <a:endParaRPr lang="en-US" dirty="0"/>
          </a:p>
        </p:txBody>
      </p:sp>
      <p:sp>
        <p:nvSpPr>
          <p:cNvPr id="4" name="Slide Number Placeholder 3"/>
          <p:cNvSpPr>
            <a:spLocks noGrp="1"/>
          </p:cNvSpPr>
          <p:nvPr>
            <p:ph type="sldNum" sz="quarter" idx="12"/>
          </p:nvPr>
        </p:nvSpPr>
        <p:spPr/>
        <p:txBody>
          <a:bodyPr/>
          <a:lstStyle/>
          <a:p>
            <a:fld id="{2EAF0D2C-B61B-4B32-849A-464FBF2BEA18}" type="slidenum">
              <a:rPr lang="he-IL" smtClean="0"/>
              <a:pPr/>
              <a:t>28</a:t>
            </a:fld>
            <a:endParaRPr lang="he-IL" dirty="0"/>
          </a:p>
        </p:txBody>
      </p:sp>
      <p:sp>
        <p:nvSpPr>
          <p:cNvPr id="5" name="Oval 4"/>
          <p:cNvSpPr/>
          <p:nvPr/>
        </p:nvSpPr>
        <p:spPr>
          <a:xfrm>
            <a:off x="179512" y="6453336"/>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36710157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50"/>
                                        <p:tgtEl>
                                          <p:spTgt spid="3">
                                            <p:txEl>
                                              <p:pRg st="1" end="1"/>
                                            </p:txEl>
                                          </p:spTgt>
                                        </p:tgtEl>
                                      </p:cBhvr>
                                    </p:animEffect>
                                    <p:anim calcmode="lin" valueType="num">
                                      <p:cBhvr>
                                        <p:cTn id="14"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50"/>
                                        <p:tgtEl>
                                          <p:spTgt spid="3">
                                            <p:txEl>
                                              <p:pRg st="2" end="2"/>
                                            </p:txEl>
                                          </p:spTgt>
                                        </p:tgtEl>
                                      </p:cBhvr>
                                    </p:animEffect>
                                    <p:anim calcmode="lin" valueType="num">
                                      <p:cBhvr>
                                        <p:cTn id="20"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75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50"/>
                                        <p:tgtEl>
                                          <p:spTgt spid="3">
                                            <p:txEl>
                                              <p:pRg st="3" end="3"/>
                                            </p:txEl>
                                          </p:spTgt>
                                        </p:tgtEl>
                                      </p:cBhvr>
                                    </p:animEffect>
                                    <p:anim calcmode="lin" valueType="num">
                                      <p:cBhvr>
                                        <p:cTn id="26"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50"/>
                                        <p:tgtEl>
                                          <p:spTgt spid="3">
                                            <p:txEl>
                                              <p:pRg st="4" end="4"/>
                                            </p:txEl>
                                          </p:spTgt>
                                        </p:tgtEl>
                                      </p:cBhvr>
                                    </p:animEffect>
                                    <p:anim calcmode="lin" valueType="num">
                                      <p:cBhvr>
                                        <p:cTn id="32"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250"/>
                            </p:stCondLst>
                            <p:childTnLst>
                              <p:par>
                                <p:cTn id="35" presetID="1"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t>
            </a:r>
            <a:r>
              <a:rPr lang="en-US" dirty="0" smtClean="0"/>
              <a:t>measures [cont.]</a:t>
            </a:r>
            <a:endParaRPr lang="he-IL"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normAutofit/>
              </a:bodyPr>
              <a:lstStyle/>
              <a:p>
                <a:r>
                  <a:rPr lang="en-US" u="sng" dirty="0"/>
                  <a:t>Intra-cluster</a:t>
                </a:r>
                <a:r>
                  <a:rPr lang="en-US" dirty="0"/>
                  <a:t> are a pair of elements that belong to a single cluster.</a:t>
                </a:r>
              </a:p>
              <a:p>
                <a:r>
                  <a:rPr lang="en-US" dirty="0" err="1"/>
                  <a:t>Jaccard</a:t>
                </a:r>
                <a:r>
                  <a:rPr lang="en-US" dirty="0"/>
                  <a:t> Index =</a:t>
                </a:r>
              </a:p>
              <a:p>
                <a:pPr marL="365760" lvl="1" indent="0" algn="ctr">
                  <a:buNone/>
                </a:pPr>
                <a14:m>
                  <m:oMath xmlns:m="http://schemas.openxmlformats.org/officeDocument/2006/math">
                    <m:f>
                      <m:fPr>
                        <m:ctrlPr>
                          <a:rPr lang="en-US" i="1">
                            <a:latin typeface="Cambria Math"/>
                          </a:rPr>
                        </m:ctrlPr>
                      </m:fPr>
                      <m:num>
                        <m:r>
                          <m:rPr>
                            <m:nor/>
                          </m:rPr>
                          <a:rPr lang="en-US" dirty="0"/>
                          <m:t>#</m:t>
                        </m:r>
                        <m:r>
                          <m:rPr>
                            <m:nor/>
                          </m:rPr>
                          <a:rPr lang="en-US" dirty="0"/>
                          <m:t>element</m:t>
                        </m:r>
                        <m:r>
                          <m:rPr>
                            <m:nor/>
                          </m:rPr>
                          <a:rPr lang="en-US" dirty="0"/>
                          <m:t> </m:t>
                        </m:r>
                        <m:r>
                          <m:rPr>
                            <m:nor/>
                          </m:rPr>
                          <a:rPr lang="en-US" dirty="0"/>
                          <m:t>pairs</m:t>
                        </m:r>
                        <m:r>
                          <m:rPr>
                            <m:nor/>
                          </m:rPr>
                          <a:rPr lang="en-US" dirty="0"/>
                          <m:t> </m:t>
                        </m:r>
                        <m:r>
                          <m:rPr>
                            <m:nor/>
                          </m:rPr>
                          <a:rPr lang="en-US" dirty="0"/>
                          <m:t>that</m:t>
                        </m:r>
                        <m:r>
                          <m:rPr>
                            <m:nor/>
                          </m:rPr>
                          <a:rPr lang="en-US" dirty="0"/>
                          <m:t> </m:t>
                        </m:r>
                        <m:r>
                          <m:rPr>
                            <m:nor/>
                          </m:rPr>
                          <a:rPr lang="en-US" dirty="0"/>
                          <m:t>are</m:t>
                        </m:r>
                        <m:r>
                          <m:rPr>
                            <m:nor/>
                          </m:rPr>
                          <a:rPr lang="en-US" dirty="0"/>
                          <m:t> </m:t>
                        </m:r>
                        <m:r>
                          <m:rPr>
                            <m:nor/>
                          </m:rPr>
                          <a:rPr lang="en-US" dirty="0"/>
                          <m:t>intra</m:t>
                        </m:r>
                        <m:r>
                          <m:rPr>
                            <m:nor/>
                          </m:rPr>
                          <a:rPr lang="en-US" dirty="0"/>
                          <m:t>−</m:t>
                        </m:r>
                        <m:r>
                          <m:rPr>
                            <m:nor/>
                          </m:rPr>
                          <a:rPr lang="en-US" dirty="0"/>
                          <m:t>cluster</m:t>
                        </m:r>
                        <m:r>
                          <m:rPr>
                            <m:nor/>
                          </m:rPr>
                          <a:rPr lang="en-US" dirty="0"/>
                          <m:t> </m:t>
                        </m:r>
                        <m:r>
                          <m:rPr>
                            <m:nor/>
                          </m:rPr>
                          <a:rPr lang="en-US" dirty="0"/>
                          <m:t>wrt</m:t>
                        </m:r>
                        <m:r>
                          <m:rPr>
                            <m:nor/>
                          </m:rPr>
                          <a:rPr lang="en-US" dirty="0"/>
                          <m:t> </m:t>
                        </m:r>
                        <m:r>
                          <m:rPr>
                            <m:nor/>
                          </m:rPr>
                          <a:rPr lang="en-US" dirty="0"/>
                          <m:t>both</m:t>
                        </m:r>
                        <m:r>
                          <m:rPr>
                            <m:nor/>
                          </m:rPr>
                          <a:rPr lang="en-US" dirty="0"/>
                          <m:t> </m:t>
                        </m:r>
                        <m:r>
                          <m:rPr>
                            <m:nor/>
                          </m:rPr>
                          <a:rPr lang="en-US" dirty="0"/>
                          <m:t>clusterings</m:t>
                        </m:r>
                      </m:num>
                      <m:den>
                        <m:r>
                          <m:rPr>
                            <m:nor/>
                          </m:rPr>
                          <a:rPr lang="en-US" dirty="0"/>
                          <m:t>#</m:t>
                        </m:r>
                        <m:r>
                          <m:rPr>
                            <m:nor/>
                          </m:rPr>
                          <a:rPr lang="en-US" dirty="0"/>
                          <m:t>element</m:t>
                        </m:r>
                        <m:r>
                          <m:rPr>
                            <m:nor/>
                          </m:rPr>
                          <a:rPr lang="en-US" dirty="0"/>
                          <m:t> </m:t>
                        </m:r>
                        <m:r>
                          <m:rPr>
                            <m:nor/>
                          </m:rPr>
                          <a:rPr lang="en-US" dirty="0"/>
                          <m:t>pairs</m:t>
                        </m:r>
                        <m:r>
                          <m:rPr>
                            <m:nor/>
                          </m:rPr>
                          <a:rPr lang="en-US" dirty="0"/>
                          <m:t> </m:t>
                        </m:r>
                        <m:r>
                          <m:rPr>
                            <m:nor/>
                          </m:rPr>
                          <a:rPr lang="en-US" dirty="0"/>
                          <m:t>that</m:t>
                        </m:r>
                        <m:r>
                          <m:rPr>
                            <m:nor/>
                          </m:rPr>
                          <a:rPr lang="en-US" dirty="0"/>
                          <m:t> </m:t>
                        </m:r>
                        <m:r>
                          <m:rPr>
                            <m:nor/>
                          </m:rPr>
                          <a:rPr lang="en-US" dirty="0"/>
                          <m:t>are</m:t>
                        </m:r>
                        <m:r>
                          <m:rPr>
                            <m:nor/>
                          </m:rPr>
                          <a:rPr lang="en-US" dirty="0"/>
                          <m:t> </m:t>
                        </m:r>
                        <m:r>
                          <m:rPr>
                            <m:nor/>
                          </m:rPr>
                          <a:rPr lang="en-US" dirty="0"/>
                          <m:t>intra</m:t>
                        </m:r>
                        <m:r>
                          <m:rPr>
                            <m:nor/>
                          </m:rPr>
                          <a:rPr lang="en-US" dirty="0"/>
                          <m:t>−</m:t>
                        </m:r>
                        <m:r>
                          <m:rPr>
                            <m:nor/>
                          </m:rPr>
                          <a:rPr lang="en-US" dirty="0"/>
                          <m:t>cluster</m:t>
                        </m:r>
                        <m:r>
                          <m:rPr>
                            <m:nor/>
                          </m:rPr>
                          <a:rPr lang="en-US" dirty="0"/>
                          <m:t> </m:t>
                        </m:r>
                        <m:r>
                          <m:rPr>
                            <m:nor/>
                          </m:rPr>
                          <a:rPr lang="en-US" dirty="0"/>
                          <m:t>wrt</m:t>
                        </m:r>
                        <m:r>
                          <m:rPr>
                            <m:nor/>
                          </m:rPr>
                          <a:rPr lang="en-US" dirty="0"/>
                          <m:t> </m:t>
                        </m:r>
                        <m:r>
                          <m:rPr>
                            <m:nor/>
                          </m:rPr>
                          <a:rPr lang="en-US" dirty="0"/>
                          <m:t>either</m:t>
                        </m:r>
                        <m:r>
                          <m:rPr>
                            <m:nor/>
                          </m:rPr>
                          <a:rPr lang="en-US" dirty="0"/>
                          <m:t> </m:t>
                        </m:r>
                        <m:r>
                          <m:rPr>
                            <m:nor/>
                          </m:rPr>
                          <a:rPr lang="en-US" dirty="0"/>
                          <m:t>of</m:t>
                        </m:r>
                        <m:r>
                          <m:rPr>
                            <m:nor/>
                          </m:rPr>
                          <a:rPr lang="en-US" dirty="0"/>
                          <m:t> </m:t>
                        </m:r>
                        <m:r>
                          <m:rPr>
                            <m:nor/>
                          </m:rPr>
                          <a:rPr lang="en-US" dirty="0"/>
                          <m:t>the</m:t>
                        </m:r>
                        <m:r>
                          <m:rPr>
                            <m:nor/>
                          </m:rPr>
                          <a:rPr lang="en-US" dirty="0"/>
                          <m:t> </m:t>
                        </m:r>
                        <m:r>
                          <m:rPr>
                            <m:nor/>
                          </m:rPr>
                          <a:rPr lang="en-US" dirty="0"/>
                          <m:t>clusterings</m:t>
                        </m:r>
                      </m:den>
                    </m:f>
                  </m:oMath>
                </a14:m>
                <a:r>
                  <a:rPr lang="en-US" dirty="0"/>
                  <a:t> </a:t>
                </a:r>
              </a:p>
              <a:p>
                <a:pPr marL="0" indent="0">
                  <a:buNone/>
                </a:pPr>
                <a:endParaRPr lang="en-US" dirty="0"/>
              </a:p>
              <a:p>
                <a:pPr marL="0" indent="0">
                  <a:buNone/>
                </a:pPr>
                <a:endParaRPr lang="en-US" dirty="0" smtClean="0">
                  <a:solidFill>
                    <a:schemeClr val="tx1">
                      <a:lumMod val="65000"/>
                    </a:schemeClr>
                  </a:solidFill>
                </a:endParaRPr>
              </a:p>
              <a:p>
                <a:r>
                  <a:rPr lang="en-US" u="sng" dirty="0" smtClean="0"/>
                  <a:t>Sensitivity:</a:t>
                </a:r>
                <a:r>
                  <a:rPr lang="en-US" dirty="0" smtClean="0"/>
                  <a:t> </a:t>
                </a:r>
                <a:r>
                  <a:rPr lang="en-US" dirty="0" smtClean="0"/>
                  <a:t>the </a:t>
                </a:r>
                <a:r>
                  <a:rPr lang="en-US" dirty="0"/>
                  <a:t>fraction of reference sets that are enriched for genes belonging to some cluster output by the method</a:t>
                </a:r>
                <a:r>
                  <a:rPr lang="en-US" dirty="0" smtClean="0"/>
                  <a:t>. </a:t>
                </a:r>
                <a:r>
                  <a:rPr lang="en-US" sz="2000" dirty="0" smtClean="0"/>
                  <a:t>[</a:t>
                </a:r>
                <a:r>
                  <a:rPr lang="en-US" sz="2000" u="sng" dirty="0" smtClean="0"/>
                  <a:t>coverage]</a:t>
                </a:r>
                <a:endParaRPr lang="en-US" dirty="0"/>
              </a:p>
              <a:p>
                <a:r>
                  <a:rPr lang="en-US" u="sng" dirty="0" smtClean="0"/>
                  <a:t>Specificity:</a:t>
                </a:r>
                <a:r>
                  <a:rPr lang="en-US" dirty="0" smtClean="0"/>
                  <a:t> the </a:t>
                </a:r>
                <a:r>
                  <a:rPr lang="en-US" dirty="0"/>
                  <a:t>fraction of clusters that are enriched for genes belonging to some reference set</a:t>
                </a:r>
                <a:r>
                  <a:rPr lang="en-US" dirty="0" smtClean="0"/>
                  <a:t>. </a:t>
                </a:r>
                <a:r>
                  <a:rPr lang="en-US" sz="2000" dirty="0" smtClean="0"/>
                  <a:t>[</a:t>
                </a:r>
                <a:r>
                  <a:rPr lang="en-US" sz="2000" u="sng" dirty="0"/>
                  <a:t>accuracy</a:t>
                </a:r>
                <a:r>
                  <a:rPr lang="en-US" sz="2000" dirty="0" smtClean="0"/>
                  <a:t>]</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cstate="print"/>
                <a:stretch>
                  <a:fillRect l="-963" t="-1078" r="-296"/>
                </a:stretch>
              </a:blipFill>
            </p:spPr>
            <p:txBody>
              <a:bodyPr/>
              <a:lstStyle/>
              <a:p>
                <a:r>
                  <a:rPr lang="he-IL">
                    <a:noFill/>
                  </a:rPr>
                  <a:t> </a:t>
                </a:r>
              </a:p>
            </p:txBody>
          </p:sp>
        </mc:Fallback>
      </mc:AlternateContent>
      <p:sp>
        <p:nvSpPr>
          <p:cNvPr id="4" name="Slide Number Placeholder 3"/>
          <p:cNvSpPr>
            <a:spLocks noGrp="1"/>
          </p:cNvSpPr>
          <p:nvPr>
            <p:ph type="sldNum" sz="quarter" idx="12"/>
          </p:nvPr>
        </p:nvSpPr>
        <p:spPr/>
        <p:txBody>
          <a:bodyPr/>
          <a:lstStyle/>
          <a:p>
            <a:fld id="{2EAF0D2C-B61B-4B32-849A-464FBF2BEA18}" type="slidenum">
              <a:rPr lang="he-IL" smtClean="0"/>
              <a:pPr/>
              <a:t>29</a:t>
            </a:fld>
            <a:endParaRPr lang="he-IL" dirty="0"/>
          </a:p>
        </p:txBody>
      </p:sp>
      <p:sp>
        <p:nvSpPr>
          <p:cNvPr id="5" name="Oval 4"/>
          <p:cNvSpPr/>
          <p:nvPr/>
        </p:nvSpPr>
        <p:spPr>
          <a:xfrm>
            <a:off x="179512" y="6453336"/>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2880914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1" nodeType="click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grpId="1" nodeType="withEffect">
                                  <p:stCondLst>
                                    <p:cond delay="0"/>
                                  </p:stCondLst>
                                  <p:childTnLst>
                                    <p:set>
                                      <p:cBhvr rctx="PPT">
                                        <p:cTn id="9" dur="indefinite"/>
                                        <p:tgtEl>
                                          <p:spTgt spid="3">
                                            <p:txEl>
                                              <p:pRg st="1" end="1"/>
                                            </p:txEl>
                                          </p:spTgt>
                                        </p:tgtEl>
                                        <p:attrNameLst>
                                          <p:attrName>style.opacity</p:attrName>
                                        </p:attrNameLst>
                                      </p:cBhvr>
                                      <p:to>
                                        <p:strVal val="0.5"/>
                                      </p:to>
                                    </p:set>
                                    <p:animEffect filter="image" prLst="opacity: 0.5">
                                      <p:cBhvr rctx="IE">
                                        <p:cTn id="10" dur="indefinite"/>
                                        <p:tgtEl>
                                          <p:spTgt spid="3">
                                            <p:txEl>
                                              <p:pRg st="1" end="1"/>
                                            </p:txEl>
                                          </p:spTgt>
                                        </p:tgtEl>
                                      </p:cBhvr>
                                    </p:animEffect>
                                  </p:childTnLst>
                                </p:cTn>
                              </p:par>
                              <p:par>
                                <p:cTn id="11" presetID="9" presetClass="emph" presetSubtype="0" grpId="1" nodeType="withEffect">
                                  <p:stCondLst>
                                    <p:cond delay="0"/>
                                  </p:stCondLst>
                                  <p:childTnLst>
                                    <p:set>
                                      <p:cBhvr rctx="PPT">
                                        <p:cTn id="12" dur="indefinite"/>
                                        <p:tgtEl>
                                          <p:spTgt spid="3">
                                            <p:txEl>
                                              <p:pRg st="2" end="2"/>
                                            </p:txEl>
                                          </p:spTgt>
                                        </p:tgtEl>
                                        <p:attrNameLst>
                                          <p:attrName>style.opacity</p:attrName>
                                        </p:attrNameLst>
                                      </p:cBhvr>
                                      <p:to>
                                        <p:strVal val="0.5"/>
                                      </p:to>
                                    </p:set>
                                    <p:animEffect filter="image" prLst="opacity: 0.5">
                                      <p:cBhvr rctx="IE">
                                        <p:cTn id="13" dur="indefinite"/>
                                        <p:tgtEl>
                                          <p:spTgt spid="3">
                                            <p:txEl>
                                              <p:pRg st="2" end="2"/>
                                            </p:txEl>
                                          </p:spTgt>
                                        </p:tgtEl>
                                      </p:cBhvr>
                                    </p:animEffect>
                                  </p:childTnLst>
                                </p:cTn>
                              </p:par>
                            </p:childTnLst>
                          </p:cTn>
                        </p:par>
                        <p:par>
                          <p:cTn id="14" fill="hold">
                            <p:stCondLst>
                              <p:cond delay="0"/>
                            </p:stCondLst>
                            <p:childTnLst>
                              <p:par>
                                <p:cTn id="15" presetID="42" presetClass="entr" presetSubtype="0" fill="hold" grpId="0" nodeType="after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250"/>
                                        <p:tgtEl>
                                          <p:spTgt spid="3">
                                            <p:txEl>
                                              <p:pRg st="5" end="5"/>
                                            </p:txEl>
                                          </p:spTgt>
                                        </p:tgtEl>
                                      </p:cBhvr>
                                    </p:animEffect>
                                    <p:anim calcmode="lin" valueType="num">
                                      <p:cBhvr>
                                        <p:cTn id="18" dur="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
                            </p:stCondLst>
                            <p:childTnLst>
                              <p:par>
                                <p:cTn id="21" presetID="42" presetClass="entr" presetSubtype="0"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250"/>
                                        <p:tgtEl>
                                          <p:spTgt spid="3">
                                            <p:txEl>
                                              <p:pRg st="6" end="6"/>
                                            </p:txEl>
                                          </p:spTgt>
                                        </p:tgtEl>
                                      </p:cBhvr>
                                    </p:animEffect>
                                    <p:anim calcmode="lin" valueType="num">
                                      <p:cBhvr>
                                        <p:cTn id="24" dur="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5" dur="2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e-IL" dirty="0"/>
          </a:p>
        </p:txBody>
      </p:sp>
      <p:sp>
        <p:nvSpPr>
          <p:cNvPr id="3" name="Title 2"/>
          <p:cNvSpPr>
            <a:spLocks noGrp="1"/>
          </p:cNvSpPr>
          <p:nvPr>
            <p:ph type="title"/>
          </p:nvPr>
        </p:nvSpPr>
        <p:spPr/>
        <p:txBody>
          <a:bodyPr/>
          <a:lstStyle/>
          <a:p>
            <a:r>
              <a:rPr lang="en-US" dirty="0" smtClean="0"/>
              <a:t>Basic Terminology</a:t>
            </a:r>
            <a:endParaRPr lang="he-IL" dirty="0"/>
          </a:p>
        </p:txBody>
      </p:sp>
      <p:sp>
        <p:nvSpPr>
          <p:cNvPr id="4" name="Slide Number Placeholder 3"/>
          <p:cNvSpPr>
            <a:spLocks noGrp="1"/>
          </p:cNvSpPr>
          <p:nvPr>
            <p:ph type="sldNum" sz="quarter" idx="12"/>
          </p:nvPr>
        </p:nvSpPr>
        <p:spPr/>
        <p:txBody>
          <a:bodyPr/>
          <a:lstStyle/>
          <a:p>
            <a:fld id="{2EAF0D2C-B61B-4B32-849A-464FBF2BEA18}" type="slidenum">
              <a:rPr lang="he-IL" smtClean="0"/>
              <a:pPr/>
              <a:t>3</a:t>
            </a:fld>
            <a:endParaRPr lang="he-IL"/>
          </a:p>
        </p:txBody>
      </p:sp>
    </p:spTree>
    <p:extLst>
      <p:ext uri="{BB962C8B-B14F-4D97-AF65-F5344CB8AC3E}">
        <p14:creationId xmlns:p14="http://schemas.microsoft.com/office/powerpoint/2010/main" xmlns="" val="3191844597"/>
      </p:ext>
    </p:extLst>
  </p:cSld>
  <p:clrMapOvr>
    <a:masterClrMapping/>
  </p:clrMapOvr>
  <p:transition spd="slow">
    <p:blinds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Systematic evaluation of the methods using diverse reference classes in yeast</a:t>
            </a:r>
            <a:endParaRPr lang="he-IL" dirty="0"/>
          </a:p>
        </p:txBody>
      </p:sp>
      <p:sp>
        <p:nvSpPr>
          <p:cNvPr id="4" name="Slide Number Placeholder 3"/>
          <p:cNvSpPr>
            <a:spLocks noGrp="1"/>
          </p:cNvSpPr>
          <p:nvPr>
            <p:ph type="sldNum" sz="quarter" idx="12"/>
          </p:nvPr>
        </p:nvSpPr>
        <p:spPr/>
        <p:txBody>
          <a:bodyPr/>
          <a:lstStyle/>
          <a:p>
            <a:fld id="{2EAF0D2C-B61B-4B32-849A-464FBF2BEA18}" type="slidenum">
              <a:rPr lang="he-IL" smtClean="0"/>
              <a:pPr/>
              <a:t>30</a:t>
            </a:fld>
            <a:endParaRPr lang="he-IL" dirty="0"/>
          </a:p>
        </p:txBody>
      </p:sp>
      <p:pic>
        <p:nvPicPr>
          <p:cNvPr id="12290" name="Picture 2" descr="C:\Users\Tal\Downloads\Chrome\journal.pcbi.1000742.g003 (1).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3648" y="1628800"/>
            <a:ext cx="6480720" cy="484628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Oval 4"/>
          <p:cNvSpPr/>
          <p:nvPr/>
        </p:nvSpPr>
        <p:spPr>
          <a:xfrm>
            <a:off x="179512" y="6453336"/>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40322354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250"/>
                                        <p:tgtEl>
                                          <p:spTgt spid="12290"/>
                                        </p:tgtEl>
                                      </p:cBhvr>
                                    </p:animEffect>
                                  </p:childTnLst>
                                </p:cTn>
                              </p:par>
                            </p:childTnLst>
                          </p:cTn>
                        </p:par>
                        <p:par>
                          <p:cTn id="8" fill="hold">
                            <p:stCondLst>
                              <p:cond delay="25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JointCluster yields better coverage of genes than a competing method</a:t>
            </a:r>
            <a:endParaRPr lang="he-IL" dirty="0"/>
          </a:p>
        </p:txBody>
      </p:sp>
      <p:sp>
        <p:nvSpPr>
          <p:cNvPr id="3" name="Content Placeholder 2"/>
          <p:cNvSpPr>
            <a:spLocks noGrp="1"/>
          </p:cNvSpPr>
          <p:nvPr>
            <p:ph idx="1"/>
          </p:nvPr>
        </p:nvSpPr>
        <p:spPr/>
        <p:txBody>
          <a:bodyPr/>
          <a:lstStyle/>
          <a:p>
            <a:r>
              <a:rPr lang="en-US" dirty="0" smtClean="0"/>
              <a:t>Comparing </a:t>
            </a:r>
            <a:r>
              <a:rPr lang="en-US" dirty="0" err="1" smtClean="0"/>
              <a:t>JointCluster</a:t>
            </a:r>
            <a:r>
              <a:rPr lang="en-US" dirty="0" smtClean="0"/>
              <a:t> </a:t>
            </a:r>
            <a:r>
              <a:rPr lang="en-US" dirty="0"/>
              <a:t>against methods that integrate only a single coexpression network with a physical </a:t>
            </a:r>
            <a:r>
              <a:rPr lang="en-US" dirty="0" smtClean="0"/>
              <a:t>network.</a:t>
            </a:r>
          </a:p>
          <a:p>
            <a:pPr lvl="1"/>
            <a:r>
              <a:rPr lang="en-US" dirty="0" smtClean="0"/>
              <a:t>Combined </a:t>
            </a:r>
            <a:r>
              <a:rPr lang="en-US" dirty="0"/>
              <a:t>&lt;</a:t>
            </a:r>
            <a:r>
              <a:rPr lang="en-US" dirty="0" err="1"/>
              <a:t>glucose+ethanol</a:t>
            </a:r>
            <a:r>
              <a:rPr lang="en-US" dirty="0"/>
              <a:t>&gt; coexpression network and the physical </a:t>
            </a:r>
            <a:r>
              <a:rPr lang="en-US" dirty="0" smtClean="0"/>
              <a:t>network.</a:t>
            </a:r>
            <a:endParaRPr lang="en-US" dirty="0"/>
          </a:p>
          <a:p>
            <a:endParaRPr lang="en-US" dirty="0" smtClean="0"/>
          </a:p>
          <a:p>
            <a:r>
              <a:rPr lang="en-US" dirty="0" smtClean="0"/>
              <a:t>Comparing on fair </a:t>
            </a:r>
            <a:r>
              <a:rPr lang="en-US" dirty="0"/>
              <a:t>terms </a:t>
            </a:r>
            <a:r>
              <a:rPr lang="en-US" dirty="0" smtClean="0"/>
              <a:t>for </a:t>
            </a:r>
            <a:r>
              <a:rPr lang="en-US" dirty="0"/>
              <a:t>all </a:t>
            </a:r>
            <a:r>
              <a:rPr lang="en-US" dirty="0" smtClean="0"/>
              <a:t>algorithms:</a:t>
            </a:r>
          </a:p>
          <a:p>
            <a:pPr lvl="1"/>
            <a:r>
              <a:rPr lang="en-US" dirty="0" smtClean="0"/>
              <a:t>Setting </a:t>
            </a:r>
            <a:r>
              <a:rPr lang="en-US" dirty="0"/>
              <a:t>minimum cluster size parameter in Matisse to </a:t>
            </a:r>
            <a:r>
              <a:rPr lang="en-US" dirty="0" smtClean="0"/>
              <a:t>10.</a:t>
            </a:r>
          </a:p>
          <a:p>
            <a:pPr lvl="1"/>
            <a:r>
              <a:rPr lang="en-US" dirty="0" smtClean="0"/>
              <a:t>Size </a:t>
            </a:r>
            <a:r>
              <a:rPr lang="en-US" dirty="0"/>
              <a:t>limit of 100 genes </a:t>
            </a:r>
            <a:r>
              <a:rPr lang="en-US" dirty="0" smtClean="0"/>
              <a:t>for</a:t>
            </a:r>
            <a:r>
              <a:rPr lang="en-US" dirty="0"/>
              <a:t> </a:t>
            </a:r>
            <a:r>
              <a:rPr lang="en-US" dirty="0" err="1"/>
              <a:t>JointCluster</a:t>
            </a:r>
            <a:r>
              <a:rPr lang="en-US" dirty="0"/>
              <a:t> </a:t>
            </a:r>
            <a:r>
              <a:rPr lang="en-US" dirty="0" smtClean="0"/>
              <a:t>.</a:t>
            </a:r>
          </a:p>
          <a:p>
            <a:pPr lvl="1"/>
            <a:r>
              <a:rPr lang="en-US" dirty="0"/>
              <a:t>Co-clustering didn't have a parameter to directly limit cluster </a:t>
            </a:r>
            <a:r>
              <a:rPr lang="en-US" dirty="0" smtClean="0"/>
              <a:t>size.</a:t>
            </a:r>
            <a:endParaRPr lang="he-IL" dirty="0"/>
          </a:p>
        </p:txBody>
      </p:sp>
      <p:sp>
        <p:nvSpPr>
          <p:cNvPr id="4" name="Slide Number Placeholder 3"/>
          <p:cNvSpPr>
            <a:spLocks noGrp="1"/>
          </p:cNvSpPr>
          <p:nvPr>
            <p:ph type="sldNum" sz="quarter" idx="12"/>
          </p:nvPr>
        </p:nvSpPr>
        <p:spPr/>
        <p:txBody>
          <a:bodyPr/>
          <a:lstStyle/>
          <a:p>
            <a:fld id="{2EAF0D2C-B61B-4B32-849A-464FBF2BEA18}" type="slidenum">
              <a:rPr lang="he-IL" smtClean="0"/>
              <a:pPr/>
              <a:t>31</a:t>
            </a:fld>
            <a:endParaRPr lang="he-IL" dirty="0"/>
          </a:p>
        </p:txBody>
      </p:sp>
      <p:sp>
        <p:nvSpPr>
          <p:cNvPr id="5" name="Oval 4"/>
          <p:cNvSpPr/>
          <p:nvPr/>
        </p:nvSpPr>
        <p:spPr>
          <a:xfrm>
            <a:off x="179512" y="6453336"/>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35545022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50"/>
                                        <p:tgtEl>
                                          <p:spTgt spid="3">
                                            <p:txEl>
                                              <p:pRg st="1" end="1"/>
                                            </p:txEl>
                                          </p:spTgt>
                                        </p:tgtEl>
                                      </p:cBhvr>
                                    </p:animEffect>
                                    <p:anim calcmode="lin" valueType="num">
                                      <p:cBhvr>
                                        <p:cTn id="14"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50"/>
                                        <p:tgtEl>
                                          <p:spTgt spid="3">
                                            <p:txEl>
                                              <p:pRg st="3" end="3"/>
                                            </p:txEl>
                                          </p:spTgt>
                                        </p:tgtEl>
                                      </p:cBhvr>
                                    </p:animEffect>
                                    <p:anim calcmode="lin" valueType="num">
                                      <p:cBhvr>
                                        <p:cTn id="21"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3" fill="hold">
                            <p:stCondLst>
                              <p:cond delay="250"/>
                            </p:stCondLst>
                            <p:childTnLst>
                              <p:par>
                                <p:cTn id="24" presetID="42" presetClass="entr" presetSubtype="0"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250"/>
                                        <p:tgtEl>
                                          <p:spTgt spid="3">
                                            <p:txEl>
                                              <p:pRg st="4" end="4"/>
                                            </p:txEl>
                                          </p:spTgt>
                                        </p:tgtEl>
                                      </p:cBhvr>
                                    </p:animEffect>
                                    <p:anim calcmode="lin" valueType="num">
                                      <p:cBhvr>
                                        <p:cTn id="27"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50"/>
                                        <p:tgtEl>
                                          <p:spTgt spid="3">
                                            <p:txEl>
                                              <p:pRg st="5" end="5"/>
                                            </p:txEl>
                                          </p:spTgt>
                                        </p:tgtEl>
                                      </p:cBhvr>
                                    </p:animEffect>
                                    <p:anim calcmode="lin" valueType="num">
                                      <p:cBhvr>
                                        <p:cTn id="33" dur="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750"/>
                            </p:stCondLst>
                            <p:childTnLst>
                              <p:par>
                                <p:cTn id="36" presetID="42" presetClass="entr" presetSubtype="0"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250"/>
                                        <p:tgtEl>
                                          <p:spTgt spid="3">
                                            <p:txEl>
                                              <p:pRg st="6" end="6"/>
                                            </p:txEl>
                                          </p:spTgt>
                                        </p:tgtEl>
                                      </p:cBhvr>
                                    </p:animEffect>
                                    <p:anim calcmode="lin" valueType="num">
                                      <p:cBhvr>
                                        <p:cTn id="39" dur="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2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1"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JointCluster yields better coverage of genes than a competing method</a:t>
            </a:r>
            <a:endParaRPr lang="he-IL" dirty="0"/>
          </a:p>
        </p:txBody>
      </p:sp>
      <p:sp>
        <p:nvSpPr>
          <p:cNvPr id="4" name="Slide Number Placeholder 3"/>
          <p:cNvSpPr>
            <a:spLocks noGrp="1"/>
          </p:cNvSpPr>
          <p:nvPr>
            <p:ph type="sldNum" sz="quarter" idx="12"/>
          </p:nvPr>
        </p:nvSpPr>
        <p:spPr/>
        <p:txBody>
          <a:bodyPr/>
          <a:lstStyle/>
          <a:p>
            <a:fld id="{2EAF0D2C-B61B-4B32-849A-464FBF2BEA18}" type="slidenum">
              <a:rPr lang="he-IL" smtClean="0"/>
              <a:pPr/>
              <a:t>32</a:t>
            </a:fld>
            <a:endParaRPr lang="he-IL" dirty="0"/>
          </a:p>
        </p:txBody>
      </p:sp>
      <p:pic>
        <p:nvPicPr>
          <p:cNvPr id="16386" name="Picture 2" descr="C:\Users\Tal\Downloads\Chrome\journal.pcbi.1000742.g004.tif"/>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50000"/>
          <a:stretch/>
        </p:blipFill>
        <p:spPr bwMode="auto">
          <a:xfrm>
            <a:off x="467544" y="2204864"/>
            <a:ext cx="8280920" cy="312388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Oval 4"/>
          <p:cNvSpPr/>
          <p:nvPr/>
        </p:nvSpPr>
        <p:spPr>
          <a:xfrm>
            <a:off x="179512" y="6453336"/>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24536127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250"/>
                                        <p:tgtEl>
                                          <p:spTgt spid="16386"/>
                                        </p:tgtEl>
                                      </p:cBhvr>
                                    </p:animEffect>
                                  </p:childTnLst>
                                </p:cTn>
                              </p:par>
                            </p:childTnLst>
                          </p:cTn>
                        </p:par>
                        <p:par>
                          <p:cTn id="8" fill="hold">
                            <p:stCondLst>
                              <p:cond delay="25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e-IL"/>
          </a:p>
        </p:txBody>
      </p:sp>
      <p:sp>
        <p:nvSpPr>
          <p:cNvPr id="3" name="Title 2"/>
          <p:cNvSpPr>
            <a:spLocks noGrp="1"/>
          </p:cNvSpPr>
          <p:nvPr>
            <p:ph type="title"/>
          </p:nvPr>
        </p:nvSpPr>
        <p:spPr/>
        <p:txBody>
          <a:bodyPr/>
          <a:lstStyle/>
          <a:p>
            <a:r>
              <a:rPr lang="en-US" dirty="0"/>
              <a:t>Discussion</a:t>
            </a:r>
            <a:endParaRPr lang="he-IL" dirty="0"/>
          </a:p>
        </p:txBody>
      </p:sp>
      <p:sp>
        <p:nvSpPr>
          <p:cNvPr id="4" name="Slide Number Placeholder 3"/>
          <p:cNvSpPr>
            <a:spLocks noGrp="1"/>
          </p:cNvSpPr>
          <p:nvPr>
            <p:ph type="sldNum" sz="quarter" idx="12"/>
          </p:nvPr>
        </p:nvSpPr>
        <p:spPr/>
        <p:txBody>
          <a:bodyPr/>
          <a:lstStyle/>
          <a:p>
            <a:fld id="{2EAF0D2C-B61B-4B32-849A-464FBF2BEA18}" type="slidenum">
              <a:rPr lang="he-IL" smtClean="0"/>
              <a:pPr/>
              <a:t>33</a:t>
            </a:fld>
            <a:endParaRPr lang="he-IL"/>
          </a:p>
        </p:txBody>
      </p:sp>
    </p:spTree>
    <p:extLst>
      <p:ext uri="{BB962C8B-B14F-4D97-AF65-F5344CB8AC3E}">
        <p14:creationId xmlns:p14="http://schemas.microsoft.com/office/powerpoint/2010/main" xmlns="" val="2261690292"/>
      </p:ext>
    </p:extLst>
  </p:cSld>
  <p:clrMapOvr>
    <a:masterClrMapping/>
  </p:clrMapOvr>
  <mc:AlternateContent xmlns:mc="http://schemas.openxmlformats.org/markup-compatibility/2006">
    <mc:Choice xmlns:p14="http://schemas.microsoft.com/office/powerpoint/2010/main" xmlns="" Requires="p14">
      <p:transition spd="slow" p14:dur="1250">
        <p14:gallery dir="r"/>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olf-pac.com/assets/pages/534/lsat_discussion_forum.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59832" y="4899309"/>
            <a:ext cx="2592288" cy="160692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a:t>Discussion</a:t>
            </a:r>
            <a:endParaRPr lang="he-IL" dirty="0"/>
          </a:p>
        </p:txBody>
      </p:sp>
      <p:sp>
        <p:nvSpPr>
          <p:cNvPr id="3" name="Content Placeholder 2"/>
          <p:cNvSpPr>
            <a:spLocks noGrp="1"/>
          </p:cNvSpPr>
          <p:nvPr>
            <p:ph idx="1"/>
          </p:nvPr>
        </p:nvSpPr>
        <p:spPr/>
        <p:txBody>
          <a:bodyPr/>
          <a:lstStyle/>
          <a:p>
            <a:r>
              <a:rPr lang="en-US" dirty="0" smtClean="0">
                <a:solidFill>
                  <a:schemeClr val="tx1"/>
                </a:solidFill>
              </a:rPr>
              <a:t>Heterogeneous large-scale datasets are accumulating at a rapid pace.</a:t>
            </a:r>
          </a:p>
          <a:p>
            <a:endParaRPr lang="en-US" dirty="0" smtClean="0">
              <a:solidFill>
                <a:schemeClr val="tx1"/>
              </a:solidFill>
            </a:endParaRPr>
          </a:p>
          <a:p>
            <a:r>
              <a:rPr lang="en-US" dirty="0" smtClean="0">
                <a:solidFill>
                  <a:schemeClr val="tx1"/>
                </a:solidFill>
              </a:rPr>
              <a:t>Efforts to integrate them are intensifying.</a:t>
            </a:r>
          </a:p>
          <a:p>
            <a:endParaRPr lang="en-US" dirty="0" smtClean="0">
              <a:solidFill>
                <a:schemeClr val="tx1"/>
              </a:solidFill>
            </a:endParaRPr>
          </a:p>
          <a:p>
            <a:r>
              <a:rPr lang="en-US" dirty="0" err="1" smtClean="0">
                <a:solidFill>
                  <a:schemeClr val="tx1"/>
                </a:solidFill>
              </a:rPr>
              <a:t>JointCluster</a:t>
            </a:r>
            <a:r>
              <a:rPr lang="en-US" dirty="0" smtClean="0">
                <a:solidFill>
                  <a:schemeClr val="tx1"/>
                </a:solidFill>
              </a:rPr>
              <a:t> provides a versatile approach to integrating any number of heterogeneous datasets.</a:t>
            </a:r>
          </a:p>
          <a:p>
            <a:pPr lvl="1"/>
            <a:r>
              <a:rPr lang="en-US" dirty="0" smtClean="0"/>
              <a:t>Natural progression from clustering of single to multiple datasets.</a:t>
            </a:r>
          </a:p>
        </p:txBody>
      </p:sp>
      <p:sp>
        <p:nvSpPr>
          <p:cNvPr id="4" name="Slide Number Placeholder 3"/>
          <p:cNvSpPr>
            <a:spLocks noGrp="1"/>
          </p:cNvSpPr>
          <p:nvPr>
            <p:ph type="sldNum" sz="quarter" idx="12"/>
          </p:nvPr>
        </p:nvSpPr>
        <p:spPr/>
        <p:txBody>
          <a:bodyPr/>
          <a:lstStyle/>
          <a:p>
            <a:fld id="{2EAF0D2C-B61B-4B32-849A-464FBF2BEA18}" type="slidenum">
              <a:rPr lang="he-IL" smtClean="0"/>
              <a:pPr/>
              <a:t>34</a:t>
            </a:fld>
            <a:endParaRPr lang="he-IL" dirty="0"/>
          </a:p>
        </p:txBody>
      </p:sp>
      <p:sp>
        <p:nvSpPr>
          <p:cNvPr id="6" name="Oval 5"/>
          <p:cNvSpPr/>
          <p:nvPr/>
        </p:nvSpPr>
        <p:spPr>
          <a:xfrm>
            <a:off x="179512" y="6453336"/>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3614397607"/>
      </p:ext>
    </p:extLst>
  </p:cSld>
  <p:clrMapOvr>
    <a:masterClrMapping/>
  </p:clrMapOvr>
  <mc:AlternateContent xmlns:mc="http://schemas.openxmlformats.org/markup-compatibility/2006">
    <mc:Choice xmlns:p14="http://schemas.microsoft.com/office/powerpoint/2010/main" xmlns="" Requires="p14">
      <p:transition spd="slow">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50"/>
                                        <p:tgtEl>
                                          <p:spTgt spid="102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50"/>
                                        <p:tgtEl>
                                          <p:spTgt spid="3">
                                            <p:txEl>
                                              <p:pRg st="0" end="0"/>
                                            </p:txEl>
                                          </p:spTgt>
                                        </p:tgtEl>
                                      </p:cBhvr>
                                    </p:animEffect>
                                    <p:anim calcmode="lin" valueType="num">
                                      <p:cBhvr>
                                        <p:cTn id="11"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anim calcmode="lin" valueType="num">
                                      <p:cBhvr>
                                        <p:cTn id="18"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50"/>
                                        <p:tgtEl>
                                          <p:spTgt spid="3">
                                            <p:txEl>
                                              <p:pRg st="4" end="4"/>
                                            </p:txEl>
                                          </p:spTgt>
                                        </p:tgtEl>
                                      </p:cBhvr>
                                    </p:animEffect>
                                    <p:anim calcmode="lin" valueType="num">
                                      <p:cBhvr>
                                        <p:cTn id="25"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
                            </p:stCondLst>
                            <p:childTnLst>
                              <p:par>
                                <p:cTn id="28" presetID="42" presetClass="entr" presetSubtype="0"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250"/>
                                        <p:tgtEl>
                                          <p:spTgt spid="3">
                                            <p:txEl>
                                              <p:pRg st="5" end="5"/>
                                            </p:txEl>
                                          </p:spTgt>
                                        </p:tgtEl>
                                      </p:cBhvr>
                                    </p:animEffect>
                                    <p:anim calcmode="lin" valueType="num">
                                      <p:cBhvr>
                                        <p:cTn id="31" dur="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endParaRPr lang="he-IL" dirty="0"/>
          </a:p>
        </p:txBody>
      </p:sp>
      <p:sp>
        <p:nvSpPr>
          <p:cNvPr id="3" name="Content Placeholder 2"/>
          <p:cNvSpPr>
            <a:spLocks noGrp="1"/>
          </p:cNvSpPr>
          <p:nvPr>
            <p:ph idx="1"/>
          </p:nvPr>
        </p:nvSpPr>
        <p:spPr/>
        <p:txBody>
          <a:bodyPr>
            <a:normAutofit/>
          </a:bodyPr>
          <a:lstStyle/>
          <a:p>
            <a:r>
              <a:rPr lang="en-US" dirty="0" smtClean="0"/>
              <a:t>Testing </a:t>
            </a:r>
            <a:r>
              <a:rPr lang="en-US" dirty="0" err="1" smtClean="0"/>
              <a:t>JointCluster</a:t>
            </a:r>
            <a:r>
              <a:rPr lang="en-US" dirty="0" smtClean="0"/>
              <a:t> </a:t>
            </a:r>
            <a:r>
              <a:rPr lang="en-US" dirty="0"/>
              <a:t>algorithm on simulated </a:t>
            </a:r>
            <a:r>
              <a:rPr lang="en-US" dirty="0" smtClean="0"/>
              <a:t>datasets.</a:t>
            </a:r>
          </a:p>
          <a:p>
            <a:endParaRPr lang="en-US" dirty="0"/>
          </a:p>
          <a:p>
            <a:r>
              <a:rPr lang="en-US" dirty="0"/>
              <a:t>Testing </a:t>
            </a:r>
            <a:r>
              <a:rPr lang="en-US" dirty="0" err="1" smtClean="0"/>
              <a:t>JointCluster</a:t>
            </a:r>
            <a:r>
              <a:rPr lang="en-US" dirty="0" smtClean="0"/>
              <a:t> </a:t>
            </a:r>
            <a:r>
              <a:rPr lang="en-US" dirty="0"/>
              <a:t>on yeast empirical datasets</a:t>
            </a:r>
            <a:r>
              <a:rPr lang="en-US" dirty="0" smtClean="0"/>
              <a:t>.</a:t>
            </a:r>
          </a:p>
          <a:p>
            <a:pPr lvl="1"/>
            <a:r>
              <a:rPr lang="en-US" dirty="0" smtClean="0"/>
              <a:t>More </a:t>
            </a:r>
            <a:r>
              <a:rPr lang="en-US" dirty="0"/>
              <a:t>flexible than two-network clustering </a:t>
            </a:r>
            <a:r>
              <a:rPr lang="en-US" dirty="0" smtClean="0"/>
              <a:t>methods.</a:t>
            </a:r>
          </a:p>
          <a:p>
            <a:pPr lvl="1"/>
            <a:r>
              <a:rPr lang="en-US" dirty="0"/>
              <a:t>Consistent with known biology, extend our knowledge</a:t>
            </a:r>
            <a:r>
              <a:rPr lang="en-US" dirty="0" smtClean="0"/>
              <a:t>.</a:t>
            </a:r>
          </a:p>
          <a:p>
            <a:endParaRPr lang="en-US" dirty="0" smtClean="0"/>
          </a:p>
          <a:p>
            <a:r>
              <a:rPr lang="en-US" dirty="0" err="1"/>
              <a:t>JointCluster</a:t>
            </a:r>
            <a:r>
              <a:rPr lang="en-US" dirty="0"/>
              <a:t> can handle multiple heterogeneous network.</a:t>
            </a:r>
          </a:p>
          <a:p>
            <a:pPr lvl="1"/>
            <a:r>
              <a:rPr lang="en-US" dirty="0"/>
              <a:t>Enables better coverage of genes </a:t>
            </a:r>
            <a:r>
              <a:rPr lang="en-US" dirty="0" err="1"/>
              <a:t>especialy</a:t>
            </a:r>
            <a:r>
              <a:rPr lang="en-US" dirty="0"/>
              <a:t> when knowledge of physical interactions is less complete</a:t>
            </a:r>
            <a:r>
              <a:rPr lang="en-US" dirty="0" smtClean="0"/>
              <a:t>.</a:t>
            </a:r>
          </a:p>
          <a:p>
            <a:pPr marL="0" indent="0">
              <a:buNone/>
            </a:pPr>
            <a:endParaRPr lang="en-US" dirty="0" smtClean="0"/>
          </a:p>
          <a:p>
            <a:r>
              <a:rPr lang="en-US" dirty="0" smtClean="0"/>
              <a:t>Unsupervised </a:t>
            </a:r>
            <a:r>
              <a:rPr lang="en-US" dirty="0"/>
              <a:t>and exploratory approach to data </a:t>
            </a:r>
            <a:r>
              <a:rPr lang="en-US" dirty="0" smtClean="0"/>
              <a:t>integration.</a:t>
            </a:r>
          </a:p>
        </p:txBody>
      </p:sp>
      <p:sp>
        <p:nvSpPr>
          <p:cNvPr id="4" name="Slide Number Placeholder 3"/>
          <p:cNvSpPr>
            <a:spLocks noGrp="1"/>
          </p:cNvSpPr>
          <p:nvPr>
            <p:ph type="sldNum" sz="quarter" idx="12"/>
          </p:nvPr>
        </p:nvSpPr>
        <p:spPr/>
        <p:txBody>
          <a:bodyPr/>
          <a:lstStyle/>
          <a:p>
            <a:fld id="{2EAF0D2C-B61B-4B32-849A-464FBF2BEA18}" type="slidenum">
              <a:rPr lang="he-IL" smtClean="0"/>
              <a:pPr/>
              <a:t>35</a:t>
            </a:fld>
            <a:endParaRPr lang="he-IL" dirty="0"/>
          </a:p>
        </p:txBody>
      </p:sp>
      <p:sp>
        <p:nvSpPr>
          <p:cNvPr id="5" name="Oval 4"/>
          <p:cNvSpPr/>
          <p:nvPr/>
        </p:nvSpPr>
        <p:spPr>
          <a:xfrm>
            <a:off x="179512" y="6453336"/>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28853289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50"/>
                                        <p:tgtEl>
                                          <p:spTgt spid="3">
                                            <p:txEl>
                                              <p:pRg st="2" end="2"/>
                                            </p:txEl>
                                          </p:spTgt>
                                        </p:tgtEl>
                                      </p:cBhvr>
                                    </p:animEffect>
                                    <p:anim calcmode="lin" valueType="num">
                                      <p:cBhvr>
                                        <p:cTn id="15"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250"/>
                            </p:stCondLst>
                            <p:childTnLst>
                              <p:par>
                                <p:cTn id="18" presetID="42"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50"/>
                                        <p:tgtEl>
                                          <p:spTgt spid="3">
                                            <p:txEl>
                                              <p:pRg st="3" end="3"/>
                                            </p:txEl>
                                          </p:spTgt>
                                        </p:tgtEl>
                                      </p:cBhvr>
                                    </p:animEffect>
                                    <p:anim calcmode="lin" valueType="num">
                                      <p:cBhvr>
                                        <p:cTn id="21"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250"/>
                                        <p:tgtEl>
                                          <p:spTgt spid="3">
                                            <p:txEl>
                                              <p:pRg st="4" end="4"/>
                                            </p:txEl>
                                          </p:spTgt>
                                        </p:tgtEl>
                                      </p:cBhvr>
                                    </p:animEffect>
                                    <p:anim calcmode="lin" valueType="num">
                                      <p:cBhvr>
                                        <p:cTn id="27"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250"/>
                                        <p:tgtEl>
                                          <p:spTgt spid="3">
                                            <p:txEl>
                                              <p:pRg st="6" end="6"/>
                                            </p:txEl>
                                          </p:spTgt>
                                        </p:tgtEl>
                                      </p:cBhvr>
                                    </p:animEffect>
                                    <p:anim calcmode="lin" valueType="num">
                                      <p:cBhvr>
                                        <p:cTn id="34" dur="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2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250"/>
                            </p:stCondLst>
                            <p:childTnLst>
                              <p:par>
                                <p:cTn id="37" presetID="42"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250"/>
                                        <p:tgtEl>
                                          <p:spTgt spid="3">
                                            <p:txEl>
                                              <p:pRg st="7" end="7"/>
                                            </p:txEl>
                                          </p:spTgt>
                                        </p:tgtEl>
                                      </p:cBhvr>
                                    </p:animEffect>
                                    <p:anim calcmode="lin" valueType="num">
                                      <p:cBhvr>
                                        <p:cTn id="40" dur="2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25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250"/>
                                        <p:tgtEl>
                                          <p:spTgt spid="3">
                                            <p:txEl>
                                              <p:pRg st="9" end="9"/>
                                            </p:txEl>
                                          </p:spTgt>
                                        </p:tgtEl>
                                      </p:cBhvr>
                                    </p:animEffect>
                                    <p:anim calcmode="lin" valueType="num">
                                      <p:cBhvr>
                                        <p:cTn id="47" dur="25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25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49" fill="hold">
                            <p:stCondLst>
                              <p:cond delay="250"/>
                            </p:stCondLst>
                            <p:childTnLst>
                              <p:par>
                                <p:cTn id="50" presetID="1" presetClass="entr" presetSubtype="0"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e-IL"/>
          </a:p>
        </p:txBody>
      </p:sp>
      <p:sp>
        <p:nvSpPr>
          <p:cNvPr id="3" name="Title 2"/>
          <p:cNvSpPr>
            <a:spLocks noGrp="1"/>
          </p:cNvSpPr>
          <p:nvPr>
            <p:ph type="title"/>
          </p:nvPr>
        </p:nvSpPr>
        <p:spPr/>
        <p:txBody>
          <a:bodyPr/>
          <a:lstStyle/>
          <a:p>
            <a:r>
              <a:rPr lang="en-US" dirty="0" smtClean="0"/>
              <a:t>Conclusion</a:t>
            </a:r>
            <a:endParaRPr lang="he-IL" dirty="0"/>
          </a:p>
        </p:txBody>
      </p:sp>
      <p:sp>
        <p:nvSpPr>
          <p:cNvPr id="4" name="Slide Number Placeholder 3"/>
          <p:cNvSpPr>
            <a:spLocks noGrp="1"/>
          </p:cNvSpPr>
          <p:nvPr>
            <p:ph type="sldNum" sz="quarter" idx="12"/>
          </p:nvPr>
        </p:nvSpPr>
        <p:spPr/>
        <p:txBody>
          <a:bodyPr/>
          <a:lstStyle/>
          <a:p>
            <a:fld id="{2EAF0D2C-B61B-4B32-849A-464FBF2BEA18}" type="slidenum">
              <a:rPr lang="he-IL" smtClean="0"/>
              <a:pPr/>
              <a:t>36</a:t>
            </a:fld>
            <a:endParaRPr lang="he-IL"/>
          </a:p>
        </p:txBody>
      </p:sp>
    </p:spTree>
    <p:extLst>
      <p:ext uri="{BB962C8B-B14F-4D97-AF65-F5344CB8AC3E}">
        <p14:creationId xmlns:p14="http://schemas.microsoft.com/office/powerpoint/2010/main" xmlns="" val="592106740"/>
      </p:ext>
    </p:extLst>
  </p:cSld>
  <p:clrMapOvr>
    <a:masterClrMapping/>
  </p:clrMapOvr>
  <mc:AlternateContent xmlns:mc="http://schemas.openxmlformats.org/markup-compatibility/2006">
    <mc:Choice xmlns:p14="http://schemas.microsoft.com/office/powerpoint/2010/main" xmlns="" Requires="p14">
      <p:transition spd="slow" p14:dur="1250">
        <p14:gallery dir="r"/>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endParaRPr lang="he-IL" dirty="0"/>
          </a:p>
        </p:txBody>
      </p:sp>
      <p:sp>
        <p:nvSpPr>
          <p:cNvPr id="3" name="Content Placeholder 2"/>
          <p:cNvSpPr>
            <a:spLocks noGrp="1"/>
          </p:cNvSpPr>
          <p:nvPr>
            <p:ph idx="1"/>
          </p:nvPr>
        </p:nvSpPr>
        <p:spPr>
          <a:xfrm>
            <a:off x="457200" y="1600200"/>
            <a:ext cx="8229600" cy="4997152"/>
          </a:xfrm>
        </p:spPr>
        <p:txBody>
          <a:bodyPr>
            <a:normAutofit/>
          </a:bodyPr>
          <a:lstStyle/>
          <a:p>
            <a:r>
              <a:rPr lang="en-US" dirty="0"/>
              <a:t>The challenge: integrating multiple datasets in order to study different aspects of biological </a:t>
            </a:r>
            <a:r>
              <a:rPr lang="en-US" dirty="0" smtClean="0"/>
              <a:t>systems.</a:t>
            </a:r>
            <a:endParaRPr lang="en-US" dirty="0"/>
          </a:p>
          <a:p>
            <a:r>
              <a:rPr lang="en-US" dirty="0" smtClean="0"/>
              <a:t>Proposed simultaneous </a:t>
            </a:r>
            <a:r>
              <a:rPr lang="en-US" dirty="0"/>
              <a:t>clustering of multiple </a:t>
            </a:r>
            <a:r>
              <a:rPr lang="en-US" dirty="0" smtClean="0"/>
              <a:t>networks.</a:t>
            </a:r>
          </a:p>
          <a:p>
            <a:pPr lvl="1"/>
            <a:r>
              <a:rPr lang="en-US" dirty="0" smtClean="0"/>
              <a:t>Efficient solution that permits </a:t>
            </a:r>
            <a:r>
              <a:rPr lang="en-US" dirty="0"/>
              <a:t>certain theoretical </a:t>
            </a:r>
            <a:r>
              <a:rPr lang="en-US" dirty="0" smtClean="0"/>
              <a:t>guarantees</a:t>
            </a:r>
          </a:p>
          <a:p>
            <a:pPr lvl="1"/>
            <a:r>
              <a:rPr lang="en-US" dirty="0"/>
              <a:t>Effective scaling heuristic</a:t>
            </a:r>
          </a:p>
          <a:p>
            <a:pPr lvl="1"/>
            <a:r>
              <a:rPr lang="en-US" dirty="0"/>
              <a:t>Flexibility to handle multiple heterogeneous </a:t>
            </a:r>
            <a:r>
              <a:rPr lang="en-US" dirty="0" smtClean="0"/>
              <a:t>networks</a:t>
            </a:r>
          </a:p>
          <a:p>
            <a:endParaRPr lang="en-US" dirty="0" smtClean="0"/>
          </a:p>
          <a:p>
            <a:r>
              <a:rPr lang="en-US" dirty="0" smtClean="0"/>
              <a:t>Results of </a:t>
            </a:r>
            <a:r>
              <a:rPr lang="en-US" dirty="0" err="1" smtClean="0"/>
              <a:t>JointCluster</a:t>
            </a:r>
            <a:r>
              <a:rPr lang="en-US" dirty="0" smtClean="0"/>
              <a:t>:</a:t>
            </a:r>
          </a:p>
          <a:p>
            <a:pPr lvl="1"/>
            <a:r>
              <a:rPr lang="en-US" dirty="0" smtClean="0"/>
              <a:t>More </a:t>
            </a:r>
            <a:r>
              <a:rPr lang="en-US" dirty="0"/>
              <a:t>robust, </a:t>
            </a:r>
            <a:r>
              <a:rPr lang="en-US" dirty="0" smtClean="0"/>
              <a:t>and can </a:t>
            </a:r>
            <a:r>
              <a:rPr lang="en-US" dirty="0"/>
              <a:t>handle high false positive </a:t>
            </a:r>
            <a:r>
              <a:rPr lang="en-US" dirty="0" smtClean="0"/>
              <a:t>rates.</a:t>
            </a:r>
          </a:p>
          <a:p>
            <a:pPr lvl="1"/>
            <a:r>
              <a:rPr lang="en-US" dirty="0" smtClean="0"/>
              <a:t>More </a:t>
            </a:r>
            <a:r>
              <a:rPr lang="en-US" dirty="0"/>
              <a:t>consistently enriched for various reference </a:t>
            </a:r>
            <a:r>
              <a:rPr lang="en-US" dirty="0" smtClean="0"/>
              <a:t>classes.</a:t>
            </a:r>
          </a:p>
          <a:p>
            <a:pPr lvl="1"/>
            <a:r>
              <a:rPr lang="en-US" dirty="0" smtClean="0"/>
              <a:t>Yielding </a:t>
            </a:r>
            <a:r>
              <a:rPr lang="en-US" dirty="0"/>
              <a:t>better </a:t>
            </a:r>
            <a:r>
              <a:rPr lang="en-US" dirty="0" smtClean="0"/>
              <a:t>coverage.</a:t>
            </a:r>
          </a:p>
          <a:p>
            <a:pPr lvl="1"/>
            <a:r>
              <a:rPr lang="en-US" dirty="0"/>
              <a:t>Agree with known biology of </a:t>
            </a:r>
            <a:r>
              <a:rPr lang="en-US" dirty="0" smtClean="0"/>
              <a:t>yeast.</a:t>
            </a:r>
            <a:endParaRPr lang="en-US" dirty="0"/>
          </a:p>
        </p:txBody>
      </p:sp>
      <p:sp>
        <p:nvSpPr>
          <p:cNvPr id="4" name="Slide Number Placeholder 3"/>
          <p:cNvSpPr>
            <a:spLocks noGrp="1"/>
          </p:cNvSpPr>
          <p:nvPr>
            <p:ph type="sldNum" sz="quarter" idx="12"/>
          </p:nvPr>
        </p:nvSpPr>
        <p:spPr/>
        <p:txBody>
          <a:bodyPr/>
          <a:lstStyle/>
          <a:p>
            <a:fld id="{2EAF0D2C-B61B-4B32-849A-464FBF2BEA18}" type="slidenum">
              <a:rPr lang="he-IL" smtClean="0"/>
              <a:pPr/>
              <a:t>37</a:t>
            </a:fld>
            <a:endParaRPr lang="he-IL" dirty="0"/>
          </a:p>
        </p:txBody>
      </p:sp>
      <p:sp>
        <p:nvSpPr>
          <p:cNvPr id="5" name="Oval 4"/>
          <p:cNvSpPr/>
          <p:nvPr/>
        </p:nvSpPr>
        <p:spPr>
          <a:xfrm>
            <a:off x="179512" y="6453336"/>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3665610713"/>
      </p:ext>
    </p:extLst>
  </p:cSld>
  <p:clrMapOvr>
    <a:masterClrMapping/>
  </p:clrMapOvr>
  <mc:AlternateContent xmlns:mc="http://schemas.openxmlformats.org/markup-compatibility/2006">
    <mc:Choice xmlns:p14="http://schemas.microsoft.com/office/powerpoint/2010/main" xmlns="" Requires="p14">
      <p:transition spd="slow">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50"/>
                                        <p:tgtEl>
                                          <p:spTgt spid="3">
                                            <p:txEl>
                                              <p:pRg st="1" end="1"/>
                                            </p:txEl>
                                          </p:spTgt>
                                        </p:tgtEl>
                                      </p:cBhvr>
                                    </p:animEffect>
                                    <p:anim calcmode="lin" valueType="num">
                                      <p:cBhvr>
                                        <p:cTn id="15"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250"/>
                            </p:stCondLst>
                            <p:childTnLst>
                              <p:par>
                                <p:cTn id="18" presetID="42"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50"/>
                                        <p:tgtEl>
                                          <p:spTgt spid="3">
                                            <p:txEl>
                                              <p:pRg st="2" end="2"/>
                                            </p:txEl>
                                          </p:spTgt>
                                        </p:tgtEl>
                                      </p:cBhvr>
                                    </p:animEffect>
                                    <p:anim calcmode="lin" valueType="num">
                                      <p:cBhvr>
                                        <p:cTn id="21"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250"/>
                                        <p:tgtEl>
                                          <p:spTgt spid="3">
                                            <p:txEl>
                                              <p:pRg st="3" end="3"/>
                                            </p:txEl>
                                          </p:spTgt>
                                        </p:tgtEl>
                                      </p:cBhvr>
                                    </p:animEffect>
                                    <p:anim calcmode="lin" valueType="num">
                                      <p:cBhvr>
                                        <p:cTn id="27"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750"/>
                            </p:stCondLst>
                            <p:childTnLst>
                              <p:par>
                                <p:cTn id="30" presetID="42"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50"/>
                                        <p:tgtEl>
                                          <p:spTgt spid="3">
                                            <p:txEl>
                                              <p:pRg st="4" end="4"/>
                                            </p:txEl>
                                          </p:spTgt>
                                        </p:tgtEl>
                                      </p:cBhvr>
                                    </p:animEffect>
                                    <p:anim calcmode="lin" valueType="num">
                                      <p:cBhvr>
                                        <p:cTn id="33"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250"/>
                                        <p:tgtEl>
                                          <p:spTgt spid="3">
                                            <p:txEl>
                                              <p:pRg st="6" end="6"/>
                                            </p:txEl>
                                          </p:spTgt>
                                        </p:tgtEl>
                                      </p:cBhvr>
                                    </p:animEffect>
                                    <p:anim calcmode="lin" valueType="num">
                                      <p:cBhvr>
                                        <p:cTn id="40" dur="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2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2" fill="hold">
                            <p:stCondLst>
                              <p:cond delay="250"/>
                            </p:stCondLst>
                            <p:childTnLst>
                              <p:par>
                                <p:cTn id="43" presetID="42" presetClass="entr" presetSubtype="0" fill="hold" grpId="0"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250"/>
                                        <p:tgtEl>
                                          <p:spTgt spid="3">
                                            <p:txEl>
                                              <p:pRg st="7" end="7"/>
                                            </p:txEl>
                                          </p:spTgt>
                                        </p:tgtEl>
                                      </p:cBhvr>
                                    </p:animEffect>
                                    <p:anim calcmode="lin" valueType="num">
                                      <p:cBhvr>
                                        <p:cTn id="46" dur="2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25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
                            </p:stCondLst>
                            <p:childTnLst>
                              <p:par>
                                <p:cTn id="49" presetID="42" presetClass="entr" presetSubtype="0" fill="hold" grpId="0" nodeType="after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250"/>
                                        <p:tgtEl>
                                          <p:spTgt spid="3">
                                            <p:txEl>
                                              <p:pRg st="8" end="8"/>
                                            </p:txEl>
                                          </p:spTgt>
                                        </p:tgtEl>
                                      </p:cBhvr>
                                    </p:animEffect>
                                    <p:anim calcmode="lin" valueType="num">
                                      <p:cBhvr>
                                        <p:cTn id="52" dur="2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25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
                            </p:stCondLst>
                            <p:childTnLst>
                              <p:par>
                                <p:cTn id="55" presetID="42" presetClass="entr" presetSubtype="0" fill="hold" grpId="0" nodeType="after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250"/>
                                        <p:tgtEl>
                                          <p:spTgt spid="3">
                                            <p:txEl>
                                              <p:pRg st="9" end="9"/>
                                            </p:txEl>
                                          </p:spTgt>
                                        </p:tgtEl>
                                      </p:cBhvr>
                                    </p:animEffect>
                                    <p:anim calcmode="lin" valueType="num">
                                      <p:cBhvr>
                                        <p:cTn id="58" dur="25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9" dur="25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42" presetClass="entr" presetSubtype="0" fill="hold" grpId="0" nodeType="after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250"/>
                                        <p:tgtEl>
                                          <p:spTgt spid="3">
                                            <p:txEl>
                                              <p:pRg st="10" end="10"/>
                                            </p:txEl>
                                          </p:spTgt>
                                        </p:tgtEl>
                                      </p:cBhvr>
                                    </p:animEffect>
                                    <p:anim calcmode="lin" valueType="num">
                                      <p:cBhvr>
                                        <p:cTn id="64" dur="25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25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66" fill="hold">
                            <p:stCondLst>
                              <p:cond delay="1250"/>
                            </p:stCondLst>
                            <p:childTnLst>
                              <p:par>
                                <p:cTn id="67" presetID="1" presetClass="entr" presetSubtype="0"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AF0D2C-B61B-4B32-849A-464FBF2BEA18}" type="slidenum">
              <a:rPr lang="he-IL" smtClean="0"/>
              <a:pPr/>
              <a:t>38</a:t>
            </a:fld>
            <a:endParaRPr lang="he-IL"/>
          </a:p>
        </p:txBody>
      </p:sp>
      <p:sp>
        <p:nvSpPr>
          <p:cNvPr id="3" name="Rectangle 2"/>
          <p:cNvSpPr/>
          <p:nvPr/>
        </p:nvSpPr>
        <p:spPr>
          <a:xfrm>
            <a:off x="2673886" y="332656"/>
            <a:ext cx="3796232"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Questions?</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Content Placeholder 2"/>
          <p:cNvSpPr txBox="1">
            <a:spLocks/>
          </p:cNvSpPr>
          <p:nvPr/>
        </p:nvSpPr>
        <p:spPr>
          <a:xfrm>
            <a:off x="457200" y="1600200"/>
            <a:ext cx="8229600" cy="4525963"/>
          </a:xfrm>
          <a:prstGeom prst="rect">
            <a:avLst/>
          </a:prstGeom>
        </p:spPr>
        <p:txBody>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l" rtl="0">
              <a:buNone/>
            </a:pPr>
            <a:endParaRPr lang="he-IL" sz="1600" dirty="0">
              <a:solidFill>
                <a:schemeClr val="accent2">
                  <a:lumMod val="40000"/>
                  <a:lumOff val="60000"/>
                </a:schemeClr>
              </a:solidFill>
            </a:endParaRPr>
          </a:p>
        </p:txBody>
      </p:sp>
      <p:pic>
        <p:nvPicPr>
          <p:cNvPr id="2050" name="Picture 2" descr="http://3.bp.blogspot.com/-IL_EfygRH5E/TvN8hOZxZGI/AAAAAAAAAm8/fyZJaGkqCis/s1600/question+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73882" y="1772816"/>
            <a:ext cx="3796236" cy="37962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85419894"/>
      </p:ext>
    </p:extLst>
  </p:cSld>
  <p:clrMapOvr>
    <a:masterClrMapping/>
  </p:clrMapOvr>
  <mc:AlternateContent xmlns:mc="http://schemas.openxmlformats.org/markup-compatibility/2006">
    <mc:Choice xmlns:p14="http://schemas.microsoft.com/office/powerpoint/2010/main" xmlns="" Requires="p14">
      <p:transition spd="slow" p14:dur="1750" advClick="0" advTm="2000">
        <p14:shred/>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circle(in)">
                                      <p:cBhvr>
                                        <p:cTn id="11" dur="750"/>
                                        <p:tgtEl>
                                          <p:spTgt spid="2050"/>
                                        </p:tgtEl>
                                      </p:cBhvr>
                                    </p:animEffect>
                                  </p:childTnLst>
                                </p:cTn>
                              </p:par>
                            </p:childTnLst>
                          </p:cTn>
                        </p:par>
                        <p:par>
                          <p:cTn id="12" fill="hold">
                            <p:stCondLst>
                              <p:cond delay="1250"/>
                            </p:stCondLst>
                            <p:childTnLst>
                              <p:par>
                                <p:cTn id="13" presetID="6" presetClass="emph" presetSubtype="0" fill="hold" nodeType="afterEffect">
                                  <p:stCondLst>
                                    <p:cond delay="500"/>
                                  </p:stCondLst>
                                  <p:childTnLst>
                                    <p:animScale>
                                      <p:cBhvr>
                                        <p:cTn id="14" dur="1000" fill="hold"/>
                                        <p:tgtEl>
                                          <p:spTgt spid="2050"/>
                                        </p:tgtEl>
                                      </p:cBhvr>
                                      <p:by x="25000" y="25000"/>
                                    </p:animScale>
                                  </p:childTnLst>
                                </p:cTn>
                              </p:par>
                              <p:par>
                                <p:cTn id="15" presetID="42" presetClass="path" presetSubtype="0" accel="50000" decel="50000" fill="hold" nodeType="withEffect">
                                  <p:stCondLst>
                                    <p:cond delay="500"/>
                                  </p:stCondLst>
                                  <p:childTnLst>
                                    <p:animMotion origin="layout" path="M 0 -2.90337E-6 L 0.39375 -0.41262 " pathEditMode="relative" rAng="0" ptsTypes="AA">
                                      <p:cBhvr>
                                        <p:cTn id="16" dur="1000" fill="hold"/>
                                        <p:tgtEl>
                                          <p:spTgt spid="2050"/>
                                        </p:tgtEl>
                                        <p:attrNameLst>
                                          <p:attrName>ppt_x</p:attrName>
                                          <p:attrName>ppt_y</p:attrName>
                                        </p:attrNameLst>
                                      </p:cBhvr>
                                      <p:rCtr x="19688" y="-206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AF0D2C-B61B-4B32-849A-464FBF2BEA18}" type="slidenum">
              <a:rPr lang="he-IL" smtClean="0"/>
              <a:pPr/>
              <a:t>39</a:t>
            </a:fld>
            <a:endParaRPr lang="he-IL"/>
          </a:p>
        </p:txBody>
      </p:sp>
      <p:sp>
        <p:nvSpPr>
          <p:cNvPr id="3" name="Rectangle 2"/>
          <p:cNvSpPr/>
          <p:nvPr/>
        </p:nvSpPr>
        <p:spPr>
          <a:xfrm>
            <a:off x="2673886" y="332656"/>
            <a:ext cx="3796232"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Questions?</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Content Placeholder 2"/>
          <p:cNvSpPr txBox="1">
            <a:spLocks/>
          </p:cNvSpPr>
          <p:nvPr/>
        </p:nvSpPr>
        <p:spPr>
          <a:xfrm>
            <a:off x="457200" y="1600200"/>
            <a:ext cx="8229600" cy="4525963"/>
          </a:xfrm>
          <a:prstGeom prst="rect">
            <a:avLst/>
          </a:prstGeom>
        </p:spPr>
        <p:txBody>
          <a:bodyPr/>
          <a:lst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l" rtl="0">
              <a:buNone/>
            </a:pPr>
            <a:r>
              <a:rPr lang="en-US" sz="1800" u="sng" dirty="0" smtClean="0"/>
              <a:t>Bibliography:</a:t>
            </a:r>
            <a:endParaRPr lang="en-US" sz="1800" u="sng" dirty="0"/>
          </a:p>
          <a:p>
            <a:pPr algn="l" rtl="0"/>
            <a:r>
              <a:rPr lang="sv-SE" sz="1800" dirty="0"/>
              <a:t>Manikandan Narayanan, Adrian Vetta, Eric E. Schadt, Jun Zhu (2010), PLoS Computational </a:t>
            </a:r>
            <a:r>
              <a:rPr lang="sv-SE" sz="1800" dirty="0" smtClean="0"/>
              <a:t>Biology.</a:t>
            </a:r>
            <a:endParaRPr lang="en-US" sz="1800" dirty="0" smtClean="0"/>
          </a:p>
          <a:p>
            <a:pPr lvl="1" algn="l" rtl="0"/>
            <a:r>
              <a:rPr lang="en-US" sz="1600" dirty="0" smtClean="0">
                <a:solidFill>
                  <a:schemeClr val="accent2">
                    <a:lumMod val="40000"/>
                    <a:lumOff val="60000"/>
                  </a:schemeClr>
                </a:solidFill>
              </a:rPr>
              <a:t>Simultaneous </a:t>
            </a:r>
            <a:r>
              <a:rPr lang="en-US" sz="1600" dirty="0">
                <a:solidFill>
                  <a:schemeClr val="accent2">
                    <a:lumMod val="40000"/>
                    <a:lumOff val="60000"/>
                  </a:schemeClr>
                </a:solidFill>
              </a:rPr>
              <a:t>Clustering of Multiple Gene Expression and Physical Interaction </a:t>
            </a:r>
            <a:r>
              <a:rPr lang="en-US" sz="1600" dirty="0" smtClean="0">
                <a:solidFill>
                  <a:schemeClr val="accent2">
                    <a:lumMod val="40000"/>
                    <a:lumOff val="60000"/>
                  </a:schemeClr>
                </a:solidFill>
              </a:rPr>
              <a:t>Datasets.</a:t>
            </a:r>
            <a:endParaRPr lang="en-US" sz="1600" dirty="0" smtClean="0"/>
          </a:p>
          <a:p>
            <a:pPr lvl="1" algn="l" rtl="0"/>
            <a:r>
              <a:rPr lang="en-US" sz="1600" dirty="0" smtClean="0">
                <a:solidFill>
                  <a:schemeClr val="accent2">
                    <a:lumMod val="40000"/>
                    <a:lumOff val="60000"/>
                  </a:schemeClr>
                </a:solidFill>
              </a:rPr>
              <a:t>Supplementary </a:t>
            </a:r>
            <a:r>
              <a:rPr lang="en-US" sz="1600" dirty="0">
                <a:solidFill>
                  <a:schemeClr val="accent2">
                    <a:lumMod val="40000"/>
                    <a:lumOff val="60000"/>
                  </a:schemeClr>
                </a:solidFill>
              </a:rPr>
              <a:t>Text for “Simultaneous clustering of multiple gene expression and physical interaction datasets</a:t>
            </a:r>
            <a:r>
              <a:rPr lang="en-US" sz="1600" dirty="0" smtClean="0">
                <a:solidFill>
                  <a:schemeClr val="accent2">
                    <a:lumMod val="40000"/>
                    <a:lumOff val="60000"/>
                  </a:schemeClr>
                </a:solidFill>
              </a:rPr>
              <a:t>”.</a:t>
            </a:r>
          </a:p>
          <a:p>
            <a:pPr lvl="1" algn="l" rtl="0"/>
            <a:r>
              <a:rPr lang="en-US" sz="1600" dirty="0"/>
              <a:t>CPP Source code</a:t>
            </a:r>
            <a:endParaRPr lang="sv-SE" sz="1600" dirty="0" smtClean="0">
              <a:solidFill>
                <a:schemeClr val="accent2">
                  <a:lumMod val="40000"/>
                  <a:lumOff val="60000"/>
                </a:schemeClr>
              </a:solidFill>
            </a:endParaRPr>
          </a:p>
          <a:p>
            <a:pPr algn="l" rtl="0"/>
            <a:r>
              <a:rPr lang="en-US" sz="1800" dirty="0" err="1"/>
              <a:t>Kannan</a:t>
            </a:r>
            <a:r>
              <a:rPr lang="en-US" sz="1800" dirty="0"/>
              <a:t> R, </a:t>
            </a:r>
            <a:r>
              <a:rPr lang="en-US" sz="1800" dirty="0" err="1"/>
              <a:t>Vempala</a:t>
            </a:r>
            <a:r>
              <a:rPr lang="en-US" sz="1800" dirty="0"/>
              <a:t> S, </a:t>
            </a:r>
            <a:r>
              <a:rPr lang="en-US" sz="1800" dirty="0" err="1"/>
              <a:t>Vetta</a:t>
            </a:r>
            <a:r>
              <a:rPr lang="en-US" sz="1800" dirty="0"/>
              <a:t> A (2000), Proceedings Annual IEEE Symposium on Foundations of Computer </a:t>
            </a:r>
            <a:r>
              <a:rPr lang="en-US" sz="1800" dirty="0" smtClean="0"/>
              <a:t>Science (</a:t>
            </a:r>
            <a:r>
              <a:rPr lang="en-US" sz="1800" dirty="0"/>
              <a:t>FOCS). </a:t>
            </a:r>
            <a:r>
              <a:rPr lang="en-US" sz="1800" dirty="0" err="1"/>
              <a:t>pp</a:t>
            </a:r>
            <a:r>
              <a:rPr lang="en-US" sz="1800" dirty="0"/>
              <a:t> 367–377.</a:t>
            </a:r>
            <a:endParaRPr lang="en-US" sz="1800" dirty="0" smtClean="0"/>
          </a:p>
          <a:p>
            <a:pPr lvl="1" algn="l" rtl="0"/>
            <a:r>
              <a:rPr lang="en-US" sz="1600" dirty="0" smtClean="0">
                <a:solidFill>
                  <a:schemeClr val="accent2">
                    <a:lumMod val="40000"/>
                    <a:lumOff val="60000"/>
                  </a:schemeClr>
                </a:solidFill>
              </a:rPr>
              <a:t>On </a:t>
            </a:r>
            <a:r>
              <a:rPr lang="en-US" sz="1600" dirty="0">
                <a:solidFill>
                  <a:schemeClr val="accent2">
                    <a:lumMod val="40000"/>
                    <a:lumOff val="60000"/>
                  </a:schemeClr>
                </a:solidFill>
              </a:rPr>
              <a:t>clusterings - good, bad and spectral</a:t>
            </a:r>
            <a:r>
              <a:rPr lang="en-US" sz="1600" dirty="0" smtClean="0">
                <a:solidFill>
                  <a:schemeClr val="accent2">
                    <a:lumMod val="40000"/>
                    <a:lumOff val="60000"/>
                  </a:schemeClr>
                </a:solidFill>
              </a:rPr>
              <a:t>.</a:t>
            </a:r>
            <a:endParaRPr lang="en-US" sz="1600" dirty="0">
              <a:solidFill>
                <a:schemeClr val="accent2">
                  <a:lumMod val="40000"/>
                  <a:lumOff val="60000"/>
                </a:schemeClr>
              </a:solidFill>
            </a:endParaRPr>
          </a:p>
          <a:p>
            <a:pPr algn="l" rtl="0"/>
            <a:r>
              <a:rPr lang="de-DE" sz="1800" dirty="0"/>
              <a:t>Shi J, Malik J (2000), IEEE Transactions on Pattern Analysis and Machine </a:t>
            </a:r>
            <a:r>
              <a:rPr lang="de-DE" sz="1800" dirty="0" smtClean="0"/>
              <a:t>Intelligence (</a:t>
            </a:r>
            <a:r>
              <a:rPr lang="en-US" sz="1800" dirty="0" smtClean="0"/>
              <a:t>TPAMI) </a:t>
            </a:r>
            <a:r>
              <a:rPr lang="de-DE" sz="1800" dirty="0" smtClean="0"/>
              <a:t>22</a:t>
            </a:r>
            <a:r>
              <a:rPr lang="de-DE" sz="1800" dirty="0"/>
              <a:t>: </a:t>
            </a:r>
            <a:r>
              <a:rPr lang="de-DE" sz="1800" dirty="0" smtClean="0"/>
              <a:t>888–905.</a:t>
            </a:r>
          </a:p>
          <a:p>
            <a:pPr lvl="1" algn="l" rtl="0"/>
            <a:r>
              <a:rPr lang="en-US" sz="1600" dirty="0">
                <a:solidFill>
                  <a:schemeClr val="accent2">
                    <a:lumMod val="40000"/>
                    <a:lumOff val="60000"/>
                  </a:schemeClr>
                </a:solidFill>
              </a:rPr>
              <a:t>Normalized cuts and image </a:t>
            </a:r>
            <a:r>
              <a:rPr lang="en-US" sz="1600" dirty="0" smtClean="0">
                <a:solidFill>
                  <a:schemeClr val="accent2">
                    <a:lumMod val="40000"/>
                    <a:lumOff val="60000"/>
                  </a:schemeClr>
                </a:solidFill>
              </a:rPr>
              <a:t>segmentation.</a:t>
            </a:r>
          </a:p>
          <a:p>
            <a:pPr algn="l" rtl="0"/>
            <a:r>
              <a:rPr lang="en-US" sz="1800" dirty="0"/>
              <a:t>Andersen R, Lang KJ (2008), Proceedings Annual </a:t>
            </a:r>
            <a:r>
              <a:rPr lang="en-US" sz="1800" dirty="0" smtClean="0"/>
              <a:t>ACM-SIAM </a:t>
            </a:r>
            <a:r>
              <a:rPr lang="en-US" sz="1800" dirty="0"/>
              <a:t>Symposium </a:t>
            </a:r>
            <a:r>
              <a:rPr lang="en-US" sz="1800" dirty="0" smtClean="0"/>
              <a:t>on </a:t>
            </a:r>
            <a:r>
              <a:rPr lang="en-US" sz="1800" dirty="0"/>
              <a:t>Discrete Algorithms (SODA). </a:t>
            </a:r>
            <a:r>
              <a:rPr lang="en-US" sz="1800" dirty="0" err="1"/>
              <a:t>pp</a:t>
            </a:r>
            <a:r>
              <a:rPr lang="en-US" sz="1800" dirty="0"/>
              <a:t> 651–660.</a:t>
            </a:r>
          </a:p>
          <a:p>
            <a:pPr lvl="1" algn="l" rtl="0"/>
            <a:r>
              <a:rPr lang="en-US" sz="1600" dirty="0">
                <a:solidFill>
                  <a:schemeClr val="accent2">
                    <a:lumMod val="40000"/>
                    <a:lumOff val="60000"/>
                  </a:schemeClr>
                </a:solidFill>
              </a:rPr>
              <a:t>An algorithm for improving graph </a:t>
            </a:r>
            <a:r>
              <a:rPr lang="en-US" sz="1600" dirty="0" smtClean="0">
                <a:solidFill>
                  <a:schemeClr val="accent2">
                    <a:lumMod val="40000"/>
                    <a:lumOff val="60000"/>
                  </a:schemeClr>
                </a:solidFill>
              </a:rPr>
              <a:t>partitions.</a:t>
            </a:r>
            <a:endParaRPr lang="he-IL" sz="1600" dirty="0">
              <a:solidFill>
                <a:schemeClr val="accent2">
                  <a:lumMod val="40000"/>
                  <a:lumOff val="60000"/>
                </a:schemeClr>
              </a:solidFill>
            </a:endParaRPr>
          </a:p>
        </p:txBody>
      </p:sp>
      <p:pic>
        <p:nvPicPr>
          <p:cNvPr id="2050" name="Picture 2" descr="http://3.bp.blogspot.com/-IL_EfygRH5E/TvN8hOZxZGI/AAAAAAAAAm8/fyZJaGkqCis/s1600/question+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6200" y="370872"/>
            <a:ext cx="949660" cy="94966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1.bp.blogspot.com/-Lmo53o_mLvc/UUbfoAX5lcI/AAAAAAAABUQ/a2NwtUtNkMo/s1600/Bibliography.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20272" y="5831276"/>
            <a:ext cx="1150758" cy="7660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57353873"/>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25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250"/>
                                        <p:tgtEl>
                                          <p:spTgt spid="3076"/>
                                        </p:tgtEl>
                                      </p:cBhvr>
                                    </p:animEffect>
                                  </p:childTnLst>
                                </p:cTn>
                              </p:par>
                            </p:childTnLst>
                          </p:cTn>
                        </p:par>
                        <p:par>
                          <p:cTn id="11" fill="hold">
                            <p:stCondLst>
                              <p:cond delay="250"/>
                            </p:stCondLst>
                            <p:childTnLst>
                              <p:par>
                                <p:cTn id="12" presetID="22" presetClass="entr" presetSubtype="4" fill="hold" grpId="0" nodeType="afterEffect">
                                  <p:stCondLst>
                                    <p:cond delay="50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down)">
                                      <p:cBhvr>
                                        <p:cTn id="14" dur="250"/>
                                        <p:tgtEl>
                                          <p:spTgt spid="4">
                                            <p:txEl>
                                              <p:pRg st="1" end="1"/>
                                            </p:txEl>
                                          </p:spTgt>
                                        </p:tgtEl>
                                      </p:cBhvr>
                                    </p:animEffect>
                                  </p:childTnLst>
                                </p:cTn>
                              </p:par>
                              <p:par>
                                <p:cTn id="15" presetID="22" presetClass="entr" presetSubtype="4" fill="hold" grpId="0" nodeType="withEffect">
                                  <p:stCondLst>
                                    <p:cond delay="50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250"/>
                                        <p:tgtEl>
                                          <p:spTgt spid="4">
                                            <p:txEl>
                                              <p:pRg st="2" end="2"/>
                                            </p:txEl>
                                          </p:spTgt>
                                        </p:tgtEl>
                                      </p:cBhvr>
                                    </p:animEffect>
                                  </p:childTnLst>
                                </p:cTn>
                              </p:par>
                              <p:par>
                                <p:cTn id="18" presetID="22" presetClass="entr" presetSubtype="4" fill="hold" grpId="0" nodeType="withEffect">
                                  <p:stCondLst>
                                    <p:cond delay="50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down)">
                                      <p:cBhvr>
                                        <p:cTn id="20" dur="250"/>
                                        <p:tgtEl>
                                          <p:spTgt spid="4">
                                            <p:txEl>
                                              <p:pRg st="3" end="3"/>
                                            </p:txEl>
                                          </p:spTgt>
                                        </p:tgtEl>
                                      </p:cBhvr>
                                    </p:animEffect>
                                  </p:childTnLst>
                                </p:cTn>
                              </p:par>
                              <p:par>
                                <p:cTn id="21" presetID="22" presetClass="entr" presetSubtype="4" fill="hold" grpId="0" nodeType="withEffect">
                                  <p:stCondLst>
                                    <p:cond delay="50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down)">
                                      <p:cBhvr>
                                        <p:cTn id="23" dur="250"/>
                                        <p:tgtEl>
                                          <p:spTgt spid="4">
                                            <p:txEl>
                                              <p:pRg st="4" end="4"/>
                                            </p:txEl>
                                          </p:spTgt>
                                        </p:tgtEl>
                                      </p:cBhvr>
                                    </p:animEffect>
                                  </p:childTnLst>
                                </p:cTn>
                              </p:par>
                            </p:childTnLst>
                          </p:cTn>
                        </p:par>
                        <p:par>
                          <p:cTn id="24" fill="hold">
                            <p:stCondLst>
                              <p:cond delay="1000"/>
                            </p:stCondLst>
                            <p:childTnLst>
                              <p:par>
                                <p:cTn id="25" presetID="22" presetClass="entr" presetSubtype="4" fill="hold" grpId="0" nodeType="afterEffect">
                                  <p:stCondLst>
                                    <p:cond delay="50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250"/>
                                        <p:tgtEl>
                                          <p:spTgt spid="4">
                                            <p:txEl>
                                              <p:pRg st="5" end="5"/>
                                            </p:txEl>
                                          </p:spTgt>
                                        </p:tgtEl>
                                      </p:cBhvr>
                                    </p:animEffect>
                                  </p:childTnLst>
                                </p:cTn>
                              </p:par>
                              <p:par>
                                <p:cTn id="28" presetID="22" presetClass="entr" presetSubtype="4" fill="hold" grpId="0" nodeType="withEffect">
                                  <p:stCondLst>
                                    <p:cond delay="50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wipe(down)">
                                      <p:cBhvr>
                                        <p:cTn id="30" dur="250"/>
                                        <p:tgtEl>
                                          <p:spTgt spid="4">
                                            <p:txEl>
                                              <p:pRg st="6" end="6"/>
                                            </p:txEl>
                                          </p:spTgt>
                                        </p:tgtEl>
                                      </p:cBhvr>
                                    </p:animEffect>
                                  </p:childTnLst>
                                </p:cTn>
                              </p:par>
                            </p:childTnLst>
                          </p:cTn>
                        </p:par>
                        <p:par>
                          <p:cTn id="31" fill="hold">
                            <p:stCondLst>
                              <p:cond delay="1750"/>
                            </p:stCondLst>
                            <p:childTnLst>
                              <p:par>
                                <p:cTn id="32" presetID="22" presetClass="entr" presetSubtype="4" fill="hold" grpId="0" nodeType="afterEffect">
                                  <p:stCondLst>
                                    <p:cond delay="50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wipe(down)">
                                      <p:cBhvr>
                                        <p:cTn id="34" dur="250"/>
                                        <p:tgtEl>
                                          <p:spTgt spid="4">
                                            <p:txEl>
                                              <p:pRg st="7" end="7"/>
                                            </p:txEl>
                                          </p:spTgt>
                                        </p:tgtEl>
                                      </p:cBhvr>
                                    </p:animEffect>
                                  </p:childTnLst>
                                </p:cTn>
                              </p:par>
                              <p:par>
                                <p:cTn id="35" presetID="22" presetClass="entr" presetSubtype="4" fill="hold" grpId="0" nodeType="withEffect">
                                  <p:stCondLst>
                                    <p:cond delay="50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down)">
                                      <p:cBhvr>
                                        <p:cTn id="37" dur="250"/>
                                        <p:tgtEl>
                                          <p:spTgt spid="4">
                                            <p:txEl>
                                              <p:pRg st="8" end="8"/>
                                            </p:txEl>
                                          </p:spTgt>
                                        </p:tgtEl>
                                      </p:cBhvr>
                                    </p:animEffect>
                                  </p:childTnLst>
                                </p:cTn>
                              </p:par>
                            </p:childTnLst>
                          </p:cTn>
                        </p:par>
                        <p:par>
                          <p:cTn id="38" fill="hold">
                            <p:stCondLst>
                              <p:cond delay="2500"/>
                            </p:stCondLst>
                            <p:childTnLst>
                              <p:par>
                                <p:cTn id="39" presetID="22" presetClass="entr" presetSubtype="4" fill="hold" grpId="0" nodeType="afterEffect">
                                  <p:stCondLst>
                                    <p:cond delay="500"/>
                                  </p:stCondLst>
                                  <p:childTnLst>
                                    <p:set>
                                      <p:cBhvr>
                                        <p:cTn id="40" dur="1" fill="hold">
                                          <p:stCondLst>
                                            <p:cond delay="0"/>
                                          </p:stCondLst>
                                        </p:cTn>
                                        <p:tgtEl>
                                          <p:spTgt spid="4">
                                            <p:txEl>
                                              <p:pRg st="9" end="9"/>
                                            </p:txEl>
                                          </p:spTgt>
                                        </p:tgtEl>
                                        <p:attrNameLst>
                                          <p:attrName>style.visibility</p:attrName>
                                        </p:attrNameLst>
                                      </p:cBhvr>
                                      <p:to>
                                        <p:strVal val="visible"/>
                                      </p:to>
                                    </p:set>
                                    <p:animEffect transition="in" filter="wipe(down)">
                                      <p:cBhvr>
                                        <p:cTn id="41" dur="250"/>
                                        <p:tgtEl>
                                          <p:spTgt spid="4">
                                            <p:txEl>
                                              <p:pRg st="9" end="9"/>
                                            </p:txEl>
                                          </p:spTgt>
                                        </p:tgtEl>
                                      </p:cBhvr>
                                    </p:animEffect>
                                  </p:childTnLst>
                                </p:cTn>
                              </p:par>
                              <p:par>
                                <p:cTn id="42" presetID="22" presetClass="entr" presetSubtype="4" fill="hold" grpId="0" nodeType="withEffect">
                                  <p:stCondLst>
                                    <p:cond delay="500"/>
                                  </p:stCondLst>
                                  <p:childTnLst>
                                    <p:set>
                                      <p:cBhvr>
                                        <p:cTn id="43" dur="1" fill="hold">
                                          <p:stCondLst>
                                            <p:cond delay="0"/>
                                          </p:stCondLst>
                                        </p:cTn>
                                        <p:tgtEl>
                                          <p:spTgt spid="4">
                                            <p:txEl>
                                              <p:pRg st="10" end="10"/>
                                            </p:txEl>
                                          </p:spTgt>
                                        </p:tgtEl>
                                        <p:attrNameLst>
                                          <p:attrName>style.visibility</p:attrName>
                                        </p:attrNameLst>
                                      </p:cBhvr>
                                      <p:to>
                                        <p:strVal val="visible"/>
                                      </p:to>
                                    </p:set>
                                    <p:animEffect transition="in" filter="wipe(down)">
                                      <p:cBhvr>
                                        <p:cTn id="44" dur="25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Terminology</a:t>
            </a:r>
            <a:endParaRPr lang="he-IL" dirty="0"/>
          </a:p>
        </p:txBody>
      </p:sp>
      <p:sp>
        <p:nvSpPr>
          <p:cNvPr id="3" name="Content Placeholder 2"/>
          <p:cNvSpPr>
            <a:spLocks noGrp="1"/>
          </p:cNvSpPr>
          <p:nvPr>
            <p:ph idx="1"/>
          </p:nvPr>
        </p:nvSpPr>
        <p:spPr/>
        <p:txBody>
          <a:bodyPr/>
          <a:lstStyle/>
          <a:p>
            <a:r>
              <a:rPr lang="en-US" dirty="0"/>
              <a:t>Cell </a:t>
            </a:r>
            <a:r>
              <a:rPr lang="en-US" dirty="0" smtClean="0"/>
              <a:t>– building block </a:t>
            </a:r>
            <a:r>
              <a:rPr lang="en-US" dirty="0"/>
              <a:t>of </a:t>
            </a:r>
            <a:r>
              <a:rPr lang="en-US" dirty="0" smtClean="0"/>
              <a:t>life</a:t>
            </a:r>
          </a:p>
          <a:p>
            <a:r>
              <a:rPr lang="en-US" dirty="0"/>
              <a:t>Contains </a:t>
            </a:r>
            <a:r>
              <a:rPr lang="en-US" dirty="0" smtClean="0"/>
              <a:t>nucleus</a:t>
            </a:r>
          </a:p>
          <a:p>
            <a:r>
              <a:rPr lang="en-US" dirty="0" smtClean="0"/>
              <a:t>Chromosome – genetic material</a:t>
            </a:r>
          </a:p>
          <a:p>
            <a:r>
              <a:rPr lang="en-US" dirty="0" smtClean="0"/>
              <a:t>Forms the genome – DNA</a:t>
            </a:r>
          </a:p>
          <a:p>
            <a:r>
              <a:rPr lang="en-US" dirty="0" smtClean="0"/>
              <a:t>Gene – Stretch of DNA</a:t>
            </a:r>
          </a:p>
          <a:p>
            <a:r>
              <a:rPr lang="en-US" dirty="0" smtClean="0"/>
              <a:t>Proteins – multi functional workers</a:t>
            </a:r>
          </a:p>
        </p:txBody>
      </p:sp>
      <p:sp>
        <p:nvSpPr>
          <p:cNvPr id="4" name="Slide Number Placeholder 3"/>
          <p:cNvSpPr>
            <a:spLocks noGrp="1"/>
          </p:cNvSpPr>
          <p:nvPr>
            <p:ph type="sldNum" sz="quarter" idx="12"/>
          </p:nvPr>
        </p:nvSpPr>
        <p:spPr/>
        <p:txBody>
          <a:bodyPr/>
          <a:lstStyle/>
          <a:p>
            <a:fld id="{2EAF0D2C-B61B-4B32-849A-464FBF2BEA18}" type="slidenum">
              <a:rPr lang="he-IL" smtClean="0"/>
              <a:pPr/>
              <a:t>4</a:t>
            </a:fld>
            <a:endParaRPr lang="he-IL" dirty="0"/>
          </a:p>
        </p:txBody>
      </p:sp>
      <p:pic>
        <p:nvPicPr>
          <p:cNvPr id="1026" name="Picture 2" descr="The long, stringy DNA that makes up genes is spooled within chromosomes inside the nucleus of a cell. (Note that a gene would actually be a much longer stretch of DNA than what is shown her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0072" y="1340768"/>
            <a:ext cx="3333750" cy="424815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Oval 5"/>
          <p:cNvSpPr/>
          <p:nvPr/>
        </p:nvSpPr>
        <p:spPr>
          <a:xfrm>
            <a:off x="179512" y="6453336"/>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1925970567"/>
      </p:ext>
    </p:extLst>
  </p:cSld>
  <p:clrMapOvr>
    <a:masterClrMapping/>
  </p:clrMapOvr>
  <mc:AlternateContent xmlns:mc="http://schemas.openxmlformats.org/markup-compatibility/2006">
    <mc:Choice xmlns:p14="http://schemas.microsoft.com/office/powerpoint/2010/main" xmlns="" Requires="p14">
      <p:transition spd="slow">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50"/>
                                        <p:tgtEl>
                                          <p:spTgt spid="1026"/>
                                        </p:tgtEl>
                                      </p:cBhvr>
                                    </p:animEffect>
                                  </p:childTnLst>
                                </p:cTn>
                              </p:par>
                            </p:childTnLst>
                          </p:cTn>
                        </p:par>
                        <p:par>
                          <p:cTn id="8" fill="hold">
                            <p:stCondLst>
                              <p:cond delay="25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50"/>
                                        <p:tgtEl>
                                          <p:spTgt spid="3">
                                            <p:txEl>
                                              <p:pRg st="0" end="0"/>
                                            </p:txEl>
                                          </p:spTgt>
                                        </p:tgtEl>
                                      </p:cBhvr>
                                    </p:animEffect>
                                    <p:anim calcmode="lin" valueType="num">
                                      <p:cBhvr>
                                        <p:cTn id="12"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50"/>
                                        <p:tgtEl>
                                          <p:spTgt spid="3">
                                            <p:txEl>
                                              <p:pRg st="1" end="1"/>
                                            </p:txEl>
                                          </p:spTgt>
                                        </p:tgtEl>
                                      </p:cBhvr>
                                    </p:animEffect>
                                    <p:anim calcmode="lin" valueType="num">
                                      <p:cBhvr>
                                        <p:cTn id="19"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50"/>
                                        <p:tgtEl>
                                          <p:spTgt spid="3">
                                            <p:txEl>
                                              <p:pRg st="2" end="2"/>
                                            </p:txEl>
                                          </p:spTgt>
                                        </p:tgtEl>
                                      </p:cBhvr>
                                    </p:animEffect>
                                    <p:anim calcmode="lin" valueType="num">
                                      <p:cBhvr>
                                        <p:cTn id="26"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50"/>
                                        <p:tgtEl>
                                          <p:spTgt spid="3">
                                            <p:txEl>
                                              <p:pRg st="3" end="3"/>
                                            </p:txEl>
                                          </p:spTgt>
                                        </p:tgtEl>
                                      </p:cBhvr>
                                    </p:animEffect>
                                    <p:anim calcmode="lin" valueType="num">
                                      <p:cBhvr>
                                        <p:cTn id="33"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250"/>
                                        <p:tgtEl>
                                          <p:spTgt spid="3">
                                            <p:txEl>
                                              <p:pRg st="4" end="4"/>
                                            </p:txEl>
                                          </p:spTgt>
                                        </p:tgtEl>
                                      </p:cBhvr>
                                    </p:animEffect>
                                    <p:anim calcmode="lin" valueType="num">
                                      <p:cBhvr>
                                        <p:cTn id="40"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250"/>
                                        <p:tgtEl>
                                          <p:spTgt spid="3">
                                            <p:txEl>
                                              <p:pRg st="5" end="5"/>
                                            </p:txEl>
                                          </p:spTgt>
                                        </p:tgtEl>
                                      </p:cBhvr>
                                    </p:animEffect>
                                    <p:anim calcmode="lin" valueType="num">
                                      <p:cBhvr>
                                        <p:cTn id="47" dur="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9" fill="hold">
                            <p:stCondLst>
                              <p:cond delay="250"/>
                            </p:stCondLst>
                            <p:childTnLst>
                              <p:par>
                                <p:cTn id="50" presetID="1" presetClass="entr" presetSubtype="0"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AF0D2C-B61B-4B32-849A-464FBF2BEA18}" type="slidenum">
              <a:rPr lang="he-IL" smtClean="0"/>
              <a:pPr/>
              <a:t>40</a:t>
            </a:fld>
            <a:endParaRPr lang="he-IL"/>
          </a:p>
        </p:txBody>
      </p:sp>
      <p:sp>
        <p:nvSpPr>
          <p:cNvPr id="3" name="Rectangle 2"/>
          <p:cNvSpPr/>
          <p:nvPr/>
        </p:nvSpPr>
        <p:spPr>
          <a:xfrm>
            <a:off x="3378407" y="980728"/>
            <a:ext cx="238719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Thanks!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146" name="Picture 2" descr="http://readwrite.com/files/styles/800_450sc/public/files/fields/shutterstock_bigdat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640" y="2209527"/>
            <a:ext cx="6480726" cy="36454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72214100"/>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style.rotation</p:attrName>
                                        </p:attrNameLst>
                                      </p:cBhvr>
                                      <p:tavLst>
                                        <p:tav tm="0">
                                          <p:val>
                                            <p:fltVal val="720"/>
                                          </p:val>
                                        </p:tav>
                                        <p:tav tm="100000">
                                          <p:val>
                                            <p:fltVal val="0"/>
                                          </p:val>
                                        </p:tav>
                                      </p:tavLst>
                                    </p:anim>
                                    <p:anim calcmode="lin" valueType="num">
                                      <p:cBhvr>
                                        <p:cTn id="9" dur="750" fill="hold"/>
                                        <p:tgtEl>
                                          <p:spTgt spid="3"/>
                                        </p:tgtEl>
                                        <p:attrNameLst>
                                          <p:attrName>ppt_h</p:attrName>
                                        </p:attrNameLst>
                                      </p:cBhvr>
                                      <p:tavLst>
                                        <p:tav tm="0">
                                          <p:val>
                                            <p:fltVal val="0"/>
                                          </p:val>
                                        </p:tav>
                                        <p:tav tm="100000">
                                          <p:val>
                                            <p:strVal val="#ppt_h"/>
                                          </p:val>
                                        </p:tav>
                                      </p:tavLst>
                                    </p:anim>
                                    <p:anim calcmode="lin" valueType="num">
                                      <p:cBhvr>
                                        <p:cTn id="10" dur="75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750"/>
                            </p:stCondLst>
                            <p:childTnLst>
                              <p:par>
                                <p:cTn id="12" presetID="14" presetClass="entr" presetSubtype="10" fill="hold" nodeType="afterEffect">
                                  <p:stCondLst>
                                    <p:cond delay="500"/>
                                  </p:stCondLst>
                                  <p:childTnLst>
                                    <p:set>
                                      <p:cBhvr>
                                        <p:cTn id="13" dur="1" fill="hold">
                                          <p:stCondLst>
                                            <p:cond delay="0"/>
                                          </p:stCondLst>
                                        </p:cTn>
                                        <p:tgtEl>
                                          <p:spTgt spid="6146"/>
                                        </p:tgtEl>
                                        <p:attrNameLst>
                                          <p:attrName>style.visibility</p:attrName>
                                        </p:attrNameLst>
                                      </p:cBhvr>
                                      <p:to>
                                        <p:strVal val="visible"/>
                                      </p:to>
                                    </p:set>
                                    <p:animEffect transition="in" filter="randombar(horizontal)">
                                      <p:cBhvr>
                                        <p:cTn id="14"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Terminology</a:t>
            </a:r>
            <a:endParaRPr lang="he-IL" dirty="0"/>
          </a:p>
        </p:txBody>
      </p:sp>
      <p:sp>
        <p:nvSpPr>
          <p:cNvPr id="3" name="Content Placeholder 2"/>
          <p:cNvSpPr>
            <a:spLocks noGrp="1"/>
          </p:cNvSpPr>
          <p:nvPr>
            <p:ph idx="1"/>
          </p:nvPr>
        </p:nvSpPr>
        <p:spPr/>
        <p:txBody>
          <a:bodyPr/>
          <a:lstStyle/>
          <a:p>
            <a:r>
              <a:rPr lang="en-US" dirty="0"/>
              <a:t>Gene expression: from gene to protein</a:t>
            </a:r>
          </a:p>
          <a:p>
            <a:r>
              <a:rPr lang="en-US" dirty="0"/>
              <a:t>Transcription</a:t>
            </a:r>
          </a:p>
          <a:p>
            <a:r>
              <a:rPr lang="en-US" dirty="0"/>
              <a:t>RNA</a:t>
            </a:r>
          </a:p>
          <a:p>
            <a:r>
              <a:rPr lang="en-US" dirty="0"/>
              <a:t>Translation</a:t>
            </a:r>
          </a:p>
          <a:p>
            <a:r>
              <a:rPr lang="en-US" dirty="0"/>
              <a:t>Transcription factor</a:t>
            </a:r>
          </a:p>
        </p:txBody>
      </p:sp>
      <p:sp>
        <p:nvSpPr>
          <p:cNvPr id="4" name="Slide Number Placeholder 3"/>
          <p:cNvSpPr>
            <a:spLocks noGrp="1"/>
          </p:cNvSpPr>
          <p:nvPr>
            <p:ph type="sldNum" sz="quarter" idx="12"/>
          </p:nvPr>
        </p:nvSpPr>
        <p:spPr/>
        <p:txBody>
          <a:bodyPr/>
          <a:lstStyle/>
          <a:p>
            <a:fld id="{2EAF0D2C-B61B-4B32-849A-464FBF2BEA18}" type="slidenum">
              <a:rPr lang="he-IL" smtClean="0"/>
              <a:pPr/>
              <a:t>5</a:t>
            </a:fld>
            <a:endParaRPr lang="he-IL" dirty="0"/>
          </a:p>
        </p:txBody>
      </p:sp>
      <p:pic>
        <p:nvPicPr>
          <p:cNvPr id="2052" name="Picture 4" descr="http://2cysticfibrosis.wikispaces.com/file/view/TranscriptionTranslation.jpg/281303766/TranscriptionTranslati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5976" y="2564904"/>
            <a:ext cx="4295274" cy="355500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Oval 5"/>
          <p:cNvSpPr/>
          <p:nvPr/>
        </p:nvSpPr>
        <p:spPr>
          <a:xfrm>
            <a:off x="179512" y="6453336"/>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6148344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50"/>
                                        <p:tgtEl>
                                          <p:spTgt spid="2052"/>
                                        </p:tgtEl>
                                      </p:cBhvr>
                                    </p:animEffect>
                                  </p:childTnLst>
                                </p:cTn>
                              </p:par>
                            </p:childTnLst>
                          </p:cTn>
                        </p:par>
                        <p:par>
                          <p:cTn id="8" fill="hold">
                            <p:stCondLst>
                              <p:cond delay="25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50"/>
                                        <p:tgtEl>
                                          <p:spTgt spid="3">
                                            <p:txEl>
                                              <p:pRg st="0" end="0"/>
                                            </p:txEl>
                                          </p:spTgt>
                                        </p:tgtEl>
                                      </p:cBhvr>
                                    </p:animEffect>
                                    <p:anim calcmode="lin" valueType="num">
                                      <p:cBhvr>
                                        <p:cTn id="12"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50"/>
                                        <p:tgtEl>
                                          <p:spTgt spid="3">
                                            <p:txEl>
                                              <p:pRg st="1" end="1"/>
                                            </p:txEl>
                                          </p:spTgt>
                                        </p:tgtEl>
                                      </p:cBhvr>
                                    </p:animEffect>
                                    <p:anim calcmode="lin" valueType="num">
                                      <p:cBhvr>
                                        <p:cTn id="19"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50"/>
                                        <p:tgtEl>
                                          <p:spTgt spid="3">
                                            <p:txEl>
                                              <p:pRg st="2" end="2"/>
                                            </p:txEl>
                                          </p:spTgt>
                                        </p:tgtEl>
                                      </p:cBhvr>
                                    </p:animEffect>
                                    <p:anim calcmode="lin" valueType="num">
                                      <p:cBhvr>
                                        <p:cTn id="26"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50"/>
                                        <p:tgtEl>
                                          <p:spTgt spid="3">
                                            <p:txEl>
                                              <p:pRg st="3" end="3"/>
                                            </p:txEl>
                                          </p:spTgt>
                                        </p:tgtEl>
                                      </p:cBhvr>
                                    </p:animEffect>
                                    <p:anim calcmode="lin" valueType="num">
                                      <p:cBhvr>
                                        <p:cTn id="33"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250"/>
                                        <p:tgtEl>
                                          <p:spTgt spid="3">
                                            <p:txEl>
                                              <p:pRg st="4" end="4"/>
                                            </p:txEl>
                                          </p:spTgt>
                                        </p:tgtEl>
                                      </p:cBhvr>
                                    </p:animEffect>
                                    <p:anim calcmode="lin" valueType="num">
                                      <p:cBhvr>
                                        <p:cTn id="40"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250"/>
                            </p:stCondLst>
                            <p:childTnLst>
                              <p:par>
                                <p:cTn id="43" presetID="1" presetClass="entr" presetSubtype="0"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Terminology</a:t>
            </a:r>
            <a:endParaRPr lang="he-IL" dirty="0"/>
          </a:p>
        </p:txBody>
      </p:sp>
      <p:sp>
        <p:nvSpPr>
          <p:cNvPr id="3" name="Content Placeholder 2"/>
          <p:cNvSpPr>
            <a:spLocks noGrp="1"/>
          </p:cNvSpPr>
          <p:nvPr>
            <p:ph idx="1"/>
          </p:nvPr>
        </p:nvSpPr>
        <p:spPr/>
        <p:txBody>
          <a:bodyPr/>
          <a:lstStyle/>
          <a:p>
            <a:r>
              <a:rPr lang="en-US" dirty="0"/>
              <a:t>DNA </a:t>
            </a:r>
            <a:r>
              <a:rPr lang="en-US" dirty="0" smtClean="0"/>
              <a:t>microarray / chips</a:t>
            </a:r>
          </a:p>
          <a:p>
            <a:r>
              <a:rPr lang="en-US" dirty="0" smtClean="0"/>
              <a:t>Measures expression of genes</a:t>
            </a:r>
          </a:p>
          <a:p>
            <a:r>
              <a:rPr lang="en-US" dirty="0" smtClean="0"/>
              <a:t>Condition specific</a:t>
            </a:r>
            <a:endParaRPr lang="he-IL" dirty="0"/>
          </a:p>
        </p:txBody>
      </p:sp>
      <p:sp>
        <p:nvSpPr>
          <p:cNvPr id="4" name="Slide Number Placeholder 3"/>
          <p:cNvSpPr>
            <a:spLocks noGrp="1"/>
          </p:cNvSpPr>
          <p:nvPr>
            <p:ph type="sldNum" sz="quarter" idx="12"/>
          </p:nvPr>
        </p:nvSpPr>
        <p:spPr/>
        <p:txBody>
          <a:bodyPr/>
          <a:lstStyle/>
          <a:p>
            <a:fld id="{2EAF0D2C-B61B-4B32-849A-464FBF2BEA18}" type="slidenum">
              <a:rPr lang="he-IL" smtClean="0"/>
              <a:pPr/>
              <a:t>6</a:t>
            </a:fld>
            <a:endParaRPr lang="he-IL" dirty="0"/>
          </a:p>
        </p:txBody>
      </p:sp>
      <p:pic>
        <p:nvPicPr>
          <p:cNvPr id="3074" name="Picture 2" descr="http://scilogs.be/starttoknow/gallery/4/genenchip.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00192" y="1620838"/>
            <a:ext cx="2381250" cy="3114676"/>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www.icg.tugraz.at/research/CGIS/GENVIEW/GenView_original_microarray_DNA_chip.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544" y="3573016"/>
            <a:ext cx="2695390" cy="262592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Oval 6"/>
          <p:cNvSpPr/>
          <p:nvPr/>
        </p:nvSpPr>
        <p:spPr>
          <a:xfrm>
            <a:off x="179512" y="6453336"/>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21716833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10" presetClass="entr" presetSubtype="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25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50"/>
                                        <p:tgtEl>
                                          <p:spTgt spid="3">
                                            <p:txEl>
                                              <p:pRg st="1" end="1"/>
                                            </p:txEl>
                                          </p:spTgt>
                                        </p:tgtEl>
                                      </p:cBhvr>
                                    </p:animEffect>
                                    <p:anim calcmode="lin" valueType="num">
                                      <p:cBhvr>
                                        <p:cTn id="19"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
                            </p:stCondLst>
                            <p:childTnLst>
                              <p:par>
                                <p:cTn id="22" presetID="10" presetClass="entr" presetSubtype="0" fill="hold" nodeType="after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fade">
                                      <p:cBhvr>
                                        <p:cTn id="24" dur="250"/>
                                        <p:tgtEl>
                                          <p:spTgt spid="307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250"/>
                                        <p:tgtEl>
                                          <p:spTgt spid="3">
                                            <p:txEl>
                                              <p:pRg st="2" end="2"/>
                                            </p:txEl>
                                          </p:spTgt>
                                        </p:tgtEl>
                                      </p:cBhvr>
                                    </p:animEffect>
                                    <p:anim calcmode="lin" valueType="num">
                                      <p:cBhvr>
                                        <p:cTn id="30"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
                            </p:stCondLst>
                            <p:childTnLst>
                              <p:par>
                                <p:cTn id="33" presetID="1"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e-IL"/>
          </a:p>
        </p:txBody>
      </p:sp>
      <p:sp>
        <p:nvSpPr>
          <p:cNvPr id="3" name="Title 2"/>
          <p:cNvSpPr>
            <a:spLocks noGrp="1"/>
          </p:cNvSpPr>
          <p:nvPr>
            <p:ph type="title"/>
          </p:nvPr>
        </p:nvSpPr>
        <p:spPr/>
        <p:txBody>
          <a:bodyPr/>
          <a:lstStyle/>
          <a:p>
            <a:r>
              <a:rPr lang="en-US" dirty="0" smtClean="0"/>
              <a:t>Introduction</a:t>
            </a:r>
            <a:endParaRPr lang="he-IL" dirty="0"/>
          </a:p>
        </p:txBody>
      </p:sp>
      <p:sp>
        <p:nvSpPr>
          <p:cNvPr id="4" name="Slide Number Placeholder 3"/>
          <p:cNvSpPr>
            <a:spLocks noGrp="1"/>
          </p:cNvSpPr>
          <p:nvPr>
            <p:ph type="sldNum" sz="quarter" idx="12"/>
          </p:nvPr>
        </p:nvSpPr>
        <p:spPr/>
        <p:txBody>
          <a:bodyPr/>
          <a:lstStyle/>
          <a:p>
            <a:fld id="{2EAF0D2C-B61B-4B32-849A-464FBF2BEA18}" type="slidenum">
              <a:rPr lang="he-IL" smtClean="0"/>
              <a:pPr/>
              <a:t>7</a:t>
            </a:fld>
            <a:endParaRPr lang="he-IL"/>
          </a:p>
        </p:txBody>
      </p:sp>
    </p:spTree>
    <p:extLst>
      <p:ext uri="{BB962C8B-B14F-4D97-AF65-F5344CB8AC3E}">
        <p14:creationId xmlns:p14="http://schemas.microsoft.com/office/powerpoint/2010/main" xmlns="" val="2899491038"/>
      </p:ext>
    </p:extLst>
  </p:cSld>
  <p:clrMapOvr>
    <a:masterClrMapping/>
  </p:clrMapOvr>
  <mc:AlternateContent xmlns:mc="http://schemas.openxmlformats.org/markup-compatibility/2006">
    <mc:Choice xmlns:p14="http://schemas.microsoft.com/office/powerpoint/2010/main" xmlns="" Requires="p14">
      <p:transition spd="slow" p14:dur="1250">
        <p14:gallery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he-IL" dirty="0"/>
          </a:p>
        </p:txBody>
      </p:sp>
      <p:sp>
        <p:nvSpPr>
          <p:cNvPr id="3" name="Content Placeholder 2"/>
          <p:cNvSpPr>
            <a:spLocks noGrp="1"/>
          </p:cNvSpPr>
          <p:nvPr>
            <p:ph idx="1"/>
          </p:nvPr>
        </p:nvSpPr>
        <p:spPr/>
        <p:txBody>
          <a:bodyPr/>
          <a:lstStyle/>
          <a:p>
            <a:r>
              <a:rPr lang="en-US" dirty="0" smtClean="0"/>
              <a:t>Genome-wide </a:t>
            </a:r>
            <a:r>
              <a:rPr lang="en-US" dirty="0"/>
              <a:t>datasets provide different views of the biology </a:t>
            </a:r>
            <a:r>
              <a:rPr lang="en-US" dirty="0" smtClean="0"/>
              <a:t>of </a:t>
            </a:r>
            <a:r>
              <a:rPr lang="en-US" dirty="0"/>
              <a:t>a </a:t>
            </a:r>
            <a:r>
              <a:rPr lang="en-US" dirty="0" smtClean="0"/>
              <a:t>cell.</a:t>
            </a:r>
          </a:p>
          <a:p>
            <a:r>
              <a:rPr lang="en-US" dirty="0"/>
              <a:t>Physical interactions (protein-protein</a:t>
            </a:r>
            <a:r>
              <a:rPr lang="en-US" dirty="0" smtClean="0"/>
              <a:t>) and regulatory </a:t>
            </a:r>
            <a:r>
              <a:rPr lang="en-US" dirty="0"/>
              <a:t>interactions (protein-DNA) </a:t>
            </a:r>
            <a:r>
              <a:rPr lang="en-US" dirty="0" smtClean="0"/>
              <a:t>maintain </a:t>
            </a:r>
            <a:r>
              <a:rPr lang="en-US" dirty="0"/>
              <a:t>and regulate the cell's </a:t>
            </a:r>
            <a:r>
              <a:rPr lang="en-US" dirty="0" smtClean="0"/>
              <a:t>processes.</a:t>
            </a:r>
          </a:p>
          <a:p>
            <a:r>
              <a:rPr lang="en-US" dirty="0" smtClean="0"/>
              <a:t>Expression </a:t>
            </a:r>
            <a:r>
              <a:rPr lang="en-US" dirty="0"/>
              <a:t>of molecules </a:t>
            </a:r>
            <a:r>
              <a:rPr lang="en-US" dirty="0" smtClean="0"/>
              <a:t>(proteins </a:t>
            </a:r>
            <a:r>
              <a:rPr lang="en-US" dirty="0"/>
              <a:t>or transcripts of </a:t>
            </a:r>
            <a:r>
              <a:rPr lang="en-US" dirty="0" smtClean="0"/>
              <a:t>genes) provide a snapshot of the cell’s state.</a:t>
            </a:r>
          </a:p>
          <a:p>
            <a:r>
              <a:rPr lang="en-US" dirty="0"/>
              <a:t>Researchers have exploited the complementarity of both.</a:t>
            </a:r>
            <a:endParaRPr lang="he-IL" dirty="0"/>
          </a:p>
        </p:txBody>
      </p:sp>
      <p:sp>
        <p:nvSpPr>
          <p:cNvPr id="4" name="Slide Number Placeholder 3"/>
          <p:cNvSpPr>
            <a:spLocks noGrp="1"/>
          </p:cNvSpPr>
          <p:nvPr>
            <p:ph type="sldNum" sz="quarter" idx="12"/>
          </p:nvPr>
        </p:nvSpPr>
        <p:spPr/>
        <p:txBody>
          <a:bodyPr/>
          <a:lstStyle/>
          <a:p>
            <a:fld id="{2EAF0D2C-B61B-4B32-849A-464FBF2BEA18}" type="slidenum">
              <a:rPr lang="he-IL" smtClean="0"/>
              <a:pPr/>
              <a:t>8</a:t>
            </a:fld>
            <a:endParaRPr lang="he-IL" dirty="0"/>
          </a:p>
        </p:txBody>
      </p:sp>
      <p:pic>
        <p:nvPicPr>
          <p:cNvPr id="2050" name="Picture 2" descr="http://netsains.net/wp-content/uploads/2012/07/Protein_Protein_Doc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80112" y="4823699"/>
            <a:ext cx="2585864" cy="17196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www.biomedcentral.com/content/supplementary/1471-2105-9-267-s2.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43792" t="13954"/>
          <a:stretch/>
        </p:blipFill>
        <p:spPr bwMode="auto">
          <a:xfrm rot="16200000">
            <a:off x="1054397" y="4576032"/>
            <a:ext cx="1719598" cy="217322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Oval 6"/>
          <p:cNvSpPr/>
          <p:nvPr/>
        </p:nvSpPr>
        <p:spPr>
          <a:xfrm>
            <a:off x="179512" y="6453336"/>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2580756369"/>
      </p:ext>
    </p:extLst>
  </p:cSld>
  <p:clrMapOvr>
    <a:masterClrMapping/>
  </p:clrMapOvr>
  <mc:AlternateContent xmlns:mc="http://schemas.openxmlformats.org/markup-compatibility/2006">
    <mc:Choice xmlns:p14="http://schemas.microsoft.com/office/powerpoint/2010/main" xmlns="" Requires="p14">
      <p:transition spd="slow">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50"/>
                                        <p:tgtEl>
                                          <p:spTgt spid="3">
                                            <p:txEl>
                                              <p:pRg st="1" end="1"/>
                                            </p:txEl>
                                          </p:spTgt>
                                        </p:tgtEl>
                                      </p:cBhvr>
                                    </p:animEffect>
                                    <p:anim calcmode="lin" valueType="num">
                                      <p:cBhvr>
                                        <p:cTn id="15"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250"/>
                            </p:stCondLst>
                            <p:childTnLst>
                              <p:par>
                                <p:cTn id="18" presetID="10" presetClass="entr" presetSubtype="0" fill="hold" nodeType="after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25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nodeType="clickEffect">
                                  <p:stCondLst>
                                    <p:cond delay="0"/>
                                  </p:stCondLst>
                                  <p:childTnLst>
                                    <p:animEffect transition="out" filter="fade">
                                      <p:cBhvr>
                                        <p:cTn id="24" dur="250"/>
                                        <p:tgtEl>
                                          <p:spTgt spid="2050"/>
                                        </p:tgtEl>
                                      </p:cBhvr>
                                    </p:animEffect>
                                    <p:anim calcmode="lin" valueType="num">
                                      <p:cBhvr>
                                        <p:cTn id="25" dur="250"/>
                                        <p:tgtEl>
                                          <p:spTgt spid="2050"/>
                                        </p:tgtEl>
                                        <p:attrNameLst>
                                          <p:attrName>ppt_x</p:attrName>
                                        </p:attrNameLst>
                                      </p:cBhvr>
                                      <p:tavLst>
                                        <p:tav tm="0">
                                          <p:val>
                                            <p:strVal val="ppt_x"/>
                                          </p:val>
                                        </p:tav>
                                        <p:tav tm="100000">
                                          <p:val>
                                            <p:strVal val="ppt_x"/>
                                          </p:val>
                                        </p:tav>
                                      </p:tavLst>
                                    </p:anim>
                                    <p:anim calcmode="lin" valueType="num">
                                      <p:cBhvr>
                                        <p:cTn id="26" dur="250"/>
                                        <p:tgtEl>
                                          <p:spTgt spid="2050"/>
                                        </p:tgtEl>
                                        <p:attrNameLst>
                                          <p:attrName>ppt_y</p:attrName>
                                        </p:attrNameLst>
                                      </p:cBhvr>
                                      <p:tavLst>
                                        <p:tav tm="0">
                                          <p:val>
                                            <p:strVal val="ppt_y"/>
                                          </p:val>
                                        </p:tav>
                                        <p:tav tm="100000">
                                          <p:val>
                                            <p:strVal val="ppt_y+.1"/>
                                          </p:val>
                                        </p:tav>
                                      </p:tavLst>
                                    </p:anim>
                                    <p:set>
                                      <p:cBhvr>
                                        <p:cTn id="27" dur="1" fill="hold">
                                          <p:stCondLst>
                                            <p:cond delay="249"/>
                                          </p:stCondLst>
                                        </p:cTn>
                                        <p:tgtEl>
                                          <p:spTgt spid="2050"/>
                                        </p:tgtEl>
                                        <p:attrNameLst>
                                          <p:attrName>style.visibility</p:attrName>
                                        </p:attrNameLst>
                                      </p:cBhvr>
                                      <p:to>
                                        <p:strVal val="hidden"/>
                                      </p:to>
                                    </p:set>
                                  </p:childTnLst>
                                </p:cTn>
                              </p:par>
                            </p:childTnLst>
                          </p:cTn>
                        </p:par>
                        <p:par>
                          <p:cTn id="28" fill="hold">
                            <p:stCondLst>
                              <p:cond delay="250"/>
                            </p:stCondLst>
                            <p:childTnLst>
                              <p:par>
                                <p:cTn id="29" presetID="42" presetClass="entr" presetSubtype="0"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250"/>
                                        <p:tgtEl>
                                          <p:spTgt spid="3">
                                            <p:txEl>
                                              <p:pRg st="2" end="2"/>
                                            </p:txEl>
                                          </p:spTgt>
                                        </p:tgtEl>
                                      </p:cBhvr>
                                    </p:animEffect>
                                    <p:anim calcmode="lin" valueType="num">
                                      <p:cBhvr>
                                        <p:cTn id="32"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2052"/>
                                        </p:tgtEl>
                                        <p:attrNameLst>
                                          <p:attrName>style.visibility</p:attrName>
                                        </p:attrNameLst>
                                      </p:cBhvr>
                                      <p:to>
                                        <p:strVal val="visible"/>
                                      </p:to>
                                    </p:set>
                                    <p:animEffect transition="in" filter="fade">
                                      <p:cBhvr>
                                        <p:cTn id="37" dur="250"/>
                                        <p:tgtEl>
                                          <p:spTgt spid="205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250"/>
                                        <p:tgtEl>
                                          <p:spTgt spid="2052"/>
                                        </p:tgtEl>
                                      </p:cBhvr>
                                    </p:animEffect>
                                    <p:anim calcmode="lin" valueType="num">
                                      <p:cBhvr>
                                        <p:cTn id="42" dur="250"/>
                                        <p:tgtEl>
                                          <p:spTgt spid="2052"/>
                                        </p:tgtEl>
                                        <p:attrNameLst>
                                          <p:attrName>ppt_x</p:attrName>
                                        </p:attrNameLst>
                                      </p:cBhvr>
                                      <p:tavLst>
                                        <p:tav tm="0">
                                          <p:val>
                                            <p:strVal val="ppt_x"/>
                                          </p:val>
                                        </p:tav>
                                        <p:tav tm="100000">
                                          <p:val>
                                            <p:strVal val="ppt_x"/>
                                          </p:val>
                                        </p:tav>
                                      </p:tavLst>
                                    </p:anim>
                                    <p:anim calcmode="lin" valueType="num">
                                      <p:cBhvr>
                                        <p:cTn id="43" dur="250"/>
                                        <p:tgtEl>
                                          <p:spTgt spid="2052"/>
                                        </p:tgtEl>
                                        <p:attrNameLst>
                                          <p:attrName>ppt_y</p:attrName>
                                        </p:attrNameLst>
                                      </p:cBhvr>
                                      <p:tavLst>
                                        <p:tav tm="0">
                                          <p:val>
                                            <p:strVal val="ppt_y"/>
                                          </p:val>
                                        </p:tav>
                                        <p:tav tm="100000">
                                          <p:val>
                                            <p:strVal val="ppt_y+.1"/>
                                          </p:val>
                                        </p:tav>
                                      </p:tavLst>
                                    </p:anim>
                                    <p:set>
                                      <p:cBhvr>
                                        <p:cTn id="44" dur="1" fill="hold">
                                          <p:stCondLst>
                                            <p:cond delay="249"/>
                                          </p:stCondLst>
                                        </p:cTn>
                                        <p:tgtEl>
                                          <p:spTgt spid="2052"/>
                                        </p:tgtEl>
                                        <p:attrNameLst>
                                          <p:attrName>style.visibility</p:attrName>
                                        </p:attrNameLst>
                                      </p:cBhvr>
                                      <p:to>
                                        <p:strVal val="hidden"/>
                                      </p:to>
                                    </p:set>
                                  </p:childTnLst>
                                </p:cTn>
                              </p:par>
                            </p:childTnLst>
                          </p:cTn>
                        </p:par>
                        <p:par>
                          <p:cTn id="45" fill="hold">
                            <p:stCondLst>
                              <p:cond delay="250"/>
                            </p:stCondLst>
                            <p:childTnLst>
                              <p:par>
                                <p:cTn id="46" presetID="42" presetClass="entr" presetSubtype="0" fill="hold" grpId="0" nodeType="after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fade">
                                      <p:cBhvr>
                                        <p:cTn id="48" dur="250"/>
                                        <p:tgtEl>
                                          <p:spTgt spid="3">
                                            <p:txEl>
                                              <p:pRg st="3" end="3"/>
                                            </p:txEl>
                                          </p:spTgt>
                                        </p:tgtEl>
                                      </p:cBhvr>
                                    </p:animEffect>
                                    <p:anim calcmode="lin" valueType="num">
                                      <p:cBhvr>
                                        <p:cTn id="49"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0"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dnection.com/wp-content/uploads/2012/01/multiple-networks-fin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6056" y="4545082"/>
            <a:ext cx="3529236" cy="1690618"/>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http://csmres.co.uk/cs.public.upd/article-images/data-black-hol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68509" y="4550673"/>
            <a:ext cx="1690618" cy="169061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a:t>Introduction</a:t>
            </a:r>
            <a:endParaRPr lang="he-IL" dirty="0"/>
          </a:p>
        </p:txBody>
      </p:sp>
      <p:sp>
        <p:nvSpPr>
          <p:cNvPr id="3" name="Content Placeholder 2"/>
          <p:cNvSpPr>
            <a:spLocks noGrp="1"/>
          </p:cNvSpPr>
          <p:nvPr>
            <p:ph idx="1"/>
          </p:nvPr>
        </p:nvSpPr>
        <p:spPr/>
        <p:txBody>
          <a:bodyPr/>
          <a:lstStyle/>
          <a:p>
            <a:r>
              <a:rPr lang="en-US" dirty="0"/>
              <a:t>Integrating the physical and expression datasets.</a:t>
            </a:r>
          </a:p>
          <a:p>
            <a:r>
              <a:rPr lang="en-US" dirty="0"/>
              <a:t>Developing efficient solution </a:t>
            </a:r>
            <a:r>
              <a:rPr lang="en-US" dirty="0" smtClean="0"/>
              <a:t>for combined </a:t>
            </a:r>
            <a:r>
              <a:rPr lang="en-US" dirty="0"/>
              <a:t>analysis of multiple networks.</a:t>
            </a:r>
          </a:p>
          <a:p>
            <a:r>
              <a:rPr lang="en-US" dirty="0" smtClean="0"/>
              <a:t>Goal</a:t>
            </a:r>
            <a:r>
              <a:rPr lang="en-US" dirty="0"/>
              <a:t>: find common clusters of genes supported by all of the networks of interest.</a:t>
            </a:r>
          </a:p>
          <a:p>
            <a:r>
              <a:rPr lang="en-US" dirty="0"/>
              <a:t>Computationally intractable for large networks.</a:t>
            </a:r>
          </a:p>
          <a:p>
            <a:r>
              <a:rPr lang="en-US" dirty="0"/>
              <a:t>Theoretical guarantees (reasonably approximates the optimal clustering</a:t>
            </a:r>
            <a:r>
              <a:rPr lang="en-US" dirty="0" smtClean="0"/>
              <a:t>).</a:t>
            </a:r>
            <a:endParaRPr lang="en-US" dirty="0"/>
          </a:p>
        </p:txBody>
      </p:sp>
      <p:sp>
        <p:nvSpPr>
          <p:cNvPr id="4" name="Slide Number Placeholder 3"/>
          <p:cNvSpPr>
            <a:spLocks noGrp="1"/>
          </p:cNvSpPr>
          <p:nvPr>
            <p:ph type="sldNum" sz="quarter" idx="12"/>
          </p:nvPr>
        </p:nvSpPr>
        <p:spPr/>
        <p:txBody>
          <a:bodyPr/>
          <a:lstStyle/>
          <a:p>
            <a:fld id="{2EAF0D2C-B61B-4B32-849A-464FBF2BEA18}" type="slidenum">
              <a:rPr lang="he-IL" smtClean="0"/>
              <a:pPr/>
              <a:t>9</a:t>
            </a:fld>
            <a:endParaRPr lang="he-IL" dirty="0"/>
          </a:p>
        </p:txBody>
      </p:sp>
      <p:sp>
        <p:nvSpPr>
          <p:cNvPr id="7" name="Oval 6"/>
          <p:cNvSpPr/>
          <p:nvPr/>
        </p:nvSpPr>
        <p:spPr>
          <a:xfrm>
            <a:off x="179512" y="6453336"/>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42883209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50"/>
                                        <p:tgtEl>
                                          <p:spTgt spid="3">
                                            <p:txEl>
                                              <p:pRg st="1" end="1"/>
                                            </p:txEl>
                                          </p:spTgt>
                                        </p:tgtEl>
                                      </p:cBhvr>
                                    </p:animEffect>
                                    <p:anim calcmode="lin" valueType="num">
                                      <p:cBhvr>
                                        <p:cTn id="15"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250"/>
                            </p:stCondLst>
                            <p:childTnLst>
                              <p:par>
                                <p:cTn id="18" presetID="10" presetClass="entr" presetSubtype="0" fill="hold" nodeType="after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250"/>
                                        <p:tgtEl>
                                          <p:spTgt spid="307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50"/>
                                        <p:tgtEl>
                                          <p:spTgt spid="3">
                                            <p:txEl>
                                              <p:pRg st="2" end="2"/>
                                            </p:txEl>
                                          </p:spTgt>
                                        </p:tgtEl>
                                      </p:cBhvr>
                                    </p:animEffect>
                                    <p:anim calcmode="lin" valueType="num">
                                      <p:cBhvr>
                                        <p:cTn id="26"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nodeType="clickEffect">
                                  <p:stCondLst>
                                    <p:cond delay="0"/>
                                  </p:stCondLst>
                                  <p:childTnLst>
                                    <p:animEffect transition="out" filter="fade">
                                      <p:cBhvr>
                                        <p:cTn id="31" dur="250"/>
                                        <p:tgtEl>
                                          <p:spTgt spid="3074"/>
                                        </p:tgtEl>
                                      </p:cBhvr>
                                    </p:animEffect>
                                    <p:anim calcmode="lin" valueType="num">
                                      <p:cBhvr>
                                        <p:cTn id="32" dur="250"/>
                                        <p:tgtEl>
                                          <p:spTgt spid="3074"/>
                                        </p:tgtEl>
                                        <p:attrNameLst>
                                          <p:attrName>ppt_x</p:attrName>
                                        </p:attrNameLst>
                                      </p:cBhvr>
                                      <p:tavLst>
                                        <p:tav tm="0">
                                          <p:val>
                                            <p:strVal val="ppt_x"/>
                                          </p:val>
                                        </p:tav>
                                        <p:tav tm="100000">
                                          <p:val>
                                            <p:strVal val="ppt_x"/>
                                          </p:val>
                                        </p:tav>
                                      </p:tavLst>
                                    </p:anim>
                                    <p:anim calcmode="lin" valueType="num">
                                      <p:cBhvr>
                                        <p:cTn id="33" dur="250"/>
                                        <p:tgtEl>
                                          <p:spTgt spid="3074"/>
                                        </p:tgtEl>
                                        <p:attrNameLst>
                                          <p:attrName>ppt_y</p:attrName>
                                        </p:attrNameLst>
                                      </p:cBhvr>
                                      <p:tavLst>
                                        <p:tav tm="0">
                                          <p:val>
                                            <p:strVal val="ppt_y"/>
                                          </p:val>
                                        </p:tav>
                                        <p:tav tm="100000">
                                          <p:val>
                                            <p:strVal val="ppt_y+.1"/>
                                          </p:val>
                                        </p:tav>
                                      </p:tavLst>
                                    </p:anim>
                                    <p:set>
                                      <p:cBhvr>
                                        <p:cTn id="34" dur="1" fill="hold">
                                          <p:stCondLst>
                                            <p:cond delay="249"/>
                                          </p:stCondLst>
                                        </p:cTn>
                                        <p:tgtEl>
                                          <p:spTgt spid="3074"/>
                                        </p:tgtEl>
                                        <p:attrNameLst>
                                          <p:attrName>style.visibility</p:attrName>
                                        </p:attrNameLst>
                                      </p:cBhvr>
                                      <p:to>
                                        <p:strVal val="hidden"/>
                                      </p:to>
                                    </p:set>
                                  </p:childTnLst>
                                </p:cTn>
                              </p:par>
                            </p:childTnLst>
                          </p:cTn>
                        </p:par>
                        <p:par>
                          <p:cTn id="35" fill="hold">
                            <p:stCondLst>
                              <p:cond delay="250"/>
                            </p:stCondLst>
                            <p:childTnLst>
                              <p:par>
                                <p:cTn id="36" presetID="42" presetClass="entr" presetSubtype="0"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250"/>
                                        <p:tgtEl>
                                          <p:spTgt spid="3">
                                            <p:txEl>
                                              <p:pRg st="3" end="3"/>
                                            </p:txEl>
                                          </p:spTgt>
                                        </p:tgtEl>
                                      </p:cBhvr>
                                    </p:animEffect>
                                    <p:anim calcmode="lin" valueType="num">
                                      <p:cBhvr>
                                        <p:cTn id="39"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3078"/>
                                        </p:tgtEl>
                                        <p:attrNameLst>
                                          <p:attrName>style.visibility</p:attrName>
                                        </p:attrNameLst>
                                      </p:cBhvr>
                                      <p:to>
                                        <p:strVal val="visible"/>
                                      </p:to>
                                    </p:set>
                                    <p:animEffect transition="in" filter="fade">
                                      <p:cBhvr>
                                        <p:cTn id="44" dur="250"/>
                                        <p:tgtEl>
                                          <p:spTgt spid="3078"/>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250"/>
                                        <p:tgtEl>
                                          <p:spTgt spid="3">
                                            <p:txEl>
                                              <p:pRg st="4" end="4"/>
                                            </p:txEl>
                                          </p:spTgt>
                                        </p:tgtEl>
                                      </p:cBhvr>
                                    </p:animEffect>
                                    <p:anim calcmode="lin" valueType="num">
                                      <p:cBhvr>
                                        <p:cTn id="50"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52" fill="hold">
                            <p:stCondLst>
                              <p:cond delay="250"/>
                            </p:stCondLst>
                            <p:childTnLst>
                              <p:par>
                                <p:cTn id="53" presetID="1"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3017</TotalTime>
  <Words>5446</Words>
  <Application>Microsoft Office PowerPoint</Application>
  <PresentationFormat>On-screen Show (4:3)</PresentationFormat>
  <Paragraphs>452</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Thatch</vt:lpstr>
      <vt:lpstr>Simultaneous Clustering of Multiple Gene Expression and Physical Interaction Datasets Manikandan Narayanan, Adrian Vetta, Eric E. Schadt, Jun Zhu PLoS Computational Biology 2010</vt:lpstr>
      <vt:lpstr>Outline</vt:lpstr>
      <vt:lpstr>Basic Terminology</vt:lpstr>
      <vt:lpstr>Basic Terminology</vt:lpstr>
      <vt:lpstr>Basic Terminology</vt:lpstr>
      <vt:lpstr>Basic Terminology</vt:lpstr>
      <vt:lpstr>Introduction</vt:lpstr>
      <vt:lpstr>Introduction</vt:lpstr>
      <vt:lpstr>Introduction</vt:lpstr>
      <vt:lpstr>JointCluster: A simultaneous clustering algorithm</vt:lpstr>
      <vt:lpstr>Declarations</vt:lpstr>
      <vt:lpstr>Algorithm outline</vt:lpstr>
      <vt:lpstr>Definitions</vt:lpstr>
      <vt:lpstr>The Conductance</vt:lpstr>
      <vt:lpstr>Approximating the sparsest cut</vt:lpstr>
      <vt:lpstr>Multiple Graphs</vt:lpstr>
      <vt:lpstr>Scaling Heuristic</vt:lpstr>
      <vt:lpstr>Cut Selection Heuristic</vt:lpstr>
      <vt:lpstr>Overview</vt:lpstr>
      <vt:lpstr>Overview</vt:lpstr>
      <vt:lpstr>Overall framework</vt:lpstr>
      <vt:lpstr>Parameter learning</vt:lpstr>
      <vt:lpstr>Results</vt:lpstr>
      <vt:lpstr>Benchmarking JointCluster on simulated data</vt:lpstr>
      <vt:lpstr>Evaluation measures</vt:lpstr>
      <vt:lpstr>Benchmarking JointCluster on simulated data</vt:lpstr>
      <vt:lpstr>Systematic evaluation of the methods using diverse reference classes in yeast</vt:lpstr>
      <vt:lpstr>Different classes of yeast genes</vt:lpstr>
      <vt:lpstr>Evaluation measures [cont.]</vt:lpstr>
      <vt:lpstr>Systematic evaluation of the methods using diverse reference classes in yeast</vt:lpstr>
      <vt:lpstr>JointCluster yields better coverage of genes than a competing method</vt:lpstr>
      <vt:lpstr>JointCluster yields better coverage of genes than a competing method</vt:lpstr>
      <vt:lpstr>Discussion</vt:lpstr>
      <vt:lpstr>Discussion</vt:lpstr>
      <vt:lpstr>Discussion</vt:lpstr>
      <vt:lpstr>Conclusion</vt:lpstr>
      <vt:lpstr>Conclusion</vt:lpstr>
      <vt:lpstr>Slide 38</vt:lpstr>
      <vt:lpstr>Slide 39</vt:lpstr>
      <vt:lpstr>Slide 40</vt:lpstr>
    </vt:vector>
  </TitlesOfParts>
  <Company>Saiag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dc:creator>
  <cp:lastModifiedBy>rshamir</cp:lastModifiedBy>
  <cp:revision>508</cp:revision>
  <dcterms:created xsi:type="dcterms:W3CDTF">2013-05-05T07:59:43Z</dcterms:created>
  <dcterms:modified xsi:type="dcterms:W3CDTF">2013-05-09T09:32:16Z</dcterms:modified>
</cp:coreProperties>
</file>