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26" r:id="rId4"/>
  </p:sldMasterIdLst>
  <p:notesMasterIdLst>
    <p:notesMasterId r:id="rId47"/>
  </p:notesMasterIdLst>
  <p:sldIdLst>
    <p:sldId id="341" r:id="rId5"/>
    <p:sldId id="342" r:id="rId6"/>
    <p:sldId id="343" r:id="rId7"/>
    <p:sldId id="344" r:id="rId8"/>
    <p:sldId id="346" r:id="rId9"/>
    <p:sldId id="384" r:id="rId10"/>
    <p:sldId id="347" r:id="rId11"/>
    <p:sldId id="348" r:id="rId12"/>
    <p:sldId id="382" r:id="rId13"/>
    <p:sldId id="381" r:id="rId14"/>
    <p:sldId id="383" r:id="rId15"/>
    <p:sldId id="349" r:id="rId16"/>
    <p:sldId id="350" r:id="rId17"/>
    <p:sldId id="351" r:id="rId18"/>
    <p:sldId id="352" r:id="rId19"/>
    <p:sldId id="354" r:id="rId20"/>
    <p:sldId id="380" r:id="rId21"/>
    <p:sldId id="355" r:id="rId22"/>
    <p:sldId id="356" r:id="rId23"/>
    <p:sldId id="359" r:id="rId24"/>
    <p:sldId id="357" r:id="rId25"/>
    <p:sldId id="360" r:id="rId26"/>
    <p:sldId id="358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9" r:id="rId43"/>
    <p:sldId id="378" r:id="rId44"/>
    <p:sldId id="376" r:id="rId45"/>
    <p:sldId id="377" r:id="rId46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0C0C0"/>
    <a:srgbClr val="CCCCFF"/>
    <a:srgbClr val="000000"/>
    <a:srgbClr val="0860A8"/>
    <a:srgbClr val="33CC33"/>
    <a:srgbClr val="DDDDD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9" autoAdjust="0"/>
    <p:restoredTop sz="85217" autoAdjust="0"/>
  </p:normalViewPr>
  <p:slideViewPr>
    <p:cSldViewPr>
      <p:cViewPr varScale="1">
        <p:scale>
          <a:sx n="113" d="100"/>
          <a:sy n="11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714875"/>
            <a:ext cx="4887912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0083DEA-ED49-40EB-9342-FEEE93EFD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79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31775" indent="-23018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461963" indent="-228600" algn="l" rtl="0" eaLnBrk="0" fontAlgn="base" hangingPunct="0">
      <a:spcBef>
        <a:spcPct val="30000"/>
      </a:spcBef>
      <a:spcAft>
        <a:spcPct val="0"/>
      </a:spcAft>
      <a:buFont typeface="Verdana" pitchFamily="34" charset="0"/>
      <a:buChar char="–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633413" indent="-169863" algn="l" rtl="0" eaLnBrk="0" fontAlgn="base" hangingPunct="0">
      <a:spcBef>
        <a:spcPct val="30000"/>
      </a:spcBef>
      <a:spcAft>
        <a:spcPct val="0"/>
      </a:spcAft>
      <a:buFont typeface="Verdana" pitchFamily="34" charset="0"/>
      <a:buChar char="•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803275" indent="-168275" algn="l" rtl="0" eaLnBrk="0" fontAlgn="base" hangingPunct="0">
      <a:spcBef>
        <a:spcPct val="30000"/>
      </a:spcBef>
      <a:spcAft>
        <a:spcPct val="0"/>
      </a:spcAft>
      <a:buFont typeface="Verdana" pitchFamily="34" charset="0"/>
      <a:buChar char="–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AEE79-8A90-4B3A-B563-39D70F63379B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ntel Information Technology bl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6088" y="6075363"/>
            <a:ext cx="31575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05-903_loresimage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4350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5"/>
          <p:cNvSpPr txBox="1">
            <a:spLocks noChangeArrowheads="1"/>
          </p:cNvSpPr>
          <p:nvPr userDrawn="1"/>
        </p:nvSpPr>
        <p:spPr bwMode="auto">
          <a:xfrm>
            <a:off x="5961063" y="6407150"/>
            <a:ext cx="2724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/>
              <a:t>Intel Confidential – Internal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16-19’ 08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Keep Cache Replacement Simple in Peer-Assisted Vod Systems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5988-DB9E-498E-92DF-B640BE74C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16-19’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Keep Cache Replacement Simple in Peer-Assisted Vod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2E62-0C82-4275-97CD-15FC7AAEF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16-19’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Keep Cache Replacement Simple in Peer-Assisted Vod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31A8-C01C-4E0F-8748-0D47D4143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 16-19’ 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Keep Cache Replacement Simple in Peer-Assisted Vod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93BD-1F9B-42A0-B744-35C4D593C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16-19’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Keep Cache Replacement Simple in Peer-Assisted Vod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44F1-1C8E-47B3-9401-67C3D6EA7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16-19’ 08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Keep Cache Replacement Simple in Peer-Assisted Vod Systems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F1C2-FE30-4F14-BB66-8D240622C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16-19’ 08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Keep Cache Replacement Simple in Peer-Assisted Vod Systems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F199-EE45-4624-81A5-DD46CAC6E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16-19’ 08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Keep Cache Replacement Simple in Peer-Assisted Vod Systems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1FC89-7386-4D3D-977B-84293A584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16-19’ 08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Keep Cache Replacement Simple in Peer-Assisted Vod Systems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BB06-DCC2-4CB5-97B8-D48764A05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16-19’ 08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Keep Cache Replacement Simple in Peer-Assisted Vod Systems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8AE42-589B-40DC-82DF-79485C94A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16-19’ 08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Keep Cache Replacement Simple in Peer-Assisted Vod Systems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558E-16E5-4164-9A5A-17BAC59EC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Sep 16-19’ 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Keep Cache Replacement Simple in Peer-Assisted Vod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C694D2-D21E-4631-AE1E-C78186191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3" descr="Intel IT with tag whit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8575" y="6321425"/>
            <a:ext cx="23479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1649413" y="6511925"/>
            <a:ext cx="2813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srgbClr val="FFFFFF"/>
                </a:solidFill>
              </a:rPr>
              <a:t>Intel Confidential – Internal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rmatics.oxfordjournal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ips.helmholtz-muenchen.de/proj/pp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Y1enxMGsmEucdM&amp;tbnid=w1oYfLvhLiJP5M:&amp;ved=0CAUQjRw&amp;url=http://www.macs.hw.ac.uk/~pdw/topology/ScaleFree.html&amp;ei=K6c9UbjMB8KQOK6BgegC&amp;bvm=bv.43287494,d.ZWU&amp;psig=AFQjCNGvCdKHIivEMnCCFPi7wqUb4q2wwQ&amp;ust=136308135637257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jp/keg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229600" cy="4754562"/>
          </a:xfrm>
        </p:spPr>
        <p:txBody>
          <a:bodyPr/>
          <a:lstStyle/>
          <a:p>
            <a:r>
              <a:rPr lang="en-US" dirty="0" smtClean="0"/>
              <a:t>Co-clustering of biological networks and gene expression data</a:t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Hanisch</a:t>
            </a:r>
            <a:r>
              <a:rPr lang="en-US" sz="2800" dirty="0" smtClean="0"/>
              <a:t> et al.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b="1" dirty="0" smtClean="0"/>
              <a:t> This paper appears in: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3"/>
              </a:rPr>
              <a:t>bioinformatics </a:t>
            </a:r>
            <a:r>
              <a:rPr lang="en-US" sz="2800" dirty="0" smtClean="0"/>
              <a:t> 2002 – an oxford journal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dirty="0" smtClean="0"/>
              <a:t>Presented by: Ohad Shai – Big data seminar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Previous evaluation methods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4876800" cy="4572000"/>
          </a:xfrm>
        </p:spPr>
        <p:txBody>
          <a:bodyPr/>
          <a:lstStyle/>
          <a:p>
            <a:r>
              <a:rPr lang="en-US" sz="2400" dirty="0" smtClean="0"/>
              <a:t>The goal is to find genes, enzymes and metabolites related to a biological process (pathway)</a:t>
            </a:r>
          </a:p>
          <a:p>
            <a:r>
              <a:rPr lang="en-US" sz="2400" dirty="0" smtClean="0"/>
              <a:t>Sequential evaluation is sub-optimal (also seen in previous paper)</a:t>
            </a:r>
          </a:p>
          <a:p>
            <a:r>
              <a:rPr lang="en-US" sz="2400" dirty="0" smtClean="0"/>
              <a:t>Pathway scoring is used to add data</a:t>
            </a:r>
          </a:p>
          <a:p>
            <a:r>
              <a:rPr lang="en-US" sz="2400" dirty="0" smtClean="0"/>
              <a:t>Previous techniques suffers from combinatorial explosion or static analysis of data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21506" name="Picture 2" descr="https://encrypted-tbn1.gstatic.com/images?q=tbn:ANd9GcS5_v8Q8DhyX7I-5EqgnFJ19ZCt0gBycwcdkFCRcTBes6vTOyLm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76600"/>
            <a:ext cx="3152775" cy="288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Agenda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4572000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b="1" dirty="0" smtClean="0"/>
              <a:t>Constructing biological networks graph</a:t>
            </a:r>
          </a:p>
          <a:p>
            <a:r>
              <a:rPr lang="en-US" sz="2400" b="1" dirty="0" smtClean="0"/>
              <a:t>Constructing gene’s expression graph</a:t>
            </a:r>
          </a:p>
          <a:p>
            <a:r>
              <a:rPr lang="en-US" sz="2400" b="1" dirty="0" smtClean="0"/>
              <a:t>Combining both into a single graph</a:t>
            </a:r>
          </a:p>
          <a:p>
            <a:r>
              <a:rPr lang="en-US" sz="2400" b="1" dirty="0" smtClean="0"/>
              <a:t>Divide nodes to groups using hierarchical clustering</a:t>
            </a:r>
          </a:p>
          <a:p>
            <a:r>
              <a:rPr lang="en-US" sz="2400" b="1" dirty="0" smtClean="0"/>
              <a:t>Decide the number of clusters by statistical measures with biological meaning</a:t>
            </a:r>
          </a:p>
          <a:p>
            <a:r>
              <a:rPr lang="en-US" sz="2400" dirty="0" smtClean="0"/>
              <a:t>Validate process using the yeast </a:t>
            </a:r>
            <a:r>
              <a:rPr lang="en-US" sz="2400" dirty="0" err="1" smtClean="0"/>
              <a:t>diauxic</a:t>
            </a:r>
            <a:r>
              <a:rPr lang="en-US" sz="2400" dirty="0" smtClean="0"/>
              <a:t> shift</a:t>
            </a:r>
          </a:p>
          <a:p>
            <a:r>
              <a:rPr lang="en-US" sz="2400" dirty="0" smtClean="0"/>
              <a:t>Conclusion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Transform metabolic network to graph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Assemble set of reactions into a Petri-net</a:t>
            </a:r>
          </a:p>
          <a:p>
            <a:r>
              <a:rPr lang="en-US" sz="2400" dirty="0" smtClean="0"/>
              <a:t>A bi-partite graph</a:t>
            </a:r>
          </a:p>
          <a:p>
            <a:pPr lvl="1"/>
            <a:r>
              <a:rPr lang="en-US" sz="2000" dirty="0" smtClean="0"/>
              <a:t>Molecules (metabolites and enzymes) on one side</a:t>
            </a:r>
          </a:p>
          <a:p>
            <a:pPr lvl="1"/>
            <a:r>
              <a:rPr lang="en-US" sz="2000" dirty="0" smtClean="0"/>
              <a:t>Chemical reactions on the other side</a:t>
            </a:r>
          </a:p>
          <a:p>
            <a:r>
              <a:rPr lang="en-US" sz="2400" dirty="0" smtClean="0"/>
              <a:t>Enzyme can have more than one vertex</a:t>
            </a:r>
          </a:p>
          <a:p>
            <a:pPr lvl="1"/>
            <a:r>
              <a:rPr lang="en-US" sz="2000" dirty="0" smtClean="0"/>
              <a:t>Related according to proximity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10000"/>
            <a:ext cx="4476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Transform metabolic network to graph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Assemble set of reactions into a Petri-net</a:t>
            </a:r>
          </a:p>
          <a:p>
            <a:r>
              <a:rPr lang="en-US" sz="2400" dirty="0" smtClean="0"/>
              <a:t>A bi-partite graph</a:t>
            </a:r>
          </a:p>
          <a:p>
            <a:pPr lvl="1"/>
            <a:r>
              <a:rPr lang="en-US" sz="2000" dirty="0" smtClean="0"/>
              <a:t>Molecules (metabolites and enzymes) on one side</a:t>
            </a:r>
          </a:p>
          <a:p>
            <a:pPr lvl="1"/>
            <a:r>
              <a:rPr lang="en-US" sz="2000" dirty="0" smtClean="0"/>
              <a:t>Chemical reactions on the other side</a:t>
            </a:r>
          </a:p>
          <a:p>
            <a:r>
              <a:rPr lang="en-US" sz="2400" dirty="0" smtClean="0"/>
              <a:t>Enzyme can have more than one vertex</a:t>
            </a:r>
          </a:p>
          <a:p>
            <a:pPr lvl="1"/>
            <a:r>
              <a:rPr lang="en-US" sz="2000" dirty="0" smtClean="0"/>
              <a:t>Related according to proximity</a:t>
            </a:r>
          </a:p>
          <a:p>
            <a:r>
              <a:rPr lang="en-US" sz="2400" dirty="0" smtClean="0"/>
              <a:t>The graph is undirected</a:t>
            </a:r>
          </a:p>
          <a:p>
            <a:r>
              <a:rPr lang="en-US" sz="2400" dirty="0" smtClean="0"/>
              <a:t>Each edge has weight w</a:t>
            </a:r>
          </a:p>
          <a:p>
            <a:r>
              <a:rPr lang="en-US" sz="2400" dirty="0" smtClean="0"/>
              <a:t>The graph       is the weighted distance graph, only with vertices </a:t>
            </a:r>
            <a:r>
              <a:rPr lang="en-US" sz="2400" smtClean="0"/>
              <a:t>that have gene </a:t>
            </a:r>
            <a:r>
              <a:rPr lang="en-US" sz="2400" dirty="0" smtClean="0"/>
              <a:t>expression data</a:t>
            </a:r>
          </a:p>
          <a:p>
            <a:pPr lvl="1"/>
            <a:r>
              <a:rPr lang="en-US" sz="2000" dirty="0" smtClean="0"/>
              <a:t>How to do that?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33600" y="4495800"/>
          <a:ext cx="402167" cy="381000"/>
        </p:xfrm>
        <a:graphic>
          <a:graphicData uri="http://schemas.openxmlformats.org/presentationml/2006/ole">
            <p:oleObj spid="_x0000_s31749" name="Equation" r:id="rId4" imgW="2413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to create 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Remove vertices without expression data O(V^2)</a:t>
            </a:r>
          </a:p>
          <a:p>
            <a:pPr lvl="1"/>
            <a:r>
              <a:rPr lang="en-US" sz="2000" dirty="0" smtClean="0"/>
              <a:t>Modify edges weight to all pair of vertices that are connected by removed vertex, if the connection has lower weight</a:t>
            </a:r>
          </a:p>
          <a:p>
            <a:r>
              <a:rPr lang="en-US" sz="2400" dirty="0" smtClean="0"/>
              <a:t>Run Floyd-</a:t>
            </a:r>
            <a:r>
              <a:rPr lang="en-US" sz="2400" dirty="0" err="1" smtClean="0"/>
              <a:t>Warshall</a:t>
            </a:r>
            <a:r>
              <a:rPr lang="en-US" sz="2400" dirty="0" smtClean="0"/>
              <a:t> on remaining vertices O(W^3)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714999" y="533400"/>
          <a:ext cx="642621" cy="609600"/>
        </p:xfrm>
        <a:graphic>
          <a:graphicData uri="http://schemas.openxmlformats.org/presentationml/2006/ole">
            <p:oleObj spid="_x0000_s32775" name="Equation" r:id="rId4" imgW="2413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Floyd-</a:t>
            </a:r>
            <a:r>
              <a:rPr lang="en-US" sz="2800" dirty="0" err="1" smtClean="0"/>
              <a:t>Warshall</a:t>
            </a:r>
            <a:r>
              <a:rPr lang="en-US" sz="2800" dirty="0" smtClean="0"/>
              <a:t> 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Uses dynamic programming</a:t>
            </a:r>
          </a:p>
          <a:p>
            <a:r>
              <a:rPr lang="en-US" sz="2400" dirty="0" smtClean="0"/>
              <a:t>Algorithm: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790810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Floyd </a:t>
            </a:r>
            <a:r>
              <a:rPr lang="en-US" dirty="0" err="1" smtClean="0"/>
              <a:t>Warshall</a:t>
            </a:r>
            <a:r>
              <a:rPr lang="en-US" dirty="0" smtClean="0"/>
              <a:t> Algorithm - Example</a:t>
            </a:r>
            <a:endParaRPr lang="en-US" dirty="0"/>
          </a:p>
        </p:txBody>
      </p:sp>
      <p:pic>
        <p:nvPicPr>
          <p:cNvPr id="14339" name="Picture 10" descr="floyd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23336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loyd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86" y="2590800"/>
            <a:ext cx="25669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loyd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899" y="3886200"/>
            <a:ext cx="24241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loyd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471" y="5257800"/>
            <a:ext cx="243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 descr="floyd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066800"/>
            <a:ext cx="41148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5200" y="5562600"/>
            <a:ext cx="221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Consider Vertex 3:</a:t>
            </a:r>
          </a:p>
          <a:p>
            <a:r>
              <a:rPr lang="en-US"/>
              <a:t>   Nothing changes.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52800" y="4114800"/>
            <a:ext cx="276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Consider Vertex 2:</a:t>
            </a:r>
          </a:p>
          <a:p>
            <a:r>
              <a:rPr lang="en-US"/>
              <a:t>  D(1,3) = D(1,2) + D(2,3)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2800" y="2895600"/>
            <a:ext cx="276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Consider Vertex 1:</a:t>
            </a:r>
          </a:p>
          <a:p>
            <a:r>
              <a:rPr lang="en-US"/>
              <a:t>  D(3,2) = D(3,1) + D(1,2)</a:t>
            </a:r>
          </a:p>
        </p:txBody>
      </p:sp>
      <p:sp>
        <p:nvSpPr>
          <p:cNvPr id="14347" name="TextBox 18"/>
          <p:cNvSpPr txBox="1">
            <a:spLocks noChangeArrowheads="1"/>
          </p:cNvSpPr>
          <p:nvPr/>
        </p:nvSpPr>
        <p:spPr bwMode="auto">
          <a:xfrm>
            <a:off x="2971800" y="14478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Original weights.</a:t>
            </a:r>
          </a:p>
        </p:txBody>
      </p:sp>
      <p:sp>
        <p:nvSpPr>
          <p:cNvPr id="20" name="Oval 19"/>
          <p:cNvSpPr/>
          <p:nvPr/>
        </p:nvSpPr>
        <p:spPr>
          <a:xfrm>
            <a:off x="2030628" y="35052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372499" y="3873843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Floyd-</a:t>
            </a:r>
            <a:r>
              <a:rPr lang="en-US" sz="2800" dirty="0" err="1" smtClean="0"/>
              <a:t>Warshall</a:t>
            </a:r>
            <a:r>
              <a:rPr lang="en-US" sz="2800" dirty="0" smtClean="0"/>
              <a:t> 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Uses dynamic programming</a:t>
            </a:r>
          </a:p>
          <a:p>
            <a:r>
              <a:rPr lang="en-US" sz="2400" dirty="0" smtClean="0"/>
              <a:t>Algorithm: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790810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to create 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Remove vertices without expression data O(V^2)</a:t>
            </a:r>
          </a:p>
          <a:p>
            <a:pPr lvl="1"/>
            <a:r>
              <a:rPr lang="en-US" sz="2000" dirty="0" smtClean="0"/>
              <a:t>Modify edges weight to all pair of vertices that are connected by removed vertex, if the connection has lower weight</a:t>
            </a:r>
          </a:p>
          <a:p>
            <a:r>
              <a:rPr lang="en-US" sz="2400" dirty="0" smtClean="0"/>
              <a:t>Run Floyd-</a:t>
            </a:r>
            <a:r>
              <a:rPr lang="en-US" sz="2400" dirty="0" err="1" smtClean="0"/>
              <a:t>Warshall</a:t>
            </a:r>
            <a:r>
              <a:rPr lang="en-US" sz="2400" dirty="0" smtClean="0"/>
              <a:t> on remaining vertices O(W^3)</a:t>
            </a:r>
          </a:p>
          <a:p>
            <a:r>
              <a:rPr lang="en-US" sz="2400" dirty="0" smtClean="0"/>
              <a:t>Alternatively, can use </a:t>
            </a:r>
            <a:r>
              <a:rPr lang="en-US" sz="2400" dirty="0" err="1" smtClean="0"/>
              <a:t>Dijkstra</a:t>
            </a:r>
            <a:r>
              <a:rPr lang="en-US" sz="2400" dirty="0" smtClean="0"/>
              <a:t> on all vertices O(</a:t>
            </a:r>
            <a:r>
              <a:rPr lang="en-US" sz="2400" dirty="0" err="1" smtClean="0"/>
              <a:t>WVlogV+WE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Has better worse-time but actual run was slower</a:t>
            </a:r>
          </a:p>
          <a:p>
            <a:r>
              <a:rPr lang="en-US" sz="2400" dirty="0" smtClean="0"/>
              <a:t>The number of interesting vertices is relatively small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714999" y="533400"/>
          <a:ext cx="642621" cy="609600"/>
        </p:xfrm>
        <a:graphic>
          <a:graphicData uri="http://schemas.openxmlformats.org/presentationml/2006/ole">
            <p:oleObj spid="_x0000_s38917" name="Equation" r:id="rId4" imgW="2413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Weight of edges (distance function)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3962400" cy="4572000"/>
          </a:xfrm>
        </p:spPr>
        <p:txBody>
          <a:bodyPr/>
          <a:lstStyle/>
          <a:p>
            <a:r>
              <a:rPr lang="en-US" sz="2400" dirty="0" smtClean="0"/>
              <a:t>2 alternatives suggested</a:t>
            </a:r>
          </a:p>
          <a:p>
            <a:pPr lvl="1"/>
            <a:r>
              <a:rPr lang="en-US" sz="2000" dirty="0" smtClean="0"/>
              <a:t>Fixed weight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Normalized by degree</a:t>
            </a:r>
          </a:p>
          <a:p>
            <a:pPr lvl="1">
              <a:buNone/>
            </a:pPr>
            <a:r>
              <a:rPr lang="en-US" sz="2000" dirty="0" smtClean="0"/>
              <a:t>The weight is decided by the degree of the molecule vertex</a:t>
            </a:r>
          </a:p>
          <a:p>
            <a:pPr lvl="1">
              <a:buNone/>
            </a:pPr>
            <a:r>
              <a:rPr lang="en-US" sz="2000" dirty="0" smtClean="0"/>
              <a:t> since the graph is “scale free” (</a:t>
            </a:r>
            <a:r>
              <a:rPr lang="en-US" sz="2000" dirty="0" err="1" smtClean="0"/>
              <a:t>ie</a:t>
            </a:r>
            <a:r>
              <a:rPr lang="en-US" sz="2000" dirty="0" smtClean="0"/>
              <a:t>: few hubs),  that weighting prevents exploiting hubs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832100" y="1638300"/>
          <a:ext cx="609600" cy="533400"/>
        </p:xfrm>
        <a:graphic>
          <a:graphicData uri="http://schemas.openxmlformats.org/presentationml/2006/ole">
            <p:oleObj spid="_x0000_s39946" name="Equation" r:id="rId4" imgW="304536" imgH="266469" progId="Equation.3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733800" y="2286000"/>
          <a:ext cx="762000" cy="533400"/>
        </p:xfrm>
        <a:graphic>
          <a:graphicData uri="http://schemas.openxmlformats.org/presentationml/2006/ole">
            <p:oleObj spid="_x0000_s39947" name="Equation" r:id="rId5" imgW="380835" imgH="266584" progId="Equation.3">
              <p:embed/>
            </p:oleObj>
          </a:graphicData>
        </a:graphic>
      </p:graphicFrame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143000"/>
            <a:ext cx="4224337" cy="478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Agenda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4572000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Constructing biological networks graph</a:t>
            </a:r>
          </a:p>
          <a:p>
            <a:r>
              <a:rPr lang="en-US" sz="2400" dirty="0" smtClean="0"/>
              <a:t>Constructing gene’s expression graph</a:t>
            </a:r>
          </a:p>
          <a:p>
            <a:r>
              <a:rPr lang="en-US" sz="2400" dirty="0" smtClean="0"/>
              <a:t>Combining both into a single graph</a:t>
            </a:r>
          </a:p>
          <a:p>
            <a:r>
              <a:rPr lang="en-US" sz="2400" dirty="0" smtClean="0"/>
              <a:t>Divide nodes to groups using hierarchical clustering</a:t>
            </a:r>
          </a:p>
          <a:p>
            <a:r>
              <a:rPr lang="en-US" sz="2400" dirty="0" smtClean="0"/>
              <a:t>Decide the number of clusters by statistical measures with biological meaning</a:t>
            </a:r>
          </a:p>
          <a:p>
            <a:r>
              <a:rPr lang="en-US" sz="2400" dirty="0" smtClean="0"/>
              <a:t>Validate process using the yeast </a:t>
            </a:r>
            <a:r>
              <a:rPr lang="en-US" sz="2400" dirty="0" err="1" smtClean="0"/>
              <a:t>diauxic</a:t>
            </a:r>
            <a:r>
              <a:rPr lang="en-US" sz="2400" dirty="0" smtClean="0"/>
              <a:t> shift</a:t>
            </a:r>
          </a:p>
          <a:p>
            <a:r>
              <a:rPr lang="en-US" sz="2400" dirty="0" smtClean="0"/>
              <a:t>Conclusions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Next step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Calculated        graph</a:t>
            </a:r>
          </a:p>
          <a:p>
            <a:pPr lvl="1"/>
            <a:r>
              <a:rPr lang="en-US" sz="2000" dirty="0" smtClean="0"/>
              <a:t>Calculate weight</a:t>
            </a:r>
          </a:p>
          <a:p>
            <a:pPr lvl="1"/>
            <a:r>
              <a:rPr lang="en-US" sz="2000" dirty="0" smtClean="0"/>
              <a:t>Remove unneeded vertices</a:t>
            </a:r>
          </a:p>
          <a:p>
            <a:pPr lvl="1"/>
            <a:r>
              <a:rPr lang="en-US" sz="2000" dirty="0" smtClean="0"/>
              <a:t>Run Floyd-</a:t>
            </a:r>
            <a:r>
              <a:rPr lang="en-US" sz="2000" dirty="0" err="1" smtClean="0"/>
              <a:t>Warshall</a:t>
            </a:r>
            <a:r>
              <a:rPr lang="en-US" sz="2000" dirty="0" smtClean="0"/>
              <a:t> to calculate min distance for all pairs</a:t>
            </a:r>
          </a:p>
          <a:p>
            <a:r>
              <a:rPr lang="en-US" sz="2400" dirty="0" smtClean="0"/>
              <a:t>Now we need to calculate gene expression graph…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2209800" y="1143000"/>
          <a:ext cx="481966" cy="457200"/>
        </p:xfrm>
        <a:graphic>
          <a:graphicData uri="http://schemas.openxmlformats.org/presentationml/2006/ole">
            <p:oleObj spid="_x0000_s77830" name="Equation" r:id="rId4" imgW="2413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Gene expression graph 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1600200"/>
          </a:xfrm>
        </p:spPr>
        <p:txBody>
          <a:bodyPr/>
          <a:lstStyle/>
          <a:p>
            <a:r>
              <a:rPr lang="en-US" sz="2400" dirty="0" smtClean="0"/>
              <a:t>The distance (weight) is calculated by Pearson correlation coefficient between time courses of gene expression levels</a:t>
            </a:r>
          </a:p>
          <a:p>
            <a:pPr lvl="1"/>
            <a:r>
              <a:rPr lang="en-US" sz="2000" dirty="0" smtClean="0"/>
              <a:t>This was explained in previous class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22418"/>
            <a:ext cx="51816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2590800"/>
            <a:ext cx="3200400" cy="56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609600" y="35052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The value for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time 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Gene expression graph 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3505200"/>
          </a:xfrm>
        </p:spPr>
        <p:txBody>
          <a:bodyPr/>
          <a:lstStyle/>
          <a:p>
            <a:r>
              <a:rPr lang="en-US" sz="2400" dirty="0" smtClean="0"/>
              <a:t>The distance (weight) is calculated by Pearson correlation coefficient between time courses of gene expression levels</a:t>
            </a:r>
          </a:p>
          <a:p>
            <a:pPr lvl="1"/>
            <a:r>
              <a:rPr lang="en-US" sz="2000" dirty="0" smtClean="0"/>
              <a:t>This was explained in previous class</a:t>
            </a:r>
          </a:p>
          <a:p>
            <a:pPr lvl="1"/>
            <a:r>
              <a:rPr lang="en-US" sz="2000" dirty="0" smtClean="0"/>
              <a:t>The authors used log of the ratio (the values range is 0-2)</a:t>
            </a:r>
          </a:p>
          <a:p>
            <a:pPr lvl="0">
              <a:defRPr/>
            </a:pPr>
            <a:r>
              <a:rPr lang="en-US" sz="2400" dirty="0" smtClean="0"/>
              <a:t>Anti-correlated genes are most distant</a:t>
            </a:r>
          </a:p>
          <a:p>
            <a:pPr lvl="0">
              <a:defRPr/>
            </a:pPr>
            <a:r>
              <a:rPr lang="en-US" sz="2400" dirty="0" smtClean="0"/>
              <a:t>The graph notation is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609600" y="28194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581400" y="3200400"/>
          <a:ext cx="677862" cy="644525"/>
        </p:xfrm>
        <a:graphic>
          <a:graphicData uri="http://schemas.openxmlformats.org/presentationml/2006/ole">
            <p:oleObj spid="_x0000_s78853" name="Equation" r:id="rId4" imgW="253890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Co-Clustering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Create 2 graphs</a:t>
            </a:r>
          </a:p>
          <a:p>
            <a:pPr lvl="1"/>
            <a:r>
              <a:rPr lang="en-US" sz="2000" dirty="0" smtClean="0"/>
              <a:t>Gene expression distance</a:t>
            </a:r>
          </a:p>
          <a:p>
            <a:pPr lvl="1"/>
            <a:r>
              <a:rPr lang="en-US" sz="2000" dirty="0" smtClean="0"/>
              <a:t>Metabolic distance </a:t>
            </a:r>
          </a:p>
          <a:p>
            <a:r>
              <a:rPr lang="en-US" sz="2400" dirty="0" smtClean="0"/>
              <a:t>Combine them to one graph</a:t>
            </a:r>
          </a:p>
          <a:p>
            <a:pPr lvl="1"/>
            <a:r>
              <a:rPr lang="en-US" sz="2000" dirty="0" smtClean="0"/>
              <a:t>For that a mapping of genes</a:t>
            </a:r>
            <a:r>
              <a:rPr lang="en-US" sz="2000" dirty="0" smtClean="0">
                <a:sym typeface="Wingdings" pitchFamily="2" charset="2"/>
              </a:rPr>
              <a:t>&lt;-&gt;enzymes is required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419600" y="1524000"/>
          <a:ext cx="550862" cy="523771"/>
        </p:xfrm>
        <a:graphic>
          <a:graphicData uri="http://schemas.openxmlformats.org/presentationml/2006/ole">
            <p:oleObj spid="_x0000_s41994" name="Equation" r:id="rId4" imgW="253890" imgH="241195" progId="Equation.3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886200" y="1981200"/>
          <a:ext cx="481966" cy="457200"/>
        </p:xfrm>
        <a:graphic>
          <a:graphicData uri="http://schemas.openxmlformats.org/presentationml/2006/ole">
            <p:oleObj spid="_x0000_s41995" name="Equation" r:id="rId5" imgW="2413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Mapping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genes</a:t>
            </a:r>
            <a:r>
              <a:rPr lang="en-US" sz="2400" dirty="0" smtClean="0">
                <a:sym typeface="Wingdings" pitchFamily="2" charset="2"/>
              </a:rPr>
              <a:t>&lt;-&gt;enzymes  mapping is required</a:t>
            </a:r>
            <a:endParaRPr lang="en-US" sz="2400" dirty="0" smtClean="0"/>
          </a:p>
          <a:p>
            <a:r>
              <a:rPr lang="en-US" sz="2400" dirty="0" smtClean="0"/>
              <a:t>For yeast, mapping is taken from </a:t>
            </a:r>
            <a:r>
              <a:rPr lang="en-US" sz="2400" dirty="0" smtClean="0">
                <a:hlinkClick r:id="rId3"/>
              </a:rPr>
              <a:t>MIPS </a:t>
            </a:r>
            <a:r>
              <a:rPr lang="en-US" sz="2400" dirty="0" smtClean="0"/>
              <a:t>database</a:t>
            </a:r>
          </a:p>
          <a:p>
            <a:r>
              <a:rPr lang="en-US" sz="2400" dirty="0" smtClean="0"/>
              <a:t>The mapping is *not* one to one</a:t>
            </a:r>
          </a:p>
          <a:p>
            <a:r>
              <a:rPr lang="en-US" sz="2400" dirty="0" smtClean="0"/>
              <a:t>Each new object representation consists of: Protein, Enzyme classification and Reaction</a:t>
            </a:r>
          </a:p>
          <a:p>
            <a:pPr lvl="1"/>
            <a:r>
              <a:rPr lang="en-US" sz="2000" dirty="0" smtClean="0"/>
              <a:t>For example: (HXK1, EC 2.7.1.1/R01786)</a:t>
            </a:r>
          </a:p>
          <a:p>
            <a:r>
              <a:rPr lang="en-US" sz="2400" dirty="0" smtClean="0"/>
              <a:t>There is a translation between each object </a:t>
            </a:r>
            <a:r>
              <a:rPr lang="en-US" sz="2400" smtClean="0"/>
              <a:t>to enzyme </a:t>
            </a:r>
            <a:r>
              <a:rPr lang="en-US" sz="2400" dirty="0" smtClean="0"/>
              <a:t>and gene.</a:t>
            </a:r>
          </a:p>
          <a:p>
            <a:r>
              <a:rPr lang="en-US" sz="2400" dirty="0" smtClean="0"/>
              <a:t>Now we have to calculate a distance function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Combined distance function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It should match defined properties</a:t>
            </a:r>
          </a:p>
          <a:p>
            <a:pPr lvl="1"/>
            <a:r>
              <a:rPr lang="en-US" sz="2000" dirty="0" smtClean="0"/>
              <a:t>Perfect correlation should not result very small distance</a:t>
            </a:r>
          </a:p>
          <a:p>
            <a:pPr lvl="1"/>
            <a:r>
              <a:rPr lang="en-US" sz="2000" dirty="0" smtClean="0"/>
              <a:t>Missing links should not lead to very high distances</a:t>
            </a:r>
          </a:p>
          <a:p>
            <a:r>
              <a:rPr lang="en-US" sz="2400" dirty="0" smtClean="0"/>
              <a:t>Sum of 2 logistic curves was selected</a:t>
            </a:r>
          </a:p>
          <a:p>
            <a:r>
              <a:rPr lang="en-US" sz="2400" dirty="0" smtClean="0"/>
              <a:t>Logistic curve:</a:t>
            </a:r>
          </a:p>
          <a:p>
            <a:pPr lvl="1"/>
            <a:r>
              <a:rPr lang="en-US" sz="2000" dirty="0" smtClean="0"/>
              <a:t>The initial stage of growth is approximately exponential; then, as saturation begins, the growth slows, and at maturity, growth stops.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3590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Combined distance function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Sum of 2 logistic curves was selected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3848100" cy="293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60579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352800"/>
            <a:ext cx="1647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733800"/>
            <a:ext cx="13144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Co-Clustering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Create 2 graphs</a:t>
            </a:r>
          </a:p>
          <a:p>
            <a:pPr lvl="1"/>
            <a:r>
              <a:rPr lang="en-US" sz="2000" dirty="0" smtClean="0"/>
              <a:t>Gene expression distance</a:t>
            </a:r>
          </a:p>
          <a:p>
            <a:pPr lvl="1"/>
            <a:r>
              <a:rPr lang="en-US" sz="2000" dirty="0" smtClean="0"/>
              <a:t>Metabolic distance </a:t>
            </a:r>
          </a:p>
          <a:p>
            <a:r>
              <a:rPr lang="en-US" sz="2400" dirty="0" smtClean="0"/>
              <a:t>Combine them to one graph</a:t>
            </a:r>
          </a:p>
          <a:p>
            <a:pPr lvl="1"/>
            <a:r>
              <a:rPr lang="en-US" sz="2000" dirty="0" smtClean="0"/>
              <a:t>For that a mapping of genes</a:t>
            </a:r>
            <a:r>
              <a:rPr lang="en-US" sz="2000" dirty="0" smtClean="0">
                <a:sym typeface="Wingdings" pitchFamily="2" charset="2"/>
              </a:rPr>
              <a:t>&lt;-&gt;enzymes is required</a:t>
            </a:r>
            <a:endParaRPr lang="en-US" sz="2000" dirty="0" smtClean="0"/>
          </a:p>
          <a:p>
            <a:r>
              <a:rPr lang="en-US" sz="2400" dirty="0" smtClean="0"/>
              <a:t>Cluster the graph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419600" y="1524000"/>
          <a:ext cx="550862" cy="523771"/>
        </p:xfrm>
        <a:graphic>
          <a:graphicData uri="http://schemas.openxmlformats.org/presentationml/2006/ole">
            <p:oleObj spid="_x0000_s86024" name="Equation" r:id="rId4" imgW="253890" imgH="241195" progId="Equation.3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886200" y="1981200"/>
          <a:ext cx="481966" cy="457200"/>
        </p:xfrm>
        <a:graphic>
          <a:graphicData uri="http://schemas.openxmlformats.org/presentationml/2006/ole">
            <p:oleObj spid="_x0000_s86025" name="Equation" r:id="rId5" imgW="2413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Clustering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Hierarchical average linkage clustering (UPGMA)</a:t>
            </a:r>
          </a:p>
          <a:p>
            <a:pPr lvl="1"/>
            <a:r>
              <a:rPr lang="en-US" sz="2000" dirty="0" smtClean="0"/>
              <a:t>The result is a binary tree</a:t>
            </a:r>
          </a:p>
          <a:p>
            <a:pPr lvl="1"/>
            <a:r>
              <a:rPr lang="en-US" sz="2000" dirty="0" smtClean="0"/>
              <a:t>Each node is a join step</a:t>
            </a:r>
          </a:p>
          <a:p>
            <a:pPr lvl="1"/>
            <a:r>
              <a:rPr lang="en-US" sz="2000" dirty="0" smtClean="0"/>
              <a:t>The distance between nodes is pair-wise average of weights</a:t>
            </a:r>
          </a:p>
          <a:p>
            <a:r>
              <a:rPr lang="en-US" sz="2400" dirty="0" smtClean="0"/>
              <a:t>It might be time consuming (not mentioned in the paper)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52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Clustering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Hierarchical average linkage clustering (UPGMA)</a:t>
            </a:r>
          </a:p>
          <a:p>
            <a:pPr lvl="1"/>
            <a:r>
              <a:rPr lang="en-US" sz="2000" dirty="0" smtClean="0"/>
              <a:t>The result is a binary tree</a:t>
            </a:r>
          </a:p>
          <a:p>
            <a:pPr lvl="1"/>
            <a:r>
              <a:rPr lang="en-US" sz="2000" dirty="0" smtClean="0"/>
              <a:t>Each node is a join step</a:t>
            </a:r>
          </a:p>
          <a:p>
            <a:pPr lvl="1"/>
            <a:r>
              <a:rPr lang="en-US" sz="2000" dirty="0" smtClean="0"/>
              <a:t>The distance between nodes is pair-wise average of weights</a:t>
            </a:r>
          </a:p>
          <a:p>
            <a:r>
              <a:rPr lang="en-US" sz="2400" dirty="0" smtClean="0"/>
              <a:t>It might be time consuming (not mentioned in the paper)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52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76600"/>
            <a:ext cx="329609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gene expression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4876800" cy="4572000"/>
          </a:xfrm>
        </p:spPr>
        <p:txBody>
          <a:bodyPr/>
          <a:lstStyle/>
          <a:p>
            <a:r>
              <a:rPr lang="en-US" sz="2400" dirty="0" smtClean="0"/>
              <a:t>Genes are sequences in the DNA</a:t>
            </a:r>
          </a:p>
          <a:p>
            <a:r>
              <a:rPr lang="en-US" sz="2400" dirty="0" smtClean="0"/>
              <a:t>Genes are the recipe for creating Proteins</a:t>
            </a:r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2050" name="Picture 2" descr="http://www.cytochemistry.net/cell-biology/DNA-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0"/>
            <a:ext cx="3333750" cy="300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Clustering – determine # of clusters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We want to select # of clusters, such that clusters will have biological meaning</a:t>
            </a:r>
          </a:p>
          <a:p>
            <a:r>
              <a:rPr lang="en-US" sz="2400" dirty="0" smtClean="0"/>
              <a:t>Used measures are separation and tightness</a:t>
            </a:r>
          </a:p>
          <a:p>
            <a:r>
              <a:rPr lang="en-US" sz="2400" dirty="0" smtClean="0"/>
              <a:t>Calculated by silhouette-coefficient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silhouette-coefficient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err="1" smtClean="0"/>
              <a:t>i</a:t>
            </a:r>
            <a:r>
              <a:rPr lang="en-US" sz="2400" dirty="0" smtClean="0"/>
              <a:t> – node in cluster A</a:t>
            </a:r>
          </a:p>
          <a:p>
            <a:endParaRPr lang="en-US" sz="2000" dirty="0" smtClean="0"/>
          </a:p>
          <a:p>
            <a:r>
              <a:rPr lang="en-US" sz="2400" dirty="0" smtClean="0"/>
              <a:t>Average distance from A</a:t>
            </a:r>
          </a:p>
          <a:p>
            <a:endParaRPr lang="en-US" sz="2400" dirty="0" smtClean="0"/>
          </a:p>
          <a:p>
            <a:r>
              <a:rPr lang="en-US" sz="2400" dirty="0" smtClean="0"/>
              <a:t>Average distance from Other  nearest cluster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Silhouette coefficient </a:t>
            </a:r>
          </a:p>
          <a:p>
            <a:r>
              <a:rPr lang="en-US" sz="2400" dirty="0" smtClean="0"/>
              <a:t>Range [-1,1]</a:t>
            </a:r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3638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429000"/>
            <a:ext cx="3181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657600"/>
            <a:ext cx="220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953000"/>
            <a:ext cx="2990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silhouette-coefficient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err="1" smtClean="0"/>
              <a:t>i</a:t>
            </a:r>
            <a:r>
              <a:rPr lang="en-US" sz="2400" dirty="0" smtClean="0"/>
              <a:t> – node in cluster A</a:t>
            </a:r>
          </a:p>
          <a:p>
            <a:endParaRPr lang="en-US" sz="2000" dirty="0" smtClean="0"/>
          </a:p>
          <a:p>
            <a:r>
              <a:rPr lang="en-US" sz="2400" dirty="0" smtClean="0"/>
              <a:t>Average distance from A</a:t>
            </a:r>
          </a:p>
          <a:p>
            <a:endParaRPr lang="en-US" sz="2400" dirty="0" smtClean="0"/>
          </a:p>
          <a:p>
            <a:r>
              <a:rPr lang="en-US" sz="2400" dirty="0" smtClean="0"/>
              <a:t>Average distance from Other  nearest cluster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Silhouette coefficient </a:t>
            </a:r>
          </a:p>
          <a:p>
            <a:r>
              <a:rPr lang="en-US" sz="2400" dirty="0" smtClean="0"/>
              <a:t>Range [-1,1]</a:t>
            </a:r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3638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429000"/>
            <a:ext cx="3181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657600"/>
            <a:ext cx="220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953000"/>
            <a:ext cx="2990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silhouette-coefficient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Silhouette coefficient </a:t>
            </a:r>
          </a:p>
          <a:p>
            <a:r>
              <a:rPr lang="en-US" sz="2400" dirty="0" smtClean="0"/>
              <a:t>Range [-1,1]</a:t>
            </a:r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2990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286000"/>
            <a:ext cx="58102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Co-Clustering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Create 2 graphs</a:t>
            </a:r>
          </a:p>
          <a:p>
            <a:pPr lvl="1"/>
            <a:r>
              <a:rPr lang="en-US" sz="2000" dirty="0" smtClean="0"/>
              <a:t>Gene expression distance</a:t>
            </a:r>
          </a:p>
          <a:p>
            <a:pPr lvl="1"/>
            <a:r>
              <a:rPr lang="en-US" sz="2000" dirty="0" smtClean="0"/>
              <a:t>Metabolic distance </a:t>
            </a:r>
          </a:p>
          <a:p>
            <a:r>
              <a:rPr lang="en-US" sz="2400" dirty="0" smtClean="0"/>
              <a:t>Combine them to one graph</a:t>
            </a:r>
          </a:p>
          <a:p>
            <a:pPr lvl="1"/>
            <a:r>
              <a:rPr lang="en-US" sz="2000" dirty="0" smtClean="0"/>
              <a:t>For that a mapping of genes</a:t>
            </a:r>
            <a:r>
              <a:rPr lang="en-US" sz="2000" dirty="0" smtClean="0">
                <a:sym typeface="Wingdings" pitchFamily="2" charset="2"/>
              </a:rPr>
              <a:t>&lt;-&gt;enzymes is required</a:t>
            </a:r>
            <a:endParaRPr lang="en-US" sz="2000" dirty="0" smtClean="0"/>
          </a:p>
          <a:p>
            <a:r>
              <a:rPr lang="en-US" sz="2400" dirty="0" smtClean="0"/>
              <a:t>Cluster the graph</a:t>
            </a:r>
          </a:p>
          <a:p>
            <a:r>
              <a:rPr lang="en-US" sz="2400" dirty="0" smtClean="0"/>
              <a:t>Decide number of clusters by silhouette-coefficient</a:t>
            </a:r>
          </a:p>
          <a:p>
            <a:r>
              <a:rPr lang="en-US" sz="2400" dirty="0" smtClean="0"/>
              <a:t>Analyze the results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419600" y="1524000"/>
          <a:ext cx="550862" cy="523771"/>
        </p:xfrm>
        <a:graphic>
          <a:graphicData uri="http://schemas.openxmlformats.org/presentationml/2006/ole">
            <p:oleObj spid="_x0000_s90120" name="Equation" r:id="rId4" imgW="253890" imgH="241195" progId="Equation.3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886200" y="1981200"/>
          <a:ext cx="481966" cy="457200"/>
        </p:xfrm>
        <a:graphic>
          <a:graphicData uri="http://schemas.openxmlformats.org/presentationml/2006/ole">
            <p:oleObj spid="_x0000_s90121" name="Equation" r:id="rId5" imgW="2413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Results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Used data of </a:t>
            </a:r>
            <a:r>
              <a:rPr lang="en-US" sz="2400" dirty="0" err="1" smtClean="0"/>
              <a:t>diauxic</a:t>
            </a:r>
            <a:r>
              <a:rPr lang="en-US" sz="2400" dirty="0" smtClean="0"/>
              <a:t> shift of yeast</a:t>
            </a:r>
          </a:p>
          <a:p>
            <a:pPr lvl="1"/>
            <a:r>
              <a:rPr lang="en-US" sz="2000" dirty="0" smtClean="0"/>
              <a:t>Yeast transforms into a sugar-rich medium</a:t>
            </a:r>
          </a:p>
          <a:p>
            <a:pPr lvl="1"/>
            <a:r>
              <a:rPr lang="en-US" sz="2000" dirty="0" smtClean="0"/>
              <a:t>7 time points for gene expression</a:t>
            </a:r>
          </a:p>
          <a:p>
            <a:pPr lvl="1"/>
            <a:r>
              <a:rPr lang="en-US" sz="2000" dirty="0" smtClean="0"/>
              <a:t>Expect that the co-clustering will detect relations in that metabolic process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Results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glycolysis</a:t>
            </a:r>
            <a:r>
              <a:rPr lang="en-US" sz="2400" dirty="0" smtClean="0"/>
              <a:t> pathway is much closer (less distant) than average – hence it will cluster together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1200"/>
            <a:ext cx="5481637" cy="431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85364"/>
            <a:ext cx="6172200" cy="48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Results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silhouette-coefficient</a:t>
            </a:r>
          </a:p>
          <a:p>
            <a:r>
              <a:rPr lang="en-US" sz="2400" dirty="0" smtClean="0"/>
              <a:t>A – same EC number</a:t>
            </a:r>
          </a:p>
          <a:p>
            <a:r>
              <a:rPr lang="en-US" sz="2400" dirty="0" smtClean="0"/>
              <a:t>B – pathway like </a:t>
            </a:r>
          </a:p>
          <a:p>
            <a:pPr>
              <a:buNone/>
            </a:pPr>
            <a:r>
              <a:rPr lang="en-US" sz="2400" dirty="0" smtClean="0"/>
              <a:t>clusters</a:t>
            </a:r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Results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7853363" cy="453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Results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153275" cy="513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gene expression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4876800" cy="4572000"/>
          </a:xfrm>
        </p:spPr>
        <p:txBody>
          <a:bodyPr/>
          <a:lstStyle/>
          <a:p>
            <a:r>
              <a:rPr lang="en-US" sz="2400" dirty="0" smtClean="0"/>
              <a:t>Genes are sequences in the DNA</a:t>
            </a:r>
          </a:p>
          <a:p>
            <a:r>
              <a:rPr lang="en-US" sz="2400" dirty="0" smtClean="0"/>
              <a:t>Genes are the recipe for creating Proteins</a:t>
            </a:r>
          </a:p>
          <a:p>
            <a:r>
              <a:rPr lang="en-US" sz="2400" dirty="0" smtClean="0"/>
              <a:t>DNA chips / Microarrays tools used to measure gene expression in cellular processes</a:t>
            </a:r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21506" name="Picture 2" descr="https://encrypted-tbn1.gstatic.com/images?q=tbn:ANd9GcS5_v8Q8DhyX7I-5EqgnFJ19ZCt0gBycwcdkFCRcTBes6vTOyLm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76600"/>
            <a:ext cx="3152775" cy="288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Conclusion – Co-clustering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Create 2 graphs with distance function </a:t>
            </a:r>
          </a:p>
          <a:p>
            <a:pPr lvl="1"/>
            <a:r>
              <a:rPr lang="en-US" sz="2000" dirty="0" smtClean="0"/>
              <a:t>Normalized  # of connections in metabolic network (and Floyd-</a:t>
            </a:r>
            <a:r>
              <a:rPr lang="en-US" sz="2000" dirty="0" err="1" smtClean="0"/>
              <a:t>Warshall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PCC in gene expression network</a:t>
            </a:r>
          </a:p>
          <a:p>
            <a:r>
              <a:rPr lang="en-US" sz="2400" dirty="0" smtClean="0"/>
              <a:t>Join them</a:t>
            </a:r>
          </a:p>
          <a:p>
            <a:pPr lvl="1"/>
            <a:r>
              <a:rPr lang="en-US" sz="2000" dirty="0" smtClean="0"/>
              <a:t>Mapping to objects </a:t>
            </a:r>
          </a:p>
          <a:p>
            <a:pPr lvl="1"/>
            <a:r>
              <a:rPr lang="en-US" sz="2000" dirty="0" smtClean="0"/>
              <a:t>Distance is sum of 2 logistic curve</a:t>
            </a:r>
          </a:p>
          <a:p>
            <a:r>
              <a:rPr lang="en-US" sz="2400" dirty="0" smtClean="0"/>
              <a:t>Cluster by hierarchical average linkage clustering</a:t>
            </a:r>
          </a:p>
          <a:p>
            <a:r>
              <a:rPr lang="en-US" sz="2400" dirty="0" smtClean="0"/>
              <a:t>Decide number of clusters using silhouette coefficient</a:t>
            </a:r>
          </a:p>
          <a:p>
            <a:endParaRPr lang="en-US" sz="2400" dirty="0" smtClean="0"/>
          </a:p>
          <a:p>
            <a:r>
              <a:rPr lang="en-US" sz="2400" dirty="0" smtClean="0"/>
              <a:t>Can be elaborated to other networks</a:t>
            </a:r>
          </a:p>
          <a:p>
            <a:r>
              <a:rPr lang="en-US" sz="2400" dirty="0" smtClean="0"/>
              <a:t>Outperform other pathway scoring methods</a:t>
            </a: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2800" dirty="0" smtClean="0"/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59510" y="2967335"/>
            <a:ext cx="4624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Questions?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2800" dirty="0" smtClean="0"/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18021" y="2967335"/>
            <a:ext cx="450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gene expression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4876800" cy="4572000"/>
          </a:xfrm>
        </p:spPr>
        <p:txBody>
          <a:bodyPr/>
          <a:lstStyle/>
          <a:p>
            <a:r>
              <a:rPr lang="en-US" sz="2400" dirty="0" smtClean="0"/>
              <a:t>Genes are sequences in the DNA</a:t>
            </a:r>
          </a:p>
          <a:p>
            <a:r>
              <a:rPr lang="en-US" sz="2400" dirty="0" smtClean="0"/>
              <a:t>Genes are the recipe for creating Proteins</a:t>
            </a:r>
          </a:p>
          <a:p>
            <a:r>
              <a:rPr lang="en-US" sz="2400" dirty="0" smtClean="0"/>
              <a:t>DNA chips / Microarrays tools used to measure gene expression in cellular processes</a:t>
            </a:r>
          </a:p>
          <a:p>
            <a:r>
              <a:rPr lang="en-US" sz="2400" dirty="0" smtClean="0"/>
              <a:t>Cluster by:</a:t>
            </a:r>
          </a:p>
          <a:p>
            <a:pPr lvl="1"/>
            <a:r>
              <a:rPr lang="en-US" sz="2000" dirty="0" smtClean="0"/>
              <a:t>Genes: find related  genes, predict function of genes</a:t>
            </a:r>
          </a:p>
          <a:p>
            <a:pPr lvl="1"/>
            <a:r>
              <a:rPr lang="en-US" sz="2000" dirty="0" smtClean="0"/>
              <a:t>Samples: find related samples (as in previous paper)</a:t>
            </a:r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21506" name="Picture 2" descr="https://encrypted-tbn1.gstatic.com/images?q=tbn:ANd9GcS5_v8Q8DhyX7I-5EqgnFJ19ZCt0gBycwcdkFCRcTBes6vTOyLm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76600"/>
            <a:ext cx="3152775" cy="288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gene expression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4876800" cy="4572000"/>
          </a:xfrm>
        </p:spPr>
        <p:txBody>
          <a:bodyPr/>
          <a:lstStyle/>
          <a:p>
            <a:r>
              <a:rPr lang="en-US" sz="2400" dirty="0" smtClean="0"/>
              <a:t>Genes are sequences in the DNA</a:t>
            </a:r>
          </a:p>
          <a:p>
            <a:r>
              <a:rPr lang="en-US" sz="2400" dirty="0" smtClean="0"/>
              <a:t>Genes are the recipe for creating Proteins</a:t>
            </a:r>
          </a:p>
          <a:p>
            <a:r>
              <a:rPr lang="en-US" sz="2400" dirty="0" smtClean="0"/>
              <a:t>DNA chips / Microarrays tools used to measure gene expression in cellular processes</a:t>
            </a:r>
          </a:p>
          <a:p>
            <a:r>
              <a:rPr lang="en-US" sz="2400" dirty="0" smtClean="0"/>
              <a:t>Cluster by:</a:t>
            </a:r>
          </a:p>
          <a:p>
            <a:pPr lvl="1"/>
            <a:r>
              <a:rPr lang="en-US" sz="2000" dirty="0" smtClean="0"/>
              <a:t>Genes: find related  genes, predict function of genes</a:t>
            </a:r>
          </a:p>
          <a:p>
            <a:pPr lvl="1"/>
            <a:r>
              <a:rPr lang="en-US" sz="2000" dirty="0" smtClean="0"/>
              <a:t>Samples: find related samples (as in previous paper)</a:t>
            </a:r>
          </a:p>
          <a:p>
            <a:r>
              <a:rPr lang="en-US" sz="2400" dirty="0" smtClean="0"/>
              <a:t>Sequential evaluation is sub-optimal (also seen in </a:t>
            </a:r>
            <a:r>
              <a:rPr lang="en-US" sz="2400" dirty="0"/>
              <a:t>previous paper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21506" name="Picture 2" descr="https://encrypted-tbn1.gstatic.com/images?q=tbn:ANd9GcS5_v8Q8DhyX7I-5EqgnFJ19ZCt0gBycwcdkFCRcTBes6vTOyLm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76600"/>
            <a:ext cx="3152775" cy="288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59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biological network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A graph that describe biological features / processes</a:t>
            </a:r>
          </a:p>
          <a:p>
            <a:r>
              <a:rPr lang="en-US" sz="2400" dirty="0" smtClean="0"/>
              <a:t>Bioinformatics has increasingly shifted its focus from individual genes and proteins to large-scale networks</a:t>
            </a:r>
          </a:p>
          <a:p>
            <a:r>
              <a:rPr lang="en-US" sz="2400" dirty="0" smtClean="0"/>
              <a:t>Network topology might be similar to other non-biological networks such as the Internet</a:t>
            </a:r>
          </a:p>
          <a:p>
            <a:r>
              <a:rPr lang="en-US" sz="2400" dirty="0" smtClean="0"/>
              <a:t>For example: Scale free network -  a network whose degree distribution follows a power law</a:t>
            </a:r>
          </a:p>
          <a:p>
            <a:pPr lvl="1"/>
            <a:r>
              <a:rPr lang="en-US" sz="2000" dirty="0" smtClean="0"/>
              <a:t>Small amount of nodes </a:t>
            </a:r>
          </a:p>
          <a:p>
            <a:pPr lvl="1">
              <a:buNone/>
            </a:pPr>
            <a:r>
              <a:rPr lang="en-US" sz="2000" dirty="0" smtClean="0"/>
              <a:t>with many connections (hubs)</a:t>
            </a:r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37890" name="Picture 2" descr="http://www.macs.hw.ac.uk/~pdw/topology/Pictures/S-pow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733800"/>
            <a:ext cx="3076575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Metabolic networks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Metabolism is the set of life-sustaining chemical transformations within the cells of living organisms</a:t>
            </a:r>
          </a:p>
          <a:p>
            <a:r>
              <a:rPr lang="en-US" sz="2400" dirty="0" smtClean="0"/>
              <a:t>These reactions allow organisms to grow and reproduce, maintain their structures, and respond to their environments</a:t>
            </a:r>
          </a:p>
          <a:p>
            <a:r>
              <a:rPr lang="en-US" sz="2400" dirty="0" smtClean="0"/>
              <a:t>Catalyzed by enzymes</a:t>
            </a:r>
          </a:p>
          <a:p>
            <a:pPr lvl="1"/>
            <a:r>
              <a:rPr lang="en-US" sz="2000" dirty="0" smtClean="0"/>
              <a:t>Enzyme is a protein that accelerate metabolic reactions (</a:t>
            </a:r>
            <a:r>
              <a:rPr lang="en-US" sz="2000" dirty="0" err="1" smtClean="0"/>
              <a:t>ie</a:t>
            </a:r>
            <a:r>
              <a:rPr lang="en-US" sz="2000" dirty="0" smtClean="0"/>
              <a:t>: change one chemical to another)</a:t>
            </a:r>
          </a:p>
          <a:p>
            <a:r>
              <a:rPr lang="en-US" sz="2400" dirty="0" smtClean="0"/>
              <a:t>Each reaction:</a:t>
            </a:r>
          </a:p>
          <a:p>
            <a:pPr lvl="1"/>
            <a:r>
              <a:rPr lang="en-US" sz="2000" dirty="0" err="1" smtClean="0"/>
              <a:t>Educt</a:t>
            </a:r>
            <a:endParaRPr lang="en-US" sz="2000" dirty="0" smtClean="0"/>
          </a:p>
          <a:p>
            <a:pPr lvl="1"/>
            <a:r>
              <a:rPr lang="en-US" sz="2000" dirty="0" smtClean="0"/>
              <a:t>Product</a:t>
            </a:r>
          </a:p>
          <a:p>
            <a:pPr lvl="1"/>
            <a:r>
              <a:rPr lang="en-US" sz="2000" dirty="0" smtClean="0"/>
              <a:t>Enzyme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Metabolic networks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/>
          <a:lstStyle/>
          <a:p>
            <a:r>
              <a:rPr lang="en-US" sz="2400" dirty="0" smtClean="0"/>
              <a:t>In the paper, </a:t>
            </a:r>
            <a:r>
              <a:rPr lang="en-US" sz="2400" dirty="0" smtClean="0">
                <a:hlinkClick r:id="rId3"/>
              </a:rPr>
              <a:t>KEGG </a:t>
            </a:r>
            <a:r>
              <a:rPr lang="en-US" sz="2400" dirty="0" smtClean="0"/>
              <a:t>database’ metabolic networks were used</a:t>
            </a:r>
          </a:p>
          <a:p>
            <a:r>
              <a:rPr lang="en-US" sz="2400" dirty="0" smtClean="0"/>
              <a:t>Not only humans metabolism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646C-FBA8-41CE-978B-FC751393986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Co-clustering of biological networks and gene expression data</a:t>
            </a:r>
            <a:endParaRPr lang="en-US" dirty="0"/>
          </a:p>
        </p:txBody>
      </p:sp>
      <p:pic>
        <p:nvPicPr>
          <p:cNvPr id="23554" name="Picture 2" descr="http://upload.wikimedia.org/wikipedia/commons/5/50/Metabolism_790px_partly_labe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701575"/>
            <a:ext cx="6229350" cy="451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2C71102B43B247A41069DA042D871E" ma:contentTypeVersion="0" ma:contentTypeDescription="Create a new document." ma:contentTypeScope="" ma:versionID="7b3e000cdc8a0601b3147de2bba1a0a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BE4B802-7CA9-4A3F-B08F-A03958AA94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5F4823-60C6-44A0-B701-D373FC2305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E79C7BA-061E-4651-A0E4-CE97B2317F19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4971</TotalTime>
  <Words>1752</Words>
  <Application>Microsoft Office PowerPoint</Application>
  <PresentationFormat>On-screen Show (4:3)</PresentationFormat>
  <Paragraphs>417</Paragraphs>
  <Slides>42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Co-clustering of biological networks and gene expression data  Hanisch et al.   This paper appears in: bioinformatics  2002 – an oxford journal  Presented by: Ohad Shai – Big data seminar 2013</vt:lpstr>
      <vt:lpstr>Agenda</vt:lpstr>
      <vt:lpstr>What is gene expression</vt:lpstr>
      <vt:lpstr>What is gene expression</vt:lpstr>
      <vt:lpstr>What is gene expression</vt:lpstr>
      <vt:lpstr>What is gene expression</vt:lpstr>
      <vt:lpstr>What is biological network</vt:lpstr>
      <vt:lpstr>Metabolic networks</vt:lpstr>
      <vt:lpstr>Metabolic networks</vt:lpstr>
      <vt:lpstr>Previous evaluation methods</vt:lpstr>
      <vt:lpstr>Agenda</vt:lpstr>
      <vt:lpstr>Transform metabolic network to graph</vt:lpstr>
      <vt:lpstr>Transform metabolic network to graph</vt:lpstr>
      <vt:lpstr>How to create </vt:lpstr>
      <vt:lpstr>Floyd-Warshall </vt:lpstr>
      <vt:lpstr>Floyd Warshall Algorithm - Example</vt:lpstr>
      <vt:lpstr>Floyd-Warshall </vt:lpstr>
      <vt:lpstr>How to create </vt:lpstr>
      <vt:lpstr>Weight of edges (distance function)</vt:lpstr>
      <vt:lpstr>Next step</vt:lpstr>
      <vt:lpstr>Gene expression graph </vt:lpstr>
      <vt:lpstr>Gene expression graph </vt:lpstr>
      <vt:lpstr>Co-Clustering</vt:lpstr>
      <vt:lpstr>Mapping</vt:lpstr>
      <vt:lpstr>Combined distance function</vt:lpstr>
      <vt:lpstr>Combined distance function</vt:lpstr>
      <vt:lpstr>Co-Clustering</vt:lpstr>
      <vt:lpstr>Clustering</vt:lpstr>
      <vt:lpstr>Clustering</vt:lpstr>
      <vt:lpstr>Clustering – determine # of clusters</vt:lpstr>
      <vt:lpstr>silhouette-coefficient</vt:lpstr>
      <vt:lpstr>silhouette-coefficient</vt:lpstr>
      <vt:lpstr>silhouette-coefficient</vt:lpstr>
      <vt:lpstr>Co-Clustering</vt:lpstr>
      <vt:lpstr>Results</vt:lpstr>
      <vt:lpstr>Results</vt:lpstr>
      <vt:lpstr>Results</vt:lpstr>
      <vt:lpstr>Results</vt:lpstr>
      <vt:lpstr>Results</vt:lpstr>
      <vt:lpstr>Conclusion – Co-clustering</vt:lpstr>
      <vt:lpstr>Slide 41</vt:lpstr>
      <vt:lpstr>Slide 42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 IT White template</dc:title>
  <dc:creator>Intel IT Marketing</dc:creator>
  <cp:lastModifiedBy>rshamir</cp:lastModifiedBy>
  <cp:revision>1258</cp:revision>
  <dcterms:created xsi:type="dcterms:W3CDTF">2006-02-07T18:11:37Z</dcterms:created>
  <dcterms:modified xsi:type="dcterms:W3CDTF">2013-03-14T11:51:38Z</dcterms:modified>
</cp:coreProperties>
</file>