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6" r:id="rId3"/>
    <p:sldId id="257" r:id="rId4"/>
    <p:sldId id="260" r:id="rId5"/>
    <p:sldId id="262" r:id="rId6"/>
    <p:sldId id="261" r:id="rId7"/>
    <p:sldId id="284" r:id="rId8"/>
    <p:sldId id="258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312" r:id="rId21"/>
    <p:sldId id="273" r:id="rId22"/>
    <p:sldId id="274" r:id="rId23"/>
    <p:sldId id="276" r:id="rId24"/>
    <p:sldId id="313" r:id="rId25"/>
    <p:sldId id="277" r:id="rId26"/>
    <p:sldId id="278" r:id="rId27"/>
    <p:sldId id="279" r:id="rId28"/>
    <p:sldId id="280" r:id="rId29"/>
    <p:sldId id="305" r:id="rId30"/>
    <p:sldId id="281" r:id="rId31"/>
    <p:sldId id="282" r:id="rId32"/>
    <p:sldId id="283" r:id="rId33"/>
    <p:sldId id="314" r:id="rId34"/>
    <p:sldId id="307" r:id="rId35"/>
    <p:sldId id="285" r:id="rId36"/>
    <p:sldId id="286" r:id="rId37"/>
    <p:sldId id="287" r:id="rId38"/>
    <p:sldId id="288" r:id="rId39"/>
    <p:sldId id="315" r:id="rId40"/>
    <p:sldId id="289" r:id="rId41"/>
    <p:sldId id="316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308" r:id="rId51"/>
    <p:sldId id="309" r:id="rId52"/>
    <p:sldId id="298" r:id="rId53"/>
    <p:sldId id="299" r:id="rId54"/>
    <p:sldId id="300" r:id="rId55"/>
    <p:sldId id="301" r:id="rId56"/>
    <p:sldId id="304" r:id="rId57"/>
    <p:sldId id="302" r:id="rId58"/>
    <p:sldId id="303" r:id="rId59"/>
    <p:sldId id="310" r:id="rId60"/>
    <p:sldId id="31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046188-E8C4-4675-8C1B-95C875DCFF4C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0F56FE-CED9-48D6-93CB-17ECA1BEB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6048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chapter 3 in Networks, Crowds and markets  (by Easley and Kleinberg)</a:t>
            </a:r>
          </a:p>
          <a:p>
            <a:endParaRPr lang="en-US" dirty="0" smtClean="0"/>
          </a:p>
          <a:p>
            <a:r>
              <a:rPr lang="en-US" dirty="0" smtClean="0"/>
              <a:t>Roy </a:t>
            </a:r>
            <a:r>
              <a:rPr lang="en-US" dirty="0" err="1" smtClean="0"/>
              <a:t>Mitz</a:t>
            </a:r>
            <a:endParaRPr lang="en-US" dirty="0" smtClean="0"/>
          </a:p>
          <a:p>
            <a:r>
              <a:rPr lang="en-US" dirty="0" smtClean="0"/>
              <a:t>Supervised by: Prof. </a:t>
            </a:r>
            <a:r>
              <a:rPr lang="en-US" dirty="0" err="1" smtClean="0"/>
              <a:t>Ronitt</a:t>
            </a:r>
            <a:r>
              <a:rPr lang="en-US" dirty="0" smtClean="0"/>
              <a:t> </a:t>
            </a:r>
            <a:r>
              <a:rPr lang="en-US" dirty="0" err="1" smtClean="0"/>
              <a:t>Rubinfeld</a:t>
            </a:r>
            <a:endParaRPr lang="en-US" dirty="0" smtClean="0"/>
          </a:p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Strong and weak ties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Triadic closure principle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200" i="1" dirty="0" smtClean="0"/>
              <a:t>If two people in a social network have a friend in common, then there is an increased likelihood that they will become friends themselves at some point in the future</a:t>
            </a:r>
            <a:endParaRPr lang="en-US" sz="32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5805390" cy="252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Evolution and triadic closure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200" dirty="0" smtClean="0"/>
              <a:t>Over time we expect to see the formation of such edges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429000"/>
            <a:ext cx="64103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coefficient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 </a:t>
            </a:r>
            <a:r>
              <a:rPr lang="en-US" sz="3200" b="1" u="sng" dirty="0" smtClean="0"/>
              <a:t>clustering coefficient</a:t>
            </a:r>
            <a:r>
              <a:rPr lang="en-US" sz="3200" dirty="0" smtClean="0"/>
              <a:t> of </a:t>
            </a:r>
            <a:r>
              <a:rPr lang="en-US" sz="3200" i="1" dirty="0" smtClean="0"/>
              <a:t>a node A </a:t>
            </a:r>
            <a:r>
              <a:rPr lang="en-US" sz="3200" dirty="0" smtClean="0"/>
              <a:t>is defined as the probability that two randomly selected friends of A are friends with each other.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coefficient (example)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429000"/>
            <a:ext cx="64103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triadic closure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Opportunity</a:t>
            </a:r>
          </a:p>
          <a:p>
            <a:r>
              <a:rPr lang="en-US" sz="3200" dirty="0" smtClean="0"/>
              <a:t>Basis for trusting </a:t>
            </a:r>
          </a:p>
          <a:p>
            <a:r>
              <a:rPr lang="en-US" sz="3200" dirty="0" smtClean="0"/>
              <a:t>Incentive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Bridges and local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Structural peculiarity of link to B translates into differences in the role it plays in A’s life?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5392439" cy="22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Bridges and local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tightly-knit nodes A, C,D, and E exposed to similar opinions /sources of information,</a:t>
            </a:r>
          </a:p>
          <a:p>
            <a:r>
              <a:rPr lang="en-US" sz="3200" dirty="0" smtClean="0"/>
              <a:t>A’s link to B offers access to new things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392439" cy="22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edge </a:t>
            </a:r>
            <a:r>
              <a:rPr lang="en-US" sz="3200" i="1" dirty="0" smtClean="0"/>
              <a:t>e= (A,B)</a:t>
            </a:r>
            <a:r>
              <a:rPr lang="en-US" sz="3200" dirty="0" smtClean="0"/>
              <a:t> is a </a:t>
            </a:r>
            <a:r>
              <a:rPr lang="en-US" sz="3200" b="1" dirty="0" smtClean="0"/>
              <a:t>bridge</a:t>
            </a:r>
            <a:r>
              <a:rPr lang="en-US" sz="3200" dirty="0" smtClean="0"/>
              <a:t> if deleting </a:t>
            </a:r>
            <a:r>
              <a:rPr lang="en-US" sz="3200" i="1" dirty="0" smtClean="0"/>
              <a:t>e </a:t>
            </a:r>
            <a:r>
              <a:rPr lang="en-US" sz="3200" dirty="0" smtClean="0"/>
              <a:t>would cause A and B to lie in two different components.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Bridges and local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“Real” bridges are presumably extremely rare in real social networks.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Local</a:t>
            </a:r>
            <a:r>
              <a:rPr lang="en-US" dirty="0" smtClean="0"/>
              <a:t>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We say that an edge E=(A,B)  in a graph is a </a:t>
            </a:r>
            <a:r>
              <a:rPr lang="en-US" sz="3200" b="1" u="sng" dirty="0" smtClean="0"/>
              <a:t>local bridge</a:t>
            </a:r>
            <a:r>
              <a:rPr lang="en-US" sz="3200" dirty="0" smtClean="0"/>
              <a:t> if A and B have no friends in common.</a:t>
            </a:r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3240360" cy="24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Real data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Some more structural observations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Local</a:t>
            </a:r>
            <a:r>
              <a:rPr lang="en-US" dirty="0" smtClean="0"/>
              <a:t>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In other words, if deleting the edge would increase the distance between A and B to a value strictly more than two.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Bridges and local bridges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Local bridges provide their endpoints with access to parts of the network, and hence sources of information, that they would otherwise be far away from.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1520347"/>
            <a:ext cx="3240360" cy="24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bridges vs. triadic closure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 edge is a local bridge precisely when it does not form a side of any triangle in the graph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 of weak ties revisited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We might expect that if a node is going to get truly new information, (e.g., new job leads), it might come unusually often from a friend connected </a:t>
            </a:r>
            <a:r>
              <a:rPr lang="en-US" sz="3200" b="1" dirty="0" smtClean="0"/>
              <a:t>by a local bridge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of links into strong and weak ties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We’ll categorize all links in the social network as</a:t>
            </a:r>
          </a:p>
          <a:p>
            <a:pPr>
              <a:buNone/>
            </a:pPr>
            <a:r>
              <a:rPr lang="en-US" sz="3200" dirty="0" smtClean="0"/>
              <a:t>belonging to one of two types: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of links into strong and weak ties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	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3200" b="1" u="sng" dirty="0" smtClean="0"/>
              <a:t>Strong ties </a:t>
            </a:r>
            <a:r>
              <a:rPr lang="en-US" sz="3200" dirty="0" smtClean="0"/>
              <a:t>(the stronger links, corresponding to friends)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b="1" u="sng" dirty="0" smtClean="0"/>
              <a:t>Weak ties </a:t>
            </a:r>
            <a:r>
              <a:rPr lang="en-US" sz="3200" dirty="0" smtClean="0"/>
              <a:t>(the weaker links, corresponding to acquaintances)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3384376" cy="264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Strong Triadic Closure Property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Node A </a:t>
            </a:r>
            <a:r>
              <a:rPr lang="en-US" sz="3200" b="1" dirty="0" smtClean="0"/>
              <a:t>violates</a:t>
            </a:r>
            <a:r>
              <a:rPr lang="en-US" sz="3200" dirty="0" smtClean="0"/>
              <a:t> the </a:t>
            </a:r>
            <a:r>
              <a:rPr lang="en-US" sz="3200" b="1" u="sng" dirty="0" smtClean="0"/>
              <a:t>Strong Triadic Closure Property</a:t>
            </a:r>
            <a:r>
              <a:rPr lang="en-US" sz="3200" u="sng" dirty="0" smtClean="0"/>
              <a:t> </a:t>
            </a:r>
            <a:r>
              <a:rPr lang="en-US" sz="3200" dirty="0" smtClean="0"/>
              <a:t>if it has strong ties to two other nodes B and C, and there is no edge at all (either a strong or weak tie) between B and C.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We say that a node A </a:t>
            </a:r>
            <a:r>
              <a:rPr lang="en-US" sz="3200" b="1" dirty="0" smtClean="0"/>
              <a:t>satisfies</a:t>
            </a:r>
            <a:r>
              <a:rPr lang="en-US" sz="3200" dirty="0" smtClean="0"/>
              <a:t> the </a:t>
            </a:r>
            <a:r>
              <a:rPr lang="en-US" sz="3200" b="1" u="sng" dirty="0" smtClean="0"/>
              <a:t>Strong Triadic Closure Property</a:t>
            </a:r>
            <a:r>
              <a:rPr lang="en-US" sz="3200" dirty="0" smtClean="0"/>
              <a:t> if it does not violate it.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Strong Triadic Closure Property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 Strong Triadic Closure Property is </a:t>
            </a:r>
            <a:r>
              <a:rPr lang="en-US" sz="3200" b="1" dirty="0" smtClean="0"/>
              <a:t>too extreme </a:t>
            </a:r>
            <a:r>
              <a:rPr lang="en-US" sz="3200" dirty="0" smtClean="0"/>
              <a:t>for us to expect it hold across </a:t>
            </a:r>
            <a:r>
              <a:rPr lang="en-US" sz="3200" i="1" dirty="0" smtClean="0"/>
              <a:t>all</a:t>
            </a:r>
            <a:r>
              <a:rPr lang="en-US" sz="3200" dirty="0" smtClean="0"/>
              <a:t> nodes of a large social network.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However, it is a useful step as an </a:t>
            </a:r>
            <a:r>
              <a:rPr lang="en-US" sz="3200" b="1" i="1" dirty="0" smtClean="0"/>
              <a:t>abstraction to reality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Local Bridges and Weak Ties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Claim: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If a node A in a network satisfies the Strong Triadic Closure Property and is involved in at least two strong ties, then any local bridge it is involved in must be a weak tie.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Local Bridges and Weak Ties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Proof:</a:t>
            </a:r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560" y="2719164"/>
            <a:ext cx="6073792" cy="373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We will try to discuss the following questions: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Local Bridges and Weak Ties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In other words, assuming the Strong Triadic Closure Property and a sufficient number of strong ties, </a:t>
            </a:r>
            <a:r>
              <a:rPr lang="en-US" sz="3200" b="1" u="sng" dirty="0" smtClean="0"/>
              <a:t>the local bridges in a network are necessarily weak ties.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in real life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The assumptions we made are </a:t>
            </a:r>
            <a:r>
              <a:rPr lang="en-US" sz="3200" b="1" dirty="0" smtClean="0"/>
              <a:t>simplified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Making sense as </a:t>
            </a:r>
            <a:r>
              <a:rPr lang="en-US" sz="3200" b="1" dirty="0" smtClean="0"/>
              <a:t>qualitative</a:t>
            </a:r>
            <a:r>
              <a:rPr lang="en-US" sz="3200" dirty="0" smtClean="0"/>
              <a:t> conclusions that hold in </a:t>
            </a:r>
            <a:r>
              <a:rPr lang="en-US" sz="3200" b="1" dirty="0" smtClean="0"/>
              <a:t>approximate</a:t>
            </a:r>
            <a:r>
              <a:rPr lang="en-US" sz="3200" dirty="0" smtClean="0"/>
              <a:t> forms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Local bridges in real life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Local bridge between nodes A,B </a:t>
            </a:r>
            <a:r>
              <a:rPr lang="en-US" sz="3200" b="1" dirty="0" smtClean="0"/>
              <a:t>tends</a:t>
            </a:r>
            <a:r>
              <a:rPr lang="en-US" sz="3200" dirty="0" smtClean="0"/>
              <a:t> to be weak tie.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Local bridges in real life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Otherwise, triadic closure </a:t>
            </a:r>
            <a:r>
              <a:rPr lang="en-US" sz="3200" b="1" dirty="0" smtClean="0"/>
              <a:t>tends </a:t>
            </a:r>
            <a:r>
              <a:rPr lang="en-US" sz="3200" dirty="0" smtClean="0"/>
              <a:t>to produce short-cuts to A and B that </a:t>
            </a:r>
            <a:r>
              <a:rPr lang="en-US" sz="3200" i="1" dirty="0" smtClean="0"/>
              <a:t>eliminates its role as a local bridge.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strength of weak ties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Local bridges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connect us to new sources of information and new opportunities</a:t>
            </a:r>
          </a:p>
          <a:p>
            <a:r>
              <a:rPr lang="en-US" dirty="0" smtClean="0"/>
              <a:t>Local bridges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weakness as social 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dual role as weak connections but also valuable conduits to hard-to-reach parts of the network </a:t>
            </a:r>
            <a:r>
              <a:rPr lang="en-US" b="1" dirty="0" smtClean="0"/>
              <a:t>— this is the surprising strength of weak ties.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data analysis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Cell-phone network (</a:t>
            </a:r>
            <a:r>
              <a:rPr lang="en-US" dirty="0" err="1" smtClean="0"/>
              <a:t>Onnela</a:t>
            </a:r>
            <a:r>
              <a:rPr lang="en-US" dirty="0" smtClean="0"/>
              <a:t> et al.)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cell-phone provider that covered roughly 20% of the national population</a:t>
            </a:r>
          </a:p>
          <a:p>
            <a:r>
              <a:rPr lang="en-US" sz="3000" dirty="0" smtClean="0"/>
              <a:t>The nodes correspond to cell-phone users, and there is an edge joining two nodes if they made phone calls to each other in both directions over an 18-week observation period.</a:t>
            </a:r>
          </a:p>
          <a:p>
            <a:r>
              <a:rPr lang="en-US" sz="3000" dirty="0" smtClean="0"/>
              <a:t>Features of a natural social network, such as a </a:t>
            </a:r>
            <a:r>
              <a:rPr lang="en-US" sz="2800" dirty="0" smtClean="0"/>
              <a:t>giant component.</a:t>
            </a:r>
            <a:endParaRPr lang="en-US" sz="3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the Notions of Weak Ties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b="1" dirty="0" smtClean="0"/>
              <a:t>The strength of an edge</a:t>
            </a:r>
          </a:p>
          <a:p>
            <a:pPr>
              <a:buNone/>
            </a:pPr>
            <a:r>
              <a:rPr lang="en-US" sz="3000" dirty="0" smtClean="0"/>
              <a:t>we can make it a numerical quantity, defining it to be the total number of minutes spent on phone calls between the two ends of the edge.</a:t>
            </a:r>
            <a:endParaRPr lang="en-US" sz="3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the Notions of Local Bridges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Neighborhood overlap of an edge connecting</a:t>
            </a:r>
          </a:p>
          <a:p>
            <a:pPr>
              <a:buNone/>
            </a:pPr>
            <a:r>
              <a:rPr lang="en-US" dirty="0" smtClean="0"/>
              <a:t>we can make it a numerical quantity, defining it to be the total number of minutes spent on phone calls between the two ends of the edge.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852441"/>
            <a:ext cx="8424936" cy="87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the Notions of Local Bridges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This ratio in question is </a:t>
            </a:r>
            <a:r>
              <a:rPr lang="en-US" sz="3200" b="1" u="sng" dirty="0" smtClean="0"/>
              <a:t>0 precisely </a:t>
            </a:r>
            <a:r>
              <a:rPr lang="en-US" sz="3200" dirty="0" smtClean="0"/>
              <a:t>when the numerator is 0, and hence </a:t>
            </a:r>
            <a:r>
              <a:rPr lang="en-US" sz="3200" b="1" u="sng" dirty="0" smtClean="0"/>
              <a:t>when the edge is a local bridge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424936" cy="87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information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000" dirty="0" smtClean="0"/>
              <a:t>How information flows through social networks?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result 1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242898" cy="456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5896" y="4797152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Strength of  a tie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99695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much it is a local bridge?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result 1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b="1" dirty="0" smtClean="0"/>
              <a:t>The weaker the tie is, the more it functions as a local bridge!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8455" r="22720" b="22652"/>
          <a:stretch>
            <a:fillRect/>
          </a:stretch>
        </p:blipFill>
        <p:spPr bwMode="auto">
          <a:xfrm>
            <a:off x="5148064" y="1196752"/>
            <a:ext cx="367240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00192" y="4293096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Strength of  a tie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49289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much it is a local bridge?</a:t>
            </a:r>
            <a:endParaRPr lang="en-US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result 2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We saw that weak ties serve to link together different</a:t>
            </a:r>
          </a:p>
          <a:p>
            <a:pPr>
              <a:buNone/>
            </a:pPr>
            <a:r>
              <a:rPr lang="en-US" sz="3000" dirty="0" smtClean="0"/>
              <a:t>tightly-knit communities that each contain a large number of stronger ties.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Can we test that empirically?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result 2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Starting from removing the </a:t>
            </a:r>
            <a:r>
              <a:rPr lang="en-US" sz="3200" b="1" dirty="0" smtClean="0"/>
              <a:t>strongest edge</a:t>
            </a:r>
            <a:r>
              <a:rPr lang="en-US" sz="3200" dirty="0" smtClean="0"/>
              <a:t>, edge by edge, the giant component shrank steadily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result 2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Starting from removing the </a:t>
            </a:r>
            <a:r>
              <a:rPr lang="en-US" sz="3200" b="1" dirty="0" smtClean="0"/>
              <a:t>weakest edge</a:t>
            </a:r>
            <a:r>
              <a:rPr lang="en-US" sz="3200" dirty="0" smtClean="0"/>
              <a:t>, the giant component shrank more rapidly, and moreover that its remnants broke apart abruptly once a critical number of weak ties had been removed.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Tie Strength on </a:t>
            </a:r>
            <a:r>
              <a:rPr lang="en-US" dirty="0" err="1" smtClean="0"/>
              <a:t>Facebook</a:t>
            </a:r>
            <a:r>
              <a:rPr lang="en-US" dirty="0" smtClean="0"/>
              <a:t> (Cameron,</a:t>
            </a:r>
            <a:br>
              <a:rPr lang="en-US" dirty="0" smtClean="0"/>
            </a:br>
            <a:r>
              <a:rPr lang="en-US" dirty="0" smtClean="0"/>
              <a:t>Marlow et al)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 friends: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Three categories of links based on usage over a one-month observation period: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132856"/>
            <a:ext cx="1770558" cy="207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Reciprocal (mutual) communication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The user both sent messages to the friend at the other end of the link, and also received messages from them during the observation period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1973935" cy="217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one-way communication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The user sent one or more messages to the friend at the other end of the link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73016"/>
            <a:ext cx="2160240" cy="244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Maintained relationship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The user sent one or more messages to the friend at the other end of the link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01008"/>
            <a:ext cx="2368285" cy="266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types of relationships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907829" cy="444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081999" cy="393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difference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000" dirty="0" smtClean="0"/>
              <a:t>How different nodes can play structurally distinct roles in this process?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200" dirty="0" smtClean="0"/>
              <a:t>1) 	Even for users who report very large numbers of friends on their profile pages, the number with whom they actually communicate is generally between 10 and 20.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200" dirty="0" smtClean="0"/>
              <a:t>2) 	Passive engagement: passive network occupies an interesting middle ground between the strongest ties maintained by regular communication and the weakest ties preserved only in</a:t>
            </a:r>
            <a:r>
              <a:rPr lang="he-IL" sz="3200" dirty="0" smtClean="0"/>
              <a:t> </a:t>
            </a:r>
            <a:r>
              <a:rPr lang="en-US" sz="3200" dirty="0" smtClean="0"/>
              <a:t>lists on social-networking profile pages.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more structural observations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 experiences that nodes have in a network, based on their environments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48680"/>
            <a:ext cx="4482231" cy="403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Embeddedness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The </a:t>
            </a:r>
            <a:r>
              <a:rPr lang="en-US" sz="3000" b="1" dirty="0" err="1" smtClean="0"/>
              <a:t>embeddedness</a:t>
            </a:r>
            <a:r>
              <a:rPr lang="en-US" sz="3000" dirty="0" smtClean="0"/>
              <a:t> of an edge in a network is the number of common neighbors the two endpoints have.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Embeddedness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Let’s discuss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All of his edges have significant </a:t>
            </a:r>
            <a:r>
              <a:rPr lang="en-US" sz="3000" b="1" dirty="0" err="1" smtClean="0"/>
              <a:t>embeddedness</a:t>
            </a:r>
            <a:endParaRPr lang="en-US" sz="3000" b="1" dirty="0" smtClean="0"/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80728"/>
            <a:ext cx="2962643" cy="266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Embeddedness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Sociology: if two individuals are connected by an embedded edge, then this makes it easier for them to trust one another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Sanctions</a:t>
            </a:r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4664"/>
            <a:ext cx="2402794" cy="216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holes (Burt)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Is B poor?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4664"/>
            <a:ext cx="2402794" cy="216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holes (Burt)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B has early access to information originating in multiple, non-interacting parts of the network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Experience from many domains suggests that innovations often arise from the unexpected synthesis of multiple ideas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Gate keeping (power in the organization?)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402794" cy="216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conclude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Novel measures of properties of a social network must be introduced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 strength of weak ties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 network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000" dirty="0" smtClean="0"/>
              <a:t>How these structural considerations shape the evolution of the network itself over time?</a:t>
            </a:r>
          </a:p>
        </p:txBody>
      </p:sp>
      <p:pic>
        <p:nvPicPr>
          <p:cNvPr id="58370" name="Picture 2" descr="http://aas9.in/wp-content/uploads/2013/11/fe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5472608" cy="3040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 Strength of weak ties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/>
              <a:t>Granovetter</a:t>
            </a:r>
            <a:r>
              <a:rPr lang="en-US" sz="3000" dirty="0" smtClean="0"/>
              <a:t>, 60’s: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3000" dirty="0" smtClean="0"/>
              <a:t>Many people learned information leading to their current jobs through personal contacts.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800" dirty="0" smtClean="0"/>
              <a:t>Is that surprising?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 Strength of weak ties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200" dirty="0"/>
              <a:t>T</a:t>
            </a:r>
            <a:r>
              <a:rPr lang="en-US" sz="3200" dirty="0" smtClean="0"/>
              <a:t>hese personal contacts were often described by interview subjects as </a:t>
            </a:r>
            <a:r>
              <a:rPr lang="en-US" sz="3200" b="1" dirty="0" smtClean="0"/>
              <a:t>acquaintances rather than close friends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Is that surprising?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810</TotalTime>
  <Words>1376</Words>
  <Application>Microsoft Office PowerPoint</Application>
  <PresentationFormat>‫הצגה על המסך (4:3)</PresentationFormat>
  <Paragraphs>259</Paragraphs>
  <Slides>60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60</vt:i4>
      </vt:variant>
    </vt:vector>
  </HeadingPairs>
  <TitlesOfParts>
    <vt:vector size="61" baseType="lpstr">
      <vt:lpstr>יושר</vt:lpstr>
      <vt:lpstr>Strong and weak ties</vt:lpstr>
      <vt:lpstr>Outline</vt:lpstr>
      <vt:lpstr>Preface</vt:lpstr>
      <vt:lpstr>Flow of information</vt:lpstr>
      <vt:lpstr>Structural difference</vt:lpstr>
      <vt:lpstr>Evolution of a network</vt:lpstr>
      <vt:lpstr>Theory</vt:lpstr>
      <vt:lpstr>Starting point: Strength of weak ties</vt:lpstr>
      <vt:lpstr>Starting point: Strength of weak ties</vt:lpstr>
      <vt:lpstr>Triadic closure principle</vt:lpstr>
      <vt:lpstr>Evolution and triadic closure</vt:lpstr>
      <vt:lpstr>Clustering coefficient</vt:lpstr>
      <vt:lpstr>Clustering coefficient (example)</vt:lpstr>
      <vt:lpstr>Motivation for triadic closure</vt:lpstr>
      <vt:lpstr>Bridges and local bridges</vt:lpstr>
      <vt:lpstr>Bridges and local bridges</vt:lpstr>
      <vt:lpstr>Bridges</vt:lpstr>
      <vt:lpstr>Bridges and local bridges</vt:lpstr>
      <vt:lpstr>Local bridges</vt:lpstr>
      <vt:lpstr>Local bridges</vt:lpstr>
      <vt:lpstr>Bridges and local bridges</vt:lpstr>
      <vt:lpstr>Local bridges vs. triadic closure</vt:lpstr>
      <vt:lpstr>Strength of weak ties revisited</vt:lpstr>
      <vt:lpstr>Classification of links into strong and weak ties</vt:lpstr>
      <vt:lpstr>Classification of links into strong and weak ties</vt:lpstr>
      <vt:lpstr>Strong Triadic Closure Property</vt:lpstr>
      <vt:lpstr>Strong Triadic Closure Property</vt:lpstr>
      <vt:lpstr>Local Bridges and Weak Ties</vt:lpstr>
      <vt:lpstr>Local Bridges and Weak Ties</vt:lpstr>
      <vt:lpstr>Local Bridges and Weak Ties</vt:lpstr>
      <vt:lpstr>Conclusions in real life</vt:lpstr>
      <vt:lpstr>Local bridges in real life</vt:lpstr>
      <vt:lpstr>Local bridges in real life</vt:lpstr>
      <vt:lpstr>The strength of weak ties</vt:lpstr>
      <vt:lpstr>Real data analysis</vt:lpstr>
      <vt:lpstr>Cell-phone network (Onnela et al.)</vt:lpstr>
      <vt:lpstr>Generalizing the Notions of Weak Ties</vt:lpstr>
      <vt:lpstr>Generalizing the Notions of Local Bridges</vt:lpstr>
      <vt:lpstr>Generalizing the Notions of Local Bridges</vt:lpstr>
      <vt:lpstr>Empirical result 1</vt:lpstr>
      <vt:lpstr>Empirical result 1</vt:lpstr>
      <vt:lpstr>Empirical result 2</vt:lpstr>
      <vt:lpstr>Empirical result 2</vt:lpstr>
      <vt:lpstr>Empirical result 2</vt:lpstr>
      <vt:lpstr>Tie Strength on Facebook (Cameron, Marlow et al)</vt:lpstr>
      <vt:lpstr>Reciprocal (mutual) communication</vt:lpstr>
      <vt:lpstr>one-way communication</vt:lpstr>
      <vt:lpstr>Maintained relationship</vt:lpstr>
      <vt:lpstr>All types of relationships</vt:lpstr>
      <vt:lpstr>Conclusions</vt:lpstr>
      <vt:lpstr>Conclusions</vt:lpstr>
      <vt:lpstr>Some more structural observations</vt:lpstr>
      <vt:lpstr>שקופית 53</vt:lpstr>
      <vt:lpstr>Embeddedness</vt:lpstr>
      <vt:lpstr>Embeddedness</vt:lpstr>
      <vt:lpstr>Embeddedness</vt:lpstr>
      <vt:lpstr>Structural holes (Burt)</vt:lpstr>
      <vt:lpstr>Structural holes (Burt)</vt:lpstr>
      <vt:lpstr>To conclude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and weak ties</dc:title>
  <dc:creator>roy</dc:creator>
  <cp:lastModifiedBy>roy</cp:lastModifiedBy>
  <cp:revision>101</cp:revision>
  <dcterms:created xsi:type="dcterms:W3CDTF">2014-11-05T19:18:44Z</dcterms:created>
  <dcterms:modified xsi:type="dcterms:W3CDTF">2014-11-15T06:31:41Z</dcterms:modified>
</cp:coreProperties>
</file>