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73" r:id="rId12"/>
    <p:sldId id="266" r:id="rId13"/>
    <p:sldId id="267" r:id="rId14"/>
    <p:sldId id="274" r:id="rId15"/>
    <p:sldId id="275" r:id="rId16"/>
    <p:sldId id="276" r:id="rId17"/>
    <p:sldId id="269" r:id="rId18"/>
    <p:sldId id="277" r:id="rId19"/>
    <p:sldId id="268" r:id="rId20"/>
    <p:sldId id="270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71" r:id="rId34"/>
    <p:sldId id="291" r:id="rId35"/>
    <p:sldId id="290" r:id="rId36"/>
    <p:sldId id="292" r:id="rId37"/>
    <p:sldId id="293" r:id="rId38"/>
    <p:sldId id="294" r:id="rId39"/>
    <p:sldId id="296" r:id="rId40"/>
    <p:sldId id="295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87D06-4DCE-4C40-9607-C543EC43A16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ED8B3-412E-474E-A8CC-A9E3B0F0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D8B3-412E-474E-A8CC-A9E3B0F05E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8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E647-5FE7-46CD-944B-7F4E871CACCD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4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4E8E-41C8-4D54-8C85-67449B947EC4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3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7E0B-5F97-4C65-A25A-71FE8F3CB41D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E31C-EB73-45FB-B948-811EA0177D0B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83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F13C-5CB9-4908-86D2-CA562FC132D4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22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F982-06CC-4224-A96C-0D175E9B2655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95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A9AC-3E51-409E-84D9-1D5C30939EAC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30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445-CB57-4526-B0A9-5D33739E71F9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66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AF8F-29F1-4E93-AF82-9D4CD824187A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2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FC12-D03B-4725-AB92-1614686A947C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48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7EA-4A40-4E62-9FCD-7E3AD27C6E9A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8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0517-A28A-4EBF-9144-82138522B07A}" type="datetime8">
              <a:rPr lang="he-IL" smtClean="0"/>
              <a:t>18 יוני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17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957B-48D8-47BE-9F33-8822622E210B}" type="datetime8">
              <a:rPr lang="he-IL" smtClean="0"/>
              <a:t>18 יוני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29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DBAD-D56B-4828-BCFD-86045F767AE4}" type="datetime8">
              <a:rPr lang="he-IL" smtClean="0"/>
              <a:t>18 יוני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82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AF49-B4B7-4232-AF6F-1AEAFE94E106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48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E11D-BE94-4F13-8507-B23835E20DA5}" type="datetime8">
              <a:rPr lang="he-IL" smtClean="0"/>
              <a:t>18 יוני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63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13F9-02C3-4EA3-9F09-A4A064D0721E}" type="datetime8">
              <a:rPr lang="he-IL" smtClean="0"/>
              <a:t>18 יוני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8C2346-97B5-46D5-8610-8DBA68E2E4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9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Playing safe</a:t>
            </a:r>
            <a:br>
              <a:rPr lang="en-US" dirty="0"/>
            </a:br>
            <a:r>
              <a:rPr lang="en-US" sz="2400" dirty="0"/>
              <a:t>Thomas </a:t>
            </a:r>
            <a:r>
              <a:rPr lang="en-US" sz="2400" dirty="0" err="1" smtClean="0"/>
              <a:t>Colcombet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 err="1"/>
              <a:t>Nathanaël</a:t>
            </a:r>
            <a:r>
              <a:rPr lang="en-US" sz="2400" dirty="0"/>
              <a:t> </a:t>
            </a:r>
            <a:r>
              <a:rPr lang="en-US" sz="2400" dirty="0" err="1" smtClean="0"/>
              <a:t>Fijalkow</a:t>
            </a:r>
            <a:r>
              <a:rPr lang="en-US" sz="2400" dirty="0" smtClean="0"/>
              <a:t>, </a:t>
            </a:r>
            <a:r>
              <a:rPr lang="en-US" sz="2400" dirty="0"/>
              <a:t>and Florian </a:t>
            </a:r>
            <a:r>
              <a:rPr lang="en-US" sz="2400" dirty="0" smtClean="0"/>
              <a:t>Horn</a:t>
            </a:r>
            <a:endParaRPr lang="he-IL" sz="2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By </a:t>
            </a:r>
            <a:r>
              <a:rPr lang="en-US" sz="2400" dirty="0" err="1" smtClean="0"/>
              <a:t>Itay</a:t>
            </a:r>
            <a:r>
              <a:rPr lang="en-US" sz="2400" dirty="0" smtClean="0"/>
              <a:t> Menashe</a:t>
            </a: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5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br>
              <a:rPr lang="en-US" dirty="0"/>
            </a:br>
            <a:r>
              <a:rPr lang="en-US" dirty="0" smtClean="0"/>
              <a:t>Left </a:t>
            </a:r>
            <a:r>
              <a:rPr lang="en-US" dirty="0"/>
              <a:t>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	# Let w ∈ A* , define its left quotient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l">
                  <a:buNone/>
                </a:pPr>
                <a:r>
                  <a:rPr lang="en-US" dirty="0"/>
                  <a:t>#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the set of left quotients of </a:t>
                </a:r>
                <a:r>
                  <a:rPr lang="en-US" dirty="0" smtClean="0"/>
                  <a:t>W.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# Examples :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/>
                  <a:t># From a left quotient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a letter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we </a:t>
                </a:r>
                <a:r>
                  <a:rPr lang="en-US" dirty="0" smtClean="0"/>
                  <a:t>define</a:t>
                </a:r>
                <a:r>
                  <a:rPr lang="en-US" baseline="-25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#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is finite </a:t>
                </a:r>
                <a:r>
                  <a:rPr lang="en-US" dirty="0"/>
                  <a:t>if and only if W is </a:t>
                </a:r>
                <a:r>
                  <a:rPr lang="en-US" dirty="0" smtClean="0"/>
                  <a:t>regular.</a:t>
                </a:r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9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br>
              <a:rPr lang="en-US" dirty="0"/>
            </a:br>
            <a:r>
              <a:rPr lang="en-US" dirty="0" err="1" smtClean="0"/>
              <a:t>Antichain</a:t>
            </a:r>
            <a:r>
              <a:rPr lang="en-US" dirty="0" smtClean="0"/>
              <a:t> of left quotients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Given a safety condition W, the </a:t>
                </a:r>
                <a:r>
                  <a:rPr lang="en-US" dirty="0" err="1" smtClean="0">
                    <a:latin typeface="Bell MT" panose="02020503060305020303" pitchFamily="18" charset="0"/>
                  </a:rPr>
                  <a:t>antichain</a:t>
                </a:r>
                <a:r>
                  <a:rPr lang="en-US" dirty="0" smtClean="0">
                    <a:latin typeface="Bell MT" panose="02020503060305020303" pitchFamily="18" charset="0"/>
                  </a:rPr>
                  <a:t> of W </a:t>
                </a:r>
                <a:r>
                  <a:rPr lang="en-US" dirty="0">
                    <a:latin typeface="Bell MT" panose="02020503060305020303" pitchFamily="18" charset="0"/>
                  </a:rPr>
                  <a:t>with respect to ⊆ is a set of </a:t>
                </a:r>
                <a:r>
                  <a:rPr lang="en-US" dirty="0" smtClean="0">
                    <a:latin typeface="Bell MT" panose="02020503060305020303" pitchFamily="18" charset="0"/>
                  </a:rPr>
                  <a:t>elements that not contained each other.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– is the cardinal of the 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of 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3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12" y="512462"/>
            <a:ext cx="10768083" cy="1452816"/>
          </a:xfrm>
        </p:spPr>
        <p:txBody>
          <a:bodyPr>
            <a:noAutofit/>
          </a:bodyPr>
          <a:lstStyle/>
          <a:p>
            <a:r>
              <a:rPr lang="en-US" dirty="0"/>
              <a:t>Bounds on the Memory for Safety Conditions </a:t>
            </a:r>
            <a:br>
              <a:rPr lang="en-US" dirty="0"/>
            </a:br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84243" y="1956177"/>
                <a:ext cx="8915400" cy="3777622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For a safety winning condition W, the minimal number of memory states of a winning strategy is exactly the cardinal of the 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of left quotients of W.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will proof that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=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⊆)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 for any safety condition W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Lemma 2 –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For W that is regular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Lemma 3 -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</m:oMath>
                </a14:m>
                <a:endParaRPr lang="en-US" b="0" dirty="0" smtClean="0">
                  <a:latin typeface="Bell MT" panose="02020503060305020303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For </a:t>
                </a:r>
                <a:r>
                  <a:rPr lang="en-US" dirty="0">
                    <a:latin typeface="Bell MT" panose="02020503060305020303" pitchFamily="18" charset="0"/>
                  </a:rPr>
                  <a:t>W that is </a:t>
                </a:r>
                <a:r>
                  <a:rPr lang="en-US" dirty="0" smtClean="0">
                    <a:latin typeface="Bell MT" panose="02020503060305020303" pitchFamily="18" charset="0"/>
                  </a:rPr>
                  <a:t>regular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Lemma 4 -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</m:oMath>
                </a14:m>
                <a:endParaRPr lang="en-US" dirty="0">
                  <a:latin typeface="Bell MT" panose="02020503060305020303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For any W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Lemma 5-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b="0" dirty="0" smtClean="0">
                  <a:latin typeface="Bell MT" panose="02020503060305020303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For any W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</a:t>
                </a: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4243" y="1956177"/>
                <a:ext cx="8915400" cy="3777622"/>
              </a:xfrm>
              <a:blipFill rotWithShape="0">
                <a:blip r:embed="rId2"/>
                <a:stretch>
                  <a:fillRect l="-547" t="-968" b="-1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Upper </a:t>
            </a:r>
            <a:r>
              <a:rPr lang="en-US" dirty="0" smtClean="0"/>
              <a:t>Bound</a:t>
            </a:r>
            <a:br>
              <a:rPr lang="en-US" dirty="0" smtClean="0"/>
            </a:br>
            <a:r>
              <a:rPr lang="en-US" dirty="0" smtClean="0"/>
              <a:t>Lemma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For all games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if Eve has a winning strategy from an initial vertex v0, then she has a winning strategy using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)|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memory states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	</a:t>
                </a:r>
              </a:p>
              <a:p>
                <a:pPr marL="0" indent="0" algn="l">
                  <a:buNone/>
                </a:pPr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First Upper 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2 -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construct a memory structure M, as follows: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Remainder 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Expanded </a:t>
                </a:r>
                <a:r>
                  <a:rPr lang="en-US" dirty="0">
                    <a:latin typeface="Bell MT" panose="02020503060305020303" pitchFamily="18" charset="0"/>
                  </a:rPr>
                  <a:t>arena -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× µ,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We construct the expanded arena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equipped with the coloring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→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defined by: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{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mr>
                      <m:m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𝑒𝑟𝑤𝑖𝑠𝑒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</m:m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We attach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the </a:t>
                </a:r>
                <a:r>
                  <a:rPr lang="en-US" dirty="0">
                    <a:latin typeface="Bell MT" panose="02020503060305020303" pitchFamily="18" charset="0"/>
                  </a:rPr>
                  <a:t>internal safety condition induced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giving </a:t>
                </a:r>
                <a:r>
                  <a:rPr lang="en-US" dirty="0">
                    <a:latin typeface="Bell MT" panose="02020503060305020303" pitchFamily="18" charset="0"/>
                  </a:rPr>
                  <a:t>rise to the 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54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5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Upper Bound</a:t>
            </a:r>
            <a:br>
              <a:rPr lang="en-US" dirty="0"/>
            </a:br>
            <a:r>
              <a:rPr lang="en-US" dirty="0"/>
              <a:t>Lemma 2 </a:t>
            </a:r>
            <a:r>
              <a:rPr lang="en-US" dirty="0" smtClean="0"/>
              <a:t>–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play </a:t>
                </a:r>
                <a:r>
                  <a:rPr lang="en-US" dirty="0">
                    <a:latin typeface="Bell MT" panose="02020503060305020303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 is 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·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·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 · ·(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·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· · · 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𝑒𝑘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…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:r>
                  <a:rPr lang="en-US" dirty="0" smtClean="0">
                    <a:latin typeface="Bell MT" panose="02020503060305020303" pitchFamily="18" charset="0"/>
                  </a:rPr>
                  <a:t>By </a:t>
                </a:r>
                <a:r>
                  <a:rPr lang="en-US" dirty="0">
                    <a:latin typeface="Bell MT" panose="02020503060305020303" pitchFamily="18" charset="0"/>
                  </a:rPr>
                  <a:t>definition of </a:t>
                </a:r>
                <a:r>
                  <a:rPr lang="en-US" dirty="0" smtClean="0">
                    <a:latin typeface="Bell MT" panose="02020503060305020303" pitchFamily="18" charset="0"/>
                  </a:rPr>
                  <a:t>c’ </a:t>
                </a:r>
                <a:r>
                  <a:rPr lang="en-US" dirty="0">
                    <a:latin typeface="Bell MT" panose="02020503060305020303" pitchFamily="18" charset="0"/>
                  </a:rPr>
                  <a:t>a play is winning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if and only if its projection (on the first component) is winning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It follows that a winning strategy for Eve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induces a winning strategy in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From  </a:t>
                </a:r>
                <a:r>
                  <a:rPr lang="en-US" dirty="0">
                    <a:latin typeface="Bell MT" panose="02020503060305020303" pitchFamily="18" charset="0"/>
                  </a:rPr>
                  <a:t>Lemma 1, since Eve wins in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a game with internal safety condition, </a:t>
                </a:r>
                <a:r>
                  <a:rPr lang="en-US" dirty="0">
                    <a:latin typeface="Bell MT" panose="02020503060305020303" pitchFamily="18" charset="0"/>
                  </a:rPr>
                  <a:t>she has a positional winning </a:t>
                </a:r>
                <a:r>
                  <a:rPr lang="en-US" dirty="0" smtClean="0">
                    <a:latin typeface="Bell MT" panose="02020503060305020303" pitchFamily="18" charset="0"/>
                  </a:rPr>
                  <a:t>strategy.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So, Eve has a </a:t>
                </a:r>
                <a:r>
                  <a:rPr lang="en-US" dirty="0">
                    <a:latin typeface="Bell MT" panose="02020503060305020303" pitchFamily="18" charset="0"/>
                  </a:rPr>
                  <a:t>winning strategy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using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 as </a:t>
                </a:r>
                <a:r>
                  <a:rPr lang="en-US" dirty="0">
                    <a:latin typeface="Bell MT" panose="02020503060305020303" pitchFamily="18" charset="0"/>
                  </a:rPr>
                  <a:t>memory </a:t>
                </a:r>
                <a:r>
                  <a:rPr lang="en-US" dirty="0" smtClean="0">
                    <a:latin typeface="Bell MT" panose="02020503060305020303" pitchFamily="18" charset="0"/>
                  </a:rPr>
                  <a:t>structure. </a:t>
                </a:r>
              </a:p>
              <a:p>
                <a:pPr marL="0" indent="0" algn="ctr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15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936773" y="5868540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First Upper 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2 -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The 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defined </a:t>
                </a:r>
                <a:r>
                  <a:rPr lang="en-US" dirty="0" smtClean="0">
                    <a:latin typeface="Bell MT" panose="02020503060305020303" pitchFamily="18" charset="0"/>
                  </a:rPr>
                  <a:t>above will </a:t>
                </a:r>
                <a:r>
                  <a:rPr lang="en-US" dirty="0">
                    <a:latin typeface="Bell MT" panose="02020503060305020303" pitchFamily="18" charset="0"/>
                  </a:rPr>
                  <a:t>be an important tool in the proofs to </a:t>
                </a:r>
                <a:r>
                  <a:rPr lang="en-US" dirty="0" smtClean="0">
                    <a:latin typeface="Bell MT" panose="02020503060305020303" pitchFamily="18" charset="0"/>
                  </a:rPr>
                  <a:t>follow.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If we </a:t>
                </a:r>
                <a:r>
                  <a:rPr lang="en-US" dirty="0">
                    <a:latin typeface="Bell MT" panose="02020503060305020303" pitchFamily="18" charset="0"/>
                  </a:rPr>
                  <a:t>want to prove that a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winning. Then it is enough to show that for all </a:t>
                </a:r>
                <a:r>
                  <a:rPr lang="en-US" dirty="0" smtClean="0">
                    <a:latin typeface="Bell MT" panose="02020503060305020303" pitchFamily="18" charset="0"/>
                  </a:rPr>
                  <a:t>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consistent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the prefix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8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Tighter Upper 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3 - 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The memory structure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</a:t>
                </a:r>
                <a:r>
                  <a:rPr lang="en-US" dirty="0">
                    <a:latin typeface="Bell MT" panose="02020503060305020303" pitchFamily="18" charset="0"/>
                  </a:rPr>
                  <a:t>not optimal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Two reasons :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* The </a:t>
                </a:r>
                <a:r>
                  <a:rPr lang="en-US" dirty="0">
                    <a:latin typeface="Bell MT" panose="02020503060305020303" pitchFamily="18" charset="0"/>
                  </a:rPr>
                  <a:t>empty left quotient (which exists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) can be removed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*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 two left quotients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Bell MT" panose="02020503060305020303" pitchFamily="18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if </a:t>
                </a:r>
                <a:r>
                  <a:rPr lang="en-US" dirty="0">
                    <a:latin typeface="Bell MT" panose="02020503060305020303" pitchFamily="18" charset="0"/>
                  </a:rPr>
                  <a:t>Eve wins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then she also wins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want to remove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irrelevant elements only to </a:t>
                </a:r>
                <a:r>
                  <a:rPr lang="en-US" dirty="0">
                    <a:latin typeface="Bell MT" panose="02020503060305020303" pitchFamily="18" charset="0"/>
                  </a:rPr>
                  <a:t>minimally winning left </a:t>
                </a:r>
                <a:r>
                  <a:rPr lang="en-US" dirty="0" smtClean="0">
                    <a:latin typeface="Bell MT" panose="02020503060305020303" pitchFamily="18" charset="0"/>
                  </a:rPr>
                  <a:t>quotients 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minimally </a:t>
                </a:r>
                <a:r>
                  <a:rPr lang="en-US" dirty="0">
                    <a:latin typeface="Bell MT" panose="02020503060305020303" pitchFamily="18" charset="0"/>
                  </a:rPr>
                  <a:t>winning left quotients there may not </a:t>
                </a:r>
                <a:r>
                  <a:rPr lang="en-US" dirty="0" smtClean="0">
                    <a:latin typeface="Bell MT" panose="02020503060305020303" pitchFamily="18" charset="0"/>
                  </a:rPr>
                  <a:t>exist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infinite.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limit the proof to the regular case.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 err="1" smtClean="0"/>
              <a:t>Antichain</a:t>
            </a:r>
            <a:r>
              <a:rPr lang="en-US" dirty="0" smtClean="0"/>
              <a:t> - Remainder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Given a safety condition W, the </a:t>
                </a:r>
                <a:r>
                  <a:rPr lang="en-US" dirty="0" err="1" smtClean="0">
                    <a:latin typeface="Bell MT" panose="02020503060305020303" pitchFamily="18" charset="0"/>
                  </a:rPr>
                  <a:t>antichain</a:t>
                </a:r>
                <a:r>
                  <a:rPr lang="en-US" dirty="0" smtClean="0">
                    <a:latin typeface="Bell MT" panose="02020503060305020303" pitchFamily="18" charset="0"/>
                  </a:rPr>
                  <a:t> of W </a:t>
                </a:r>
                <a:r>
                  <a:rPr lang="en-US" dirty="0">
                    <a:latin typeface="Bell MT" panose="02020503060305020303" pitchFamily="18" charset="0"/>
                  </a:rPr>
                  <a:t>with respect to ⊆ is a set of </a:t>
                </a:r>
                <a:r>
                  <a:rPr lang="en-US" dirty="0" smtClean="0">
                    <a:latin typeface="Bell MT" panose="02020503060305020303" pitchFamily="18" charset="0"/>
                  </a:rPr>
                  <a:t>elements that not contained each other.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– is the cardinal of the 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of W.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final the </a:t>
                </a:r>
                <a:r>
                  <a:rPr lang="en-US" dirty="0">
                    <a:latin typeface="Bell MT" panose="02020503060305020303" pitchFamily="18" charset="0"/>
                  </a:rPr>
                  <a:t>minimally winning left </a:t>
                </a:r>
                <a:r>
                  <a:rPr lang="en-US">
                    <a:latin typeface="Bell MT" panose="02020503060305020303" pitchFamily="18" charset="0"/>
                  </a:rPr>
                  <a:t>quotients </a:t>
                </a:r>
                <a:r>
                  <a:rPr lang="en-US" smtClean="0">
                    <a:latin typeface="Bell MT" panose="02020503060305020303" pitchFamily="18" charset="0"/>
                  </a:rPr>
                  <a:t>is the </a:t>
                </a:r>
                <a:r>
                  <a:rPr lang="en-US" dirty="0">
                    <a:latin typeface="Bell MT" panose="02020503060305020303" pitchFamily="18" charset="0"/>
                  </a:rPr>
                  <a:t>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of W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3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573" y="624110"/>
            <a:ext cx="9963015" cy="1280890"/>
          </a:xfrm>
        </p:spPr>
        <p:txBody>
          <a:bodyPr>
            <a:noAutofit/>
          </a:bodyPr>
          <a:lstStyle/>
          <a:p>
            <a:r>
              <a:rPr lang="en-US" dirty="0"/>
              <a:t>A Tighter Upper </a:t>
            </a:r>
            <a:r>
              <a:rPr lang="en-US" dirty="0" smtClean="0"/>
              <a:t>Bound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Lemma </a:t>
            </a:r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Upper bound in the regular </a:t>
                </a:r>
                <a:r>
                  <a:rPr lang="en-US" dirty="0" smtClean="0">
                    <a:latin typeface="Bell MT" panose="02020503060305020303" pitchFamily="18" charset="0"/>
                  </a:rPr>
                  <a:t>case - assume </a:t>
                </a:r>
                <a:r>
                  <a:rPr lang="en-US" dirty="0">
                    <a:latin typeface="Bell MT" panose="02020503060305020303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r>
                  <a:rPr lang="en-US" dirty="0" smtClean="0">
                    <a:latin typeface="Bell MT" panose="02020503060305020303" pitchFamily="18" charset="0"/>
                  </a:rPr>
                  <a:t>finite.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:r>
                  <a:rPr lang="en-US" dirty="0" smtClean="0">
                    <a:latin typeface="Bell MT" panose="02020503060305020303" pitchFamily="18" charset="0"/>
                  </a:rPr>
                  <a:t>For </a:t>
                </a:r>
                <a:r>
                  <a:rPr lang="en-US" dirty="0">
                    <a:latin typeface="Bell MT" panose="02020503060305020303" pitchFamily="18" charset="0"/>
                  </a:rPr>
                  <a:t>all games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if Eve has a winning strategy from an initial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then she has a winning strategy using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memory states,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the 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</a:t>
                </a:r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3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>Basic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(finite or infinite</a:t>
                </a:r>
                <a:r>
                  <a:rPr lang="en-US" dirty="0" smtClean="0">
                    <a:latin typeface="Bell MT" panose="02020503060305020303" pitchFamily="18" charset="0"/>
                  </a:rPr>
                  <a:t>)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Two players Eve and </a:t>
                </a:r>
                <a:r>
                  <a:rPr lang="en-US" dirty="0" smtClean="0">
                    <a:latin typeface="Bell MT" panose="02020503060305020303" pitchFamily="18" charset="0"/>
                  </a:rPr>
                  <a:t>Adam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Arena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),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coloring </a:t>
                </a:r>
                <a:r>
                  <a:rPr lang="en-US" dirty="0">
                    <a:latin typeface="Bell MT" panose="02020503060305020303" pitchFamily="18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Play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- infinite word of edges e0 · </a:t>
                </a:r>
                <a:r>
                  <a:rPr lang="en-US" dirty="0" smtClean="0">
                    <a:latin typeface="Bell MT" panose="02020503060305020303" pitchFamily="18" charset="0"/>
                  </a:rPr>
                  <a:t>e1…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 - a prefix of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in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- infinite sequence of </a:t>
                </a:r>
                <a:r>
                  <a:rPr lang="en-US" dirty="0" smtClean="0">
                    <a:latin typeface="Bell MT" panose="02020503060305020303" pitchFamily="18" charset="0"/>
                  </a:rPr>
                  <a:t>colors </a:t>
                </a:r>
                <a:r>
                  <a:rPr lang="en-US" dirty="0">
                    <a:latin typeface="Bell MT" panose="02020503060305020303" pitchFamily="18" charset="0"/>
                  </a:rPr>
                  <a:t>from </a:t>
                </a:r>
                <a:r>
                  <a:rPr lang="en-US" dirty="0" smtClean="0">
                    <a:latin typeface="Bell MT" panose="02020503060305020303" pitchFamily="18" charset="0"/>
                  </a:rPr>
                  <a:t>alphabet A induces  by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endParaRPr lang="he-IL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W 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- </a:t>
                </a:r>
                <a:r>
                  <a:rPr lang="en-US" dirty="0" smtClean="0">
                    <a:latin typeface="Bell MT" panose="02020503060305020303" pitchFamily="18" charset="0"/>
                  </a:rPr>
                  <a:t>safety conditions for Eve induces  </a:t>
                </a:r>
                <a:r>
                  <a:rPr lang="en-US" dirty="0">
                    <a:latin typeface="Bell MT" panose="02020503060305020303" pitchFamily="18" charset="0"/>
                  </a:rPr>
                  <a:t>by infinite sequences of </a:t>
                </a:r>
                <a:r>
                  <a:rPr lang="en-US" dirty="0" smtClean="0">
                    <a:latin typeface="Bell MT" panose="02020503060305020303" pitchFamily="18" charset="0"/>
                  </a:rPr>
                  <a:t>colors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:r>
                  <a:rPr lang="en-US" dirty="0" smtClean="0">
                    <a:latin typeface="Bell MT" panose="02020503060305020303" pitchFamily="18" charset="0"/>
                  </a:rPr>
                  <a:t>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he-IL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	</a:t>
                </a:r>
              </a:p>
              <a:p>
                <a:pPr marL="0" indent="0" algn="l">
                  <a:buNone/>
                </a:pPr>
                <a:endParaRPr lang="he-IL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1163" t="-968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</a:t>
            </a:r>
            <a:r>
              <a:rPr lang="en-US" dirty="0" smtClean="0"/>
              <a:t>3 -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build a memory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and a wining strategy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for </a:t>
                </a:r>
                <a:r>
                  <a:rPr lang="en-US" dirty="0">
                    <a:latin typeface="Bell MT" panose="02020503060305020303" pitchFamily="18" charset="0"/>
                  </a:rPr>
                  <a:t>the 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 the cardinal of the 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of left quotients of W. We construct the memory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µ)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the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induced by the next-move function </a:t>
                </a:r>
                <a:r>
                  <a:rPr lang="en-US" b="1" dirty="0" smtClean="0">
                    <a:latin typeface="Bell MT" panose="02020503060305020303" pitchFamily="18" charset="0"/>
                  </a:rPr>
                  <a:t>ν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 a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We consider the set of minimal left quotients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This set  </a:t>
                </a:r>
                <a:r>
                  <a:rPr lang="en-US" dirty="0">
                    <a:latin typeface="Bell MT" panose="02020503060305020303" pitchFamily="18" charset="0"/>
                  </a:rPr>
                  <a:t>is an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, so there are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of them, we denote them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. . . 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𝐿𝑝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For </a:t>
                </a:r>
                <a:r>
                  <a:rPr lang="en-US" dirty="0">
                    <a:latin typeface="Bell MT" panose="02020503060305020303" pitchFamily="18" charset="0"/>
                  </a:rPr>
                  <a:t>every left quotient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winning,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# We </a:t>
                </a:r>
                <a:r>
                  <a:rPr lang="en-US" dirty="0">
                    <a:latin typeface="Bell MT" panose="02020503060305020303" pitchFamily="18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  <a:r>
                  <a:rPr lang="en-US" dirty="0" smtClean="0">
                    <a:latin typeface="Bell MT" panose="02020503060305020303" pitchFamily="18" charset="0"/>
                  </a:rPr>
                  <a:t>(by </a:t>
                </a:r>
                <a:r>
                  <a:rPr lang="en-US" dirty="0">
                    <a:latin typeface="Bell MT" panose="02020503060305020303" pitchFamily="18" charset="0"/>
                  </a:rPr>
                  <a:t>assumption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547" t="-806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94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</a:t>
            </a:r>
            <a:r>
              <a:rPr lang="en-US" dirty="0" smtClean="0"/>
              <a:t>3 -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define the update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µ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𝐿𝑖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·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Such </a:t>
                </a:r>
                <a:r>
                  <a:rPr lang="en-US" dirty="0">
                    <a:latin typeface="Bell MT" panose="020205030603050203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may not </a:t>
                </a:r>
                <a:r>
                  <a:rPr lang="en-US" dirty="0" smtClean="0">
                    <a:latin typeface="Bell MT" panose="02020503060305020303" pitchFamily="18" charset="0"/>
                  </a:rPr>
                  <a:t>exist , </a:t>
                </a:r>
                <a:r>
                  <a:rPr lang="en-US" dirty="0">
                    <a:latin typeface="Bell MT" panose="02020503060305020303" pitchFamily="18" charset="0"/>
                  </a:rPr>
                  <a:t>it does exist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winning, and we will prove that this will always be the case when playing the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The next-move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𝐿𝑖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Since </a:t>
                </a:r>
                <a:r>
                  <a:rPr lang="en-US" dirty="0">
                    <a:latin typeface="Bell MT" panose="02020503060305020303" pitchFamily="18" charset="0"/>
                  </a:rPr>
                  <a:t>Eve wins from there, there exists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winning. </a:t>
                </a:r>
                <a:r>
                  <a:rPr lang="en-US" dirty="0" smtClean="0">
                    <a:latin typeface="Bell MT" panose="02020503060305020303" pitchFamily="18" charset="0"/>
                  </a:rPr>
                  <a:t>We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to be </a:t>
                </a:r>
                <a:r>
                  <a:rPr lang="en-US" dirty="0" smtClean="0">
                    <a:latin typeface="Bell MT" panose="02020503060305020303" pitchFamily="18" charset="0"/>
                  </a:rPr>
                  <a:t>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Consider a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 · ·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consistent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 · ·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the sequence of memory states assumed along this play.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the prefix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we prove that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 </a:t>
                </a:r>
                <a:r>
                  <a:rPr lang="en-US" dirty="0" smtClean="0">
                    <a:latin typeface="Bell MT" panose="02020503060305020303" pitchFamily="18" charset="0"/>
                  </a:rPr>
                  <a:t>,so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So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and its prove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winning strategy.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</a:t>
            </a:r>
            <a:r>
              <a:rPr lang="en-US" dirty="0" smtClean="0"/>
              <a:t>3 -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need to prove </a:t>
                </a:r>
                <a:r>
                  <a:rPr lang="en-US" dirty="0">
                    <a:latin typeface="Bell MT" panose="02020503060305020303" pitchFamily="18" charset="0"/>
                  </a:rPr>
                  <a:t>that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proceed by </a:t>
                </a:r>
                <a:r>
                  <a:rPr lang="en-US" dirty="0" smtClean="0">
                    <a:latin typeface="Bell MT" panose="02020503060305020303" pitchFamily="18" charset="0"/>
                  </a:rPr>
                  <a:t>induction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it follows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⊆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 induction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T</a:t>
                </a:r>
                <a:r>
                  <a:rPr lang="en-US" dirty="0" smtClean="0">
                    <a:latin typeface="Bell MT" panose="02020503060305020303" pitchFamily="18" charset="0"/>
                  </a:rPr>
                  <a:t>wo cases :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belongs to Eve, then by construction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we have </a:t>
                </a:r>
                <a:r>
                  <a:rPr lang="en-US" dirty="0" smtClean="0">
                    <a:latin typeface="Bell MT" panose="02020503060305020303" pitchFamily="18" charset="0"/>
                  </a:rPr>
                  <a:t>that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·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winning. It follows that the update function </a:t>
                </a:r>
                <a:r>
                  <a:rPr lang="en-US" dirty="0" smtClean="0">
                    <a:latin typeface="Bell MT" panose="02020503060305020303" pitchFamily="18" charset="0"/>
                  </a:rPr>
                  <a:t>is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</a:t>
                </a:r>
                <a:r>
                  <a:rPr lang="en-US" dirty="0">
                    <a:latin typeface="Bell MT" panose="02020503060305020303" pitchFamily="18" charset="0"/>
                  </a:rPr>
                  <a:t>well defined,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⊆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which together with the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induction </a:t>
                </a:r>
                <a:r>
                  <a:rPr lang="en-US" dirty="0">
                    <a:latin typeface="Bell MT" panose="02020503060305020303" pitchFamily="18" charset="0"/>
                  </a:rPr>
                  <a:t>hypothesis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*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belongs to Adam. Since Adam cannot escape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we have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410" t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22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936773" y="5868540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Tighter Upper 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4 - 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</a:t>
                </a:r>
                <a:r>
                  <a:rPr lang="en-US" dirty="0" smtClean="0">
                    <a:latin typeface="Bell MT" panose="02020503060305020303" pitchFamily="18" charset="0"/>
                  </a:rPr>
                  <a:t>want to </a:t>
                </a:r>
                <a:r>
                  <a:rPr lang="en-US" dirty="0">
                    <a:latin typeface="Bell MT" panose="02020503060305020303" pitchFamily="18" charset="0"/>
                  </a:rPr>
                  <a:t>get rid of the regularity </a:t>
                </a:r>
                <a:r>
                  <a:rPr lang="en-US" dirty="0" smtClean="0">
                    <a:latin typeface="Bell MT" panose="02020503060305020303" pitchFamily="18" charset="0"/>
                  </a:rPr>
                  <a:t>assumption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This means that for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there may not be a minimal left quotient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infinite.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define a </a:t>
                </a:r>
                <a:r>
                  <a:rPr lang="en-US" dirty="0">
                    <a:latin typeface="Bell MT" panose="02020503060305020303" pitchFamily="18" charset="0"/>
                  </a:rPr>
                  <a:t>decreasing sequence of left quotients for each vertex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21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573" y="624110"/>
            <a:ext cx="9963015" cy="1280890"/>
          </a:xfrm>
        </p:spPr>
        <p:txBody>
          <a:bodyPr>
            <a:noAutofit/>
          </a:bodyPr>
          <a:lstStyle/>
          <a:p>
            <a:r>
              <a:rPr lang="en-US" dirty="0"/>
              <a:t>A Tighter Upper </a:t>
            </a:r>
            <a:r>
              <a:rPr lang="en-US" dirty="0" smtClean="0"/>
              <a:t>Bound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Lemma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For all games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if Eve has a winning strategy from an initial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then she has a winning strategy using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memory states,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the 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⊆). 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4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build a memory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and a wining strategy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for </a:t>
                </a:r>
                <a:r>
                  <a:rPr lang="en-US" dirty="0">
                    <a:latin typeface="Bell MT" panose="02020503060305020303" pitchFamily="18" charset="0"/>
                  </a:rPr>
                  <a:t>the 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 the cardinal of the maximal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of left quotients of W. We construct the memory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µ)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the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induced by the next-move function </a:t>
                </a:r>
                <a:r>
                  <a:rPr lang="en-US" b="1" dirty="0" smtClean="0">
                    <a:latin typeface="Bell MT" panose="02020503060305020303" pitchFamily="18" charset="0"/>
                  </a:rPr>
                  <a:t>ν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be a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We consider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of left quotients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split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into maximal decreasing (finite or infinite) sequences of left quotients, 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. . . 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(by </a:t>
                </a:r>
                <a:r>
                  <a:rPr lang="en-US" dirty="0">
                    <a:latin typeface="Bell MT" panose="02020503060305020303" pitchFamily="18" charset="0"/>
                  </a:rPr>
                  <a:t>assumption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winning).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 if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we have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 sequence of left quotients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we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component-wise.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 r="-88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7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define the update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µ(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as </a:t>
                </a:r>
                <a:r>
                  <a:rPr lang="en-US" dirty="0" smtClean="0">
                    <a:latin typeface="Bell MT" panose="02020503060305020303" pitchFamily="18" charset="0"/>
                  </a:rPr>
                  <a:t>follows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*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finite,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its last element. </a:t>
                </a:r>
                <a:r>
                  <a:rPr lang="en-US" dirty="0" smtClean="0">
                    <a:latin typeface="Bell MT" panose="02020503060305020303" pitchFamily="18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such </a:t>
                </a:r>
                <a:r>
                  <a:rPr lang="en-US" dirty="0" smtClean="0">
                    <a:latin typeface="Bell MT" panose="02020503060305020303" pitchFamily="18" charset="0"/>
                  </a:rPr>
                  <a:t>that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Such </a:t>
                </a:r>
                <a:r>
                  <a:rPr lang="en-US" dirty="0">
                    <a:latin typeface="Bell MT" panose="020205030603050203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may not </a:t>
                </a:r>
                <a:r>
                  <a:rPr lang="en-US" dirty="0" smtClean="0">
                    <a:latin typeface="Bell MT" panose="02020503060305020303" pitchFamily="18" charset="0"/>
                  </a:rPr>
                  <a:t>exist, it </a:t>
                </a:r>
                <a:r>
                  <a:rPr lang="en-US" dirty="0">
                    <a:latin typeface="Bell MT" panose="02020503060305020303" pitchFamily="18" charset="0"/>
                  </a:rPr>
                  <a:t>does exist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 </a:t>
                </a:r>
                <a:r>
                  <a:rPr lang="en-US" dirty="0" smtClean="0">
                    <a:latin typeface="Bell MT" panose="02020503060305020303" pitchFamily="18" charset="0"/>
                  </a:rPr>
                  <a:t>    winning</a:t>
                </a:r>
                <a:r>
                  <a:rPr lang="en-US" dirty="0">
                    <a:latin typeface="Bell MT" panose="02020503060305020303" pitchFamily="18" charset="0"/>
                  </a:rPr>
                  <a:t>, and we will prove that this will always be the case when playing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the </a:t>
                </a:r>
                <a:r>
                  <a:rPr lang="en-US" dirty="0">
                    <a:latin typeface="Bell MT" panose="02020503060305020303" pitchFamily="18" charset="0"/>
                  </a:rPr>
                  <a:t>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* </a:t>
                </a:r>
                <a:r>
                  <a:rPr lang="en-US" dirty="0">
                    <a:latin typeface="Bell MT" panose="02020503060305020303" pitchFamily="18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infinite, then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has an infinite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intersection </a:t>
                </a:r>
                <a:r>
                  <a:rPr lang="en-US" dirty="0">
                    <a:latin typeface="Bell MT" panose="02020503060305020303" pitchFamily="18" charset="0"/>
                  </a:rPr>
                  <a:t>with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1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The next-move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: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* </a:t>
                </a:r>
                <a:r>
                  <a:rPr lang="en-US" dirty="0">
                    <a:latin typeface="Bell MT" panose="02020503060305020303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and 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Eve wins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so </a:t>
                </a:r>
                <a:r>
                  <a:rPr lang="en-US" dirty="0" smtClean="0">
                    <a:latin typeface="Bell MT" panose="02020503060305020303" pitchFamily="18" charset="0"/>
                  </a:rPr>
                  <a:t>there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</a:t>
                </a:r>
                <a:r>
                  <a:rPr lang="en-US" dirty="0">
                    <a:latin typeface="Bell MT" panose="02020503060305020303" pitchFamily="18" charset="0"/>
                  </a:rPr>
                  <a:t>exists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 , we say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good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* </a:t>
                </a:r>
                <a:r>
                  <a:rPr lang="en-US" dirty="0">
                    <a:latin typeface="Bell MT" panose="02020503060305020303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upward closed,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good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then it is good </a:t>
                </a:r>
                <a:r>
                  <a:rPr lang="en-US" dirty="0" smtClean="0">
                    <a:latin typeface="Bell MT" panose="02020503060305020303" pitchFamily="18" charset="0"/>
                  </a:rPr>
                  <a:t>for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</a:t>
                </a:r>
                <a:r>
                  <a:rPr lang="en-US" dirty="0">
                    <a:latin typeface="Bell MT" panose="02020503060305020303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such </a:t>
                </a:r>
                <a:r>
                  <a:rPr lang="en-US" dirty="0">
                    <a:latin typeface="Bell MT" panose="02020503060305020303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* </a:t>
                </a:r>
                <a:r>
                  <a:rPr lang="en-US" dirty="0">
                    <a:latin typeface="Bell MT" panose="02020503060305020303" pitchFamily="18" charset="0"/>
                  </a:rPr>
                  <a:t>We </a:t>
                </a:r>
                <a:r>
                  <a:rPr lang="en-US" dirty="0" smtClean="0">
                    <a:latin typeface="Bell MT" panose="02020503060305020303" pitchFamily="18" charset="0"/>
                  </a:rPr>
                  <a:t>show </a:t>
                </a:r>
                <a:r>
                  <a:rPr lang="en-US" dirty="0">
                    <a:latin typeface="Bell MT" panose="02020503060305020303" pitchFamily="18" charset="0"/>
                  </a:rPr>
                  <a:t>that there exists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that is good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</a:t>
                </a:r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</a:t>
                </a:r>
                <a:r>
                  <a:rPr lang="en-US" dirty="0" smtClean="0">
                    <a:latin typeface="Bell MT" panose="02020503060305020303" pitchFamily="18" charset="0"/>
                  </a:rPr>
                  <a:t>winning.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1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The next-move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- continue :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* There </a:t>
                </a:r>
                <a:r>
                  <a:rPr lang="en-US" dirty="0">
                    <a:latin typeface="Bell MT" panose="02020503060305020303" pitchFamily="18" charset="0"/>
                  </a:rPr>
                  <a:t>are two cases: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     </a:t>
                </a:r>
                <a:r>
                  <a:rPr lang="en-US" dirty="0" smtClean="0">
                    <a:latin typeface="Bell MT" panose="02020503060305020303" pitchFamily="18" charset="0"/>
                  </a:rPr>
                  <a:t>    1</a:t>
                </a:r>
                <a:r>
                  <a:rPr lang="en-US" dirty="0">
                    <a:latin typeface="Bell MT" panose="02020503060305020303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is finite,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its last element.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is decreasing, an edge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        good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good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     </a:t>
                </a:r>
                <a:r>
                  <a:rPr lang="en-US" dirty="0" smtClean="0">
                    <a:latin typeface="Bell MT" panose="02020503060305020303" pitchFamily="18" charset="0"/>
                  </a:rPr>
                  <a:t>    2.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infinite. The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has finite degree, so there exists an edge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      which </a:t>
                </a:r>
                <a:r>
                  <a:rPr lang="en-US" dirty="0">
                    <a:latin typeface="Bell MT" panose="02020503060305020303" pitchFamily="18" charset="0"/>
                  </a:rPr>
                  <a:t>is good for infinitely many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decreasing, it is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      good </a:t>
                </a:r>
                <a:r>
                  <a:rPr lang="en-US" dirty="0">
                    <a:latin typeface="Bell MT" panose="02020503060305020303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* So, there is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that good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* </a:t>
                </a:r>
                <a:r>
                  <a:rPr lang="en-US" dirty="0">
                    <a:latin typeface="Bell MT" panose="02020503060305020303" pitchFamily="18" charset="0"/>
                  </a:rPr>
                  <a:t>we define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to be this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69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Consider a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·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 · ·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consistent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· · ·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the sequence of memory states assumed along this play.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the prefix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we prove that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 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 ,so </a:t>
                </a:r>
                <a:r>
                  <a:rPr lang="en-US" dirty="0" smtClean="0">
                    <a:latin typeface="Bell MT" panose="02020503060305020303" pitchFamily="18" charset="0"/>
                  </a:rPr>
                  <a:t>for all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So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its prove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winning strategy.</a:t>
                </a: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49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/>
              <a:t>Memory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Bell MT" panose="02020503060305020303" pitchFamily="18" charset="0"/>
              </a:rPr>
              <a:t># A memory structure is a deterministic state machine that reads the sequence of edges and abstracts its relevant </a:t>
            </a:r>
            <a:r>
              <a:rPr lang="en-US" dirty="0" smtClean="0">
                <a:latin typeface="Bell MT" panose="02020503060305020303" pitchFamily="18" charset="0"/>
              </a:rPr>
              <a:t>information </a:t>
            </a:r>
            <a:r>
              <a:rPr lang="en-US" dirty="0">
                <a:latin typeface="Bell MT" panose="02020503060305020303" pitchFamily="18" charset="0"/>
              </a:rPr>
              <a:t>into a memory state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# </a:t>
            </a:r>
            <a:r>
              <a:rPr lang="en-US" b="1" i="1" dirty="0" smtClean="0">
                <a:latin typeface="Bell MT" panose="02020503060305020303" pitchFamily="18" charset="0"/>
              </a:rPr>
              <a:t>M</a:t>
            </a:r>
            <a:r>
              <a:rPr lang="en-US" dirty="0" smtClean="0">
                <a:latin typeface="Bell MT" panose="02020503060305020303" pitchFamily="18" charset="0"/>
              </a:rPr>
              <a:t> = </a:t>
            </a:r>
            <a:r>
              <a:rPr lang="en-US" dirty="0">
                <a:latin typeface="Bell MT" panose="02020503060305020303" pitchFamily="18" charset="0"/>
              </a:rPr>
              <a:t>(M, m0, µ</a:t>
            </a:r>
            <a:r>
              <a:rPr lang="en-US" dirty="0" smtClean="0">
                <a:latin typeface="Bell MT" panose="02020503060305020303" pitchFamily="18" charset="0"/>
              </a:rPr>
              <a:t>)</a:t>
            </a: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	M - set of </a:t>
            </a:r>
            <a:r>
              <a:rPr lang="en-US" dirty="0">
                <a:latin typeface="Bell MT" panose="02020503060305020303" pitchFamily="18" charset="0"/>
              </a:rPr>
              <a:t>memory </a:t>
            </a:r>
            <a:r>
              <a:rPr lang="en-US" dirty="0" smtClean="0">
                <a:latin typeface="Bell MT" panose="02020503060305020303" pitchFamily="18" charset="0"/>
              </a:rPr>
              <a:t>states</a:t>
            </a:r>
            <a:r>
              <a:rPr lang="en-US" dirty="0">
                <a:latin typeface="Bell MT" panose="02020503060305020303" pitchFamily="18" charset="0"/>
              </a:rPr>
              <a:t>	</a:t>
            </a:r>
            <a:endParaRPr lang="en-US" dirty="0" smtClean="0">
              <a:latin typeface="Bell MT" panose="02020503060305020303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 	      </a:t>
            </a:r>
            <a:r>
              <a:rPr lang="en-US" dirty="0" err="1" smtClean="0">
                <a:latin typeface="Bell MT" panose="02020503060305020303" pitchFamily="18" charset="0"/>
              </a:rPr>
              <a:t>mo</a:t>
            </a:r>
            <a:r>
              <a:rPr lang="en-US" dirty="0" smtClean="0">
                <a:latin typeface="Bell MT" panose="02020503060305020303" pitchFamily="18" charset="0"/>
              </a:rPr>
              <a:t> -  initial memory state </a:t>
            </a: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      µ </a:t>
            </a:r>
            <a:r>
              <a:rPr lang="en-US" dirty="0">
                <a:latin typeface="Bell MT" panose="02020503060305020303" pitchFamily="18" charset="0"/>
              </a:rPr>
              <a:t>: M ×E → </a:t>
            </a:r>
            <a:r>
              <a:rPr lang="en-US" dirty="0" smtClean="0">
                <a:latin typeface="Bell MT" panose="02020503060305020303" pitchFamily="18" charset="0"/>
              </a:rPr>
              <a:t>M – update function</a:t>
            </a: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# It </a:t>
            </a:r>
            <a:r>
              <a:rPr lang="en-US" dirty="0">
                <a:latin typeface="Bell MT" panose="02020503060305020303" pitchFamily="18" charset="0"/>
              </a:rPr>
              <a:t>can be extended to a function </a:t>
            </a:r>
            <a:r>
              <a:rPr lang="en-US" dirty="0" smtClean="0">
                <a:latin typeface="Bell MT" panose="02020503060305020303" pitchFamily="18" charset="0"/>
              </a:rPr>
              <a:t>µ* </a:t>
            </a:r>
            <a:r>
              <a:rPr lang="en-US" dirty="0">
                <a:latin typeface="Bell MT" panose="02020503060305020303" pitchFamily="18" charset="0"/>
              </a:rPr>
              <a:t>: </a:t>
            </a:r>
            <a:r>
              <a:rPr lang="en-US" dirty="0" smtClean="0">
                <a:latin typeface="Bell MT" panose="02020503060305020303" pitchFamily="18" charset="0"/>
              </a:rPr>
              <a:t>E* </a:t>
            </a:r>
            <a:r>
              <a:rPr lang="en-US" dirty="0">
                <a:latin typeface="Bell MT" panose="02020503060305020303" pitchFamily="18" charset="0"/>
              </a:rPr>
              <a:t>→ M </a:t>
            </a:r>
            <a:r>
              <a:rPr lang="en-US" dirty="0" smtClean="0">
                <a:latin typeface="Bell MT" panose="02020503060305020303" pitchFamily="18" charset="0"/>
              </a:rPr>
              <a:t> by </a:t>
            </a:r>
            <a:r>
              <a:rPr lang="en-US" dirty="0">
                <a:latin typeface="Bell MT" panose="02020503060305020303" pitchFamily="18" charset="0"/>
              </a:rPr>
              <a:t>defining µ *</a:t>
            </a:r>
            <a:r>
              <a:rPr lang="en-US" dirty="0" smtClean="0">
                <a:latin typeface="Bell MT" panose="02020503060305020303" pitchFamily="18" charset="0"/>
              </a:rPr>
              <a:t>(</a:t>
            </a:r>
            <a:r>
              <a:rPr lang="en-US" dirty="0">
                <a:latin typeface="Bell MT" panose="02020503060305020303" pitchFamily="18" charset="0"/>
              </a:rPr>
              <a:t>ε) = m0 and </a:t>
            </a:r>
            <a:endParaRPr lang="en-US" dirty="0" smtClean="0">
              <a:latin typeface="Bell MT" panose="02020503060305020303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Bell MT" panose="02020503060305020303" pitchFamily="18" charset="0"/>
              </a:rPr>
              <a:t>µ*(π </a:t>
            </a:r>
            <a:r>
              <a:rPr lang="en-US" dirty="0">
                <a:latin typeface="Bell MT" panose="02020503060305020303" pitchFamily="18" charset="0"/>
              </a:rPr>
              <a:t>· e) = </a:t>
            </a:r>
            <a:r>
              <a:rPr lang="en-US" dirty="0" smtClean="0">
                <a:latin typeface="Bell MT" panose="02020503060305020303" pitchFamily="18" charset="0"/>
              </a:rPr>
              <a:t>µ(µ*(π</a:t>
            </a:r>
            <a:r>
              <a:rPr lang="en-US" dirty="0">
                <a:latin typeface="Bell MT" panose="02020503060305020303" pitchFamily="18" charset="0"/>
              </a:rPr>
              <a:t>), e)</a:t>
            </a:r>
            <a:endParaRPr lang="he-IL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9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need to prove </a:t>
                </a:r>
                <a:r>
                  <a:rPr lang="en-US" dirty="0">
                    <a:latin typeface="Bell MT" panose="02020503060305020303" pitchFamily="18" charset="0"/>
                  </a:rPr>
                  <a:t>that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dirty="0" smtClean="0"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exists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nor/>
                      </m:rPr>
                      <a:rPr lang="en-US" dirty="0">
                        <a:latin typeface="Bell MT" panose="02020503060305020303" pitchFamily="18" charset="0"/>
                      </a:rPr>
                      <m:t>.</m:t>
                    </m:r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proceed by </a:t>
                </a:r>
                <a:r>
                  <a:rPr lang="en-US" dirty="0" smtClean="0">
                    <a:latin typeface="Bell MT" panose="02020503060305020303" pitchFamily="18" charset="0"/>
                  </a:rPr>
                  <a:t>induction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</a:t>
                </a:r>
                <a:r>
                  <a:rPr lang="en-US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it follows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 induction hypothesis </a:t>
                </a:r>
                <a:r>
                  <a:rPr lang="en-US" dirty="0" smtClean="0">
                    <a:latin typeface="Bell MT" panose="02020503060305020303" pitchFamily="18" charset="0"/>
                  </a:rPr>
                  <a:t>is the </a:t>
                </a:r>
                <a:r>
                  <a:rPr lang="en-US" dirty="0">
                    <a:latin typeface="Bell MT" panose="02020503060305020303" pitchFamily="18" charset="0"/>
                  </a:rPr>
                  <a:t>existence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We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9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proceed by </a:t>
                </a:r>
                <a:r>
                  <a:rPr lang="en-US" dirty="0" smtClean="0">
                    <a:latin typeface="Bell MT" panose="02020503060305020303" pitchFamily="18" charset="0"/>
                  </a:rPr>
                  <a:t>induction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- continue 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Two cases: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1.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belongs to Eve, then by construction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we have that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endParaRPr lang="en-US" i="1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winning</a:t>
                </a:r>
                <a:r>
                  <a:rPr lang="en-US" dirty="0" smtClean="0">
                    <a:latin typeface="Bell MT" panose="02020503060305020303" pitchFamily="18" charset="0"/>
                  </a:rPr>
                  <a:t>.         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     </a:t>
                </a:r>
                <a:r>
                  <a:rPr lang="en-US" dirty="0">
                    <a:latin typeface="Bell MT" panose="02020503060305020303" pitchFamily="18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finite, denote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its last element, we have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the last element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,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   </a:t>
                </a:r>
                <a:r>
                  <a:rPr lang="en-US" dirty="0">
                    <a:latin typeface="Bell MT" panose="02020503060305020303" pitchFamily="18" charset="0"/>
                  </a:rPr>
                  <a:t>it follows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We have thus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and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     </a:t>
                </a:r>
                <a:r>
                  <a:rPr lang="en-US" dirty="0">
                    <a:latin typeface="Bell MT" panose="02020503060305020303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·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infinite,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has an infinite intersection with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So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</a:t>
                </a:r>
                <a:r>
                  <a:rPr lang="en-US" dirty="0" smtClean="0">
                    <a:latin typeface="Bell MT" panose="02020503060305020303" pitchFamily="18" charset="0"/>
                  </a:rPr>
                  <a:t>that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in this intersection.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       </a:t>
                </a:r>
              </a:p>
              <a:p>
                <a:pPr marL="0" indent="0" algn="l">
                  <a:buNone/>
                </a:pPr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0" t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6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Upper Bound</a:t>
            </a:r>
            <a:br>
              <a:rPr lang="en-US" dirty="0"/>
            </a:br>
            <a:r>
              <a:rPr lang="en-US" dirty="0"/>
              <a:t>Lemma 4</a:t>
            </a:r>
            <a:r>
              <a:rPr lang="en-US" dirty="0" smtClean="0"/>
              <a:t>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proceed by </a:t>
                </a:r>
                <a:r>
                  <a:rPr lang="en-US" dirty="0" smtClean="0">
                    <a:latin typeface="Bell MT" panose="02020503060305020303" pitchFamily="18" charset="0"/>
                  </a:rPr>
                  <a:t>induction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- continue 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   Two cases – continue :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 2.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belongs to Adam. Since Adam cannot escape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we have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winning, </a:t>
                </a:r>
                <a:r>
                  <a:rPr lang="en-US" dirty="0" smtClean="0">
                    <a:latin typeface="Bell MT" panose="02020503060305020303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⊆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32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5936773" y="3795042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Matching Lower Bound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5 – Motivation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# we show so far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# We want to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/>
                  <a:t>We describe a</a:t>
                </a:r>
                <a:r>
                  <a:rPr lang="en-US" dirty="0" smtClean="0"/>
                  <a:t> game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/>
                          <m:t>σ</m:t>
                        </m:r>
                      </m:e>
                    </m:d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is at least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latin typeface="Bell MT" panose="02020503060305020303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Remainder :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</a:t>
                </a:r>
                <a:r>
                  <a:rPr lang="en-US" dirty="0">
                    <a:latin typeface="Bell MT" panose="02020503060305020303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dirty="0">
                                <a:latin typeface="Bell MT" panose="02020503060305020303" pitchFamily="18" charset="0"/>
                              </a:rPr>
                              <m:t>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Bell MT" panose="02020503060305020303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78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Matching Lower Bound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5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</a:t>
                </a:r>
                <a:r>
                  <a:rPr lang="en-US" dirty="0">
                    <a:latin typeface="Bell MT" panose="02020503060305020303" pitchFamily="18" charset="0"/>
                  </a:rPr>
                  <a:t>There exists a game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and an initial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where Eve has a winning strategy, but no winning strategy using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memory states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is the 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⊆).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Consequently,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is greater than or equal to the 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⊆).</m:t>
                    </m:r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9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Matching Lower Bound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5 – The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# </a:t>
                </a:r>
                <a:r>
                  <a:rPr lang="en-US" dirty="0">
                    <a:latin typeface="Bell MT" panose="02020503060305020303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an </a:t>
                </a:r>
                <a:r>
                  <a:rPr lang="en-US" dirty="0" err="1">
                    <a:latin typeface="Bell MT" panose="02020503060305020303" pitchFamily="18" charset="0"/>
                  </a:rPr>
                  <a:t>antichain</a:t>
                </a:r>
                <a:r>
                  <a:rPr lang="en-US" dirty="0">
                    <a:latin typeface="Bell MT" panose="02020503060305020303" pitchFamily="18" charset="0"/>
                  </a:rPr>
                  <a:t> of left quotients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</a:t>
                </a:r>
                <a:r>
                  <a:rPr lang="en-US" dirty="0"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35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89" y="3189264"/>
            <a:ext cx="7506841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Matching Lower Bound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Lemma 5 -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just need to show that </a:t>
                </a:r>
                <a:r>
                  <a:rPr lang="en-US" dirty="0">
                    <a:latin typeface="Bell MT" panose="02020503060305020303" pitchFamily="18" charset="0"/>
                  </a:rPr>
                  <a:t>there </a:t>
                </a:r>
                <a:r>
                  <a:rPr lang="en-US" dirty="0" smtClean="0">
                    <a:latin typeface="Bell MT" panose="02020503060305020303" pitchFamily="18" charset="0"/>
                  </a:rPr>
                  <a:t>is no exists winning </a:t>
                </a:r>
                <a:r>
                  <a:rPr lang="en-US" dirty="0">
                    <a:latin typeface="Bell MT" panose="02020503060305020303" pitchFamily="18" charset="0"/>
                  </a:rPr>
                  <a:t>strategy using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memory states. 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Suppose we have strategy that use less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memory state, such strategy does not a winning strategy because we can’t distinguish between all the Adam’s chooses so and we will choose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option when </a:t>
                </a:r>
                <a:r>
                  <a:rPr lang="en-US" dirty="0" smtClean="0">
                    <a:latin typeface="Bell MT" panose="02020503060305020303" pitchFamily="18" charset="0"/>
                  </a:rPr>
                  <a:t>Adam </a:t>
                </a:r>
                <a:r>
                  <a:rPr lang="en-US" dirty="0">
                    <a:latin typeface="Bell MT" panose="02020503060305020303" pitchFamily="18" charset="0"/>
                  </a:rPr>
                  <a:t>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.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Then Adam wins by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36</a:t>
            </a:fld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5936773" y="4554893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Graph </a:t>
            </a:r>
            <a:r>
              <a:rPr lang="en-US" dirty="0"/>
              <a:t>w</a:t>
            </a:r>
            <a:r>
              <a:rPr lang="en-US" dirty="0" smtClean="0"/>
              <a:t>ith infinite degree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# We limits our graph </a:t>
            </a:r>
            <a:r>
              <a:rPr lang="en-US" dirty="0" smtClean="0"/>
              <a:t>to </a:t>
            </a:r>
            <a:r>
              <a:rPr lang="en-US" dirty="0" smtClean="0"/>
              <a:t>finite degrees.</a:t>
            </a:r>
          </a:p>
          <a:p>
            <a:pPr marL="0" indent="0" algn="l">
              <a:buNone/>
            </a:pPr>
            <a:r>
              <a:rPr lang="en-US" dirty="0" smtClean="0"/>
              <a:t># We want to show that this assumption is </a:t>
            </a:r>
            <a:r>
              <a:rPr lang="en-US" smtClean="0"/>
              <a:t>necessary </a:t>
            </a:r>
            <a:r>
              <a:rPr lang="en-US" smtClean="0"/>
              <a:t>for </a:t>
            </a:r>
            <a:r>
              <a:rPr lang="en-US" dirty="0" smtClean="0"/>
              <a:t>our result.</a:t>
            </a:r>
          </a:p>
          <a:p>
            <a:pPr marL="0" indent="0" algn="l">
              <a:buNone/>
            </a:pPr>
            <a:r>
              <a:rPr lang="en-US" dirty="0" smtClean="0"/>
              <a:t># We show example of </a:t>
            </a:r>
            <a:r>
              <a:rPr lang="en-US" dirty="0"/>
              <a:t>infinite degree </a:t>
            </a:r>
            <a:r>
              <a:rPr lang="en-US" dirty="0" smtClean="0"/>
              <a:t>graph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3857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/>
              <a:t>w</a:t>
            </a:r>
            <a:r>
              <a:rPr lang="en-US" dirty="0" smtClean="0"/>
              <a:t>ith infinite degree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,}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 </a:t>
                </a:r>
                <a:r>
                  <a:rPr lang="en-US" dirty="0" smtClean="0">
                    <a:latin typeface="Bell MT" panose="02020503060305020303" pitchFamily="18" charset="0"/>
                  </a:rPr>
                  <a:t>There </a:t>
                </a:r>
                <a:r>
                  <a:rPr lang="en-US" dirty="0">
                    <a:latin typeface="Bell MT" panose="02020503060305020303" pitchFamily="18" charset="0"/>
                  </a:rPr>
                  <a:t>are two </a:t>
                </a:r>
                <a:r>
                  <a:rPr lang="en-US" dirty="0" smtClean="0">
                    <a:latin typeface="Bell MT" panose="02020503060305020303" pitchFamily="18" charset="0"/>
                  </a:rPr>
                  <a:t>infinite </a:t>
                </a:r>
                <a:r>
                  <a:rPr lang="en-US" dirty="0">
                    <a:latin typeface="Bell MT" panose="02020503060305020303" pitchFamily="18" charset="0"/>
                  </a:rPr>
                  <a:t>increasing sequences of left quotients,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b="0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our result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wall </a:t>
                </a:r>
                <a:r>
                  <a:rPr lang="en-US" dirty="0">
                    <a:latin typeface="Bell MT" panose="02020503060305020303" pitchFamily="18" charset="0"/>
                  </a:rPr>
                  <a:t>show s an outbidding </a:t>
                </a:r>
                <a:r>
                  <a:rPr lang="en-US" dirty="0" smtClean="0">
                    <a:latin typeface="Bell MT" panose="02020503060305020303" pitchFamily="18" charset="0"/>
                  </a:rPr>
                  <a:t>game with infinite degree </a:t>
                </a:r>
                <a:r>
                  <a:rPr lang="en-US" dirty="0">
                    <a:latin typeface="Bell MT" panose="02020503060305020303" pitchFamily="18" charset="0"/>
                  </a:rPr>
                  <a:t>where Eve wins but needs infinite memory for this.</a:t>
                </a: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806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909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Outbidding Games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1814849"/>
            <a:ext cx="6890196" cy="3478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94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/>
              <a:t>Strategy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A </a:t>
                </a:r>
                <a:r>
                  <a:rPr lang="en-US" dirty="0">
                    <a:latin typeface="Bell MT" panose="02020503060305020303" pitchFamily="18" charset="0"/>
                  </a:rPr>
                  <a:t>strategy for a player is a function that prescribes, given a finite history of </a:t>
                </a:r>
                <a:r>
                  <a:rPr lang="en-US" dirty="0" smtClean="0">
                    <a:latin typeface="Bell MT" panose="02020503060305020303" pitchFamily="18" charset="0"/>
                  </a:rPr>
                  <a:t>the </a:t>
                </a:r>
                <a:r>
                  <a:rPr lang="en-US" dirty="0">
                    <a:latin typeface="Bell MT" panose="02020503060305020303" pitchFamily="18" charset="0"/>
                  </a:rPr>
                  <a:t>play, the next </a:t>
                </a:r>
                <a:r>
                  <a:rPr lang="en-US" dirty="0" smtClean="0">
                    <a:latin typeface="Bell MT" panose="02020503060305020303" pitchFamily="18" charset="0"/>
                  </a:rPr>
                  <a:t>move.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σ </a:t>
                </a:r>
                <a:r>
                  <a:rPr lang="en-US" dirty="0">
                    <a:latin typeface="Bell MT" panose="02020503060305020303" pitchFamily="18" charset="0"/>
                  </a:rPr>
                  <a:t>: E∗ · V∃ → E such that for all π ∈ </a:t>
                </a:r>
                <a:r>
                  <a:rPr lang="en-US" dirty="0" smtClean="0">
                    <a:latin typeface="Bell MT" panose="02020503060305020303" pitchFamily="18" charset="0"/>
                  </a:rPr>
                  <a:t>E* </a:t>
                </a:r>
                <a:r>
                  <a:rPr lang="en-US" dirty="0">
                    <a:latin typeface="Bell MT" panose="02020503060305020303" pitchFamily="18" charset="0"/>
                  </a:rPr>
                  <a:t>and v ∈ V∃ we have σ(π · v) = (v, _) ∈ </a:t>
                </a:r>
                <a:r>
                  <a:rPr lang="en-US" dirty="0" smtClean="0">
                    <a:latin typeface="Bell MT" panose="02020503060305020303" pitchFamily="18" charset="0"/>
                  </a:rPr>
                  <a:t>E.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Strategies for Adam are defined similarly, and usually denoted </a:t>
                </a:r>
                <a:r>
                  <a:rPr lang="en-US" dirty="0" smtClean="0">
                    <a:latin typeface="Bell MT" panose="02020503060305020303" pitchFamily="18" charset="0"/>
                  </a:rPr>
                  <a:t>τ.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Once </a:t>
                </a:r>
                <a:r>
                  <a:rPr lang="en-US" dirty="0">
                    <a:latin typeface="Bell MT" panose="02020503060305020303" pitchFamily="18" charset="0"/>
                  </a:rPr>
                  <a:t>a game G = (</a:t>
                </a:r>
                <a:r>
                  <a:rPr lang="en-US" b="1" dirty="0">
                    <a:latin typeface="Bell MT" panose="02020503060305020303" pitchFamily="18" charset="0"/>
                  </a:rPr>
                  <a:t>A</a:t>
                </a:r>
                <a:r>
                  <a:rPr lang="en-US" dirty="0">
                    <a:latin typeface="Bell MT" panose="02020503060305020303" pitchFamily="18" charset="0"/>
                  </a:rPr>
                  <a:t>, W), a starting vertex v0 and strategies σ for Eve and τ for Adam are fixed, there is a unique play π(v0, σ, τ ), which is said winning for Eve if its image by c belongs to </a:t>
                </a:r>
                <a:r>
                  <a:rPr lang="en-US" dirty="0" smtClean="0">
                    <a:latin typeface="Bell MT" panose="02020503060305020303" pitchFamily="18" charset="0"/>
                  </a:rPr>
                  <a:t>W.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A strategy σ for Eve is winning if for all strategies τ for Adam, π(q0, σ, τ ) is winning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We say that Eve wins the game G from v0 if she has a winning strategy from v0, and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the set of vertices from where Eve </a:t>
                </a:r>
                <a:r>
                  <a:rPr lang="en-US" dirty="0" smtClean="0">
                    <a:latin typeface="Bell MT" panose="02020503060305020303" pitchFamily="18" charset="0"/>
                  </a:rPr>
                  <a:t>wins.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We Say that for all v </a:t>
                </a:r>
                <a:r>
                  <a:rPr lang="en-US" dirty="0">
                    <a:latin typeface="Bell MT" panose="02020503060305020303" pitchFamily="18" charset="0"/>
                  </a:rPr>
                  <a:t>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v is winning vertex.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Adam cannot escape from</a:t>
                </a: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endParaRPr lang="he-IL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00" t="-806" r="-205" b="-2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95" y="2633214"/>
            <a:ext cx="5121520" cy="1280890"/>
          </a:xfrm>
        </p:spPr>
        <p:txBody>
          <a:bodyPr>
            <a:noAutofit/>
          </a:bodyPr>
          <a:lstStyle/>
          <a:p>
            <a:r>
              <a:rPr lang="en-US" sz="6600" dirty="0" smtClean="0"/>
              <a:t>Questions? 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343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 smtClean="0"/>
              <a:t>Strategy - continue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Given a memory structure </a:t>
                </a:r>
                <a:r>
                  <a:rPr lang="en-US" b="1" dirty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 and a next-move function </a:t>
                </a:r>
                <a:r>
                  <a:rPr lang="en-US" b="1" dirty="0">
                    <a:latin typeface="Bell MT" panose="02020503060305020303" pitchFamily="18" charset="0"/>
                  </a:rPr>
                  <a:t>ν</a:t>
                </a:r>
                <a:r>
                  <a:rPr lang="en-US" dirty="0">
                    <a:latin typeface="Bell MT" panose="02020503060305020303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, we can define a strategy σ for Eve by σ(π · v) = </a:t>
                </a:r>
                <a:r>
                  <a:rPr lang="en-US" b="1" dirty="0">
                    <a:latin typeface="Bell MT" panose="02020503060305020303" pitchFamily="18" charset="0"/>
                  </a:rPr>
                  <a:t>ν</a:t>
                </a:r>
                <a:r>
                  <a:rPr lang="en-US" dirty="0">
                    <a:latin typeface="Bell MT" panose="02020503060305020303" pitchFamily="18" charset="0"/>
                  </a:rPr>
                  <a:t>(v, </a:t>
                </a:r>
                <a:r>
                  <a:rPr lang="en-US" dirty="0" smtClean="0">
                    <a:latin typeface="Bell MT" panose="02020503060305020303" pitchFamily="18" charset="0"/>
                  </a:rPr>
                  <a:t>µ</a:t>
                </a:r>
                <a:r>
                  <a:rPr lang="en-US" dirty="0">
                    <a:latin typeface="Bell MT" panose="02020503060305020303" pitchFamily="18" charset="0"/>
                  </a:rPr>
                  <a:t>*</a:t>
                </a:r>
                <a:r>
                  <a:rPr lang="en-US" dirty="0" smtClean="0">
                    <a:latin typeface="Bell MT" panose="02020503060305020303" pitchFamily="18" charset="0"/>
                  </a:rPr>
                  <a:t>(π </a:t>
                </a:r>
                <a:r>
                  <a:rPr lang="en-US" dirty="0">
                    <a:latin typeface="Bell MT" panose="02020503060305020303" pitchFamily="18" charset="0"/>
                  </a:rPr>
                  <a:t>· v</a:t>
                </a:r>
                <a:r>
                  <a:rPr lang="en-US" dirty="0" smtClean="0">
                    <a:latin typeface="Bell MT" panose="02020503060305020303" pitchFamily="18" charset="0"/>
                  </a:rPr>
                  <a:t>)).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 </a:t>
                </a:r>
                <a:r>
                  <a:rPr lang="en-US" dirty="0">
                    <a:latin typeface="Bell MT" panose="02020503060305020303" pitchFamily="18" charset="0"/>
                  </a:rPr>
                  <a:t>A strategy with memory structure </a:t>
                </a:r>
                <a:r>
                  <a:rPr lang="en-US" b="1" dirty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 has finite memory if M is a finite set. It is memoryless, or positional if M is a </a:t>
                </a:r>
                <a:r>
                  <a:rPr lang="en-US" dirty="0" smtClean="0">
                    <a:latin typeface="Bell MT" panose="02020503060305020303" pitchFamily="18" charset="0"/>
                  </a:rPr>
                  <a:t>singleton.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mem(σ) is </a:t>
                </a:r>
                <a:r>
                  <a:rPr lang="en-US" dirty="0">
                    <a:latin typeface="Bell MT" panose="02020503060305020303" pitchFamily="18" charset="0"/>
                  </a:rPr>
                  <a:t>the number of memory states used by the strategy σ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1129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9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 smtClean="0"/>
              <a:t>Expanded </a:t>
            </a:r>
            <a:r>
              <a:rPr lang="en-US" dirty="0"/>
              <a:t>arena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An arena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and </a:t>
                </a:r>
                <a:r>
                  <a:rPr lang="en-US" dirty="0">
                    <a:latin typeface="Bell MT" panose="02020503060305020303" pitchFamily="18" charset="0"/>
                  </a:rPr>
                  <a:t>a memory </a:t>
                </a:r>
                <a:r>
                  <a:rPr lang="en-US" dirty="0" smtClean="0">
                    <a:latin typeface="Bell MT" panose="02020503060305020303" pitchFamily="18" charset="0"/>
                  </a:rPr>
                  <a:t>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induce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an </a:t>
                </a:r>
                <a:r>
                  <a:rPr lang="en-US" dirty="0">
                    <a:latin typeface="Bell MT" panose="02020503060305020303" pitchFamily="18" charset="0"/>
                  </a:rPr>
                  <a:t>expanded arena where the current memory state is computed online</a:t>
                </a:r>
                <a:r>
                  <a:rPr lang="en-US" dirty="0" smtClean="0">
                    <a:latin typeface="Bell MT" panose="02020503060305020303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Giving </a:t>
                </a:r>
                <a:r>
                  <a:rPr lang="en-US" dirty="0">
                    <a:latin typeface="Bell MT" panose="02020503060305020303" pitchFamily="18" charset="0"/>
                  </a:rPr>
                  <a:t>arena 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b="1" dirty="0" smtClean="0">
                    <a:latin typeface="Bell MT" panose="02020503060305020303" pitchFamily="18" charset="0"/>
                  </a:rPr>
                  <a:t>A</a:t>
                </a:r>
                <a:r>
                  <a:rPr lang="en-US" dirty="0" smtClean="0"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∀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and e memory structure </a:t>
                </a:r>
                <a:r>
                  <a:rPr lang="en-US" b="1" dirty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 for </a:t>
                </a:r>
                <a:r>
                  <a:rPr lang="en-US" b="1" dirty="0">
                    <a:latin typeface="Bell MT" panose="02020503060305020303" pitchFamily="18" charset="0"/>
                  </a:rPr>
                  <a:t>A</a:t>
                </a:r>
                <a:r>
                  <a:rPr lang="en-US" dirty="0">
                    <a:latin typeface="Bell MT" panose="02020503060305020303" pitchFamily="18" charset="0"/>
                  </a:rPr>
                  <a:t> and a new coloring function c </a:t>
                </a:r>
                <a:r>
                  <a:rPr lang="en-US" dirty="0" smtClean="0">
                    <a:latin typeface="Bell MT" panose="02020503060305020303" pitchFamily="18" charset="0"/>
                  </a:rPr>
                  <a:t>‘ </a:t>
                </a:r>
                <a:r>
                  <a:rPr lang="en-US" dirty="0">
                    <a:latin typeface="Bell MT" panose="02020503060305020303" pitchFamily="18" charset="0"/>
                  </a:rPr>
                  <a:t>: E × M → </a:t>
                </a:r>
                <a:r>
                  <a:rPr lang="en-US" dirty="0" smtClean="0">
                    <a:latin typeface="Bell MT" panose="02020503060305020303" pitchFamily="18" charset="0"/>
                  </a:rPr>
                  <a:t>A . 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#Expanded </a:t>
                </a:r>
                <a:r>
                  <a:rPr lang="en-US" dirty="0" smtClean="0">
                    <a:latin typeface="Bell MT" panose="02020503060305020303" pitchFamily="18" charset="0"/>
                  </a:rPr>
                  <a:t>arena -  </a:t>
                </a:r>
                <a:r>
                  <a:rPr lang="en-US" b="1" dirty="0">
                    <a:latin typeface="Bell MT" panose="02020503060305020303" pitchFamily="18" charset="0"/>
                  </a:rPr>
                  <a:t>A</a:t>
                </a:r>
                <a:r>
                  <a:rPr lang="en-US" dirty="0">
                    <a:latin typeface="Bell MT" panose="02020503060305020303" pitchFamily="18" charset="0"/>
                  </a:rPr>
                  <a:t> × </a:t>
                </a:r>
                <a:r>
                  <a:rPr lang="en-US" b="1" dirty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∀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µ,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E × µ is defined by: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)) ∈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× µ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) ∈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µ(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))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From a memoryless strategy in </a:t>
                </a:r>
                <a:r>
                  <a:rPr lang="en-US" b="1" dirty="0" smtClean="0">
                    <a:latin typeface="Bell MT" panose="02020503060305020303" pitchFamily="18" charset="0"/>
                  </a:rPr>
                  <a:t>A</a:t>
                </a:r>
                <a:r>
                  <a:rPr lang="en-US" dirty="0" smtClean="0">
                    <a:latin typeface="Bell MT" panose="02020503060305020303" pitchFamily="18" charset="0"/>
                  </a:rPr>
                  <a:t>×</a:t>
                </a:r>
                <a:r>
                  <a:rPr lang="en-US" b="1" dirty="0" smtClean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, we can build a strategy in </a:t>
                </a:r>
                <a:r>
                  <a:rPr lang="en-US" b="1" dirty="0">
                    <a:latin typeface="Bell MT" panose="02020503060305020303" pitchFamily="18" charset="0"/>
                  </a:rPr>
                  <a:t>A</a:t>
                </a:r>
                <a:r>
                  <a:rPr lang="en-US" dirty="0">
                    <a:latin typeface="Bell MT" panose="02020503060305020303" pitchFamily="18" charset="0"/>
                  </a:rPr>
                  <a:t> using </a:t>
                </a:r>
                <a:r>
                  <a:rPr lang="en-US" b="1" dirty="0">
                    <a:latin typeface="Bell MT" panose="02020503060305020303" pitchFamily="18" charset="0"/>
                  </a:rPr>
                  <a:t>M</a:t>
                </a:r>
                <a:r>
                  <a:rPr lang="en-US" dirty="0">
                    <a:latin typeface="Bell MT" panose="02020503060305020303" pitchFamily="18" charset="0"/>
                  </a:rPr>
                  <a:t> as memory structure, which behaves as the original strategy.</a:t>
                </a:r>
                <a:endParaRPr lang="he-IL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00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1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 smtClean="0"/>
              <a:t>Safety Condition memory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Given a safety condition W we define :</a:t>
                </a:r>
              </a:p>
              <a:p>
                <a:pPr marL="0" indent="0" algn="l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 </a:t>
                </a:r>
                <a:r>
                  <a:rPr lang="en-US" dirty="0" smtClean="0">
                    <a:latin typeface="Bell MT" panose="02020503060305020303" pitchFamily="18" charset="0"/>
                  </a:rPr>
                  <a:t>     	    </a:t>
                </a:r>
                <a:r>
                  <a:rPr lang="en-US" dirty="0">
                    <a:latin typeface="Bell MT" panose="02020503060305020303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dirty="0">
                                <a:latin typeface="Bell MT" panose="02020503060305020303" pitchFamily="18" charset="0"/>
                              </a:rPr>
                              <m:t>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latin typeface="Bell MT" panose="02020503060305020303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Bell MT" panose="02020503060305020303" pitchFamily="18" charset="0"/>
                  </a:rPr>
                  <a:t>	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 σ-is a wining strategy.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 # in words </a:t>
                </a:r>
                <a:r>
                  <a:rPr lang="en-US" dirty="0">
                    <a:latin typeface="Bell MT" panose="02020503060305020303" pitchFamily="18" charset="0"/>
                  </a:rPr>
                  <a:t>mem(W) is the necessary and sufficient number of memory states for constructing a winning strategy in games with condition </a:t>
                </a:r>
                <a:r>
                  <a:rPr lang="en-US" dirty="0" smtClean="0">
                    <a:latin typeface="Bell MT" panose="02020503060305020303" pitchFamily="18" charset="0"/>
                  </a:rPr>
                  <a:t>W.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upper bound: for all games G = (A, W), if Eve has a winning strategy from an initial vertex v0, then she has a winning strategy using at most mem(W) memory </a:t>
                </a:r>
                <a:r>
                  <a:rPr lang="en-US" dirty="0" smtClean="0">
                    <a:latin typeface="Bell MT" panose="02020503060305020303" pitchFamily="18" charset="0"/>
                  </a:rPr>
                  <a:t>states.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lower bound: there exists a game G = (A, W) and an initial vertex v0 where Eve has a winning strategy, but no winning strategy using less than mem(W) memory </a:t>
                </a:r>
                <a:r>
                  <a:rPr lang="en-US" dirty="0" smtClean="0">
                    <a:latin typeface="Bell MT" panose="02020503060305020303" pitchFamily="18" charset="0"/>
                  </a:rPr>
                  <a:t>states.</a:t>
                </a:r>
              </a:p>
              <a:p>
                <a:pPr marL="0" indent="0" algn="l">
                  <a:buNone/>
                </a:pPr>
                <a:endParaRPr lang="en-US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6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  <a:r>
              <a:rPr lang="he-IL" dirty="0"/>
              <a:t/>
            </a:r>
            <a:br>
              <a:rPr lang="he-IL" dirty="0"/>
            </a:br>
            <a:r>
              <a:rPr lang="en-US" dirty="0" smtClean="0"/>
              <a:t>Internal </a:t>
            </a:r>
            <a:r>
              <a:rPr lang="en-US" dirty="0"/>
              <a:t>&amp; </a:t>
            </a:r>
            <a:r>
              <a:rPr lang="en-US" dirty="0" smtClean="0"/>
              <a:t>external Safety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Internal </a:t>
                </a:r>
                <a:r>
                  <a:rPr lang="en-US" dirty="0">
                    <a:latin typeface="Bell MT" panose="02020503060305020303" pitchFamily="18" charset="0"/>
                  </a:rPr>
                  <a:t>safety condition </a:t>
                </a:r>
                <a:r>
                  <a:rPr lang="en-US" dirty="0" smtClean="0">
                    <a:latin typeface="Bell MT" panose="02020503060305020303" pitchFamily="18" charset="0"/>
                  </a:rPr>
                  <a:t>is </a:t>
                </a:r>
                <a:r>
                  <a:rPr lang="en-US" dirty="0">
                    <a:latin typeface="Bell MT" panose="02020503060305020303" pitchFamily="18" charset="0"/>
                  </a:rPr>
                  <a:t>given by a subset B ⊆ A of forbidden colors, inducing the winning </a:t>
                </a:r>
                <a:r>
                  <a:rPr lang="en-US" dirty="0" smtClean="0">
                    <a:latin typeface="Bell MT" panose="02020503060305020303" pitchFamily="18" charset="0"/>
                  </a:rPr>
                  <a:t>condition 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𝑆𝑎𝑓𝑒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b="0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b="0" dirty="0" smtClean="0">
                    <a:latin typeface="Bell MT" panose="02020503060305020303" pitchFamily="18" charset="0"/>
                  </a:rPr>
                  <a:t>#</a:t>
                </a:r>
                <a:r>
                  <a:rPr lang="en-US" dirty="0" smtClean="0">
                    <a:latin typeface="Bell MT" panose="02020503060305020303" pitchFamily="18" charset="0"/>
                  </a:rPr>
                  <a:t> External </a:t>
                </a:r>
                <a:r>
                  <a:rPr lang="en-US" dirty="0">
                    <a:latin typeface="Bell MT" panose="02020503060305020303" pitchFamily="18" charset="0"/>
                  </a:rPr>
                  <a:t>safety condition is given by a subset P ⊆ </a:t>
                </a:r>
                <a:r>
                  <a:rPr lang="en-US" dirty="0" smtClean="0">
                    <a:latin typeface="Bell MT" panose="02020503060305020303" pitchFamily="18" charset="0"/>
                  </a:rPr>
                  <a:t>A* </a:t>
                </a:r>
                <a:r>
                  <a:rPr lang="en-US" dirty="0">
                    <a:latin typeface="Bell MT" panose="02020503060305020303" pitchFamily="18" charset="0"/>
                  </a:rPr>
                  <a:t>of forbidden prefixes of colors, inducing the winning condition </a:t>
                </a:r>
                <a:r>
                  <a:rPr lang="en-US" dirty="0" smtClean="0">
                    <a:latin typeface="Bell MT" panose="02020503060305020303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𝑆𝑎𝑓𝑒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62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</a:t>
            </a:r>
            <a:r>
              <a:rPr lang="en-US" dirty="0" smtClean="0"/>
              <a:t>1 </a:t>
            </a:r>
            <a:r>
              <a:rPr lang="en-US" dirty="0"/>
              <a:t>(Folklore)</a:t>
            </a:r>
            <a:br>
              <a:rPr lang="en-US" dirty="0"/>
            </a:br>
            <a:r>
              <a:rPr lang="en-US" dirty="0" smtClean="0"/>
              <a:t>Without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Let G be a game with an internal safety condition, and v0 </a:t>
                </a:r>
                <a:r>
                  <a:rPr lang="en-US" dirty="0">
                    <a:latin typeface="Bell MT" panose="02020503060305020303" pitchFamily="18" charset="0"/>
                  </a:rPr>
                  <a:t>an initial vertex. If Eve has a winning strategy, then she has a positional winning strategy. </a:t>
                </a:r>
                <a:endParaRPr lang="en-US" dirty="0" smtClean="0">
                  <a:latin typeface="Bell MT" panose="02020503060305020303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From now on, as we are mostly interested in external safety conditions, we will drop the prefix “external</a:t>
                </a:r>
                <a:r>
                  <a:rPr lang="en-US" dirty="0" smtClean="0">
                    <a:latin typeface="Bell MT" panose="02020503060305020303" pitchFamily="18" charset="0"/>
                  </a:rPr>
                  <a:t>”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latin typeface="Bell MT" panose="02020503060305020303" pitchFamily="18" charset="0"/>
                  </a:rPr>
                  <a:t># </a:t>
                </a:r>
                <a:r>
                  <a:rPr lang="en-US" dirty="0">
                    <a:latin typeface="Bell MT" panose="02020503060305020303" pitchFamily="18" charset="0"/>
                  </a:rPr>
                  <a:t>For the remainder of </a:t>
                </a:r>
                <a:r>
                  <a:rPr lang="en-US" dirty="0" smtClean="0">
                    <a:latin typeface="Bell MT" panose="02020503060305020303" pitchFamily="18" charset="0"/>
                  </a:rPr>
                  <a:t>the presentation , </a:t>
                </a:r>
                <a:r>
                  <a:rPr lang="en-US" dirty="0">
                    <a:latin typeface="Bell MT" panose="02020503060305020303" pitchFamily="18" charset="0"/>
                  </a:rPr>
                  <a:t>we fix a safety condition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𝑆𝑎𝑓𝑒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induced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2346-97B5-46D5-8610-8DBA68E2E4A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7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1453</TotalTime>
  <Words>2236</Words>
  <Application>Microsoft Office PowerPoint</Application>
  <PresentationFormat>Widescreen</PresentationFormat>
  <Paragraphs>287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Bell MT</vt:lpstr>
      <vt:lpstr>Calibri</vt:lpstr>
      <vt:lpstr>Cambria Math</vt:lpstr>
      <vt:lpstr>Century Gothic</vt:lpstr>
      <vt:lpstr>Gisha</vt:lpstr>
      <vt:lpstr>Wingdings 3</vt:lpstr>
      <vt:lpstr>עשן מתפתל</vt:lpstr>
      <vt:lpstr>Playing safe Thomas Colcombet , Nathanaël Fijalkow, and Florian Horn</vt:lpstr>
      <vt:lpstr>Definitions  Basic</vt:lpstr>
      <vt:lpstr>Definitions  Memory</vt:lpstr>
      <vt:lpstr>Definitions  Strategy</vt:lpstr>
      <vt:lpstr>Definitions  Strategy - continue</vt:lpstr>
      <vt:lpstr>Definitions  Expanded arena</vt:lpstr>
      <vt:lpstr>Definitions  Safety Condition memory</vt:lpstr>
      <vt:lpstr>Definitions  Internal &amp; external Safety Condition</vt:lpstr>
      <vt:lpstr>Lemma 1 (Folklore) Without Proof</vt:lpstr>
      <vt:lpstr>Definitions Left quotient</vt:lpstr>
      <vt:lpstr>Definitions Antichain of left quotients</vt:lpstr>
      <vt:lpstr>Bounds on the Memory for Safety Conditions  Proof sketch</vt:lpstr>
      <vt:lpstr>A First Upper Bound Lemma 2</vt:lpstr>
      <vt:lpstr>A First Upper Bound Lemma 2 - proof</vt:lpstr>
      <vt:lpstr>A First Upper Bound Lemma 2 – proof</vt:lpstr>
      <vt:lpstr>A First Upper Bound Lemma 2 - Remarks</vt:lpstr>
      <vt:lpstr>A Tighter Upper Bound Lemma 3 - Motivation</vt:lpstr>
      <vt:lpstr>A Tighter Upper Bound Antichain - Remainder</vt:lpstr>
      <vt:lpstr>A Tighter Upper Bound Lemma 3</vt:lpstr>
      <vt:lpstr>A Tighter Upper Bound Lemma 3 - proof</vt:lpstr>
      <vt:lpstr>A Tighter Upper Bound Lemma 3 - proof</vt:lpstr>
      <vt:lpstr>A Tighter Upper Bound Lemma 3 - proof</vt:lpstr>
      <vt:lpstr>A Tighter Upper Bound Lemma 4 - Motivation</vt:lpstr>
      <vt:lpstr>A Tighter Upper Bound Lemma 4</vt:lpstr>
      <vt:lpstr>A Tighter Upper Bound Lemma 4 - proof</vt:lpstr>
      <vt:lpstr>A Tighter Upper Bound Lemma 4 - proof</vt:lpstr>
      <vt:lpstr>A Tighter Upper Bound Lemma 4 - proof</vt:lpstr>
      <vt:lpstr>A Tighter Upper Bound Lemma 4 - proof</vt:lpstr>
      <vt:lpstr>A Tighter Upper Bound Lemma 4 - proof</vt:lpstr>
      <vt:lpstr>A Tighter Upper Bound Lemma 4 - proof</vt:lpstr>
      <vt:lpstr>A Tighter Upper Bound Lemma 4 - proof</vt:lpstr>
      <vt:lpstr>A Tighter Upper Bound Lemma 4 - proof</vt:lpstr>
      <vt:lpstr>A Matching Lower Bound  Lemma 5 – Motivation </vt:lpstr>
      <vt:lpstr>A Matching Lower Bound  Lemma 5 </vt:lpstr>
      <vt:lpstr>A Matching Lower Bound  Lemma 5 – The game</vt:lpstr>
      <vt:lpstr>A Matching Lower Bound  Lemma 5 - proof</vt:lpstr>
      <vt:lpstr>Example Graph with infinite degree </vt:lpstr>
      <vt:lpstr>Graph with infinite degree </vt:lpstr>
      <vt:lpstr>Outbidding Games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safe Thomas Colcombet , Nathanaël Fijalkow, and Florian Horn</dc:title>
  <dc:creator>איתי מנשה</dc:creator>
  <cp:lastModifiedBy>איתי מנשה</cp:lastModifiedBy>
  <cp:revision>81</cp:revision>
  <dcterms:created xsi:type="dcterms:W3CDTF">2017-06-13T12:47:33Z</dcterms:created>
  <dcterms:modified xsi:type="dcterms:W3CDTF">2017-06-18T18:50:30Z</dcterms:modified>
</cp:coreProperties>
</file>