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3" r:id="rId1"/>
  </p:sldMasterIdLst>
  <p:notesMasterIdLst>
    <p:notesMasterId r:id="rId76"/>
  </p:notesMasterIdLst>
  <p:sldIdLst>
    <p:sldId id="256" r:id="rId2"/>
    <p:sldId id="258" r:id="rId3"/>
    <p:sldId id="257" r:id="rId4"/>
    <p:sldId id="266" r:id="rId5"/>
    <p:sldId id="259" r:id="rId6"/>
    <p:sldId id="260" r:id="rId7"/>
    <p:sldId id="261" r:id="rId8"/>
    <p:sldId id="263" r:id="rId9"/>
    <p:sldId id="262" r:id="rId10"/>
    <p:sldId id="265" r:id="rId11"/>
    <p:sldId id="267" r:id="rId12"/>
    <p:sldId id="264"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5" r:id="rId68"/>
    <p:sldId id="326" r:id="rId69"/>
    <p:sldId id="327" r:id="rId70"/>
    <p:sldId id="328" r:id="rId71"/>
    <p:sldId id="329" r:id="rId72"/>
    <p:sldId id="330" r:id="rId73"/>
    <p:sldId id="332" r:id="rId74"/>
    <p:sldId id="334"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8737" autoAdjust="0"/>
  </p:normalViewPr>
  <p:slideViewPr>
    <p:cSldViewPr snapToGrid="0">
      <p:cViewPr varScale="1">
        <p:scale>
          <a:sx n="70" d="100"/>
          <a:sy n="70" d="100"/>
        </p:scale>
        <p:origin x="5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CEAE010D-02B0-4BBF-8203-38D8FC70C2BE}" type="datetimeFigureOut">
              <a:rPr lang="en-US" smtClean="0"/>
              <a:t>3/22/2017</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6E2A4B4-AB2C-497C-BAA7-48088C62986D}" type="slidenum">
              <a:rPr lang="en-US" smtClean="0"/>
              <a:t>‹#›</a:t>
            </a:fld>
            <a:endParaRPr lang="en-US"/>
          </a:p>
        </p:txBody>
      </p:sp>
    </p:spTree>
    <p:extLst>
      <p:ext uri="{BB962C8B-B14F-4D97-AF65-F5344CB8AC3E}">
        <p14:creationId xmlns:p14="http://schemas.microsoft.com/office/powerpoint/2010/main" val="16020890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1</a:t>
            </a:fld>
            <a:endParaRPr lang="en-US"/>
          </a:p>
        </p:txBody>
      </p:sp>
    </p:spTree>
    <p:extLst>
      <p:ext uri="{BB962C8B-B14F-4D97-AF65-F5344CB8AC3E}">
        <p14:creationId xmlns:p14="http://schemas.microsoft.com/office/powerpoint/2010/main" val="1445714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20</a:t>
            </a:fld>
            <a:endParaRPr lang="en-US"/>
          </a:p>
        </p:txBody>
      </p:sp>
    </p:spTree>
    <p:extLst>
      <p:ext uri="{BB962C8B-B14F-4D97-AF65-F5344CB8AC3E}">
        <p14:creationId xmlns:p14="http://schemas.microsoft.com/office/powerpoint/2010/main" val="335625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We do not give a formal definition of the transitions, which should be clear from the description above</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21</a:t>
            </a:fld>
            <a:endParaRPr lang="en-US"/>
          </a:p>
        </p:txBody>
      </p:sp>
    </p:spTree>
    <p:extLst>
      <p:ext uri="{BB962C8B-B14F-4D97-AF65-F5344CB8AC3E}">
        <p14:creationId xmlns:p14="http://schemas.microsoft.com/office/powerpoint/2010/main" val="160369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The transformation sketched above transforms nondeterministic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automata into nondeterministic Muller automata and conversely. For a given deterministic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automaton, the translation yields a deterministic Muller automaton. On the other hand, a deterministic Muller automaton is converted into</a:t>
            </a:r>
          </a:p>
          <a:p>
            <a:pPr algn="l"/>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nondeterminsitic</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automaton. As we shall see later, this nondeterminism cannot in general be avoided.</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22</a:t>
            </a:fld>
            <a:endParaRPr lang="en-US"/>
          </a:p>
        </p:txBody>
      </p:sp>
    </p:spTree>
    <p:extLst>
      <p:ext uri="{BB962C8B-B14F-4D97-AF65-F5344CB8AC3E}">
        <p14:creationId xmlns:p14="http://schemas.microsoft.com/office/powerpoint/2010/main" val="1905192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25</a:t>
            </a:fld>
            <a:endParaRPr lang="en-US"/>
          </a:p>
        </p:txBody>
      </p:sp>
    </p:spTree>
    <p:extLst>
      <p:ext uri="{BB962C8B-B14F-4D97-AF65-F5344CB8AC3E}">
        <p14:creationId xmlns:p14="http://schemas.microsoft.com/office/powerpoint/2010/main" val="3537342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each word in the accepted language has either infinitely many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’s or it has neither infinitely many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’s nor infinitely many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’s.</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26</a:t>
            </a:fld>
            <a:endParaRPr lang="en-US"/>
          </a:p>
        </p:txBody>
      </p:sp>
    </p:spTree>
    <p:extLst>
      <p:ext uri="{BB962C8B-B14F-4D97-AF65-F5344CB8AC3E}">
        <p14:creationId xmlns:p14="http://schemas.microsoft.com/office/powerpoint/2010/main" val="2913308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28</a:t>
            </a:fld>
            <a:endParaRPr lang="en-US"/>
          </a:p>
        </p:txBody>
      </p:sp>
    </p:spTree>
    <p:extLst>
      <p:ext uri="{BB962C8B-B14F-4D97-AF65-F5344CB8AC3E}">
        <p14:creationId xmlns:p14="http://schemas.microsoft.com/office/powerpoint/2010/main" val="3338128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29</a:t>
            </a:fld>
            <a:endParaRPr lang="en-US"/>
          </a:p>
        </p:txBody>
      </p:sp>
    </p:spTree>
    <p:extLst>
      <p:ext uri="{BB962C8B-B14F-4D97-AF65-F5344CB8AC3E}">
        <p14:creationId xmlns:p14="http://schemas.microsoft.com/office/powerpoint/2010/main" val="787042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30</a:t>
            </a:fld>
            <a:endParaRPr lang="en-US"/>
          </a:p>
        </p:txBody>
      </p:sp>
    </p:spTree>
    <p:extLst>
      <p:ext uri="{BB962C8B-B14F-4D97-AF65-F5344CB8AC3E}">
        <p14:creationId xmlns:p14="http://schemas.microsoft.com/office/powerpoint/2010/main" val="3945564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Sometimes it is more convenient to work with the condition that the maximal color occurring infinitely often in the run under consideration is even.</a:t>
            </a:r>
          </a:p>
          <a:p>
            <a:pPr algn="l"/>
            <a:r>
              <a:rPr lang="en-US" sz="1200" b="0" i="0" u="none" strike="noStrike" kern="1200" baseline="0" dirty="0">
                <a:solidFill>
                  <a:schemeClr val="tx1"/>
                </a:solidFill>
                <a:latin typeface="+mn-lt"/>
                <a:ea typeface="+mn-ea"/>
                <a:cs typeface="+mn-cs"/>
              </a:rPr>
              <a:t>This applies to some constructions in later chapters of this book.</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34</a:t>
            </a:fld>
            <a:endParaRPr lang="en-US"/>
          </a:p>
        </p:txBody>
      </p:sp>
    </p:spTree>
    <p:extLst>
      <p:ext uri="{BB962C8B-B14F-4D97-AF65-F5344CB8AC3E}">
        <p14:creationId xmlns:p14="http://schemas.microsoft.com/office/powerpoint/2010/main" val="3715460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algn="l">
                  <a:buFont typeface="Arial" panose="020B0604020202020204" pitchFamily="34" charset="0"/>
                  <a:buNone/>
                </a:pPr>
                <a:endParaRPr lang="en-US" dirty="0"/>
              </a:p>
              <a:p>
                <a:pPr algn="l"/>
                <a:endParaRPr lang="en-US" sz="1200" b="0" i="0" u="none" strike="noStrike" kern="1200" baseline="0" dirty="0">
                  <a:solidFill>
                    <a:schemeClr val="tx1"/>
                  </a:solidFill>
                  <a:latin typeface="+mn-lt"/>
                  <a:ea typeface="+mn-ea"/>
                  <a:cs typeface="+mn-cs"/>
                </a:endParaRPr>
              </a:p>
            </p:txBody>
          </p:sp>
        </mc:Choice>
        <mc:Fallback xmlns="">
          <p:sp>
            <p:nvSpPr>
              <p:cNvPr id="3" name="מציין מיקום של הערות 2"/>
              <p:cNvSpPr>
                <a:spLocks noGrp="1"/>
              </p:cNvSpPr>
              <p:nvPr>
                <p:ph type="body" idx="1"/>
              </p:nvPr>
            </p:nvSpPr>
            <p:spPr/>
            <p:txBody>
              <a:bodyPr/>
              <a:lstStyle/>
              <a:p>
                <a:pPr algn="l">
                  <a:buFont typeface="Arial" panose="020B0604020202020204" pitchFamily="34" charset="0"/>
                  <a:buNone/>
                </a:pPr>
                <a:r>
                  <a:rPr lang="en-US" sz="1200" b="0" i="0" u="none" strike="noStrike" kern="1200" baseline="0" dirty="0">
                    <a:solidFill>
                      <a:schemeClr val="tx1"/>
                    </a:solidFill>
                    <a:latin typeface="+mn-lt"/>
                    <a:ea typeface="+mn-ea"/>
                    <a:cs typeface="+mn-cs"/>
                  </a:rPr>
                  <a:t>When </a:t>
                </a:r>
                <a:r>
                  <a:rPr lang="en-US" b="0" i="0">
                    <a:latin typeface="Cambria Math" panose="02040503050406030204" pitchFamily="18" charset="0"/>
                  </a:rPr>
                  <a:t>𝑐(𝑞_𝑖 )=𝑖</a:t>
                </a:r>
                <a:r>
                  <a:rPr lang="en-US" dirty="0"/>
                  <a:t> – ab(a*</a:t>
                </a:r>
                <a:r>
                  <a:rPr lang="en-US" dirty="0" err="1"/>
                  <a:t>cb</a:t>
                </a:r>
                <a:r>
                  <a:rPr lang="en-US" dirty="0"/>
                  <a:t>*c)^w </a:t>
                </a:r>
                <a:r>
                  <a:rPr lang="en-US" b="0" i="0">
                    <a:latin typeface="Cambria Math" panose="02040503050406030204" pitchFamily="18" charset="0"/>
                  </a:rPr>
                  <a:t>∨</a:t>
                </a:r>
                <a:r>
                  <a:rPr lang="en-US" dirty="0"/>
                  <a:t> ab(a*</a:t>
                </a:r>
                <a:r>
                  <a:rPr lang="en-US" dirty="0" err="1"/>
                  <a:t>cb</a:t>
                </a:r>
                <a:r>
                  <a:rPr lang="en-US" dirty="0"/>
                  <a:t>*c)*</a:t>
                </a:r>
                <a:r>
                  <a:rPr lang="en-US" dirty="0" err="1"/>
                  <a:t>a^w</a:t>
                </a:r>
                <a:endParaRPr lang="en-US" dirty="0"/>
              </a:p>
              <a:p>
                <a:pPr algn="l">
                  <a:buFont typeface="Arial" panose="020B0604020202020204" pitchFamily="34" charset="0"/>
                  <a:buNone/>
                </a:pPr>
                <a:r>
                  <a:rPr lang="en-US" i="0" dirty="0">
                    <a:latin typeface="+mn-lt"/>
                  </a:rPr>
                  <a:t>When</a:t>
                </a:r>
                <a:r>
                  <a:rPr lang="en-US" i="0" baseline="0" dirty="0">
                    <a:latin typeface="+mn-lt"/>
                  </a:rPr>
                  <a:t> </a:t>
                </a:r>
                <a:r>
                  <a:rPr lang="en-US" i="0">
                    <a:latin typeface="Cambria Math" panose="02040503050406030204" pitchFamily="18" charset="0"/>
                  </a:rPr>
                  <a:t>𝑐(𝑞_𝑖 )=𝑖</a:t>
                </a:r>
                <a:r>
                  <a:rPr lang="en-US" b="0" i="0">
                    <a:latin typeface="Cambria Math" panose="02040503050406030204" pitchFamily="18" charset="0"/>
                  </a:rPr>
                  <a:t>+1</a:t>
                </a:r>
                <a:r>
                  <a:rPr lang="en-US" dirty="0"/>
                  <a:t> – ab(a*</a:t>
                </a:r>
                <a:r>
                  <a:rPr lang="en-US" dirty="0" err="1"/>
                  <a:t>cb</a:t>
                </a:r>
                <a:r>
                  <a:rPr lang="en-US" dirty="0"/>
                  <a:t>*c)*</a:t>
                </a:r>
                <a:r>
                  <a:rPr lang="en-US" dirty="0" err="1"/>
                  <a:t>cb^w</a:t>
                </a:r>
                <a:endParaRPr lang="en-US" dirty="0"/>
              </a:p>
              <a:p>
                <a:pPr algn="l"/>
                <a:endParaRPr lang="en-US" sz="1200" b="0" i="0" u="none" strike="noStrike" kern="1200" baseline="0" dirty="0">
                  <a:solidFill>
                    <a:schemeClr val="tx1"/>
                  </a:solidFill>
                  <a:latin typeface="+mn-lt"/>
                  <a:ea typeface="+mn-ea"/>
                  <a:cs typeface="+mn-cs"/>
                </a:endParaRPr>
              </a:p>
            </p:txBody>
          </p:sp>
        </mc:Fallback>
      </mc:AlternateContent>
      <p:sp>
        <p:nvSpPr>
          <p:cNvPr id="4" name="מציין מיקום של מספר שקופית 3"/>
          <p:cNvSpPr>
            <a:spLocks noGrp="1"/>
          </p:cNvSpPr>
          <p:nvPr>
            <p:ph type="sldNum" sz="quarter" idx="10"/>
          </p:nvPr>
        </p:nvSpPr>
        <p:spPr/>
        <p:txBody>
          <a:bodyPr/>
          <a:lstStyle/>
          <a:p>
            <a:fld id="{46E2A4B4-AB2C-497C-BAA7-48088C62986D}" type="slidenum">
              <a:rPr lang="en-US" smtClean="0"/>
              <a:t>35</a:t>
            </a:fld>
            <a:endParaRPr lang="en-US"/>
          </a:p>
        </p:txBody>
      </p:sp>
    </p:spTree>
    <p:extLst>
      <p:ext uri="{BB962C8B-B14F-4D97-AF65-F5344CB8AC3E}">
        <p14:creationId xmlns:p14="http://schemas.microsoft.com/office/powerpoint/2010/main" val="139503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With the different acceptance conditions defined in the following sections the question arises how they are related in expressive power, i.e. whether there exist</a:t>
            </a:r>
          </a:p>
          <a:p>
            <a:pPr algn="l"/>
            <a:r>
              <a:rPr lang="en-US" sz="1200" b="0" i="0" u="none" strike="noStrike" kern="1200" baseline="0" dirty="0">
                <a:solidFill>
                  <a:schemeClr val="tx1"/>
                </a:solidFill>
                <a:latin typeface="+mn-lt"/>
                <a:ea typeface="+mn-ea"/>
                <a:cs typeface="+mn-cs"/>
              </a:rPr>
              <a:t>transformations from one acceptance condition to another. If such transformation can be established another question naturally arises: what is the complexity</a:t>
            </a:r>
          </a:p>
          <a:p>
            <a:pPr algn="l"/>
            <a:r>
              <a:rPr lang="en-US" sz="1200" b="0" i="0" u="none" strike="noStrike" kern="1200" baseline="0" dirty="0">
                <a:solidFill>
                  <a:schemeClr val="tx1"/>
                </a:solidFill>
                <a:latin typeface="+mn-lt"/>
                <a:ea typeface="+mn-ea"/>
                <a:cs typeface="+mn-cs"/>
              </a:rPr>
              <a:t>for the respective translations?</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4</a:t>
            </a:fld>
            <a:endParaRPr lang="en-US"/>
          </a:p>
        </p:txBody>
      </p:sp>
    </p:spTree>
    <p:extLst>
      <p:ext uri="{BB962C8B-B14F-4D97-AF65-F5344CB8AC3E}">
        <p14:creationId xmlns:p14="http://schemas.microsoft.com/office/powerpoint/2010/main" val="3252893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u="none" dirty="0">
                <a:sym typeface="Wingdings" panose="05000000000000000000" pitchFamily="2" charset="2"/>
              </a:rPr>
              <a:t>Rabin </a:t>
            </a:r>
            <a:r>
              <a:rPr lang="en-US" u="none" dirty="0"/>
              <a:t> Parity </a:t>
            </a:r>
            <a:r>
              <a:rPr lang="en-US" u="none" dirty="0">
                <a:sym typeface="Wingdings" panose="05000000000000000000" pitchFamily="2" charset="2"/>
              </a:rPr>
              <a:t>- not in book</a:t>
            </a:r>
          </a:p>
          <a:p>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36</a:t>
            </a:fld>
            <a:endParaRPr lang="en-US"/>
          </a:p>
        </p:txBody>
      </p:sp>
    </p:spTree>
    <p:extLst>
      <p:ext uri="{BB962C8B-B14F-4D97-AF65-F5344CB8AC3E}">
        <p14:creationId xmlns:p14="http://schemas.microsoft.com/office/powerpoint/2010/main" val="150490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At this point two fundamental questions arise:</a:t>
            </a:r>
          </a:p>
          <a:p>
            <a:pPr algn="l"/>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Are there types of </a:t>
            </a:r>
            <a:r>
              <a:rPr lang="en-US" sz="1200" b="0" i="1" u="none" strike="noStrike" kern="1200" baseline="0" dirty="0">
                <a:solidFill>
                  <a:schemeClr val="tx1"/>
                </a:solidFill>
                <a:latin typeface="+mn-lt"/>
                <a:ea typeface="+mn-ea"/>
                <a:cs typeface="+mn-cs"/>
              </a:rPr>
              <a:t>deterministic ω</a:t>
            </a:r>
            <a:r>
              <a:rPr lang="en-US" sz="1200" b="0" i="0" u="none" strike="noStrike" kern="1200" baseline="0" dirty="0">
                <a:solidFill>
                  <a:schemeClr val="tx1"/>
                </a:solidFill>
                <a:latin typeface="+mn-lt"/>
                <a:ea typeface="+mn-ea"/>
                <a:cs typeface="+mn-cs"/>
              </a:rPr>
              <a:t>-automata which recognize precisely the </a:t>
            </a:r>
            <a:r>
              <a:rPr lang="el-GR" sz="1200" b="0" i="1" u="none" strike="noStrike" kern="1200" baseline="0" dirty="0">
                <a:solidFill>
                  <a:schemeClr val="tx1"/>
                </a:solidFill>
                <a:latin typeface="+mn-lt"/>
                <a:ea typeface="+mn-ea"/>
                <a:cs typeface="+mn-cs"/>
              </a:rPr>
              <a:t>ω</a:t>
            </a:r>
            <a:r>
              <a:rPr lang="el-GR"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languages in </a:t>
            </a:r>
            <a:r>
              <a:rPr lang="el-GR" sz="1200" b="0" i="1" u="none" strike="noStrike" kern="1200" baseline="0" dirty="0">
                <a:solidFill>
                  <a:schemeClr val="tx1"/>
                </a:solidFill>
                <a:latin typeface="+mn-lt"/>
                <a:ea typeface="+mn-ea"/>
                <a:cs typeface="+mn-cs"/>
              </a:rPr>
              <a:t>ω</a:t>
            </a:r>
            <a:r>
              <a:rPr lang="el-GR"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REG?</a:t>
            </a:r>
          </a:p>
          <a:p>
            <a:pPr algn="l"/>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the class </a:t>
            </a:r>
            <a:r>
              <a:rPr lang="en-US" sz="1200" b="0" i="1" u="none" strike="noStrike" kern="1200" baseline="0" dirty="0">
                <a:solidFill>
                  <a:schemeClr val="tx1"/>
                </a:solidFill>
                <a:latin typeface="+mn-lt"/>
                <a:ea typeface="+mn-ea"/>
                <a:cs typeface="+mn-cs"/>
              </a:rPr>
              <a:t>ω</a:t>
            </a:r>
            <a:r>
              <a:rPr lang="en-US" sz="1200" b="0" i="0" u="none" strike="noStrike" kern="1200" baseline="0" dirty="0">
                <a:solidFill>
                  <a:schemeClr val="tx1"/>
                </a:solidFill>
                <a:latin typeface="+mn-lt"/>
                <a:ea typeface="+mn-ea"/>
                <a:cs typeface="+mn-cs"/>
              </a:rPr>
              <a:t>-REG closed under complementation?</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38</a:t>
            </a:fld>
            <a:endParaRPr lang="en-US"/>
          </a:p>
        </p:txBody>
      </p:sp>
    </p:spTree>
    <p:extLst>
      <p:ext uri="{BB962C8B-B14F-4D97-AF65-F5344CB8AC3E}">
        <p14:creationId xmlns:p14="http://schemas.microsoft.com/office/powerpoint/2010/main" val="1468180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Note that the equivalence proof given above for the nondeterministic case cannot be copied: We proceeded via nondeterministic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automata and thus, even from deterministic Muller automata, would obtain nondeterministic Rabin, Streett, and parity automata.</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39</a:t>
            </a:fld>
            <a:endParaRPr lang="en-US"/>
          </a:p>
        </p:txBody>
      </p:sp>
    </p:spTree>
    <p:extLst>
      <p:ext uri="{BB962C8B-B14F-4D97-AF65-F5344CB8AC3E}">
        <p14:creationId xmlns:p14="http://schemas.microsoft.com/office/powerpoint/2010/main" val="1203929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40</a:t>
            </a:fld>
            <a:endParaRPr lang="en-US"/>
          </a:p>
        </p:txBody>
      </p:sp>
    </p:spTree>
    <p:extLst>
      <p:ext uri="{BB962C8B-B14F-4D97-AF65-F5344CB8AC3E}">
        <p14:creationId xmlns:p14="http://schemas.microsoft.com/office/powerpoint/2010/main" val="921367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41</a:t>
            </a:fld>
            <a:endParaRPr lang="en-US"/>
          </a:p>
        </p:txBody>
      </p:sp>
    </p:spTree>
    <p:extLst>
      <p:ext uri="{BB962C8B-B14F-4D97-AF65-F5344CB8AC3E}">
        <p14:creationId xmlns:p14="http://schemas.microsoft.com/office/powerpoint/2010/main" val="1110364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42</a:t>
            </a:fld>
            <a:endParaRPr lang="en-US"/>
          </a:p>
        </p:txBody>
      </p:sp>
    </p:spTree>
    <p:extLst>
      <p:ext uri="{BB962C8B-B14F-4D97-AF65-F5344CB8AC3E}">
        <p14:creationId xmlns:p14="http://schemas.microsoft.com/office/powerpoint/2010/main" val="1060129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Let us now show that deterministic Muller automata, Rabin automata, Streett automata, and parity automata all have the same expressive power.</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43</a:t>
            </a:fld>
            <a:endParaRPr lang="en-US"/>
          </a:p>
        </p:txBody>
      </p:sp>
    </p:spTree>
    <p:extLst>
      <p:ext uri="{BB962C8B-B14F-4D97-AF65-F5344CB8AC3E}">
        <p14:creationId xmlns:p14="http://schemas.microsoft.com/office/powerpoint/2010/main" val="3637836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The idea is to use permutations of the states of the given Muller automaton as new states, extended by a </a:t>
            </a:r>
            <a:r>
              <a:rPr lang="en-US" sz="1200" b="1" i="0" u="none" strike="noStrike" kern="1200" baseline="0" dirty="0">
                <a:solidFill>
                  <a:schemeClr val="tx1"/>
                </a:solidFill>
                <a:latin typeface="+mn-lt"/>
                <a:ea typeface="+mn-ea"/>
                <a:cs typeface="+mn-cs"/>
              </a:rPr>
              <a:t>hit position</a:t>
            </a:r>
            <a:r>
              <a:rPr lang="en-US" sz="1200" b="0" i="0" u="none" strike="noStrike" kern="1200" baseline="0" dirty="0">
                <a:solidFill>
                  <a:schemeClr val="tx1"/>
                </a:solidFill>
                <a:latin typeface="+mn-lt"/>
                <a:ea typeface="+mn-ea"/>
                <a:cs typeface="+mn-cs"/>
              </a:rPr>
              <a:t>. So the memory of the new automaton stores </a:t>
            </a:r>
            <a:r>
              <a:rPr lang="en-US" sz="1200" b="0" i="1" u="none" strike="noStrike" kern="1200" baseline="0" dirty="0">
                <a:solidFill>
                  <a:schemeClr val="tx1"/>
                </a:solidFill>
                <a:latin typeface="+mn-lt"/>
                <a:ea typeface="+mn-ea"/>
                <a:cs typeface="+mn-cs"/>
              </a:rPr>
              <a:t>lists </a:t>
            </a:r>
            <a:r>
              <a:rPr lang="en-US" sz="1200" b="0" i="0" u="none" strike="noStrike" kern="1200" baseline="0" dirty="0">
                <a:solidFill>
                  <a:schemeClr val="tx1"/>
                </a:solidFill>
                <a:latin typeface="+mn-lt"/>
                <a:ea typeface="+mn-ea"/>
                <a:cs typeface="+mn-cs"/>
              </a:rPr>
              <a:t>of states from the original automaton; this is in contrast to the construction of Theorem 1.10 which produced a nondeterministic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automaton from a Muller automaton; in that case we stored </a:t>
            </a:r>
            <a:r>
              <a:rPr lang="en-US" sz="1200" b="0" i="1" u="none" strike="noStrike" kern="1200" baseline="0" dirty="0">
                <a:solidFill>
                  <a:schemeClr val="tx1"/>
                </a:solidFill>
                <a:latin typeface="+mn-lt"/>
                <a:ea typeface="+mn-ea"/>
                <a:cs typeface="+mn-cs"/>
              </a:rPr>
              <a:t>sets </a:t>
            </a:r>
            <a:r>
              <a:rPr lang="en-US" sz="1200" b="0" i="0" u="none" strike="noStrike" kern="1200" baseline="0" dirty="0">
                <a:solidFill>
                  <a:schemeClr val="tx1"/>
                </a:solidFill>
                <a:latin typeface="+mn-lt"/>
                <a:ea typeface="+mn-ea"/>
                <a:cs typeface="+mn-cs"/>
              </a:rPr>
              <a:t>of states of the original automaton in the memory of the constructed one.</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44</a:t>
            </a:fld>
            <a:endParaRPr lang="en-US"/>
          </a:p>
        </p:txBody>
      </p:sp>
    </p:spTree>
    <p:extLst>
      <p:ext uri="{BB962C8B-B14F-4D97-AF65-F5344CB8AC3E}">
        <p14:creationId xmlns:p14="http://schemas.microsoft.com/office/powerpoint/2010/main" val="1098757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46</a:t>
            </a:fld>
            <a:endParaRPr lang="en-US"/>
          </a:p>
        </p:txBody>
      </p:sp>
    </p:spTree>
    <p:extLst>
      <p:ext uri="{BB962C8B-B14F-4D97-AF65-F5344CB8AC3E}">
        <p14:creationId xmlns:p14="http://schemas.microsoft.com/office/powerpoint/2010/main" val="3273635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Here the infix relation </a:t>
                </a:r>
                <a:r>
                  <a:rPr lang="en-US" sz="1200" b="0" i="1" u="none" strike="noStrike" kern="1200" baseline="0" dirty="0">
                    <a:solidFill>
                      <a:schemeClr val="tx1"/>
                    </a:solidFill>
                    <a:latin typeface="+mn-lt"/>
                    <a:ea typeface="+mn-ea"/>
                    <a:cs typeface="+mn-cs"/>
                  </a:rPr>
                  <a:t>m</a:t>
                </a:r>
                <a14:m>
                  <m:oMath xmlns:m="http://schemas.openxmlformats.org/officeDocument/2006/math">
                    <m:r>
                      <a:rPr lang="en-US" sz="1200" b="0" i="1" u="none" strike="noStrike" kern="1200" baseline="0" smtClean="0">
                        <a:solidFill>
                          <a:schemeClr val="tx1"/>
                        </a:solidFill>
                        <a:latin typeface="Cambria Math" panose="02040503050406030204" pitchFamily="18" charset="0"/>
                        <a:ea typeface="Cambria Math" panose="02040503050406030204" pitchFamily="18" charset="0"/>
                        <a:cs typeface="+mn-cs"/>
                      </a:rPr>
                      <m:t>⊑</m:t>
                    </m:r>
                  </m:oMath>
                </a14:m>
                <a:r>
                  <a:rPr lang="en-US" sz="1200" b="0" i="1" u="none" strike="noStrike" kern="1200" baseline="0" dirty="0">
                    <a:solidFill>
                      <a:schemeClr val="tx1"/>
                    </a:solidFill>
                    <a:latin typeface="+mn-lt"/>
                    <a:ea typeface="+mn-ea"/>
                    <a:cs typeface="+mn-cs"/>
                  </a:rPr>
                  <a:t>v </a:t>
                </a:r>
                <a:r>
                  <a:rPr lang="en-US" sz="1200" b="0" i="0" u="none" strike="noStrike" kern="1200" baseline="0" dirty="0">
                    <a:solidFill>
                      <a:schemeClr val="tx1"/>
                    </a:solidFill>
                    <a:latin typeface="+mn-lt"/>
                    <a:ea typeface="+mn-ea"/>
                    <a:cs typeface="+mn-cs"/>
                  </a:rPr>
                  <a:t>should be read as “</a:t>
                </a:r>
                <a:r>
                  <a:rPr lang="en-US" sz="1200" b="0" i="1" u="none" strike="noStrike" kern="1200" baseline="0" dirty="0">
                    <a:solidFill>
                      <a:schemeClr val="tx1"/>
                    </a:solidFill>
                    <a:latin typeface="+mn-lt"/>
                    <a:ea typeface="+mn-ea"/>
                    <a:cs typeface="+mn-cs"/>
                  </a:rPr>
                  <a:t>m </a:t>
                </a:r>
                <a:r>
                  <a:rPr lang="en-US" sz="1200" b="0" i="0" u="none" strike="noStrike" kern="1200" baseline="0" dirty="0">
                    <a:solidFill>
                      <a:schemeClr val="tx1"/>
                    </a:solidFill>
                    <a:latin typeface="+mn-lt"/>
                    <a:ea typeface="+mn-ea"/>
                    <a:cs typeface="+mn-cs"/>
                  </a:rPr>
                  <a:t>occurs in </a:t>
                </a:r>
                <a:r>
                  <a:rPr lang="en-US" sz="1200" b="0" i="1" u="none" strike="noStrike" kern="1200" baseline="0" dirty="0">
                    <a:solidFill>
                      <a:schemeClr val="tx1"/>
                    </a:solidFill>
                    <a:latin typeface="+mn-lt"/>
                    <a:ea typeface="+mn-ea"/>
                    <a:cs typeface="+mn-cs"/>
                  </a:rPr>
                  <a:t>v</a:t>
                </a:r>
                <a:r>
                  <a:rPr lang="en-US" sz="1200" b="0" i="0" u="none" strike="noStrike" kern="1200" baseline="0" dirty="0">
                    <a:solidFill>
                      <a:schemeClr val="tx1"/>
                    </a:solidFill>
                    <a:latin typeface="+mn-lt"/>
                    <a:ea typeface="+mn-ea"/>
                    <a:cs typeface="+mn-cs"/>
                  </a:rPr>
                  <a:t>”, since </a:t>
                </a:r>
                <a:r>
                  <a:rPr lang="en-US" sz="1200" b="0" i="1" u="none" strike="noStrike" kern="1200" baseline="0" dirty="0">
                    <a:solidFill>
                      <a:schemeClr val="tx1"/>
                    </a:solidFill>
                    <a:latin typeface="+mn-lt"/>
                    <a:ea typeface="+mn-ea"/>
                    <a:cs typeface="+mn-cs"/>
                  </a:rPr>
                  <a:t>m </a:t>
                </a:r>
                <a:r>
                  <a:rPr lang="en-US" sz="1200" b="0" i="0" u="none" strike="noStrike" kern="1200" baseline="0" dirty="0">
                    <a:solidFill>
                      <a:schemeClr val="tx1"/>
                    </a:solidFill>
                    <a:latin typeface="+mn-lt"/>
                    <a:ea typeface="+mn-ea"/>
                    <a:cs typeface="+mn-cs"/>
                  </a:rPr>
                  <a:t>is a single letter.</a:t>
                </a:r>
                <a:endParaRPr lang="en-US" dirty="0"/>
              </a:p>
            </p:txBody>
          </p:sp>
        </mc:Choice>
        <mc:Fallback xmlns="">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Here the infix relation </a:t>
                </a:r>
                <a:r>
                  <a:rPr lang="en-US" sz="1200" b="0" i="1" u="none" strike="noStrike" kern="1200" baseline="0" dirty="0">
                    <a:solidFill>
                      <a:schemeClr val="tx1"/>
                    </a:solidFill>
                    <a:latin typeface="+mn-lt"/>
                    <a:ea typeface="+mn-ea"/>
                    <a:cs typeface="+mn-cs"/>
                  </a:rPr>
                  <a:t>m</a:t>
                </a:r>
                <a:r>
                  <a:rPr lang="en-US" sz="1200" b="0" i="0" u="none" strike="noStrike" kern="1200" baseline="0">
                    <a:solidFill>
                      <a:schemeClr val="tx1"/>
                    </a:solidFill>
                    <a:latin typeface="Cambria Math" panose="02040503050406030204" pitchFamily="18" charset="0"/>
                    <a:ea typeface="Cambria Math" panose="02040503050406030204" pitchFamily="18" charset="0"/>
                    <a:cs typeface="+mn-cs"/>
                  </a:rPr>
                  <a:t>⊑</a:t>
                </a:r>
                <a:r>
                  <a:rPr lang="en-US" sz="1200" b="0" i="1" u="none" strike="noStrike" kern="1200" baseline="0" dirty="0">
                    <a:solidFill>
                      <a:schemeClr val="tx1"/>
                    </a:solidFill>
                    <a:latin typeface="+mn-lt"/>
                    <a:ea typeface="+mn-ea"/>
                    <a:cs typeface="+mn-cs"/>
                  </a:rPr>
                  <a:t>v </a:t>
                </a:r>
                <a:r>
                  <a:rPr lang="en-US" sz="1200" b="0" i="0" u="none" strike="noStrike" kern="1200" baseline="0" dirty="0">
                    <a:solidFill>
                      <a:schemeClr val="tx1"/>
                    </a:solidFill>
                    <a:latin typeface="+mn-lt"/>
                    <a:ea typeface="+mn-ea"/>
                    <a:cs typeface="+mn-cs"/>
                  </a:rPr>
                  <a:t>should be read as “</a:t>
                </a:r>
                <a:r>
                  <a:rPr lang="en-US" sz="1200" b="0" i="1" u="none" strike="noStrike" kern="1200" baseline="0" dirty="0">
                    <a:solidFill>
                      <a:schemeClr val="tx1"/>
                    </a:solidFill>
                    <a:latin typeface="+mn-lt"/>
                    <a:ea typeface="+mn-ea"/>
                    <a:cs typeface="+mn-cs"/>
                  </a:rPr>
                  <a:t>m </a:t>
                </a:r>
                <a:r>
                  <a:rPr lang="en-US" sz="1200" b="0" i="0" u="none" strike="noStrike" kern="1200" baseline="0" dirty="0">
                    <a:solidFill>
                      <a:schemeClr val="tx1"/>
                    </a:solidFill>
                    <a:latin typeface="+mn-lt"/>
                    <a:ea typeface="+mn-ea"/>
                    <a:cs typeface="+mn-cs"/>
                  </a:rPr>
                  <a:t>occurs in </a:t>
                </a:r>
                <a:r>
                  <a:rPr lang="en-US" sz="1200" b="0" i="1" u="none" strike="noStrike" kern="1200" baseline="0" dirty="0">
                    <a:solidFill>
                      <a:schemeClr val="tx1"/>
                    </a:solidFill>
                    <a:latin typeface="+mn-lt"/>
                    <a:ea typeface="+mn-ea"/>
                    <a:cs typeface="+mn-cs"/>
                  </a:rPr>
                  <a:t>v</a:t>
                </a:r>
                <a:r>
                  <a:rPr lang="en-US" sz="1200" b="0" i="0" u="none" strike="noStrike" kern="1200" baseline="0" dirty="0">
                    <a:solidFill>
                      <a:schemeClr val="tx1"/>
                    </a:solidFill>
                    <a:latin typeface="+mn-lt"/>
                    <a:ea typeface="+mn-ea"/>
                    <a:cs typeface="+mn-cs"/>
                  </a:rPr>
                  <a:t>”, since </a:t>
                </a:r>
                <a:r>
                  <a:rPr lang="en-US" sz="1200" b="0" i="1" u="none" strike="noStrike" kern="1200" baseline="0" dirty="0">
                    <a:solidFill>
                      <a:schemeClr val="tx1"/>
                    </a:solidFill>
                    <a:latin typeface="+mn-lt"/>
                    <a:ea typeface="+mn-ea"/>
                    <a:cs typeface="+mn-cs"/>
                  </a:rPr>
                  <a:t>m </a:t>
                </a:r>
                <a:r>
                  <a:rPr lang="en-US" sz="1200" b="0" i="0" u="none" strike="noStrike" kern="1200" baseline="0" dirty="0">
                    <a:solidFill>
                      <a:schemeClr val="tx1"/>
                    </a:solidFill>
                    <a:latin typeface="+mn-lt"/>
                    <a:ea typeface="+mn-ea"/>
                    <a:cs typeface="+mn-cs"/>
                  </a:rPr>
                  <a:t>is a single letter.</a:t>
                </a:r>
                <a:endParaRPr lang="en-US" dirty="0"/>
              </a:p>
            </p:txBody>
          </p:sp>
        </mc:Fallback>
      </mc:AlternateContent>
      <p:sp>
        <p:nvSpPr>
          <p:cNvPr id="4" name="מציין מיקום של מספר שקופית 3"/>
          <p:cNvSpPr>
            <a:spLocks noGrp="1"/>
          </p:cNvSpPr>
          <p:nvPr>
            <p:ph type="sldNum" sz="quarter" idx="10"/>
          </p:nvPr>
        </p:nvSpPr>
        <p:spPr/>
        <p:txBody>
          <a:bodyPr/>
          <a:lstStyle/>
          <a:p>
            <a:fld id="{46E2A4B4-AB2C-497C-BAA7-48088C62986D}" type="slidenum">
              <a:rPr lang="en-US" smtClean="0"/>
              <a:t>47</a:t>
            </a:fld>
            <a:endParaRPr lang="en-US"/>
          </a:p>
        </p:txBody>
      </p:sp>
    </p:spTree>
    <p:extLst>
      <p:ext uri="{BB962C8B-B14F-4D97-AF65-F5344CB8AC3E}">
        <p14:creationId xmlns:p14="http://schemas.microsoft.com/office/powerpoint/2010/main" val="112599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The acceptance component can be given as a set of states, as a set of </a:t>
            </a:r>
            <a:r>
              <a:rPr lang="en-US" sz="1200" b="0" i="0" u="none" strike="noStrike" kern="1200" baseline="0" dirty="0" err="1">
                <a:solidFill>
                  <a:schemeClr val="tx1"/>
                </a:solidFill>
                <a:latin typeface="+mn-lt"/>
                <a:ea typeface="+mn-ea"/>
                <a:cs typeface="+mn-cs"/>
              </a:rPr>
              <a:t>statesets</a:t>
            </a:r>
            <a:r>
              <a:rPr lang="en-US" sz="1200" b="0" i="0" u="none" strike="noStrike" kern="1200" baseline="0" dirty="0">
                <a:solidFill>
                  <a:schemeClr val="tx1"/>
                </a:solidFill>
                <a:latin typeface="+mn-lt"/>
                <a:ea typeface="+mn-ea"/>
                <a:cs typeface="+mn-cs"/>
              </a:rPr>
              <a:t>, or as a function from the set of states to a finite set of natural numbers.</a:t>
            </a:r>
          </a:p>
          <a:p>
            <a:pPr algn="l"/>
            <a:r>
              <a:rPr lang="en-US" sz="1200" b="0" i="0" u="none" strike="noStrike" kern="1200" baseline="0" dirty="0">
                <a:solidFill>
                  <a:schemeClr val="tx1"/>
                </a:solidFill>
                <a:latin typeface="+mn-lt"/>
                <a:ea typeface="+mn-ea"/>
                <a:cs typeface="+mn-cs"/>
              </a:rPr>
              <a:t>Instances of all these case will be presented below.</a:t>
            </a:r>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8</a:t>
            </a:fld>
            <a:endParaRPr lang="en-US"/>
          </a:p>
        </p:txBody>
      </p:sp>
    </p:spTree>
    <p:extLst>
      <p:ext uri="{BB962C8B-B14F-4D97-AF65-F5344CB8AC3E}">
        <p14:creationId xmlns:p14="http://schemas.microsoft.com/office/powerpoint/2010/main" val="2336089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The transformation is given here for deterministic automata, but it works analogously for nondeterministic automata.</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48</a:t>
            </a:fld>
            <a:endParaRPr lang="en-US"/>
          </a:p>
        </p:txBody>
      </p:sp>
    </p:spTree>
    <p:extLst>
      <p:ext uri="{BB962C8B-B14F-4D97-AF65-F5344CB8AC3E}">
        <p14:creationId xmlns:p14="http://schemas.microsoft.com/office/powerpoint/2010/main" val="704529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Hence, when we transform a deterministic Rabin automaton recognizing </a:t>
            </a:r>
            <a:r>
              <a:rPr lang="en-US" sz="1200" b="0" i="1" u="none" strike="noStrike" kern="1200" baseline="0" dirty="0">
                <a:solidFill>
                  <a:schemeClr val="tx1"/>
                </a:solidFill>
                <a:latin typeface="+mn-lt"/>
                <a:ea typeface="+mn-ea"/>
                <a:cs typeface="+mn-cs"/>
              </a:rPr>
              <a:t>L </a:t>
            </a:r>
            <a:r>
              <a:rPr lang="en-US" sz="1200" b="0" i="0" u="none" strike="noStrike" kern="1200" baseline="0" dirty="0">
                <a:solidFill>
                  <a:schemeClr val="tx1"/>
                </a:solidFill>
                <a:latin typeface="+mn-lt"/>
                <a:ea typeface="+mn-ea"/>
                <a:cs typeface="+mn-cs"/>
              </a:rPr>
              <a:t>into a Streett automaton by keeping all its components, including the acceptance</a:t>
            </a:r>
          </a:p>
          <a:p>
            <a:pPr algn="l"/>
            <a:r>
              <a:rPr lang="en-US" sz="1200" b="0" i="0" u="none" strike="noStrike" kern="1200" baseline="0" dirty="0">
                <a:solidFill>
                  <a:schemeClr val="tx1"/>
                </a:solidFill>
                <a:latin typeface="+mn-lt"/>
                <a:ea typeface="+mn-ea"/>
                <a:cs typeface="+mn-cs"/>
              </a:rPr>
              <a:t>component, but using it in the form (</a:t>
            </a:r>
            <a:r>
              <a:rPr lang="en-US" sz="1200" b="0"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instead of (</a:t>
            </a:r>
            <a:r>
              <a:rPr lang="en-US" sz="1200" b="0"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then the resulting Streett automaton recognizes the complement of </a:t>
            </a:r>
            <a:r>
              <a:rPr lang="en-US" sz="1200" b="0" i="1" u="none"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49</a:t>
            </a:fld>
            <a:endParaRPr lang="en-US"/>
          </a:p>
        </p:txBody>
      </p:sp>
    </p:spTree>
    <p:extLst>
      <p:ext uri="{BB962C8B-B14F-4D97-AF65-F5344CB8AC3E}">
        <p14:creationId xmlns:p14="http://schemas.microsoft.com/office/powerpoint/2010/main" val="1365365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The converse transformation from Streett to Rabin automata works analogously.</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50</a:t>
            </a:fld>
            <a:endParaRPr lang="en-US"/>
          </a:p>
        </p:txBody>
      </p:sp>
    </p:spTree>
    <p:extLst>
      <p:ext uri="{BB962C8B-B14F-4D97-AF65-F5344CB8AC3E}">
        <p14:creationId xmlns:p14="http://schemas.microsoft.com/office/powerpoint/2010/main" val="317673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a:t>* We showed how to get from Muller to Rabin and to Parity</a:t>
            </a:r>
          </a:p>
          <a:p>
            <a:pPr algn="l"/>
            <a:r>
              <a:rPr lang="en-US" dirty="0"/>
              <a:t>* We also showed how to get from Rabin to Streett and vice versa through Muller</a:t>
            </a:r>
          </a:p>
          <a:p>
            <a:pPr algn="l"/>
            <a:r>
              <a:rPr lang="en-US" dirty="0"/>
              <a:t>* Transformation from Parity to Rabin is same to the nondeterministic case</a:t>
            </a:r>
          </a:p>
          <a:p>
            <a:pPr algn="l"/>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51</a:t>
            </a:fld>
            <a:endParaRPr lang="en-US"/>
          </a:p>
        </p:txBody>
      </p:sp>
    </p:spTree>
    <p:extLst>
      <p:ext uri="{BB962C8B-B14F-4D97-AF65-F5344CB8AC3E}">
        <p14:creationId xmlns:p14="http://schemas.microsoft.com/office/powerpoint/2010/main" val="1186789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52</a:t>
            </a:fld>
            <a:endParaRPr lang="en-US"/>
          </a:p>
        </p:txBody>
      </p:sp>
    </p:spTree>
    <p:extLst>
      <p:ext uri="{BB962C8B-B14F-4D97-AF65-F5344CB8AC3E}">
        <p14:creationId xmlns:p14="http://schemas.microsoft.com/office/powerpoint/2010/main" val="1038763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For showing that the complement of a language accepted by an </a:t>
            </a:r>
            <a:r>
              <a:rPr lang="en-US" sz="1200" b="0" i="1" u="none" strike="noStrike" kern="1200" baseline="0" dirty="0">
                <a:solidFill>
                  <a:schemeClr val="tx1"/>
                </a:solidFill>
                <a:latin typeface="+mn-lt"/>
                <a:ea typeface="+mn-ea"/>
                <a:cs typeface="+mn-cs"/>
              </a:rPr>
              <a:t>ω</a:t>
            </a:r>
            <a:r>
              <a:rPr lang="en-US" sz="1200" b="0" i="0" u="none" strike="noStrike" kern="1200" baseline="0" dirty="0">
                <a:solidFill>
                  <a:schemeClr val="tx1"/>
                </a:solidFill>
                <a:latin typeface="+mn-lt"/>
                <a:ea typeface="+mn-ea"/>
                <a:cs typeface="+mn-cs"/>
              </a:rPr>
              <a:t>-automaton with parity condition is also acceptable by a parity automaton, the color function has to be modified such that henceforth every word previously not accepted has even parity in its minimal color value and uneven parity for all previously accepted words.</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53</a:t>
            </a:fld>
            <a:endParaRPr lang="en-US"/>
          </a:p>
        </p:txBody>
      </p:sp>
    </p:spTree>
    <p:extLst>
      <p:ext uri="{BB962C8B-B14F-4D97-AF65-F5344CB8AC3E}">
        <p14:creationId xmlns:p14="http://schemas.microsoft.com/office/powerpoint/2010/main" val="1164334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In this section we establish two lower bounds of rate </a:t>
                </a:r>
                <a14:m>
                  <m:oMath xmlns:m="http://schemas.openxmlformats.org/officeDocument/2006/math">
                    <m:sSup>
                      <m:sSupPr>
                        <m:ctrlPr>
                          <a:rPr lang="en-US" sz="1200" b="0" i="1" u="none" strike="noStrike" kern="1200" baseline="0" dirty="0" smtClean="0">
                            <a:solidFill>
                              <a:schemeClr val="tx1"/>
                            </a:solidFill>
                            <a:latin typeface="Cambria Math" panose="02040503050406030204" pitchFamily="18" charset="0"/>
                            <a:ea typeface="+mn-ea"/>
                            <a:cs typeface="+mn-cs"/>
                          </a:rPr>
                        </m:ctrlPr>
                      </m:sSupPr>
                      <m:e>
                        <m:r>
                          <a:rPr lang="en-US" sz="1200" b="0" i="1" u="none" strike="noStrike" kern="1200" baseline="0" dirty="0" smtClean="0">
                            <a:solidFill>
                              <a:schemeClr val="tx1"/>
                            </a:solidFill>
                            <a:latin typeface="Cambria Math" panose="02040503050406030204" pitchFamily="18" charset="0"/>
                            <a:ea typeface="+mn-ea"/>
                            <a:cs typeface="+mn-cs"/>
                          </a:rPr>
                          <m:t>2</m:t>
                        </m:r>
                      </m:e>
                      <m:sup>
                        <m:r>
                          <a:rPr lang="en-US" sz="1200" b="0" i="1" u="none" strike="noStrike" kern="1200" baseline="0" dirty="0" smtClean="0">
                            <a:solidFill>
                              <a:schemeClr val="tx1"/>
                            </a:solidFill>
                            <a:latin typeface="Cambria Math" panose="02040503050406030204" pitchFamily="18" charset="0"/>
                            <a:ea typeface="+mn-ea"/>
                            <a:cs typeface="+mn-cs"/>
                          </a:rPr>
                          <m:t>𝑂</m:t>
                        </m:r>
                        <m:d>
                          <m:dPr>
                            <m:ctrlPr>
                              <a:rPr lang="en-US" sz="1200" b="0" i="1" u="none" strike="noStrike" kern="1200" baseline="0" dirty="0" smtClean="0">
                                <a:solidFill>
                                  <a:schemeClr val="tx1"/>
                                </a:solidFill>
                                <a:latin typeface="Cambria Math" panose="02040503050406030204" pitchFamily="18" charset="0"/>
                                <a:ea typeface="+mn-ea"/>
                                <a:cs typeface="+mn-cs"/>
                              </a:rPr>
                            </m:ctrlPr>
                          </m:dPr>
                          <m:e>
                            <m:r>
                              <a:rPr lang="en-US" sz="1200" b="0" i="1" u="none" strike="noStrike" kern="1200" baseline="0" dirty="0" smtClean="0">
                                <a:solidFill>
                                  <a:schemeClr val="tx1"/>
                                </a:solidFill>
                                <a:latin typeface="Cambria Math" panose="02040503050406030204" pitchFamily="18" charset="0"/>
                                <a:ea typeface="+mn-ea"/>
                                <a:cs typeface="+mn-cs"/>
                              </a:rPr>
                              <m:t>𝑛</m:t>
                            </m:r>
                            <m:func>
                              <m:funcPr>
                                <m:ctrlPr>
                                  <a:rPr lang="en-US" sz="1200" b="0" i="1" u="none" strike="noStrike" kern="1200" baseline="0" dirty="0" smtClean="0">
                                    <a:solidFill>
                                      <a:schemeClr val="tx1"/>
                                    </a:solidFill>
                                    <a:latin typeface="Cambria Math" panose="02040503050406030204" pitchFamily="18" charset="0"/>
                                    <a:ea typeface="+mn-ea"/>
                                    <a:cs typeface="+mn-cs"/>
                                  </a:rPr>
                                </m:ctrlPr>
                              </m:funcPr>
                              <m:fName>
                                <m:r>
                                  <m:rPr>
                                    <m:sty m:val="p"/>
                                  </m:rPr>
                                  <a:rPr lang="en-US" sz="1200" b="0" i="0" u="none" strike="noStrike" kern="1200" baseline="0" dirty="0" smtClean="0">
                                    <a:solidFill>
                                      <a:schemeClr val="tx1"/>
                                    </a:solidFill>
                                    <a:latin typeface="Cambria Math" panose="02040503050406030204" pitchFamily="18" charset="0"/>
                                    <a:ea typeface="+mn-ea"/>
                                    <a:cs typeface="+mn-cs"/>
                                  </a:rPr>
                                  <m:t>log</m:t>
                                </m:r>
                              </m:fName>
                              <m:e>
                                <m:r>
                                  <a:rPr lang="en-US" sz="1200" b="0" i="1" u="none" strike="noStrike" kern="1200" baseline="0" dirty="0" smtClean="0">
                                    <a:solidFill>
                                      <a:schemeClr val="tx1"/>
                                    </a:solidFill>
                                    <a:latin typeface="Cambria Math" panose="02040503050406030204" pitchFamily="18" charset="0"/>
                                    <a:ea typeface="+mn-ea"/>
                                    <a:cs typeface="+mn-cs"/>
                                  </a:rPr>
                                  <m:t>𝑛</m:t>
                                </m:r>
                              </m:e>
                            </m:func>
                          </m:e>
                        </m:d>
                      </m:sup>
                    </m:sSup>
                  </m:oMath>
                </a14:m>
                <a:r>
                  <a:rPr lang="en-US" sz="1200" b="0" i="0" u="none" strike="noStrike" kern="1200" baseline="0" dirty="0">
                    <a:solidFill>
                      <a:schemeClr val="tx1"/>
                    </a:solidFill>
                    <a:latin typeface="+mn-lt"/>
                    <a:ea typeface="+mn-ea"/>
                    <a:cs typeface="+mn-cs"/>
                  </a:rPr>
                  <a:t> for the transformation of </a:t>
                </a:r>
                <a:r>
                  <a:rPr lang="el-GR" sz="1200" b="0" i="1" u="none" strike="noStrike" kern="1200" baseline="0" dirty="0">
                    <a:solidFill>
                      <a:schemeClr val="tx1"/>
                    </a:solidFill>
                    <a:latin typeface="+mn-lt"/>
                    <a:ea typeface="+mn-ea"/>
                    <a:cs typeface="+mn-cs"/>
                  </a:rPr>
                  <a:t>ω</a:t>
                </a:r>
                <a:r>
                  <a:rPr lang="el-GR"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automata:</a:t>
                </a:r>
              </a:p>
              <a:p>
                <a:pPr algn="l"/>
                <a:r>
                  <a:rPr lang="it-IT" sz="1200" b="0" i="0" u="none" strike="noStrike" kern="1200" baseline="0" dirty="0">
                    <a:solidFill>
                      <a:schemeClr val="tx1"/>
                    </a:solidFill>
                    <a:latin typeface="+mn-lt"/>
                    <a:ea typeface="+mn-ea"/>
                    <a:cs typeface="+mn-cs"/>
                  </a:rPr>
                  <a:t>(1) from nondeterministic B</a:t>
                </a:r>
                <a:r>
                  <a:rPr lang="en-US" dirty="0"/>
                  <a:t>ü</a:t>
                </a:r>
                <a:r>
                  <a:rPr lang="it-IT" sz="1200" b="0" i="0" u="none" strike="noStrike" kern="1200" baseline="0" dirty="0">
                    <a:solidFill>
                      <a:schemeClr val="tx1"/>
                    </a:solidFill>
                    <a:latin typeface="+mn-lt"/>
                    <a:ea typeface="+mn-ea"/>
                    <a:cs typeface="+mn-cs"/>
                  </a:rPr>
                  <a:t>chi automata to deterministic Rabin automata,</a:t>
                </a:r>
              </a:p>
              <a:p>
                <a:pPr algn="l"/>
                <a:r>
                  <a:rPr lang="en-US" sz="1200" b="0" i="0" u="none" strike="noStrike" kern="1200" baseline="0" dirty="0">
                    <a:solidFill>
                      <a:schemeClr val="tx1"/>
                    </a:solidFill>
                    <a:latin typeface="+mn-lt"/>
                    <a:ea typeface="+mn-ea"/>
                    <a:cs typeface="+mn-cs"/>
                  </a:rPr>
                  <a:t>(2) from deterministic Streett to deterministic Rabin automata.</a:t>
                </a:r>
              </a:p>
              <a:p>
                <a:pPr algn="l"/>
                <a:r>
                  <a:rPr lang="en-US" sz="1200" b="0" i="0" u="none" strike="noStrike" kern="1200" baseline="0" dirty="0">
                    <a:solidFill>
                      <a:schemeClr val="tx1"/>
                    </a:solidFill>
                    <a:latin typeface="+mn-lt"/>
                    <a:ea typeface="+mn-ea"/>
                    <a:cs typeface="+mn-cs"/>
                  </a:rPr>
                  <a:t>The first lower bound will useful in Chapter 3, where a transformation from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automata to deterministic Rabin automata is presented, using the construction of </a:t>
                </a:r>
                <a:r>
                  <a:rPr lang="en-US" sz="1200" b="0" i="0" u="none" strike="noStrike" kern="1200" baseline="0" dirty="0" err="1">
                    <a:solidFill>
                      <a:schemeClr val="tx1"/>
                    </a:solidFill>
                    <a:latin typeface="+mn-lt"/>
                    <a:ea typeface="+mn-ea"/>
                    <a:cs typeface="+mn-cs"/>
                  </a:rPr>
                  <a:t>Safra</a:t>
                </a:r>
                <a:r>
                  <a:rPr lang="en-US" sz="1200" b="0" i="0" u="none" strike="noStrike" kern="1200" baseline="0" dirty="0">
                    <a:solidFill>
                      <a:schemeClr val="tx1"/>
                    </a:solidFill>
                    <a:latin typeface="+mn-lt"/>
                    <a:ea typeface="+mn-ea"/>
                    <a:cs typeface="+mn-cs"/>
                  </a:rPr>
                  <a:t> [158]. The lower bound will show that </a:t>
                </a:r>
                <a:r>
                  <a:rPr lang="en-US" sz="1200" b="0" i="0" u="none" strike="noStrike" kern="1200" baseline="0" dirty="0" err="1">
                    <a:solidFill>
                      <a:schemeClr val="tx1"/>
                    </a:solidFill>
                    <a:latin typeface="+mn-lt"/>
                    <a:ea typeface="+mn-ea"/>
                    <a:cs typeface="+mn-cs"/>
                  </a:rPr>
                  <a:t>Safra’s</a:t>
                </a:r>
                <a:r>
                  <a:rPr lang="en-US" sz="1200" b="0" i="0" u="none" strike="noStrike" kern="1200" baseline="0" dirty="0">
                    <a:solidFill>
                      <a:schemeClr val="tx1"/>
                    </a:solidFill>
                    <a:latin typeface="+mn-lt"/>
                    <a:ea typeface="+mn-ea"/>
                    <a:cs typeface="+mn-cs"/>
                  </a:rPr>
                  <a:t> construction is optimal.</a:t>
                </a:r>
              </a:p>
              <a:p>
                <a:pPr algn="l"/>
                <a:r>
                  <a:rPr lang="en-US" sz="1200" b="0" i="0" u="none" strike="noStrike" kern="1200" baseline="0" dirty="0">
                    <a:solidFill>
                      <a:schemeClr val="tx1"/>
                    </a:solidFill>
                    <a:latin typeface="+mn-lt"/>
                    <a:ea typeface="+mn-ea"/>
                    <a:cs typeface="+mn-cs"/>
                  </a:rPr>
                  <a:t>The second lower bound is of interest in connection with the conversion of Streett automata into Rabin automata (or conversely) presented above. The lower bound result will be taken up again in Chapter 5, where Streett automata are studied in more depth.</a:t>
                </a:r>
                <a:endParaRPr lang="en-US" dirty="0"/>
              </a:p>
            </p:txBody>
          </p:sp>
        </mc:Choice>
        <mc:Fallback xmlns="">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In this section we establish two lower bounds of rate </a:t>
                </a:r>
                <a:r>
                  <a:rPr lang="en-US" sz="1200" b="0" i="0" u="none" strike="noStrike" kern="1200" baseline="0" dirty="0">
                    <a:solidFill>
                      <a:schemeClr val="tx1"/>
                    </a:solidFill>
                    <a:latin typeface="Cambria Math" panose="02040503050406030204" pitchFamily="18" charset="0"/>
                    <a:ea typeface="+mn-ea"/>
                    <a:cs typeface="+mn-cs"/>
                  </a:rPr>
                  <a:t>2^𝑂(𝑛 log⁡𝑛 ) </a:t>
                </a:r>
                <a:r>
                  <a:rPr lang="en-US" sz="1200" b="0" i="0" u="none" strike="noStrike" kern="1200" baseline="0" dirty="0">
                    <a:solidFill>
                      <a:schemeClr val="tx1"/>
                    </a:solidFill>
                    <a:latin typeface="+mn-lt"/>
                    <a:ea typeface="+mn-ea"/>
                    <a:cs typeface="+mn-cs"/>
                  </a:rPr>
                  <a:t> for the transformation of </a:t>
                </a:r>
                <a:r>
                  <a:rPr lang="el-GR" sz="1200" b="0" i="1" u="none" strike="noStrike" kern="1200" baseline="0" dirty="0">
                    <a:solidFill>
                      <a:schemeClr val="tx1"/>
                    </a:solidFill>
                    <a:latin typeface="+mn-lt"/>
                    <a:ea typeface="+mn-ea"/>
                    <a:cs typeface="+mn-cs"/>
                  </a:rPr>
                  <a:t>ω</a:t>
                </a:r>
                <a:r>
                  <a:rPr lang="el-GR"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automata:</a:t>
                </a:r>
              </a:p>
              <a:p>
                <a:pPr algn="l"/>
                <a:r>
                  <a:rPr lang="it-IT" sz="1200" b="0" i="0" u="none" strike="noStrike" kern="1200" baseline="0" dirty="0">
                    <a:solidFill>
                      <a:schemeClr val="tx1"/>
                    </a:solidFill>
                    <a:latin typeface="+mn-lt"/>
                    <a:ea typeface="+mn-ea"/>
                    <a:cs typeface="+mn-cs"/>
                  </a:rPr>
                  <a:t>(1) from nondeterministic B</a:t>
                </a:r>
                <a:r>
                  <a:rPr lang="en-US" dirty="0"/>
                  <a:t>ü</a:t>
                </a:r>
                <a:r>
                  <a:rPr lang="it-IT" sz="1200" b="0" i="0" u="none" strike="noStrike" kern="1200" baseline="0" dirty="0">
                    <a:solidFill>
                      <a:schemeClr val="tx1"/>
                    </a:solidFill>
                    <a:latin typeface="+mn-lt"/>
                    <a:ea typeface="+mn-ea"/>
                    <a:cs typeface="+mn-cs"/>
                  </a:rPr>
                  <a:t>chi automata to deterministic Rabin automata,</a:t>
                </a:r>
              </a:p>
              <a:p>
                <a:pPr algn="l"/>
                <a:r>
                  <a:rPr lang="en-US" sz="1200" b="0" i="0" u="none" strike="noStrike" kern="1200" baseline="0" dirty="0">
                    <a:solidFill>
                      <a:schemeClr val="tx1"/>
                    </a:solidFill>
                    <a:latin typeface="+mn-lt"/>
                    <a:ea typeface="+mn-ea"/>
                    <a:cs typeface="+mn-cs"/>
                  </a:rPr>
                  <a:t>(2) from deterministic Streett to deterministic Rabin automata.</a:t>
                </a:r>
              </a:p>
              <a:p>
                <a:pPr algn="l"/>
                <a:r>
                  <a:rPr lang="en-US" sz="1200" b="0" i="0" u="none" strike="noStrike" kern="1200" baseline="0" dirty="0">
                    <a:solidFill>
                      <a:schemeClr val="tx1"/>
                    </a:solidFill>
                    <a:latin typeface="+mn-lt"/>
                    <a:ea typeface="+mn-ea"/>
                    <a:cs typeface="+mn-cs"/>
                  </a:rPr>
                  <a:t>The first lower bound will useful in Chapter 3, where a transformation from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automata to deterministic Rabin automata is presented, using the construction of </a:t>
                </a:r>
                <a:r>
                  <a:rPr lang="en-US" sz="1200" b="0" i="0" u="none" strike="noStrike" kern="1200" baseline="0" dirty="0" err="1">
                    <a:solidFill>
                      <a:schemeClr val="tx1"/>
                    </a:solidFill>
                    <a:latin typeface="+mn-lt"/>
                    <a:ea typeface="+mn-ea"/>
                    <a:cs typeface="+mn-cs"/>
                  </a:rPr>
                  <a:t>Safra</a:t>
                </a:r>
                <a:r>
                  <a:rPr lang="en-US" sz="1200" b="0" i="0" u="none" strike="noStrike" kern="1200" baseline="0" dirty="0">
                    <a:solidFill>
                      <a:schemeClr val="tx1"/>
                    </a:solidFill>
                    <a:latin typeface="+mn-lt"/>
                    <a:ea typeface="+mn-ea"/>
                    <a:cs typeface="+mn-cs"/>
                  </a:rPr>
                  <a:t> [158]. The lower bound will show that </a:t>
                </a:r>
                <a:r>
                  <a:rPr lang="en-US" sz="1200" b="0" i="0" u="none" strike="noStrike" kern="1200" baseline="0" dirty="0" err="1">
                    <a:solidFill>
                      <a:schemeClr val="tx1"/>
                    </a:solidFill>
                    <a:latin typeface="+mn-lt"/>
                    <a:ea typeface="+mn-ea"/>
                    <a:cs typeface="+mn-cs"/>
                  </a:rPr>
                  <a:t>Safra’s</a:t>
                </a:r>
                <a:r>
                  <a:rPr lang="en-US" sz="1200" b="0" i="0" u="none" strike="noStrike" kern="1200" baseline="0" dirty="0">
                    <a:solidFill>
                      <a:schemeClr val="tx1"/>
                    </a:solidFill>
                    <a:latin typeface="+mn-lt"/>
                    <a:ea typeface="+mn-ea"/>
                    <a:cs typeface="+mn-cs"/>
                  </a:rPr>
                  <a:t> construction is optimal.</a:t>
                </a:r>
              </a:p>
              <a:p>
                <a:pPr algn="l"/>
                <a:r>
                  <a:rPr lang="en-US" sz="1200" b="0" i="0" u="none" strike="noStrike" kern="1200" baseline="0" dirty="0">
                    <a:solidFill>
                      <a:schemeClr val="tx1"/>
                    </a:solidFill>
                    <a:latin typeface="+mn-lt"/>
                    <a:ea typeface="+mn-ea"/>
                    <a:cs typeface="+mn-cs"/>
                  </a:rPr>
                  <a:t>The second lower bound is of interest in connection with the conversion of Streett automata into Rabin automata (or conversely) presented above. The lower bound result will be taken up again in Chapter 5, where Streett automat</a:t>
                </a:r>
                <a:r>
                  <a:rPr lang="en-US" sz="1200" b="0" i="0"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are studied in more depth.</a:t>
                </a:r>
                <a:endParaRPr lang="en-US" dirty="0"/>
              </a:p>
            </p:txBody>
          </p:sp>
        </mc:Fallback>
      </mc:AlternateContent>
      <p:sp>
        <p:nvSpPr>
          <p:cNvPr id="4" name="מציין מיקום של מספר שקופית 3"/>
          <p:cNvSpPr>
            <a:spLocks noGrp="1"/>
          </p:cNvSpPr>
          <p:nvPr>
            <p:ph type="sldNum" sz="quarter" idx="10"/>
          </p:nvPr>
        </p:nvSpPr>
        <p:spPr/>
        <p:txBody>
          <a:bodyPr/>
          <a:lstStyle/>
          <a:p>
            <a:fld id="{46E2A4B4-AB2C-497C-BAA7-48088C62986D}" type="slidenum">
              <a:rPr lang="en-US" smtClean="0"/>
              <a:t>55</a:t>
            </a:fld>
            <a:endParaRPr lang="en-US"/>
          </a:p>
        </p:txBody>
      </p:sp>
    </p:spTree>
    <p:extLst>
      <p:ext uri="{BB962C8B-B14F-4D97-AF65-F5344CB8AC3E}">
        <p14:creationId xmlns:p14="http://schemas.microsoft.com/office/powerpoint/2010/main" val="1439323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A word </a:t>
                </a:r>
                <a:r>
                  <a:rPr lang="en-US" sz="1200" b="0" i="1" u="none" strike="noStrike" kern="1200" baseline="0" dirty="0">
                    <a:solidFill>
                      <a:schemeClr val="tx1"/>
                    </a:solidFill>
                    <a:latin typeface="+mn-lt"/>
                    <a:ea typeface="+mn-ea"/>
                    <a:cs typeface="+mn-cs"/>
                  </a:rPr>
                  <a:t>α </a:t>
                </a:r>
                <a:r>
                  <a:rPr lang="en-US" sz="1200" b="0" i="0" u="none" strike="noStrike" kern="1200" baseline="0" dirty="0">
                    <a:solidFill>
                      <a:schemeClr val="tx1"/>
                    </a:solidFill>
                    <a:latin typeface="+mn-lt"/>
                    <a:ea typeface="+mn-ea"/>
                    <a:cs typeface="+mn-cs"/>
                  </a:rPr>
                  <a:t>is accepted by </a:t>
                </a:r>
                <a14:m>
                  <m:oMath xmlns:m="http://schemas.openxmlformats.org/officeDocument/2006/math">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panose="02040503050406030204" pitchFamily="18" charset="0"/>
                            <a:ea typeface="+mn-ea"/>
                            <a:cs typeface="+mn-cs"/>
                          </a:rPr>
                          <m:t>𝐴</m:t>
                        </m:r>
                      </m:e>
                      <m:sub>
                        <m:r>
                          <a:rPr lang="en-US" sz="1200" b="0" i="1" u="none" strike="noStrike" kern="1200" baseline="0" dirty="0" smtClean="0">
                            <a:solidFill>
                              <a:schemeClr val="tx1"/>
                            </a:solidFill>
                            <a:latin typeface="Cambria Math" panose="02040503050406030204" pitchFamily="18" charset="0"/>
                            <a:ea typeface="+mn-ea"/>
                            <a:cs typeface="+mn-cs"/>
                          </a:rPr>
                          <m:t>𝑛</m:t>
                        </m:r>
                      </m:sub>
                    </m:sSub>
                  </m:oMath>
                </a14:m>
                <a:r>
                  <a:rPr lang="en-US" sz="1200" b="0" i="1"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iff</a:t>
                </a:r>
                <a:r>
                  <a:rPr lang="en-US" sz="1200" b="0" i="0" u="none" strike="noStrike" kern="1200" baseline="0" dirty="0">
                    <a:solidFill>
                      <a:schemeClr val="tx1"/>
                    </a:solidFill>
                    <a:latin typeface="+mn-lt"/>
                    <a:ea typeface="+mn-ea"/>
                    <a:cs typeface="+mn-cs"/>
                  </a:rPr>
                  <a:t> there exists </a:t>
                </a:r>
                <a:r>
                  <a:rPr lang="en-US" sz="1200" b="0" i="1" u="none" strike="noStrike" kern="1200" baseline="0" dirty="0">
                    <a:solidFill>
                      <a:schemeClr val="tx1"/>
                    </a:solidFill>
                    <a:latin typeface="+mn-lt"/>
                    <a:ea typeface="+mn-ea"/>
                    <a:cs typeface="+mn-cs"/>
                  </a:rPr>
                  <a:t>k </a:t>
                </a:r>
                <a:r>
                  <a:rPr lang="en-US" sz="1200" b="0" i="0" u="none" strike="noStrike" kern="1200" baseline="0" dirty="0">
                    <a:solidFill>
                      <a:schemeClr val="tx1"/>
                    </a:solidFill>
                    <a:latin typeface="+mn-lt"/>
                    <a:ea typeface="+mn-ea"/>
                    <a:cs typeface="+mn-cs"/>
                  </a:rPr>
                  <a:t>and </a:t>
                </a:r>
                <a14:m>
                  <m:oMath xmlns:m="http://schemas.openxmlformats.org/officeDocument/2006/math">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panose="02040503050406030204" pitchFamily="18" charset="0"/>
                            <a:ea typeface="+mn-ea"/>
                            <a:cs typeface="+mn-cs"/>
                          </a:rPr>
                          <m:t>𝑖</m:t>
                        </m:r>
                      </m:e>
                      <m:sub>
                        <m:r>
                          <a:rPr lang="en-US" sz="1200" b="0" i="1" u="none" strike="noStrike" kern="1200" baseline="0" dirty="0" smtClean="0">
                            <a:solidFill>
                              <a:schemeClr val="tx1"/>
                            </a:solidFill>
                            <a:latin typeface="Cambria Math" panose="02040503050406030204" pitchFamily="18" charset="0"/>
                            <a:ea typeface="+mn-ea"/>
                            <a:cs typeface="+mn-cs"/>
                          </a:rPr>
                          <m:t>1</m:t>
                        </m:r>
                      </m:sub>
                    </m:sSub>
                    <m:r>
                      <a:rPr lang="en-US" sz="1200" b="0" i="1" u="none" strike="noStrike" kern="1200" baseline="0" dirty="0" smtClean="0">
                        <a:solidFill>
                          <a:schemeClr val="tx1"/>
                        </a:solidFill>
                        <a:latin typeface="Cambria Math" panose="02040503050406030204" pitchFamily="18" charset="0"/>
                        <a:ea typeface="+mn-ea"/>
                        <a:cs typeface="+mn-cs"/>
                      </a:rPr>
                      <m:t>, . . . , </m:t>
                    </m:r>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err="1" smtClean="0">
                            <a:solidFill>
                              <a:schemeClr val="tx1"/>
                            </a:solidFill>
                            <a:latin typeface="Cambria Math" panose="02040503050406030204" pitchFamily="18" charset="0"/>
                            <a:ea typeface="+mn-ea"/>
                            <a:cs typeface="+mn-cs"/>
                          </a:rPr>
                          <m:t>𝑖</m:t>
                        </m:r>
                      </m:e>
                      <m:sub>
                        <m:r>
                          <a:rPr lang="en-US" sz="1200" b="0" i="1" u="none" strike="noStrike" kern="1200" baseline="0" dirty="0" err="1" smtClean="0">
                            <a:solidFill>
                              <a:schemeClr val="tx1"/>
                            </a:solidFill>
                            <a:latin typeface="Cambria Math" panose="02040503050406030204" pitchFamily="18" charset="0"/>
                            <a:ea typeface="+mn-ea"/>
                            <a:cs typeface="+mn-cs"/>
                          </a:rPr>
                          <m:t>𝑘</m:t>
                        </m:r>
                      </m:sub>
                    </m:sSub>
                    <m:r>
                      <a:rPr lang="en-US" sz="1200" b="0" i="1" u="none" strike="noStrike" kern="1200" baseline="0" dirty="0" smtClean="0">
                        <a:solidFill>
                          <a:schemeClr val="tx1"/>
                        </a:solidFill>
                        <a:latin typeface="Cambria Math" panose="02040503050406030204" pitchFamily="18" charset="0"/>
                        <a:ea typeface="+mn-ea"/>
                        <a:cs typeface="+mn-cs"/>
                      </a:rPr>
                      <m:t>∈{</m:t>
                    </m:r>
                    <m:r>
                      <a:rPr lang="en-US" sz="1200" b="0" i="1" u="none" strike="noStrike" kern="1200" baseline="0" dirty="0" smtClean="0">
                        <a:solidFill>
                          <a:schemeClr val="tx1"/>
                        </a:solidFill>
                        <a:latin typeface="Cambria Math" panose="02040503050406030204" pitchFamily="18" charset="0"/>
                        <a:ea typeface="+mn-ea"/>
                        <a:cs typeface="+mn-cs"/>
                      </a:rPr>
                      <m:t>1</m:t>
                    </m:r>
                    <m:r>
                      <a:rPr lang="en-US" sz="1200" b="0" i="1" u="none" strike="noStrike" kern="1200" baseline="0" dirty="0" smtClean="0">
                        <a:solidFill>
                          <a:schemeClr val="tx1"/>
                        </a:solidFill>
                        <a:latin typeface="Cambria Math" panose="02040503050406030204" pitchFamily="18" charset="0"/>
                        <a:ea typeface="+mn-ea"/>
                        <a:cs typeface="+mn-cs"/>
                      </a:rPr>
                      <m:t>, . . . , </m:t>
                    </m:r>
                    <m:r>
                      <a:rPr lang="en-US" sz="1200" b="0" i="1" u="none" strike="noStrike" kern="1200" baseline="0" dirty="0" smtClean="0">
                        <a:solidFill>
                          <a:schemeClr val="tx1"/>
                        </a:solidFill>
                        <a:latin typeface="Cambria Math" panose="02040503050406030204" pitchFamily="18" charset="0"/>
                        <a:ea typeface="+mn-ea"/>
                        <a:cs typeface="+mn-cs"/>
                      </a:rPr>
                      <m:t>𝑛</m:t>
                    </m:r>
                    <m:r>
                      <a:rPr lang="en-US" sz="1200" b="0" i="1" u="none" strike="noStrike" kern="1200" baseline="0" dirty="0" smtClean="0">
                        <a:solidFill>
                          <a:schemeClr val="tx1"/>
                        </a:solidFill>
                        <a:latin typeface="Cambria Math" panose="02040503050406030204" pitchFamily="18" charset="0"/>
                        <a:ea typeface="+mn-ea"/>
                        <a:cs typeface="+mn-cs"/>
                      </a:rPr>
                      <m:t>}</m:t>
                    </m:r>
                  </m:oMath>
                </a14:m>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such that each pair </a:t>
                </a:r>
                <a14:m>
                  <m:oMath xmlns:m="http://schemas.openxmlformats.org/officeDocument/2006/math">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panose="02040503050406030204" pitchFamily="18" charset="0"/>
                            <a:ea typeface="+mn-ea"/>
                            <a:cs typeface="+mn-cs"/>
                          </a:rPr>
                          <m:t>𝑖</m:t>
                        </m:r>
                      </m:e>
                      <m:sub>
                        <m:r>
                          <a:rPr lang="en-US" sz="1200" b="0" i="1" u="none" strike="noStrike" kern="1200" baseline="0" dirty="0" smtClean="0">
                            <a:solidFill>
                              <a:schemeClr val="tx1"/>
                            </a:solidFill>
                            <a:latin typeface="Cambria Math" panose="02040503050406030204" pitchFamily="18" charset="0"/>
                            <a:ea typeface="+mn-ea"/>
                            <a:cs typeface="+mn-cs"/>
                          </a:rPr>
                          <m:t>𝑗</m:t>
                        </m:r>
                      </m:sub>
                    </m:sSub>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panose="02040503050406030204" pitchFamily="18" charset="0"/>
                            <a:ea typeface="+mn-ea"/>
                            <a:cs typeface="+mn-cs"/>
                          </a:rPr>
                          <m:t>𝑖</m:t>
                        </m:r>
                      </m:e>
                      <m:sub>
                        <m:r>
                          <a:rPr lang="en-US" sz="1200" b="0" i="1" u="none" strike="noStrike" kern="1200" baseline="0" dirty="0" smtClean="0">
                            <a:solidFill>
                              <a:schemeClr val="tx1"/>
                            </a:solidFill>
                            <a:latin typeface="Cambria Math" panose="02040503050406030204" pitchFamily="18" charset="0"/>
                            <a:ea typeface="+mn-ea"/>
                            <a:cs typeface="+mn-cs"/>
                          </a:rPr>
                          <m:t>𝑗</m:t>
                        </m:r>
                        <m:r>
                          <a:rPr lang="en-US" sz="1200" b="0" i="1" u="none" strike="noStrike" kern="1200" baseline="0" dirty="0" smtClean="0">
                            <a:solidFill>
                              <a:schemeClr val="tx1"/>
                            </a:solidFill>
                            <a:latin typeface="Cambria Math" panose="02040503050406030204" pitchFamily="18" charset="0"/>
                            <a:ea typeface="+mn-ea"/>
                            <a:cs typeface="+mn-cs"/>
                          </a:rPr>
                          <m:t>+</m:t>
                        </m:r>
                        <m:r>
                          <a:rPr lang="en-US" sz="1200" b="0" i="1" u="none" strike="noStrike" kern="1200" baseline="0" dirty="0" smtClean="0">
                            <a:solidFill>
                              <a:schemeClr val="tx1"/>
                            </a:solidFill>
                            <a:latin typeface="Cambria Math" panose="02040503050406030204" pitchFamily="18" charset="0"/>
                            <a:ea typeface="+mn-ea"/>
                            <a:cs typeface="+mn-cs"/>
                          </a:rPr>
                          <m:t>1</m:t>
                        </m:r>
                      </m:sub>
                    </m:sSub>
                  </m:oMath>
                </a14:m>
                <a:r>
                  <a:rPr lang="en-US" sz="1200" b="0" i="0" u="none" strike="noStrike" kern="1200" baseline="0" dirty="0">
                    <a:solidFill>
                      <a:schemeClr val="tx1"/>
                    </a:solidFill>
                    <a:latin typeface="+mn-lt"/>
                    <a:ea typeface="+mn-ea"/>
                    <a:cs typeface="+mn-cs"/>
                  </a:rPr>
                  <a:t> for </a:t>
                </a:r>
                <a:r>
                  <a:rPr lang="en-US" sz="1200" b="0" i="1" u="none" strike="noStrike" kern="1200" baseline="0" dirty="0">
                    <a:solidFill>
                      <a:schemeClr val="tx1"/>
                    </a:solidFill>
                    <a:latin typeface="+mn-lt"/>
                    <a:ea typeface="+mn-ea"/>
                    <a:cs typeface="+mn-cs"/>
                  </a:rPr>
                  <a:t>j</a:t>
                </a:r>
                <a14:m>
                  <m:oMath xmlns:m="http://schemas.openxmlformats.org/officeDocument/2006/math">
                    <m:r>
                      <a:rPr lang="en-US" sz="1200" b="0" i="1" u="none" strike="noStrike" kern="1200" baseline="0" dirty="0" smtClean="0">
                        <a:solidFill>
                          <a:schemeClr val="tx1"/>
                        </a:solidFill>
                        <a:latin typeface="Cambria Math" panose="02040503050406030204" pitchFamily="18" charset="0"/>
                        <a:ea typeface="+mn-ea"/>
                        <a:cs typeface="+mn-cs"/>
                      </a:rPr>
                      <m:t> &lt;</m:t>
                    </m:r>
                    <m:r>
                      <a:rPr lang="en-US" sz="1200" b="0" i="1" u="none" strike="noStrike" kern="1200" baseline="0" dirty="0" smtClean="0">
                        <a:solidFill>
                          <a:schemeClr val="tx1"/>
                        </a:solidFill>
                        <a:latin typeface="Cambria Math" panose="02040503050406030204" pitchFamily="18" charset="0"/>
                        <a:ea typeface="+mn-ea"/>
                        <a:cs typeface="+mn-cs"/>
                      </a:rPr>
                      <m:t>𝑘</m:t>
                    </m:r>
                  </m:oMath>
                </a14:m>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a:t>
                </a:r>
                <a14:m>
                  <m:oMath xmlns:m="http://schemas.openxmlformats.org/officeDocument/2006/math">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m:rPr>
                            <m:sty m:val="p"/>
                          </m:rPr>
                          <a:rPr lang="en-US" sz="1200" b="0" i="0" u="none" strike="noStrike" kern="1200" baseline="0" dirty="0" smtClean="0">
                            <a:solidFill>
                              <a:schemeClr val="tx1"/>
                            </a:solidFill>
                            <a:latin typeface="Cambria Math" panose="02040503050406030204" pitchFamily="18" charset="0"/>
                            <a:ea typeface="+mn-ea"/>
                            <a:cs typeface="+mn-cs"/>
                          </a:rPr>
                          <m:t>i</m:t>
                        </m:r>
                      </m:e>
                      <m:sub>
                        <m:r>
                          <a:rPr lang="en-US" sz="1200" b="0" i="1" u="none" strike="noStrike" kern="1200" baseline="0" dirty="0" smtClean="0">
                            <a:solidFill>
                              <a:schemeClr val="tx1"/>
                            </a:solidFill>
                            <a:latin typeface="Cambria Math" panose="02040503050406030204" pitchFamily="18" charset="0"/>
                            <a:ea typeface="+mn-ea"/>
                            <a:cs typeface="+mn-cs"/>
                          </a:rPr>
                          <m:t>𝑘</m:t>
                        </m:r>
                      </m:sub>
                    </m:sSub>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panose="02040503050406030204" pitchFamily="18" charset="0"/>
                            <a:ea typeface="+mn-ea"/>
                            <a:cs typeface="+mn-cs"/>
                          </a:rPr>
                          <m:t>𝑖</m:t>
                        </m:r>
                      </m:e>
                      <m:sub>
                        <m:r>
                          <a:rPr lang="en-US" sz="1200" b="0" i="1" u="none" strike="noStrike" kern="1200" baseline="0" dirty="0" smtClean="0">
                            <a:solidFill>
                              <a:schemeClr val="tx1"/>
                            </a:solidFill>
                            <a:latin typeface="Cambria Math" panose="02040503050406030204" pitchFamily="18" charset="0"/>
                            <a:ea typeface="+mn-ea"/>
                            <a:cs typeface="+mn-cs"/>
                          </a:rPr>
                          <m:t>1</m:t>
                        </m:r>
                      </m:sub>
                    </m:sSub>
                  </m:oMath>
                </a14:m>
                <a:r>
                  <a:rPr lang="en-US" sz="1200" b="0" i="0" u="none" strike="noStrike" kern="1200" baseline="0" dirty="0">
                    <a:solidFill>
                      <a:schemeClr val="tx1"/>
                    </a:solidFill>
                    <a:latin typeface="+mn-lt"/>
                    <a:ea typeface="+mn-ea"/>
                    <a:cs typeface="+mn-cs"/>
                  </a:rPr>
                  <a:t> appears infinitely often in </a:t>
                </a:r>
                <a:r>
                  <a:rPr lang="en-US" sz="1200" b="0" i="1" u="none" strike="noStrike" kern="1200" baseline="0" dirty="0">
                    <a:solidFill>
                      <a:schemeClr val="tx1"/>
                    </a:solidFill>
                    <a:latin typeface="+mn-lt"/>
                    <a:ea typeface="+mn-ea"/>
                    <a:cs typeface="+mn-cs"/>
                  </a:rPr>
                  <a:t>α</a:t>
                </a:r>
                <a:r>
                  <a:rPr lang="en-US" sz="1200" b="0" i="0" u="none" strike="noStrike" kern="1200" baseline="0" dirty="0">
                    <a:solidFill>
                      <a:schemeClr val="tx1"/>
                    </a:solidFill>
                    <a:latin typeface="+mn-lt"/>
                    <a:ea typeface="+mn-ea"/>
                    <a:cs typeface="+mn-cs"/>
                  </a:rPr>
                  <a:t>.</a:t>
                </a:r>
                <a:endParaRPr lang="en-US" dirty="0"/>
              </a:p>
            </p:txBody>
          </p:sp>
        </mc:Choice>
        <mc:Fallback xmlns="">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A word </a:t>
                </a:r>
                <a:r>
                  <a:rPr lang="en-US" sz="1200" b="0" i="1" u="none" strike="noStrike" kern="1200" baseline="0" dirty="0">
                    <a:solidFill>
                      <a:schemeClr val="tx1"/>
                    </a:solidFill>
                    <a:latin typeface="+mn-lt"/>
                    <a:ea typeface="+mn-ea"/>
                    <a:cs typeface="+mn-cs"/>
                  </a:rPr>
                  <a:t>α </a:t>
                </a:r>
                <a:r>
                  <a:rPr lang="en-US" sz="1200" b="0" i="0" u="none" strike="noStrike" kern="1200" baseline="0" dirty="0">
                    <a:solidFill>
                      <a:schemeClr val="tx1"/>
                    </a:solidFill>
                    <a:latin typeface="+mn-lt"/>
                    <a:ea typeface="+mn-ea"/>
                    <a:cs typeface="+mn-cs"/>
                  </a:rPr>
                  <a:t>is accepted by </a:t>
                </a:r>
                <a:r>
                  <a:rPr lang="en-US" sz="1200" b="0" i="0" u="none" strike="noStrike" kern="1200" baseline="0" dirty="0">
                    <a:solidFill>
                      <a:schemeClr val="tx1"/>
                    </a:solidFill>
                    <a:latin typeface="Cambria Math" panose="02040503050406030204" pitchFamily="18" charset="0"/>
                    <a:ea typeface="+mn-ea"/>
                    <a:cs typeface="+mn-cs"/>
                  </a:rPr>
                  <a:t>𝐴_𝑛</a:t>
                </a:r>
                <a:r>
                  <a:rPr lang="en-US" sz="1200" b="0" i="1"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iff</a:t>
                </a:r>
                <a:r>
                  <a:rPr lang="en-US" sz="1200" b="0" i="0" u="none" strike="noStrike" kern="1200" baseline="0" dirty="0">
                    <a:solidFill>
                      <a:schemeClr val="tx1"/>
                    </a:solidFill>
                    <a:latin typeface="+mn-lt"/>
                    <a:ea typeface="+mn-ea"/>
                    <a:cs typeface="+mn-cs"/>
                  </a:rPr>
                  <a:t> there exists </a:t>
                </a:r>
                <a:r>
                  <a:rPr lang="en-US" sz="1200" b="0" i="1" u="none" strike="noStrike" kern="1200" baseline="0" dirty="0">
                    <a:solidFill>
                      <a:schemeClr val="tx1"/>
                    </a:solidFill>
                    <a:latin typeface="+mn-lt"/>
                    <a:ea typeface="+mn-ea"/>
                    <a:cs typeface="+mn-cs"/>
                  </a:rPr>
                  <a:t>k </a:t>
                </a:r>
                <a:r>
                  <a:rPr lang="en-US" sz="1200" b="0" i="0" u="none" strike="noStrike" kern="1200" baseline="0" dirty="0">
                    <a:solidFill>
                      <a:schemeClr val="tx1"/>
                    </a:solidFill>
                    <a:latin typeface="+mn-lt"/>
                    <a:ea typeface="+mn-ea"/>
                    <a:cs typeface="+mn-cs"/>
                  </a:rPr>
                  <a:t>and </a:t>
                </a:r>
                <a:r>
                  <a:rPr lang="en-US" sz="1200" b="0" i="0" u="none" strike="noStrike" kern="1200" baseline="0" dirty="0">
                    <a:solidFill>
                      <a:schemeClr val="tx1"/>
                    </a:solidFill>
                    <a:latin typeface="Cambria Math" panose="02040503050406030204" pitchFamily="18" charset="0"/>
                    <a:ea typeface="+mn-ea"/>
                    <a:cs typeface="+mn-cs"/>
                  </a:rPr>
                  <a:t>𝑖_1, . . . , </a:t>
                </a:r>
                <a:r>
                  <a:rPr lang="en-US" sz="1200" b="0" i="0" u="none" strike="noStrike" kern="1200" baseline="0" dirty="0" err="1">
                    <a:solidFill>
                      <a:schemeClr val="tx1"/>
                    </a:solidFill>
                    <a:latin typeface="Cambria Math" panose="02040503050406030204" pitchFamily="18" charset="0"/>
                    <a:ea typeface="+mn-ea"/>
                    <a:cs typeface="+mn-cs"/>
                  </a:rPr>
                  <a:t>𝑖</a:t>
                </a:r>
                <a:r>
                  <a:rPr lang="en-US" sz="1200" b="0" i="0" u="none" strike="noStrike" kern="1200" baseline="0" dirty="0">
                    <a:solidFill>
                      <a:schemeClr val="tx1"/>
                    </a:solidFill>
                    <a:latin typeface="Cambria Math" panose="02040503050406030204" pitchFamily="18" charset="0"/>
                    <a:ea typeface="+mn-ea"/>
                    <a:cs typeface="+mn-cs"/>
                  </a:rPr>
                  <a:t>_</a:t>
                </a:r>
                <a:r>
                  <a:rPr lang="en-US" sz="1200" b="0" i="0" u="none" strike="noStrike" kern="1200" baseline="0" dirty="0" err="1">
                    <a:solidFill>
                      <a:schemeClr val="tx1"/>
                    </a:solidFill>
                    <a:latin typeface="Cambria Math" panose="02040503050406030204" pitchFamily="18" charset="0"/>
                    <a:ea typeface="+mn-ea"/>
                    <a:cs typeface="+mn-cs"/>
                  </a:rPr>
                  <a:t>𝑘</a:t>
                </a:r>
                <a:r>
                  <a:rPr lang="en-US" sz="1200" b="0" i="0" u="none" strike="noStrike" kern="1200" baseline="0" dirty="0">
                    <a:solidFill>
                      <a:schemeClr val="tx1"/>
                    </a:solidFill>
                    <a:latin typeface="Cambria Math" panose="02040503050406030204" pitchFamily="18" charset="0"/>
                    <a:ea typeface="+mn-ea"/>
                    <a:cs typeface="+mn-cs"/>
                  </a:rPr>
                  <a:t>∈{1, . . . , 𝑛}</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such that each pair </a:t>
                </a:r>
                <a:r>
                  <a:rPr lang="en-US" sz="1200" b="0" i="0" u="none" strike="noStrike" kern="1200" baseline="0" dirty="0">
                    <a:solidFill>
                      <a:schemeClr val="tx1"/>
                    </a:solidFill>
                    <a:latin typeface="Cambria Math" panose="02040503050406030204" pitchFamily="18" charset="0"/>
                    <a:ea typeface="+mn-ea"/>
                    <a:cs typeface="+mn-cs"/>
                  </a:rPr>
                  <a:t>𝑖_𝑗 𝑖_(𝑗+1)</a:t>
                </a:r>
                <a:r>
                  <a:rPr lang="en-US" sz="1200" b="0" i="0" u="none" strike="noStrike" kern="1200" baseline="0" dirty="0">
                    <a:solidFill>
                      <a:schemeClr val="tx1"/>
                    </a:solidFill>
                    <a:latin typeface="+mn-lt"/>
                    <a:ea typeface="+mn-ea"/>
                    <a:cs typeface="+mn-cs"/>
                  </a:rPr>
                  <a:t> for </a:t>
                </a:r>
                <a:r>
                  <a:rPr lang="en-US" sz="1200" b="0" i="1" u="none" strike="noStrike" kern="1200" baseline="0" dirty="0">
                    <a:solidFill>
                      <a:schemeClr val="tx1"/>
                    </a:solidFill>
                    <a:latin typeface="+mn-lt"/>
                    <a:ea typeface="+mn-ea"/>
                    <a:cs typeface="+mn-cs"/>
                  </a:rPr>
                  <a:t>j</a:t>
                </a:r>
                <a:r>
                  <a:rPr lang="en-US" sz="1200" b="0" i="0" u="none" strike="noStrike" kern="1200" baseline="0" dirty="0">
                    <a:solidFill>
                      <a:schemeClr val="tx1"/>
                    </a:solidFill>
                    <a:latin typeface="Cambria Math" panose="02040503050406030204" pitchFamily="18" charset="0"/>
                    <a:ea typeface="+mn-ea"/>
                    <a:cs typeface="+mn-cs"/>
                  </a:rPr>
                  <a:t> &lt;𝑘</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a:t>
                </a:r>
                <a:r>
                  <a:rPr lang="en-US" sz="1200" b="0" i="0" u="none" strike="noStrike" kern="1200" baseline="0" dirty="0">
                    <a:solidFill>
                      <a:schemeClr val="tx1"/>
                    </a:solidFill>
                    <a:latin typeface="Cambria Math" panose="02040503050406030204" pitchFamily="18" charset="0"/>
                    <a:ea typeface="+mn-ea"/>
                    <a:cs typeface="+mn-cs"/>
                  </a:rPr>
                  <a:t>i_𝑘 𝑖_1</a:t>
                </a:r>
                <a:r>
                  <a:rPr lang="en-US" sz="1200" b="0" i="0" u="none" strike="noStrike" kern="1200" baseline="0" dirty="0">
                    <a:solidFill>
                      <a:schemeClr val="tx1"/>
                    </a:solidFill>
                    <a:latin typeface="+mn-lt"/>
                    <a:ea typeface="+mn-ea"/>
                    <a:cs typeface="+mn-cs"/>
                  </a:rPr>
                  <a:t> appears infinitely often in </a:t>
                </a:r>
                <a:r>
                  <a:rPr lang="en-US" sz="1200" b="0" i="1" u="none" strike="noStrike" kern="1200" baseline="0" dirty="0">
                    <a:solidFill>
                      <a:schemeClr val="tx1"/>
                    </a:solidFill>
                    <a:latin typeface="+mn-lt"/>
                    <a:ea typeface="+mn-ea"/>
                    <a:cs typeface="+mn-cs"/>
                  </a:rPr>
                  <a:t>α</a:t>
                </a:r>
                <a:r>
                  <a:rPr lang="en-US" sz="1200" b="0" i="0" u="none" strike="noStrike" kern="1200" baseline="0" dirty="0">
                    <a:solidFill>
                      <a:schemeClr val="tx1"/>
                    </a:solidFill>
                    <a:latin typeface="+mn-lt"/>
                    <a:ea typeface="+mn-ea"/>
                    <a:cs typeface="+mn-cs"/>
                  </a:rPr>
                  <a:t>.</a:t>
                </a:r>
                <a:endParaRPr lang="en-US" dirty="0"/>
              </a:p>
            </p:txBody>
          </p:sp>
        </mc:Fallback>
      </mc:AlternateContent>
      <p:sp>
        <p:nvSpPr>
          <p:cNvPr id="4" name="מציין מיקום של מספר שקופית 3"/>
          <p:cNvSpPr>
            <a:spLocks noGrp="1"/>
          </p:cNvSpPr>
          <p:nvPr>
            <p:ph type="sldNum" sz="quarter" idx="10"/>
          </p:nvPr>
        </p:nvSpPr>
        <p:spPr/>
        <p:txBody>
          <a:bodyPr/>
          <a:lstStyle/>
          <a:p>
            <a:fld id="{46E2A4B4-AB2C-497C-BAA7-48088C62986D}" type="slidenum">
              <a:rPr lang="en-US" smtClean="0"/>
              <a:t>58</a:t>
            </a:fld>
            <a:endParaRPr lang="en-US"/>
          </a:p>
        </p:txBody>
      </p:sp>
    </p:spTree>
    <p:extLst>
      <p:ext uri="{BB962C8B-B14F-4D97-AF65-F5344CB8AC3E}">
        <p14:creationId xmlns:p14="http://schemas.microsoft.com/office/powerpoint/2010/main" val="4130761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59</a:t>
            </a:fld>
            <a:endParaRPr lang="en-US"/>
          </a:p>
        </p:txBody>
      </p:sp>
    </p:spTree>
    <p:extLst>
      <p:ext uri="{BB962C8B-B14F-4D97-AF65-F5344CB8AC3E}">
        <p14:creationId xmlns:p14="http://schemas.microsoft.com/office/powerpoint/2010/main" val="1048680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dirty="0"/>
              <a:t>L’ = the complement language to L</a:t>
            </a:r>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60</a:t>
            </a:fld>
            <a:endParaRPr lang="en-US"/>
          </a:p>
        </p:txBody>
      </p:sp>
    </p:spTree>
    <p:extLst>
      <p:ext uri="{BB962C8B-B14F-4D97-AF65-F5344CB8AC3E}">
        <p14:creationId xmlns:p14="http://schemas.microsoft.com/office/powerpoint/2010/main" val="2385992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In addition to the number of states of an automaton the size of the acceptance condition is also of some importance for the efficiency of the transformation. This is usually measured by the number of designated sets or pairs of such. Details are given in the respective sections.</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10</a:t>
            </a:fld>
            <a:endParaRPr lang="en-US"/>
          </a:p>
        </p:txBody>
      </p:sp>
    </p:spTree>
    <p:extLst>
      <p:ext uri="{BB962C8B-B14F-4D97-AF65-F5344CB8AC3E}">
        <p14:creationId xmlns:p14="http://schemas.microsoft.com/office/powerpoint/2010/main" val="23147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By the duality of Rabin and Streett conditions it is obvious that if there exists an </a:t>
                </a:r>
                <a:r>
                  <a:rPr lang="en-US" sz="1200" b="0" i="1" u="none" strike="noStrike" kern="1200" baseline="0" dirty="0">
                    <a:solidFill>
                      <a:schemeClr val="tx1"/>
                    </a:solidFill>
                    <a:latin typeface="+mn-lt"/>
                    <a:ea typeface="+mn-ea"/>
                    <a:cs typeface="+mn-cs"/>
                  </a:rPr>
                  <a:t>ω</a:t>
                </a:r>
                <a:r>
                  <a:rPr lang="en-US" sz="1200" b="0" i="0" u="none" strike="noStrike" kern="1200" baseline="0" dirty="0">
                    <a:solidFill>
                      <a:schemeClr val="tx1"/>
                    </a:solidFill>
                    <a:latin typeface="+mn-lt"/>
                    <a:ea typeface="+mn-ea"/>
                    <a:cs typeface="+mn-cs"/>
                  </a:rPr>
                  <a:t>-automaton of size less than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 with Rabin condition that accepts </a:t>
                </a:r>
                <a14:m>
                  <m:oMath xmlns:m="http://schemas.openxmlformats.org/officeDocument/2006/math">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panose="02040503050406030204" pitchFamily="18" charset="0"/>
                            <a:ea typeface="+mn-ea"/>
                            <a:cs typeface="+mn-cs"/>
                          </a:rPr>
                          <m:t>𝐿</m:t>
                        </m:r>
                      </m:e>
                      <m:sub>
                        <m:r>
                          <a:rPr lang="en-US" sz="1200" b="0" i="1" u="none" strike="noStrike" kern="1200" baseline="0" dirty="0" smtClean="0">
                            <a:solidFill>
                              <a:schemeClr val="tx1"/>
                            </a:solidFill>
                            <a:latin typeface="Cambria Math" panose="02040503050406030204" pitchFamily="18" charset="0"/>
                            <a:ea typeface="+mn-ea"/>
                            <a:cs typeface="+mn-cs"/>
                          </a:rPr>
                          <m:t>𝑛</m:t>
                        </m:r>
                      </m:sub>
                    </m:sSub>
                  </m:oMath>
                </a14:m>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then there also exists a deterministic Streett automaton that accepts the complement language </a:t>
                </a:r>
                <a14:m>
                  <m:oMath xmlns:m="http://schemas.openxmlformats.org/officeDocument/2006/math">
                    <m:sSubSup>
                      <m:sSubSupPr>
                        <m:ctrlPr>
                          <a:rPr lang="en-US" sz="1200" b="0" i="1" u="none" strike="noStrike" kern="1200" baseline="0" dirty="0" smtClean="0">
                            <a:solidFill>
                              <a:schemeClr val="tx1"/>
                            </a:solidFill>
                            <a:latin typeface="Cambria Math" panose="02040503050406030204" pitchFamily="18" charset="0"/>
                            <a:ea typeface="+mn-ea"/>
                            <a:cs typeface="+mn-cs"/>
                          </a:rPr>
                        </m:ctrlPr>
                      </m:sSubSupPr>
                      <m:e>
                        <m:r>
                          <m:rPr>
                            <m:sty m:val="p"/>
                          </m:rPr>
                          <a:rPr lang="el-GR" sz="1200" b="0" i="0" u="none" strike="noStrike" kern="1200" baseline="0" dirty="0" smtClean="0">
                            <a:solidFill>
                              <a:schemeClr val="tx1"/>
                            </a:solidFill>
                            <a:latin typeface="Cambria Math" panose="02040503050406030204" pitchFamily="18" charset="0"/>
                            <a:ea typeface="+mn-ea"/>
                            <a:cs typeface="+mn-cs"/>
                          </a:rPr>
                          <m:t>Σ</m:t>
                        </m:r>
                      </m:e>
                      <m:sub>
                        <m:r>
                          <a:rPr lang="en-US" sz="1200" b="0" i="1" u="none" strike="noStrike" kern="1200" baseline="0" dirty="0" smtClean="0">
                            <a:solidFill>
                              <a:schemeClr val="tx1"/>
                            </a:solidFill>
                            <a:latin typeface="Cambria Math" panose="02040503050406030204" pitchFamily="18" charset="0"/>
                            <a:ea typeface="+mn-ea"/>
                            <a:cs typeface="+mn-cs"/>
                          </a:rPr>
                          <m:t>𝑛</m:t>
                        </m:r>
                      </m:sub>
                      <m:sup>
                        <m:r>
                          <a:rPr lang="el-GR" sz="1200" b="0" i="1" u="none" strike="noStrike" kern="1200" baseline="0" dirty="0" smtClean="0">
                            <a:solidFill>
                              <a:schemeClr val="tx1"/>
                            </a:solidFill>
                            <a:latin typeface="Cambria Math" panose="02040503050406030204" pitchFamily="18" charset="0"/>
                            <a:ea typeface="+mn-ea"/>
                            <a:cs typeface="+mn-cs"/>
                          </a:rPr>
                          <m:t>𝜔</m:t>
                        </m:r>
                      </m:sup>
                    </m:sSubSup>
                    <m:r>
                      <a:rPr lang="en-US" sz="1200" b="0" i="1" u="none" strike="noStrike" kern="1200" baseline="0" dirty="0" smtClean="0">
                        <a:solidFill>
                          <a:schemeClr val="tx1"/>
                        </a:solidFill>
                        <a:latin typeface="Cambria Math" panose="02040503050406030204" pitchFamily="18" charset="0"/>
                        <a:ea typeface="+mn-ea"/>
                        <a:cs typeface="+mn-cs"/>
                      </a:rPr>
                      <m:t>\</m:t>
                    </m:r>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panose="02040503050406030204" pitchFamily="18" charset="0"/>
                            <a:ea typeface="+mn-ea"/>
                            <a:cs typeface="+mn-cs"/>
                          </a:rPr>
                          <m:t>𝐿</m:t>
                        </m:r>
                      </m:e>
                      <m:sub>
                        <m:r>
                          <a:rPr lang="en-US" sz="1200" b="0" i="1" u="none" strike="noStrike" kern="1200" baseline="0" dirty="0" smtClean="0">
                            <a:solidFill>
                              <a:schemeClr val="tx1"/>
                            </a:solidFill>
                            <a:latin typeface="Cambria Math" panose="02040503050406030204" pitchFamily="18" charset="0"/>
                            <a:ea typeface="+mn-ea"/>
                            <a:cs typeface="+mn-cs"/>
                          </a:rPr>
                          <m:t>𝑛</m:t>
                        </m:r>
                      </m:sub>
                    </m:sSub>
                    <m:r>
                      <a:rPr lang="en-US" sz="1200" b="0" i="1" u="none" strike="noStrike" kern="1200" baseline="0" dirty="0" smtClean="0">
                        <a:solidFill>
                          <a:schemeClr val="tx1"/>
                        </a:solidFill>
                        <a:latin typeface="Cambria Math" panose="02040503050406030204" pitchFamily="18" charset="0"/>
                        <a:ea typeface="+mn-ea"/>
                        <a:cs typeface="+mn-cs"/>
                      </a:rPr>
                      <m:t> </m:t>
                    </m:r>
                  </m:oMath>
                </a14:m>
                <a:r>
                  <a:rPr lang="en-US" sz="1200" b="0" i="0" u="none" strike="noStrike" kern="1200" baseline="0" dirty="0">
                    <a:solidFill>
                      <a:schemeClr val="tx1"/>
                    </a:solidFill>
                    <a:latin typeface="+mn-lt"/>
                    <a:ea typeface="+mn-ea"/>
                    <a:cs typeface="+mn-cs"/>
                  </a:rPr>
                  <a:t>with less than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 states. Thus from Lemma 1.29 we conclude the theorem.</a:t>
                </a:r>
                <a:endParaRPr lang="en-US" dirty="0"/>
              </a:p>
            </p:txBody>
          </p:sp>
        </mc:Choice>
        <mc:Fallback xmlns="">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By the duality of Rabin and Streett conditions it is obvious that if there exists an </a:t>
                </a:r>
                <a:r>
                  <a:rPr lang="en-US" sz="1200" b="0" i="1" u="none" strike="noStrike" kern="1200" baseline="0" dirty="0">
                    <a:solidFill>
                      <a:schemeClr val="tx1"/>
                    </a:solidFill>
                    <a:latin typeface="+mn-lt"/>
                    <a:ea typeface="+mn-ea"/>
                    <a:cs typeface="+mn-cs"/>
                  </a:rPr>
                  <a:t>ω</a:t>
                </a:r>
                <a:r>
                  <a:rPr lang="en-US" sz="1200" b="0" i="0" u="none" strike="noStrike" kern="1200" baseline="0" dirty="0">
                    <a:solidFill>
                      <a:schemeClr val="tx1"/>
                    </a:solidFill>
                    <a:latin typeface="+mn-lt"/>
                    <a:ea typeface="+mn-ea"/>
                    <a:cs typeface="+mn-cs"/>
                  </a:rPr>
                  <a:t>-automaton of size less than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 with Rabin condition that accepts </a:t>
                </a:r>
                <a:r>
                  <a:rPr lang="en-US" sz="1200" b="0" i="0" u="none" strike="noStrike" kern="1200" baseline="0" dirty="0">
                    <a:solidFill>
                      <a:schemeClr val="tx1"/>
                    </a:solidFill>
                    <a:latin typeface="Cambria Math" panose="02040503050406030204" pitchFamily="18" charset="0"/>
                    <a:ea typeface="+mn-ea"/>
                    <a:cs typeface="+mn-cs"/>
                  </a:rPr>
                  <a:t>𝐿_𝑛</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then there also exists a deterministic Streett automaton that accepts th</a:t>
                </a:r>
                <a:r>
                  <a:rPr lang="en-US" sz="1200" b="0" i="0"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complement language </a:t>
                </a:r>
                <a:r>
                  <a:rPr lang="el-GR" sz="1200" b="0" i="0" u="none" strike="noStrike" kern="1200" baseline="0" dirty="0">
                    <a:solidFill>
                      <a:schemeClr val="tx1"/>
                    </a:solidFill>
                    <a:latin typeface="Cambria Math" panose="02040503050406030204" pitchFamily="18" charset="0"/>
                    <a:ea typeface="+mn-ea"/>
                    <a:cs typeface="+mn-cs"/>
                  </a:rPr>
                  <a:t>Σ</a:t>
                </a:r>
                <a:r>
                  <a:rPr lang="en-US" sz="1200" b="0" i="0" u="none" strike="noStrike" kern="1200" baseline="0" dirty="0">
                    <a:solidFill>
                      <a:schemeClr val="tx1"/>
                    </a:solidFill>
                    <a:latin typeface="Cambria Math" panose="02040503050406030204" pitchFamily="18" charset="0"/>
                    <a:ea typeface="+mn-ea"/>
                    <a:cs typeface="+mn-cs"/>
                  </a:rPr>
                  <a:t>_𝑛^</a:t>
                </a:r>
                <a:r>
                  <a:rPr lang="el-GR" sz="1200" b="0" i="0" u="none" strike="noStrike" kern="1200" baseline="0" dirty="0">
                    <a:solidFill>
                      <a:schemeClr val="tx1"/>
                    </a:solidFill>
                    <a:latin typeface="Cambria Math" panose="02040503050406030204" pitchFamily="18" charset="0"/>
                    <a:ea typeface="+mn-ea"/>
                    <a:cs typeface="+mn-cs"/>
                  </a:rPr>
                  <a:t>𝜔</a:t>
                </a:r>
                <a:r>
                  <a:rPr lang="en-US" sz="1200" b="0" i="0" u="none" strike="noStrike" kern="1200" baseline="0" dirty="0">
                    <a:solidFill>
                      <a:schemeClr val="tx1"/>
                    </a:solidFill>
                    <a:latin typeface="Cambria Math" panose="02040503050406030204" pitchFamily="18" charset="0"/>
                    <a:ea typeface="+mn-ea"/>
                    <a:cs typeface="+mn-cs"/>
                  </a:rPr>
                  <a:t>\𝐿_𝑛  </a:t>
                </a:r>
                <a:r>
                  <a:rPr lang="en-US" sz="1200" b="0" i="0" u="none" strike="noStrike" kern="1200" baseline="0" dirty="0">
                    <a:solidFill>
                      <a:schemeClr val="tx1"/>
                    </a:solidFill>
                    <a:latin typeface="+mn-lt"/>
                    <a:ea typeface="+mn-ea"/>
                    <a:cs typeface="+mn-cs"/>
                  </a:rPr>
                  <a:t>with less than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 states. Thus from Lemma 1.29 we conclude the theorem.</a:t>
                </a:r>
                <a:endParaRPr lang="en-US" dirty="0"/>
              </a:p>
            </p:txBody>
          </p:sp>
        </mc:Fallback>
      </mc:AlternateContent>
      <p:sp>
        <p:nvSpPr>
          <p:cNvPr id="4" name="מציין מיקום של מספר שקופית 3"/>
          <p:cNvSpPr>
            <a:spLocks noGrp="1"/>
          </p:cNvSpPr>
          <p:nvPr>
            <p:ph type="sldNum" sz="quarter" idx="10"/>
          </p:nvPr>
        </p:nvSpPr>
        <p:spPr/>
        <p:txBody>
          <a:bodyPr/>
          <a:lstStyle/>
          <a:p>
            <a:fld id="{46E2A4B4-AB2C-497C-BAA7-48088C62986D}" type="slidenum">
              <a:rPr lang="en-US" smtClean="0"/>
              <a:t>63</a:t>
            </a:fld>
            <a:endParaRPr lang="en-US"/>
          </a:p>
        </p:txBody>
      </p:sp>
    </p:spTree>
    <p:extLst>
      <p:ext uri="{BB962C8B-B14F-4D97-AF65-F5344CB8AC3E}">
        <p14:creationId xmlns:p14="http://schemas.microsoft.com/office/powerpoint/2010/main" val="3850350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Each word</a:t>
                </a:r>
                <a:r>
                  <a:rPr lang="en-US" sz="1200" b="0" i="1" u="none" strike="noStrike" kern="1200" baseline="0" dirty="0">
                    <a:solidFill>
                      <a:schemeClr val="tx1"/>
                    </a:solidFill>
                    <a:latin typeface="+mn-lt"/>
                    <a:ea typeface="+mn-ea"/>
                    <a:cs typeface="+mn-cs"/>
                  </a:rPr>
                  <a:t>α </a:t>
                </a:r>
                <a:r>
                  <a:rPr lang="en-US" sz="1200" b="0" i="0" u="none" strike="noStrike" kern="1200" baseline="0" dirty="0">
                    <a:solidFill>
                      <a:schemeClr val="tx1"/>
                    </a:solidFill>
                    <a:latin typeface="+mn-lt"/>
                    <a:ea typeface="+mn-ea"/>
                    <a:cs typeface="+mn-cs"/>
                  </a:rPr>
                  <a:t>in </a:t>
                </a:r>
                <a14:m>
                  <m:oMath xmlns:m="http://schemas.openxmlformats.org/officeDocument/2006/math">
                    <m:r>
                      <a:rPr lang="en-US" sz="1200" b="0" i="1" u="none" strike="noStrike" kern="1200" baseline="0" dirty="0" smtClean="0">
                        <a:solidFill>
                          <a:schemeClr val="tx1"/>
                        </a:solidFill>
                        <a:latin typeface="Cambria Math" panose="02040503050406030204" pitchFamily="18" charset="0"/>
                        <a:ea typeface="+mn-ea"/>
                        <a:cs typeface="+mn-cs"/>
                      </a:rPr>
                      <m:t>𝐿</m:t>
                    </m:r>
                    <m:r>
                      <a:rPr lang="en-US" sz="1200" b="0" i="1" u="none" strike="noStrike" kern="1200" baseline="0" dirty="0" smtClean="0">
                        <a:solidFill>
                          <a:schemeClr val="tx1"/>
                        </a:solidFill>
                        <a:latin typeface="Cambria Math" panose="02040503050406030204" pitchFamily="18" charset="0"/>
                        <a:ea typeface="+mn-ea"/>
                        <a:cs typeface="+mn-cs"/>
                      </a:rPr>
                      <m:t>(</m:t>
                    </m:r>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panose="02040503050406030204" pitchFamily="18" charset="0"/>
                            <a:ea typeface="+mn-ea"/>
                            <a:cs typeface="+mn-cs"/>
                          </a:rPr>
                          <m:t>𝐴</m:t>
                        </m:r>
                      </m:e>
                      <m:sub>
                        <m:r>
                          <a:rPr lang="en-US" sz="1200" b="0" i="1" u="none" strike="noStrike" kern="1200" baseline="0" dirty="0" smtClean="0">
                            <a:solidFill>
                              <a:schemeClr val="tx1"/>
                            </a:solidFill>
                            <a:latin typeface="Cambria Math" panose="02040503050406030204" pitchFamily="18" charset="0"/>
                            <a:ea typeface="+mn-ea"/>
                            <a:cs typeface="+mn-cs"/>
                          </a:rPr>
                          <m:t>𝑛</m:t>
                        </m:r>
                      </m:sub>
                    </m:sSub>
                    <m:r>
                      <a:rPr lang="en-US" sz="1200" b="0" i="1" u="none" strike="noStrike" kern="1200" baseline="0" dirty="0" smtClean="0">
                        <a:solidFill>
                          <a:schemeClr val="tx1"/>
                        </a:solidFill>
                        <a:latin typeface="Cambria Math" panose="02040503050406030204" pitchFamily="18" charset="0"/>
                        <a:ea typeface="+mn-ea"/>
                        <a:cs typeface="+mn-cs"/>
                      </a:rPr>
                      <m:t>) </m:t>
                    </m:r>
                  </m:oMath>
                </a14:m>
                <a:r>
                  <a:rPr lang="en-US" sz="1200" b="0" i="0" u="none" strike="noStrike" kern="1200" baseline="0" dirty="0">
                    <a:solidFill>
                      <a:schemeClr val="tx1"/>
                    </a:solidFill>
                    <a:latin typeface="+mn-lt"/>
                    <a:ea typeface="+mn-ea"/>
                    <a:cs typeface="+mn-cs"/>
                  </a:rPr>
                  <a:t>satisfies the condition that each symbol occurring infinitely often in an odd position must also occur infinitely often in an even position of </a:t>
                </a:r>
                <a:r>
                  <a:rPr lang="en-US" sz="1200" b="0" i="1" u="none" strike="noStrike" kern="1200" baseline="0" dirty="0">
                    <a:solidFill>
                      <a:schemeClr val="tx1"/>
                    </a:solidFill>
                    <a:latin typeface="+mn-lt"/>
                    <a:ea typeface="+mn-ea"/>
                    <a:cs typeface="+mn-cs"/>
                  </a:rPr>
                  <a:t>α</a:t>
                </a:r>
                <a:r>
                  <a:rPr lang="en-US" sz="1200" b="0" i="0" u="none" strike="noStrike" kern="1200" baseline="0" dirty="0">
                    <a:solidFill>
                      <a:schemeClr val="tx1"/>
                    </a:solidFill>
                    <a:latin typeface="+mn-lt"/>
                    <a:ea typeface="+mn-ea"/>
                    <a:cs typeface="+mn-cs"/>
                  </a:rPr>
                  <a:t>.</a:t>
                </a:r>
                <a:endParaRPr lang="en-US" dirty="0"/>
              </a:p>
            </p:txBody>
          </p:sp>
        </mc:Choice>
        <mc:Fallback xmlns="">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Each word</a:t>
                </a:r>
                <a:r>
                  <a:rPr lang="en-US" sz="1200" b="0" i="1" u="none" strike="noStrike" kern="1200" baseline="0" dirty="0">
                    <a:solidFill>
                      <a:schemeClr val="tx1"/>
                    </a:solidFill>
                    <a:latin typeface="+mn-lt"/>
                    <a:ea typeface="+mn-ea"/>
                    <a:cs typeface="+mn-cs"/>
                  </a:rPr>
                  <a:t>α </a:t>
                </a:r>
                <a:r>
                  <a:rPr lang="en-US" sz="1200" b="0" i="0" u="none" strike="noStrike" kern="1200" baseline="0" dirty="0">
                    <a:solidFill>
                      <a:schemeClr val="tx1"/>
                    </a:solidFill>
                    <a:latin typeface="+mn-lt"/>
                    <a:ea typeface="+mn-ea"/>
                    <a:cs typeface="+mn-cs"/>
                  </a:rPr>
                  <a:t>in </a:t>
                </a:r>
                <a:r>
                  <a:rPr lang="en-US" sz="1200" b="0" i="0" u="none" strike="noStrike" kern="1200" baseline="0" dirty="0">
                    <a:solidFill>
                      <a:schemeClr val="tx1"/>
                    </a:solidFill>
                    <a:latin typeface="Cambria Math" panose="02040503050406030204" pitchFamily="18" charset="0"/>
                    <a:ea typeface="+mn-ea"/>
                    <a:cs typeface="+mn-cs"/>
                  </a:rPr>
                  <a:t>𝐿(𝐴_𝑛) </a:t>
                </a:r>
                <a:r>
                  <a:rPr lang="en-US" sz="1200" b="0" i="0" u="none" strike="noStrike" kern="1200" baseline="0" dirty="0">
                    <a:solidFill>
                      <a:schemeClr val="tx1"/>
                    </a:solidFill>
                    <a:latin typeface="+mn-lt"/>
                    <a:ea typeface="+mn-ea"/>
                    <a:cs typeface="+mn-cs"/>
                  </a:rPr>
                  <a:t>satisfies the condition that each symbol occurring infinitely often in an odd position must also occur infinitely often in an even position of </a:t>
                </a:r>
                <a:r>
                  <a:rPr lang="en-US" sz="1200" b="0" i="1" u="none" strike="noStrike" kern="1200" baseline="0" dirty="0">
                    <a:solidFill>
                      <a:schemeClr val="tx1"/>
                    </a:solidFill>
                    <a:latin typeface="+mn-lt"/>
                    <a:ea typeface="+mn-ea"/>
                    <a:cs typeface="+mn-cs"/>
                  </a:rPr>
                  <a:t>α</a:t>
                </a:r>
                <a:r>
                  <a:rPr lang="en-US" sz="1200" b="0" i="0" u="none" strike="noStrike" kern="1200" baseline="0" dirty="0">
                    <a:solidFill>
                      <a:schemeClr val="tx1"/>
                    </a:solidFill>
                    <a:latin typeface="+mn-lt"/>
                    <a:ea typeface="+mn-ea"/>
                    <a:cs typeface="+mn-cs"/>
                  </a:rPr>
                  <a:t>.</a:t>
                </a:r>
                <a:endParaRPr lang="en-US" dirty="0"/>
              </a:p>
            </p:txBody>
          </p:sp>
        </mc:Fallback>
      </mc:AlternateContent>
      <p:sp>
        <p:nvSpPr>
          <p:cNvPr id="4" name="מציין מיקום של מספר שקופית 3"/>
          <p:cNvSpPr>
            <a:spLocks noGrp="1"/>
          </p:cNvSpPr>
          <p:nvPr>
            <p:ph type="sldNum" sz="quarter" idx="10"/>
          </p:nvPr>
        </p:nvSpPr>
        <p:spPr/>
        <p:txBody>
          <a:bodyPr/>
          <a:lstStyle/>
          <a:p>
            <a:fld id="{46E2A4B4-AB2C-497C-BAA7-48088C62986D}" type="slidenum">
              <a:rPr lang="en-US" smtClean="0"/>
              <a:t>64</a:t>
            </a:fld>
            <a:endParaRPr lang="en-US"/>
          </a:p>
        </p:txBody>
      </p:sp>
    </p:spTree>
    <p:extLst>
      <p:ext uri="{BB962C8B-B14F-4D97-AF65-F5344CB8AC3E}">
        <p14:creationId xmlns:p14="http://schemas.microsoft.com/office/powerpoint/2010/main" val="31131549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65</a:t>
            </a:fld>
            <a:endParaRPr lang="en-US"/>
          </a:p>
        </p:txBody>
      </p:sp>
    </p:spTree>
    <p:extLst>
      <p:ext uri="{BB962C8B-B14F-4D97-AF65-F5344CB8AC3E}">
        <p14:creationId xmlns:p14="http://schemas.microsoft.com/office/powerpoint/2010/main" val="2669474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The base case for the induction is obvious: Any (Rabin) automaton accepting a proper subset of the infinite words over a 2-letter alphabet with some word having occurrences of both letters needs at least two states. The proof uses the fact that for any finite word </a:t>
                </a:r>
                <a14:m>
                  <m:oMath xmlns:m="http://schemas.openxmlformats.org/officeDocument/2006/math">
                    <m:r>
                      <a:rPr lang="en-US" sz="1200" b="0" i="1" u="none" strike="noStrike" kern="1200" baseline="0" dirty="0" smtClean="0">
                        <a:solidFill>
                          <a:schemeClr val="tx1"/>
                        </a:solidFill>
                        <a:latin typeface="Cambria Math" panose="02040503050406030204" pitchFamily="18" charset="0"/>
                        <a:ea typeface="+mn-ea"/>
                        <a:cs typeface="+mn-cs"/>
                      </a:rPr>
                      <m:t>𝑢</m:t>
                    </m:r>
                    <m:r>
                      <a:rPr lang="en-US" sz="1200" b="0" i="1" u="none" strike="noStrike" kern="1200" baseline="0" dirty="0" smtClean="0">
                        <a:solidFill>
                          <a:schemeClr val="tx1"/>
                        </a:solidFill>
                        <a:latin typeface="Cambria Math" panose="02040503050406030204" pitchFamily="18" charset="0"/>
                        <a:ea typeface="+mn-ea"/>
                        <a:cs typeface="+mn-cs"/>
                      </a:rPr>
                      <m:t>∈</m:t>
                    </m:r>
                    <m:sSup>
                      <m:sSupPr>
                        <m:ctrlPr>
                          <a:rPr lang="en-US" sz="1200" b="0" i="1" u="none" strike="noStrike" kern="1200" baseline="0" dirty="0" smtClean="0">
                            <a:solidFill>
                              <a:schemeClr val="tx1"/>
                            </a:solidFill>
                            <a:latin typeface="Cambria Math" panose="02040503050406030204" pitchFamily="18" charset="0"/>
                            <a:ea typeface="+mn-ea"/>
                            <a:cs typeface="+mn-cs"/>
                          </a:rPr>
                        </m:ctrlPr>
                      </m:sSupPr>
                      <m:e>
                        <m:d>
                          <m:dPr>
                            <m:begChr m:val="{"/>
                            <m:endChr m:val="}"/>
                            <m:ctrlPr>
                              <a:rPr lang="en-US" sz="1200" b="0" i="1" u="none" strike="noStrike" kern="1200" baseline="0" dirty="0" smtClean="0">
                                <a:solidFill>
                                  <a:schemeClr val="tx1"/>
                                </a:solidFill>
                                <a:latin typeface="Cambria Math" panose="02040503050406030204" pitchFamily="18" charset="0"/>
                                <a:ea typeface="+mn-ea"/>
                                <a:cs typeface="+mn-cs"/>
                              </a:rPr>
                            </m:ctrlPr>
                          </m:dPr>
                          <m:e>
                            <m:r>
                              <a:rPr lang="en-US" sz="1200" b="0" i="1" u="none" strike="noStrike" kern="1200" baseline="0" dirty="0" smtClean="0">
                                <a:solidFill>
                                  <a:schemeClr val="tx1"/>
                                </a:solidFill>
                                <a:latin typeface="Cambria Math" panose="02040503050406030204" pitchFamily="18" charset="0"/>
                                <a:ea typeface="+mn-ea"/>
                                <a:cs typeface="+mn-cs"/>
                              </a:rPr>
                              <m:t>1</m:t>
                            </m:r>
                            <m:r>
                              <a:rPr lang="en-US" sz="1200" b="0" i="1" u="none" strike="noStrike" kern="1200" baseline="0" dirty="0" smtClean="0">
                                <a:solidFill>
                                  <a:schemeClr val="tx1"/>
                                </a:solidFill>
                                <a:latin typeface="Cambria Math" panose="02040503050406030204" pitchFamily="18" charset="0"/>
                                <a:ea typeface="+mn-ea"/>
                                <a:cs typeface="+mn-cs"/>
                              </a:rPr>
                              <m:t>, . . ., </m:t>
                            </m:r>
                            <m:r>
                              <a:rPr lang="en-US" sz="1200" b="0" i="1" u="none" strike="noStrike" kern="1200" baseline="0" dirty="0" smtClean="0">
                                <a:solidFill>
                                  <a:schemeClr val="tx1"/>
                                </a:solidFill>
                                <a:latin typeface="Cambria Math" panose="02040503050406030204" pitchFamily="18" charset="0"/>
                                <a:ea typeface="+mn-ea"/>
                                <a:cs typeface="+mn-cs"/>
                              </a:rPr>
                              <m:t>𝑛</m:t>
                            </m:r>
                          </m:e>
                        </m:d>
                      </m:e>
                      <m:sup>
                        <m:r>
                          <a:rPr lang="en-US" sz="1200" b="0" i="1" u="none" strike="noStrike" kern="1200" baseline="0" dirty="0" smtClean="0">
                            <a:solidFill>
                              <a:schemeClr val="tx1"/>
                            </a:solidFill>
                            <a:latin typeface="Cambria Math" panose="02040503050406030204" pitchFamily="18" charset="0"/>
                            <a:ea typeface="+mn-ea"/>
                            <a:cs typeface="+mn-cs"/>
                          </a:rPr>
                          <m:t>∗</m:t>
                        </m:r>
                      </m:sup>
                    </m:sSup>
                    <m:r>
                      <a:rPr lang="en-US" sz="1200" b="0" i="1" u="none" strike="noStrike" kern="1200" baseline="0" dirty="0" smtClean="0">
                        <a:solidFill>
                          <a:schemeClr val="tx1"/>
                        </a:solidFill>
                        <a:latin typeface="Cambria Math" panose="02040503050406030204" pitchFamily="18" charset="0"/>
                        <a:ea typeface="+mn-ea"/>
                        <a:cs typeface="+mn-cs"/>
                      </a:rPr>
                      <m:t> </m:t>
                    </m:r>
                  </m:oMath>
                </a14:m>
                <a:r>
                  <a:rPr lang="en-US" sz="1200" b="0" i="0" u="none" strike="noStrike" kern="1200" baseline="0" dirty="0">
                    <a:solidFill>
                      <a:schemeClr val="tx1"/>
                    </a:solidFill>
                    <a:latin typeface="+mn-lt"/>
                    <a:ea typeface="+mn-ea"/>
                    <a:cs typeface="+mn-cs"/>
                  </a:rPr>
                  <a:t>of even length, the word </a:t>
                </a:r>
                <a14:m>
                  <m:oMath xmlns:m="http://schemas.openxmlformats.org/officeDocument/2006/math">
                    <m:r>
                      <a:rPr lang="en-US" sz="1200" b="0" i="1" u="none" strike="noStrike" kern="1200" baseline="0" dirty="0" smtClean="0">
                        <a:solidFill>
                          <a:schemeClr val="tx1"/>
                        </a:solidFill>
                        <a:latin typeface="Cambria Math" panose="02040503050406030204" pitchFamily="18" charset="0"/>
                        <a:ea typeface="+mn-ea"/>
                        <a:cs typeface="+mn-cs"/>
                      </a:rPr>
                      <m:t>𝑢</m:t>
                    </m:r>
                    <m:r>
                      <a:rPr lang="en-US" sz="1200" b="0" i="1" u="none" strike="noStrike" kern="1200" baseline="0" dirty="0" smtClean="0">
                        <a:solidFill>
                          <a:schemeClr val="tx1"/>
                        </a:solidFill>
                        <a:latin typeface="Cambria Math" panose="02040503050406030204" pitchFamily="18" charset="0"/>
                        <a:ea typeface="+mn-ea"/>
                        <a:cs typeface="+mn-cs"/>
                      </a:rPr>
                      <m:t>𝛼</m:t>
                    </m:r>
                  </m:oMath>
                </a14:m>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accepted by </a:t>
                </a:r>
                <a14:m>
                  <m:oMath xmlns:m="http://schemas.openxmlformats.org/officeDocument/2006/math">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panose="02040503050406030204" pitchFamily="18" charset="0"/>
                            <a:ea typeface="+mn-ea"/>
                            <a:cs typeface="+mn-cs"/>
                          </a:rPr>
                          <m:t>𝐴</m:t>
                        </m:r>
                      </m:e>
                      <m:sub>
                        <m:r>
                          <a:rPr lang="en-US" sz="1200" b="0" i="1" u="none" strike="noStrike" kern="1200" baseline="0" dirty="0" smtClean="0">
                            <a:solidFill>
                              <a:schemeClr val="tx1"/>
                            </a:solidFill>
                            <a:latin typeface="Cambria Math" panose="02040503050406030204" pitchFamily="18" charset="0"/>
                            <a:ea typeface="+mn-ea"/>
                            <a:cs typeface="+mn-cs"/>
                          </a:rPr>
                          <m:t>𝑛</m:t>
                        </m:r>
                      </m:sub>
                    </m:sSub>
                  </m:oMath>
                </a14:m>
                <a:r>
                  <a:rPr lang="en-US" sz="1200" b="0" i="1"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iff</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α </a:t>
                </a:r>
                <a:r>
                  <a:rPr lang="en-US" sz="1200" b="0" i="0" u="none" strike="noStrike" kern="1200" baseline="0" dirty="0">
                    <a:solidFill>
                      <a:schemeClr val="tx1"/>
                    </a:solidFill>
                    <a:latin typeface="+mn-lt"/>
                    <a:ea typeface="+mn-ea"/>
                    <a:cs typeface="+mn-cs"/>
                  </a:rPr>
                  <a:t>is accepted by </a:t>
                </a:r>
                <a14:m>
                  <m:oMath xmlns:m="http://schemas.openxmlformats.org/officeDocument/2006/math">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panose="02040503050406030204" pitchFamily="18" charset="0"/>
                            <a:ea typeface="+mn-ea"/>
                            <a:cs typeface="+mn-cs"/>
                          </a:rPr>
                          <m:t>𝐴</m:t>
                        </m:r>
                      </m:e>
                      <m:sub>
                        <m:r>
                          <a:rPr lang="en-US" sz="1200" b="0" i="1" u="none" strike="noStrike" kern="1200" baseline="0" dirty="0" smtClean="0">
                            <a:solidFill>
                              <a:schemeClr val="tx1"/>
                            </a:solidFill>
                            <a:latin typeface="Cambria Math" panose="02040503050406030204" pitchFamily="18" charset="0"/>
                            <a:ea typeface="+mn-ea"/>
                            <a:cs typeface="+mn-cs"/>
                          </a:rPr>
                          <m:t>𝑛</m:t>
                        </m:r>
                      </m:sub>
                    </m:sSub>
                  </m:oMath>
                </a14:m>
                <a:r>
                  <a:rPr lang="en-US" sz="1200" b="0" i="0" u="none" strike="noStrike" kern="1200" baseline="0" dirty="0">
                    <a:solidFill>
                      <a:schemeClr val="tx1"/>
                    </a:solidFill>
                    <a:latin typeface="+mn-lt"/>
                    <a:ea typeface="+mn-ea"/>
                    <a:cs typeface="+mn-cs"/>
                  </a:rPr>
                  <a:t>.</a:t>
                </a:r>
                <a:endParaRPr lang="en-US" dirty="0"/>
              </a:p>
            </p:txBody>
          </p:sp>
        </mc:Choice>
        <mc:Fallback xmlns="">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The base case for the induction is obvious: Any (Rabin) automaton accepting a proper subset of the infinite words over a 2-letter alphabet with some wor</a:t>
                </a:r>
                <a:r>
                  <a:rPr lang="en-US" sz="1200" b="0" i="0"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having occurrences of both letters needs at least two states. The proof uses the fact that for any finite word </a:t>
                </a:r>
                <a:r>
                  <a:rPr lang="en-US" sz="1200" b="0" i="0" u="none" strike="noStrike" kern="1200" baseline="0" dirty="0">
                    <a:solidFill>
                      <a:schemeClr val="tx1"/>
                    </a:solidFill>
                    <a:latin typeface="Cambria Math" panose="02040503050406030204" pitchFamily="18" charset="0"/>
                    <a:ea typeface="+mn-ea"/>
                    <a:cs typeface="+mn-cs"/>
                  </a:rPr>
                  <a:t>𝑢∈{1, . . ., 𝑛}^∗  </a:t>
                </a:r>
                <a:r>
                  <a:rPr lang="en-US" sz="1200" b="0" i="0" u="none" strike="noStrike" kern="1200" baseline="0" dirty="0">
                    <a:solidFill>
                      <a:schemeClr val="tx1"/>
                    </a:solidFill>
                    <a:latin typeface="+mn-lt"/>
                    <a:ea typeface="+mn-ea"/>
                    <a:cs typeface="+mn-cs"/>
                  </a:rPr>
                  <a:t>of even length, the word </a:t>
                </a:r>
                <a:r>
                  <a:rPr lang="en-US" sz="1200" b="0" i="0" u="none" strike="noStrike" kern="1200" baseline="0" dirty="0">
                    <a:solidFill>
                      <a:schemeClr val="tx1"/>
                    </a:solidFill>
                    <a:latin typeface="Cambria Math" panose="02040503050406030204" pitchFamily="18" charset="0"/>
                    <a:ea typeface="+mn-ea"/>
                    <a:cs typeface="+mn-cs"/>
                  </a:rPr>
                  <a:t>𝑢𝛼</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accepted by </a:t>
                </a:r>
                <a:r>
                  <a:rPr lang="en-US" sz="1200" b="0" i="0" u="none" strike="noStrike" kern="1200" baseline="0" dirty="0">
                    <a:solidFill>
                      <a:schemeClr val="tx1"/>
                    </a:solidFill>
                    <a:latin typeface="Cambria Math" panose="02040503050406030204" pitchFamily="18" charset="0"/>
                    <a:ea typeface="+mn-ea"/>
                    <a:cs typeface="+mn-cs"/>
                  </a:rPr>
                  <a:t>𝐴_𝑛</a:t>
                </a:r>
                <a:r>
                  <a:rPr lang="en-US" sz="1200" b="0" i="1"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iff</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α </a:t>
                </a:r>
                <a:r>
                  <a:rPr lang="en-US" sz="1200" b="0" i="0" u="none" strike="noStrike" kern="1200" baseline="0" dirty="0">
                    <a:solidFill>
                      <a:schemeClr val="tx1"/>
                    </a:solidFill>
                    <a:latin typeface="+mn-lt"/>
                    <a:ea typeface="+mn-ea"/>
                    <a:cs typeface="+mn-cs"/>
                  </a:rPr>
                  <a:t>is accepted by </a:t>
                </a:r>
                <a:r>
                  <a:rPr lang="en-US" sz="1200" b="0" i="0" u="none" strike="noStrike" kern="1200" baseline="0" dirty="0">
                    <a:solidFill>
                      <a:schemeClr val="tx1"/>
                    </a:solidFill>
                    <a:latin typeface="Cambria Math" panose="02040503050406030204" pitchFamily="18" charset="0"/>
                    <a:ea typeface="+mn-ea"/>
                    <a:cs typeface="+mn-cs"/>
                  </a:rPr>
                  <a:t>𝐴_𝑛</a:t>
                </a:r>
                <a:r>
                  <a:rPr lang="en-US" sz="1200" b="0" i="0" u="none" strike="noStrike" kern="1200" baseline="0" dirty="0">
                    <a:solidFill>
                      <a:schemeClr val="tx1"/>
                    </a:solidFill>
                    <a:latin typeface="+mn-lt"/>
                    <a:ea typeface="+mn-ea"/>
                    <a:cs typeface="+mn-cs"/>
                  </a:rPr>
                  <a:t>.</a:t>
                </a:r>
                <a:endParaRPr lang="en-US" dirty="0"/>
              </a:p>
            </p:txBody>
          </p:sp>
        </mc:Fallback>
      </mc:AlternateContent>
      <p:sp>
        <p:nvSpPr>
          <p:cNvPr id="4" name="מציין מיקום של מספר שקופית 3"/>
          <p:cNvSpPr>
            <a:spLocks noGrp="1"/>
          </p:cNvSpPr>
          <p:nvPr>
            <p:ph type="sldNum" sz="quarter" idx="10"/>
          </p:nvPr>
        </p:nvSpPr>
        <p:spPr/>
        <p:txBody>
          <a:bodyPr/>
          <a:lstStyle/>
          <a:p>
            <a:fld id="{46E2A4B4-AB2C-497C-BAA7-48088C62986D}" type="slidenum">
              <a:rPr lang="en-US" smtClean="0"/>
              <a:t>66</a:t>
            </a:fld>
            <a:endParaRPr lang="en-US"/>
          </a:p>
        </p:txBody>
      </p:sp>
    </p:spTree>
    <p:extLst>
      <p:ext uri="{BB962C8B-B14F-4D97-AF65-F5344CB8AC3E}">
        <p14:creationId xmlns:p14="http://schemas.microsoft.com/office/powerpoint/2010/main" val="2794238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In the previous sections we have defined acceptance by a reference to those states in a run which occur infinitely often. For some purposes a “weak acceptance condition” is appropriate. This is a condition on the set of states that occur at least once (but maybe only finitely often) in a run.</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67</a:t>
            </a:fld>
            <a:endParaRPr lang="en-US"/>
          </a:p>
        </p:txBody>
      </p:sp>
    </p:spTree>
    <p:extLst>
      <p:ext uri="{BB962C8B-B14F-4D97-AF65-F5344CB8AC3E}">
        <p14:creationId xmlns:p14="http://schemas.microsoft.com/office/powerpoint/2010/main" val="321934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err="1"/>
              <a:t>Staiger</a:t>
            </a:r>
            <a:r>
              <a:rPr lang="en-US" dirty="0"/>
              <a:t> and Wagner acceptance - Analogue to Muller Condition.</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the first case one collects in </a:t>
            </a:r>
            <a:r>
              <a:rPr lang="en-US" sz="1200" b="0" i="1" u="none" strike="noStrike" kern="1200" baseline="0" dirty="0">
                <a:solidFill>
                  <a:schemeClr val="tx1"/>
                </a:solidFill>
                <a:latin typeface="+mn-lt"/>
                <a:ea typeface="+mn-ea"/>
                <a:cs typeface="+mn-cs"/>
              </a:rPr>
              <a:t>F  </a:t>
            </a:r>
            <a:r>
              <a:rPr lang="en-US" sz="1200" b="0" i="0" u="none" strike="noStrike" kern="1200" baseline="0" dirty="0">
                <a:solidFill>
                  <a:schemeClr val="tx1"/>
                </a:solidFill>
                <a:latin typeface="+mn-lt"/>
                <a:ea typeface="+mn-ea"/>
                <a:cs typeface="+mn-cs"/>
              </a:rPr>
              <a:t>all sets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with </a:t>
            </a:r>
            <a:r>
              <a:rPr lang="en-US" sz="1200" b="0" i="1" u="none" strike="noStrike" kern="1200" baseline="0" dirty="0">
                <a:solidFill>
                  <a:schemeClr val="tx1"/>
                </a:solidFill>
                <a:latin typeface="+mn-lt"/>
                <a:ea typeface="+mn-ea"/>
                <a:cs typeface="+mn-cs"/>
              </a:rPr>
              <a:t>X ∩F </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in the second case the sets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with </a:t>
            </a:r>
            <a:r>
              <a:rPr lang="en-US" sz="1200" b="0" i="1" u="none" strike="noStrike" kern="1200" baseline="0" dirty="0">
                <a:solidFill>
                  <a:schemeClr val="tx1"/>
                </a:solidFill>
                <a:latin typeface="+mn-lt"/>
                <a:ea typeface="+mn-ea"/>
                <a:cs typeface="+mn-cs"/>
              </a:rPr>
              <a:t>X ⊆ F</a:t>
            </a:r>
            <a:r>
              <a:rPr lang="en-US" sz="1200" b="0" i="0" u="none" strike="noStrike" kern="1200" baseline="0" dirty="0">
                <a:solidFill>
                  <a:schemeClr val="tx1"/>
                </a:solidFill>
                <a:latin typeface="+mn-lt"/>
                <a:ea typeface="+mn-ea"/>
                <a:cs typeface="+mn-cs"/>
              </a:rPr>
              <a:t>.</a:t>
            </a:r>
          </a:p>
          <a:p>
            <a:pPr algn="l"/>
            <a:r>
              <a:rPr lang="en-US" sz="1200" b="0" i="0" u="none" strike="noStrike" kern="1200" baseline="0" dirty="0">
                <a:solidFill>
                  <a:schemeClr val="tx1"/>
                </a:solidFill>
                <a:latin typeface="+mn-lt"/>
                <a:ea typeface="+mn-ea"/>
                <a:cs typeface="+mn-cs"/>
              </a:rPr>
              <a:t>In later chapters of the book also the parity condition will be used in the weak sense. The requirement for acceptance is that the minimal (or maximal) color occurring in a run is even.</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68</a:t>
            </a:fld>
            <a:endParaRPr lang="en-US"/>
          </a:p>
        </p:txBody>
      </p:sp>
    </p:spTree>
    <p:extLst>
      <p:ext uri="{BB962C8B-B14F-4D97-AF65-F5344CB8AC3E}">
        <p14:creationId xmlns:p14="http://schemas.microsoft.com/office/powerpoint/2010/main" val="15461249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algn="l"/>
                <a:r>
                  <a:rPr lang="en-US" dirty="0"/>
                  <a:t>When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𝑎</m:t>
                            </m:r>
                          </m:sub>
                        </m:sSub>
                      </m:e>
                    </m:d>
                    <m:r>
                      <a:rPr lang="en-US">
                        <a:latin typeface="Cambria Math" panose="02040503050406030204" pitchFamily="18" charset="0"/>
                      </a:rPr>
                      <m:t>,</m:t>
                    </m:r>
                    <m:r>
                      <a:rPr lang="en-US" b="0" i="0" smtClean="0">
                        <a:latin typeface="Cambria Math" panose="02040503050406030204" pitchFamily="18" charset="0"/>
                      </a:rPr>
                      <m:t> </m:t>
                    </m:r>
                    <m:r>
                      <m:rPr>
                        <m:sty m:val="p"/>
                      </m:rPr>
                      <a:rPr lang="en-US" b="0" i="0" smtClean="0">
                        <a:latin typeface="Cambria Math" panose="02040503050406030204" pitchFamily="18" charset="0"/>
                      </a:rPr>
                      <m:t>w</m:t>
                    </m:r>
                  </m:oMath>
                </a14:m>
                <a:r>
                  <a:rPr lang="en-US" dirty="0"/>
                  <a:t>ith </a:t>
                </a:r>
                <a14:m>
                  <m:oMath xmlns:m="http://schemas.openxmlformats.org/officeDocument/2006/math">
                    <m:r>
                      <a:rPr lang="en-US" b="0" i="1" smtClean="0">
                        <a:latin typeface="Cambria Math" panose="02040503050406030204" pitchFamily="18" charset="0"/>
                      </a:rPr>
                      <m:t>1</m:t>
                    </m:r>
                  </m:oMath>
                </a14:m>
                <a:r>
                  <a:rPr lang="en-US" dirty="0"/>
                  <a:t>-acceptance – words that have at list one ‘a’.</a:t>
                </a:r>
              </a:p>
              <a:p>
                <a:pPr algn="l"/>
                <a:r>
                  <a:rPr lang="en-US" dirty="0"/>
                  <a:t>When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𝑏</m:t>
                            </m:r>
                          </m:sub>
                        </m:sSub>
                      </m:e>
                    </m:d>
                    <m:r>
                      <a:rPr lang="en-US">
                        <a:latin typeface="Cambria Math" panose="02040503050406030204" pitchFamily="18" charset="0"/>
                      </a:rPr>
                      <m:t>, </m:t>
                    </m:r>
                    <m:r>
                      <m:rPr>
                        <m:sty m:val="p"/>
                      </m:rPr>
                      <a:rPr lang="en-US">
                        <a:latin typeface="Cambria Math" panose="02040503050406030204" pitchFamily="18" charset="0"/>
                      </a:rPr>
                      <m:t>w</m:t>
                    </m:r>
                  </m:oMath>
                </a14:m>
                <a:r>
                  <a:rPr lang="en-US" dirty="0"/>
                  <a:t>ith </a:t>
                </a:r>
                <a14:m>
                  <m:oMath xmlns:m="http://schemas.openxmlformats.org/officeDocument/2006/math">
                    <m:r>
                      <a:rPr lang="en-US" i="1">
                        <a:latin typeface="Cambria Math" panose="02040503050406030204" pitchFamily="18" charset="0"/>
                      </a:rPr>
                      <m:t>1</m:t>
                    </m:r>
                    <m:r>
                      <a:rPr lang="en-US" b="0" i="1" smtClean="0">
                        <a:latin typeface="Cambria Math" panose="02040503050406030204" pitchFamily="18" charset="0"/>
                      </a:rPr>
                      <m:t>′</m:t>
                    </m:r>
                  </m:oMath>
                </a14:m>
                <a:r>
                  <a:rPr lang="en-US" dirty="0"/>
                  <a:t>-acceptance – only</a:t>
                </a:r>
                <a:r>
                  <a:rPr lang="en-US" baseline="0" dirty="0"/>
                  <a:t>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𝑏</m:t>
                        </m:r>
                      </m:e>
                      <m:sup>
                        <m:r>
                          <a:rPr lang="en-US" b="0" i="1" baseline="0" smtClean="0">
                            <a:latin typeface="Cambria Math" panose="02040503050406030204" pitchFamily="18" charset="0"/>
                          </a:rPr>
                          <m:t>𝜔</m:t>
                        </m:r>
                      </m:sup>
                    </m:sSup>
                  </m:oMath>
                </a14:m>
                <a:endParaRPr lang="en-US" dirty="0"/>
              </a:p>
              <a:p>
                <a:pPr algn="l"/>
                <a:endParaRPr lang="en-US" dirty="0"/>
              </a:p>
            </p:txBody>
          </p:sp>
        </mc:Choice>
        <mc:Fallback xmlns="">
          <p:sp>
            <p:nvSpPr>
              <p:cNvPr id="3" name="מציין מיקום של הערות 2"/>
              <p:cNvSpPr>
                <a:spLocks noGrp="1"/>
              </p:cNvSpPr>
              <p:nvPr>
                <p:ph type="body" idx="1"/>
              </p:nvPr>
            </p:nvSpPr>
            <p:spPr/>
            <p:txBody>
              <a:bodyPr/>
              <a:lstStyle/>
              <a:p>
                <a:pPr algn="l"/>
                <a:r>
                  <a:rPr lang="en-US" dirty="0"/>
                  <a:t>When </a:t>
                </a:r>
                <a:r>
                  <a:rPr lang="en-US" i="0">
                    <a:latin typeface="Cambria Math" panose="02040503050406030204" pitchFamily="18" charset="0"/>
                  </a:rPr>
                  <a:t>𝐹={𝑞_𝑎 },</a:t>
                </a:r>
                <a:r>
                  <a:rPr lang="en-US" b="0" i="0">
                    <a:latin typeface="Cambria Math" panose="02040503050406030204" pitchFamily="18" charset="0"/>
                  </a:rPr>
                  <a:t> w</a:t>
                </a:r>
                <a:r>
                  <a:rPr lang="en-US" dirty="0"/>
                  <a:t>ith </a:t>
                </a:r>
                <a:r>
                  <a:rPr lang="en-US" b="0" i="0">
                    <a:latin typeface="Cambria Math" panose="02040503050406030204" pitchFamily="18" charset="0"/>
                  </a:rPr>
                  <a:t>1</a:t>
                </a:r>
                <a:r>
                  <a:rPr lang="en-US" dirty="0"/>
                  <a:t>-acceptance – words that have at list one ‘a’.</a:t>
                </a:r>
              </a:p>
              <a:p>
                <a:pPr algn="l"/>
                <a:r>
                  <a:rPr lang="en-US" dirty="0"/>
                  <a:t>When </a:t>
                </a:r>
                <a:r>
                  <a:rPr lang="en-US" i="0">
                    <a:latin typeface="Cambria Math" panose="02040503050406030204" pitchFamily="18" charset="0"/>
                  </a:rPr>
                  <a:t>𝐹={𝑞_</a:t>
                </a:r>
                <a:r>
                  <a:rPr lang="en-US" b="0" i="0">
                    <a:latin typeface="Cambria Math" panose="02040503050406030204" pitchFamily="18" charset="0"/>
                  </a:rPr>
                  <a:t>𝑏 }</a:t>
                </a:r>
                <a:r>
                  <a:rPr lang="en-US" i="0">
                    <a:latin typeface="Cambria Math" panose="02040503050406030204" pitchFamily="18" charset="0"/>
                  </a:rPr>
                  <a:t>, w</a:t>
                </a:r>
                <a:r>
                  <a:rPr lang="en-US" dirty="0"/>
                  <a:t>ith </a:t>
                </a:r>
                <a:r>
                  <a:rPr lang="en-US" i="0">
                    <a:latin typeface="Cambria Math" panose="02040503050406030204" pitchFamily="18" charset="0"/>
                  </a:rPr>
                  <a:t>1</a:t>
                </a:r>
                <a:r>
                  <a:rPr lang="en-US" b="0" i="0">
                    <a:latin typeface="Cambria Math" panose="02040503050406030204" pitchFamily="18" charset="0"/>
                  </a:rPr>
                  <a:t>′</a:t>
                </a:r>
                <a:r>
                  <a:rPr lang="en-US" dirty="0"/>
                  <a:t>-acceptance – only</a:t>
                </a:r>
                <a:r>
                  <a:rPr lang="en-US" baseline="0" dirty="0"/>
                  <a:t> </a:t>
                </a:r>
                <a:r>
                  <a:rPr lang="en-US" b="0" i="0" baseline="0">
                    <a:latin typeface="Cambria Math" panose="02040503050406030204" pitchFamily="18" charset="0"/>
                  </a:rPr>
                  <a:t>𝑏^𝜔</a:t>
                </a:r>
                <a:endParaRPr lang="en-US" dirty="0"/>
              </a:p>
              <a:p>
                <a:pPr algn="l"/>
                <a:endParaRPr lang="en-US" dirty="0"/>
              </a:p>
            </p:txBody>
          </p:sp>
        </mc:Fallback>
      </mc:AlternateContent>
      <p:sp>
        <p:nvSpPr>
          <p:cNvPr id="4" name="מציין מיקום של מספר שקופית 3"/>
          <p:cNvSpPr>
            <a:spLocks noGrp="1"/>
          </p:cNvSpPr>
          <p:nvPr>
            <p:ph type="sldNum" sz="quarter" idx="10"/>
          </p:nvPr>
        </p:nvSpPr>
        <p:spPr/>
        <p:txBody>
          <a:bodyPr/>
          <a:lstStyle/>
          <a:p>
            <a:fld id="{46E2A4B4-AB2C-497C-BAA7-48088C62986D}" type="slidenum">
              <a:rPr lang="en-US" smtClean="0"/>
              <a:t>69</a:t>
            </a:fld>
            <a:endParaRPr lang="en-US"/>
          </a:p>
        </p:txBody>
      </p:sp>
    </p:spTree>
    <p:extLst>
      <p:ext uri="{BB962C8B-B14F-4D97-AF65-F5344CB8AC3E}">
        <p14:creationId xmlns:p14="http://schemas.microsoft.com/office/powerpoint/2010/main" val="2363621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In order to capture 1-acceptance via a set </a:t>
                </a:r>
                <a:r>
                  <a:rPr lang="en-US" sz="1200" b="0" i="1" u="none" strike="noStrike" kern="1200" baseline="0" dirty="0">
                    <a:solidFill>
                      <a:schemeClr val="tx1"/>
                    </a:solidFill>
                    <a:latin typeface="+mn-lt"/>
                    <a:ea typeface="+mn-ea"/>
                    <a:cs typeface="+mn-cs"/>
                  </a:rPr>
                  <a:t>F </a:t>
                </a:r>
                <a:r>
                  <a:rPr lang="en-US" sz="1200" b="0" i="0" u="none" strike="noStrike" kern="1200" baseline="0" dirty="0">
                    <a:solidFill>
                      <a:schemeClr val="tx1"/>
                    </a:solidFill>
                    <a:latin typeface="+mn-lt"/>
                    <a:ea typeface="+mn-ea"/>
                    <a:cs typeface="+mn-cs"/>
                  </a:rPr>
                  <a:t>by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acceptance, one introduces a transition from each </a:t>
                </a:r>
                <a:r>
                  <a:rPr lang="en-US" sz="1200" b="0" i="1" u="none" strike="noStrike" kern="1200" baseline="0" dirty="0">
                    <a:solidFill>
                      <a:schemeClr val="tx1"/>
                    </a:solidFill>
                    <a:latin typeface="+mn-lt"/>
                    <a:ea typeface="+mn-ea"/>
                    <a:cs typeface="+mn-cs"/>
                  </a:rPr>
                  <a:t>F</a:t>
                </a:r>
                <a:r>
                  <a:rPr lang="en-US" sz="1200" b="0" i="0" u="none" strike="noStrike" kern="1200" baseline="0" dirty="0">
                    <a:solidFill>
                      <a:schemeClr val="tx1"/>
                    </a:solidFill>
                    <a:latin typeface="+mn-lt"/>
                    <a:ea typeface="+mn-ea"/>
                    <a:cs typeface="+mn-cs"/>
                  </a:rPr>
                  <a:t>-state to a new state </a:t>
                </a:r>
                <a14:m>
                  <m:oMath xmlns:m="http://schemas.openxmlformats.org/officeDocument/2006/math">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panose="02040503050406030204" pitchFamily="18" charset="0"/>
                            <a:ea typeface="+mn-ea"/>
                            <a:cs typeface="+mn-cs"/>
                          </a:rPr>
                          <m:t>𝑞</m:t>
                        </m:r>
                      </m:e>
                      <m:sub>
                        <m:r>
                          <a:rPr lang="en-US" sz="1200" b="0" i="1" u="none" strike="noStrike" kern="1200" baseline="0" dirty="0" smtClean="0">
                            <a:solidFill>
                              <a:schemeClr val="tx1"/>
                            </a:solidFill>
                            <a:latin typeface="Cambria Math" panose="02040503050406030204" pitchFamily="18" charset="0"/>
                            <a:ea typeface="+mn-ea"/>
                            <a:cs typeface="+mn-cs"/>
                          </a:rPr>
                          <m:t>𝑓</m:t>
                        </m:r>
                      </m:sub>
                    </m:sSub>
                  </m:oMath>
                </a14:m>
                <a:r>
                  <a:rPr lang="en-US" sz="1200" b="0" i="0" u="none" strike="noStrike" kern="1200" baseline="0" dirty="0">
                    <a:solidFill>
                      <a:schemeClr val="tx1"/>
                    </a:solidFill>
                    <a:latin typeface="+mn-lt"/>
                    <a:ea typeface="+mn-ea"/>
                    <a:cs typeface="+mn-cs"/>
                  </a:rPr>
                  <a:t>, with a transition</a:t>
                </a:r>
              </a:p>
              <a:p>
                <a:pPr algn="l"/>
                <a:r>
                  <a:rPr lang="en-US" sz="1200" b="0" i="0" u="none" strike="noStrike" kern="1200" baseline="0" dirty="0">
                    <a:solidFill>
                      <a:schemeClr val="tx1"/>
                    </a:solidFill>
                    <a:latin typeface="+mn-lt"/>
                    <a:ea typeface="+mn-ea"/>
                    <a:cs typeface="+mn-cs"/>
                  </a:rPr>
                  <a:t>back to </a:t>
                </a:r>
                <a14:m>
                  <m:oMath xmlns:m="http://schemas.openxmlformats.org/officeDocument/2006/math">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panose="02040503050406030204" pitchFamily="18" charset="0"/>
                            <a:ea typeface="+mn-ea"/>
                            <a:cs typeface="+mn-cs"/>
                          </a:rPr>
                          <m:t>𝑞</m:t>
                        </m:r>
                      </m:e>
                      <m:sub>
                        <m:r>
                          <a:rPr lang="en-US" sz="1200" b="0" i="1" u="none" strike="noStrike" kern="1200" baseline="0" dirty="0" smtClean="0">
                            <a:solidFill>
                              <a:schemeClr val="tx1"/>
                            </a:solidFill>
                            <a:latin typeface="Cambria Math" panose="02040503050406030204" pitchFamily="18" charset="0"/>
                            <a:ea typeface="+mn-ea"/>
                            <a:cs typeface="+mn-cs"/>
                          </a:rPr>
                          <m:t>𝑓</m:t>
                        </m:r>
                      </m:sub>
                    </m:sSub>
                  </m:oMath>
                </a14:m>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which serves as only final state in the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automaton.</a:t>
                </a:r>
              </a:p>
              <a:p>
                <a:pPr algn="l"/>
                <a:r>
                  <a:rPr lang="en-US" sz="1200" b="0" i="0" u="none" strike="noStrike" kern="1200" baseline="0" dirty="0">
                    <a:solidFill>
                      <a:schemeClr val="tx1"/>
                    </a:solidFill>
                    <a:latin typeface="+mn-lt"/>
                    <a:ea typeface="+mn-ea"/>
                    <a:cs typeface="+mn-cs"/>
                  </a:rPr>
                  <a:t>For 1’-acceptance, it suffices to take the given automaton and use it as a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automaton (with the same set of designated states). – I don’t think that’s right, but we can just delete every state which is not in F.</a:t>
                </a:r>
                <a:endParaRPr lang="en-US" dirty="0"/>
              </a:p>
            </p:txBody>
          </p:sp>
        </mc:Choice>
        <mc:Fallback xmlns="">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In order to capture 1-acceptance via a set </a:t>
                </a:r>
                <a:r>
                  <a:rPr lang="en-US" sz="1200" b="0" i="1" u="none" strike="noStrike" kern="1200" baseline="0" dirty="0">
                    <a:solidFill>
                      <a:schemeClr val="tx1"/>
                    </a:solidFill>
                    <a:latin typeface="+mn-lt"/>
                    <a:ea typeface="+mn-ea"/>
                    <a:cs typeface="+mn-cs"/>
                  </a:rPr>
                  <a:t>F </a:t>
                </a:r>
                <a:r>
                  <a:rPr lang="en-US" sz="1200" b="0" i="0" u="none" strike="noStrike" kern="1200" baseline="0" dirty="0">
                    <a:solidFill>
                      <a:schemeClr val="tx1"/>
                    </a:solidFill>
                    <a:latin typeface="+mn-lt"/>
                    <a:ea typeface="+mn-ea"/>
                    <a:cs typeface="+mn-cs"/>
                  </a:rPr>
                  <a:t>by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acceptance, one introduces a transition from each </a:t>
                </a:r>
                <a:r>
                  <a:rPr lang="en-US" sz="1200" b="0" i="1" u="none" strike="noStrike" kern="1200" baseline="0" dirty="0">
                    <a:solidFill>
                      <a:schemeClr val="tx1"/>
                    </a:solidFill>
                    <a:latin typeface="+mn-lt"/>
                    <a:ea typeface="+mn-ea"/>
                    <a:cs typeface="+mn-cs"/>
                  </a:rPr>
                  <a:t>F</a:t>
                </a:r>
                <a:r>
                  <a:rPr lang="en-US" sz="1200" b="0" i="0" u="none" strike="noStrike" kern="1200" baseline="0" dirty="0">
                    <a:solidFill>
                      <a:schemeClr val="tx1"/>
                    </a:solidFill>
                    <a:latin typeface="+mn-lt"/>
                    <a:ea typeface="+mn-ea"/>
                    <a:cs typeface="+mn-cs"/>
                  </a:rPr>
                  <a:t>-state to a new state </a:t>
                </a:r>
                <a:r>
                  <a:rPr lang="en-US" sz="1200" b="0" i="0" u="none" strike="noStrike" kern="1200" baseline="0" dirty="0">
                    <a:solidFill>
                      <a:schemeClr val="tx1"/>
                    </a:solidFill>
                    <a:latin typeface="Cambria Math" panose="02040503050406030204" pitchFamily="18" charset="0"/>
                    <a:ea typeface="+mn-ea"/>
                    <a:cs typeface="+mn-cs"/>
                  </a:rPr>
                  <a:t>𝑞_𝑓</a:t>
                </a:r>
                <a:r>
                  <a:rPr lang="en-US" sz="1200" b="0" i="0" u="none" strike="noStrike" kern="1200" baseline="0" dirty="0">
                    <a:solidFill>
                      <a:schemeClr val="tx1"/>
                    </a:solidFill>
                    <a:latin typeface="+mn-lt"/>
                    <a:ea typeface="+mn-ea"/>
                    <a:cs typeface="+mn-cs"/>
                  </a:rPr>
                  <a:t>, with a transition</a:t>
                </a:r>
              </a:p>
              <a:p>
                <a:pPr algn="l"/>
                <a:r>
                  <a:rPr lang="en-US" sz="1200" b="0" i="0" u="none" strike="noStrike" kern="1200" baseline="0" dirty="0">
                    <a:solidFill>
                      <a:schemeClr val="tx1"/>
                    </a:solidFill>
                    <a:latin typeface="+mn-lt"/>
                    <a:ea typeface="+mn-ea"/>
                    <a:cs typeface="+mn-cs"/>
                  </a:rPr>
                  <a:t>back to </a:t>
                </a:r>
                <a:r>
                  <a:rPr lang="en-US" sz="1200" b="0" i="0" u="none" strike="noStrike" kern="1200" baseline="0" dirty="0">
                    <a:solidFill>
                      <a:schemeClr val="tx1"/>
                    </a:solidFill>
                    <a:latin typeface="Cambria Math" panose="02040503050406030204" pitchFamily="18" charset="0"/>
                    <a:ea typeface="+mn-ea"/>
                    <a:cs typeface="+mn-cs"/>
                  </a:rPr>
                  <a:t>𝑞_𝑓</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which serves as only final state in the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automaton.</a:t>
                </a:r>
              </a:p>
              <a:p>
                <a:pPr algn="l"/>
                <a:r>
                  <a:rPr lang="en-US" sz="1200" b="0" i="0" u="none" strike="noStrike" kern="1200" baseline="0" dirty="0">
                    <a:solidFill>
                      <a:schemeClr val="tx1"/>
                    </a:solidFill>
                    <a:latin typeface="+mn-lt"/>
                    <a:ea typeface="+mn-ea"/>
                    <a:cs typeface="+mn-cs"/>
                  </a:rPr>
                  <a:t>For 1’-acceptance, it suffices to take the given automaton and use it as a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automaton (with the same set of designated states)</a:t>
                </a:r>
                <a:r>
                  <a:rPr lang="en-US" sz="1200" b="0" i="0" u="none" strike="noStrike" kern="1200" baseline="0" dirty="0">
                    <a:solidFill>
                      <a:schemeClr val="tx1"/>
                    </a:solidFill>
                    <a:latin typeface="+mn-lt"/>
                    <a:ea typeface="+mn-ea"/>
                    <a:cs typeface="+mn-cs"/>
                  </a:rPr>
                  <a:t>. – I don’t think that’s right, but we can just delete every state which is not in F.</a:t>
                </a:r>
                <a:endParaRPr lang="en-US" dirty="0"/>
              </a:p>
            </p:txBody>
          </p:sp>
        </mc:Fallback>
      </mc:AlternateContent>
      <p:sp>
        <p:nvSpPr>
          <p:cNvPr id="4" name="מציין מיקום של מספר שקופית 3"/>
          <p:cNvSpPr>
            <a:spLocks noGrp="1"/>
          </p:cNvSpPr>
          <p:nvPr>
            <p:ph type="sldNum" sz="quarter" idx="10"/>
          </p:nvPr>
        </p:nvSpPr>
        <p:spPr/>
        <p:txBody>
          <a:bodyPr/>
          <a:lstStyle/>
          <a:p>
            <a:fld id="{46E2A4B4-AB2C-497C-BAA7-48088C62986D}" type="slidenum">
              <a:rPr lang="en-US" smtClean="0"/>
              <a:t>70</a:t>
            </a:fld>
            <a:endParaRPr lang="en-US"/>
          </a:p>
        </p:txBody>
      </p:sp>
    </p:spTree>
    <p:extLst>
      <p:ext uri="{BB962C8B-B14F-4D97-AF65-F5344CB8AC3E}">
        <p14:creationId xmlns:p14="http://schemas.microsoft.com/office/powerpoint/2010/main" val="22275635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it should be obvious that an infinity condition in the definition of an </a:t>
            </a:r>
            <a:r>
              <a:rPr lang="en-US" sz="1200" b="0" i="1" u="none" strike="noStrike" kern="1200" baseline="0" dirty="0">
                <a:solidFill>
                  <a:schemeClr val="tx1"/>
                </a:solidFill>
                <a:latin typeface="+mn-lt"/>
                <a:ea typeface="+mn-ea"/>
                <a:cs typeface="+mn-cs"/>
              </a:rPr>
              <a:t>ω</a:t>
            </a:r>
            <a:r>
              <a:rPr lang="en-US" sz="1200" b="0" i="0" u="none" strike="noStrike" kern="1200" baseline="0" dirty="0">
                <a:solidFill>
                  <a:schemeClr val="tx1"/>
                </a:solidFill>
                <a:latin typeface="+mn-lt"/>
                <a:ea typeface="+mn-ea"/>
                <a:cs typeface="+mn-cs"/>
              </a:rPr>
              <a:t>-language cannot in general be simulated by an occurrence condition.</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71</a:t>
            </a:fld>
            <a:endParaRPr lang="en-US"/>
          </a:p>
        </p:txBody>
      </p:sp>
    </p:spTree>
    <p:extLst>
      <p:ext uri="{BB962C8B-B14F-4D97-AF65-F5344CB8AC3E}">
        <p14:creationId xmlns:p14="http://schemas.microsoft.com/office/powerpoint/2010/main" val="2001080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in Chapter 3 : Nondeterministic </a:t>
            </a:r>
            <a:r>
              <a:rPr lang="en-US" sz="1200" b="0" i="0" u="none" strike="noStrike" kern="1200" baseline="0" dirty="0" err="1">
                <a:solidFill>
                  <a:schemeClr val="tx1"/>
                </a:solidFill>
                <a:latin typeface="+mn-lt"/>
                <a:ea typeface="+mn-ea"/>
                <a:cs typeface="+mn-cs"/>
              </a:rPr>
              <a:t>B</a:t>
            </a:r>
            <a:r>
              <a:rPr lang="en-US" dirty="0" err="1"/>
              <a:t>ü</a:t>
            </a:r>
            <a:r>
              <a:rPr lang="en-US" sz="1200" b="0" i="0" u="none" strike="noStrike" kern="1200" baseline="0" dirty="0" err="1">
                <a:solidFill>
                  <a:schemeClr val="tx1"/>
                </a:solidFill>
                <a:latin typeface="+mn-lt"/>
                <a:ea typeface="+mn-ea"/>
                <a:cs typeface="+mn-cs"/>
              </a:rPr>
              <a:t>chi</a:t>
            </a:r>
            <a:r>
              <a:rPr lang="en-US" sz="1200" b="0" i="0" u="none" strike="noStrike" kern="1200" baseline="0" dirty="0">
                <a:solidFill>
                  <a:schemeClr val="tx1"/>
                </a:solidFill>
                <a:latin typeface="+mn-lt"/>
                <a:ea typeface="+mn-ea"/>
                <a:cs typeface="+mn-cs"/>
              </a:rPr>
              <a:t> automata accept the same </a:t>
            </a:r>
            <a:r>
              <a:rPr lang="en-US" sz="1200" b="0" i="1" u="none" strike="noStrike" kern="1200" baseline="0" dirty="0">
                <a:solidFill>
                  <a:schemeClr val="tx1"/>
                </a:solidFill>
                <a:latin typeface="+mn-lt"/>
                <a:ea typeface="+mn-ea"/>
                <a:cs typeface="+mn-cs"/>
              </a:rPr>
              <a:t>ω</a:t>
            </a:r>
            <a:r>
              <a:rPr lang="en-US" sz="1200" b="0" i="0" u="none" strike="noStrike" kern="1200" baseline="0" dirty="0">
                <a:solidFill>
                  <a:schemeClr val="tx1"/>
                </a:solidFill>
                <a:latin typeface="+mn-lt"/>
                <a:ea typeface="+mn-ea"/>
                <a:cs typeface="+mn-cs"/>
              </a:rPr>
              <a:t>-languages as deterministic Muller automata.</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73</a:t>
            </a:fld>
            <a:endParaRPr lang="en-US"/>
          </a:p>
        </p:txBody>
      </p:sp>
    </p:spTree>
    <p:extLst>
      <p:ext uri="{BB962C8B-B14F-4D97-AF65-F5344CB8AC3E}">
        <p14:creationId xmlns:p14="http://schemas.microsoft.com/office/powerpoint/2010/main" val="1723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13</a:t>
            </a:fld>
            <a:endParaRPr lang="en-US"/>
          </a:p>
        </p:txBody>
      </p:sp>
    </p:spTree>
    <p:extLst>
      <p:ext uri="{BB962C8B-B14F-4D97-AF65-F5344CB8AC3E}">
        <p14:creationId xmlns:p14="http://schemas.microsoft.com/office/powerpoint/2010/main" val="15620844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74</a:t>
            </a:fld>
            <a:endParaRPr lang="en-US"/>
          </a:p>
        </p:txBody>
      </p:sp>
    </p:spTree>
    <p:extLst>
      <p:ext uri="{BB962C8B-B14F-4D97-AF65-F5344CB8AC3E}">
        <p14:creationId xmlns:p14="http://schemas.microsoft.com/office/powerpoint/2010/main" val="401248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 From this remark one concludes immediately that each nonempty </a:t>
            </a:r>
            <a:r>
              <a:rPr lang="en-US" sz="1200" b="0" i="0" u="none" strike="noStrike" kern="1200" baseline="0" dirty="0" err="1">
                <a:solidFill>
                  <a:schemeClr val="tx1"/>
                </a:solidFill>
                <a:latin typeface="+mn-lt"/>
                <a:ea typeface="+mn-ea"/>
                <a:cs typeface="+mn-cs"/>
              </a:rPr>
              <a:t>B</a:t>
            </a:r>
            <a:r>
              <a:rPr lang="en-US" dirty="0" err="1"/>
              <a:t>üchi</a:t>
            </a:r>
            <a:r>
              <a:rPr lang="en-US" dirty="0"/>
              <a:t> </a:t>
            </a:r>
            <a:r>
              <a:rPr lang="en-US" sz="1200" b="0" i="0" u="none" strike="noStrike" kern="1200" baseline="0" dirty="0">
                <a:solidFill>
                  <a:schemeClr val="tx1"/>
                </a:solidFill>
                <a:latin typeface="+mn-lt"/>
                <a:ea typeface="+mn-ea"/>
                <a:cs typeface="+mn-cs"/>
              </a:rPr>
              <a:t>recognizable </a:t>
            </a:r>
            <a:r>
              <a:rPr lang="en-US" sz="1200" b="0" i="1" u="none" strike="noStrike" kern="1200" baseline="0" dirty="0">
                <a:solidFill>
                  <a:schemeClr val="tx1"/>
                </a:solidFill>
                <a:latin typeface="+mn-lt"/>
                <a:ea typeface="+mn-ea"/>
                <a:cs typeface="+mn-cs"/>
              </a:rPr>
              <a:t>ω</a:t>
            </a:r>
            <a:r>
              <a:rPr lang="en-US" sz="1200" b="0" i="0" u="none" strike="noStrike" kern="1200" baseline="0" dirty="0">
                <a:solidFill>
                  <a:schemeClr val="tx1"/>
                </a:solidFill>
                <a:latin typeface="+mn-lt"/>
                <a:ea typeface="+mn-ea"/>
                <a:cs typeface="+mn-cs"/>
              </a:rPr>
              <a:t>-language contains an ultimately periodic word.</a:t>
            </a:r>
          </a:p>
          <a:p>
            <a:pPr algn="l"/>
            <a:r>
              <a:rPr lang="en-US" sz="1200" b="0" i="0" u="none" strike="noStrike" kern="1200" baseline="0" dirty="0">
                <a:solidFill>
                  <a:schemeClr val="tx1"/>
                </a:solidFill>
                <a:latin typeface="+mn-lt"/>
                <a:ea typeface="+mn-ea"/>
                <a:cs typeface="+mn-cs"/>
              </a:rPr>
              <a:t>- Let us also note that the </a:t>
            </a:r>
            <a:r>
              <a:rPr lang="en-US" sz="1200" b="1" i="0" u="none" strike="noStrike" kern="1200" baseline="0" dirty="0">
                <a:solidFill>
                  <a:schemeClr val="tx1"/>
                </a:solidFill>
                <a:latin typeface="+mn-lt"/>
                <a:ea typeface="+mn-ea"/>
                <a:cs typeface="+mn-cs"/>
              </a:rPr>
              <a:t>emptiness problem </a:t>
            </a:r>
            <a:r>
              <a:rPr lang="en-US" sz="1200" b="0" i="0" u="none" strike="noStrike" kern="1200" baseline="0" dirty="0">
                <a:solidFill>
                  <a:schemeClr val="tx1"/>
                </a:solidFill>
                <a:latin typeface="+mn-lt"/>
                <a:ea typeface="+mn-ea"/>
                <a:cs typeface="+mn-cs"/>
              </a:rPr>
              <a:t>is decidable for </a:t>
            </a:r>
            <a:r>
              <a:rPr lang="en-US" sz="1200" b="0" i="0" u="none" strike="noStrike" kern="1200" baseline="0" dirty="0" err="1">
                <a:solidFill>
                  <a:schemeClr val="tx1"/>
                </a:solidFill>
                <a:latin typeface="+mn-lt"/>
                <a:ea typeface="+mn-ea"/>
                <a:cs typeface="+mn-cs"/>
              </a:rPr>
              <a:t>B</a:t>
            </a:r>
            <a:r>
              <a:rPr lang="en-US" dirty="0" err="1"/>
              <a:t>üchi</a:t>
            </a:r>
            <a:r>
              <a:rPr lang="en-US" dirty="0"/>
              <a:t> </a:t>
            </a:r>
            <a:r>
              <a:rPr lang="en-US" sz="1200" b="0" i="0" u="none" strike="noStrike" kern="1200" baseline="0" dirty="0">
                <a:solidFill>
                  <a:schemeClr val="tx1"/>
                </a:solidFill>
                <a:latin typeface="+mn-lt"/>
                <a:ea typeface="+mn-ea"/>
                <a:cs typeface="+mn-cs"/>
              </a:rPr>
              <a:t>automata, i.e. there exists an algorithm that decides whether the language recognized</a:t>
            </a:r>
          </a:p>
          <a:p>
            <a:pPr algn="l"/>
            <a:r>
              <a:rPr lang="en-US" sz="1200" b="0" i="0" u="none" strike="noStrike" kern="1200" baseline="0" dirty="0">
                <a:solidFill>
                  <a:schemeClr val="tx1"/>
                </a:solidFill>
                <a:latin typeface="+mn-lt"/>
                <a:ea typeface="+mn-ea"/>
                <a:cs typeface="+mn-cs"/>
              </a:rPr>
              <a:t>by an arbitrary (nondeterministic) </a:t>
            </a:r>
            <a:r>
              <a:rPr lang="en-US" sz="1200" b="0" i="0" u="none" strike="noStrike" kern="1200" baseline="0" dirty="0" err="1">
                <a:solidFill>
                  <a:schemeClr val="tx1"/>
                </a:solidFill>
                <a:latin typeface="+mn-lt"/>
                <a:ea typeface="+mn-ea"/>
                <a:cs typeface="+mn-cs"/>
              </a:rPr>
              <a:t>B</a:t>
            </a:r>
            <a:r>
              <a:rPr lang="en-US" dirty="0" err="1"/>
              <a:t>üchi</a:t>
            </a:r>
            <a:r>
              <a:rPr lang="en-US" dirty="0"/>
              <a:t> </a:t>
            </a:r>
            <a:r>
              <a:rPr lang="en-US" sz="1200" b="0" i="0" u="none" strike="noStrike" kern="1200" baseline="0" dirty="0">
                <a:solidFill>
                  <a:schemeClr val="tx1"/>
                </a:solidFill>
                <a:latin typeface="+mn-lt"/>
                <a:ea typeface="+mn-ea"/>
                <a:cs typeface="+mn-cs"/>
              </a:rPr>
              <a:t>automaton is empty. Given a </a:t>
            </a:r>
            <a:r>
              <a:rPr lang="en-US" sz="1200" b="0" i="0" u="none" strike="noStrike" kern="1200" baseline="0" dirty="0" err="1">
                <a:solidFill>
                  <a:schemeClr val="tx1"/>
                </a:solidFill>
                <a:latin typeface="+mn-lt"/>
                <a:ea typeface="+mn-ea"/>
                <a:cs typeface="+mn-cs"/>
              </a:rPr>
              <a:t>B</a:t>
            </a:r>
            <a:r>
              <a:rPr lang="en-US" dirty="0" err="1"/>
              <a:t>üchi</a:t>
            </a:r>
            <a:r>
              <a:rPr lang="en-US" dirty="0"/>
              <a:t> </a:t>
            </a:r>
            <a:r>
              <a:rPr lang="en-US" sz="1200" b="0" i="0" u="none" strike="noStrike" kern="1200" baseline="0" dirty="0">
                <a:solidFill>
                  <a:schemeClr val="tx1"/>
                </a:solidFill>
                <a:latin typeface="+mn-lt"/>
                <a:ea typeface="+mn-ea"/>
                <a:cs typeface="+mn-cs"/>
              </a:rPr>
              <a:t>automaton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one computes the set of reachable states, and for each</a:t>
            </a:r>
          </a:p>
          <a:p>
            <a:pPr algn="l"/>
            <a:r>
              <a:rPr lang="en-US" sz="1200" b="0" i="0" u="none" strike="noStrike" kern="1200" baseline="0" dirty="0">
                <a:solidFill>
                  <a:schemeClr val="tx1"/>
                </a:solidFill>
                <a:latin typeface="+mn-lt"/>
                <a:ea typeface="+mn-ea"/>
                <a:cs typeface="+mn-cs"/>
              </a:rPr>
              <a:t>reachable state </a:t>
            </a:r>
            <a:r>
              <a:rPr lang="en-US" sz="1200" b="0" i="1" u="none" strike="noStrike" kern="1200" baseline="0" dirty="0">
                <a:solidFill>
                  <a:schemeClr val="tx1"/>
                </a:solidFill>
                <a:latin typeface="+mn-lt"/>
                <a:ea typeface="+mn-ea"/>
                <a:cs typeface="+mn-cs"/>
              </a:rPr>
              <a:t>q </a:t>
            </a:r>
            <a:r>
              <a:rPr lang="en-US" sz="1200" b="0" i="0" u="none" strike="noStrike" kern="1200" baseline="0" dirty="0">
                <a:solidFill>
                  <a:schemeClr val="tx1"/>
                </a:solidFill>
                <a:latin typeface="+mn-lt"/>
                <a:ea typeface="+mn-ea"/>
                <a:cs typeface="+mn-cs"/>
              </a:rPr>
              <a:t>from </a:t>
            </a:r>
            <a:r>
              <a:rPr lang="en-US" sz="1200" b="0" i="1" u="none" strike="noStrike" kern="1200" baseline="0" dirty="0">
                <a:solidFill>
                  <a:schemeClr val="tx1"/>
                </a:solidFill>
                <a:latin typeface="+mn-lt"/>
                <a:ea typeface="+mn-ea"/>
                <a:cs typeface="+mn-cs"/>
              </a:rPr>
              <a:t>F  </a:t>
            </a:r>
            <a:r>
              <a:rPr lang="en-US" sz="1200" b="0" i="0" u="none" strike="noStrike" kern="1200" baseline="0" dirty="0">
                <a:solidFill>
                  <a:schemeClr val="tx1"/>
                </a:solidFill>
                <a:latin typeface="+mn-lt"/>
                <a:ea typeface="+mn-ea"/>
                <a:cs typeface="+mn-cs"/>
              </a:rPr>
              <a:t>checks whether </a:t>
            </a:r>
            <a:r>
              <a:rPr lang="en-US" sz="1200" b="0" i="1" u="none" strike="noStrike" kern="1200" baseline="0" dirty="0">
                <a:solidFill>
                  <a:schemeClr val="tx1"/>
                </a:solidFill>
                <a:latin typeface="+mn-lt"/>
                <a:ea typeface="+mn-ea"/>
                <a:cs typeface="+mn-cs"/>
              </a:rPr>
              <a:t>q </a:t>
            </a:r>
            <a:r>
              <a:rPr lang="en-US" sz="1200" b="0" i="0" u="none" strike="noStrike" kern="1200" baseline="0" dirty="0">
                <a:solidFill>
                  <a:schemeClr val="tx1"/>
                </a:solidFill>
                <a:latin typeface="+mn-lt"/>
                <a:ea typeface="+mn-ea"/>
                <a:cs typeface="+mn-cs"/>
              </a:rPr>
              <a:t>is reachable from </a:t>
            </a:r>
            <a:r>
              <a:rPr lang="en-US" sz="1200" b="0" i="1" u="none" strike="noStrike" kern="1200" baseline="0" dirty="0">
                <a:solidFill>
                  <a:schemeClr val="tx1"/>
                </a:solidFill>
                <a:latin typeface="+mn-lt"/>
                <a:ea typeface="+mn-ea"/>
                <a:cs typeface="+mn-cs"/>
              </a:rPr>
              <a:t>q </a:t>
            </a:r>
            <a:r>
              <a:rPr lang="en-US" sz="1200" b="0" i="0" u="none" strike="noStrike" kern="1200" baseline="0" dirty="0">
                <a:solidFill>
                  <a:schemeClr val="tx1"/>
                </a:solidFill>
                <a:latin typeface="+mn-lt"/>
                <a:ea typeface="+mn-ea"/>
                <a:cs typeface="+mn-cs"/>
              </a:rPr>
              <a:t>by a nonempty path. Such a loop exists if and only if there exists an infinite word </a:t>
            </a:r>
            <a:r>
              <a:rPr lang="en-US" sz="1200" b="0" i="1" u="none" strike="noStrike" kern="1200" baseline="0" dirty="0">
                <a:solidFill>
                  <a:schemeClr val="tx1"/>
                </a:solidFill>
                <a:latin typeface="+mn-lt"/>
                <a:ea typeface="+mn-ea"/>
                <a:cs typeface="+mn-cs"/>
              </a:rPr>
              <a:t>α </a:t>
            </a:r>
            <a:r>
              <a:rPr lang="en-US" sz="1200" b="0" i="0" u="none" strike="noStrike" kern="1200" baseline="0" dirty="0">
                <a:solidFill>
                  <a:schemeClr val="tx1"/>
                </a:solidFill>
                <a:latin typeface="+mn-lt"/>
                <a:ea typeface="+mn-ea"/>
                <a:cs typeface="+mn-cs"/>
              </a:rPr>
              <a:t>and a run</a:t>
            </a:r>
          </a:p>
          <a:p>
            <a:pPr algn="l"/>
            <a:r>
              <a:rPr lang="en-US" sz="1200" b="0" i="0" u="none" strike="noStrike" kern="1200" baseline="0" dirty="0">
                <a:solidFill>
                  <a:schemeClr val="tx1"/>
                </a:solidFill>
                <a:latin typeface="+mn-lt"/>
                <a:ea typeface="+mn-ea"/>
                <a:cs typeface="+mn-cs"/>
              </a:rPr>
              <a:t>of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on </a:t>
            </a:r>
            <a:r>
              <a:rPr lang="en-US" sz="1200" b="0" i="1" u="none" strike="noStrike" kern="1200" baseline="0" dirty="0">
                <a:solidFill>
                  <a:schemeClr val="tx1"/>
                </a:solidFill>
                <a:latin typeface="+mn-lt"/>
                <a:ea typeface="+mn-ea"/>
                <a:cs typeface="+mn-cs"/>
              </a:rPr>
              <a:t>α </a:t>
            </a:r>
            <a:r>
              <a:rPr lang="en-US" sz="1200" b="0" i="0" u="none" strike="noStrike" kern="1200" baseline="0" dirty="0">
                <a:solidFill>
                  <a:schemeClr val="tx1"/>
                </a:solidFill>
                <a:latin typeface="+mn-lt"/>
                <a:ea typeface="+mn-ea"/>
                <a:cs typeface="+mn-cs"/>
              </a:rPr>
              <a:t>such that </a:t>
            </a:r>
            <a:r>
              <a:rPr lang="en-US" sz="1200" b="0" i="1" u="none" strike="noStrike" kern="1200" baseline="0" dirty="0">
                <a:solidFill>
                  <a:schemeClr val="tx1"/>
                </a:solidFill>
                <a:latin typeface="+mn-lt"/>
                <a:ea typeface="+mn-ea"/>
                <a:cs typeface="+mn-cs"/>
              </a:rPr>
              <a:t>q </a:t>
            </a:r>
            <a:r>
              <a:rPr lang="en-US" sz="1200" b="0" i="0" u="none" strike="noStrike" kern="1200" baseline="0" dirty="0">
                <a:solidFill>
                  <a:schemeClr val="tx1"/>
                </a:solidFill>
                <a:latin typeface="+mn-lt"/>
                <a:ea typeface="+mn-ea"/>
                <a:cs typeface="+mn-cs"/>
              </a:rPr>
              <a:t>is a recurring state in this run.</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15</a:t>
            </a:fld>
            <a:endParaRPr lang="en-US"/>
          </a:p>
        </p:txBody>
      </p:sp>
    </p:spTree>
    <p:extLst>
      <p:ext uri="{BB962C8B-B14F-4D97-AF65-F5344CB8AC3E}">
        <p14:creationId xmlns:p14="http://schemas.microsoft.com/office/powerpoint/2010/main" val="392367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marL="45720" indent="0" algn="l">
                  <a:buNone/>
                </a:pPr>
                <a:r>
                  <a:rPr lang="en-US" dirty="0"/>
                  <a:t>When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𝑏</m:t>
                                </m:r>
                              </m:sub>
                            </m:sSub>
                          </m:e>
                        </m:d>
                      </m:e>
                    </m:d>
                    <m:r>
                      <a:rPr lang="en-US" b="0" i="0" smtClean="0">
                        <a:latin typeface="Cambria Math" panose="02040503050406030204" pitchFamily="18" charset="0"/>
                      </a:rPr>
                      <m:t> </m:t>
                    </m:r>
                  </m:oMath>
                </a14:m>
                <a:r>
                  <a:rPr lang="en-US" dirty="0"/>
                  <a:t>- words</a:t>
                </a:r>
                <a:r>
                  <a:rPr lang="en-US" baseline="0" dirty="0"/>
                  <a:t> with infinitely many a’s and b’s.</a:t>
                </a:r>
                <a:r>
                  <a:rPr lang="en-US" dirty="0"/>
                  <a:t> </a:t>
                </a:r>
              </a:p>
              <a:p>
                <a:pPr marL="45720" indent="0" algn="l">
                  <a:buNone/>
                </a:pPr>
                <a:r>
                  <a:rPr lang="en-US" dirty="0"/>
                  <a:t>When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𝑎</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q</m:t>
                                </m:r>
                              </m:e>
                              <m:sub>
                                <m:r>
                                  <m:rPr>
                                    <m:sty m:val="p"/>
                                  </m:rPr>
                                  <a:rPr lang="en-US" b="0" i="0" smtClean="0">
                                    <a:latin typeface="Cambria Math" panose="02040503050406030204" pitchFamily="18" charset="0"/>
                                  </a:rPr>
                                  <m:t>b</m:t>
                                </m:r>
                              </m:sub>
                            </m:sSub>
                          </m:e>
                        </m:d>
                      </m:e>
                    </m:d>
                  </m:oMath>
                </a14:m>
                <a:r>
                  <a:rPr lang="en-US" dirty="0"/>
                  <a:t> - Words with finitely many a’s and infinitely many b’s, or finitely many b’s and infinitely many a’s</a:t>
                </a:r>
              </a:p>
            </p:txBody>
          </p:sp>
        </mc:Choice>
        <mc:Fallback xmlns="">
          <p:sp>
            <p:nvSpPr>
              <p:cNvPr id="3" name="מציין מיקום של הערות 2"/>
              <p:cNvSpPr>
                <a:spLocks noGrp="1"/>
              </p:cNvSpPr>
              <p:nvPr>
                <p:ph type="body" idx="1"/>
              </p:nvPr>
            </p:nvSpPr>
            <p:spPr/>
            <p:txBody>
              <a:bodyPr/>
              <a:lstStyle/>
              <a:p>
                <a:pPr marL="45720" indent="0" algn="l">
                  <a:buNone/>
                </a:pPr>
                <a:r>
                  <a:rPr lang="en-US" dirty="0"/>
                  <a:t>When </a:t>
                </a:r>
                <a:r>
                  <a:rPr lang="en-US" b="0" i="0">
                    <a:latin typeface="Cambria Math" panose="02040503050406030204" pitchFamily="18" charset="0"/>
                  </a:rPr>
                  <a:t>𝐹={{𝑞_𝑎,𝑞_𝑏 }}  </a:t>
                </a:r>
                <a:r>
                  <a:rPr lang="en-US" dirty="0"/>
                  <a:t>- words</a:t>
                </a:r>
                <a:r>
                  <a:rPr lang="en-US" baseline="0" dirty="0"/>
                  <a:t> with infinitely many a’s and b’s.</a:t>
                </a:r>
                <a:r>
                  <a:rPr lang="en-US" dirty="0"/>
                  <a:t> </a:t>
                </a:r>
              </a:p>
              <a:p>
                <a:pPr marL="45720" indent="0" algn="l">
                  <a:buNone/>
                </a:pPr>
                <a:r>
                  <a:rPr lang="en-US" dirty="0"/>
                  <a:t>When </a:t>
                </a:r>
                <a:r>
                  <a:rPr lang="en-US" b="0" i="0">
                    <a:latin typeface="Cambria Math" panose="02040503050406030204" pitchFamily="18" charset="0"/>
                  </a:rPr>
                  <a:t>𝐹={{𝑞_𝑎 },{q_b }}</a:t>
                </a:r>
                <a:r>
                  <a:rPr lang="en-US" dirty="0"/>
                  <a:t> - Words with finitely many a’s and infinitely many b’s, or finitely many b’s and infinitely many a’s</a:t>
                </a:r>
                <a:endParaRPr lang="en-US" dirty="0"/>
              </a:p>
            </p:txBody>
          </p:sp>
        </mc:Fallback>
      </mc:AlternateContent>
      <p:sp>
        <p:nvSpPr>
          <p:cNvPr id="4" name="מציין מיקום של מספר שקופית 3"/>
          <p:cNvSpPr>
            <a:spLocks noGrp="1"/>
          </p:cNvSpPr>
          <p:nvPr>
            <p:ph type="sldNum" sz="quarter" idx="10"/>
          </p:nvPr>
        </p:nvSpPr>
        <p:spPr/>
        <p:txBody>
          <a:bodyPr/>
          <a:lstStyle/>
          <a:p>
            <a:fld id="{46E2A4B4-AB2C-497C-BAA7-48088C62986D}" type="slidenum">
              <a:rPr lang="en-US" smtClean="0"/>
              <a:t>17</a:t>
            </a:fld>
            <a:endParaRPr lang="en-US"/>
          </a:p>
        </p:txBody>
      </p:sp>
    </p:spTree>
    <p:extLst>
      <p:ext uri="{BB962C8B-B14F-4D97-AF65-F5344CB8AC3E}">
        <p14:creationId xmlns:p14="http://schemas.microsoft.com/office/powerpoint/2010/main" val="72313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define the family </a:t>
            </a:r>
            <a:r>
              <a:rPr lang="en-US" sz="1200" b="0" i="1" u="none" strike="noStrike" kern="1200" baseline="0" dirty="0">
                <a:solidFill>
                  <a:schemeClr val="tx1"/>
                </a:solidFill>
                <a:latin typeface="+mn-lt"/>
                <a:ea typeface="+mn-ea"/>
                <a:cs typeface="+mn-cs"/>
              </a:rPr>
              <a:t>F </a:t>
            </a:r>
            <a:r>
              <a:rPr lang="en-US" sz="1200" b="0" i="0" u="none" strike="noStrike" kern="1200" baseline="0" dirty="0">
                <a:solidFill>
                  <a:schemeClr val="tx1"/>
                </a:solidFill>
                <a:latin typeface="+mn-lt"/>
                <a:ea typeface="+mn-ea"/>
                <a:cs typeface="+mn-cs"/>
              </a:rPr>
              <a:t>of sets of states by collecting all subsets of </a:t>
            </a:r>
            <a:r>
              <a:rPr lang="en-US" sz="1200" b="0" i="1" u="none" strike="noStrike" kern="1200" baseline="0" dirty="0">
                <a:solidFill>
                  <a:schemeClr val="tx1"/>
                </a:solidFill>
                <a:latin typeface="+mn-lt"/>
                <a:ea typeface="+mn-ea"/>
                <a:cs typeface="+mn-cs"/>
              </a:rPr>
              <a:t>Q </a:t>
            </a:r>
            <a:r>
              <a:rPr lang="en-US" sz="1200" b="0" i="0" u="none" strike="noStrike" kern="1200" baseline="0" dirty="0">
                <a:solidFill>
                  <a:schemeClr val="tx1"/>
                </a:solidFill>
                <a:latin typeface="+mn-lt"/>
                <a:ea typeface="+mn-ea"/>
                <a:cs typeface="+mn-cs"/>
              </a:rPr>
              <a:t>which contain a state from </a:t>
            </a:r>
            <a:r>
              <a:rPr lang="en-US" sz="1200" b="0" i="1" u="none" strike="noStrike" kern="1200" baseline="0" dirty="0">
                <a:solidFill>
                  <a:schemeClr val="tx1"/>
                </a:solidFill>
                <a:latin typeface="+mn-lt"/>
                <a:ea typeface="+mn-ea"/>
                <a:cs typeface="+mn-cs"/>
              </a:rPr>
              <a:t>F</a:t>
            </a:r>
            <a:r>
              <a:rPr lang="en-US" sz="1200" b="0" i="0" u="none" strike="noStrike" kern="1200" baseline="0" dirty="0">
                <a:solidFill>
                  <a:schemeClr val="tx1"/>
                </a:solidFill>
                <a:latin typeface="+mn-lt"/>
                <a:ea typeface="+mn-ea"/>
                <a:cs typeface="+mn-cs"/>
              </a:rPr>
              <a:t>.</a:t>
            </a:r>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18</a:t>
            </a:fld>
            <a:endParaRPr lang="en-US"/>
          </a:p>
        </p:txBody>
      </p:sp>
    </p:spTree>
    <p:extLst>
      <p:ext uri="{BB962C8B-B14F-4D97-AF65-F5344CB8AC3E}">
        <p14:creationId xmlns:p14="http://schemas.microsoft.com/office/powerpoint/2010/main" val="3860110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endParaRPr lang="en-US" dirty="0"/>
          </a:p>
        </p:txBody>
      </p:sp>
      <p:sp>
        <p:nvSpPr>
          <p:cNvPr id="4" name="מציין מיקום של מספר שקופית 3"/>
          <p:cNvSpPr>
            <a:spLocks noGrp="1"/>
          </p:cNvSpPr>
          <p:nvPr>
            <p:ph type="sldNum" sz="quarter" idx="10"/>
          </p:nvPr>
        </p:nvSpPr>
        <p:spPr/>
        <p:txBody>
          <a:bodyPr/>
          <a:lstStyle/>
          <a:p>
            <a:fld id="{46E2A4B4-AB2C-497C-BAA7-48088C62986D}" type="slidenum">
              <a:rPr lang="en-US" smtClean="0"/>
              <a:t>19</a:t>
            </a:fld>
            <a:endParaRPr lang="en-US"/>
          </a:p>
        </p:txBody>
      </p:sp>
    </p:spTree>
    <p:extLst>
      <p:ext uri="{BB962C8B-B14F-4D97-AF65-F5344CB8AC3E}">
        <p14:creationId xmlns:p14="http://schemas.microsoft.com/office/powerpoint/2010/main" val="64604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3BE2EB1-3376-46A1-8893-EED8F5F2B23E}" type="datetimeFigureOut">
              <a:rPr lang="en-US" smtClean="0"/>
              <a:t>3/22/2017</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08D2F63-301D-4F45-8596-0937DC66FD5E}"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80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3BE2EB1-3376-46A1-8893-EED8F5F2B23E}"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D2F63-301D-4F45-8596-0937DC66FD5E}" type="slidenum">
              <a:rPr lang="en-US" smtClean="0"/>
              <a:t>‹#›</a:t>
            </a:fld>
            <a:endParaRPr lang="en-US"/>
          </a:p>
        </p:txBody>
      </p:sp>
    </p:spTree>
    <p:extLst>
      <p:ext uri="{BB962C8B-B14F-4D97-AF65-F5344CB8AC3E}">
        <p14:creationId xmlns:p14="http://schemas.microsoft.com/office/powerpoint/2010/main" val="181519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3BE2EB1-3376-46A1-8893-EED8F5F2B23E}"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D2F63-301D-4F45-8596-0937DC66FD5E}" type="slidenum">
              <a:rPr lang="en-US" smtClean="0"/>
              <a:t>‹#›</a:t>
            </a:fld>
            <a:endParaRPr lang="en-US"/>
          </a:p>
        </p:txBody>
      </p:sp>
    </p:spTree>
    <p:extLst>
      <p:ext uri="{BB962C8B-B14F-4D97-AF65-F5344CB8AC3E}">
        <p14:creationId xmlns:p14="http://schemas.microsoft.com/office/powerpoint/2010/main" val="80836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3BE2EB1-3376-46A1-8893-EED8F5F2B23E}"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D2F63-301D-4F45-8596-0937DC66FD5E}" type="slidenum">
              <a:rPr lang="en-US" smtClean="0"/>
              <a:t>‹#›</a:t>
            </a:fld>
            <a:endParaRPr lang="en-US"/>
          </a:p>
        </p:txBody>
      </p:sp>
    </p:spTree>
    <p:extLst>
      <p:ext uri="{BB962C8B-B14F-4D97-AF65-F5344CB8AC3E}">
        <p14:creationId xmlns:p14="http://schemas.microsoft.com/office/powerpoint/2010/main" val="418185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D3BE2EB1-3376-46A1-8893-EED8F5F2B23E}"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D2F63-301D-4F45-8596-0937DC66FD5E}"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34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D3BE2EB1-3376-46A1-8893-EED8F5F2B23E}"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D2F63-301D-4F45-8596-0937DC66FD5E}" type="slidenum">
              <a:rPr lang="en-US" smtClean="0"/>
              <a:t>‹#›</a:t>
            </a:fld>
            <a:endParaRPr lang="en-US"/>
          </a:p>
        </p:txBody>
      </p:sp>
    </p:spTree>
    <p:extLst>
      <p:ext uri="{BB962C8B-B14F-4D97-AF65-F5344CB8AC3E}">
        <p14:creationId xmlns:p14="http://schemas.microsoft.com/office/powerpoint/2010/main" val="349878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D3BE2EB1-3376-46A1-8893-EED8F5F2B23E}" type="datetimeFigureOut">
              <a:rPr lang="en-US" smtClean="0"/>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8D2F63-301D-4F45-8596-0937DC66FD5E}" type="slidenum">
              <a:rPr lang="en-US" smtClean="0"/>
              <a:t>‹#›</a:t>
            </a:fld>
            <a:endParaRPr lang="en-US"/>
          </a:p>
        </p:txBody>
      </p:sp>
    </p:spTree>
    <p:extLst>
      <p:ext uri="{BB962C8B-B14F-4D97-AF65-F5344CB8AC3E}">
        <p14:creationId xmlns:p14="http://schemas.microsoft.com/office/powerpoint/2010/main" val="219544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D3BE2EB1-3376-46A1-8893-EED8F5F2B23E}" type="datetimeFigureOut">
              <a:rPr lang="en-US" smtClean="0"/>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8D2F63-301D-4F45-8596-0937DC66FD5E}" type="slidenum">
              <a:rPr lang="en-US" smtClean="0"/>
              <a:t>‹#›</a:t>
            </a:fld>
            <a:endParaRPr lang="en-US"/>
          </a:p>
        </p:txBody>
      </p:sp>
    </p:spTree>
    <p:extLst>
      <p:ext uri="{BB962C8B-B14F-4D97-AF65-F5344CB8AC3E}">
        <p14:creationId xmlns:p14="http://schemas.microsoft.com/office/powerpoint/2010/main" val="1549788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E2EB1-3376-46A1-8893-EED8F5F2B23E}" type="datetimeFigureOut">
              <a:rPr lang="en-US" smtClean="0"/>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8D2F63-301D-4F45-8596-0937DC66FD5E}" type="slidenum">
              <a:rPr lang="en-US" smtClean="0"/>
              <a:t>‹#›</a:t>
            </a:fld>
            <a:endParaRPr lang="en-US"/>
          </a:p>
        </p:txBody>
      </p:sp>
    </p:spTree>
    <p:extLst>
      <p:ext uri="{BB962C8B-B14F-4D97-AF65-F5344CB8AC3E}">
        <p14:creationId xmlns:p14="http://schemas.microsoft.com/office/powerpoint/2010/main" val="167199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D3BE2EB1-3376-46A1-8893-EED8F5F2B23E}"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D2F63-301D-4F45-8596-0937DC66FD5E}" type="slidenum">
              <a:rPr lang="en-US" smtClean="0"/>
              <a:t>‹#›</a:t>
            </a:fld>
            <a:endParaRPr lang="en-US"/>
          </a:p>
        </p:txBody>
      </p:sp>
    </p:spTree>
    <p:extLst>
      <p:ext uri="{BB962C8B-B14F-4D97-AF65-F5344CB8AC3E}">
        <p14:creationId xmlns:p14="http://schemas.microsoft.com/office/powerpoint/2010/main" val="215616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D3BE2EB1-3376-46A1-8893-EED8F5F2B23E}"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D2F63-301D-4F45-8596-0937DC66FD5E}" type="slidenum">
              <a:rPr lang="en-US" smtClean="0"/>
              <a:t>‹#›</a:t>
            </a:fld>
            <a:endParaRPr lang="en-US"/>
          </a:p>
        </p:txBody>
      </p:sp>
    </p:spTree>
    <p:extLst>
      <p:ext uri="{BB962C8B-B14F-4D97-AF65-F5344CB8AC3E}">
        <p14:creationId xmlns:p14="http://schemas.microsoft.com/office/powerpoint/2010/main" val="399830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3BE2EB1-3376-46A1-8893-EED8F5F2B23E}" type="datetimeFigureOut">
              <a:rPr lang="en-US" smtClean="0"/>
              <a:t>3/22/2017</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08D2F63-301D-4F45-8596-0937DC66FD5E}" type="slidenum">
              <a:rPr lang="en-US" smtClean="0"/>
              <a:t>‹#›</a:t>
            </a:fld>
            <a:endParaRPr lang="en-US"/>
          </a:p>
        </p:txBody>
      </p:sp>
    </p:spTree>
    <p:extLst>
      <p:ext uri="{BB962C8B-B14F-4D97-AF65-F5344CB8AC3E}">
        <p14:creationId xmlns:p14="http://schemas.microsoft.com/office/powerpoint/2010/main" val="371111208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42850" y="4083092"/>
            <a:ext cx="10761749" cy="2537845"/>
          </a:xfrm>
        </p:spPr>
        <p:txBody>
          <a:bodyPr>
            <a:normAutofit/>
          </a:bodyPr>
          <a:lstStyle/>
          <a:p>
            <a:r>
              <a:rPr lang="en-US" dirty="0">
                <a:cs typeface="Arial" panose="020B0604020202020204" pitchFamily="34" charset="0"/>
              </a:rPr>
              <a:t>Chapter 1 in “</a:t>
            </a:r>
            <a:r>
              <a:rPr lang="en-US" dirty="0"/>
              <a:t>Automata, Logic and infinite games”, edited by </a:t>
            </a:r>
            <a:r>
              <a:rPr lang="en-US" dirty="0" err="1"/>
              <a:t>Gradel</a:t>
            </a:r>
            <a:r>
              <a:rPr lang="en-US" dirty="0"/>
              <a:t>, Thomas and Wilke</a:t>
            </a:r>
            <a:endParaRPr lang="en-US" dirty="0">
              <a:cs typeface="Arial" panose="020B0604020202020204" pitchFamily="34" charset="0"/>
            </a:endParaRPr>
          </a:p>
          <a:p>
            <a:endParaRPr lang="en-US" dirty="0">
              <a:cs typeface="Arial" panose="020B0604020202020204" pitchFamily="34" charset="0"/>
            </a:endParaRPr>
          </a:p>
          <a:p>
            <a:r>
              <a:rPr lang="en-US" dirty="0"/>
              <a:t>Games, logic and Automata Seminar</a:t>
            </a:r>
            <a:endParaRPr lang="en-US" dirty="0">
              <a:cs typeface="Arial" panose="020B0604020202020204" pitchFamily="34" charset="0"/>
            </a:endParaRPr>
          </a:p>
          <a:p>
            <a:endParaRPr lang="en-US" dirty="0">
              <a:cs typeface="Arial" panose="020B0604020202020204" pitchFamily="34" charset="0"/>
            </a:endParaRPr>
          </a:p>
          <a:p>
            <a:r>
              <a:rPr lang="en-US" dirty="0" err="1">
                <a:cs typeface="Arial" panose="020B0604020202020204" pitchFamily="34" charset="0"/>
              </a:rPr>
              <a:t>Assaf</a:t>
            </a:r>
            <a:r>
              <a:rPr lang="en-US" dirty="0">
                <a:cs typeface="Arial" panose="020B0604020202020204" pitchFamily="34" charset="0"/>
              </a:rPr>
              <a:t> Ben Shimon</a:t>
            </a:r>
          </a:p>
        </p:txBody>
      </p:sp>
      <p:sp>
        <p:nvSpPr>
          <p:cNvPr id="6" name="TextBox 5"/>
          <p:cNvSpPr txBox="1"/>
          <p:nvPr/>
        </p:nvSpPr>
        <p:spPr>
          <a:xfrm>
            <a:off x="237067" y="1761067"/>
            <a:ext cx="11726333" cy="1446550"/>
          </a:xfrm>
          <a:prstGeom prst="rect">
            <a:avLst/>
          </a:prstGeom>
          <a:noFill/>
        </p:spPr>
        <p:txBody>
          <a:bodyPr wrap="square" rtlCol="0">
            <a:spAutoFit/>
          </a:bodyPr>
          <a:lstStyle/>
          <a:p>
            <a:pPr algn="ctr"/>
            <a:r>
              <a:rPr lang="el-GR" sz="8800" b="1" i="1" dirty="0">
                <a:solidFill>
                  <a:schemeClr val="bg1"/>
                </a:solidFill>
              </a:rPr>
              <a:t>ω</a:t>
            </a:r>
            <a:r>
              <a:rPr lang="el-GR" sz="8800" b="1" dirty="0">
                <a:solidFill>
                  <a:schemeClr val="bg1"/>
                </a:solidFill>
              </a:rPr>
              <a:t>-</a:t>
            </a:r>
            <a:r>
              <a:rPr lang="en-US" sz="8800" b="1" dirty="0">
                <a:solidFill>
                  <a:schemeClr val="bg1"/>
                </a:solidFill>
              </a:rPr>
              <a:t>Automata</a:t>
            </a:r>
            <a:endParaRPr lang="en-US" sz="8800" dirty="0">
              <a:solidFill>
                <a:schemeClr val="bg1"/>
              </a:solidFill>
            </a:endParaRPr>
          </a:p>
        </p:txBody>
      </p:sp>
    </p:spTree>
    <p:extLst>
      <p:ext uri="{BB962C8B-B14F-4D97-AF65-F5344CB8AC3E}">
        <p14:creationId xmlns:p14="http://schemas.microsoft.com/office/powerpoint/2010/main" val="234506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l-GR" dirty="0"/>
              <a:t>ω-</a:t>
            </a:r>
            <a:r>
              <a:rPr lang="en-US" dirty="0"/>
              <a:t>Automata</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r>
                  <a:rPr lang="en-US" dirty="0"/>
                  <a:t>The size of an automaton </a:t>
                </a:r>
                <a14:m>
                  <m:oMath xmlns:m="http://schemas.openxmlformats.org/officeDocument/2006/math">
                    <m:r>
                      <a:rPr lang="en-US" i="1" dirty="0">
                        <a:latin typeface="Cambria Math" panose="02040503050406030204" pitchFamily="18" charset="0"/>
                      </a:rPr>
                      <m:t>𝐴</m:t>
                    </m:r>
                  </m:oMath>
                </a14:m>
                <a:r>
                  <a:rPr lang="en-US" dirty="0"/>
                  <a:t>, denoted by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𝐴</m:t>
                    </m:r>
                    <m:r>
                      <a:rPr lang="en-US" i="1" dirty="0">
                        <a:latin typeface="Cambria Math" panose="02040503050406030204" pitchFamily="18" charset="0"/>
                      </a:rPr>
                      <m:t>| </m:t>
                    </m:r>
                  </m:oMath>
                </a14:m>
                <a:r>
                  <a:rPr lang="en-US" dirty="0"/>
                  <a:t>, is measured by the number</a:t>
                </a:r>
                <a:r>
                  <a:rPr lang="he-IL" dirty="0"/>
                  <a:t>  </a:t>
                </a:r>
                <a:r>
                  <a:rPr lang="en-US" dirty="0"/>
                  <a:t>of its states, i.e. for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 = (</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he-IL"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 , </m:t>
                    </m:r>
                    <m:r>
                      <a:rPr lang="en-US" i="1" dirty="0" err="1">
                        <a:latin typeface="Cambria Math" panose="02040503050406030204" pitchFamily="18" charset="0"/>
                      </a:rPr>
                      <m:t>𝐴𝑐𝑐</m:t>
                    </m:r>
                    <m:r>
                      <a:rPr lang="en-US" i="1" dirty="0">
                        <a:latin typeface="Cambria Math" panose="02040503050406030204" pitchFamily="18" charset="0"/>
                      </a:rPr>
                      <m:t>) </m:t>
                    </m:r>
                  </m:oMath>
                </a14:m>
                <a:r>
                  <a:rPr lang="en-US" dirty="0"/>
                  <a:t>the size is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 = </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𝑄</m:t>
                        </m:r>
                      </m:e>
                    </m:d>
                    <m:r>
                      <a:rPr lang="en-US" b="0" i="1" dirty="0" smtClean="0">
                        <a:latin typeface="Cambria Math" panose="02040503050406030204" pitchFamily="18" charset="0"/>
                      </a:rPr>
                      <m:t>.</m:t>
                    </m:r>
                  </m:oMath>
                </a14:m>
                <a:endParaRPr lang="en-US" i="1"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t="-1964"/>
                </a:stretch>
              </a:blipFill>
            </p:spPr>
            <p:txBody>
              <a:bodyPr/>
              <a:lstStyle/>
              <a:p>
                <a:r>
                  <a:rPr lang="en-US">
                    <a:noFill/>
                  </a:rPr>
                  <a:t> </a:t>
                </a:r>
              </a:p>
            </p:txBody>
          </p:sp>
        </mc:Fallback>
      </mc:AlternateContent>
    </p:spTree>
    <p:extLst>
      <p:ext uri="{BB962C8B-B14F-4D97-AF65-F5344CB8AC3E}">
        <p14:creationId xmlns:p14="http://schemas.microsoft.com/office/powerpoint/2010/main" val="3026646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660904" y="2639568"/>
            <a:ext cx="6784848" cy="1356360"/>
          </a:xfrm>
        </p:spPr>
        <p:txBody>
          <a:bodyPr/>
          <a:lstStyle/>
          <a:p>
            <a:pPr algn="ctr"/>
            <a:r>
              <a:rPr lang="en-US" b="1" dirty="0"/>
              <a:t>Nondeterministic Models</a:t>
            </a:r>
            <a:endParaRPr lang="en-US" dirty="0"/>
          </a:p>
        </p:txBody>
      </p:sp>
    </p:spTree>
    <p:extLst>
      <p:ext uri="{BB962C8B-B14F-4D97-AF65-F5344CB8AC3E}">
        <p14:creationId xmlns:p14="http://schemas.microsoft.com/office/powerpoint/2010/main" val="116361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Acceptance</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r>
                  <a:rPr lang="en-US" dirty="0"/>
                  <a:t>Acceptance component – a set of states</a:t>
                </a:r>
              </a:p>
              <a:p>
                <a:pPr marL="45720" indent="0">
                  <a:buNone/>
                </a:pPr>
                <a:r>
                  <a:rPr lang="en-US" u="sng" dirty="0"/>
                  <a:t>Definition</a:t>
                </a:r>
                <a:r>
                  <a:rPr lang="en-US" dirty="0"/>
                  <a:t>: An </a:t>
                </a:r>
                <a:r>
                  <a:rPr lang="en-US" i="1" dirty="0"/>
                  <a:t>ω</a:t>
                </a:r>
                <a:r>
                  <a:rPr lang="en-US" dirty="0"/>
                  <a:t>-automaton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 = (</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 </m:t>
                    </m:r>
                    <m:r>
                      <a:rPr lang="en-US" i="1" dirty="0">
                        <a:latin typeface="Cambria Math" panose="02040503050406030204" pitchFamily="18" charset="0"/>
                      </a:rPr>
                      <m:t>𝐹</m:t>
                    </m:r>
                    <m:r>
                      <a:rPr lang="en-US" i="1" dirty="0">
                        <a:latin typeface="Cambria Math" panose="02040503050406030204" pitchFamily="18" charset="0"/>
                      </a:rPr>
                      <m:t>) </m:t>
                    </m:r>
                  </m:oMath>
                </a14:m>
                <a:r>
                  <a:rPr lang="en-US" dirty="0"/>
                  <a:t>with acceptance component</a:t>
                </a:r>
              </a:p>
              <a:p>
                <a:pPr marL="45720" indent="0">
                  <a:buNone/>
                </a:pP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 ⊆ </m:t>
                    </m:r>
                    <m:r>
                      <a:rPr lang="en-US" i="1" dirty="0">
                        <a:latin typeface="Cambria Math" panose="02040503050406030204" pitchFamily="18" charset="0"/>
                      </a:rPr>
                      <m:t>𝑄</m:t>
                    </m:r>
                    <m:r>
                      <a:rPr lang="en-US" i="1" dirty="0">
                        <a:latin typeface="Cambria Math" panose="02040503050406030204" pitchFamily="18" charset="0"/>
                      </a:rPr>
                      <m:t> </m:t>
                    </m:r>
                  </m:oMath>
                </a14:m>
                <a:r>
                  <a:rPr lang="en-US" dirty="0"/>
                  <a:t>is called </a:t>
                </a:r>
                <a:r>
                  <a:rPr lang="en-US" b="1" dirty="0" err="1"/>
                  <a:t>Büchi</a:t>
                </a:r>
                <a:r>
                  <a:rPr lang="en-US" b="1" dirty="0"/>
                  <a:t> automaton </a:t>
                </a:r>
                <a:r>
                  <a:rPr lang="en-US" dirty="0"/>
                  <a:t>if it is used with the following acceptance condition (</a:t>
                </a:r>
                <a:r>
                  <a:rPr lang="en-US" b="1" dirty="0" err="1"/>
                  <a:t>Büchi</a:t>
                </a:r>
                <a:r>
                  <a:rPr lang="en-US" b="1" dirty="0"/>
                  <a:t> acceptance</a:t>
                </a:r>
                <a:r>
                  <a:rPr lang="en-US" dirty="0"/>
                  <a:t>):</a:t>
                </a:r>
              </a:p>
              <a:p>
                <a:pPr marL="45720" indent="0">
                  <a:buNone/>
                </a:pPr>
                <a:r>
                  <a:rPr lang="en-US" dirty="0"/>
                  <a:t>	A word </a:t>
                </a:r>
                <a14:m>
                  <m:oMath xmlns:m="http://schemas.openxmlformats.org/officeDocument/2006/math">
                    <m:r>
                      <a:rPr lang="en-US" i="1" dirty="0" smtClean="0">
                        <a:latin typeface="Cambria Math" panose="02040503050406030204" pitchFamily="18" charset="0"/>
                      </a:rPr>
                      <m:t>𝛼</m:t>
                    </m:r>
                    <m:r>
                      <a:rPr lang="en-US" i="1" dirty="0" smtClean="0">
                        <a:latin typeface="Cambria Math" panose="02040503050406030204" pitchFamily="18" charset="0"/>
                      </a:rPr>
                      <m:t> ∈ </m:t>
                    </m:r>
                    <m:sSup>
                      <m:sSupPr>
                        <m:ctrlPr>
                          <a:rPr lang="en-US" b="0" i="1" dirty="0" smtClean="0">
                            <a:latin typeface="Cambria Math" panose="02040503050406030204" pitchFamily="18" charset="0"/>
                          </a:rPr>
                        </m:ctrlPr>
                      </m:sSupPr>
                      <m:e>
                        <m:r>
                          <m:rPr>
                            <m:sty m:val="p"/>
                          </m:rPr>
                          <a:rPr lang="en-US" i="0" dirty="0" err="1">
                            <a:latin typeface="Cambria Math" panose="02040503050406030204" pitchFamily="18" charset="0"/>
                          </a:rPr>
                          <m:t>Σ</m:t>
                        </m:r>
                      </m:e>
                      <m:sup>
                        <m:r>
                          <a:rPr lang="en-US" i="1" dirty="0" err="1">
                            <a:latin typeface="Cambria Math" panose="02040503050406030204" pitchFamily="18" charset="0"/>
                          </a:rPr>
                          <m:t>𝜔</m:t>
                        </m:r>
                      </m:sup>
                    </m:sSup>
                    <m:r>
                      <a:rPr lang="en-US" i="1" dirty="0">
                        <a:latin typeface="Cambria Math" panose="02040503050406030204" pitchFamily="18" charset="0"/>
                      </a:rPr>
                      <m:t> </m:t>
                    </m:r>
                  </m:oMath>
                </a14:m>
                <a:r>
                  <a:rPr lang="en-US" dirty="0"/>
                  <a:t>is accepted by </a:t>
                </a:r>
                <a:r>
                  <a:rPr lang="en-US" i="1" dirty="0"/>
                  <a:t>A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i="1" dirty="0">
                  <a:ea typeface="Cambria Math" panose="02040503050406030204" pitchFamily="18" charset="0"/>
                </a:endParaRPr>
              </a:p>
              <a:p>
                <a:pPr marL="45720" indent="0">
                  <a:buNone/>
                </a:pPr>
                <a:r>
                  <a:rPr lang="en-US" dirty="0"/>
                  <a:t>	There exists a run </a:t>
                </a:r>
                <a14:m>
                  <m:oMath xmlns:m="http://schemas.openxmlformats.org/officeDocument/2006/math">
                    <m:r>
                      <a:rPr lang="en-US" b="0" i="1" dirty="0" smtClean="0">
                        <a:latin typeface="Cambria Math" panose="02040503050406030204" pitchFamily="18" charset="0"/>
                      </a:rPr>
                      <m:t>𝜚</m:t>
                    </m:r>
                  </m:oMath>
                </a14:m>
                <a:r>
                  <a:rPr lang="en-US" dirty="0"/>
                  <a:t> of </a:t>
                </a:r>
                <a14:m>
                  <m:oMath xmlns:m="http://schemas.openxmlformats.org/officeDocument/2006/math">
                    <m:r>
                      <a:rPr lang="en-US" i="1" dirty="0" smtClean="0">
                        <a:latin typeface="Cambria Math" panose="02040503050406030204" pitchFamily="18" charset="0"/>
                      </a:rPr>
                      <m:t>𝐴</m:t>
                    </m:r>
                  </m:oMath>
                </a14:m>
                <a:r>
                  <a:rPr lang="en-US" i="1" dirty="0"/>
                  <a:t> </a:t>
                </a:r>
                <a:r>
                  <a:rPr lang="en-US" dirty="0"/>
                  <a:t>on </a:t>
                </a:r>
                <a14:m>
                  <m:oMath xmlns:m="http://schemas.openxmlformats.org/officeDocument/2006/math">
                    <m:r>
                      <a:rPr lang="en-US" i="1" dirty="0" smtClean="0">
                        <a:latin typeface="Cambria Math" panose="02040503050406030204" pitchFamily="18" charset="0"/>
                      </a:rPr>
                      <m:t>𝛼</m:t>
                    </m:r>
                  </m:oMath>
                </a14:m>
                <a:r>
                  <a:rPr lang="en-US" i="1" dirty="0"/>
                  <a:t> </a:t>
                </a:r>
                <a:r>
                  <a:rPr lang="en-US" dirty="0"/>
                  <a:t>satisfying the condition:  </a:t>
                </a:r>
                <a14:m>
                  <m:oMath xmlns:m="http://schemas.openxmlformats.org/officeDocument/2006/math">
                    <m:r>
                      <a:rPr lang="en-US" i="1" dirty="0" smtClean="0">
                        <a:latin typeface="Cambria Math" panose="02040503050406030204" pitchFamily="18" charset="0"/>
                      </a:rPr>
                      <m:t>𝐼𝑛𝑓</m:t>
                    </m:r>
                    <m:d>
                      <m:dPr>
                        <m:ctrlPr>
                          <a:rPr lang="en-US" i="1" dirty="0">
                            <a:latin typeface="Cambria Math" panose="02040503050406030204" pitchFamily="18" charset="0"/>
                          </a:rPr>
                        </m:ctrlPr>
                      </m:dPr>
                      <m:e>
                        <m:r>
                          <a:rPr lang="en-US" b="0" i="1" dirty="0" smtClean="0">
                            <a:latin typeface="Cambria Math" panose="02040503050406030204" pitchFamily="18" charset="0"/>
                          </a:rPr>
                          <m:t>𝜚</m:t>
                        </m:r>
                      </m:e>
                    </m:d>
                    <m:r>
                      <a:rPr lang="en-US" i="1" dirty="0">
                        <a:latin typeface="Cambria Math" panose="02040503050406030204" pitchFamily="18" charset="0"/>
                      </a:rPr>
                      <m:t>∩ </m:t>
                    </m:r>
                    <m:r>
                      <a:rPr lang="en-US" i="1" dirty="0">
                        <a:latin typeface="Cambria Math" panose="02040503050406030204" pitchFamily="18" charset="0"/>
                      </a:rPr>
                      <m:t>𝐹</m:t>
                    </m:r>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m:t>
                    </m:r>
                  </m:oMath>
                </a14:m>
                <a:endParaRPr lang="en-US" i="1" dirty="0"/>
              </a:p>
              <a:p>
                <a:pPr marL="45720" indent="0">
                  <a:buNone/>
                </a:pPr>
                <a:endParaRPr lang="en-US" i="1" dirty="0"/>
              </a:p>
              <a:p>
                <a:pPr marL="45720" indent="0">
                  <a:buNone/>
                </a:pPr>
                <a:r>
                  <a:rPr lang="en-US" dirty="0"/>
                  <a:t>i.e. at least one of the states in </a:t>
                </a:r>
                <a:r>
                  <a:rPr lang="en-US" i="1" dirty="0"/>
                  <a:t>F </a:t>
                </a:r>
                <a:r>
                  <a:rPr lang="en-US" dirty="0"/>
                  <a:t>has to be visited infinitely often during the run.</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2"/>
                <a:stretch>
                  <a:fillRect l="-309" t="-1964"/>
                </a:stretch>
              </a:blipFill>
            </p:spPr>
            <p:txBody>
              <a:bodyPr/>
              <a:lstStyle/>
              <a:p>
                <a:r>
                  <a:rPr lang="en-US">
                    <a:noFill/>
                  </a:rPr>
                  <a:t> </a:t>
                </a:r>
              </a:p>
            </p:txBody>
          </p:sp>
        </mc:Fallback>
      </mc:AlternateContent>
    </p:spTree>
    <p:extLst>
      <p:ext uri="{BB962C8B-B14F-4D97-AF65-F5344CB8AC3E}">
        <p14:creationId xmlns:p14="http://schemas.microsoft.com/office/powerpoint/2010/main" val="51972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Acceptance</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45720" indent="0">
                  <a:buNone/>
                </a:pPr>
                <a:r>
                  <a:rPr lang="en-US" dirty="0"/>
                  <a:t>For example, which language does the following automaton accepts?</a:t>
                </a:r>
              </a:p>
              <a:p>
                <a:pPr marL="45720" indent="0">
                  <a:buNone/>
                </a:pPr>
                <a:r>
                  <a:rPr lang="en-US" dirty="0"/>
                  <a:t>(The states from </a:t>
                </a:r>
                <a:r>
                  <a:rPr lang="en-US" i="1" dirty="0"/>
                  <a:t>F </a:t>
                </a:r>
                <a:r>
                  <a:rPr lang="en-US" dirty="0"/>
                  <a:t>are drawn with a double circle, </a:t>
                </a:r>
                <a:r>
                  <a:rPr lang="en-US" dirty="0" err="1"/>
                  <a:t>i.e</a:t>
                </a:r>
                <a:r>
                  <a:rPr lang="en-US" dirty="0"/>
                  <a:t>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r>
                  <a:rPr lang="en-US" dirty="0"/>
                  <a:t> )</a:t>
                </a:r>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a:buFont typeface="Wingdings" panose="05000000000000000000" pitchFamily="2" charset="2"/>
                  <a:buChar char="Ø"/>
                </a:pPr>
                <a:r>
                  <a:rPr lang="en-US" dirty="0"/>
                  <a:t>This </a:t>
                </a:r>
                <a:r>
                  <a:rPr lang="en-US" dirty="0" err="1"/>
                  <a:t>Büchi</a:t>
                </a:r>
                <a:r>
                  <a:rPr lang="en-US" dirty="0"/>
                  <a:t> automaton accepts the words from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𝜔</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𝑎𝑏</m:t>
                            </m:r>
                          </m:e>
                        </m:d>
                      </m:e>
                      <m:sup>
                        <m:r>
                          <a:rPr lang="en-US" b="0" i="1" smtClean="0">
                            <a:latin typeface="Cambria Math" panose="02040503050406030204" pitchFamily="18" charset="0"/>
                          </a:rPr>
                          <m:t>𝜔</m:t>
                        </m:r>
                      </m:sup>
                    </m:sSup>
                  </m:oMath>
                </a14:m>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pic>
        <p:nvPicPr>
          <p:cNvPr id="4" name="תמונה 3"/>
          <p:cNvPicPr>
            <a:picLocks noChangeAspect="1"/>
          </p:cNvPicPr>
          <p:nvPr/>
        </p:nvPicPr>
        <p:blipFill>
          <a:blip r:embed="rId4"/>
          <a:stretch>
            <a:fillRect/>
          </a:stretch>
        </p:blipFill>
        <p:spPr>
          <a:xfrm>
            <a:off x="4255397" y="2990850"/>
            <a:ext cx="3648075" cy="2171700"/>
          </a:xfrm>
          <a:prstGeom prst="rect">
            <a:avLst/>
          </a:prstGeom>
        </p:spPr>
      </p:pic>
    </p:spTree>
    <p:extLst>
      <p:ext uri="{BB962C8B-B14F-4D97-AF65-F5344CB8AC3E}">
        <p14:creationId xmlns:p14="http://schemas.microsoft.com/office/powerpoint/2010/main" val="58022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Acceptance</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r>
                  <a:rPr lang="en-US" dirty="0"/>
                  <a:t>Consider a </a:t>
                </a:r>
                <a:r>
                  <a:rPr lang="en-US" dirty="0" err="1"/>
                  <a:t>Büchi</a:t>
                </a:r>
                <a:r>
                  <a:rPr lang="en-US" dirty="0"/>
                  <a:t> automaton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 </m:t>
                    </m:r>
                    <m:r>
                      <a:rPr lang="en-US" i="1" dirty="0">
                        <a:latin typeface="Cambria Math" panose="02040503050406030204" pitchFamily="18" charset="0"/>
                      </a:rPr>
                      <m:t>𝐹</m:t>
                    </m:r>
                    <m:r>
                      <a:rPr lang="en-US" i="1" dirty="0">
                        <a:latin typeface="Cambria Math" panose="02040503050406030204" pitchFamily="18" charset="0"/>
                      </a:rPr>
                      <m:t>). </m:t>
                    </m:r>
                  </m:oMath>
                </a14:m>
                <a:endParaRPr lang="en-US" dirty="0"/>
              </a:p>
              <a:p>
                <a:r>
                  <a:rPr lang="en-US" dirty="0"/>
                  <a:t>Using this automaton with initial state </a:t>
                </a:r>
                <a14:m>
                  <m:oMath xmlns:m="http://schemas.openxmlformats.org/officeDocument/2006/math">
                    <m:r>
                      <a:rPr lang="en-US" i="1" dirty="0" smtClean="0">
                        <a:latin typeface="Cambria Math" panose="02040503050406030204" pitchFamily="18" charset="0"/>
                      </a:rPr>
                      <m:t>𝑝</m:t>
                    </m:r>
                  </m:oMath>
                </a14:m>
                <a:r>
                  <a:rPr lang="en-US" i="1" dirty="0"/>
                  <a:t> </a:t>
                </a:r>
                <a:r>
                  <a:rPr lang="en-US" dirty="0"/>
                  <a:t>and final state </a:t>
                </a:r>
                <a14:m>
                  <m:oMath xmlns:m="http://schemas.openxmlformats.org/officeDocument/2006/math">
                    <m:r>
                      <a:rPr lang="en-US" i="1" dirty="0" smtClean="0">
                        <a:latin typeface="Cambria Math" panose="02040503050406030204" pitchFamily="18" charset="0"/>
                      </a:rPr>
                      <m:t>𝑞</m:t>
                    </m:r>
                  </m:oMath>
                </a14:m>
                <a:r>
                  <a:rPr lang="en-US" i="1" dirty="0"/>
                  <a:t> </a:t>
                </a:r>
                <a:r>
                  <a:rPr lang="en-US" dirty="0"/>
                  <a:t>we obtain a regular language </a:t>
                </a:r>
                <a14:m>
                  <m:oMath xmlns:m="http://schemas.openxmlformats.org/officeDocument/2006/math">
                    <m:r>
                      <a:rPr lang="en-US" i="1" dirty="0" smtClean="0">
                        <a:latin typeface="Cambria Math" panose="02040503050406030204" pitchFamily="18" charset="0"/>
                      </a:rPr>
                      <m:t>𝑊</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 </m:t>
                    </m:r>
                    <m:r>
                      <a:rPr lang="en-US" i="1" dirty="0" smtClean="0">
                        <a:latin typeface="Cambria Math" panose="02040503050406030204" pitchFamily="18" charset="0"/>
                      </a:rPr>
                      <m:t>𝑞</m:t>
                    </m:r>
                    <m:r>
                      <a:rPr lang="en-US" i="1" dirty="0" smtClean="0">
                        <a:latin typeface="Cambria Math" panose="02040503050406030204" pitchFamily="18" charset="0"/>
                      </a:rPr>
                      <m:t>) </m:t>
                    </m:r>
                  </m:oMath>
                </a14:m>
                <a:r>
                  <a:rPr lang="en-US" dirty="0"/>
                  <a:t>of finite words.</a:t>
                </a:r>
              </a:p>
              <a:p>
                <a:r>
                  <a:rPr lang="en-US" dirty="0"/>
                  <a:t> An </a:t>
                </a:r>
                <a:r>
                  <a:rPr lang="en-US" i="1" dirty="0"/>
                  <a:t>ω</a:t>
                </a:r>
                <a:r>
                  <a:rPr lang="en-US" dirty="0"/>
                  <a:t>-word </a:t>
                </a:r>
                <a14:m>
                  <m:oMath xmlns:m="http://schemas.openxmlformats.org/officeDocument/2006/math">
                    <m:r>
                      <a:rPr lang="en-US" i="1" dirty="0" smtClean="0">
                        <a:latin typeface="Cambria Math" panose="02040503050406030204" pitchFamily="18" charset="0"/>
                      </a:rPr>
                      <m:t>𝛼</m:t>
                    </m:r>
                  </m:oMath>
                </a14:m>
                <a:r>
                  <a:rPr lang="en-US" i="1" dirty="0"/>
                  <a:t> </a:t>
                </a:r>
                <a:r>
                  <a:rPr lang="en-US" dirty="0"/>
                  <a:t>is accepted by </a:t>
                </a:r>
                <a14:m>
                  <m:oMath xmlns:m="http://schemas.openxmlformats.org/officeDocument/2006/math">
                    <m:r>
                      <a:rPr lang="en-US" i="1" dirty="0" smtClean="0">
                        <a:latin typeface="Cambria Math" panose="02040503050406030204" pitchFamily="18" charset="0"/>
                      </a:rPr>
                      <m:t>𝐴</m:t>
                    </m:r>
                  </m:oMath>
                </a14:m>
                <a:r>
                  <a:rPr lang="en-US" i="1"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 </m:t>
                    </m:r>
                  </m:oMath>
                </a14:m>
                <a:r>
                  <a:rPr lang="en-US" dirty="0"/>
                  <a:t>some run of </a:t>
                </a:r>
                <a14:m>
                  <m:oMath xmlns:m="http://schemas.openxmlformats.org/officeDocument/2006/math">
                    <m:r>
                      <a:rPr lang="en-US" i="1" dirty="0" smtClean="0">
                        <a:latin typeface="Cambria Math" panose="02040503050406030204" pitchFamily="18" charset="0"/>
                      </a:rPr>
                      <m:t>𝐴</m:t>
                    </m:r>
                  </m:oMath>
                </a14:m>
                <a:r>
                  <a:rPr lang="en-US" i="1" dirty="0"/>
                  <a:t> </a:t>
                </a:r>
                <a:r>
                  <a:rPr lang="en-US" dirty="0"/>
                  <a:t>on </a:t>
                </a:r>
                <a14:m>
                  <m:oMath xmlns:m="http://schemas.openxmlformats.org/officeDocument/2006/math">
                    <m:r>
                      <a:rPr lang="en-US" i="1" dirty="0" smtClean="0">
                        <a:latin typeface="Cambria Math" panose="02040503050406030204" pitchFamily="18" charset="0"/>
                      </a:rPr>
                      <m:t>𝛼</m:t>
                    </m:r>
                  </m:oMath>
                </a14:m>
                <a:r>
                  <a:rPr lang="en-US" i="1" dirty="0"/>
                  <a:t> </a:t>
                </a:r>
                <a:r>
                  <a:rPr lang="en-US" dirty="0"/>
                  <a:t>visits some final state            </a:t>
                </a:r>
                <a14:m>
                  <m:oMath xmlns:m="http://schemas.openxmlformats.org/officeDocument/2006/math">
                    <m:r>
                      <a:rPr lang="en-US" b="0" i="0" dirty="0" smtClean="0">
                        <a:latin typeface="Cambria Math" panose="02040503050406030204" pitchFamily="18" charset="0"/>
                      </a:rPr>
                      <m:t> </m:t>
                    </m:r>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 </m:t>
                    </m:r>
                  </m:oMath>
                </a14:m>
                <a:r>
                  <a:rPr lang="en-US" dirty="0"/>
                  <a:t>infinitely often.</a:t>
                </a:r>
              </a:p>
              <a:p>
                <a:r>
                  <a:rPr lang="en-US" dirty="0"/>
                  <a:t> This is equivalent to </a:t>
                </a:r>
                <a14:m>
                  <m:oMath xmlns:m="http://schemas.openxmlformats.org/officeDocument/2006/math">
                    <m:r>
                      <a:rPr lang="el-GR" i="1" dirty="0" smtClean="0">
                        <a:latin typeface="Cambria Math" panose="02040503050406030204" pitchFamily="18" charset="0"/>
                      </a:rPr>
                      <m:t>𝛼</m:t>
                    </m:r>
                    <m:r>
                      <a:rPr lang="el-GR" i="1" dirty="0" smtClean="0">
                        <a:latin typeface="Cambria Math" panose="02040503050406030204" pitchFamily="18" charset="0"/>
                      </a:rPr>
                      <m:t>∈</m:t>
                    </m:r>
                    <m:r>
                      <a:rPr lang="en-US" i="1" dirty="0">
                        <a:latin typeface="Cambria Math" panose="02040503050406030204" pitchFamily="18" charset="0"/>
                      </a:rPr>
                      <m:t>𝑊</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𝑞</m:t>
                            </m:r>
                          </m:e>
                          <m:sub>
                            <m:r>
                              <a:rPr lang="en-US" i="1" dirty="0">
                                <a:latin typeface="Cambria Math" panose="02040503050406030204" pitchFamily="18" charset="0"/>
                              </a:rPr>
                              <m:t>0</m:t>
                            </m:r>
                          </m:sub>
                        </m:sSub>
                        <m:r>
                          <a:rPr lang="en-US" i="1" dirty="0">
                            <a:latin typeface="Cambria Math" panose="02040503050406030204" pitchFamily="18" charset="0"/>
                          </a:rPr>
                          <m:t>, </m:t>
                        </m:r>
                        <m:r>
                          <a:rPr lang="en-US" i="1" dirty="0">
                            <a:latin typeface="Cambria Math" panose="02040503050406030204" pitchFamily="18" charset="0"/>
                          </a:rPr>
                          <m:t>𝑞</m:t>
                        </m:r>
                      </m:e>
                    </m:d>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𝑊</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panose="02040503050406030204" pitchFamily="18" charset="0"/>
                              </a:rPr>
                              <m:t>𝑞</m:t>
                            </m:r>
                            <m:r>
                              <a:rPr lang="en-US" i="1" dirty="0">
                                <a:latin typeface="Cambria Math" panose="02040503050406030204" pitchFamily="18" charset="0"/>
                              </a:rPr>
                              <m:t>, </m:t>
                            </m:r>
                            <m:r>
                              <a:rPr lang="en-US" i="1" dirty="0">
                                <a:latin typeface="Cambria Math" panose="02040503050406030204" pitchFamily="18" charset="0"/>
                              </a:rPr>
                              <m:t>𝑞</m:t>
                            </m:r>
                          </m:e>
                        </m:d>
                      </m:e>
                      <m:sup>
                        <m:r>
                          <a:rPr lang="el-GR" i="1" dirty="0">
                            <a:latin typeface="Cambria Math" panose="02040503050406030204" pitchFamily="18" charset="0"/>
                          </a:rPr>
                          <m:t>𝜔</m:t>
                        </m:r>
                      </m:sup>
                    </m:sSup>
                  </m:oMath>
                </a14:m>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2"/>
                <a:stretch>
                  <a:fillRect t="-1813"/>
                </a:stretch>
              </a:blipFill>
            </p:spPr>
            <p:txBody>
              <a:bodyPr/>
              <a:lstStyle/>
              <a:p>
                <a:r>
                  <a:rPr lang="en-US">
                    <a:noFill/>
                  </a:rPr>
                  <a:t> </a:t>
                </a:r>
              </a:p>
            </p:txBody>
          </p:sp>
        </mc:Fallback>
      </mc:AlternateContent>
    </p:spTree>
    <p:extLst>
      <p:ext uri="{BB962C8B-B14F-4D97-AF65-F5344CB8AC3E}">
        <p14:creationId xmlns:p14="http://schemas.microsoft.com/office/powerpoint/2010/main" val="24077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Acceptance</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r>
                  <a:rPr lang="en-US" dirty="0"/>
                  <a:t>Taking the union over these sets for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𝐹</m:t>
                    </m:r>
                  </m:oMath>
                </a14:m>
                <a:r>
                  <a:rPr lang="en-US" dirty="0"/>
                  <a:t>, we obtain the following representation result for </a:t>
                </a:r>
                <a:r>
                  <a:rPr lang="en-US" dirty="0" err="1"/>
                  <a:t>Büchi</a:t>
                </a:r>
                <a:r>
                  <a:rPr lang="en-US" dirty="0"/>
                  <a:t> recognizable </a:t>
                </a:r>
                <a:r>
                  <a:rPr lang="el-GR" i="1" dirty="0"/>
                  <a:t>ω</a:t>
                </a:r>
                <a:r>
                  <a:rPr lang="el-GR" dirty="0"/>
                  <a:t>-</a:t>
                </a:r>
                <a:r>
                  <a:rPr lang="en-US" dirty="0"/>
                  <a:t>languages:</a:t>
                </a:r>
              </a:p>
              <a:p>
                <a:pPr marL="45720" indent="0">
                  <a:buNone/>
                </a:pPr>
                <a:r>
                  <a:rPr lang="en-US" u="sng" dirty="0"/>
                  <a:t>Theorem</a:t>
                </a:r>
                <a:r>
                  <a:rPr lang="en-US" dirty="0"/>
                  <a:t>: </a:t>
                </a:r>
                <a:r>
                  <a:rPr lang="en-US" i="1" dirty="0"/>
                  <a:t>The </a:t>
                </a:r>
                <a:r>
                  <a:rPr lang="en-US" i="1" dirty="0" err="1"/>
                  <a:t>B</a:t>
                </a:r>
                <a:r>
                  <a:rPr lang="en-US" dirty="0" err="1"/>
                  <a:t>ü</a:t>
                </a:r>
                <a:r>
                  <a:rPr lang="en-US" i="1" dirty="0" err="1"/>
                  <a:t>chi</a:t>
                </a:r>
                <a:r>
                  <a:rPr lang="en-US" i="1" dirty="0"/>
                  <a:t> recognizable ω-languages are the ω-languages of the form</a:t>
                </a:r>
              </a:p>
              <a:p>
                <a:pPr marL="45720" indent="0">
                  <a:buNone/>
                </a:pPr>
                <a:endParaRPr lang="en-US" i="1" dirty="0"/>
              </a:p>
              <a:p>
                <a:pPr marL="45720" indent="0">
                  <a:buNone/>
                </a:pPr>
                <a14:m>
                  <m:oMathPara xmlns:m="http://schemas.openxmlformats.org/officeDocument/2006/math">
                    <m:oMathParaPr>
                      <m:jc m:val="centerGroup"/>
                    </m:oMathParaPr>
                    <m:oMath xmlns:m="http://schemas.openxmlformats.org/officeDocument/2006/math">
                      <m:r>
                        <m:rPr>
                          <m:nor/>
                        </m:rPr>
                        <a:rPr lang="en-US" i="1"/>
                        <m:t>L</m:t>
                      </m:r>
                      <m:r>
                        <m:rPr>
                          <m:nor/>
                        </m:rPr>
                        <a:rPr lang="en-US" i="1"/>
                        <m:t> </m:t>
                      </m:r>
                      <m:r>
                        <m:rPr>
                          <m:nor/>
                        </m:rPr>
                        <a:rPr lang="en-US"/>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up>
                          <m:r>
                            <a:rPr lang="en-US" i="1">
                              <a:latin typeface="Cambria Math" panose="02040503050406030204" pitchFamily="18" charset="0"/>
                            </a:rPr>
                            <m:t>𝑘</m:t>
                          </m:r>
                        </m:sup>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𝑖</m:t>
                              </m:r>
                            </m:sub>
                            <m:sup>
                              <m:r>
                                <a:rPr lang="en-US" i="1">
                                  <a:latin typeface="Cambria Math" panose="02040503050406030204" pitchFamily="18" charset="0"/>
                                </a:rPr>
                                <m:t>𝜔</m:t>
                              </m:r>
                            </m:sup>
                          </m:sSubSup>
                          <m:r>
                            <a:rPr lang="en-US" i="1">
                              <a:latin typeface="Cambria Math" panose="02040503050406030204" pitchFamily="18" charset="0"/>
                            </a:rPr>
                            <m:t>   </m:t>
                          </m:r>
                          <m:r>
                            <a:rPr lang="en-US" i="1">
                              <a:latin typeface="Cambria Math" panose="02040503050406030204" pitchFamily="18" charset="0"/>
                            </a:rPr>
                            <m:t>𝑤𝑖𝑡</m:t>
                          </m:r>
                          <m:r>
                            <a:rPr lang="en-US" i="1">
                              <a:latin typeface="Cambria Math" panose="02040503050406030204" pitchFamily="18" charset="0"/>
                            </a:rPr>
                            <m:t>h</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 </m:t>
                          </m:r>
                          <m:r>
                            <a:rPr lang="en-US" i="1">
                              <a:latin typeface="Cambria Math" panose="02040503050406030204" pitchFamily="18" charset="0"/>
                            </a:rPr>
                            <m:t>𝑎𝑛𝑑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𝑅𝐸𝐺</m:t>
                          </m:r>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𝑘</m:t>
                          </m:r>
                        </m:e>
                      </m:nary>
                    </m:oMath>
                  </m:oMathPara>
                </a14:m>
                <a:endParaRPr lang="en-US" dirty="0"/>
              </a:p>
              <a:p>
                <a:pPr marL="45720" indent="0">
                  <a:buNone/>
                </a:pPr>
                <a:endParaRPr lang="en-US" dirty="0"/>
              </a:p>
              <a:p>
                <a:r>
                  <a:rPr lang="en-US" i="1" dirty="0"/>
                  <a:t>This family of ω-languages is also called the </a:t>
                </a:r>
                <a:r>
                  <a:rPr lang="en-US" b="1" i="1" dirty="0"/>
                  <a:t>ω-Kleene closure </a:t>
                </a:r>
                <a:r>
                  <a:rPr lang="en-US" i="1" dirty="0"/>
                  <a:t>of the class of regular languages.</a:t>
                </a:r>
                <a:endParaRPr lang="en-US" dirty="0"/>
              </a:p>
              <a:p>
                <a:pPr marL="45720" indent="0">
                  <a:buNone/>
                </a:pPr>
                <a:endParaRPr lang="en-US" dirty="0"/>
              </a:p>
              <a:p>
                <a:pPr marL="45720" indent="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813" r="-865"/>
                </a:stretch>
              </a:blipFill>
            </p:spPr>
            <p:txBody>
              <a:bodyPr/>
              <a:lstStyle/>
              <a:p>
                <a:r>
                  <a:rPr lang="en-US">
                    <a:noFill/>
                  </a:rPr>
                  <a:t> </a:t>
                </a:r>
              </a:p>
            </p:txBody>
          </p:sp>
        </mc:Fallback>
      </mc:AlternateContent>
    </p:spTree>
    <p:extLst>
      <p:ext uri="{BB962C8B-B14F-4D97-AF65-F5344CB8AC3E}">
        <p14:creationId xmlns:p14="http://schemas.microsoft.com/office/powerpoint/2010/main" val="3009663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Muller Acceptance</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r>
                  <a:rPr lang="en-US" dirty="0"/>
                  <a:t>Acceptance component – a set of state sets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𝑄</m:t>
                        </m:r>
                      </m:sup>
                    </m:sSup>
                    <m:r>
                      <a:rPr lang="en-US" b="0" i="1" smtClean="0">
                        <a:latin typeface="Cambria Math" panose="02040503050406030204" pitchFamily="18" charset="0"/>
                      </a:rPr>
                      <m:t>)</m:t>
                    </m:r>
                  </m:oMath>
                </a14:m>
                <a:endParaRPr lang="en-US" dirty="0"/>
              </a:p>
              <a:p>
                <a:pPr marL="45720" indent="0">
                  <a:buNone/>
                </a:pPr>
                <a:r>
                  <a:rPr lang="en-US" u="sng" dirty="0"/>
                  <a:t>Definition</a:t>
                </a:r>
                <a:r>
                  <a:rPr lang="en-US" dirty="0"/>
                  <a:t>: An </a:t>
                </a:r>
                <a:r>
                  <a:rPr lang="en-US" i="1" dirty="0"/>
                  <a:t>ω</a:t>
                </a:r>
                <a:r>
                  <a:rPr lang="en-US" dirty="0"/>
                  <a:t>-automaton </a:t>
                </a:r>
                <a14:m>
                  <m:oMath xmlns:m="http://schemas.openxmlformats.org/officeDocument/2006/math">
                    <m:r>
                      <a:rPr lang="en-US" i="1" dirty="0">
                        <a:latin typeface="Cambria Math" panose="02040503050406030204" pitchFamily="18" charset="0"/>
                      </a:rPr>
                      <m:t>𝐴</m:t>
                    </m:r>
                    <m:r>
                      <a:rPr lang="en-US" i="1" dirty="0">
                        <a:latin typeface="Cambria Math" panose="02040503050406030204" pitchFamily="18" charset="0"/>
                      </a:rPr>
                      <m:t> = (</m:t>
                    </m:r>
                    <m:r>
                      <a:rPr lang="en-US" i="1" dirty="0">
                        <a:latin typeface="Cambria Math" panose="02040503050406030204" pitchFamily="18" charset="0"/>
                      </a:rPr>
                      <m:t>𝑄</m:t>
                    </m:r>
                    <m:r>
                      <a:rPr lang="en-US" i="1" dirty="0">
                        <a:latin typeface="Cambria Math" panose="02040503050406030204" pitchFamily="18" charset="0"/>
                      </a:rPr>
                      <m:t>,</m:t>
                    </m:r>
                    <m:r>
                      <m:rPr>
                        <m:sty m:val="p"/>
                      </m:rPr>
                      <a:rPr lang="en-US"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 </m:t>
                    </m:r>
                    <m:r>
                      <a:rPr lang="en-US" i="1" dirty="0">
                        <a:latin typeface="Cambria Math" panose="02040503050406030204" pitchFamily="18" charset="0"/>
                      </a:rPr>
                      <m:t>𝐹</m:t>
                    </m:r>
                    <m:r>
                      <a:rPr lang="en-US" i="1" dirty="0">
                        <a:latin typeface="Cambria Math" panose="02040503050406030204" pitchFamily="18" charset="0"/>
                      </a:rPr>
                      <m:t>) </m:t>
                    </m:r>
                  </m:oMath>
                </a14:m>
                <a:r>
                  <a:rPr lang="en-US" dirty="0"/>
                  <a:t>with acceptance component</a:t>
                </a:r>
              </a:p>
              <a:p>
                <a:pPr marL="45720" indent="0">
                  <a:buNone/>
                </a:pP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𝑄</m:t>
                        </m:r>
                      </m:sup>
                    </m:sSup>
                  </m:oMath>
                </a14:m>
                <a:r>
                  <a:rPr lang="en-US" dirty="0"/>
                  <a:t>is called </a:t>
                </a:r>
                <a:r>
                  <a:rPr lang="en-US" b="1" dirty="0"/>
                  <a:t>Muller automaton </a:t>
                </a:r>
                <a:r>
                  <a:rPr lang="en-US" dirty="0"/>
                  <a:t>if it is used with the following acceptance condition (</a:t>
                </a:r>
                <a:r>
                  <a:rPr lang="en-US" b="1" dirty="0"/>
                  <a:t>Muller acceptance</a:t>
                </a:r>
                <a:r>
                  <a:rPr lang="en-US" dirty="0"/>
                  <a:t>):</a:t>
                </a:r>
              </a:p>
              <a:p>
                <a:pPr marL="45720" indent="0">
                  <a:buNone/>
                </a:pPr>
                <a:r>
                  <a:rPr lang="en-US" dirty="0"/>
                  <a:t>	A word </a:t>
                </a:r>
                <a14:m>
                  <m:oMath xmlns:m="http://schemas.openxmlformats.org/officeDocument/2006/math">
                    <m:r>
                      <a:rPr lang="en-US" i="1" dirty="0">
                        <a:latin typeface="Cambria Math" panose="02040503050406030204" pitchFamily="18" charset="0"/>
                      </a:rPr>
                      <m:t>𝛼</m:t>
                    </m:r>
                    <m:r>
                      <a:rPr lang="en-US" i="1" dirty="0">
                        <a:latin typeface="Cambria Math" panose="02040503050406030204" pitchFamily="18" charset="0"/>
                      </a:rPr>
                      <m:t>∈ </m:t>
                    </m:r>
                    <m:sSup>
                      <m:sSupPr>
                        <m:ctrlPr>
                          <a:rPr lang="en-US" i="1" dirty="0">
                            <a:latin typeface="Cambria Math" panose="02040503050406030204" pitchFamily="18" charset="0"/>
                          </a:rPr>
                        </m:ctrlPr>
                      </m:sSupPr>
                      <m:e>
                        <m:r>
                          <m:rPr>
                            <m:sty m:val="p"/>
                          </m:rPr>
                          <a:rPr lang="en-US" dirty="0" err="1">
                            <a:latin typeface="Cambria Math" panose="02040503050406030204" pitchFamily="18" charset="0"/>
                          </a:rPr>
                          <m:t>Σ</m:t>
                        </m:r>
                      </m:e>
                      <m:sup>
                        <m:r>
                          <a:rPr lang="en-US" i="1" dirty="0" err="1">
                            <a:latin typeface="Cambria Math" panose="02040503050406030204" pitchFamily="18" charset="0"/>
                          </a:rPr>
                          <m:t>𝜔</m:t>
                        </m:r>
                      </m:sup>
                    </m:sSup>
                    <m:r>
                      <a:rPr lang="en-US" i="1" dirty="0">
                        <a:latin typeface="Cambria Math" panose="02040503050406030204" pitchFamily="18" charset="0"/>
                      </a:rPr>
                      <m:t> </m:t>
                    </m:r>
                  </m:oMath>
                </a14:m>
                <a:r>
                  <a:rPr lang="en-US" dirty="0"/>
                  <a:t>is accepted by </a:t>
                </a:r>
                <a:r>
                  <a:rPr lang="en-US" i="1" dirty="0"/>
                  <a:t>A </a:t>
                </a:r>
                <a14:m>
                  <m:oMath xmlns:m="http://schemas.openxmlformats.org/officeDocument/2006/math">
                    <m:r>
                      <a:rPr lang="en-US" i="1">
                        <a:latin typeface="Cambria Math" panose="02040503050406030204" pitchFamily="18" charset="0"/>
                        <a:ea typeface="Cambria Math" panose="02040503050406030204" pitchFamily="18" charset="0"/>
                      </a:rPr>
                      <m:t>⟷</m:t>
                    </m:r>
                  </m:oMath>
                </a14:m>
                <a:endParaRPr lang="en-US" i="1" dirty="0">
                  <a:ea typeface="Cambria Math" panose="02040503050406030204" pitchFamily="18" charset="0"/>
                </a:endParaRPr>
              </a:p>
              <a:p>
                <a:pPr marL="45720" indent="0">
                  <a:buNone/>
                </a:pPr>
                <a:r>
                  <a:rPr lang="en-US" dirty="0"/>
                  <a:t>	There exists a run </a:t>
                </a:r>
                <a14:m>
                  <m:oMath xmlns:m="http://schemas.openxmlformats.org/officeDocument/2006/math">
                    <m:r>
                      <a:rPr lang="en-US" i="1" dirty="0">
                        <a:latin typeface="Cambria Math" panose="02040503050406030204" pitchFamily="18" charset="0"/>
                      </a:rPr>
                      <m:t>𝜚</m:t>
                    </m:r>
                  </m:oMath>
                </a14:m>
                <a:r>
                  <a:rPr lang="en-US" dirty="0"/>
                  <a:t> of </a:t>
                </a:r>
                <a14:m>
                  <m:oMath xmlns:m="http://schemas.openxmlformats.org/officeDocument/2006/math">
                    <m:r>
                      <a:rPr lang="en-US" i="1" dirty="0">
                        <a:latin typeface="Cambria Math" panose="02040503050406030204" pitchFamily="18" charset="0"/>
                      </a:rPr>
                      <m:t>𝐴</m:t>
                    </m:r>
                  </m:oMath>
                </a14:m>
                <a:r>
                  <a:rPr lang="en-US" i="1" dirty="0"/>
                  <a:t> </a:t>
                </a:r>
                <a:r>
                  <a:rPr lang="en-US" dirty="0"/>
                  <a:t>on </a:t>
                </a:r>
                <a14:m>
                  <m:oMath xmlns:m="http://schemas.openxmlformats.org/officeDocument/2006/math">
                    <m:r>
                      <a:rPr lang="en-US" i="1" dirty="0">
                        <a:latin typeface="Cambria Math" panose="02040503050406030204" pitchFamily="18" charset="0"/>
                      </a:rPr>
                      <m:t>𝛼</m:t>
                    </m:r>
                  </m:oMath>
                </a14:m>
                <a:r>
                  <a:rPr lang="en-US" i="1" dirty="0"/>
                  <a:t> </a:t>
                </a:r>
                <a:r>
                  <a:rPr lang="en-US" dirty="0"/>
                  <a:t>satisfying the condition:  </a:t>
                </a:r>
                <a14:m>
                  <m:oMath xmlns:m="http://schemas.openxmlformats.org/officeDocument/2006/math">
                    <m:r>
                      <a:rPr lang="en-US" i="1" dirty="0">
                        <a:latin typeface="Cambria Math" panose="02040503050406030204" pitchFamily="18" charset="0"/>
                      </a:rPr>
                      <m:t>𝐼𝑛𝑓</m:t>
                    </m:r>
                    <m:d>
                      <m:dPr>
                        <m:ctrlPr>
                          <a:rPr lang="en-US" i="1" dirty="0">
                            <a:latin typeface="Cambria Math" panose="02040503050406030204" pitchFamily="18" charset="0"/>
                          </a:rPr>
                        </m:ctrlPr>
                      </m:dPr>
                      <m:e>
                        <m:r>
                          <a:rPr lang="en-US" i="1" dirty="0">
                            <a:latin typeface="Cambria Math" panose="02040503050406030204" pitchFamily="18" charset="0"/>
                          </a:rPr>
                          <m:t>𝜚</m:t>
                        </m:r>
                      </m:e>
                    </m:d>
                    <m:r>
                      <a:rPr lang="he-IL" b="0" i="1" dirty="0" smtClean="0">
                        <a:latin typeface="Cambria Math" panose="02040503050406030204" pitchFamily="18" charset="0"/>
                      </a:rPr>
                      <m:t>∈</m:t>
                    </m:r>
                    <m:r>
                      <a:rPr lang="en-US" b="0" i="1" dirty="0" smtClean="0">
                        <a:latin typeface="Cambria Math" panose="02040503050406030204" pitchFamily="18" charset="0"/>
                      </a:rPr>
                      <m:t>𝐹</m:t>
                    </m:r>
                  </m:oMath>
                </a14:m>
                <a:endParaRPr lang="en-US" dirty="0"/>
              </a:p>
              <a:p>
                <a:pPr marL="45720" indent="0">
                  <a:buNone/>
                </a:pPr>
                <a:endParaRPr lang="en-US" dirty="0"/>
              </a:p>
              <a:p>
                <a:pPr marL="45720" indent="0">
                  <a:buNone/>
                </a:pPr>
                <a:r>
                  <a:rPr lang="en-US" dirty="0"/>
                  <a:t>i.e. the set of infinitely recurring states of</a:t>
                </a:r>
                <a:r>
                  <a:rPr lang="en-US" i="1" dirty="0"/>
                  <a:t> </a:t>
                </a:r>
                <a14:m>
                  <m:oMath xmlns:m="http://schemas.openxmlformats.org/officeDocument/2006/math">
                    <m:r>
                      <a:rPr lang="en-US" b="0" i="1" smtClean="0">
                        <a:latin typeface="Cambria Math" panose="02040503050406030204" pitchFamily="18" charset="0"/>
                      </a:rPr>
                      <m:t>𝜚</m:t>
                    </m:r>
                  </m:oMath>
                </a14:m>
                <a:r>
                  <a:rPr lang="en-US" i="1" dirty="0"/>
                  <a:t> </a:t>
                </a:r>
                <a:r>
                  <a:rPr lang="en-US" dirty="0"/>
                  <a:t>is exactly one of the sets in </a:t>
                </a:r>
                <a:r>
                  <a:rPr lang="en-US" i="1" dirty="0"/>
                  <a:t>F</a:t>
                </a:r>
                <a:r>
                  <a:rPr lang="en-US" dirty="0"/>
                  <a:t>.</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2"/>
                <a:stretch>
                  <a:fillRect l="-309" t="-1813"/>
                </a:stretch>
              </a:blipFill>
            </p:spPr>
            <p:txBody>
              <a:bodyPr/>
              <a:lstStyle/>
              <a:p>
                <a:r>
                  <a:rPr lang="en-US">
                    <a:noFill/>
                  </a:rPr>
                  <a:t> </a:t>
                </a:r>
              </a:p>
            </p:txBody>
          </p:sp>
        </mc:Fallback>
      </mc:AlternateContent>
    </p:spTree>
    <p:extLst>
      <p:ext uri="{BB962C8B-B14F-4D97-AF65-F5344CB8AC3E}">
        <p14:creationId xmlns:p14="http://schemas.microsoft.com/office/powerpoint/2010/main" val="34534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Muller Acceptance</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45720" indent="0">
                  <a:buNone/>
                </a:pPr>
                <a:r>
                  <a:rPr lang="en-US" dirty="0"/>
                  <a:t>For example, which language does the following automaton accepts,</a:t>
                </a:r>
              </a:p>
              <a:p>
                <a:pPr marL="45720" indent="0">
                  <a:buNone/>
                </a:pPr>
                <a:r>
                  <a:rPr lang="en-US" dirty="0"/>
                  <a:t>When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𝑏</m:t>
                                </m:r>
                              </m:sub>
                            </m:sSub>
                          </m:e>
                        </m:d>
                      </m:e>
                    </m:d>
                  </m:oMath>
                </a14:m>
                <a:r>
                  <a:rPr lang="en-US" dirty="0"/>
                  <a:t>?		</a:t>
                </a:r>
              </a:p>
              <a:p>
                <a:pPr marL="45720" indent="0">
                  <a:buNone/>
                </a:pPr>
                <a:r>
                  <a:rPr lang="en-US" dirty="0"/>
                  <a:t>And when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𝑎</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q</m:t>
                                </m:r>
                              </m:e>
                              <m:sub>
                                <m:r>
                                  <m:rPr>
                                    <m:sty m:val="p"/>
                                  </m:rPr>
                                  <a:rPr lang="en-US" b="0" i="0" smtClean="0">
                                    <a:latin typeface="Cambria Math" panose="02040503050406030204" pitchFamily="18" charset="0"/>
                                  </a:rPr>
                                  <m:t>b</m:t>
                                </m:r>
                              </m:sub>
                            </m:sSub>
                          </m:e>
                        </m:d>
                      </m:e>
                    </m:d>
                  </m:oMath>
                </a14:m>
                <a:r>
                  <a:rPr lang="en-US" dirty="0"/>
                  <a:t>?	</a:t>
                </a: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pic>
        <p:nvPicPr>
          <p:cNvPr id="4" name="תמונה 3"/>
          <p:cNvPicPr>
            <a:picLocks noChangeAspect="1"/>
          </p:cNvPicPr>
          <p:nvPr/>
        </p:nvPicPr>
        <p:blipFill>
          <a:blip r:embed="rId4"/>
          <a:stretch>
            <a:fillRect/>
          </a:stretch>
        </p:blipFill>
        <p:spPr>
          <a:xfrm>
            <a:off x="4262437" y="3998023"/>
            <a:ext cx="3209925" cy="1495425"/>
          </a:xfrm>
          <a:prstGeom prst="rect">
            <a:avLst/>
          </a:prstGeom>
        </p:spPr>
      </p:pic>
    </p:spTree>
    <p:extLst>
      <p:ext uri="{BB962C8B-B14F-4D97-AF65-F5344CB8AC3E}">
        <p14:creationId xmlns:p14="http://schemas.microsoft.com/office/powerpoint/2010/main" val="134405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and Muller Equivalence </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45720" indent="0">
                  <a:buNone/>
                </a:pPr>
                <a:r>
                  <a:rPr lang="en-US" dirty="0"/>
                  <a:t>We will show </a:t>
                </a:r>
                <a:r>
                  <a:rPr lang="en-US" dirty="0" err="1"/>
                  <a:t>Büchi</a:t>
                </a:r>
                <a:r>
                  <a:rPr lang="en-US" dirty="0"/>
                  <a:t> and Muller automaton are equivalent in terms of expressive power.</a:t>
                </a:r>
              </a:p>
              <a:p>
                <a:pPr marL="45720" indent="0">
                  <a:buNone/>
                </a:pPr>
                <a:endParaRPr lang="en-US" u="sng" dirty="0"/>
              </a:p>
              <a:p>
                <a:pPr marL="45720" indent="0">
                  <a:buNone/>
                </a:pPr>
                <a:r>
                  <a:rPr lang="en-US" u="sng" dirty="0" err="1"/>
                  <a:t>Buchi</a:t>
                </a:r>
                <a:r>
                  <a:rPr lang="en-US" u="sng" dirty="0"/>
                  <a:t> </a:t>
                </a:r>
                <a:r>
                  <a:rPr lang="en-US" u="sng" dirty="0">
                    <a:sym typeface="Wingdings" panose="05000000000000000000" pitchFamily="2" charset="2"/>
                  </a:rPr>
                  <a:t> Muller</a:t>
                </a:r>
                <a:r>
                  <a:rPr lang="en-US" dirty="0">
                    <a:sym typeface="Wingdings" panose="05000000000000000000" pitchFamily="2" charset="2"/>
                  </a:rPr>
                  <a:t>: </a:t>
                </a:r>
              </a:p>
              <a:p>
                <a:pPr marL="45720" indent="0">
                  <a:buNone/>
                </a:pPr>
                <a:r>
                  <a:rPr lang="en-US" dirty="0"/>
                  <a:t>Let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 = (</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 </m:t>
                    </m:r>
                    <m:r>
                      <a:rPr lang="en-US" i="1" dirty="0">
                        <a:latin typeface="Cambria Math" panose="02040503050406030204" pitchFamily="18" charset="0"/>
                      </a:rPr>
                      <m:t>𝐹</m:t>
                    </m:r>
                    <m:r>
                      <a:rPr lang="en-US" i="1" dirty="0">
                        <a:latin typeface="Cambria Math" panose="02040503050406030204" pitchFamily="18" charset="0"/>
                      </a:rPr>
                      <m:t>) </m:t>
                    </m:r>
                  </m:oMath>
                </a14:m>
                <a:r>
                  <a:rPr lang="en-US" dirty="0"/>
                  <a:t>be a </a:t>
                </a:r>
                <a:r>
                  <a:rPr lang="en-US" dirty="0" err="1"/>
                  <a:t>Büchi</a:t>
                </a:r>
                <a:r>
                  <a:rPr lang="en-US" dirty="0"/>
                  <a:t> automaton.</a:t>
                </a:r>
              </a:p>
              <a:p>
                <a:pPr marL="45720" indent="0">
                  <a:buNone/>
                </a:pPr>
                <a:r>
                  <a:rPr lang="en-US" dirty="0"/>
                  <a:t>Define the Muller automaton </a:t>
                </a:r>
                <a14:m>
                  <m:oMath xmlns:m="http://schemas.openxmlformats.org/officeDocument/2006/math">
                    <m:r>
                      <a:rPr lang="en-US" b="0" i="1" dirty="0" smtClean="0">
                        <a:latin typeface="Cambria Math" panose="02040503050406030204" pitchFamily="18" charset="0"/>
                      </a:rPr>
                      <m:t>𝐴</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l-GR" i="0" dirty="0">
                        <a:latin typeface="Cambria Math" panose="02040503050406030204" pitchFamily="18" charset="0"/>
                      </a:rPr>
                      <m:t>Σ</m:t>
                    </m:r>
                    <m:r>
                      <a:rPr lang="el-GR" i="1" dirty="0">
                        <a:latin typeface="Cambria Math" panose="02040503050406030204" pitchFamily="18" charset="0"/>
                      </a:rPr>
                      <m:t>, </m:t>
                    </m:r>
                    <m:r>
                      <a:rPr lang="el-GR" i="1" dirty="0">
                        <a:latin typeface="Cambria Math" panose="02040503050406030204" pitchFamily="18" charset="0"/>
                      </a:rPr>
                      <m:t>𝛿</m:t>
                    </m:r>
                    <m:r>
                      <a:rPr lang="el-GR"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 ,</m:t>
                    </m:r>
                    <m:r>
                      <a:rPr lang="en-US" i="1" dirty="0">
                        <a:latin typeface="Cambria Math" panose="02040503050406030204" pitchFamily="18" charset="0"/>
                      </a:rPr>
                      <m:t>𝐹</m:t>
                    </m:r>
                    <m:r>
                      <a:rPr lang="en-US" i="1" dirty="0">
                        <a:latin typeface="Cambria Math" panose="02040503050406030204" pitchFamily="18" charset="0"/>
                      </a:rPr>
                      <m:t>) </m:t>
                    </m:r>
                  </m:oMath>
                </a14:m>
                <a:r>
                  <a:rPr lang="en-US" dirty="0"/>
                  <a:t>with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 := {</m:t>
                    </m:r>
                    <m:r>
                      <a:rPr lang="en-US" i="1" dirty="0" smtClean="0">
                        <a:latin typeface="Cambria Math" panose="02040503050406030204" pitchFamily="18" charset="0"/>
                      </a:rPr>
                      <m:t>𝐺</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𝑄</m:t>
                        </m:r>
                      </m:sup>
                    </m:sSup>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 </m:t>
                    </m:r>
                    <m:r>
                      <a:rPr lang="en-US" i="1" dirty="0" smtClean="0">
                        <a:latin typeface="Cambria Math" panose="02040503050406030204" pitchFamily="18" charset="0"/>
                      </a:rPr>
                      <m:t>∅</m:t>
                    </m:r>
                    <m:r>
                      <a:rPr lang="en-US" i="1" dirty="0" smtClean="0">
                        <a:latin typeface="Cambria Math" panose="02040503050406030204" pitchFamily="18" charset="0"/>
                      </a:rPr>
                      <m:t>}. </m:t>
                    </m:r>
                  </m:oMath>
                </a14:m>
                <a:endParaRPr lang="en-US" dirty="0"/>
              </a:p>
              <a:p>
                <a:pPr marL="45720" indent="0">
                  <a:buNone/>
                </a:pPr>
                <a:r>
                  <a:rPr lang="en-US" dirty="0"/>
                  <a:t>Then </a:t>
                </a:r>
                <a14:m>
                  <m:oMath xmlns:m="http://schemas.openxmlformats.org/officeDocument/2006/math">
                    <m:r>
                      <a:rPr lang="en-US" i="1" dirty="0" smtClean="0">
                        <a:latin typeface="Cambria Math" panose="02040503050406030204" pitchFamily="18" charset="0"/>
                      </a:rPr>
                      <m:t>𝐿</m:t>
                    </m:r>
                    <m:r>
                      <a:rPr lang="en-US" i="1" dirty="0">
                        <a:latin typeface="Cambria Math" panose="02040503050406030204" pitchFamily="18" charset="0"/>
                      </a:rPr>
                      <m:t>(</m:t>
                    </m:r>
                    <m:r>
                      <a:rPr lang="en-US" i="1" dirty="0">
                        <a:latin typeface="Cambria Math" panose="02040503050406030204" pitchFamily="18" charset="0"/>
                      </a:rPr>
                      <m:t>𝐴</m:t>
                    </m:r>
                    <m:r>
                      <a:rPr lang="en-US" i="1" dirty="0">
                        <a:latin typeface="Cambria Math" panose="02040503050406030204" pitchFamily="18" charset="0"/>
                      </a:rPr>
                      <m:t>) = </m:t>
                    </m:r>
                    <m:r>
                      <a:rPr lang="en-US" i="1" dirty="0">
                        <a:latin typeface="Cambria Math" panose="02040503050406030204" pitchFamily="18" charset="0"/>
                      </a:rPr>
                      <m:t>𝐿</m:t>
                    </m:r>
                    <m:r>
                      <a:rPr lang="en-US" i="1" dirty="0">
                        <a:latin typeface="Cambria Math" panose="02040503050406030204" pitchFamily="18" charset="0"/>
                      </a:rPr>
                      <m:t>(</m:t>
                    </m:r>
                    <m:r>
                      <a:rPr lang="en-US" i="1" dirty="0">
                        <a:latin typeface="Cambria Math" panose="02040503050406030204" pitchFamily="18" charset="0"/>
                      </a:rPr>
                      <m:t>𝐴</m:t>
                    </m:r>
                    <m:r>
                      <a:rPr lang="en-US" b="0" i="1" dirty="0" smtClean="0">
                        <a:latin typeface="Cambria Math" panose="02040503050406030204" pitchFamily="18" charset="0"/>
                      </a:rPr>
                      <m:t>′</m:t>
                    </m:r>
                    <m:r>
                      <a:rPr lang="en-US" i="1" dirty="0">
                        <a:latin typeface="Cambria Math" panose="02040503050406030204" pitchFamily="18" charset="0"/>
                      </a:rPr>
                      <m:t>).</m:t>
                    </m:r>
                  </m:oMath>
                </a14:m>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spTree>
    <p:extLst>
      <p:ext uri="{BB962C8B-B14F-4D97-AF65-F5344CB8AC3E}">
        <p14:creationId xmlns:p14="http://schemas.microsoft.com/office/powerpoint/2010/main" val="365673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and Muller Equivalence </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1143000" y="2057398"/>
                <a:ext cx="9872871" cy="4487781"/>
              </a:xfrm>
            </p:spPr>
            <p:txBody>
              <a:bodyPr>
                <a:normAutofit/>
              </a:bodyPr>
              <a:lstStyle/>
              <a:p>
                <a:pPr marL="45720" indent="0">
                  <a:buNone/>
                </a:pPr>
                <a:r>
                  <a:rPr lang="en-US" u="sng" dirty="0">
                    <a:sym typeface="Wingdings" panose="05000000000000000000" pitchFamily="2" charset="2"/>
                  </a:rPr>
                  <a:t>Muller</a:t>
                </a:r>
                <a:r>
                  <a:rPr lang="he-IL" u="sng" dirty="0">
                    <a:sym typeface="Wingdings" panose="05000000000000000000" pitchFamily="2" charset="2"/>
                  </a:rPr>
                  <a:t> </a:t>
                </a:r>
                <a:r>
                  <a:rPr lang="en-US" u="sng" dirty="0">
                    <a:sym typeface="Wingdings" panose="05000000000000000000" pitchFamily="2" charset="2"/>
                  </a:rPr>
                  <a:t></a:t>
                </a:r>
                <a:r>
                  <a:rPr lang="he-IL" u="sng" dirty="0">
                    <a:sym typeface="Wingdings" panose="05000000000000000000" pitchFamily="2" charset="2"/>
                  </a:rPr>
                  <a:t> </a:t>
                </a:r>
                <a:r>
                  <a:rPr lang="en-US" u="sng" dirty="0" err="1"/>
                  <a:t>Buchi</a:t>
                </a:r>
                <a:r>
                  <a:rPr lang="en-US" u="sng" dirty="0"/>
                  <a:t> </a:t>
                </a:r>
                <a:r>
                  <a:rPr lang="en-US" dirty="0">
                    <a:sym typeface="Wingdings" panose="05000000000000000000" pitchFamily="2" charset="2"/>
                  </a:rPr>
                  <a:t>: </a:t>
                </a:r>
              </a:p>
              <a:p>
                <a:pPr marL="45720" indent="0">
                  <a:buNone/>
                </a:pPr>
                <a:r>
                  <a:rPr lang="en-US" dirty="0"/>
                  <a:t>The idea:</a:t>
                </a:r>
                <a:endParaRPr lang="he-IL" dirty="0"/>
              </a:p>
              <a:p>
                <a:pPr>
                  <a:buFont typeface="Arial" panose="020B0604020202020204" pitchFamily="34" charset="0"/>
                  <a:buChar char="•"/>
                </a:pPr>
                <a:r>
                  <a:rPr lang="en-US" dirty="0"/>
                  <a:t>We will guess the set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𝐹</m:t>
                    </m:r>
                  </m:oMath>
                </a14:m>
                <a:r>
                  <a:rPr lang="en-US" dirty="0"/>
                  <a:t> which should turn out to be </a:t>
                </a:r>
                <a14:m>
                  <m:oMath xmlns:m="http://schemas.openxmlformats.org/officeDocument/2006/math">
                    <m:r>
                      <a:rPr lang="en-US" b="0" i="1" smtClean="0">
                        <a:latin typeface="Cambria Math" panose="02040503050406030204" pitchFamily="18" charset="0"/>
                      </a:rPr>
                      <m:t>𝐼𝑛𝑓</m:t>
                    </m:r>
                    <m:d>
                      <m:dPr>
                        <m:ctrlPr>
                          <a:rPr lang="en-US" b="0" i="1" smtClean="0">
                            <a:latin typeface="Cambria Math" panose="02040503050406030204" pitchFamily="18" charset="0"/>
                          </a:rPr>
                        </m:ctrlPr>
                      </m:dPr>
                      <m:e>
                        <m:r>
                          <a:rPr lang="en-US" b="0" i="1" smtClean="0">
                            <a:latin typeface="Cambria Math" panose="02040503050406030204" pitchFamily="18" charset="0"/>
                          </a:rPr>
                          <m:t>𝜚</m:t>
                        </m:r>
                      </m:e>
                    </m:d>
                  </m:oMath>
                </a14:m>
                <a:r>
                  <a:rPr lang="en-US" dirty="0"/>
                  <a:t> nondeterministically</a:t>
                </a:r>
                <a:endParaRPr lang="he-IL" dirty="0"/>
              </a:p>
              <a:p>
                <a:pPr>
                  <a:buFont typeface="Arial" panose="020B0604020202020204" pitchFamily="34" charset="0"/>
                  <a:buChar char="•"/>
                </a:pPr>
                <a:r>
                  <a:rPr lang="en-US" dirty="0"/>
                  <a:t>For each set, we will create a unique copy of the states</a:t>
                </a:r>
              </a:p>
              <a:p>
                <a:pPr>
                  <a:buFont typeface="Arial" panose="020B0604020202020204" pitchFamily="34" charset="0"/>
                  <a:buChar char="•"/>
                </a:pPr>
                <a:r>
                  <a:rPr lang="en-US" dirty="0"/>
                  <a:t>We will guess the time during the run from which we will no longer see any state that is seen only finite amount of times</a:t>
                </a:r>
              </a:p>
              <a:p>
                <a:pPr>
                  <a:buFont typeface="Arial" panose="020B0604020202020204" pitchFamily="34" charset="0"/>
                  <a:buChar char="•"/>
                </a:pPr>
                <a:r>
                  <a:rPr lang="en-US" dirty="0"/>
                  <a:t>We will simulate a “memory” that remembers all the states we have been to, and reset it every time we seen all the states in G ( = </a:t>
                </a:r>
                <a14:m>
                  <m:oMath xmlns:m="http://schemas.openxmlformats.org/officeDocument/2006/math">
                    <m:r>
                      <a:rPr lang="en-US" i="1">
                        <a:latin typeface="Cambria Math" panose="02040503050406030204" pitchFamily="18" charset="0"/>
                      </a:rPr>
                      <m:t>𝐼𝑛𝑓</m:t>
                    </m:r>
                    <m:d>
                      <m:dPr>
                        <m:ctrlPr>
                          <a:rPr lang="en-US" i="1">
                            <a:latin typeface="Cambria Math" panose="02040503050406030204" pitchFamily="18" charset="0"/>
                          </a:rPr>
                        </m:ctrlPr>
                      </m:dPr>
                      <m:e>
                        <m:r>
                          <a:rPr lang="en-US" i="1">
                            <a:latin typeface="Cambria Math" panose="02040503050406030204" pitchFamily="18" charset="0"/>
                          </a:rPr>
                          <m:t>𝜚</m:t>
                        </m:r>
                      </m:e>
                    </m:d>
                  </m:oMath>
                </a14:m>
                <a:r>
                  <a:rPr lang="en-US" dirty="0"/>
                  <a:t>)</a:t>
                </a:r>
              </a:p>
              <a:p>
                <a:pPr>
                  <a:buFont typeface="Arial" panose="020B0604020202020204" pitchFamily="34" charset="0"/>
                  <a:buChar char="•"/>
                </a:pPr>
                <a:r>
                  <a:rPr lang="en-US" dirty="0"/>
                  <a:t>If all of our guesses were correct, we will visit the reset state infinitely many times.</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1143000" y="2057398"/>
                <a:ext cx="9872871" cy="4487781"/>
              </a:xfrm>
              <a:blipFill>
                <a:blip r:embed="rId3"/>
                <a:stretch>
                  <a:fillRect l="-309" t="-1628" r="-124"/>
                </a:stretch>
              </a:blipFill>
            </p:spPr>
            <p:txBody>
              <a:bodyPr/>
              <a:lstStyle/>
              <a:p>
                <a:r>
                  <a:rPr lang="en-US">
                    <a:noFill/>
                  </a:rPr>
                  <a:t> </a:t>
                </a:r>
              </a:p>
            </p:txBody>
          </p:sp>
        </mc:Fallback>
      </mc:AlternateContent>
    </p:spTree>
    <p:extLst>
      <p:ext uri="{BB962C8B-B14F-4D97-AF65-F5344CB8AC3E}">
        <p14:creationId xmlns:p14="http://schemas.microsoft.com/office/powerpoint/2010/main" val="66010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Intro</a:t>
            </a:r>
          </a:p>
        </p:txBody>
      </p:sp>
      <p:sp>
        <p:nvSpPr>
          <p:cNvPr id="3" name="מציין מיקום תוכן 2"/>
          <p:cNvSpPr>
            <a:spLocks noGrp="1"/>
          </p:cNvSpPr>
          <p:nvPr>
            <p:ph idx="1"/>
          </p:nvPr>
        </p:nvSpPr>
        <p:spPr/>
        <p:txBody>
          <a:bodyPr>
            <a:normAutofit/>
          </a:bodyPr>
          <a:lstStyle/>
          <a:p>
            <a:r>
              <a:rPr lang="en-US" dirty="0"/>
              <a:t>The main topic covered in this chapter is the question how to define acceptance of infinite words by finite automata.</a:t>
            </a:r>
            <a:endParaRPr lang="he-IL" dirty="0"/>
          </a:p>
          <a:p>
            <a:r>
              <a:rPr lang="en-US" dirty="0"/>
              <a:t>In contrast to the case of finite words,</a:t>
            </a:r>
            <a:r>
              <a:rPr lang="he-IL" dirty="0"/>
              <a:t> </a:t>
            </a:r>
            <a:r>
              <a:rPr lang="en-US" dirty="0"/>
              <a:t>there are many possibilities, and it is a nontrivial problem to compare them with</a:t>
            </a:r>
            <a:r>
              <a:rPr lang="he-IL" dirty="0"/>
              <a:t> </a:t>
            </a:r>
            <a:r>
              <a:rPr lang="en-US" dirty="0"/>
              <a:t>respect to expressive power.</a:t>
            </a:r>
          </a:p>
          <a:p>
            <a:r>
              <a:rPr lang="en-US" dirty="0"/>
              <a:t>Connections were established with other specification formalisms, e.g. regular expressions, grammars, and logical systems.</a:t>
            </a:r>
          </a:p>
          <a:p>
            <a:r>
              <a:rPr lang="en-US" dirty="0"/>
              <a:t> In this chapter, we confine ourselves to the automata theoretic view.</a:t>
            </a:r>
          </a:p>
        </p:txBody>
      </p:sp>
    </p:spTree>
    <p:extLst>
      <p:ext uri="{BB962C8B-B14F-4D97-AF65-F5344CB8AC3E}">
        <p14:creationId xmlns:p14="http://schemas.microsoft.com/office/powerpoint/2010/main" val="123771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and Muller Equivalence </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45720" indent="0">
                  <a:buNone/>
                </a:pPr>
                <a:r>
                  <a:rPr lang="en-US" dirty="0"/>
                  <a:t>Let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 = (</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 </m:t>
                    </m:r>
                    <m:r>
                      <a:rPr lang="en-US" i="1" dirty="0">
                        <a:latin typeface="Cambria Math" panose="02040503050406030204" pitchFamily="18" charset="0"/>
                      </a:rPr>
                      <m:t>𝐹</m:t>
                    </m:r>
                    <m:r>
                      <a:rPr lang="en-US" i="1" dirty="0">
                        <a:latin typeface="Cambria Math" panose="02040503050406030204" pitchFamily="18" charset="0"/>
                      </a:rPr>
                      <m:t>) </m:t>
                    </m:r>
                  </m:oMath>
                </a14:m>
                <a:r>
                  <a:rPr lang="en-US" dirty="0"/>
                  <a:t>be a Muller automaton.</a:t>
                </a:r>
              </a:p>
              <a:p>
                <a:pPr>
                  <a:buFont typeface="Arial" panose="020B0604020202020204" pitchFamily="34" charset="0"/>
                  <a:buChar char="•"/>
                </a:pPr>
                <a:r>
                  <a:rPr lang="en-US" dirty="0"/>
                  <a:t>For each set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𝐹</m:t>
                    </m:r>
                  </m:oMath>
                </a14:m>
                <a:r>
                  <a:rPr lang="en-US" dirty="0"/>
                  <a:t>, we introduce a separate copy of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We’ll indicate it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𝐺</m:t>
                        </m:r>
                      </m:sub>
                    </m:sSub>
                    <m:r>
                      <a:rPr lang="en-US" b="0" i="0" smtClean="0">
                        <a:latin typeface="Cambria Math" panose="02040503050406030204" pitchFamily="18" charset="0"/>
                      </a:rPr>
                      <m:t>.</m:t>
                    </m:r>
                  </m:oMath>
                </a14:m>
                <a:endParaRPr lang="en-US" b="0" dirty="0"/>
              </a:p>
              <a:p>
                <a:r>
                  <a:rPr lang="en-US" dirty="0"/>
                  <a:t>We will define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𝐹</m:t>
                        </m:r>
                      </m:sub>
                      <m:sup/>
                      <m:e>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𝐺</m:t>
                            </m:r>
                          </m:sup>
                        </m:sSup>
                        <m:r>
                          <a:rPr lang="en-US" b="0" i="1" smtClean="0">
                            <a:latin typeface="Cambria Math" panose="02040503050406030204" pitchFamily="18" charset="0"/>
                          </a:rPr>
                          <m:t>)</m:t>
                        </m:r>
                      </m:e>
                    </m:nary>
                  </m:oMath>
                </a14:m>
                <a:r>
                  <a:rPr lang="en-US" b="0" dirty="0"/>
                  <a:t>, where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𝐺</m:t>
                            </m:r>
                          </m:sub>
                        </m:sSub>
                        <m:r>
                          <a:rPr lang="en-US" b="0" i="1" smtClean="0">
                            <a:latin typeface="Cambria Math" panose="02040503050406030204" pitchFamily="18" charset="0"/>
                          </a:rPr>
                          <m:t>,</m:t>
                        </m:r>
                        <m:r>
                          <a:rPr lang="en-US" b="0" i="1" smtClean="0">
                            <a:latin typeface="Cambria Math" panose="02040503050406030204" pitchFamily="18" charset="0"/>
                          </a:rPr>
                          <m:t>𝑅</m:t>
                        </m:r>
                      </m:e>
                    </m:d>
                    <m:r>
                      <m:rPr>
                        <m:nor/>
                      </m:rPr>
                      <a:rPr lang="en-US" b="0" i="0" smtClean="0">
                        <a:latin typeface="Cambria Math" panose="02040503050406030204" pitchFamily="18" charset="0"/>
                      </a:rPr>
                      <m:t> </m:t>
                    </m:r>
                    <m:r>
                      <m:rPr>
                        <m:nor/>
                      </m:rPr>
                      <a:rPr lang="en-US"/>
                      <m:t>codes</m:t>
                    </m:r>
                    <m:r>
                      <m:rPr>
                        <m:nor/>
                      </m:rPr>
                      <a:rPr lang="en-US"/>
                      <m:t> </m:t>
                    </m:r>
                    <m:r>
                      <m:rPr>
                        <m:nor/>
                      </m:rPr>
                      <a:rPr lang="en-US"/>
                      <m:t>that</m:t>
                    </m:r>
                    <m:r>
                      <m:rPr>
                        <m:nor/>
                      </m:rPr>
                      <a:rPr lang="en-US"/>
                      <m:t> </m:t>
                    </m:r>
                    <m:r>
                      <m:rPr>
                        <m:nor/>
                      </m:rPr>
                      <a:rPr lang="en-US" i="1"/>
                      <m:t>q</m:t>
                    </m:r>
                    <m:r>
                      <m:rPr>
                        <m:nor/>
                      </m:rPr>
                      <a:rPr lang="en-US" i="1"/>
                      <m:t> </m:t>
                    </m:r>
                    <m:r>
                      <m:rPr>
                        <m:nor/>
                      </m:rPr>
                      <a:rPr lang="en-US"/>
                      <m:t>is</m:t>
                    </m:r>
                    <m:r>
                      <m:rPr>
                        <m:nor/>
                      </m:rPr>
                      <a:rPr lang="en-US"/>
                      <m:t> </m:t>
                    </m:r>
                    <m:r>
                      <m:rPr>
                        <m:nor/>
                      </m:rPr>
                      <a:rPr lang="en-US"/>
                      <m:t>the</m:t>
                    </m:r>
                  </m:oMath>
                </a14:m>
                <a:endParaRPr lang="en-US" dirty="0"/>
              </a:p>
              <a:p>
                <a:pPr marL="45720" indent="0">
                  <a:buNone/>
                </a:pPr>
                <a14:m>
                  <m:oMathPara xmlns:m="http://schemas.openxmlformats.org/officeDocument/2006/math">
                    <m:oMathParaPr>
                      <m:jc m:val="centerGroup"/>
                    </m:oMathParaPr>
                    <m:oMath xmlns:m="http://schemas.openxmlformats.org/officeDocument/2006/math">
                      <m:r>
                        <m:rPr>
                          <m:nor/>
                        </m:rPr>
                        <a:rPr lang="en-US"/>
                        <m:t>current</m:t>
                      </m:r>
                      <m:r>
                        <m:rPr>
                          <m:nor/>
                        </m:rPr>
                        <a:rPr lang="en-US"/>
                        <m:t> </m:t>
                      </m:r>
                      <m:r>
                        <m:rPr>
                          <m:nor/>
                        </m:rPr>
                        <a:rPr lang="en-US"/>
                        <m:t>state</m:t>
                      </m:r>
                      <m:r>
                        <m:rPr>
                          <m:nor/>
                        </m:rPr>
                        <a:rPr lang="en-US"/>
                        <m:t> </m:t>
                      </m:r>
                      <m:r>
                        <m:rPr>
                          <m:nor/>
                        </m:rPr>
                        <a:rPr lang="en-US"/>
                        <m:t>of</m:t>
                      </m:r>
                      <m:r>
                        <m:rPr>
                          <m:nor/>
                        </m:rPr>
                        <a:rPr lang="en-US"/>
                        <m:t> </m:t>
                      </m:r>
                      <m:r>
                        <m:rPr>
                          <m:nor/>
                        </m:rPr>
                        <a:rPr lang="en-US" i="1"/>
                        <m:t>A</m:t>
                      </m:r>
                      <m:r>
                        <m:rPr>
                          <m:nor/>
                        </m:rPr>
                        <a:rPr lang="en-US" i="1"/>
                        <m:t> </m:t>
                      </m:r>
                      <m:r>
                        <m:rPr>
                          <m:nor/>
                        </m:rPr>
                        <a:rPr lang="en-US"/>
                        <m:t>and</m:t>
                      </m:r>
                      <m:r>
                        <m:rPr>
                          <m:nor/>
                        </m:rPr>
                        <a:rPr lang="en-US"/>
                        <m:t> </m:t>
                      </m:r>
                      <m:r>
                        <m:rPr>
                          <m:nor/>
                        </m:rPr>
                        <a:rPr lang="en-US" i="1"/>
                        <m:t>R</m:t>
                      </m:r>
                      <m:r>
                        <m:rPr>
                          <m:nor/>
                        </m:rPr>
                        <a:rPr lang="en-US" i="1"/>
                        <m:t> </m:t>
                      </m:r>
                      <m:r>
                        <m:rPr>
                          <m:nor/>
                        </m:rPr>
                        <a:rPr lang="en-US"/>
                        <m:t>is</m:t>
                      </m:r>
                      <m:r>
                        <m:rPr>
                          <m:nor/>
                        </m:rPr>
                        <a:rPr lang="en-US"/>
                        <m:t> </m:t>
                      </m:r>
                      <m:r>
                        <m:rPr>
                          <m:nor/>
                        </m:rPr>
                        <a:rPr lang="en-US"/>
                        <m:t>the</m:t>
                      </m:r>
                      <m:r>
                        <m:rPr>
                          <m:nor/>
                        </m:rPr>
                        <a:rPr lang="en-US"/>
                        <m:t> </m:t>
                      </m:r>
                      <m:r>
                        <m:rPr>
                          <m:nor/>
                        </m:rPr>
                        <a:rPr lang="en-US"/>
                        <m:t>set</m:t>
                      </m:r>
                      <m:r>
                        <m:rPr>
                          <m:nor/>
                        </m:rPr>
                        <a:rPr lang="en-US"/>
                        <m:t> </m:t>
                      </m:r>
                      <m:r>
                        <m:rPr>
                          <m:nor/>
                        </m:rPr>
                        <a:rPr lang="en-US"/>
                        <m:t>of</m:t>
                      </m:r>
                      <m:r>
                        <m:rPr>
                          <m:nor/>
                        </m:rPr>
                        <a:rPr lang="en-US"/>
                        <m:t> </m:t>
                      </m:r>
                      <m:r>
                        <m:rPr>
                          <m:nor/>
                        </m:rPr>
                        <a:rPr lang="en-US"/>
                        <m:t>accumulated</m:t>
                      </m:r>
                      <m:r>
                        <m:rPr>
                          <m:nor/>
                        </m:rPr>
                        <a:rPr lang="en-US"/>
                        <m:t> </m:t>
                      </m:r>
                      <m:r>
                        <m:rPr>
                          <m:nor/>
                        </m:rPr>
                        <a:rPr lang="en-US"/>
                        <m:t>states</m:t>
                      </m:r>
                      <m:r>
                        <m:rPr>
                          <m:nor/>
                        </m:rPr>
                        <a:rPr lang="en-US"/>
                        <m:t> </m:t>
                      </m:r>
                      <m:r>
                        <m:rPr>
                          <m:nor/>
                        </m:rPr>
                        <a:rPr lang="en-US"/>
                        <m:t>since</m:t>
                      </m:r>
                      <m:r>
                        <m:rPr>
                          <m:nor/>
                        </m:rPr>
                        <a:rPr lang="en-US"/>
                        <m:t> </m:t>
                      </m:r>
                      <m:r>
                        <m:rPr>
                          <m:nor/>
                        </m:rPr>
                        <a:rPr lang="en-US"/>
                        <m:t>the</m:t>
                      </m:r>
                      <m:r>
                        <m:rPr>
                          <m:nor/>
                        </m:rPr>
                        <a:rPr lang="en-US"/>
                        <m:t> </m:t>
                      </m:r>
                      <m:r>
                        <m:rPr>
                          <m:nor/>
                        </m:rPr>
                        <a:rPr lang="en-US"/>
                        <m:t>last</m:t>
                      </m:r>
                      <m:r>
                        <m:rPr>
                          <m:nor/>
                        </m:rPr>
                        <a:rPr lang="en-US"/>
                        <m:t> </m:t>
                      </m:r>
                      <m:r>
                        <m:rPr>
                          <m:nor/>
                        </m:rPr>
                        <a:rPr lang="en-US"/>
                        <m:t>reset</m:t>
                      </m:r>
                    </m:oMath>
                  </m:oMathPara>
                </a14:m>
                <a:endParaRPr lang="en-US" b="0" dirty="0"/>
              </a:p>
              <a:p>
                <a:pPr>
                  <a:buFont typeface="Arial" panose="020B0604020202020204" pitchFamily="34" charset="0"/>
                  <a:buChar char="•"/>
                </a:pPr>
                <a:r>
                  <a:rPr lang="en-US" dirty="0"/>
                  <a:t>The automaton will make the 2 nondeterministic guesses at once – and switch from a state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 </m:t>
                    </m:r>
                  </m:oMath>
                </a14:m>
                <a:r>
                  <a:rPr lang="en-US" dirty="0"/>
                  <a:t>to a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𝐺</m:t>
                        </m:r>
                      </m:sub>
                    </m:sSub>
                  </m:oMath>
                </a14:m>
                <a:r>
                  <a:rPr lang="en-US" dirty="0"/>
                  <a:t> corresponding to some group G, with memory =</a:t>
                </a:r>
                <a14:m>
                  <m:oMath xmlns:m="http://schemas.openxmlformats.org/officeDocument/2006/math">
                    <m:r>
                      <a:rPr lang="en-US" i="1" dirty="0" smtClean="0">
                        <a:latin typeface="Cambria Math" panose="02040503050406030204" pitchFamily="18" charset="0"/>
                      </a:rPr>
                      <m:t>∅</m:t>
                    </m:r>
                  </m:oMath>
                </a14:m>
                <a:r>
                  <a:rPr lang="en-US" i="1" dirty="0"/>
                  <a:t>  (reset state)</a:t>
                </a:r>
              </a:p>
              <a:p>
                <a:pPr marL="45720" indent="0">
                  <a:buNone/>
                </a:pPr>
                <a:endParaRPr lang="en-US" dirty="0"/>
              </a:p>
              <a:p>
                <a:pPr>
                  <a:buFont typeface="Arial" panose="020B0604020202020204" pitchFamily="34" charset="0"/>
                  <a:buChar char="•"/>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813"/>
                </a:stretch>
              </a:blipFill>
            </p:spPr>
            <p:txBody>
              <a:bodyPr/>
              <a:lstStyle/>
              <a:p>
                <a:r>
                  <a:rPr lang="en-US">
                    <a:noFill/>
                  </a:rPr>
                  <a:t> </a:t>
                </a:r>
              </a:p>
            </p:txBody>
          </p:sp>
        </mc:Fallback>
      </mc:AlternateContent>
    </p:spTree>
    <p:extLst>
      <p:ext uri="{BB962C8B-B14F-4D97-AF65-F5344CB8AC3E}">
        <p14:creationId xmlns:p14="http://schemas.microsoft.com/office/powerpoint/2010/main" val="417338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and Muller Equivalence </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buFont typeface="Arial" panose="020B0604020202020204" pitchFamily="34" charset="0"/>
                  <a:buChar char="•"/>
                </a:pPr>
                <a:r>
                  <a:rPr lang="en-US" i="1" dirty="0"/>
                  <a:t>We will define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latin typeface="Cambria Math" panose="02040503050406030204" pitchFamily="18" charset="0"/>
                          </a:rPr>
                          <m:t>′</m:t>
                        </m:r>
                      </m:sup>
                    </m:sSup>
                  </m:oMath>
                </a14:m>
                <a:r>
                  <a:rPr lang="en-US" i="1" dirty="0"/>
                  <a:t> to contain all the reset states- states of the form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𝐺</m:t>
                        </m:r>
                      </m:sub>
                    </m:sSub>
                    <m:r>
                      <a:rPr lang="en-US" b="0" i="1"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m:t>
                    </m:r>
                  </m:oMath>
                </a14:m>
                <a:endParaRPr lang="en-US" i="1" dirty="0"/>
              </a:p>
              <a:p>
                <a:pPr marL="45720" indent="0">
                  <a:buNone/>
                </a:pPr>
                <a:r>
                  <a:rPr lang="en-US" dirty="0"/>
                  <a:t>The </a:t>
                </a:r>
                <a:r>
                  <a:rPr lang="en-US" dirty="0" err="1"/>
                  <a:t>Büchi</a:t>
                </a:r>
                <a:r>
                  <a:rPr lang="en-US" dirty="0"/>
                  <a:t> automaton will be defines as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𝑄</m:t>
                    </m:r>
                    <m:r>
                      <a:rPr lang="en-US" b="0" i="1" dirty="0" smtClean="0">
                        <a:latin typeface="Cambria Math" panose="02040503050406030204" pitchFamily="18" charset="0"/>
                      </a:rPr>
                      <m:t>′</m:t>
                    </m:r>
                    <m:r>
                      <a:rPr lang="en-US" i="1" dirty="0">
                        <a:latin typeface="Cambria Math" panose="02040503050406030204" pitchFamily="18" charset="0"/>
                      </a:rPr>
                      <m:t>,</m:t>
                    </m:r>
                    <m:r>
                      <m:rPr>
                        <m:sty m:val="p"/>
                      </m:rPr>
                      <a:rPr lang="en-US"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b="0" i="1" dirty="0" smtClean="0">
                        <a:latin typeface="Cambria Math" panose="02040503050406030204" pitchFamily="18" charset="0"/>
                      </a:rPr>
                      <m:t>′</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 </m:t>
                    </m:r>
                    <m:r>
                      <a:rPr lang="en-US" i="1" dirty="0">
                        <a:latin typeface="Cambria Math" panose="02040503050406030204" pitchFamily="18" charset="0"/>
                      </a:rPr>
                      <m:t>𝐹</m:t>
                    </m:r>
                    <m:r>
                      <a:rPr lang="en-US" b="0" i="1" dirty="0" smtClean="0">
                        <a:latin typeface="Cambria Math" panose="02040503050406030204" pitchFamily="18" charset="0"/>
                      </a:rPr>
                      <m:t>′</m:t>
                    </m:r>
                    <m:r>
                      <a:rPr lang="en-US" i="1" dirty="0">
                        <a:latin typeface="Cambria Math" panose="02040503050406030204" pitchFamily="18" charset="0"/>
                      </a:rPr>
                      <m:t>)</m:t>
                    </m:r>
                  </m:oMath>
                </a14:m>
                <a:r>
                  <a:rPr lang="en-US" dirty="0"/>
                  <a:t>,</a:t>
                </a:r>
              </a:p>
              <a:p>
                <a:pPr marL="45720" indent="0">
                  <a:buNone/>
                </a:pPr>
                <a:r>
                  <a:rPr lang="en-US" dirty="0"/>
                  <a:t>With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a14:m>
                <a:r>
                  <a:rPr lang="en-US" dirty="0"/>
                  <a:t> defined as above.</a:t>
                </a:r>
              </a:p>
              <a:p>
                <a:pPr marL="45720" indent="0">
                  <a:buNone/>
                </a:pPr>
                <a:endParaRPr lang="en-US" dirty="0"/>
              </a:p>
              <a:p>
                <a:pPr marL="45720" indent="0">
                  <a:buNone/>
                </a:pPr>
                <a:r>
                  <a:rPr lang="en-US" dirty="0"/>
                  <a:t>Then </a:t>
                </a:r>
                <a14:m>
                  <m:oMath xmlns:m="http://schemas.openxmlformats.org/officeDocument/2006/math">
                    <m:r>
                      <a:rPr lang="en-US" i="1" dirty="0">
                        <a:latin typeface="Cambria Math" panose="02040503050406030204" pitchFamily="18" charset="0"/>
                      </a:rPr>
                      <m:t>𝐿</m:t>
                    </m:r>
                    <m:r>
                      <a:rPr lang="en-US" i="1" dirty="0">
                        <a:latin typeface="Cambria Math" panose="02040503050406030204" pitchFamily="18" charset="0"/>
                      </a:rPr>
                      <m:t>(</m:t>
                    </m:r>
                    <m:r>
                      <a:rPr lang="en-US" i="1" dirty="0">
                        <a:latin typeface="Cambria Math" panose="02040503050406030204" pitchFamily="18" charset="0"/>
                      </a:rPr>
                      <m:t>𝐴</m:t>
                    </m:r>
                    <m:r>
                      <a:rPr lang="en-US" i="1" dirty="0">
                        <a:latin typeface="Cambria Math" panose="02040503050406030204" pitchFamily="18" charset="0"/>
                      </a:rPr>
                      <m:t>) = </m:t>
                    </m:r>
                    <m:r>
                      <a:rPr lang="en-US" i="1" dirty="0">
                        <a:latin typeface="Cambria Math" panose="02040503050406030204" pitchFamily="18" charset="0"/>
                      </a:rPr>
                      <m:t>𝐿</m:t>
                    </m:r>
                    <m:r>
                      <a:rPr lang="en-US" i="1" dirty="0">
                        <a:latin typeface="Cambria Math" panose="02040503050406030204" pitchFamily="18" charset="0"/>
                      </a:rPr>
                      <m:t>(</m:t>
                    </m:r>
                    <m:r>
                      <a:rPr lang="en-US" i="1" dirty="0">
                        <a:latin typeface="Cambria Math" panose="02040503050406030204" pitchFamily="18" charset="0"/>
                      </a:rPr>
                      <m:t>𝐴</m:t>
                    </m:r>
                    <m:r>
                      <a:rPr lang="en-US" b="0" i="1" dirty="0" smtClean="0">
                        <a:latin typeface="Cambria Math" panose="02040503050406030204" pitchFamily="18" charset="0"/>
                      </a:rPr>
                      <m:t>′</m:t>
                    </m:r>
                    <m:r>
                      <a:rPr lang="en-US" i="1" dirty="0">
                        <a:latin typeface="Cambria Math" panose="02040503050406030204" pitchFamily="18" charset="0"/>
                      </a:rPr>
                      <m:t>).</m:t>
                    </m:r>
                  </m:oMath>
                </a14:m>
                <a:endParaRPr lang="en-US" dirty="0"/>
              </a:p>
              <a:p>
                <a:pPr>
                  <a:buFont typeface="Arial" panose="020B0604020202020204" pitchFamily="34" charset="0"/>
                  <a:buChar char="•"/>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813"/>
                </a:stretch>
              </a:blipFill>
            </p:spPr>
            <p:txBody>
              <a:bodyPr/>
              <a:lstStyle/>
              <a:p>
                <a:r>
                  <a:rPr lang="en-US">
                    <a:noFill/>
                  </a:rPr>
                  <a:t> </a:t>
                </a:r>
              </a:p>
            </p:txBody>
          </p:sp>
        </mc:Fallback>
      </mc:AlternateContent>
    </p:spTree>
    <p:extLst>
      <p:ext uri="{BB962C8B-B14F-4D97-AF65-F5344CB8AC3E}">
        <p14:creationId xmlns:p14="http://schemas.microsoft.com/office/powerpoint/2010/main" val="2329695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and Muller Equivalence </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r>
                  <a:rPr lang="en-US" dirty="0"/>
                  <a:t>If </a:t>
                </a:r>
                <a14:m>
                  <m:oMath xmlns:m="http://schemas.openxmlformats.org/officeDocument/2006/math">
                    <m:r>
                      <a:rPr lang="en-US" i="1" dirty="0" smtClean="0">
                        <a:latin typeface="Cambria Math" panose="02040503050406030204" pitchFamily="18" charset="0"/>
                      </a:rPr>
                      <m:t>𝑄</m:t>
                    </m:r>
                  </m:oMath>
                </a14:m>
                <a:r>
                  <a:rPr lang="en-US" dirty="0"/>
                  <a:t> has n states, and </a:t>
                </a:r>
                <a14:m>
                  <m:oMath xmlns:m="http://schemas.openxmlformats.org/officeDocument/2006/math">
                    <m:r>
                      <a:rPr lang="en-US" b="0" i="1" smtClean="0">
                        <a:latin typeface="Cambria Math" panose="02040503050406030204" pitchFamily="18" charset="0"/>
                      </a:rPr>
                      <m:t>𝐹</m:t>
                    </m:r>
                  </m:oMath>
                </a14:m>
                <a:r>
                  <a:rPr lang="en-US" dirty="0"/>
                  <a:t> contains m sets, then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sup>
                    </m:sSup>
                  </m:oMath>
                </a14:m>
                <a:endParaRPr lang="en-US" dirty="0"/>
              </a:p>
              <a:p>
                <a:endParaRPr lang="en-US" dirty="0"/>
              </a:p>
              <a:p>
                <a:pPr marL="45720" indent="0">
                  <a:buNone/>
                </a:pPr>
                <a:r>
                  <a:rPr lang="en-US" dirty="0"/>
                  <a:t>Summarizing-</a:t>
                </a:r>
              </a:p>
              <a:p>
                <a:pPr marL="45720" indent="0">
                  <a:buNone/>
                </a:pPr>
                <a:endParaRPr lang="en-US" dirty="0"/>
              </a:p>
              <a:p>
                <a:pPr marL="45720" indent="0">
                  <a:buNone/>
                </a:pPr>
                <a:r>
                  <a:rPr lang="en-US" i="1" u="sng" dirty="0"/>
                  <a:t>Theorem</a:t>
                </a:r>
                <a:r>
                  <a:rPr lang="en-US" i="1" dirty="0"/>
                  <a:t>: nondeterministic </a:t>
                </a:r>
                <a:r>
                  <a:rPr lang="en-US" i="1" dirty="0" err="1"/>
                  <a:t>B</a:t>
                </a:r>
                <a:r>
                  <a:rPr lang="en-US" dirty="0" err="1"/>
                  <a:t>ü</a:t>
                </a:r>
                <a:r>
                  <a:rPr lang="en-US" i="1" dirty="0" err="1"/>
                  <a:t>chi</a:t>
                </a:r>
                <a:r>
                  <a:rPr lang="en-US" i="1" dirty="0"/>
                  <a:t> automaton with </a:t>
                </a:r>
                <a14:m>
                  <m:oMath xmlns:m="http://schemas.openxmlformats.org/officeDocument/2006/math">
                    <m:r>
                      <a:rPr lang="en-US" i="1" dirty="0" smtClean="0">
                        <a:latin typeface="Cambria Math" panose="02040503050406030204" pitchFamily="18" charset="0"/>
                      </a:rPr>
                      <m:t>𝑛</m:t>
                    </m:r>
                  </m:oMath>
                </a14:m>
                <a:r>
                  <a:rPr lang="en-US" i="1" dirty="0"/>
                  <a:t> states can be converted into an equivalent Muller automaton of equal size, and a nondeterministic Muller automaton with </a:t>
                </a:r>
                <a14:m>
                  <m:oMath xmlns:m="http://schemas.openxmlformats.org/officeDocument/2006/math">
                    <m:r>
                      <a:rPr lang="en-US" i="1" dirty="0" smtClean="0">
                        <a:latin typeface="Cambria Math" panose="02040503050406030204" pitchFamily="18" charset="0"/>
                      </a:rPr>
                      <m:t>𝑛</m:t>
                    </m:r>
                  </m:oMath>
                </a14:m>
                <a:r>
                  <a:rPr lang="en-US" i="1" dirty="0"/>
                  <a:t> states and </a:t>
                </a:r>
                <a14:m>
                  <m:oMath xmlns:m="http://schemas.openxmlformats.org/officeDocument/2006/math">
                    <m:r>
                      <a:rPr lang="en-US" i="1" dirty="0" smtClean="0">
                        <a:latin typeface="Cambria Math" panose="02040503050406030204" pitchFamily="18" charset="0"/>
                      </a:rPr>
                      <m:t>𝑚</m:t>
                    </m:r>
                  </m:oMath>
                </a14:m>
                <a:r>
                  <a:rPr lang="en-US" i="1" dirty="0"/>
                  <a:t> accepting sets can be transformed into an equivalent </a:t>
                </a:r>
                <a:r>
                  <a:rPr lang="en-US" i="1" dirty="0" err="1"/>
                  <a:t>B</a:t>
                </a:r>
                <a:r>
                  <a:rPr lang="en-US" dirty="0" err="1"/>
                  <a:t>ü</a:t>
                </a:r>
                <a:r>
                  <a:rPr lang="en-US" i="1" dirty="0" err="1"/>
                  <a:t>chi</a:t>
                </a:r>
                <a:r>
                  <a:rPr lang="en-US" i="1" dirty="0"/>
                  <a:t> automaton with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𝑛</m:t>
                    </m:r>
                    <m:r>
                      <a:rPr lang="en-US" i="1" dirty="0" smtClean="0">
                        <a:latin typeface="Cambria Math" panose="02040503050406030204" pitchFamily="18" charset="0"/>
                      </a:rPr>
                      <m:t> + </m:t>
                    </m:r>
                    <m:r>
                      <a:rPr lang="en-US" i="1" dirty="0" smtClean="0">
                        <a:latin typeface="Cambria Math" panose="02040503050406030204" pitchFamily="18" charset="0"/>
                      </a:rPr>
                      <m:t>𝑚𝑛</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𝑛</m:t>
                        </m:r>
                      </m:sup>
                    </m:sSup>
                  </m:oMath>
                </a14:m>
                <a:r>
                  <a:rPr lang="en-US" i="1" dirty="0"/>
                  <a:t> states.</a:t>
                </a: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360"/>
                </a:stretch>
              </a:blipFill>
            </p:spPr>
            <p:txBody>
              <a:bodyPr/>
              <a:lstStyle/>
              <a:p>
                <a:r>
                  <a:rPr lang="en-US">
                    <a:noFill/>
                  </a:rPr>
                  <a:t> </a:t>
                </a:r>
              </a:p>
            </p:txBody>
          </p:sp>
        </mc:Fallback>
      </mc:AlternateContent>
    </p:spTree>
    <p:extLst>
      <p:ext uri="{BB962C8B-B14F-4D97-AF65-F5344CB8AC3E}">
        <p14:creationId xmlns:p14="http://schemas.microsoft.com/office/powerpoint/2010/main" val="320704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dirty="0"/>
              <a:t>So far:</a:t>
            </a:r>
          </a:p>
        </p:txBody>
      </p:sp>
      <p:sp>
        <p:nvSpPr>
          <p:cNvPr id="5" name="מציין מיקום טקסט 4"/>
          <p:cNvSpPr>
            <a:spLocks noGrp="1"/>
          </p:cNvSpPr>
          <p:nvPr>
            <p:ph type="body" idx="1"/>
          </p:nvPr>
        </p:nvSpPr>
        <p:spPr>
          <a:xfrm>
            <a:off x="1143000" y="2001511"/>
            <a:ext cx="4754880" cy="777240"/>
          </a:xfrm>
        </p:spPr>
        <p:txBody>
          <a:bodyPr/>
          <a:lstStyle/>
          <a:p>
            <a:r>
              <a:rPr lang="en-US" dirty="0"/>
              <a:t>Nondeterministic models </a:t>
            </a:r>
          </a:p>
        </p:txBody>
      </p:sp>
      <p:sp>
        <p:nvSpPr>
          <p:cNvPr id="11" name="מלבן: פינות מעוגלות 10"/>
          <p:cNvSpPr/>
          <p:nvPr/>
        </p:nvSpPr>
        <p:spPr>
          <a:xfrm>
            <a:off x="1234440" y="2776272"/>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Büchi</a:t>
            </a:r>
            <a:r>
              <a:rPr lang="en-US" dirty="0"/>
              <a:t> Automaton</a:t>
            </a:r>
          </a:p>
        </p:txBody>
      </p:sp>
      <p:sp>
        <p:nvSpPr>
          <p:cNvPr id="12" name="מלבן: פינות מעוגלות 11"/>
          <p:cNvSpPr/>
          <p:nvPr/>
        </p:nvSpPr>
        <p:spPr>
          <a:xfrm>
            <a:off x="1234440" y="349872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Muller Automaton</a:t>
            </a:r>
          </a:p>
        </p:txBody>
      </p:sp>
      <p:grpSp>
        <p:nvGrpSpPr>
          <p:cNvPr id="6" name="קבוצה 5"/>
          <p:cNvGrpSpPr/>
          <p:nvPr/>
        </p:nvGrpSpPr>
        <p:grpSpPr>
          <a:xfrm>
            <a:off x="523014" y="3052343"/>
            <a:ext cx="711426" cy="722452"/>
            <a:chOff x="523014" y="3052343"/>
            <a:chExt cx="711426" cy="722452"/>
          </a:xfrm>
        </p:grpSpPr>
        <p:sp>
          <p:nvSpPr>
            <p:cNvPr id="23" name="תרשים זרימה: מחבר 22"/>
            <p:cNvSpPr/>
            <p:nvPr/>
          </p:nvSpPr>
          <p:spPr>
            <a:xfrm>
              <a:off x="523014" y="3199685"/>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endParaRPr lang="en-US" sz="1600" dirty="0"/>
            </a:p>
          </p:txBody>
        </p:sp>
        <p:cxnSp>
          <p:nvCxnSpPr>
            <p:cNvPr id="42" name="מחבר: מרפקי 41"/>
            <p:cNvCxnSpPr>
              <a:stCxn id="11" idx="1"/>
              <a:endCxn id="23" idx="0"/>
            </p:cNvCxnSpPr>
            <p:nvPr/>
          </p:nvCxnSpPr>
          <p:spPr>
            <a:xfrm rot="10800000" flipV="1">
              <a:off x="733326" y="3052343"/>
              <a:ext cx="501114" cy="147341"/>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44" name="מחבר: מרפקי 43"/>
            <p:cNvCxnSpPr>
              <a:stCxn id="12" idx="1"/>
              <a:endCxn id="23" idx="4"/>
            </p:cNvCxnSpPr>
            <p:nvPr/>
          </p:nvCxnSpPr>
          <p:spPr>
            <a:xfrm rot="10800000">
              <a:off x="733326" y="3620309"/>
              <a:ext cx="501114" cy="154486"/>
            </a:xfrm>
            <a:prstGeom prst="bentConnector2">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213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Rabin Acceptance</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r>
                  <a:rPr lang="en-US" dirty="0"/>
                  <a:t>Acceptance component – a finite family </a:t>
                </a:r>
                <a14:m>
                  <m:oMath xmlns:m="http://schemas.openxmlformats.org/officeDocument/2006/math">
                    <m:r>
                      <m:rPr>
                        <m:sty m:val="p"/>
                      </m:rPr>
                      <a:rPr lang="en-US" i="0" dirty="0" smtClean="0">
                        <a:latin typeface="Cambria Math" panose="02040503050406030204" pitchFamily="18" charset="0"/>
                      </a:rPr>
                      <m:t>Ω</m:t>
                    </m:r>
                  </m:oMath>
                </a14:m>
                <a:r>
                  <a:rPr lang="en-US" i="1" dirty="0"/>
                  <a:t> </a:t>
                </a:r>
                <a:r>
                  <a:rPr lang="en-US" dirty="0"/>
                  <a:t>of pairs </a:t>
                </a:r>
                <a14:m>
                  <m:oMath xmlns:m="http://schemas.openxmlformats.org/officeDocument/2006/math">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𝐸</m:t>
                        </m:r>
                      </m:e>
                      <m:sub>
                        <m:r>
                          <a:rPr lang="en-US" i="1" dirty="0" err="1">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𝐹</m:t>
                        </m:r>
                      </m:e>
                      <m:sub>
                        <m:r>
                          <a:rPr lang="en-US" i="1" dirty="0">
                            <a:latin typeface="Cambria Math" panose="02040503050406030204" pitchFamily="18" charset="0"/>
                          </a:rPr>
                          <m:t>𝑖</m:t>
                        </m:r>
                      </m:sub>
                    </m:sSub>
                    <m:r>
                      <a:rPr lang="en-US" i="1" dirty="0">
                        <a:latin typeface="Cambria Math" panose="02040503050406030204" pitchFamily="18" charset="0"/>
                      </a:rPr>
                      <m:t>)</m:t>
                    </m:r>
                  </m:oMath>
                </a14:m>
                <a:r>
                  <a:rPr lang="en-US" dirty="0"/>
                  <a:t> of state sets</a:t>
                </a:r>
              </a:p>
              <a:p>
                <a:pPr marL="45720" indent="0">
                  <a:buNone/>
                </a:pPr>
                <a:r>
                  <a:rPr lang="en-US" u="sng" dirty="0"/>
                  <a:t>Definition</a:t>
                </a:r>
                <a:r>
                  <a:rPr lang="en-US" dirty="0"/>
                  <a:t>: An </a:t>
                </a:r>
                <a:r>
                  <a:rPr lang="en-US" i="1" dirty="0"/>
                  <a:t>ω</a:t>
                </a:r>
                <a:r>
                  <a:rPr lang="en-US" dirty="0"/>
                  <a:t>-automaton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 = (</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m:t>
                    </m:r>
                    <m:r>
                      <m:rPr>
                        <m:sty m:val="p"/>
                      </m:rPr>
                      <a:rPr lang="en-US" dirty="0">
                        <a:latin typeface="Cambria Math" panose="02040503050406030204" pitchFamily="18" charset="0"/>
                      </a:rPr>
                      <m:t>Ω</m:t>
                    </m:r>
                    <m:r>
                      <a:rPr lang="en-US" i="1" dirty="0">
                        <a:latin typeface="Cambria Math" panose="02040503050406030204" pitchFamily="18" charset="0"/>
                      </a:rPr>
                      <m:t>) </m:t>
                    </m:r>
                  </m:oMath>
                </a14:m>
                <a:r>
                  <a:rPr lang="en-US" dirty="0"/>
                  <a:t>with acceptance component</a:t>
                </a:r>
              </a:p>
              <a:p>
                <a:pPr marL="45720" indent="0">
                  <a:buNone/>
                </a:pPr>
                <a14:m>
                  <m:oMath xmlns:m="http://schemas.openxmlformats.org/officeDocument/2006/math">
                    <m:r>
                      <m:rPr>
                        <m:sty m:val="p"/>
                      </m:rPr>
                      <a:rPr lang="en-US" dirty="0">
                        <a:latin typeface="Cambria Math" panose="02040503050406030204" pitchFamily="18" charset="0"/>
                      </a:rPr>
                      <m:t>Ω</m:t>
                    </m:r>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𝐸</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𝐹</m:t>
                            </m:r>
                          </m:e>
                          <m:sub>
                            <m:r>
                              <a:rPr lang="en-US" b="0" i="1" dirty="0" smtClean="0">
                                <a:latin typeface="Cambria Math" panose="02040503050406030204" pitchFamily="18" charset="0"/>
                              </a:rPr>
                              <m:t>1</m:t>
                            </m:r>
                          </m:sub>
                        </m:sSub>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𝐸</m:t>
                        </m:r>
                      </m:e>
                      <m:sub>
                        <m:r>
                          <a:rPr lang="en-US" b="0" i="1" dirty="0" smtClean="0">
                            <a:latin typeface="Cambria Math" panose="02040503050406030204" pitchFamily="18" charset="0"/>
                          </a:rPr>
                          <m:t>𝑘</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𝐹</m:t>
                        </m:r>
                      </m:e>
                      <m:sub>
                        <m:r>
                          <a:rPr lang="en-US" b="0" i="1" dirty="0" smtClean="0">
                            <a:latin typeface="Cambria Math" panose="02040503050406030204" pitchFamily="18" charset="0"/>
                          </a:rPr>
                          <m:t>𝑘</m:t>
                        </m:r>
                      </m:sub>
                    </m:sSub>
                    <m:r>
                      <a:rPr lang="en-US" b="0" i="1" dirty="0" smtClean="0">
                        <a:latin typeface="Cambria Math" panose="02040503050406030204" pitchFamily="18" charset="0"/>
                      </a:rPr>
                      <m:t>)}</m:t>
                    </m:r>
                  </m:oMath>
                </a14:m>
                <a:r>
                  <a:rPr lang="en-US" dirty="0"/>
                  <a:t>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𝑄</m:t>
                    </m:r>
                  </m:oMath>
                </a14:m>
                <a:r>
                  <a:rPr lang="en-US" dirty="0"/>
                  <a:t> is called </a:t>
                </a:r>
                <a:r>
                  <a:rPr lang="en-US" b="1" dirty="0"/>
                  <a:t>Rabin automaton </a:t>
                </a:r>
                <a:r>
                  <a:rPr lang="en-US" dirty="0"/>
                  <a:t>if it is used with the following acceptance condition (</a:t>
                </a:r>
                <a:r>
                  <a:rPr lang="en-US" b="1" dirty="0"/>
                  <a:t>Rabin acceptance</a:t>
                </a:r>
                <a:r>
                  <a:rPr lang="en-US" dirty="0"/>
                  <a:t>):</a:t>
                </a:r>
              </a:p>
              <a:p>
                <a:pPr marL="45720" indent="0">
                  <a:buNone/>
                </a:pPr>
                <a:r>
                  <a:rPr lang="en-US" dirty="0"/>
                  <a:t>	A word </a:t>
                </a:r>
                <a14:m>
                  <m:oMath xmlns:m="http://schemas.openxmlformats.org/officeDocument/2006/math">
                    <m:r>
                      <a:rPr lang="en-US" i="1" dirty="0" smtClean="0">
                        <a:latin typeface="Cambria Math" panose="02040503050406030204" pitchFamily="18" charset="0"/>
                      </a:rPr>
                      <m:t>𝛼</m:t>
                    </m:r>
                    <m:r>
                      <a:rPr lang="en-US" i="1" dirty="0" smtClean="0">
                        <a:latin typeface="Cambria Math" panose="02040503050406030204" pitchFamily="18" charset="0"/>
                      </a:rPr>
                      <m:t> ∈ </m:t>
                    </m:r>
                    <m:sSup>
                      <m:sSupPr>
                        <m:ctrlPr>
                          <a:rPr lang="en-US" b="0" i="1" dirty="0" smtClean="0">
                            <a:latin typeface="Cambria Math" panose="02040503050406030204" pitchFamily="18" charset="0"/>
                          </a:rPr>
                        </m:ctrlPr>
                      </m:sSupPr>
                      <m:e>
                        <m:r>
                          <m:rPr>
                            <m:sty m:val="p"/>
                          </m:rPr>
                          <a:rPr lang="en-US" i="0" dirty="0" err="1">
                            <a:latin typeface="Cambria Math" panose="02040503050406030204" pitchFamily="18" charset="0"/>
                          </a:rPr>
                          <m:t>Σ</m:t>
                        </m:r>
                      </m:e>
                      <m:sup>
                        <m:r>
                          <a:rPr lang="en-US" i="1" dirty="0" err="1">
                            <a:latin typeface="Cambria Math" panose="02040503050406030204" pitchFamily="18" charset="0"/>
                          </a:rPr>
                          <m:t>𝜔</m:t>
                        </m:r>
                      </m:sup>
                    </m:sSup>
                    <m:r>
                      <a:rPr lang="en-US" i="1" dirty="0">
                        <a:latin typeface="Cambria Math" panose="02040503050406030204" pitchFamily="18" charset="0"/>
                      </a:rPr>
                      <m:t> </m:t>
                    </m:r>
                  </m:oMath>
                </a14:m>
                <a:r>
                  <a:rPr lang="en-US" dirty="0"/>
                  <a:t>is accepted by </a:t>
                </a:r>
                <a:r>
                  <a:rPr lang="en-US" i="1" dirty="0"/>
                  <a:t>A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i="1" dirty="0"/>
                  <a:t> there exists a run </a:t>
                </a:r>
                <a14:m>
                  <m:oMath xmlns:m="http://schemas.openxmlformats.org/officeDocument/2006/math">
                    <m:r>
                      <a:rPr lang="en-US" b="0" i="1" smtClean="0">
                        <a:latin typeface="Cambria Math" panose="02040503050406030204" pitchFamily="18" charset="0"/>
                      </a:rPr>
                      <m:t>𝜚</m:t>
                    </m:r>
                  </m:oMath>
                </a14:m>
                <a:r>
                  <a:rPr lang="en-US" i="1" dirty="0"/>
                  <a:t> of </a:t>
                </a:r>
                <a14:m>
                  <m:oMath xmlns:m="http://schemas.openxmlformats.org/officeDocument/2006/math">
                    <m:r>
                      <a:rPr lang="en-US" b="0" i="1" smtClean="0">
                        <a:latin typeface="Cambria Math" panose="02040503050406030204" pitchFamily="18" charset="0"/>
                      </a:rPr>
                      <m:t>𝐴</m:t>
                    </m:r>
                  </m:oMath>
                </a14:m>
                <a:r>
                  <a:rPr lang="en-US" i="1" dirty="0"/>
                  <a:t> on </a:t>
                </a:r>
                <a14:m>
                  <m:oMath xmlns:m="http://schemas.openxmlformats.org/officeDocument/2006/math">
                    <m:r>
                      <a:rPr lang="en-US" b="0" i="1" smtClean="0">
                        <a:latin typeface="Cambria Math" panose="02040503050406030204" pitchFamily="18" charset="0"/>
                      </a:rPr>
                      <m:t>𝛼</m:t>
                    </m:r>
                  </m:oMath>
                </a14:m>
                <a:r>
                  <a:rPr lang="en-US" i="1" dirty="0"/>
                  <a:t> such that</a:t>
                </a:r>
              </a:p>
              <a:p>
                <a:pPr marL="45720" indent="0">
                  <a:buNone/>
                </a:pPr>
                <a:r>
                  <a:rPr lang="en-US" i="1" dirty="0"/>
                  <a:t>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0" smtClean="0">
                        <a:latin typeface="Cambria Math" panose="02040503050406030204" pitchFamily="18" charset="0"/>
                      </a:rPr>
                      <m:t> . </m:t>
                    </m:r>
                    <m:d>
                      <m:dPr>
                        <m:ctrlPr>
                          <a:rPr lang="en-US" b="0" i="1" smtClean="0">
                            <a:latin typeface="Cambria Math" panose="02040503050406030204" pitchFamily="18" charset="0"/>
                          </a:rPr>
                        </m:ctrlPr>
                      </m:dPr>
                      <m:e>
                        <m:r>
                          <a:rPr lang="en-US" b="0" i="1" smtClean="0">
                            <a:latin typeface="Cambria Math" panose="02040503050406030204" pitchFamily="18" charset="0"/>
                          </a:rPr>
                          <m:t>𝐼𝑛𝑓</m:t>
                        </m:r>
                        <m:d>
                          <m:dPr>
                            <m:ctrlPr>
                              <a:rPr lang="en-US" b="0" i="1" smtClean="0">
                                <a:latin typeface="Cambria Math" panose="02040503050406030204" pitchFamily="18" charset="0"/>
                              </a:rPr>
                            </m:ctrlPr>
                          </m:dPr>
                          <m:e>
                            <m:r>
                              <a:rPr lang="en-US" b="0" i="1" smtClean="0">
                                <a:latin typeface="Cambria Math" panose="02040503050406030204" pitchFamily="18" charset="0"/>
                              </a:rPr>
                              <m:t>𝜚</m:t>
                            </m:r>
                          </m:e>
                        </m:d>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𝐼𝑛𝑓</m:t>
                    </m:r>
                    <m:d>
                      <m:dPr>
                        <m:ctrlPr>
                          <a:rPr lang="en-US" b="0" i="1" smtClean="0">
                            <a:latin typeface="Cambria Math" panose="02040503050406030204" pitchFamily="18" charset="0"/>
                          </a:rPr>
                        </m:ctrlPr>
                      </m:dPr>
                      <m:e>
                        <m:r>
                          <a:rPr lang="en-US" b="0" i="1" smtClean="0">
                            <a:latin typeface="Cambria Math" panose="02040503050406030204" pitchFamily="18" charset="0"/>
                          </a:rPr>
                          <m:t>𝜚</m:t>
                        </m:r>
                      </m:e>
                    </m:d>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m:t>
                    </m:r>
                  </m:oMath>
                </a14:m>
                <a:endParaRPr lang="en-US" i="1"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2"/>
                <a:stretch>
                  <a:fillRect l="-309" t="-1813"/>
                </a:stretch>
              </a:blipFill>
            </p:spPr>
            <p:txBody>
              <a:bodyPr/>
              <a:lstStyle/>
              <a:p>
                <a:r>
                  <a:rPr lang="en-US">
                    <a:noFill/>
                  </a:rPr>
                  <a:t> </a:t>
                </a:r>
              </a:p>
            </p:txBody>
          </p:sp>
        </mc:Fallback>
      </mc:AlternateContent>
    </p:spTree>
    <p:extLst>
      <p:ext uri="{BB962C8B-B14F-4D97-AF65-F5344CB8AC3E}">
        <p14:creationId xmlns:p14="http://schemas.microsoft.com/office/powerpoint/2010/main" val="388918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Rabin Acceptance</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45720" indent="0">
                  <a:buNone/>
                </a:pPr>
                <a:r>
                  <a:rPr lang="en-US" dirty="0"/>
                  <a:t>For example, which language does the following Rabin automaton accepts,</a:t>
                </a:r>
              </a:p>
              <a:p>
                <a:pPr marL="45720" indent="0">
                  <a:buNone/>
                </a:pPr>
                <a:r>
                  <a:rPr lang="en-US" dirty="0"/>
                  <a:t>When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𝑏</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𝑎</m:t>
                            </m:r>
                          </m:sub>
                        </m:sSub>
                      </m:e>
                    </m:d>
                    <m:r>
                      <a:rPr lang="en-US" b="0" i="1" smtClean="0">
                        <a:latin typeface="Cambria Math" panose="02040503050406030204" pitchFamily="18" charset="0"/>
                      </a:rPr>
                      <m:t>)}</m:t>
                    </m:r>
                  </m:oMath>
                </a14:m>
                <a:r>
                  <a:rPr lang="en-US" dirty="0"/>
                  <a:t>?</a:t>
                </a:r>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a:buFont typeface="Wingdings" panose="05000000000000000000" pitchFamily="2" charset="2"/>
                  <a:buChar char="Ø"/>
                </a:pPr>
                <a:r>
                  <a:rPr lang="en-US" dirty="0"/>
                  <a:t>This Rabin automaton accepts all words that consist of infinitely many </a:t>
                </a:r>
                <a:r>
                  <a:rPr lang="en-US" i="1" dirty="0"/>
                  <a:t>a</a:t>
                </a:r>
                <a:r>
                  <a:rPr lang="en-US" dirty="0"/>
                  <a:t>’s but only finitely many </a:t>
                </a:r>
                <a:r>
                  <a:rPr lang="en-US" i="1" dirty="0"/>
                  <a:t>b</a:t>
                </a:r>
                <a:r>
                  <a:rPr lang="en-US" dirty="0"/>
                  <a:t>’s.</a:t>
                </a: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r="-556"/>
                </a:stretch>
              </a:blipFill>
            </p:spPr>
            <p:txBody>
              <a:bodyPr/>
              <a:lstStyle/>
              <a:p>
                <a:r>
                  <a:rPr lang="en-US">
                    <a:noFill/>
                  </a:rPr>
                  <a:t> </a:t>
                </a:r>
              </a:p>
            </p:txBody>
          </p:sp>
        </mc:Fallback>
      </mc:AlternateContent>
      <p:pic>
        <p:nvPicPr>
          <p:cNvPr id="4" name="תמונה 3"/>
          <p:cNvPicPr>
            <a:picLocks noChangeAspect="1"/>
          </p:cNvPicPr>
          <p:nvPr/>
        </p:nvPicPr>
        <p:blipFill>
          <a:blip r:embed="rId4"/>
          <a:stretch>
            <a:fillRect/>
          </a:stretch>
        </p:blipFill>
        <p:spPr>
          <a:xfrm>
            <a:off x="4262437" y="3138487"/>
            <a:ext cx="3209925" cy="1495425"/>
          </a:xfrm>
          <a:prstGeom prst="rect">
            <a:avLst/>
          </a:prstGeom>
        </p:spPr>
      </p:pic>
    </p:spTree>
    <p:extLst>
      <p:ext uri="{BB962C8B-B14F-4D97-AF65-F5344CB8AC3E}">
        <p14:creationId xmlns:p14="http://schemas.microsoft.com/office/powerpoint/2010/main" val="194997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Rabin Acceptance</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r>
                  <a:rPr lang="en-US" dirty="0"/>
                  <a:t>If we want to specify the language consisting of all words that contain infinitely many </a:t>
                </a:r>
                <a:r>
                  <a:rPr lang="en-US" i="1" dirty="0"/>
                  <a:t>b</a:t>
                </a:r>
                <a:r>
                  <a:rPr lang="en-US" dirty="0"/>
                  <a:t>’s only if they also contain infinitely many </a:t>
                </a:r>
                <a:r>
                  <a:rPr lang="en-US" i="1" dirty="0"/>
                  <a:t>a</a:t>
                </a:r>
                <a:r>
                  <a:rPr lang="en-US" dirty="0"/>
                  <a:t>’s, using this state graph, which </a:t>
                </a:r>
                <a14:m>
                  <m:oMath xmlns:m="http://schemas.openxmlformats.org/officeDocument/2006/math">
                    <m:r>
                      <m:rPr>
                        <m:sty m:val="p"/>
                      </m:rPr>
                      <a:rPr lang="en-US" b="0" i="0" smtClean="0">
                        <a:latin typeface="Cambria Math" panose="02040503050406030204" pitchFamily="18" charset="0"/>
                      </a:rPr>
                      <m:t>Ω</m:t>
                    </m:r>
                  </m:oMath>
                </a14:m>
                <a:r>
                  <a:rPr lang="en-US" dirty="0"/>
                  <a:t> should we choose?</a:t>
                </a:r>
              </a:p>
              <a:p>
                <a:pPr marL="45720" indent="0">
                  <a:buNone/>
                </a:pPr>
                <a:endParaRPr lang="en-US" dirty="0"/>
              </a:p>
              <a:p>
                <a:pPr marL="45720" indent="0">
                  <a:buNone/>
                </a:pPr>
                <a:endParaRPr lang="en-US" dirty="0"/>
              </a:p>
              <a:p>
                <a:pPr marL="45720" indent="0">
                  <a:buNone/>
                </a:pPr>
                <a:endParaRPr lang="en-US" dirty="0"/>
              </a:p>
              <a:p>
                <a:endParaRPr lang="en-US" dirty="0"/>
              </a:p>
              <a:p>
                <a:endParaRPr lang="en-US" dirty="0"/>
              </a:p>
              <a:p>
                <a:pPr>
                  <a:buFont typeface="Wingdings" panose="05000000000000000000" pitchFamily="2" charset="2"/>
                  <a:buChar char="Ø"/>
                </a:pPr>
                <a:r>
                  <a:rPr lang="en-US" b="0" dirty="0"/>
                  <a: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𝑎</m:t>
                                </m:r>
                              </m:sub>
                            </m:sSub>
                          </m:e>
                        </m:d>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𝑏</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𝑐</m:t>
                            </m:r>
                          </m:sub>
                        </m:sSub>
                      </m:e>
                    </m:d>
                    <m:r>
                      <a:rPr lang="en-US" b="0" i="1" smtClean="0">
                        <a:latin typeface="Cambria Math" panose="02040503050406030204" pitchFamily="18" charset="0"/>
                      </a:rPr>
                      <m:t>)}</m:t>
                    </m:r>
                  </m:oMath>
                </a14:m>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t="-1964"/>
                </a:stretch>
              </a:blipFill>
            </p:spPr>
            <p:txBody>
              <a:bodyPr/>
              <a:lstStyle/>
              <a:p>
                <a:r>
                  <a:rPr lang="en-US">
                    <a:noFill/>
                  </a:rPr>
                  <a:t> </a:t>
                </a:r>
              </a:p>
            </p:txBody>
          </p:sp>
        </mc:Fallback>
      </mc:AlternateContent>
      <p:pic>
        <p:nvPicPr>
          <p:cNvPr id="5" name="תמונה 4"/>
          <p:cNvPicPr>
            <a:picLocks noChangeAspect="1"/>
          </p:cNvPicPr>
          <p:nvPr/>
        </p:nvPicPr>
        <p:blipFill>
          <a:blip r:embed="rId4"/>
          <a:stretch>
            <a:fillRect/>
          </a:stretch>
        </p:blipFill>
        <p:spPr>
          <a:xfrm>
            <a:off x="6665020" y="2999091"/>
            <a:ext cx="3009900" cy="2943225"/>
          </a:xfrm>
          <a:prstGeom prst="rect">
            <a:avLst/>
          </a:prstGeom>
        </p:spPr>
      </p:pic>
    </p:spTree>
    <p:extLst>
      <p:ext uri="{BB962C8B-B14F-4D97-AF65-F5344CB8AC3E}">
        <p14:creationId xmlns:p14="http://schemas.microsoft.com/office/powerpoint/2010/main" val="417509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Streett Acceptance</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r>
                  <a:rPr lang="en-US" dirty="0"/>
                  <a:t>Dual to the Rabin condition. </a:t>
                </a:r>
              </a:p>
              <a:p>
                <a:r>
                  <a:rPr lang="en-US" dirty="0"/>
                  <a:t>Acceptance component – same as in Rabin. </a:t>
                </a:r>
              </a:p>
              <a:p>
                <a:pPr marL="45720" indent="0">
                  <a:buNone/>
                </a:pPr>
                <a:r>
                  <a:rPr lang="en-US" u="sng" dirty="0"/>
                  <a:t>Definition</a:t>
                </a:r>
                <a:r>
                  <a:rPr lang="en-US" dirty="0"/>
                  <a:t>: An </a:t>
                </a:r>
                <a:r>
                  <a:rPr lang="en-US" i="1" dirty="0"/>
                  <a:t>ω</a:t>
                </a:r>
                <a:r>
                  <a:rPr lang="en-US" dirty="0"/>
                  <a:t>-automaton </a:t>
                </a:r>
                <a14:m>
                  <m:oMath xmlns:m="http://schemas.openxmlformats.org/officeDocument/2006/math">
                    <m:r>
                      <a:rPr lang="en-US" i="1" dirty="0">
                        <a:latin typeface="Cambria Math" panose="02040503050406030204" pitchFamily="18" charset="0"/>
                      </a:rPr>
                      <m:t>𝐴</m:t>
                    </m:r>
                    <m:r>
                      <a:rPr lang="en-US" i="1" dirty="0">
                        <a:latin typeface="Cambria Math" panose="02040503050406030204" pitchFamily="18" charset="0"/>
                      </a:rPr>
                      <m:t> = (</m:t>
                    </m:r>
                    <m:r>
                      <a:rPr lang="en-US" i="1" dirty="0">
                        <a:latin typeface="Cambria Math" panose="02040503050406030204" pitchFamily="18" charset="0"/>
                      </a:rPr>
                      <m:t>𝑄</m:t>
                    </m:r>
                    <m:r>
                      <a:rPr lang="en-US" i="1" dirty="0">
                        <a:latin typeface="Cambria Math" panose="02040503050406030204" pitchFamily="18" charset="0"/>
                      </a:rPr>
                      <m:t>,</m:t>
                    </m:r>
                    <m:r>
                      <m:rPr>
                        <m:sty m:val="p"/>
                      </m:rPr>
                      <a:rPr lang="en-US"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m:t>
                    </m:r>
                    <m:r>
                      <m:rPr>
                        <m:sty m:val="p"/>
                      </m:rPr>
                      <a:rPr lang="en-US" dirty="0">
                        <a:latin typeface="Cambria Math" panose="02040503050406030204" pitchFamily="18" charset="0"/>
                      </a:rPr>
                      <m:t>Ω</m:t>
                    </m:r>
                    <m:r>
                      <a:rPr lang="en-US" i="1" dirty="0">
                        <a:latin typeface="Cambria Math" panose="02040503050406030204" pitchFamily="18" charset="0"/>
                      </a:rPr>
                      <m:t>) </m:t>
                    </m:r>
                  </m:oMath>
                </a14:m>
                <a:r>
                  <a:rPr lang="en-US" dirty="0"/>
                  <a:t>with acceptance component</a:t>
                </a:r>
              </a:p>
              <a:p>
                <a:pPr marL="45720" indent="0">
                  <a:buNone/>
                </a:pPr>
                <a14:m>
                  <m:oMath xmlns:m="http://schemas.openxmlformats.org/officeDocument/2006/math">
                    <m:r>
                      <m:rPr>
                        <m:sty m:val="p"/>
                      </m:rPr>
                      <a:rPr lang="en-US" dirty="0">
                        <a:latin typeface="Cambria Math" panose="02040503050406030204" pitchFamily="18" charset="0"/>
                      </a:rPr>
                      <m:t>Ω</m:t>
                    </m:r>
                    <m:r>
                      <a:rPr lang="en-US" i="1" dirty="0">
                        <a:latin typeface="Cambria Math" panose="02040503050406030204" pitchFamily="18" charset="0"/>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𝐸</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𝐹</m:t>
                            </m:r>
                          </m:e>
                          <m:sub>
                            <m:r>
                              <a:rPr lang="en-US" i="1" dirty="0">
                                <a:latin typeface="Cambria Math" panose="02040503050406030204" pitchFamily="18" charset="0"/>
                              </a:rPr>
                              <m:t>1</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𝐸</m:t>
                        </m:r>
                      </m:e>
                      <m:sub>
                        <m:r>
                          <a:rPr lang="en-US" i="1" dirty="0">
                            <a:latin typeface="Cambria Math" panose="02040503050406030204" pitchFamily="18" charset="0"/>
                          </a:rPr>
                          <m:t>𝑘</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𝐹</m:t>
                        </m:r>
                      </m:e>
                      <m:sub>
                        <m:r>
                          <a:rPr lang="en-US" i="1" dirty="0">
                            <a:latin typeface="Cambria Math" panose="02040503050406030204" pitchFamily="18" charset="0"/>
                          </a:rPr>
                          <m:t>𝑘</m:t>
                        </m:r>
                      </m:sub>
                    </m:sSub>
                    <m:r>
                      <a:rPr lang="en-US" i="1" dirty="0">
                        <a:latin typeface="Cambria Math" panose="02040503050406030204" pitchFamily="18" charset="0"/>
                      </a:rPr>
                      <m:t>)}</m:t>
                    </m:r>
                  </m:oMath>
                </a14:m>
                <a:r>
                  <a:rPr lang="en-US" dirty="0"/>
                  <a: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𝑄</m:t>
                    </m:r>
                  </m:oMath>
                </a14:m>
                <a:r>
                  <a:rPr lang="en-US" dirty="0"/>
                  <a:t> is called </a:t>
                </a:r>
                <a:r>
                  <a:rPr lang="en-US" b="1" dirty="0"/>
                  <a:t>Streett automaton </a:t>
                </a:r>
                <a:r>
                  <a:rPr lang="en-US" dirty="0"/>
                  <a:t>if it is used with the following acceptance condition (</a:t>
                </a:r>
                <a:r>
                  <a:rPr lang="en-US" b="1" dirty="0"/>
                  <a:t>Streett acceptance</a:t>
                </a:r>
                <a:r>
                  <a:rPr lang="en-US" dirty="0"/>
                  <a:t>):</a:t>
                </a:r>
              </a:p>
              <a:p>
                <a:pPr marL="45720" indent="0">
                  <a:buNone/>
                </a:pPr>
                <a:r>
                  <a:rPr lang="en-US" dirty="0"/>
                  <a:t>	A word </a:t>
                </a:r>
                <a14:m>
                  <m:oMath xmlns:m="http://schemas.openxmlformats.org/officeDocument/2006/math">
                    <m:r>
                      <a:rPr lang="en-US" i="1" dirty="0">
                        <a:latin typeface="Cambria Math" panose="02040503050406030204" pitchFamily="18" charset="0"/>
                      </a:rPr>
                      <m:t>𝛼</m:t>
                    </m:r>
                    <m:r>
                      <a:rPr lang="en-US" i="1" dirty="0">
                        <a:latin typeface="Cambria Math" panose="02040503050406030204" pitchFamily="18" charset="0"/>
                      </a:rPr>
                      <m:t> ∈ </m:t>
                    </m:r>
                    <m:sSup>
                      <m:sSupPr>
                        <m:ctrlPr>
                          <a:rPr lang="en-US" i="1" dirty="0">
                            <a:latin typeface="Cambria Math" panose="02040503050406030204" pitchFamily="18" charset="0"/>
                          </a:rPr>
                        </m:ctrlPr>
                      </m:sSupPr>
                      <m:e>
                        <m:r>
                          <m:rPr>
                            <m:sty m:val="p"/>
                          </m:rPr>
                          <a:rPr lang="en-US" dirty="0" err="1">
                            <a:latin typeface="Cambria Math" panose="02040503050406030204" pitchFamily="18" charset="0"/>
                          </a:rPr>
                          <m:t>Σ</m:t>
                        </m:r>
                      </m:e>
                      <m:sup>
                        <m:r>
                          <a:rPr lang="en-US" i="1" dirty="0" err="1">
                            <a:latin typeface="Cambria Math" panose="02040503050406030204" pitchFamily="18" charset="0"/>
                          </a:rPr>
                          <m:t>𝜔</m:t>
                        </m:r>
                      </m:sup>
                    </m:sSup>
                    <m:r>
                      <a:rPr lang="en-US" i="1" dirty="0">
                        <a:latin typeface="Cambria Math" panose="02040503050406030204" pitchFamily="18" charset="0"/>
                      </a:rPr>
                      <m:t> </m:t>
                    </m:r>
                  </m:oMath>
                </a14:m>
                <a:r>
                  <a:rPr lang="en-US" dirty="0"/>
                  <a:t>is accepted by </a:t>
                </a:r>
                <a:r>
                  <a:rPr lang="en-US" i="1" dirty="0"/>
                  <a:t>A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i="1" dirty="0"/>
                  <a:t> there exists a run </a:t>
                </a:r>
                <a14:m>
                  <m:oMath xmlns:m="http://schemas.openxmlformats.org/officeDocument/2006/math">
                    <m:r>
                      <a:rPr lang="en-US" i="1">
                        <a:latin typeface="Cambria Math" panose="02040503050406030204" pitchFamily="18" charset="0"/>
                      </a:rPr>
                      <m:t>𝜚</m:t>
                    </m:r>
                  </m:oMath>
                </a14:m>
                <a:r>
                  <a:rPr lang="en-US" i="1" dirty="0"/>
                  <a:t> of </a:t>
                </a:r>
                <a14:m>
                  <m:oMath xmlns:m="http://schemas.openxmlformats.org/officeDocument/2006/math">
                    <m:r>
                      <a:rPr lang="en-US" i="1">
                        <a:latin typeface="Cambria Math" panose="02040503050406030204" pitchFamily="18" charset="0"/>
                      </a:rPr>
                      <m:t>𝐴</m:t>
                    </m:r>
                  </m:oMath>
                </a14:m>
                <a:r>
                  <a:rPr lang="en-US" i="1" dirty="0"/>
                  <a:t> on </a:t>
                </a:r>
                <a14:m>
                  <m:oMath xmlns:m="http://schemas.openxmlformats.org/officeDocument/2006/math">
                    <m:r>
                      <a:rPr lang="en-US" i="1">
                        <a:latin typeface="Cambria Math" panose="02040503050406030204" pitchFamily="18" charset="0"/>
                      </a:rPr>
                      <m:t>𝛼</m:t>
                    </m:r>
                  </m:oMath>
                </a14:m>
                <a:r>
                  <a:rPr lang="en-US" i="1" dirty="0"/>
                  <a:t> such that</a:t>
                </a:r>
              </a:p>
              <a:p>
                <a:pPr marL="45720" indent="0">
                  <a:buNone/>
                </a:pPr>
                <a:r>
                  <a:rPr lang="en-US" i="1" dirty="0"/>
                  <a:t>	</a:t>
                </a:r>
                <a14:m>
                  <m:oMath xmlns:m="http://schemas.openxmlformats.org/officeDocument/2006/math">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𝐹</m:t>
                        </m:r>
                      </m:e>
                    </m:d>
                    <m:r>
                      <a:rPr lang="en-US" i="1">
                        <a:latin typeface="Cambria Math" panose="02040503050406030204" pitchFamily="18" charset="0"/>
                      </a:rPr>
                      <m:t>∈</m:t>
                    </m:r>
                    <m:r>
                      <m:rPr>
                        <m:sty m:val="p"/>
                      </m:rPr>
                      <a:rPr lang="en-US">
                        <a:latin typeface="Cambria Math" panose="02040503050406030204" pitchFamily="18" charset="0"/>
                      </a:rPr>
                      <m:t>Ω</m:t>
                    </m:r>
                    <m:r>
                      <a:rPr lang="en-US">
                        <a:latin typeface="Cambria Math" panose="02040503050406030204" pitchFamily="18" charset="0"/>
                      </a:rPr>
                      <m:t> . </m:t>
                    </m:r>
                    <m:d>
                      <m:dPr>
                        <m:ctrlPr>
                          <a:rPr lang="en-US" i="1">
                            <a:latin typeface="Cambria Math" panose="02040503050406030204" pitchFamily="18" charset="0"/>
                          </a:rPr>
                        </m:ctrlPr>
                      </m:dPr>
                      <m:e>
                        <m:r>
                          <a:rPr lang="en-US" i="1">
                            <a:latin typeface="Cambria Math" panose="02040503050406030204" pitchFamily="18" charset="0"/>
                          </a:rPr>
                          <m:t>𝐼𝑛𝑓</m:t>
                        </m:r>
                        <m:d>
                          <m:dPr>
                            <m:ctrlPr>
                              <a:rPr lang="en-US" i="1">
                                <a:latin typeface="Cambria Math" panose="02040503050406030204" pitchFamily="18" charset="0"/>
                              </a:rPr>
                            </m:ctrlPr>
                          </m:dPr>
                          <m:e>
                            <m:r>
                              <a:rPr lang="en-US" i="1">
                                <a:latin typeface="Cambria Math" panose="02040503050406030204" pitchFamily="18" charset="0"/>
                              </a:rPr>
                              <m:t>𝜚</m:t>
                            </m:r>
                          </m:e>
                        </m:d>
                        <m:r>
                          <a:rPr lang="en-US" i="1">
                            <a:latin typeface="Cambria Math" panose="02040503050406030204" pitchFamily="18" charset="0"/>
                          </a:rPr>
                          <m:t>∩</m:t>
                        </m:r>
                        <m:r>
                          <a:rPr lang="en-US" i="1">
                            <a:latin typeface="Cambria Math" panose="02040503050406030204" pitchFamily="18" charset="0"/>
                          </a:rPr>
                          <m:t>𝐸</m:t>
                        </m:r>
                        <m:r>
                          <a:rPr lang="en-US" b="0" i="1" smtClean="0">
                            <a:latin typeface="Cambria Math" panose="02040503050406030204" pitchFamily="18" charset="0"/>
                          </a:rPr>
                          <m:t>≠</m:t>
                        </m:r>
                        <m:r>
                          <a:rPr lang="en-US" i="1">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𝐼𝑛𝑓</m:t>
                    </m:r>
                    <m:d>
                      <m:dPr>
                        <m:ctrlPr>
                          <a:rPr lang="en-US" i="1">
                            <a:latin typeface="Cambria Math" panose="02040503050406030204" pitchFamily="18" charset="0"/>
                          </a:rPr>
                        </m:ctrlPr>
                      </m:dPr>
                      <m:e>
                        <m:r>
                          <a:rPr lang="en-US" i="1">
                            <a:latin typeface="Cambria Math" panose="02040503050406030204" pitchFamily="18" charset="0"/>
                          </a:rPr>
                          <m:t>𝜚</m:t>
                        </m:r>
                      </m:e>
                    </m:d>
                    <m:r>
                      <a:rPr lang="en-US" i="1">
                        <a:latin typeface="Cambria Math" panose="02040503050406030204" pitchFamily="18" charset="0"/>
                      </a:rPr>
                      <m:t>∩</m:t>
                    </m:r>
                    <m:r>
                      <a:rPr lang="en-US" i="1">
                        <a:latin typeface="Cambria Math" panose="02040503050406030204" pitchFamily="18" charset="0"/>
                      </a:rPr>
                      <m:t>𝐹</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m:t>
                    </m:r>
                  </m:oMath>
                </a14:m>
                <a:endParaRPr lang="en-US" i="1" dirty="0"/>
              </a:p>
              <a:p>
                <a:pPr marL="45720" indent="0">
                  <a:buNone/>
                </a:pPr>
                <a:r>
                  <a:rPr lang="en-US" dirty="0"/>
                  <a:t>	(equivalently: if </a:t>
                </a:r>
                <a14:m>
                  <m:oMath xmlns:m="http://schemas.openxmlformats.org/officeDocument/2006/math">
                    <m:r>
                      <a:rPr lang="en-US" i="1" dirty="0" smtClean="0">
                        <a:latin typeface="Cambria Math" panose="02040503050406030204" pitchFamily="18" charset="0"/>
                      </a:rPr>
                      <m:t>𝐼𝑛𝑓</m:t>
                    </m:r>
                    <m:d>
                      <m:dPr>
                        <m:ctrlPr>
                          <a:rPr lang="en-US" i="1" dirty="0">
                            <a:latin typeface="Cambria Math" panose="02040503050406030204" pitchFamily="18" charset="0"/>
                          </a:rPr>
                        </m:ctrlPr>
                      </m:dPr>
                      <m:e>
                        <m:r>
                          <a:rPr lang="en-US" b="0" i="1" dirty="0" smtClean="0">
                            <a:latin typeface="Cambria Math" panose="02040503050406030204" pitchFamily="18" charset="0"/>
                          </a:rPr>
                          <m:t>𝜚</m:t>
                        </m:r>
                      </m:e>
                    </m:d>
                    <m:r>
                      <a:rPr lang="en-US" i="1" dirty="0">
                        <a:latin typeface="Cambria Math" panose="02040503050406030204" pitchFamily="18" charset="0"/>
                      </a:rPr>
                      <m:t>∩</m:t>
                    </m:r>
                    <m:r>
                      <a:rPr lang="en-US" i="1" dirty="0">
                        <a:latin typeface="Cambria Math" panose="02040503050406030204" pitchFamily="18" charset="0"/>
                      </a:rPr>
                      <m:t>𝐹</m:t>
                    </m:r>
                    <m:r>
                      <a:rPr lang="en-US" b="0" i="1" dirty="0" smtClean="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 </m:t>
                    </m:r>
                  </m:oMath>
                </a14:m>
                <a:r>
                  <a:rPr lang="en-US" dirty="0"/>
                  <a:t>then </a:t>
                </a:r>
                <a14:m>
                  <m:oMath xmlns:m="http://schemas.openxmlformats.org/officeDocument/2006/math">
                    <m:r>
                      <a:rPr lang="en-US" i="1" dirty="0">
                        <a:latin typeface="Cambria Math" panose="02040503050406030204" pitchFamily="18" charset="0"/>
                      </a:rPr>
                      <m:t>𝐼𝑛𝑓</m:t>
                    </m:r>
                    <m:d>
                      <m:dPr>
                        <m:ctrlPr>
                          <a:rPr lang="en-US" i="1" dirty="0">
                            <a:latin typeface="Cambria Math" panose="02040503050406030204" pitchFamily="18" charset="0"/>
                          </a:rPr>
                        </m:ctrlPr>
                      </m:dPr>
                      <m:e>
                        <m:r>
                          <a:rPr lang="en-US" i="1" dirty="0">
                            <a:latin typeface="Cambria Math" panose="02040503050406030204" pitchFamily="18" charset="0"/>
                          </a:rPr>
                          <m:t>𝜚</m:t>
                        </m:r>
                      </m:e>
                    </m:d>
                    <m:r>
                      <a:rPr lang="en-US" i="1" dirty="0">
                        <a:latin typeface="Cambria Math" panose="02040503050406030204" pitchFamily="18" charset="0"/>
                      </a:rPr>
                      <m:t>∩</m:t>
                    </m:r>
                    <m:r>
                      <a:rPr lang="en-US" b="0" i="1" dirty="0" smtClean="0">
                        <a:latin typeface="Cambria Math" panose="02040503050406030204" pitchFamily="18" charset="0"/>
                      </a:rPr>
                      <m:t>𝐸</m:t>
                    </m:r>
                    <m:r>
                      <a:rPr lang="en-US" i="1"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 </m:t>
                    </m:r>
                  </m:oMath>
                </a14:m>
                <a:r>
                  <a:rPr lang="en-US" dirty="0"/>
                  <a:t>)</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2"/>
                <a:stretch>
                  <a:fillRect l="-309" t="-1964"/>
                </a:stretch>
              </a:blipFill>
            </p:spPr>
            <p:txBody>
              <a:bodyPr/>
              <a:lstStyle/>
              <a:p>
                <a:r>
                  <a:rPr lang="en-US">
                    <a:noFill/>
                  </a:rPr>
                  <a:t> </a:t>
                </a:r>
              </a:p>
            </p:txBody>
          </p:sp>
        </mc:Fallback>
      </mc:AlternateContent>
    </p:spTree>
    <p:extLst>
      <p:ext uri="{BB962C8B-B14F-4D97-AF65-F5344CB8AC3E}">
        <p14:creationId xmlns:p14="http://schemas.microsoft.com/office/powerpoint/2010/main" val="5020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Streett Acceptance</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45720" indent="0">
                  <a:buNone/>
                </a:pPr>
                <a:r>
                  <a:rPr lang="en-US" dirty="0"/>
                  <a:t>For example, which language does the following Streett automaton accepts,</a:t>
                </a:r>
              </a:p>
              <a:p>
                <a:pPr marL="45720" indent="0">
                  <a:buNone/>
                </a:pPr>
                <a:r>
                  <a:rPr lang="en-US" dirty="0"/>
                  <a:t>When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𝑏</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𝑎</m:t>
                            </m:r>
                          </m:sub>
                        </m:sSub>
                      </m:e>
                    </m:d>
                    <m:r>
                      <a:rPr lang="en-US" b="0" i="1" smtClean="0">
                        <a:latin typeface="Cambria Math" panose="02040503050406030204" pitchFamily="18" charset="0"/>
                      </a:rPr>
                      <m:t>)}</m:t>
                    </m:r>
                  </m:oMath>
                </a14:m>
                <a:r>
                  <a:rPr lang="en-US" dirty="0"/>
                  <a:t>?</a:t>
                </a:r>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a:buFont typeface="Wingdings" panose="05000000000000000000" pitchFamily="2" charset="2"/>
                  <a:buChar char="Ø"/>
                </a:pPr>
                <a:r>
                  <a:rPr lang="en-US" dirty="0"/>
                  <a:t> This Streett automaton accepts all words that contain infinitely many </a:t>
                </a:r>
                <a:r>
                  <a:rPr lang="en-US" i="1" dirty="0"/>
                  <a:t>b</a:t>
                </a:r>
                <a:r>
                  <a:rPr lang="en-US" dirty="0"/>
                  <a:t>’s if they contain infinitely many </a:t>
                </a:r>
                <a:r>
                  <a:rPr lang="en-US" i="1" dirty="0"/>
                  <a:t>a</a:t>
                </a:r>
                <a:r>
                  <a:rPr lang="en-US" dirty="0"/>
                  <a:t>’s.</a:t>
                </a: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pic>
        <p:nvPicPr>
          <p:cNvPr id="4" name="תמונה 3"/>
          <p:cNvPicPr>
            <a:picLocks noChangeAspect="1"/>
          </p:cNvPicPr>
          <p:nvPr/>
        </p:nvPicPr>
        <p:blipFill>
          <a:blip r:embed="rId4"/>
          <a:stretch>
            <a:fillRect/>
          </a:stretch>
        </p:blipFill>
        <p:spPr>
          <a:xfrm>
            <a:off x="4262437" y="3138487"/>
            <a:ext cx="3209925" cy="1495425"/>
          </a:xfrm>
          <a:prstGeom prst="rect">
            <a:avLst/>
          </a:prstGeom>
        </p:spPr>
      </p:pic>
    </p:spTree>
    <p:extLst>
      <p:ext uri="{BB962C8B-B14F-4D97-AF65-F5344CB8AC3E}">
        <p14:creationId xmlns:p14="http://schemas.microsoft.com/office/powerpoint/2010/main" val="162366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Rabin+Streett</a:t>
            </a:r>
            <a:r>
              <a:rPr lang="en-US" dirty="0"/>
              <a:t> and Muller </a:t>
            </a:r>
            <a:r>
              <a:rPr lang="en-US" dirty="0" err="1"/>
              <a:t>Equivalance</a:t>
            </a:r>
            <a:endParaRPr lang="en-US"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45720" indent="0">
                  <a:buNone/>
                </a:pPr>
                <a:r>
                  <a:rPr lang="en-US" u="sng" dirty="0"/>
                  <a:t>Rabin/Streett </a:t>
                </a:r>
                <a:r>
                  <a:rPr lang="en-US" u="sng" dirty="0">
                    <a:sym typeface="Wingdings" panose="05000000000000000000" pitchFamily="2" charset="2"/>
                  </a:rPr>
                  <a:t> Muller</a:t>
                </a:r>
                <a:r>
                  <a:rPr lang="en-US" dirty="0">
                    <a:sym typeface="Wingdings" panose="05000000000000000000" pitchFamily="2" charset="2"/>
                  </a:rPr>
                  <a:t>:</a:t>
                </a:r>
              </a:p>
              <a:p>
                <a:pPr marL="45720" indent="0">
                  <a:buNone/>
                </a:pPr>
                <a:r>
                  <a:rPr lang="en-US" dirty="0"/>
                  <a:t>Let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 (</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err="1">
                        <a:latin typeface="Cambria Math" panose="02040503050406030204" pitchFamily="18" charset="0"/>
                      </a:rPr>
                      <m:t>,</m:t>
                    </m:r>
                    <m:r>
                      <m:rPr>
                        <m:sty m:val="p"/>
                      </m:rPr>
                      <a:rPr lang="en-US" i="0" dirty="0" err="1">
                        <a:latin typeface="Cambria Math" panose="02040503050406030204" pitchFamily="18" charset="0"/>
                      </a:rPr>
                      <m:t>Ω</m:t>
                    </m:r>
                    <m:r>
                      <a:rPr lang="en-US" i="1" dirty="0">
                        <a:latin typeface="Cambria Math" panose="02040503050406030204" pitchFamily="18" charset="0"/>
                      </a:rPr>
                      <m:t>) </m:t>
                    </m:r>
                  </m:oMath>
                </a14:m>
                <a:r>
                  <a:rPr lang="en-US" dirty="0"/>
                  <a:t>be a Rabin automaton (respectively, Streett automaton)</a:t>
                </a:r>
              </a:p>
              <a:p>
                <a:pPr marL="45720" indent="0">
                  <a:buNone/>
                </a:pPr>
                <a:r>
                  <a:rPr lang="en-US" dirty="0"/>
                  <a:t>Define a Muller automaton </a:t>
                </a:r>
                <a14:m>
                  <m:oMath xmlns:m="http://schemas.openxmlformats.org/officeDocument/2006/math">
                    <m:r>
                      <a:rPr lang="en-US" i="1" dirty="0" smtClean="0">
                        <a:latin typeface="Cambria Math" panose="02040503050406030204" pitchFamily="18" charset="0"/>
                      </a:rPr>
                      <m:t>𝐴</m:t>
                    </m:r>
                    <m:r>
                      <a:rPr lang="en-US" b="0" i="1" dirty="0" smtClean="0">
                        <a:latin typeface="Cambria Math" panose="02040503050406030204" pitchFamily="18" charset="0"/>
                      </a:rPr>
                      <m:t>′</m:t>
                    </m:r>
                    <m:r>
                      <a:rPr lang="en-US" i="1" dirty="0" smtClean="0">
                        <a:latin typeface="Cambria Math" panose="02040503050406030204" pitchFamily="18" charset="0"/>
                      </a:rPr>
                      <m:t> = (</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l-GR" i="0" dirty="0">
                        <a:latin typeface="Cambria Math" panose="02040503050406030204" pitchFamily="18" charset="0"/>
                      </a:rPr>
                      <m:t>Σ</m:t>
                    </m:r>
                    <m:r>
                      <a:rPr lang="el-GR" i="1" dirty="0">
                        <a:latin typeface="Cambria Math" panose="02040503050406030204" pitchFamily="18" charset="0"/>
                      </a:rPr>
                      <m:t>, </m:t>
                    </m:r>
                    <m:r>
                      <a:rPr lang="el-GR" i="1" dirty="0">
                        <a:latin typeface="Cambria Math" panose="02040503050406030204" pitchFamily="18" charset="0"/>
                      </a:rPr>
                      <m:t>𝛿</m:t>
                    </m:r>
                    <m:r>
                      <a:rPr lang="el-GR"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 ,</m:t>
                    </m:r>
                    <m:r>
                      <a:rPr lang="en-US" i="1" dirty="0">
                        <a:latin typeface="Cambria Math" panose="02040503050406030204" pitchFamily="18" charset="0"/>
                      </a:rPr>
                      <m:t>𝐹</m:t>
                    </m:r>
                    <m:r>
                      <a:rPr lang="en-US" i="1" dirty="0">
                        <a:latin typeface="Cambria Math" panose="02040503050406030204" pitchFamily="18" charset="0"/>
                      </a:rPr>
                      <m:t>)</m:t>
                    </m:r>
                  </m:oMath>
                </a14:m>
                <a:r>
                  <a:rPr lang="en-US" dirty="0"/>
                  <a:t> with</a:t>
                </a:r>
              </a:p>
              <a:p>
                <a:pPr marL="45720" indent="0">
                  <a:buNone/>
                </a:pP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 := </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𝐺</m:t>
                        </m:r>
                        <m:r>
                          <a:rPr lang="en-US" i="1" dirty="0" smtClean="0">
                            <a:latin typeface="Cambria Math" panose="02040503050406030204" pitchFamily="18" charset="0"/>
                          </a:rPr>
                          <m:t> ∈ </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𝑄</m:t>
                            </m:r>
                          </m:sup>
                        </m:sSup>
                        <m:r>
                          <a:rPr lang="en-US" i="1" dirty="0" smtClean="0">
                            <a:latin typeface="Cambria Math" panose="02040503050406030204" pitchFamily="18" charset="0"/>
                          </a:rPr>
                          <m:t> </m:t>
                        </m:r>
                      </m:e>
                    </m:d>
                    <m:r>
                      <a:rPr lang="en-US" i="1" dirty="0" smtClean="0">
                        <a:latin typeface="Cambria Math" panose="02040503050406030204" pitchFamily="18" charset="0"/>
                      </a:rPr>
                      <m:t>∃</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𝐹</m:t>
                        </m:r>
                      </m:e>
                    </m:d>
                    <m:r>
                      <a:rPr lang="en-US" b="0" i="1" dirty="0" smtClean="0">
                        <a:latin typeface="Cambria Math" panose="02040503050406030204" pitchFamily="18" charset="0"/>
                      </a:rPr>
                      <m:t>∈</m:t>
                    </m:r>
                    <m:r>
                      <m:rPr>
                        <m:sty m:val="p"/>
                      </m:rPr>
                      <a:rPr lang="el-GR" i="0" dirty="0">
                        <a:latin typeface="Cambria Math" panose="02040503050406030204" pitchFamily="18" charset="0"/>
                      </a:rPr>
                      <m:t>Ω</m:t>
                    </m:r>
                    <m:r>
                      <a:rPr lang="el-GR" i="1" dirty="0">
                        <a:latin typeface="Cambria Math" panose="02040503050406030204" pitchFamily="18" charset="0"/>
                      </a:rPr>
                      <m:t> .</m:t>
                    </m:r>
                    <m:r>
                      <a:rPr lang="en-US" b="0" i="1" dirty="0" smtClean="0">
                        <a:latin typeface="Cambria Math" panose="02040503050406030204" pitchFamily="18" charset="0"/>
                      </a:rPr>
                      <m:t>(</m:t>
                    </m:r>
                    <m:r>
                      <a:rPr lang="en-US" i="1" dirty="0">
                        <a:latin typeface="Cambria Math" panose="02040503050406030204" pitchFamily="18" charset="0"/>
                      </a:rPr>
                      <m:t>𝐺</m:t>
                    </m:r>
                    <m:r>
                      <a:rPr lang="en-US" i="1" dirty="0">
                        <a:latin typeface="Cambria Math" panose="02040503050406030204" pitchFamily="18" charset="0"/>
                      </a:rPr>
                      <m:t>∩</m:t>
                    </m:r>
                    <m:r>
                      <a:rPr lang="en-US" i="1" dirty="0">
                        <a:latin typeface="Cambria Math" panose="02040503050406030204" pitchFamily="18" charset="0"/>
                      </a:rPr>
                      <m:t>𝐸</m:t>
                    </m:r>
                    <m:r>
                      <a:rPr lang="en-US" i="1"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𝐺</m:t>
                    </m:r>
                    <m:r>
                      <a:rPr lang="en-US" i="1" dirty="0">
                        <a:latin typeface="Cambria Math" panose="02040503050406030204" pitchFamily="18" charset="0"/>
                      </a:rPr>
                      <m:t>∩</m:t>
                    </m:r>
                    <m:r>
                      <a:rPr lang="en-US" i="1" dirty="0">
                        <a:latin typeface="Cambria Math" panose="02040503050406030204" pitchFamily="18" charset="0"/>
                      </a:rPr>
                      <m:t>𝐹</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m:t>
                    </m:r>
                    <m:r>
                      <a:rPr lang="en-US" i="1" dirty="0">
                        <a:latin typeface="Cambria Math" panose="02040503050406030204" pitchFamily="18" charset="0"/>
                      </a:rPr>
                      <m:t>} </m:t>
                    </m:r>
                  </m:oMath>
                </a14:m>
                <a:r>
                  <a:rPr lang="en-US" dirty="0"/>
                  <a:t>,</a:t>
                </a:r>
              </a:p>
              <a:p>
                <a:pPr marL="45720" indent="0">
                  <a:buNone/>
                </a:pPr>
                <a:r>
                  <a:rPr lang="en-US" dirty="0"/>
                  <a:t>(respectively, with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 := </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𝐺</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2</m:t>
                            </m:r>
                          </m:e>
                          <m:sup>
                            <m:r>
                              <a:rPr lang="en-US" i="1" dirty="0">
                                <a:latin typeface="Cambria Math" panose="02040503050406030204" pitchFamily="18" charset="0"/>
                              </a:rPr>
                              <m:t>𝑄</m:t>
                            </m:r>
                          </m:sup>
                        </m:sSup>
                        <m:r>
                          <a:rPr lang="en-US" i="1" dirty="0">
                            <a:latin typeface="Cambria Math" panose="02040503050406030204" pitchFamily="18" charset="0"/>
                          </a:rPr>
                          <m:t> </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𝐸</m:t>
                        </m:r>
                        <m:r>
                          <a:rPr lang="en-US" i="1" dirty="0">
                            <a:latin typeface="Cambria Math" panose="02040503050406030204" pitchFamily="18" charset="0"/>
                          </a:rPr>
                          <m:t>,</m:t>
                        </m:r>
                        <m:r>
                          <a:rPr lang="en-US" i="1" dirty="0">
                            <a:latin typeface="Cambria Math" panose="02040503050406030204" pitchFamily="18" charset="0"/>
                          </a:rPr>
                          <m:t>𝐹</m:t>
                        </m:r>
                      </m:e>
                    </m:d>
                    <m:r>
                      <a:rPr lang="en-US" i="1" dirty="0">
                        <a:latin typeface="Cambria Math" panose="02040503050406030204" pitchFamily="18" charset="0"/>
                      </a:rPr>
                      <m:t>∈</m:t>
                    </m:r>
                    <m:r>
                      <m:rPr>
                        <m:sty m:val="p"/>
                      </m:rPr>
                      <a:rPr lang="el-GR" i="0" dirty="0">
                        <a:latin typeface="Cambria Math" panose="02040503050406030204" pitchFamily="18" charset="0"/>
                      </a:rPr>
                      <m:t>Ω</m:t>
                    </m:r>
                    <m:r>
                      <a:rPr lang="el-GR" i="1" dirty="0">
                        <a:latin typeface="Cambria Math" panose="02040503050406030204" pitchFamily="18" charset="0"/>
                      </a:rPr>
                      <m:t> .</m:t>
                    </m:r>
                    <m:r>
                      <a:rPr lang="en-US" b="0" i="1" dirty="0" smtClean="0">
                        <a:latin typeface="Cambria Math" panose="02040503050406030204" pitchFamily="18" charset="0"/>
                      </a:rPr>
                      <m:t>(</m:t>
                    </m:r>
                    <m:r>
                      <a:rPr lang="en-US" i="1" dirty="0">
                        <a:latin typeface="Cambria Math" panose="02040503050406030204" pitchFamily="18" charset="0"/>
                      </a:rPr>
                      <m:t>𝐺</m:t>
                    </m:r>
                    <m:r>
                      <a:rPr lang="en-US" i="1" dirty="0">
                        <a:latin typeface="Cambria Math" panose="02040503050406030204" pitchFamily="18" charset="0"/>
                      </a:rPr>
                      <m:t>∩ </m:t>
                    </m:r>
                    <m:r>
                      <a:rPr lang="en-US" i="1" dirty="0">
                        <a:latin typeface="Cambria Math" panose="02040503050406030204" pitchFamily="18" charset="0"/>
                      </a:rPr>
                      <m:t>𝐸</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m:t>
                    </m:r>
                    <m:r>
                      <a:rPr lang="en-US" i="1" dirty="0">
                        <a:latin typeface="Cambria Math" panose="02040503050406030204" pitchFamily="18" charset="0"/>
                      </a:rPr>
                      <m:t> ∨</m:t>
                    </m:r>
                    <m:r>
                      <a:rPr lang="en-US" b="0" i="1" dirty="0" smtClean="0">
                        <a:latin typeface="Cambria Math" panose="02040503050406030204" pitchFamily="18" charset="0"/>
                      </a:rPr>
                      <m:t>(</m:t>
                    </m:r>
                    <m:r>
                      <a:rPr lang="en-US" i="1" dirty="0">
                        <a:latin typeface="Cambria Math" panose="02040503050406030204" pitchFamily="18" charset="0"/>
                      </a:rPr>
                      <m:t>𝐺</m:t>
                    </m:r>
                    <m:r>
                      <a:rPr lang="en-US" i="1" dirty="0">
                        <a:latin typeface="Cambria Math" panose="02040503050406030204" pitchFamily="18" charset="0"/>
                      </a:rPr>
                      <m:t>∩</m:t>
                    </m:r>
                    <m:r>
                      <a:rPr lang="en-US" i="1" dirty="0">
                        <a:latin typeface="Cambria Math" panose="02040503050406030204" pitchFamily="18" charset="0"/>
                      </a:rPr>
                      <m:t>𝐹</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m:t>
                    </m:r>
                    <m:r>
                      <a:rPr lang="en-US" i="1" dirty="0" smtClean="0">
                        <a:latin typeface="Cambria Math" panose="02040503050406030204" pitchFamily="18" charset="0"/>
                      </a:rPr>
                      <m:t>}</m:t>
                    </m:r>
                    <m:r>
                      <a:rPr lang="en-US" i="1" dirty="0">
                        <a:latin typeface="Cambria Math" panose="02040503050406030204" pitchFamily="18" charset="0"/>
                      </a:rPr>
                      <m:t> </m:t>
                    </m:r>
                  </m:oMath>
                </a14:m>
                <a:r>
                  <a:rPr lang="en-US" i="1" dirty="0"/>
                  <a:t>)</a:t>
                </a:r>
              </a:p>
              <a:p>
                <a:pPr marL="45720" indent="0">
                  <a:buNone/>
                </a:pPr>
                <a:endParaRPr lang="en-US" dirty="0"/>
              </a:p>
              <a:p>
                <a:pPr marL="45720" indent="0">
                  <a:buNone/>
                </a:pPr>
                <a:r>
                  <a:rPr lang="en-US" dirty="0"/>
                  <a:t>Then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 = </m:t>
                    </m:r>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b="0" i="1" dirty="0" smtClean="0">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sym typeface="Wingdings" panose="05000000000000000000" pitchFamily="2" charset="2"/>
                      </a:rPr>
                      <m:t> </m:t>
                    </m:r>
                  </m:oMath>
                </a14:m>
                <a:endParaRPr lang="en-US" dirty="0">
                  <a:sym typeface="Wingdings" panose="05000000000000000000" pitchFamily="2" charset="2"/>
                </a:endParaRP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spTree>
    <p:extLst>
      <p:ext uri="{BB962C8B-B14F-4D97-AF65-F5344CB8AC3E}">
        <p14:creationId xmlns:p14="http://schemas.microsoft.com/office/powerpoint/2010/main" val="122651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Intro</a:t>
            </a:r>
          </a:p>
        </p:txBody>
      </p:sp>
      <p:sp>
        <p:nvSpPr>
          <p:cNvPr id="3" name="מציין מיקום תוכן 2"/>
          <p:cNvSpPr>
            <a:spLocks noGrp="1"/>
          </p:cNvSpPr>
          <p:nvPr>
            <p:ph idx="1"/>
          </p:nvPr>
        </p:nvSpPr>
        <p:spPr/>
        <p:txBody>
          <a:bodyPr>
            <a:normAutofit/>
          </a:bodyPr>
          <a:lstStyle/>
          <a:p>
            <a:r>
              <a:rPr lang="en-US" dirty="0"/>
              <a:t>Automata on infinite words have gained a great deal of importance since their first definition some forty years ago. </a:t>
            </a:r>
          </a:p>
          <a:p>
            <a:r>
              <a:rPr lang="en-US" dirty="0"/>
              <a:t>Apart from the interests from a theoretical point of view, they have practical importance for the specification and verification of reactive systems that are not supposed to terminate at some point of time.</a:t>
            </a:r>
          </a:p>
          <a:p>
            <a:r>
              <a:rPr lang="en-US" dirty="0"/>
              <a:t>Operating systems are an example of such systems, as they should be ready to process any user input as it is entered, without terminating after or during some task.</a:t>
            </a:r>
          </a:p>
        </p:txBody>
      </p:sp>
    </p:spTree>
    <p:extLst>
      <p:ext uri="{BB962C8B-B14F-4D97-AF65-F5344CB8AC3E}">
        <p14:creationId xmlns:p14="http://schemas.microsoft.com/office/powerpoint/2010/main" val="313612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Rabin+Streett</a:t>
            </a:r>
            <a:r>
              <a:rPr lang="en-US" dirty="0"/>
              <a:t> and Muller </a:t>
            </a:r>
            <a:r>
              <a:rPr lang="en-US" dirty="0" err="1"/>
              <a:t>Equivalance</a:t>
            </a:r>
            <a:endParaRPr lang="en-US"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45720" indent="0">
                  <a:buNone/>
                </a:pPr>
                <a:r>
                  <a:rPr lang="en-US" u="sng" dirty="0">
                    <a:sym typeface="Wingdings" panose="05000000000000000000" pitchFamily="2" charset="2"/>
                  </a:rPr>
                  <a:t>Muller  </a:t>
                </a:r>
                <a:r>
                  <a:rPr lang="en-US" u="sng" dirty="0"/>
                  <a:t>Rabin/Streett</a:t>
                </a:r>
                <a:r>
                  <a:rPr lang="en-US" dirty="0">
                    <a:sym typeface="Wingdings" panose="05000000000000000000" pitchFamily="2" charset="2"/>
                  </a:rPr>
                  <a:t>:</a:t>
                </a:r>
              </a:p>
              <a:p>
                <a:pPr marL="45720" indent="0">
                  <a:buNone/>
                </a:pPr>
                <a:r>
                  <a:rPr lang="en-US" dirty="0"/>
                  <a:t>Perform the transition from Muller automaton to </a:t>
                </a:r>
                <a:r>
                  <a:rPr lang="en-US" dirty="0" err="1"/>
                  <a:t>Büchi</a:t>
                </a:r>
                <a:r>
                  <a:rPr lang="en-US" dirty="0"/>
                  <a:t> Automaton</a:t>
                </a:r>
                <a:r>
                  <a:rPr lang="en-US" dirty="0">
                    <a:sym typeface="Wingdings" panose="05000000000000000000" pitchFamily="2" charset="2"/>
                  </a:rPr>
                  <a:t>.</a:t>
                </a:r>
              </a:p>
              <a:p>
                <a:pPr marL="45720" indent="0">
                  <a:buNone/>
                </a:pPr>
                <a:r>
                  <a:rPr lang="en-US" dirty="0"/>
                  <a:t>Observe that </a:t>
                </a:r>
                <a:r>
                  <a:rPr lang="en-US" dirty="0" err="1"/>
                  <a:t>Büchi</a:t>
                </a:r>
                <a:r>
                  <a:rPr lang="en-US" dirty="0"/>
                  <a:t> Acceptance can be viewed as a special case of </a:t>
                </a:r>
              </a:p>
              <a:p>
                <a:pPr marL="45720" indent="0">
                  <a:buNone/>
                </a:pPr>
                <a:r>
                  <a:rPr lang="en-US" dirty="0"/>
                  <a:t>Rabin Acceptance (with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a14:m>
                <a:r>
                  <a:rPr lang="en-US" dirty="0"/>
                  <a:t>)</a:t>
                </a:r>
              </a:p>
              <a:p>
                <a:pPr marL="45720" indent="0">
                  <a:buNone/>
                </a:pPr>
                <a:r>
                  <a:rPr lang="en-US" dirty="0"/>
                  <a:t>As well as Streett Acceptance (with </a:t>
                </a:r>
                <a14:m>
                  <m:oMath xmlns:m="http://schemas.openxmlformats.org/officeDocument/2006/math">
                    <m:r>
                      <m:rPr>
                        <m:sty m:val="p"/>
                      </m:rPr>
                      <a:rPr lang="en-US">
                        <a:latin typeface="Cambria Math" panose="02040503050406030204" pitchFamily="18" charset="0"/>
                      </a:rPr>
                      <m:t>Ω</m:t>
                    </m:r>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r>
                      <a:rPr lang="en-US" b="0" i="1" smtClean="0">
                        <a:latin typeface="Cambria Math" panose="02040503050406030204" pitchFamily="18" charset="0"/>
                      </a:rPr>
                      <m:t>𝑄</m:t>
                    </m:r>
                    <m:r>
                      <a:rPr lang="en-US" i="1">
                        <a:latin typeface="Cambria Math" panose="02040503050406030204" pitchFamily="18" charset="0"/>
                      </a:rPr>
                      <m:t>)}</m:t>
                    </m:r>
                  </m:oMath>
                </a14:m>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spTree>
    <p:extLst>
      <p:ext uri="{BB962C8B-B14F-4D97-AF65-F5344CB8AC3E}">
        <p14:creationId xmlns:p14="http://schemas.microsoft.com/office/powerpoint/2010/main" val="186333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dirty="0"/>
              <a:t>So far:</a:t>
            </a:r>
          </a:p>
        </p:txBody>
      </p:sp>
      <p:sp>
        <p:nvSpPr>
          <p:cNvPr id="5" name="מציין מיקום טקסט 4"/>
          <p:cNvSpPr>
            <a:spLocks noGrp="1"/>
          </p:cNvSpPr>
          <p:nvPr>
            <p:ph type="body" idx="1"/>
          </p:nvPr>
        </p:nvSpPr>
        <p:spPr>
          <a:xfrm>
            <a:off x="1143000" y="2001511"/>
            <a:ext cx="4754880" cy="777240"/>
          </a:xfrm>
        </p:spPr>
        <p:txBody>
          <a:bodyPr/>
          <a:lstStyle/>
          <a:p>
            <a:r>
              <a:rPr lang="en-US" dirty="0"/>
              <a:t>Nondeterministic models </a:t>
            </a:r>
          </a:p>
        </p:txBody>
      </p:sp>
      <p:sp>
        <p:nvSpPr>
          <p:cNvPr id="11" name="מלבן: פינות מעוגלות 10"/>
          <p:cNvSpPr/>
          <p:nvPr/>
        </p:nvSpPr>
        <p:spPr>
          <a:xfrm>
            <a:off x="1234440" y="2776272"/>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Büchi</a:t>
            </a:r>
            <a:r>
              <a:rPr lang="en-US" dirty="0"/>
              <a:t> Automaton</a:t>
            </a:r>
          </a:p>
        </p:txBody>
      </p:sp>
      <p:sp>
        <p:nvSpPr>
          <p:cNvPr id="12" name="מלבן: פינות מעוגלות 11"/>
          <p:cNvSpPr/>
          <p:nvPr/>
        </p:nvSpPr>
        <p:spPr>
          <a:xfrm>
            <a:off x="1234440" y="349872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Muller Automaton</a:t>
            </a:r>
          </a:p>
        </p:txBody>
      </p:sp>
      <p:sp>
        <p:nvSpPr>
          <p:cNvPr id="13" name="מלבן: פינות מעוגלות 12"/>
          <p:cNvSpPr/>
          <p:nvPr/>
        </p:nvSpPr>
        <p:spPr>
          <a:xfrm>
            <a:off x="1234440" y="421532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Rabin Automaton</a:t>
            </a:r>
          </a:p>
        </p:txBody>
      </p:sp>
      <p:sp>
        <p:nvSpPr>
          <p:cNvPr id="14" name="מלבן: פינות מעוגלות 13"/>
          <p:cNvSpPr/>
          <p:nvPr/>
        </p:nvSpPr>
        <p:spPr>
          <a:xfrm>
            <a:off x="1234440" y="493193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Streett Automaton</a:t>
            </a:r>
          </a:p>
        </p:txBody>
      </p:sp>
      <p:grpSp>
        <p:nvGrpSpPr>
          <p:cNvPr id="47" name="קבוצה 46"/>
          <p:cNvGrpSpPr/>
          <p:nvPr/>
        </p:nvGrpSpPr>
        <p:grpSpPr>
          <a:xfrm>
            <a:off x="513870" y="2970047"/>
            <a:ext cx="711426" cy="722452"/>
            <a:chOff x="523014" y="3052343"/>
            <a:chExt cx="711426" cy="722452"/>
          </a:xfrm>
        </p:grpSpPr>
        <p:sp>
          <p:nvSpPr>
            <p:cNvPr id="23" name="תרשים זרימה: מחבר 22"/>
            <p:cNvSpPr/>
            <p:nvPr/>
          </p:nvSpPr>
          <p:spPr>
            <a:xfrm>
              <a:off x="523014" y="3199685"/>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endParaRPr lang="en-US" sz="1600" dirty="0"/>
            </a:p>
          </p:txBody>
        </p:sp>
        <p:cxnSp>
          <p:nvCxnSpPr>
            <p:cNvPr id="42" name="מחבר: מרפקי 41"/>
            <p:cNvCxnSpPr>
              <a:stCxn id="11" idx="1"/>
              <a:endCxn id="23" idx="0"/>
            </p:cNvCxnSpPr>
            <p:nvPr/>
          </p:nvCxnSpPr>
          <p:spPr>
            <a:xfrm rot="10800000" flipV="1">
              <a:off x="733326" y="3052343"/>
              <a:ext cx="501114" cy="147341"/>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44" name="מחבר: מרפקי 43"/>
            <p:cNvCxnSpPr>
              <a:stCxn id="12" idx="1"/>
              <a:endCxn id="23" idx="4"/>
            </p:cNvCxnSpPr>
            <p:nvPr/>
          </p:nvCxnSpPr>
          <p:spPr>
            <a:xfrm rot="10800000">
              <a:off x="733326" y="3620309"/>
              <a:ext cx="501114" cy="154486"/>
            </a:xfrm>
            <a:prstGeom prst="bentConnector2">
              <a:avLst/>
            </a:prstGeom>
          </p:spPr>
          <p:style>
            <a:lnRef idx="2">
              <a:schemeClr val="accent1"/>
            </a:lnRef>
            <a:fillRef idx="0">
              <a:schemeClr val="accent1"/>
            </a:fillRef>
            <a:effectRef idx="1">
              <a:schemeClr val="accent1"/>
            </a:effectRef>
            <a:fontRef idx="minor">
              <a:schemeClr val="tx1"/>
            </a:fontRef>
          </p:style>
        </p:cxnSp>
      </p:grpSp>
      <p:grpSp>
        <p:nvGrpSpPr>
          <p:cNvPr id="48" name="קבוצה 47"/>
          <p:cNvGrpSpPr/>
          <p:nvPr/>
        </p:nvGrpSpPr>
        <p:grpSpPr>
          <a:xfrm>
            <a:off x="523014" y="3865134"/>
            <a:ext cx="711426" cy="722452"/>
            <a:chOff x="523014" y="3052343"/>
            <a:chExt cx="711426" cy="722452"/>
          </a:xfrm>
        </p:grpSpPr>
        <p:sp>
          <p:nvSpPr>
            <p:cNvPr id="49" name="תרשים זרימה: מחבר 48"/>
            <p:cNvSpPr/>
            <p:nvPr/>
          </p:nvSpPr>
          <p:spPr>
            <a:xfrm>
              <a:off x="523014" y="3199685"/>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endParaRPr lang="en-US" sz="1600" dirty="0"/>
            </a:p>
          </p:txBody>
        </p:sp>
        <p:cxnSp>
          <p:nvCxnSpPr>
            <p:cNvPr id="50" name="מחבר: מרפקי 49"/>
            <p:cNvCxnSpPr>
              <a:endCxn id="49" idx="0"/>
            </p:cNvCxnSpPr>
            <p:nvPr/>
          </p:nvCxnSpPr>
          <p:spPr>
            <a:xfrm rot="10800000" flipV="1">
              <a:off x="733326" y="3052343"/>
              <a:ext cx="501114" cy="147341"/>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51" name="מחבר: מרפקי 50"/>
            <p:cNvCxnSpPr>
              <a:endCxn id="49" idx="4"/>
            </p:cNvCxnSpPr>
            <p:nvPr/>
          </p:nvCxnSpPr>
          <p:spPr>
            <a:xfrm rot="10800000">
              <a:off x="733326" y="3620309"/>
              <a:ext cx="501114" cy="154486"/>
            </a:xfrm>
            <a:prstGeom prst="bentConnector2">
              <a:avLst/>
            </a:prstGeom>
          </p:spPr>
          <p:style>
            <a:lnRef idx="2">
              <a:schemeClr val="accent1"/>
            </a:lnRef>
            <a:fillRef idx="0">
              <a:schemeClr val="accent1"/>
            </a:fillRef>
            <a:effectRef idx="1">
              <a:schemeClr val="accent1"/>
            </a:effectRef>
            <a:fontRef idx="minor">
              <a:schemeClr val="tx1"/>
            </a:fontRef>
          </p:style>
        </p:cxnSp>
      </p:grpSp>
      <p:grpSp>
        <p:nvGrpSpPr>
          <p:cNvPr id="6" name="קבוצה 5"/>
          <p:cNvGrpSpPr/>
          <p:nvPr/>
        </p:nvGrpSpPr>
        <p:grpSpPr>
          <a:xfrm>
            <a:off x="272457" y="3774794"/>
            <a:ext cx="961984" cy="1433212"/>
            <a:chOff x="272457" y="3774794"/>
            <a:chExt cx="961984" cy="1433212"/>
          </a:xfrm>
        </p:grpSpPr>
        <p:sp>
          <p:nvSpPr>
            <p:cNvPr id="53" name="תרשים זרימה: מחבר 52"/>
            <p:cNvSpPr/>
            <p:nvPr/>
          </p:nvSpPr>
          <p:spPr>
            <a:xfrm>
              <a:off x="272457" y="4540580"/>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endParaRPr lang="en-US" sz="1600" dirty="0"/>
            </a:p>
          </p:txBody>
        </p:sp>
        <p:cxnSp>
          <p:nvCxnSpPr>
            <p:cNvPr id="54" name="מחבר: מרפקי 53"/>
            <p:cNvCxnSpPr>
              <a:cxnSpLocks/>
              <a:stCxn id="12" idx="1"/>
              <a:endCxn id="53" idx="0"/>
            </p:cNvCxnSpPr>
            <p:nvPr/>
          </p:nvCxnSpPr>
          <p:spPr>
            <a:xfrm rot="10800000" flipV="1">
              <a:off x="482770" y="3774794"/>
              <a:ext cx="751671" cy="765785"/>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55" name="מחבר: מרפקי 54"/>
            <p:cNvCxnSpPr>
              <a:cxnSpLocks/>
              <a:stCxn id="14" idx="1"/>
              <a:endCxn id="53" idx="4"/>
            </p:cNvCxnSpPr>
            <p:nvPr/>
          </p:nvCxnSpPr>
          <p:spPr>
            <a:xfrm rot="10800000">
              <a:off x="482770" y="4961205"/>
              <a:ext cx="751671" cy="246801"/>
            </a:xfrm>
            <a:prstGeom prst="bentConnector2">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2707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dirty="0"/>
              <a:t>So far:</a:t>
            </a:r>
          </a:p>
        </p:txBody>
      </p:sp>
      <p:sp>
        <p:nvSpPr>
          <p:cNvPr id="5" name="מציין מיקום טקסט 4"/>
          <p:cNvSpPr>
            <a:spLocks noGrp="1"/>
          </p:cNvSpPr>
          <p:nvPr>
            <p:ph type="body" idx="1"/>
          </p:nvPr>
        </p:nvSpPr>
        <p:spPr>
          <a:xfrm>
            <a:off x="1143000" y="2001511"/>
            <a:ext cx="4754880" cy="777240"/>
          </a:xfrm>
        </p:spPr>
        <p:txBody>
          <a:bodyPr/>
          <a:lstStyle/>
          <a:p>
            <a:r>
              <a:rPr lang="en-US" dirty="0"/>
              <a:t>Nondeterministic models </a:t>
            </a:r>
          </a:p>
        </p:txBody>
      </p:sp>
      <p:sp>
        <p:nvSpPr>
          <p:cNvPr id="11" name="מלבן: פינות מעוגלות 10"/>
          <p:cNvSpPr/>
          <p:nvPr/>
        </p:nvSpPr>
        <p:spPr>
          <a:xfrm>
            <a:off x="1234440" y="2776272"/>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Büchi</a:t>
            </a:r>
            <a:r>
              <a:rPr lang="en-US" dirty="0"/>
              <a:t> Automaton</a:t>
            </a:r>
          </a:p>
        </p:txBody>
      </p:sp>
      <p:sp>
        <p:nvSpPr>
          <p:cNvPr id="12" name="מלבן: פינות מעוגלות 11"/>
          <p:cNvSpPr/>
          <p:nvPr/>
        </p:nvSpPr>
        <p:spPr>
          <a:xfrm>
            <a:off x="1234440" y="349872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Muller Automaton</a:t>
            </a:r>
          </a:p>
        </p:txBody>
      </p:sp>
      <p:sp>
        <p:nvSpPr>
          <p:cNvPr id="13" name="מלבן: פינות מעוגלות 12"/>
          <p:cNvSpPr/>
          <p:nvPr/>
        </p:nvSpPr>
        <p:spPr>
          <a:xfrm>
            <a:off x="1234440" y="421532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Rabin Automaton</a:t>
            </a:r>
          </a:p>
        </p:txBody>
      </p:sp>
      <p:sp>
        <p:nvSpPr>
          <p:cNvPr id="14" name="מלבן: פינות מעוגלות 13"/>
          <p:cNvSpPr/>
          <p:nvPr/>
        </p:nvSpPr>
        <p:spPr>
          <a:xfrm>
            <a:off x="1234440" y="493193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Streett Automaton</a:t>
            </a:r>
          </a:p>
        </p:txBody>
      </p:sp>
      <p:sp>
        <p:nvSpPr>
          <p:cNvPr id="23" name="תרשים זרימה: מחבר 22"/>
          <p:cNvSpPr/>
          <p:nvPr/>
        </p:nvSpPr>
        <p:spPr>
          <a:xfrm>
            <a:off x="431574" y="3916290"/>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endParaRPr lang="en-US" sz="1600" dirty="0"/>
          </a:p>
        </p:txBody>
      </p:sp>
      <p:cxnSp>
        <p:nvCxnSpPr>
          <p:cNvPr id="42" name="מחבר: מרפקי 41"/>
          <p:cNvCxnSpPr>
            <a:cxnSpLocks/>
            <a:stCxn id="12" idx="1"/>
            <a:endCxn id="23" idx="0"/>
          </p:cNvCxnSpPr>
          <p:nvPr/>
        </p:nvCxnSpPr>
        <p:spPr>
          <a:xfrm rot="10800000" flipV="1">
            <a:off x="641886" y="3774794"/>
            <a:ext cx="592554" cy="141495"/>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44" name="מחבר: מרפקי 43"/>
          <p:cNvCxnSpPr>
            <a:cxnSpLocks/>
            <a:stCxn id="13" idx="1"/>
            <a:endCxn id="23" idx="4"/>
          </p:cNvCxnSpPr>
          <p:nvPr/>
        </p:nvCxnSpPr>
        <p:spPr>
          <a:xfrm rot="10800000">
            <a:off x="641886" y="4336914"/>
            <a:ext cx="592554" cy="15448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מחבר: מרפקי 19"/>
          <p:cNvCxnSpPr>
            <a:cxnSpLocks/>
            <a:stCxn id="11" idx="1"/>
            <a:endCxn id="23" idx="0"/>
          </p:cNvCxnSpPr>
          <p:nvPr/>
        </p:nvCxnSpPr>
        <p:spPr>
          <a:xfrm rot="10800000" flipV="1">
            <a:off x="641886" y="3052344"/>
            <a:ext cx="592554" cy="86394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5" name="מחבר: מרפקי 24"/>
          <p:cNvCxnSpPr>
            <a:cxnSpLocks/>
            <a:stCxn id="14" idx="1"/>
            <a:endCxn id="23" idx="4"/>
          </p:cNvCxnSpPr>
          <p:nvPr/>
        </p:nvCxnSpPr>
        <p:spPr>
          <a:xfrm rot="10800000">
            <a:off x="641886" y="4336915"/>
            <a:ext cx="592554" cy="871091"/>
          </a:xfrm>
          <a:prstGeom prst="bentConnector2">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991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r>
              <a:rPr lang="en-US" dirty="0"/>
              <a:t>Parity Condition</a:t>
            </a:r>
          </a:p>
        </p:txBody>
      </p:sp>
      <mc:AlternateContent xmlns:mc="http://schemas.openxmlformats.org/markup-compatibility/2006" xmlns:a14="http://schemas.microsoft.com/office/drawing/2010/main">
        <mc:Choice Requires="a14">
          <p:sp>
            <p:nvSpPr>
              <p:cNvPr id="8" name="מציין מיקום תוכן 7"/>
              <p:cNvSpPr>
                <a:spLocks noGrp="1"/>
              </p:cNvSpPr>
              <p:nvPr>
                <p:ph idx="1"/>
              </p:nvPr>
            </p:nvSpPr>
            <p:spPr/>
            <p:txBody>
              <a:bodyPr/>
              <a:lstStyle/>
              <a:p>
                <a:r>
                  <a:rPr lang="en-US" dirty="0"/>
                  <a:t>A different formalization for the Rabin Acceptance, if the special case where the accepting pair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a14:m>
                <a:r>
                  <a:rPr lang="en-US" dirty="0"/>
                  <a:t> form a chain with respect to set inclusion- meaning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𝑚</m:t>
                        </m:r>
                      </m:sub>
                    </m:sSub>
                  </m:oMath>
                </a14:m>
                <a:r>
                  <a:rPr lang="en-US" dirty="0"/>
                  <a:t>.</a:t>
                </a:r>
              </a:p>
              <a:p>
                <a:r>
                  <a:rPr lang="en-US" dirty="0"/>
                  <a:t>We will associate indices (colors) with states as follows: states of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1</m:t>
                        </m:r>
                      </m:sub>
                    </m:sSub>
                  </m:oMath>
                </a14:m>
                <a:r>
                  <a:rPr lang="en-US" dirty="0"/>
                  <a:t> receive color 1, states of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𝐹</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𝐸</m:t>
                        </m:r>
                      </m:e>
                      <m:sub>
                        <m:r>
                          <a:rPr lang="en-US" i="1" dirty="0">
                            <a:latin typeface="Cambria Math" panose="02040503050406030204" pitchFamily="18" charset="0"/>
                          </a:rPr>
                          <m:t>1</m:t>
                        </m:r>
                      </m:sub>
                    </m:sSub>
                    <m:r>
                      <a:rPr lang="en-US" i="1" dirty="0">
                        <a:latin typeface="Cambria Math" panose="02040503050406030204" pitchFamily="18" charset="0"/>
                      </a:rPr>
                      <m:t> </m:t>
                    </m:r>
                  </m:oMath>
                </a14:m>
                <a:r>
                  <a:rPr lang="en-US" dirty="0"/>
                  <a:t>receive color 2, and so on with the rule that states of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𝑖</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𝐹</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1</m:t>
                        </m:r>
                      </m:sub>
                    </m:sSub>
                    <m:r>
                      <a:rPr lang="en-US" i="1" dirty="0">
                        <a:latin typeface="Cambria Math" panose="02040503050406030204" pitchFamily="18" charset="0"/>
                      </a:rPr>
                      <m:t> </m:t>
                    </m:r>
                  </m:oMath>
                </a14:m>
                <a:r>
                  <a:rPr lang="en-US" dirty="0"/>
                  <a:t>have color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𝑖</m:t>
                    </m:r>
                    <m:r>
                      <a:rPr lang="en-US" i="1" dirty="0" smtClean="0">
                        <a:latin typeface="Cambria Math" panose="02040503050406030204" pitchFamily="18" charset="0"/>
                      </a:rPr>
                      <m:t>−</m:t>
                    </m:r>
                    <m:r>
                      <a:rPr lang="en-US" i="1" dirty="0" smtClean="0">
                        <a:latin typeface="Cambria Math" panose="02040503050406030204" pitchFamily="18" charset="0"/>
                      </a:rPr>
                      <m:t>1</m:t>
                    </m:r>
                  </m:oMath>
                </a14:m>
                <a:r>
                  <a:rPr lang="en-US" dirty="0"/>
                  <a:t> and states of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𝐹</m:t>
                        </m:r>
                      </m:e>
                      <m:sub>
                        <m:r>
                          <a:rPr lang="en-US" i="1" dirty="0" smtClean="0">
                            <a:latin typeface="Cambria Math" panose="02040503050406030204" pitchFamily="18" charset="0"/>
                          </a:rPr>
                          <m:t>𝑖</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𝐸</m:t>
                        </m:r>
                      </m:e>
                      <m:sub>
                        <m:r>
                          <a:rPr lang="en-US" i="1" dirty="0" err="1">
                            <a:latin typeface="Cambria Math" panose="02040503050406030204" pitchFamily="18" charset="0"/>
                          </a:rPr>
                          <m:t>𝑖</m:t>
                        </m:r>
                      </m:sub>
                    </m:sSub>
                    <m:r>
                      <a:rPr lang="en-US" i="1" dirty="0">
                        <a:latin typeface="Cambria Math" panose="02040503050406030204" pitchFamily="18" charset="0"/>
                      </a:rPr>
                      <m:t> </m:t>
                    </m:r>
                  </m:oMath>
                </a14:m>
                <a:r>
                  <a:rPr lang="en-US" dirty="0"/>
                  <a:t>have color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𝑖</m:t>
                    </m:r>
                  </m:oMath>
                </a14:m>
                <a:r>
                  <a:rPr lang="en-US" dirty="0"/>
                  <a:t>. </a:t>
                </a:r>
              </a:p>
              <a:p>
                <a:r>
                  <a:rPr lang="en-US" dirty="0"/>
                  <a:t>An </a:t>
                </a:r>
                <a:r>
                  <a:rPr lang="en-US" i="1" dirty="0"/>
                  <a:t>ω</a:t>
                </a:r>
                <a:r>
                  <a:rPr lang="en-US" dirty="0"/>
                  <a:t>-word </a:t>
                </a:r>
                <a14:m>
                  <m:oMath xmlns:m="http://schemas.openxmlformats.org/officeDocument/2006/math">
                    <m:r>
                      <a:rPr lang="en-US" i="1" dirty="0" smtClean="0">
                        <a:latin typeface="Cambria Math" panose="02040503050406030204" pitchFamily="18" charset="0"/>
                      </a:rPr>
                      <m:t>𝛼</m:t>
                    </m:r>
                  </m:oMath>
                </a14:m>
                <a:r>
                  <a:rPr lang="en-US" i="1" dirty="0"/>
                  <a:t> </a:t>
                </a:r>
                <a:r>
                  <a:rPr lang="en-US" dirty="0"/>
                  <a:t>is then accepted by </a:t>
                </a:r>
                <a:r>
                  <a:rPr lang="en-US"/>
                  <a:t>the parity </a:t>
                </a:r>
                <a:r>
                  <a:rPr lang="en-US" dirty="0"/>
                  <a:t>automaton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least color occurring infinitely often in a run on </a:t>
                </a:r>
                <a14:m>
                  <m:oMath xmlns:m="http://schemas.openxmlformats.org/officeDocument/2006/math">
                    <m:r>
                      <a:rPr lang="en-US" i="1" dirty="0" smtClean="0">
                        <a:latin typeface="Cambria Math" panose="02040503050406030204" pitchFamily="18" charset="0"/>
                      </a:rPr>
                      <m:t>𝛼</m:t>
                    </m:r>
                  </m:oMath>
                </a14:m>
                <a:r>
                  <a:rPr lang="en-US" i="1" dirty="0"/>
                  <a:t> </a:t>
                </a:r>
                <a:r>
                  <a:rPr lang="en-US" dirty="0"/>
                  <a:t>is even (hence the term “parity condition”).</a:t>
                </a:r>
              </a:p>
            </p:txBody>
          </p:sp>
        </mc:Choice>
        <mc:Fallback xmlns="">
          <p:sp>
            <p:nvSpPr>
              <p:cNvPr id="8" name="מציין מיקום תוכן 7"/>
              <p:cNvSpPr>
                <a:spLocks noGrp="1" noRot="1" noChangeAspect="1" noMove="1" noResize="1" noEditPoints="1" noAdjustHandles="1" noChangeArrowheads="1" noChangeShapeType="1" noTextEdit="1"/>
              </p:cNvSpPr>
              <p:nvPr>
                <p:ph idx="1"/>
              </p:nvPr>
            </p:nvSpPr>
            <p:spPr>
              <a:blipFill>
                <a:blip r:embed="rId2"/>
                <a:stretch>
                  <a:fillRect t="-1964" r="-1297"/>
                </a:stretch>
              </a:blipFill>
            </p:spPr>
            <p:txBody>
              <a:bodyPr/>
              <a:lstStyle/>
              <a:p>
                <a:r>
                  <a:rPr lang="en-US">
                    <a:noFill/>
                  </a:rPr>
                  <a:t> </a:t>
                </a:r>
              </a:p>
            </p:txBody>
          </p:sp>
        </mc:Fallback>
      </mc:AlternateContent>
    </p:spTree>
    <p:extLst>
      <p:ext uri="{BB962C8B-B14F-4D97-AF65-F5344CB8AC3E}">
        <p14:creationId xmlns:p14="http://schemas.microsoft.com/office/powerpoint/2010/main" val="36195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r>
              <a:rPr lang="en-US" dirty="0"/>
              <a:t>Parity Condition</a:t>
            </a:r>
          </a:p>
        </p:txBody>
      </p:sp>
      <mc:AlternateContent xmlns:mc="http://schemas.openxmlformats.org/markup-compatibility/2006" xmlns:a14="http://schemas.microsoft.com/office/drawing/2010/main">
        <mc:Choice Requires="a14">
          <p:sp>
            <p:nvSpPr>
              <p:cNvPr id="8" name="מציין מיקום תוכן 7"/>
              <p:cNvSpPr>
                <a:spLocks noGrp="1"/>
              </p:cNvSpPr>
              <p:nvPr>
                <p:ph idx="1"/>
              </p:nvPr>
            </p:nvSpPr>
            <p:spPr/>
            <p:txBody>
              <a:bodyPr/>
              <a:lstStyle/>
              <a:p>
                <a:pPr marL="45720" indent="0">
                  <a:buNone/>
                </a:pPr>
                <a:r>
                  <a:rPr lang="en-US" u="sng" dirty="0"/>
                  <a:t>Definition</a:t>
                </a:r>
                <a:r>
                  <a:rPr lang="en-US" dirty="0"/>
                  <a:t>: An </a:t>
                </a:r>
                <a:r>
                  <a:rPr lang="en-US" i="1" dirty="0"/>
                  <a:t>ω</a:t>
                </a:r>
                <a:r>
                  <a:rPr lang="en-US" dirty="0"/>
                  <a:t>-automaton </a:t>
                </a:r>
                <a14:m>
                  <m:oMath xmlns:m="http://schemas.openxmlformats.org/officeDocument/2006/math">
                    <m:r>
                      <a:rPr lang="en-US" i="1" dirty="0">
                        <a:latin typeface="Cambria Math" panose="02040503050406030204" pitchFamily="18" charset="0"/>
                      </a:rPr>
                      <m:t>𝐴</m:t>
                    </m:r>
                    <m:r>
                      <a:rPr lang="en-US" i="1" dirty="0">
                        <a:latin typeface="Cambria Math" panose="02040503050406030204" pitchFamily="18" charset="0"/>
                      </a:rPr>
                      <m:t> = (</m:t>
                    </m:r>
                    <m:r>
                      <a:rPr lang="en-US" i="1" dirty="0">
                        <a:latin typeface="Cambria Math" panose="02040503050406030204" pitchFamily="18" charset="0"/>
                      </a:rPr>
                      <m:t>𝑄</m:t>
                    </m:r>
                    <m:r>
                      <a:rPr lang="en-US" i="1" dirty="0">
                        <a:latin typeface="Cambria Math" panose="02040503050406030204" pitchFamily="18" charset="0"/>
                      </a:rPr>
                      <m:t>,</m:t>
                    </m:r>
                    <m:r>
                      <m:rPr>
                        <m:sty m:val="p"/>
                      </m:rPr>
                      <a:rPr lang="en-US"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m:t>
                    </m:r>
                    <m:r>
                      <m:rPr>
                        <m:sty m:val="p"/>
                      </m:rPr>
                      <a:rPr lang="en-US" b="0" i="0" dirty="0" smtClean="0">
                        <a:latin typeface="Cambria Math" panose="02040503050406030204" pitchFamily="18" charset="0"/>
                      </a:rPr>
                      <m:t>c</m:t>
                    </m:r>
                    <m:r>
                      <a:rPr lang="en-US" i="1" dirty="0">
                        <a:latin typeface="Cambria Math" panose="02040503050406030204" pitchFamily="18" charset="0"/>
                      </a:rPr>
                      <m:t>) </m:t>
                    </m:r>
                  </m:oMath>
                </a14:m>
                <a:r>
                  <a:rPr lang="en-US" dirty="0"/>
                  <a:t>with acceptance component</a:t>
                </a:r>
              </a:p>
              <a:p>
                <a:pPr marL="45720" indent="0">
                  <a:buNone/>
                </a:pP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𝑒𝑟𝑒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oMath>
                </a14:m>
                <a:r>
                  <a:rPr lang="en-US" dirty="0"/>
                  <a:t> is called </a:t>
                </a:r>
                <a:r>
                  <a:rPr lang="en-US" b="1" dirty="0"/>
                  <a:t>parity automaton </a:t>
                </a:r>
                <a:r>
                  <a:rPr lang="en-US" dirty="0"/>
                  <a:t>if it is used with the following acceptance condition (</a:t>
                </a:r>
                <a:r>
                  <a:rPr lang="en-US" b="1" dirty="0"/>
                  <a:t>parity condition</a:t>
                </a:r>
                <a:r>
                  <a:rPr lang="en-US" dirty="0"/>
                  <a:t>):</a:t>
                </a:r>
              </a:p>
              <a:p>
                <a:pPr marL="45720" indent="0">
                  <a:buNone/>
                </a:pPr>
                <a:r>
                  <a:rPr lang="en-US" dirty="0"/>
                  <a:t>	A word </a:t>
                </a:r>
                <a14:m>
                  <m:oMath xmlns:m="http://schemas.openxmlformats.org/officeDocument/2006/math">
                    <m:r>
                      <a:rPr lang="en-US" i="1" dirty="0">
                        <a:latin typeface="Cambria Math" panose="02040503050406030204" pitchFamily="18" charset="0"/>
                      </a:rPr>
                      <m:t>𝛼</m:t>
                    </m:r>
                    <m:r>
                      <a:rPr lang="en-US" i="1" dirty="0">
                        <a:latin typeface="Cambria Math" panose="02040503050406030204" pitchFamily="18" charset="0"/>
                      </a:rPr>
                      <m:t> ∈ </m:t>
                    </m:r>
                    <m:sSup>
                      <m:sSupPr>
                        <m:ctrlPr>
                          <a:rPr lang="en-US" i="1" dirty="0">
                            <a:latin typeface="Cambria Math" panose="02040503050406030204" pitchFamily="18" charset="0"/>
                          </a:rPr>
                        </m:ctrlPr>
                      </m:sSupPr>
                      <m:e>
                        <m:r>
                          <m:rPr>
                            <m:sty m:val="p"/>
                          </m:rPr>
                          <a:rPr lang="en-US" dirty="0" err="1">
                            <a:latin typeface="Cambria Math" panose="02040503050406030204" pitchFamily="18" charset="0"/>
                          </a:rPr>
                          <m:t>Σ</m:t>
                        </m:r>
                      </m:e>
                      <m:sup>
                        <m:r>
                          <a:rPr lang="en-US" i="1" dirty="0" err="1">
                            <a:latin typeface="Cambria Math" panose="02040503050406030204" pitchFamily="18" charset="0"/>
                          </a:rPr>
                          <m:t>𝜔</m:t>
                        </m:r>
                      </m:sup>
                    </m:sSup>
                    <m:r>
                      <a:rPr lang="en-US" i="1" dirty="0">
                        <a:latin typeface="Cambria Math" panose="02040503050406030204" pitchFamily="18" charset="0"/>
                      </a:rPr>
                      <m:t> </m:t>
                    </m:r>
                  </m:oMath>
                </a14:m>
                <a:r>
                  <a:rPr lang="en-US" dirty="0"/>
                  <a:t>is accepted by </a:t>
                </a:r>
                <a:r>
                  <a:rPr lang="en-US" i="1" dirty="0"/>
                  <a:t>A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i="1" dirty="0"/>
                  <a:t> there exists a run </a:t>
                </a:r>
                <a14:m>
                  <m:oMath xmlns:m="http://schemas.openxmlformats.org/officeDocument/2006/math">
                    <m:r>
                      <a:rPr lang="en-US" i="1">
                        <a:latin typeface="Cambria Math" panose="02040503050406030204" pitchFamily="18" charset="0"/>
                      </a:rPr>
                      <m:t>𝜚</m:t>
                    </m:r>
                  </m:oMath>
                </a14:m>
                <a:r>
                  <a:rPr lang="en-US" i="1" dirty="0"/>
                  <a:t> of </a:t>
                </a:r>
                <a14:m>
                  <m:oMath xmlns:m="http://schemas.openxmlformats.org/officeDocument/2006/math">
                    <m:r>
                      <a:rPr lang="en-US" i="1">
                        <a:latin typeface="Cambria Math" panose="02040503050406030204" pitchFamily="18" charset="0"/>
                      </a:rPr>
                      <m:t>𝐴</m:t>
                    </m:r>
                  </m:oMath>
                </a14:m>
                <a:r>
                  <a:rPr lang="en-US" i="1" dirty="0"/>
                  <a:t> where</a:t>
                </a:r>
              </a:p>
              <a:p>
                <a:pPr marL="45720" indent="0">
                  <a:buNone/>
                </a:pPr>
                <a:r>
                  <a:rPr lang="en-US" i="1" dirty="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𝑐</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𝐼𝑛𝑓</m:t>
                            </m:r>
                            <m:r>
                              <a:rPr lang="en-US" b="0" i="1" smtClean="0">
                                <a:latin typeface="Cambria Math" panose="02040503050406030204" pitchFamily="18" charset="0"/>
                              </a:rPr>
                              <m:t>(</m:t>
                            </m:r>
                            <m:r>
                              <a:rPr lang="en-US" b="0" i="1" smtClean="0">
                                <a:latin typeface="Cambria Math" panose="02040503050406030204" pitchFamily="18" charset="0"/>
                              </a:rPr>
                              <m:t>𝜚</m:t>
                            </m:r>
                            <m:r>
                              <a:rPr lang="en-US" b="0" i="1" smtClean="0">
                                <a:latin typeface="Cambria Math" panose="02040503050406030204" pitchFamily="18" charset="0"/>
                              </a:rPr>
                              <m:t>)</m:t>
                            </m:r>
                          </m:e>
                        </m:d>
                      </m:e>
                    </m:func>
                  </m:oMath>
                </a14:m>
                <a:r>
                  <a:rPr lang="en-US" dirty="0"/>
                  <a:t> is even</a:t>
                </a:r>
              </a:p>
            </p:txBody>
          </p:sp>
        </mc:Choice>
        <mc:Fallback xmlns="">
          <p:sp>
            <p:nvSpPr>
              <p:cNvPr id="8" name="מציין מיקום תוכן 7"/>
              <p:cNvSpPr>
                <a:spLocks noGrp="1" noRot="1" noChangeAspect="1" noMove="1" noResize="1" noEditPoints="1" noAdjustHandles="1" noChangeArrowheads="1" noChangeShapeType="1" noTextEdit="1"/>
              </p:cNvSpPr>
              <p:nvPr>
                <p:ph idx="1"/>
              </p:nvPr>
            </p:nvSpPr>
            <p:spPr>
              <a:blipFill>
                <a:blip r:embed="rId3"/>
                <a:stretch>
                  <a:fillRect l="-309" t="-1813"/>
                </a:stretch>
              </a:blipFill>
            </p:spPr>
            <p:txBody>
              <a:bodyPr/>
              <a:lstStyle/>
              <a:p>
                <a:r>
                  <a:rPr lang="en-US">
                    <a:noFill/>
                  </a:rPr>
                  <a:t> </a:t>
                </a:r>
              </a:p>
            </p:txBody>
          </p:sp>
        </mc:Fallback>
      </mc:AlternateContent>
    </p:spTree>
    <p:extLst>
      <p:ext uri="{BB962C8B-B14F-4D97-AF65-F5344CB8AC3E}">
        <p14:creationId xmlns:p14="http://schemas.microsoft.com/office/powerpoint/2010/main" val="683389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r>
              <a:rPr lang="en-US" dirty="0"/>
              <a:t>Parity Condition</a:t>
            </a:r>
          </a:p>
        </p:txBody>
      </p:sp>
      <mc:AlternateContent xmlns:mc="http://schemas.openxmlformats.org/markup-compatibility/2006" xmlns:a14="http://schemas.microsoft.com/office/drawing/2010/main">
        <mc:Choice Requires="a14">
          <p:sp>
            <p:nvSpPr>
              <p:cNvPr id="8" name="מציין מיקום תוכן 7"/>
              <p:cNvSpPr>
                <a:spLocks noGrp="1"/>
              </p:cNvSpPr>
              <p:nvPr>
                <p:ph idx="1"/>
              </p:nvPr>
            </p:nvSpPr>
            <p:spPr/>
            <p:txBody>
              <a:bodyPr/>
              <a:lstStyle/>
              <a:p>
                <a:pPr marL="45720" indent="0">
                  <a:buNone/>
                </a:pPr>
                <a:r>
                  <a:rPr lang="en-US" dirty="0"/>
                  <a:t>For example, in the following parity automaton, what language is accepted when:</a:t>
                </a:r>
              </a:p>
              <a:p>
                <a:pPr>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a:t>
                </a:r>
              </a:p>
              <a:p>
                <a:pPr marL="45720" indent="0">
                  <a:buNone/>
                </a:pPr>
                <a:r>
                  <a:rPr lang="en-US" dirty="0"/>
                  <a:t>	 </a:t>
                </a:r>
                <a14:m>
                  <m:oMath xmlns:m="http://schemas.openxmlformats.org/officeDocument/2006/math">
                    <m:r>
                      <a:rPr lang="en-US" i="1" dirty="0">
                        <a:latin typeface="Cambria Math" panose="02040503050406030204" pitchFamily="18" charset="0"/>
                      </a:rPr>
                      <m:t>𝑎𝑏</m:t>
                    </m:r>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sSup>
                              <m:sSupPr>
                                <m:ctrlPr>
                                  <a:rPr lang="en-US" i="1" dirty="0">
                                    <a:latin typeface="Cambria Math" panose="02040503050406030204" pitchFamily="18" charset="0"/>
                                  </a:rPr>
                                </m:ctrlPr>
                              </m:sSupPr>
                              <m:e>
                                <m:r>
                                  <a:rPr lang="en-US" i="1" dirty="0">
                                    <a:latin typeface="Cambria Math" panose="02040503050406030204" pitchFamily="18" charset="0"/>
                                  </a:rPr>
                                  <m:t>𝑎</m:t>
                                </m:r>
                              </m:e>
                              <m:sup>
                                <m:r>
                                  <a:rPr lang="en-US" i="1" dirty="0">
                                    <a:latin typeface="Cambria Math" panose="02040503050406030204" pitchFamily="18" charset="0"/>
                                  </a:rPr>
                                  <m:t>∗</m:t>
                                </m:r>
                              </m:sup>
                            </m:sSup>
                            <m:r>
                              <a:rPr lang="en-US" i="1" dirty="0" err="1">
                                <a:latin typeface="Cambria Math" panose="02040503050406030204" pitchFamily="18" charset="0"/>
                              </a:rPr>
                              <m:t>𝑐</m:t>
                            </m:r>
                            <m:sSup>
                              <m:sSupPr>
                                <m:ctrlPr>
                                  <a:rPr lang="en-US" i="1" dirty="0">
                                    <a:latin typeface="Cambria Math" panose="02040503050406030204" pitchFamily="18" charset="0"/>
                                  </a:rPr>
                                </m:ctrlPr>
                              </m:sSupPr>
                              <m:e>
                                <m:r>
                                  <a:rPr lang="en-US" i="1" dirty="0" err="1">
                                    <a:latin typeface="Cambria Math" panose="02040503050406030204" pitchFamily="18" charset="0"/>
                                  </a:rPr>
                                  <m:t>𝑏</m:t>
                                </m:r>
                              </m:e>
                              <m:sup>
                                <m:r>
                                  <a:rPr lang="en-US" i="1" dirty="0">
                                    <a:latin typeface="Cambria Math" panose="02040503050406030204" pitchFamily="18" charset="0"/>
                                  </a:rPr>
                                  <m:t>∗</m:t>
                                </m:r>
                              </m:sup>
                            </m:sSup>
                            <m:r>
                              <a:rPr lang="en-US" i="1" dirty="0">
                                <a:latin typeface="Cambria Math" panose="02040503050406030204" pitchFamily="18" charset="0"/>
                              </a:rPr>
                              <m:t>𝑐</m:t>
                            </m:r>
                          </m:e>
                        </m:d>
                      </m:e>
                      <m:sup>
                        <m:r>
                          <a:rPr lang="en-US" i="1" dirty="0">
                            <a:latin typeface="Cambria Math" panose="02040503050406030204" pitchFamily="18" charset="0"/>
                          </a:rPr>
                          <m:t>𝜔</m:t>
                        </m:r>
                      </m:sup>
                    </m:sSup>
                  </m:oMath>
                </a14:m>
                <a:r>
                  <a:rPr lang="en-US"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𝑎𝑏</m:t>
                    </m:r>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sSup>
                              <m:sSupPr>
                                <m:ctrlPr>
                                  <a:rPr lang="en-US" i="1" dirty="0">
                                    <a:latin typeface="Cambria Math" panose="02040503050406030204" pitchFamily="18" charset="0"/>
                                  </a:rPr>
                                </m:ctrlPr>
                              </m:sSupPr>
                              <m:e>
                                <m:r>
                                  <a:rPr lang="en-US" i="1" dirty="0">
                                    <a:latin typeface="Cambria Math" panose="02040503050406030204" pitchFamily="18" charset="0"/>
                                  </a:rPr>
                                  <m:t>𝑎</m:t>
                                </m:r>
                              </m:e>
                              <m:sup>
                                <m:r>
                                  <a:rPr lang="en-US" i="1" dirty="0">
                                    <a:latin typeface="Cambria Math" panose="02040503050406030204" pitchFamily="18" charset="0"/>
                                  </a:rPr>
                                  <m:t>∗</m:t>
                                </m:r>
                              </m:sup>
                            </m:sSup>
                            <m:r>
                              <a:rPr lang="en-US" i="1" dirty="0" err="1">
                                <a:latin typeface="Cambria Math" panose="02040503050406030204" pitchFamily="18" charset="0"/>
                              </a:rPr>
                              <m:t>𝑐</m:t>
                            </m:r>
                            <m:sSup>
                              <m:sSupPr>
                                <m:ctrlPr>
                                  <a:rPr lang="en-US" i="1" dirty="0">
                                    <a:latin typeface="Cambria Math" panose="02040503050406030204" pitchFamily="18" charset="0"/>
                                  </a:rPr>
                                </m:ctrlPr>
                              </m:sSupPr>
                              <m:e>
                                <m:r>
                                  <a:rPr lang="en-US" i="1" dirty="0" err="1">
                                    <a:latin typeface="Cambria Math" panose="02040503050406030204" pitchFamily="18" charset="0"/>
                                  </a:rPr>
                                  <m:t>𝑏</m:t>
                                </m:r>
                              </m:e>
                              <m:sup>
                                <m:r>
                                  <a:rPr lang="en-US" i="1" dirty="0">
                                    <a:latin typeface="Cambria Math" panose="02040503050406030204" pitchFamily="18" charset="0"/>
                                  </a:rPr>
                                  <m:t>∗</m:t>
                                </m:r>
                              </m:sup>
                            </m:sSup>
                            <m:r>
                              <a:rPr lang="en-US" i="1" dirty="0">
                                <a:latin typeface="Cambria Math" panose="02040503050406030204" pitchFamily="18" charset="0"/>
                              </a:rPr>
                              <m:t>𝑐</m:t>
                            </m:r>
                          </m:e>
                        </m:d>
                      </m:e>
                      <m:sup>
                        <m:r>
                          <a:rPr lang="en-US" i="1" dirty="0">
                            <a:latin typeface="Cambria Math" panose="02040503050406030204" pitchFamily="18" charset="0"/>
                          </a:rPr>
                          <m:t>∗</m:t>
                        </m:r>
                      </m:sup>
                    </m:sSup>
                    <m:sSup>
                      <m:sSupPr>
                        <m:ctrlPr>
                          <a:rPr lang="en-US" i="1" dirty="0" err="1">
                            <a:latin typeface="Cambria Math" panose="02040503050406030204" pitchFamily="18" charset="0"/>
                          </a:rPr>
                        </m:ctrlPr>
                      </m:sSupPr>
                      <m:e>
                        <m:r>
                          <a:rPr lang="en-US" i="1" dirty="0" err="1">
                            <a:latin typeface="Cambria Math" panose="02040503050406030204" pitchFamily="18" charset="0"/>
                          </a:rPr>
                          <m:t>𝑎</m:t>
                        </m:r>
                      </m:e>
                      <m:sup>
                        <m:r>
                          <a:rPr lang="en-US" i="1" dirty="0">
                            <a:latin typeface="Cambria Math" panose="02040503050406030204" pitchFamily="18" charset="0"/>
                          </a:rPr>
                          <m:t>𝜔</m:t>
                        </m:r>
                      </m:sup>
                    </m:sSup>
                  </m:oMath>
                </a14:m>
                <a:endParaRPr lang="en-US" dirty="0"/>
              </a:p>
              <a:p>
                <a:pPr>
                  <a:buFont typeface="Arial" panose="020B0604020202020204" pitchFamily="34" charset="0"/>
                  <a:buChar char="•"/>
                </a:pPr>
                <a14:m>
                  <m:oMath xmlns:m="http://schemas.openxmlformats.org/officeDocument/2006/math">
                    <m:r>
                      <a:rPr lang="en-US" i="1">
                        <a:latin typeface="Cambria Math" panose="02040503050406030204" pitchFamily="18" charset="0"/>
                      </a:rPr>
                      <m:t>𝑐</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a:t>
                </a:r>
              </a:p>
              <a:p>
                <a:pPr marL="45720" indent="0">
                  <a:buNone/>
                </a:pPr>
                <a:r>
                  <a:rPr lang="en-US" dirty="0"/>
                  <a:t>	 </a:t>
                </a:r>
                <a14:m>
                  <m:oMath xmlns:m="http://schemas.openxmlformats.org/officeDocument/2006/math">
                    <m:r>
                      <a:rPr lang="en-US" i="1" dirty="0">
                        <a:latin typeface="Cambria Math" panose="02040503050406030204" pitchFamily="18" charset="0"/>
                      </a:rPr>
                      <m:t>𝑎𝑏</m:t>
                    </m:r>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sSup>
                              <m:sSupPr>
                                <m:ctrlPr>
                                  <a:rPr lang="en-US" i="1" dirty="0">
                                    <a:latin typeface="Cambria Math" panose="02040503050406030204" pitchFamily="18" charset="0"/>
                                  </a:rPr>
                                </m:ctrlPr>
                              </m:sSupPr>
                              <m:e>
                                <m:r>
                                  <a:rPr lang="en-US" i="1" dirty="0">
                                    <a:latin typeface="Cambria Math" panose="02040503050406030204" pitchFamily="18" charset="0"/>
                                  </a:rPr>
                                  <m:t>𝑎</m:t>
                                </m:r>
                              </m:e>
                              <m:sup>
                                <m:r>
                                  <a:rPr lang="en-US" i="1" dirty="0">
                                    <a:latin typeface="Cambria Math" panose="02040503050406030204" pitchFamily="18" charset="0"/>
                                  </a:rPr>
                                  <m:t>∗</m:t>
                                </m:r>
                              </m:sup>
                            </m:sSup>
                            <m:r>
                              <a:rPr lang="en-US" i="1" dirty="0" err="1">
                                <a:latin typeface="Cambria Math" panose="02040503050406030204" pitchFamily="18" charset="0"/>
                              </a:rPr>
                              <m:t>𝑐</m:t>
                            </m:r>
                            <m:sSup>
                              <m:sSupPr>
                                <m:ctrlPr>
                                  <a:rPr lang="en-US" i="1" dirty="0">
                                    <a:latin typeface="Cambria Math" panose="02040503050406030204" pitchFamily="18" charset="0"/>
                                  </a:rPr>
                                </m:ctrlPr>
                              </m:sSupPr>
                              <m:e>
                                <m:r>
                                  <a:rPr lang="en-US" i="1" dirty="0" err="1">
                                    <a:latin typeface="Cambria Math" panose="02040503050406030204" pitchFamily="18" charset="0"/>
                                  </a:rPr>
                                  <m:t>𝑏</m:t>
                                </m:r>
                              </m:e>
                              <m:sup>
                                <m:r>
                                  <a:rPr lang="en-US" i="1" dirty="0">
                                    <a:latin typeface="Cambria Math" panose="02040503050406030204" pitchFamily="18" charset="0"/>
                                  </a:rPr>
                                  <m:t>∗</m:t>
                                </m:r>
                              </m:sup>
                            </m:sSup>
                            <m:r>
                              <a:rPr lang="en-US" i="1" dirty="0">
                                <a:latin typeface="Cambria Math" panose="02040503050406030204" pitchFamily="18" charset="0"/>
                              </a:rPr>
                              <m:t>𝑐</m:t>
                            </m:r>
                          </m:e>
                        </m:d>
                      </m:e>
                      <m:sup>
                        <m:r>
                          <a:rPr lang="en-US" i="1" dirty="0">
                            <a:latin typeface="Cambria Math" panose="02040503050406030204" pitchFamily="18" charset="0"/>
                          </a:rPr>
                          <m:t>∗</m:t>
                        </m:r>
                      </m:sup>
                    </m:sSup>
                    <m:r>
                      <a:rPr lang="en-US" i="1" dirty="0" err="1">
                        <a:latin typeface="Cambria Math" panose="02040503050406030204" pitchFamily="18" charset="0"/>
                      </a:rPr>
                      <m:t>𝑐</m:t>
                    </m:r>
                    <m:sSup>
                      <m:sSupPr>
                        <m:ctrlPr>
                          <a:rPr lang="en-US" i="1" dirty="0" err="1">
                            <a:latin typeface="Cambria Math" panose="02040503050406030204" pitchFamily="18" charset="0"/>
                          </a:rPr>
                        </m:ctrlPr>
                      </m:sSupPr>
                      <m:e>
                        <m:r>
                          <a:rPr lang="en-US" i="1" dirty="0" err="1">
                            <a:latin typeface="Cambria Math" panose="02040503050406030204" pitchFamily="18" charset="0"/>
                          </a:rPr>
                          <m:t>𝑏</m:t>
                        </m:r>
                      </m:e>
                      <m:sup>
                        <m:r>
                          <a:rPr lang="en-US" i="1" dirty="0">
                            <a:latin typeface="Cambria Math" panose="02040503050406030204" pitchFamily="18" charset="0"/>
                          </a:rPr>
                          <m:t>𝜔</m:t>
                        </m:r>
                      </m:sup>
                    </m:sSup>
                  </m:oMath>
                </a14:m>
                <a:endParaRPr lang="en-US" dirty="0"/>
              </a:p>
            </p:txBody>
          </p:sp>
        </mc:Choice>
        <mc:Fallback xmlns="">
          <p:sp>
            <p:nvSpPr>
              <p:cNvPr id="8" name="מציין מיקום תוכן 7"/>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pic>
        <p:nvPicPr>
          <p:cNvPr id="2" name="תמונה 1"/>
          <p:cNvPicPr>
            <a:picLocks noChangeAspect="1"/>
          </p:cNvPicPr>
          <p:nvPr/>
        </p:nvPicPr>
        <p:blipFill>
          <a:blip r:embed="rId4"/>
          <a:stretch>
            <a:fillRect/>
          </a:stretch>
        </p:blipFill>
        <p:spPr>
          <a:xfrm>
            <a:off x="4619625" y="3458146"/>
            <a:ext cx="5772150" cy="1647825"/>
          </a:xfrm>
          <a:prstGeom prst="rect">
            <a:avLst/>
          </a:prstGeom>
        </p:spPr>
      </p:pic>
    </p:spTree>
    <p:extLst>
      <p:ext uri="{BB962C8B-B14F-4D97-AF65-F5344CB8AC3E}">
        <p14:creationId xmlns:p14="http://schemas.microsoft.com/office/powerpoint/2010/main" val="16342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Parity and Rabin Equivalence</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45720" indent="0">
                  <a:buNone/>
                </a:pPr>
                <a:r>
                  <a:rPr lang="en-US" u="sng" dirty="0"/>
                  <a:t>Parity</a:t>
                </a:r>
                <a:r>
                  <a:rPr lang="en-US" u="sng" dirty="0">
                    <a:sym typeface="Wingdings" panose="05000000000000000000" pitchFamily="2" charset="2"/>
                  </a:rPr>
                  <a:t> Rabin</a:t>
                </a:r>
                <a:r>
                  <a:rPr lang="en-US" dirty="0">
                    <a:sym typeface="Wingdings" panose="05000000000000000000" pitchFamily="2" charset="2"/>
                  </a:rPr>
                  <a:t>:</a:t>
                </a:r>
              </a:p>
              <a:p>
                <a:pPr marL="45720" indent="0">
                  <a:buNone/>
                </a:pPr>
                <a:r>
                  <a:rPr lang="en-US" dirty="0"/>
                  <a:t>Let </a:t>
                </a:r>
                <a14:m>
                  <m:oMath xmlns:m="http://schemas.openxmlformats.org/officeDocument/2006/math">
                    <m:r>
                      <a:rPr lang="en-US" i="1" dirty="0">
                        <a:latin typeface="Cambria Math" panose="02040503050406030204" pitchFamily="18" charset="0"/>
                      </a:rPr>
                      <m:t>𝐴</m:t>
                    </m:r>
                    <m:r>
                      <a:rPr lang="en-US" i="1" dirty="0">
                        <a:latin typeface="Cambria Math" panose="02040503050406030204" pitchFamily="18" charset="0"/>
                      </a:rPr>
                      <m:t>=(</m:t>
                    </m:r>
                    <m:r>
                      <a:rPr lang="en-US" i="1" dirty="0">
                        <a:latin typeface="Cambria Math" panose="02040503050406030204" pitchFamily="18" charset="0"/>
                      </a:rPr>
                      <m:t>𝑄</m:t>
                    </m:r>
                    <m:r>
                      <a:rPr lang="en-US" i="1" dirty="0">
                        <a:latin typeface="Cambria Math" panose="02040503050406030204" pitchFamily="18" charset="0"/>
                      </a:rPr>
                      <m:t>,</m:t>
                    </m:r>
                    <m:r>
                      <m:rPr>
                        <m:sty m:val="p"/>
                      </m:rPr>
                      <a:rPr lang="en-US"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err="1">
                        <a:latin typeface="Cambria Math" panose="02040503050406030204" pitchFamily="18" charset="0"/>
                      </a:rPr>
                      <m:t>,</m:t>
                    </m:r>
                    <m:r>
                      <m:rPr>
                        <m:sty m:val="p"/>
                      </m:rPr>
                      <a:rPr lang="en-US" b="0" i="0" dirty="0" smtClean="0">
                        <a:latin typeface="Cambria Math" panose="02040503050406030204" pitchFamily="18" charset="0"/>
                      </a:rPr>
                      <m:t>c</m:t>
                    </m:r>
                    <m:r>
                      <a:rPr lang="en-US" i="1" dirty="0">
                        <a:latin typeface="Cambria Math" panose="02040503050406030204" pitchFamily="18" charset="0"/>
                      </a:rPr>
                      <m:t>) </m:t>
                    </m:r>
                  </m:oMath>
                </a14:m>
                <a:r>
                  <a:rPr lang="en-US" dirty="0"/>
                  <a:t>be a parity automaton with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0</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k</m:t>
                    </m:r>
                    <m:r>
                      <a:rPr lang="en-US" b="0" i="0" smtClean="0">
                        <a:latin typeface="Cambria Math" panose="02040503050406030204" pitchFamily="18" charset="0"/>
                        <a:ea typeface="Cambria Math" panose="02040503050406030204" pitchFamily="18" charset="0"/>
                      </a:rPr>
                      <m:t>}</m:t>
                    </m:r>
                  </m:oMath>
                </a14:m>
                <a:r>
                  <a:rPr lang="en-US" dirty="0"/>
                  <a:t>.</a:t>
                </a:r>
              </a:p>
              <a:p>
                <a:pPr marL="45720" indent="0">
                  <a:buNone/>
                </a:pPr>
                <a:r>
                  <a:rPr lang="en-US" dirty="0"/>
                  <a:t>An equivalent Rabin automaton </a:t>
                </a:r>
                <a14:m>
                  <m:oMath xmlns:m="http://schemas.openxmlformats.org/officeDocument/2006/math">
                    <m:r>
                      <a:rPr lang="en-US" i="1" dirty="0">
                        <a:latin typeface="Cambria Math" panose="02040503050406030204" pitchFamily="18" charset="0"/>
                      </a:rPr>
                      <m:t>𝐴</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a:latin typeface="Cambria Math" panose="02040503050406030204" pitchFamily="18" charset="0"/>
                      </a:rPr>
                      <m:t>=(</m:t>
                    </m:r>
                    <m:r>
                      <a:rPr lang="en-US" i="1" dirty="0">
                        <a:latin typeface="Cambria Math" panose="02040503050406030204" pitchFamily="18" charset="0"/>
                      </a:rPr>
                      <m:t>𝑄</m:t>
                    </m:r>
                    <m:r>
                      <a:rPr lang="en-US" i="1" dirty="0">
                        <a:latin typeface="Cambria Math" panose="02040503050406030204" pitchFamily="18" charset="0"/>
                      </a:rPr>
                      <m:t>,</m:t>
                    </m:r>
                    <m:r>
                      <m:rPr>
                        <m:sty m:val="p"/>
                      </m:rPr>
                      <a:rPr lang="en-US"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err="1">
                        <a:latin typeface="Cambria Math" panose="02040503050406030204" pitchFamily="18" charset="0"/>
                      </a:rPr>
                      <m:t>,</m:t>
                    </m:r>
                    <m:r>
                      <m:rPr>
                        <m:sty m:val="p"/>
                      </m:rPr>
                      <a:rPr lang="en-US" b="0" i="0" dirty="0" smtClean="0">
                        <a:latin typeface="Cambria Math" panose="02040503050406030204" pitchFamily="18" charset="0"/>
                      </a:rPr>
                      <m:t>Ω</m:t>
                    </m:r>
                    <m:r>
                      <a:rPr lang="en-US" i="1" dirty="0">
                        <a:latin typeface="Cambria Math" panose="02040503050406030204" pitchFamily="18" charset="0"/>
                      </a:rPr>
                      <m:t>) </m:t>
                    </m:r>
                  </m:oMath>
                </a14:m>
                <a:r>
                  <a:rPr lang="en-US" dirty="0"/>
                  <a:t>has the acceptance component </a:t>
                </a:r>
                <a14:m>
                  <m:oMath xmlns:m="http://schemas.openxmlformats.org/officeDocument/2006/math">
                    <m:r>
                      <m:rPr>
                        <m:sty m:val="p"/>
                      </m:rPr>
                      <a:rPr lang="en-US" i="0" dirty="0" smtClean="0">
                        <a:latin typeface="Cambria Math" panose="02040503050406030204" pitchFamily="18" charset="0"/>
                      </a:rPr>
                      <m:t>Ω</m:t>
                    </m:r>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𝐸</m:t>
                        </m:r>
                      </m:e>
                      <m:sub>
                        <m:r>
                          <a:rPr lang="en-US" i="1" dirty="0">
                            <a:latin typeface="Cambria Math" panose="02040503050406030204" pitchFamily="18" charset="0"/>
                          </a:rPr>
                          <m:t>0</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𝐹</m:t>
                        </m:r>
                      </m:e>
                      <m:sub>
                        <m:r>
                          <a:rPr lang="en-US" i="1" dirty="0">
                            <a:latin typeface="Cambria Math" panose="02040503050406030204" pitchFamily="18" charset="0"/>
                          </a:rPr>
                          <m:t>0</m:t>
                        </m:r>
                      </m:sub>
                    </m:sSub>
                    <m:r>
                      <a:rPr lang="en-US" i="1" dirty="0">
                        <a:latin typeface="Cambria Math" panose="02040503050406030204" pitchFamily="18" charset="0"/>
                      </a:rPr>
                      <m:t>), . . .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𝐸</m:t>
                        </m:r>
                      </m:e>
                      <m:sub>
                        <m:r>
                          <a:rPr lang="en-US" i="1" dirty="0" err="1">
                            <a:latin typeface="Cambria Math" panose="02040503050406030204" pitchFamily="18" charset="0"/>
                          </a:rPr>
                          <m:t>𝑟</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𝐹</m:t>
                        </m:r>
                      </m:e>
                      <m:sub>
                        <m:r>
                          <a:rPr lang="en-US" i="1" dirty="0">
                            <a:latin typeface="Cambria Math" panose="02040503050406030204" pitchFamily="18" charset="0"/>
                          </a:rPr>
                          <m:t>𝑟</m:t>
                        </m:r>
                      </m:sub>
                    </m:sSub>
                    <m:r>
                      <a:rPr lang="en-US" i="1" dirty="0">
                        <a:latin typeface="Cambria Math" panose="02040503050406030204" pitchFamily="18" charset="0"/>
                      </a:rPr>
                      <m:t>)}</m:t>
                    </m:r>
                  </m:oMath>
                </a14:m>
                <a:r>
                  <a:rPr lang="en-US" i="1" dirty="0"/>
                  <a:t> </a:t>
                </a:r>
                <a:r>
                  <a:rPr lang="en-US" dirty="0"/>
                  <a:t>with </a:t>
                </a:r>
              </a:p>
              <a:p>
                <a:pPr marL="45720" indent="0">
                  <a:buNone/>
                </a:pP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 :=</m:t>
                    </m:r>
                    <m:d>
                      <m:dPr>
                        <m:begChr m:val="⌊"/>
                        <m:endChr m:val="⌋"/>
                        <m:ctrlPr>
                          <a:rPr lang="en-US" i="1" dirty="0" smtClean="0">
                            <a:latin typeface="Cambria Math" panose="02040503050406030204" pitchFamily="18" charset="0"/>
                          </a:rPr>
                        </m:ctrlPr>
                      </m:dPr>
                      <m:e>
                        <m:f>
                          <m:fPr>
                            <m:ctrlPr>
                              <a:rPr lang="en-US" i="1" dirty="0">
                                <a:latin typeface="Cambria Math" panose="02040503050406030204" pitchFamily="18" charset="0"/>
                              </a:rPr>
                            </m:ctrlPr>
                          </m:fPr>
                          <m:num>
                            <m:r>
                              <a:rPr lang="en-US" i="1" dirty="0">
                                <a:latin typeface="Cambria Math" panose="02040503050406030204" pitchFamily="18" charset="0"/>
                              </a:rPr>
                              <m:t>𝑘</m:t>
                            </m:r>
                          </m:num>
                          <m:den>
                            <m:r>
                              <a:rPr lang="en-US" i="1" dirty="0">
                                <a:latin typeface="Cambria Math" panose="02040503050406030204" pitchFamily="18" charset="0"/>
                              </a:rPr>
                              <m:t>2</m:t>
                            </m:r>
                          </m:den>
                        </m:f>
                      </m:e>
                    </m:d>
                  </m:oMath>
                </a14:m>
                <a:r>
                  <a:rPr lang="en-US" i="1" dirty="0"/>
                  <a:t> ,</a:t>
                </a: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𝑖</m:t>
                        </m:r>
                      </m:sub>
                    </m:sSub>
                    <m:r>
                      <a:rPr lang="en-US" b="0" i="1" dirty="0" smtClean="0">
                        <a:latin typeface="Cambria Math" panose="02040503050406030204" pitchFamily="18" charset="0"/>
                      </a:rPr>
                      <m:t> </m:t>
                    </m:r>
                    <m:r>
                      <a:rPr lang="en-US" i="1" dirty="0">
                        <a:latin typeface="Cambria Math" panose="02040503050406030204" pitchFamily="18" charset="0"/>
                      </a:rPr>
                      <m:t>:={</m:t>
                    </m:r>
                    <m:r>
                      <a:rPr lang="en-US" i="1" dirty="0">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rPr>
                      <m:t>𝑄</m:t>
                    </m:r>
                    <m:r>
                      <a:rPr lang="en-US" i="1" dirty="0">
                        <a:latin typeface="Cambria Math" panose="02040503050406030204" pitchFamily="18" charset="0"/>
                      </a:rPr>
                      <m:t> | </m:t>
                    </m:r>
                    <m:r>
                      <a:rPr lang="en-US" i="1" dirty="0">
                        <a:latin typeface="Cambria Math" panose="02040503050406030204" pitchFamily="18" charset="0"/>
                      </a:rPr>
                      <m:t>𝑐</m:t>
                    </m:r>
                    <m:r>
                      <a:rPr lang="en-US" i="1" dirty="0">
                        <a:latin typeface="Cambria Math" panose="02040503050406030204" pitchFamily="18" charset="0"/>
                      </a:rPr>
                      <m:t>(</m:t>
                    </m:r>
                    <m:r>
                      <a:rPr lang="en-US" i="1" dirty="0">
                        <a:latin typeface="Cambria Math" panose="02040503050406030204" pitchFamily="18" charset="0"/>
                      </a:rPr>
                      <m:t>𝑞</m:t>
                    </m:r>
                    <m:r>
                      <a:rPr lang="en-US" i="1" dirty="0">
                        <a:latin typeface="Cambria Math" panose="02040503050406030204" pitchFamily="18" charset="0"/>
                      </a:rPr>
                      <m:t>)&lt;</m:t>
                    </m:r>
                    <m:r>
                      <a:rPr lang="en-US" i="1" dirty="0">
                        <a:latin typeface="Cambria Math" panose="02040503050406030204" pitchFamily="18" charset="0"/>
                      </a:rPr>
                      <m:t>2</m:t>
                    </m:r>
                    <m:r>
                      <a:rPr lang="en-US" i="1" dirty="0">
                        <a:latin typeface="Cambria Math" panose="02040503050406030204" pitchFamily="18" charset="0"/>
                      </a:rPr>
                      <m:t>𝑖</m:t>
                    </m:r>
                    <m:r>
                      <a:rPr lang="en-US" i="1" dirty="0">
                        <a:latin typeface="Cambria Math" panose="02040503050406030204" pitchFamily="18" charset="0"/>
                      </a:rPr>
                      <m:t>} </m:t>
                    </m:r>
                  </m:oMath>
                </a14:m>
                <a:r>
                  <a:rPr lang="en-US" dirty="0"/>
                  <a:t>and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𝐹</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 {</m:t>
                    </m:r>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𝑄</m:t>
                    </m:r>
                    <m:r>
                      <a:rPr lang="en-US" i="1" dirty="0" smtClean="0">
                        <a:latin typeface="Cambria Math" panose="02040503050406030204" pitchFamily="18" charset="0"/>
                      </a:rPr>
                      <m:t> | </m:t>
                    </m:r>
                    <m:r>
                      <a:rPr lang="en-US" i="1" dirty="0" smtClean="0">
                        <a:latin typeface="Cambria Math" panose="02040503050406030204" pitchFamily="18" charset="0"/>
                      </a:rPr>
                      <m:t>𝑐</m:t>
                    </m:r>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 ≤ </m:t>
                    </m:r>
                    <m:r>
                      <a:rPr lang="en-US" i="1" dirty="0" smtClean="0">
                        <a:latin typeface="Cambria Math" panose="02040503050406030204" pitchFamily="18" charset="0"/>
                      </a:rPr>
                      <m:t>2</m:t>
                    </m:r>
                    <m:r>
                      <a:rPr lang="en-US" i="1" dirty="0" smtClean="0">
                        <a:latin typeface="Cambria Math" panose="02040503050406030204" pitchFamily="18" charset="0"/>
                      </a:rPr>
                      <m:t>𝑖</m:t>
                    </m:r>
                    <m:r>
                      <a:rPr lang="en-US" i="1" dirty="0" smtClean="0">
                        <a:latin typeface="Cambria Math" panose="02040503050406030204" pitchFamily="18" charset="0"/>
                      </a:rPr>
                      <m:t>}</m:t>
                    </m:r>
                  </m:oMath>
                </a14:m>
                <a:r>
                  <a:rPr lang="en-US" dirty="0"/>
                  <a:t>.</a:t>
                </a:r>
              </a:p>
              <a:p>
                <a:pPr marL="45720" indent="0">
                  <a:buNone/>
                </a:pPr>
                <a:endParaRPr lang="en-US" dirty="0"/>
              </a:p>
              <a:p>
                <a:pPr marL="45720" indent="0">
                  <a:buNone/>
                </a:pPr>
                <a:r>
                  <a:rPr lang="en-US" u="sng" dirty="0">
                    <a:sym typeface="Wingdings" panose="05000000000000000000" pitchFamily="2" charset="2"/>
                  </a:rPr>
                  <a:t>Rabin </a:t>
                </a:r>
                <a:r>
                  <a:rPr lang="en-US" u="sng" dirty="0"/>
                  <a:t> Parity </a:t>
                </a:r>
                <a:r>
                  <a:rPr lang="en-US" dirty="0">
                    <a:sym typeface="Wingdings" panose="05000000000000000000" pitchFamily="2" charset="2"/>
                  </a:rPr>
                  <a:t>:</a:t>
                </a:r>
              </a:p>
              <a:p>
                <a:pPr marL="45720" indent="0">
                  <a:buNone/>
                </a:pPr>
                <a:r>
                  <a:rPr lang="en-US" dirty="0"/>
                  <a:t>Can just </a:t>
                </a:r>
                <a:r>
                  <a:rPr lang="en-US" dirty="0">
                    <a:sym typeface="Wingdings" panose="05000000000000000000" pitchFamily="2" charset="2"/>
                  </a:rPr>
                  <a:t>Rabin  </a:t>
                </a:r>
                <a:r>
                  <a:rPr lang="en-US" dirty="0" err="1">
                    <a:sym typeface="Wingdings" panose="05000000000000000000" pitchFamily="2" charset="2"/>
                  </a:rPr>
                  <a:t>B</a:t>
                </a:r>
                <a:r>
                  <a:rPr lang="en-US" dirty="0" err="1"/>
                  <a:t>ü</a:t>
                </a:r>
                <a:r>
                  <a:rPr lang="en-US" dirty="0" err="1">
                    <a:sym typeface="Wingdings" panose="05000000000000000000" pitchFamily="2" charset="2"/>
                  </a:rPr>
                  <a:t>chi</a:t>
                </a:r>
                <a:r>
                  <a:rPr lang="en-US" dirty="0">
                    <a:sym typeface="Wingdings" panose="05000000000000000000" pitchFamily="2" charset="2"/>
                  </a:rPr>
                  <a:t>, and then define </a:t>
                </a:r>
                <a14:m>
                  <m:oMath xmlns:m="http://schemas.openxmlformats.org/officeDocument/2006/math">
                    <m:r>
                      <a:rPr lang="en-US" b="0" i="1" smtClean="0">
                        <a:latin typeface="Cambria Math" panose="02040503050406030204" pitchFamily="18" charset="0"/>
                        <a:sym typeface="Wingdings" panose="05000000000000000000" pitchFamily="2" charset="2"/>
                      </a:rPr>
                      <m:t>𝑐</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𝑞</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2</m:t>
                    </m:r>
                  </m:oMath>
                </a14:m>
                <a:r>
                  <a:rPr lang="en-US" dirty="0"/>
                  <a:t> if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𝐹</m:t>
                    </m:r>
                  </m:oMath>
                </a14:m>
                <a:r>
                  <a:rPr lang="en-US" dirty="0"/>
                  <a:t>, </a:t>
                </a:r>
                <a14:m>
                  <m:oMath xmlns:m="http://schemas.openxmlformats.org/officeDocument/2006/math">
                    <m:r>
                      <a:rPr lang="en-US" i="1">
                        <a:latin typeface="Cambria Math" panose="02040503050406030204" pitchFamily="18" charset="0"/>
                        <a:sym typeface="Wingdings" panose="05000000000000000000" pitchFamily="2" charset="2"/>
                      </a:rPr>
                      <m:t>𝑐</m:t>
                    </m:r>
                    <m:d>
                      <m:dPr>
                        <m:ctrlPr>
                          <a:rPr lang="en-US" i="1">
                            <a:latin typeface="Cambria Math" panose="02040503050406030204" pitchFamily="18" charset="0"/>
                            <a:sym typeface="Wingdings" panose="05000000000000000000" pitchFamily="2" charset="2"/>
                          </a:rPr>
                        </m:ctrlPr>
                      </m:dPr>
                      <m:e>
                        <m:r>
                          <a:rPr lang="en-US" i="1">
                            <a:latin typeface="Cambria Math" panose="02040503050406030204" pitchFamily="18" charset="0"/>
                            <a:sym typeface="Wingdings" panose="05000000000000000000" pitchFamily="2" charset="2"/>
                          </a:rPr>
                          <m:t>𝑞</m:t>
                        </m:r>
                      </m:e>
                    </m:d>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3</m:t>
                    </m:r>
                  </m:oMath>
                </a14:m>
                <a:r>
                  <a:rPr lang="en-US" dirty="0"/>
                  <a:t> otherwise.</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r="-1235"/>
                </a:stretch>
              </a:blipFill>
            </p:spPr>
            <p:txBody>
              <a:bodyPr/>
              <a:lstStyle/>
              <a:p>
                <a:r>
                  <a:rPr lang="en-US">
                    <a:noFill/>
                  </a:rPr>
                  <a:t> </a:t>
                </a:r>
              </a:p>
            </p:txBody>
          </p:sp>
        </mc:Fallback>
      </mc:AlternateContent>
    </p:spTree>
    <p:extLst>
      <p:ext uri="{BB962C8B-B14F-4D97-AF65-F5344CB8AC3E}">
        <p14:creationId xmlns:p14="http://schemas.microsoft.com/office/powerpoint/2010/main" val="60165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dirty="0"/>
              <a:t>So far:</a:t>
            </a:r>
          </a:p>
        </p:txBody>
      </p:sp>
      <p:sp>
        <p:nvSpPr>
          <p:cNvPr id="5" name="מציין מיקום טקסט 4"/>
          <p:cNvSpPr>
            <a:spLocks noGrp="1"/>
          </p:cNvSpPr>
          <p:nvPr>
            <p:ph type="body" idx="1"/>
          </p:nvPr>
        </p:nvSpPr>
        <p:spPr>
          <a:xfrm>
            <a:off x="1143000" y="2001511"/>
            <a:ext cx="4754880" cy="777240"/>
          </a:xfrm>
        </p:spPr>
        <p:txBody>
          <a:bodyPr/>
          <a:lstStyle/>
          <a:p>
            <a:r>
              <a:rPr lang="en-US" dirty="0"/>
              <a:t>Nondeterministic models </a:t>
            </a:r>
          </a:p>
        </p:txBody>
      </p:sp>
      <p:sp>
        <p:nvSpPr>
          <p:cNvPr id="11" name="מלבן: פינות מעוגלות 10"/>
          <p:cNvSpPr/>
          <p:nvPr/>
        </p:nvSpPr>
        <p:spPr>
          <a:xfrm>
            <a:off x="1234440" y="2776272"/>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Büchi</a:t>
            </a:r>
            <a:r>
              <a:rPr lang="en-US" dirty="0"/>
              <a:t> Automaton</a:t>
            </a:r>
          </a:p>
        </p:txBody>
      </p:sp>
      <p:sp>
        <p:nvSpPr>
          <p:cNvPr id="12" name="מלבן: פינות מעוגלות 11"/>
          <p:cNvSpPr/>
          <p:nvPr/>
        </p:nvSpPr>
        <p:spPr>
          <a:xfrm>
            <a:off x="1234440" y="349872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Muller Automaton</a:t>
            </a:r>
          </a:p>
        </p:txBody>
      </p:sp>
      <p:sp>
        <p:nvSpPr>
          <p:cNvPr id="13" name="מלבן: פינות מעוגלות 12"/>
          <p:cNvSpPr/>
          <p:nvPr/>
        </p:nvSpPr>
        <p:spPr>
          <a:xfrm>
            <a:off x="1234440" y="421532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Rabin Automaton</a:t>
            </a:r>
          </a:p>
        </p:txBody>
      </p:sp>
      <p:sp>
        <p:nvSpPr>
          <p:cNvPr id="14" name="מלבן: פינות מעוגלות 13"/>
          <p:cNvSpPr/>
          <p:nvPr/>
        </p:nvSpPr>
        <p:spPr>
          <a:xfrm>
            <a:off x="1234440" y="493193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Streett Automaton</a:t>
            </a:r>
          </a:p>
        </p:txBody>
      </p:sp>
      <p:sp>
        <p:nvSpPr>
          <p:cNvPr id="15" name="מלבן: פינות מעוגלות 14"/>
          <p:cNvSpPr/>
          <p:nvPr/>
        </p:nvSpPr>
        <p:spPr>
          <a:xfrm>
            <a:off x="1234440" y="564853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Parity Automaton</a:t>
            </a:r>
          </a:p>
        </p:txBody>
      </p:sp>
      <p:grpSp>
        <p:nvGrpSpPr>
          <p:cNvPr id="30" name="קבוצה 29"/>
          <p:cNvGrpSpPr/>
          <p:nvPr/>
        </p:nvGrpSpPr>
        <p:grpSpPr>
          <a:xfrm>
            <a:off x="324259" y="3052344"/>
            <a:ext cx="910182" cy="2872266"/>
            <a:chOff x="324259" y="3052344"/>
            <a:chExt cx="910182" cy="2872266"/>
          </a:xfrm>
        </p:grpSpPr>
        <p:sp>
          <p:nvSpPr>
            <p:cNvPr id="23" name="תרשים זרימה: מחבר 22"/>
            <p:cNvSpPr/>
            <p:nvPr/>
          </p:nvSpPr>
          <p:spPr>
            <a:xfrm>
              <a:off x="324259" y="4281088"/>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endParaRPr lang="en-US" sz="1600" dirty="0"/>
            </a:p>
          </p:txBody>
        </p:sp>
        <p:cxnSp>
          <p:nvCxnSpPr>
            <p:cNvPr id="42" name="מחבר: מרפקי 41"/>
            <p:cNvCxnSpPr>
              <a:cxnSpLocks/>
              <a:stCxn id="12" idx="1"/>
              <a:endCxn id="23" idx="0"/>
            </p:cNvCxnSpPr>
            <p:nvPr/>
          </p:nvCxnSpPr>
          <p:spPr>
            <a:xfrm rot="10800000" flipV="1">
              <a:off x="534572" y="3774794"/>
              <a:ext cx="699869" cy="50629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מחבר: מרפקי 19"/>
            <p:cNvCxnSpPr>
              <a:cxnSpLocks/>
              <a:stCxn id="11" idx="1"/>
              <a:endCxn id="23" idx="0"/>
            </p:cNvCxnSpPr>
            <p:nvPr/>
          </p:nvCxnSpPr>
          <p:spPr>
            <a:xfrm rot="10800000" flipV="1">
              <a:off x="534572" y="3052344"/>
              <a:ext cx="699869" cy="122874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5" name="מחבר: מרפקי 24"/>
            <p:cNvCxnSpPr>
              <a:cxnSpLocks/>
              <a:stCxn id="14" idx="1"/>
              <a:endCxn id="23" idx="4"/>
            </p:cNvCxnSpPr>
            <p:nvPr/>
          </p:nvCxnSpPr>
          <p:spPr>
            <a:xfrm rot="10800000">
              <a:off x="534572" y="4701713"/>
              <a:ext cx="699869" cy="50629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6" name="מחבר: מרפקי 15"/>
            <p:cNvCxnSpPr>
              <a:cxnSpLocks/>
              <a:stCxn id="15" idx="1"/>
              <a:endCxn id="23" idx="4"/>
            </p:cNvCxnSpPr>
            <p:nvPr/>
          </p:nvCxnSpPr>
          <p:spPr>
            <a:xfrm rot="10800000">
              <a:off x="534572" y="4701712"/>
              <a:ext cx="699869" cy="1222898"/>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9" name="מחבר ישר 28"/>
            <p:cNvCxnSpPr>
              <a:stCxn id="13" idx="1"/>
              <a:endCxn id="23" idx="6"/>
            </p:cNvCxnSpPr>
            <p:nvPr/>
          </p:nvCxnSpPr>
          <p:spPr>
            <a:xfrm flipH="1">
              <a:off x="744883" y="4491400"/>
              <a:ext cx="489557"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3124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Result</a:t>
            </a:r>
          </a:p>
        </p:txBody>
      </p:sp>
      <p:sp>
        <p:nvSpPr>
          <p:cNvPr id="3" name="מציין מיקום תוכן 2"/>
          <p:cNvSpPr>
            <a:spLocks noGrp="1"/>
          </p:cNvSpPr>
          <p:nvPr>
            <p:ph idx="1"/>
          </p:nvPr>
        </p:nvSpPr>
        <p:spPr/>
        <p:txBody>
          <a:bodyPr/>
          <a:lstStyle/>
          <a:p>
            <a:pPr marL="45720" indent="0">
              <a:buNone/>
            </a:pPr>
            <a:r>
              <a:rPr lang="en-US" u="sng" dirty="0"/>
              <a:t>Theorem: </a:t>
            </a:r>
          </a:p>
          <a:p>
            <a:pPr marL="502920" indent="-457200">
              <a:buFont typeface="+mj-lt"/>
              <a:buAutoNum type="arabicParenR"/>
            </a:pPr>
            <a:r>
              <a:rPr lang="it-IT" i="1" dirty="0"/>
              <a:t>Nondeterministic B</a:t>
            </a:r>
            <a:r>
              <a:rPr lang="en-US" dirty="0"/>
              <a:t>ü</a:t>
            </a:r>
            <a:r>
              <a:rPr lang="it-IT" i="1" dirty="0"/>
              <a:t>chi automata, Muller automata, Rabin </a:t>
            </a:r>
            <a:r>
              <a:rPr lang="en-US" i="1" dirty="0"/>
              <a:t>automata, Streett automata, and parity automata are all equivalent in expressive power, i.e. they recognize the same ω-languages.</a:t>
            </a:r>
          </a:p>
          <a:p>
            <a:pPr marL="502920" indent="-457200">
              <a:buFont typeface="+mj-lt"/>
              <a:buAutoNum type="arabicParenR"/>
            </a:pPr>
            <a:r>
              <a:rPr lang="en-US" i="1" dirty="0"/>
              <a:t>The ω-languages recognized by these ω-automata form the class ω-</a:t>
            </a:r>
            <a:r>
              <a:rPr lang="en-US" dirty="0"/>
              <a:t>KC(REG)</a:t>
            </a:r>
            <a:r>
              <a:rPr lang="en-US" i="1" dirty="0"/>
              <a:t>, i.e. the ω-Kleene closure of the class of regular languages.</a:t>
            </a:r>
            <a:endParaRPr lang="he-IL" i="1" dirty="0"/>
          </a:p>
          <a:p>
            <a:pPr marL="502920" indent="-457200">
              <a:buFont typeface="+mj-lt"/>
              <a:buAutoNum type="arabicParenR"/>
            </a:pPr>
            <a:endParaRPr lang="he-IL" i="1" dirty="0"/>
          </a:p>
          <a:p>
            <a:r>
              <a:rPr lang="en-US" dirty="0"/>
              <a:t>The </a:t>
            </a:r>
            <a:r>
              <a:rPr lang="en-US" i="1" dirty="0"/>
              <a:t>ω</a:t>
            </a:r>
            <a:r>
              <a:rPr lang="en-US" dirty="0"/>
              <a:t>-languages in this class are commonly referred to as the regular </a:t>
            </a:r>
            <a:r>
              <a:rPr lang="en-US" i="1" dirty="0"/>
              <a:t>ω</a:t>
            </a:r>
            <a:r>
              <a:rPr lang="en-US" dirty="0"/>
              <a:t>-languages, denoted by </a:t>
            </a:r>
            <a:r>
              <a:rPr lang="el-GR" i="1" dirty="0"/>
              <a:t>ω</a:t>
            </a:r>
            <a:r>
              <a:rPr lang="el-GR" dirty="0"/>
              <a:t>-</a:t>
            </a:r>
            <a:r>
              <a:rPr lang="en-US" dirty="0"/>
              <a:t>REG.</a:t>
            </a:r>
            <a:endParaRPr lang="he-IL" i="1" dirty="0"/>
          </a:p>
        </p:txBody>
      </p:sp>
    </p:spTree>
    <p:extLst>
      <p:ext uri="{BB962C8B-B14F-4D97-AF65-F5344CB8AC3E}">
        <p14:creationId xmlns:p14="http://schemas.microsoft.com/office/powerpoint/2010/main" val="60302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660904" y="2639568"/>
            <a:ext cx="6784848" cy="1356360"/>
          </a:xfrm>
        </p:spPr>
        <p:txBody>
          <a:bodyPr/>
          <a:lstStyle/>
          <a:p>
            <a:pPr algn="ctr"/>
            <a:r>
              <a:rPr lang="en-US" b="1" dirty="0"/>
              <a:t>Deterministic Models</a:t>
            </a:r>
            <a:endParaRPr lang="en-US" dirty="0"/>
          </a:p>
        </p:txBody>
      </p:sp>
    </p:spTree>
    <p:extLst>
      <p:ext uri="{BB962C8B-B14F-4D97-AF65-F5344CB8AC3E}">
        <p14:creationId xmlns:p14="http://schemas.microsoft.com/office/powerpoint/2010/main" val="116508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Topics of this lecture</a:t>
            </a:r>
          </a:p>
        </p:txBody>
      </p:sp>
      <p:sp>
        <p:nvSpPr>
          <p:cNvPr id="3" name="מציין מיקום תוכן 2"/>
          <p:cNvSpPr>
            <a:spLocks noGrp="1"/>
          </p:cNvSpPr>
          <p:nvPr>
            <p:ph idx="1"/>
          </p:nvPr>
        </p:nvSpPr>
        <p:spPr/>
        <p:txBody>
          <a:bodyPr/>
          <a:lstStyle/>
          <a:p>
            <a:r>
              <a:rPr lang="en-US" dirty="0"/>
              <a:t>Formal definition of </a:t>
            </a:r>
            <a:r>
              <a:rPr lang="el-GR" dirty="0"/>
              <a:t>ω-</a:t>
            </a:r>
            <a:r>
              <a:rPr lang="en-US" dirty="0"/>
              <a:t>Automata </a:t>
            </a:r>
          </a:p>
          <a:p>
            <a:r>
              <a:rPr lang="en-US" dirty="0"/>
              <a:t>Nondeterministic models</a:t>
            </a:r>
          </a:p>
          <a:p>
            <a:r>
              <a:rPr lang="en-US" dirty="0"/>
              <a:t>Deterministic models</a:t>
            </a:r>
          </a:p>
          <a:p>
            <a:r>
              <a:rPr lang="en-US" dirty="0"/>
              <a:t>Lower bounds for transformations</a:t>
            </a:r>
          </a:p>
          <a:p>
            <a:r>
              <a:rPr lang="en-US" dirty="0"/>
              <a:t>Weak acceptance conditions</a:t>
            </a:r>
          </a:p>
        </p:txBody>
      </p:sp>
    </p:spTree>
    <p:extLst>
      <p:ext uri="{BB962C8B-B14F-4D97-AF65-F5344CB8AC3E}">
        <p14:creationId xmlns:p14="http://schemas.microsoft.com/office/powerpoint/2010/main" val="142311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automaton</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r>
                  <a:rPr lang="en-US" dirty="0"/>
                  <a:t>We will see that a deterministic </a:t>
                </a:r>
                <a:r>
                  <a:rPr lang="en-US" dirty="0" err="1"/>
                  <a:t>Büchi</a:t>
                </a:r>
                <a:r>
                  <a:rPr lang="en-US" dirty="0"/>
                  <a:t> automata are too weak to recognize even very simple </a:t>
                </a:r>
                <a:r>
                  <a:rPr lang="el-GR" i="1" dirty="0"/>
                  <a:t>ω</a:t>
                </a:r>
                <a:r>
                  <a:rPr lang="el-GR" dirty="0"/>
                  <a:t>-</a:t>
                </a:r>
                <a:r>
                  <a:rPr lang="en-US" dirty="0"/>
                  <a:t>languages from </a:t>
                </a:r>
                <a:r>
                  <a:rPr lang="el-GR" i="1" dirty="0"/>
                  <a:t>ω</a:t>
                </a:r>
                <a:r>
                  <a:rPr lang="el-GR" dirty="0"/>
                  <a:t>-</a:t>
                </a:r>
                <a:r>
                  <a:rPr lang="en-US" dirty="0"/>
                  <a:t>REG. </a:t>
                </a:r>
              </a:p>
              <a:p>
                <a:r>
                  <a:rPr lang="en-US" dirty="0"/>
                  <a:t>Let’s look at the following nondeterministic automaton:</a:t>
                </a:r>
              </a:p>
              <a:p>
                <a:endParaRPr lang="en-US" dirty="0"/>
              </a:p>
              <a:p>
                <a:endParaRPr lang="en-US" dirty="0"/>
              </a:p>
              <a:p>
                <a:endParaRPr lang="en-US" dirty="0"/>
              </a:p>
              <a:p>
                <a:endParaRPr lang="en-US" dirty="0"/>
              </a:p>
              <a:p>
                <a:r>
                  <a:rPr lang="en-US" dirty="0"/>
                  <a:t>According to </a:t>
                </a:r>
                <a:r>
                  <a:rPr lang="en-US" dirty="0" err="1"/>
                  <a:t>Büchi</a:t>
                </a:r>
                <a:r>
                  <a:rPr lang="en-US" dirty="0"/>
                  <a:t> Acceptance with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e>
                    </m:d>
                  </m:oMath>
                </a14:m>
                <a:r>
                  <a:rPr lang="en-US" dirty="0"/>
                  <a:t>,				       it recognizes the language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𝜔</m:t>
                        </m:r>
                      </m:sup>
                    </m:sSup>
                  </m:oMath>
                </a14:m>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t="-1964"/>
                </a:stretch>
              </a:blipFill>
            </p:spPr>
            <p:txBody>
              <a:bodyPr/>
              <a:lstStyle/>
              <a:p>
                <a:r>
                  <a:rPr lang="en-US">
                    <a:noFill/>
                  </a:rPr>
                  <a:t> </a:t>
                </a:r>
              </a:p>
            </p:txBody>
          </p:sp>
        </mc:Fallback>
      </mc:AlternateContent>
      <p:pic>
        <p:nvPicPr>
          <p:cNvPr id="4" name="תמונה 3"/>
          <p:cNvPicPr>
            <a:picLocks noChangeAspect="1"/>
          </p:cNvPicPr>
          <p:nvPr/>
        </p:nvPicPr>
        <p:blipFill>
          <a:blip r:embed="rId4"/>
          <a:stretch>
            <a:fillRect/>
          </a:stretch>
        </p:blipFill>
        <p:spPr>
          <a:xfrm>
            <a:off x="4541147" y="3376612"/>
            <a:ext cx="3076575" cy="1400175"/>
          </a:xfrm>
          <a:prstGeom prst="rect">
            <a:avLst/>
          </a:prstGeom>
        </p:spPr>
      </p:pic>
    </p:spTree>
    <p:extLst>
      <p:ext uri="{BB962C8B-B14F-4D97-AF65-F5344CB8AC3E}">
        <p14:creationId xmlns:p14="http://schemas.microsoft.com/office/powerpoint/2010/main" val="236953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automaton</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r>
                  <a:rPr lang="en-US" dirty="0"/>
                  <a:t>It is easy to provide an equivalent deterministic Muller automaton, using the following automaton with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𝑎</m:t>
                        </m:r>
                      </m:sub>
                    </m:sSub>
                    <m:r>
                      <a:rPr lang="en-US" i="1" dirty="0">
                        <a:latin typeface="Cambria Math" panose="02040503050406030204" pitchFamily="18" charset="0"/>
                      </a:rPr>
                      <m:t>}} </m:t>
                    </m:r>
                  </m:oMath>
                </a14:m>
                <a:r>
                  <a:rPr lang="en-US" dirty="0"/>
                  <a:t>as acceptance component.</a:t>
                </a:r>
              </a:p>
              <a:p>
                <a:endParaRPr lang="en-US" dirty="0"/>
              </a:p>
              <a:p>
                <a:endParaRPr lang="en-US" dirty="0"/>
              </a:p>
              <a:p>
                <a:endParaRPr lang="en-US" dirty="0"/>
              </a:p>
              <a:p>
                <a:r>
                  <a:rPr lang="en-US" dirty="0"/>
                  <a:t>If one would work with the </a:t>
                </a:r>
                <a:r>
                  <a:rPr lang="en-US" dirty="0" err="1"/>
                  <a:t>Büchi</a:t>
                </a:r>
                <a:r>
                  <a:rPr lang="en-US" dirty="0"/>
                  <a:t> acceptance condition, using a set </a:t>
                </a:r>
                <a14:m>
                  <m:oMath xmlns:m="http://schemas.openxmlformats.org/officeDocument/2006/math">
                    <m:r>
                      <a:rPr lang="en-US" i="1" dirty="0" smtClean="0">
                        <a:latin typeface="Cambria Math" panose="02040503050406030204" pitchFamily="18" charset="0"/>
                      </a:rPr>
                      <m:t>𝐹</m:t>
                    </m:r>
                  </m:oMath>
                </a14:m>
                <a:r>
                  <a:rPr lang="en-US" i="1" dirty="0"/>
                  <a:t> </a:t>
                </a:r>
                <a:r>
                  <a:rPr lang="en-US" dirty="0"/>
                  <a:t>of accepting states, then one has a specification of states which should be visited infinitely often, but it is not directly possible to specify which states should be seen only finitely often.</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t="-1964"/>
                </a:stretch>
              </a:blipFill>
            </p:spPr>
            <p:txBody>
              <a:bodyPr/>
              <a:lstStyle/>
              <a:p>
                <a:r>
                  <a:rPr lang="en-US">
                    <a:noFill/>
                  </a:rPr>
                  <a:t> </a:t>
                </a:r>
              </a:p>
            </p:txBody>
          </p:sp>
        </mc:Fallback>
      </mc:AlternateContent>
      <p:pic>
        <p:nvPicPr>
          <p:cNvPr id="5" name="תמונה 4"/>
          <p:cNvPicPr>
            <a:picLocks noChangeAspect="1"/>
          </p:cNvPicPr>
          <p:nvPr/>
        </p:nvPicPr>
        <p:blipFill>
          <a:blip r:embed="rId4"/>
          <a:stretch>
            <a:fillRect/>
          </a:stretch>
        </p:blipFill>
        <p:spPr>
          <a:xfrm>
            <a:off x="6079435" y="2785241"/>
            <a:ext cx="3209925" cy="1495425"/>
          </a:xfrm>
          <a:prstGeom prst="rect">
            <a:avLst/>
          </a:prstGeom>
        </p:spPr>
      </p:pic>
    </p:spTree>
    <p:extLst>
      <p:ext uri="{BB962C8B-B14F-4D97-AF65-F5344CB8AC3E}">
        <p14:creationId xmlns:p14="http://schemas.microsoft.com/office/powerpoint/2010/main" val="192249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automaton</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45720" indent="0">
                  <a:buNone/>
                </a:pPr>
                <a:r>
                  <a:rPr lang="en-US" dirty="0"/>
                  <a:t>We will show that deterministic </a:t>
                </a:r>
                <a:r>
                  <a:rPr lang="en-US" dirty="0" err="1"/>
                  <a:t>Büchi</a:t>
                </a:r>
                <a:r>
                  <a:rPr lang="en-US" dirty="0"/>
                  <a:t> automata are too weak for recognizing the language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𝜔</m:t>
                        </m:r>
                      </m:sup>
                    </m:sSup>
                  </m:oMath>
                </a14:m>
                <a:r>
                  <a:rPr lang="en-US" dirty="0"/>
                  <a:t>  , by contradiction:</a:t>
                </a:r>
              </a:p>
              <a:p>
                <a:r>
                  <a:rPr lang="en-US" dirty="0"/>
                  <a:t>Assuming that the deterministic </a:t>
                </a:r>
                <a:r>
                  <a:rPr lang="en-US" dirty="0" err="1"/>
                  <a:t>Büchi</a:t>
                </a:r>
                <a:r>
                  <a:rPr lang="en-US" dirty="0"/>
                  <a:t> automaton </a:t>
                </a:r>
                <a14:m>
                  <m:oMath xmlns:m="http://schemas.openxmlformats.org/officeDocument/2006/math">
                    <m:r>
                      <a:rPr lang="en-US" i="1" dirty="0" smtClean="0">
                        <a:latin typeface="Cambria Math" panose="02040503050406030204" pitchFamily="18" charset="0"/>
                      </a:rPr>
                      <m:t>𝐴</m:t>
                    </m:r>
                  </m:oMath>
                </a14:m>
                <a:r>
                  <a:rPr lang="en-US" i="1" dirty="0"/>
                  <a:t> </a:t>
                </a:r>
                <a:r>
                  <a:rPr lang="en-US" dirty="0"/>
                  <a:t>with final state set </a:t>
                </a:r>
                <a14:m>
                  <m:oMath xmlns:m="http://schemas.openxmlformats.org/officeDocument/2006/math">
                    <m:r>
                      <a:rPr lang="en-US" i="1" dirty="0" smtClean="0">
                        <a:latin typeface="Cambria Math" panose="02040503050406030204" pitchFamily="18" charset="0"/>
                      </a:rPr>
                      <m:t>𝐹</m:t>
                    </m:r>
                  </m:oMath>
                </a14:m>
                <a:r>
                  <a:rPr lang="en-US" i="1" dirty="0"/>
                  <a:t> </a:t>
                </a:r>
                <a:r>
                  <a:rPr lang="en-US" dirty="0"/>
                  <a:t>recognizes </a:t>
                </a:r>
                <a14:m>
                  <m:oMath xmlns:m="http://schemas.openxmlformats.org/officeDocument/2006/math">
                    <m:r>
                      <a:rPr lang="en-US" i="1" dirty="0" smtClean="0">
                        <a:latin typeface="Cambria Math" panose="02040503050406030204" pitchFamily="18" charset="0"/>
                      </a:rPr>
                      <m:t>𝐿</m:t>
                    </m:r>
                  </m:oMath>
                </a14:m>
                <a:r>
                  <a:rPr lang="en-US" dirty="0"/>
                  <a:t>, it will on input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𝑏</m:t>
                        </m:r>
                      </m:e>
                      <m:sup>
                        <m:r>
                          <a:rPr lang="en-US" i="1" dirty="0" smtClean="0">
                            <a:latin typeface="Cambria Math" panose="02040503050406030204" pitchFamily="18" charset="0"/>
                          </a:rPr>
                          <m:t>𝜔</m:t>
                        </m:r>
                      </m:sup>
                    </m:sSup>
                  </m:oMath>
                </a14:m>
                <a:r>
                  <a:rPr lang="en-US" i="1" dirty="0"/>
                  <a:t> </a:t>
                </a:r>
                <a:r>
                  <a:rPr lang="en-US" dirty="0"/>
                  <a:t>visit an </a:t>
                </a:r>
                <a14:m>
                  <m:oMath xmlns:m="http://schemas.openxmlformats.org/officeDocument/2006/math">
                    <m:r>
                      <a:rPr lang="en-US" i="1" dirty="0" smtClean="0">
                        <a:latin typeface="Cambria Math" panose="02040503050406030204" pitchFamily="18" charset="0"/>
                      </a:rPr>
                      <m:t>𝐹</m:t>
                    </m:r>
                  </m:oMath>
                </a14:m>
                <a:r>
                  <a:rPr lang="en-US" dirty="0"/>
                  <a:t>-state after a finite prefix, say after the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0</m:t>
                        </m:r>
                      </m:sub>
                    </m:sSub>
                  </m:oMath>
                </a14:m>
                <a:r>
                  <a:rPr lang="en-US" dirty="0"/>
                  <a:t>-th letter.</a:t>
                </a:r>
              </a:p>
              <a:p>
                <a:r>
                  <a:rPr lang="en-US" dirty="0"/>
                  <a:t> It will also accept </a:t>
                </a:r>
                <a14:m>
                  <m:oMath xmlns:m="http://schemas.openxmlformats.org/officeDocument/2006/math">
                    <m:sSup>
                      <m:sSupPr>
                        <m:ctrlPr>
                          <a:rPr lang="en-US" b="0" i="1" dirty="0" smtClean="0">
                            <a:latin typeface="Cambria Math" panose="02040503050406030204" pitchFamily="18" charset="0"/>
                          </a:rPr>
                        </m:ctrlPr>
                      </m:sSupPr>
                      <m:e>
                        <m:r>
                          <m:rPr>
                            <m:sty m:val="p"/>
                          </m:rPr>
                          <a:rPr lang="en-US" b="0" i="0" dirty="0" smtClean="0">
                            <a:latin typeface="Cambria Math" panose="02040503050406030204" pitchFamily="18" charset="0"/>
                          </a:rPr>
                          <m:t>b</m:t>
                        </m:r>
                      </m:e>
                      <m:sup>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n</m:t>
                            </m:r>
                          </m:e>
                          <m:sub>
                            <m:r>
                              <a:rPr lang="en-US" b="0" i="0" dirty="0" smtClean="0">
                                <a:latin typeface="Cambria Math" panose="02040503050406030204" pitchFamily="18" charset="0"/>
                              </a:rPr>
                              <m:t>0</m:t>
                            </m:r>
                          </m:sub>
                        </m:sSub>
                      </m:sup>
                    </m:sSup>
                    <m:r>
                      <a:rPr lang="en-US" i="1" dirty="0" smtClean="0">
                        <a:latin typeface="Cambria Math" panose="02040503050406030204" pitchFamily="18" charset="0"/>
                      </a:rPr>
                      <m:t>𝑎</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𝑏</m:t>
                        </m:r>
                      </m:e>
                      <m:sup>
                        <m:r>
                          <a:rPr lang="en-US" i="1" dirty="0" smtClean="0">
                            <a:latin typeface="Cambria Math" panose="02040503050406030204" pitchFamily="18" charset="0"/>
                          </a:rPr>
                          <m:t>𝜔</m:t>
                        </m:r>
                      </m:sup>
                    </m:sSup>
                  </m:oMath>
                </a14:m>
                <a:r>
                  <a:rPr lang="en-US" dirty="0"/>
                  <a:t>, visiting </a:t>
                </a:r>
                <a14:m>
                  <m:oMath xmlns:m="http://schemas.openxmlformats.org/officeDocument/2006/math">
                    <m:r>
                      <a:rPr lang="en-US" i="1" dirty="0" smtClean="0">
                        <a:latin typeface="Cambria Math" panose="02040503050406030204" pitchFamily="18" charset="0"/>
                      </a:rPr>
                      <m:t>𝐹</m:t>
                    </m:r>
                  </m:oMath>
                </a14:m>
                <a:r>
                  <a:rPr lang="en-US" dirty="0"/>
                  <a:t>-states infinitely often and hence after the </a:t>
                </a:r>
                <a14:m>
                  <m:oMath xmlns:m="http://schemas.openxmlformats.org/officeDocument/2006/math">
                    <m:r>
                      <a:rPr lang="en-US" i="1" dirty="0" smtClean="0">
                        <a:latin typeface="Cambria Math" panose="02040503050406030204" pitchFamily="18" charset="0"/>
                      </a:rPr>
                      <m:t>𝑎</m:t>
                    </m:r>
                  </m:oMath>
                </a14:m>
                <a:r>
                  <a:rPr lang="en-US" dirty="0"/>
                  <a:t>, say when finishing the prefix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𝑏</m:t>
                        </m:r>
                      </m:e>
                      <m:sup>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0</m:t>
                            </m:r>
                          </m:sub>
                        </m:sSub>
                      </m:sup>
                    </m:sSup>
                    <m:r>
                      <a:rPr lang="en-US" i="1" dirty="0" smtClean="0">
                        <a:latin typeface="Cambria Math" panose="02040503050406030204" pitchFamily="18" charset="0"/>
                      </a:rPr>
                      <m:t>𝑎</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𝑏</m:t>
                        </m:r>
                      </m:e>
                      <m:sup>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1</m:t>
                            </m:r>
                          </m:sub>
                        </m:sSub>
                      </m:sup>
                    </m:sSup>
                  </m:oMath>
                </a14:m>
                <a:r>
                  <a:rPr lang="en-US" dirty="0"/>
                  <a:t>.</a:t>
                </a:r>
              </a:p>
              <a:p>
                <a:r>
                  <a:rPr lang="en-US" dirty="0"/>
                  <a:t>Continuing this construction the </a:t>
                </a:r>
                <a:r>
                  <a:rPr lang="en-US" i="1" dirty="0"/>
                  <a:t>ω</a:t>
                </a:r>
                <a:r>
                  <a:rPr lang="en-US" dirty="0"/>
                  <a:t>-word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𝑏</m:t>
                        </m:r>
                      </m:e>
                      <m:sup>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0</m:t>
                            </m:r>
                          </m:sub>
                        </m:sSub>
                      </m:sup>
                    </m:sSup>
                    <m:r>
                      <a:rPr lang="en-US" i="1" dirty="0" smtClean="0">
                        <a:latin typeface="Cambria Math" panose="02040503050406030204" pitchFamily="18" charset="0"/>
                      </a:rPr>
                      <m:t>𝑎</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𝑏</m:t>
                        </m:r>
                      </m:e>
                      <m:sup>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1</m:t>
                            </m:r>
                          </m:sub>
                        </m:sSub>
                      </m:sup>
                    </m:sSup>
                    <m:r>
                      <a:rPr lang="en-US" i="1" dirty="0" smtClean="0">
                        <a:latin typeface="Cambria Math" panose="02040503050406030204" pitchFamily="18" charset="0"/>
                      </a:rPr>
                      <m:t>𝑎</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𝑏</m:t>
                        </m:r>
                      </m:e>
                      <m:sup>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2</m:t>
                            </m:r>
                          </m:sub>
                        </m:sSub>
                      </m:sup>
                    </m:sSup>
                    <m:r>
                      <a:rPr lang="en-US" i="1" dirty="0" smtClean="0">
                        <a:latin typeface="Cambria Math" panose="02040503050406030204" pitchFamily="18" charset="0"/>
                      </a:rPr>
                      <m:t>𝑎</m:t>
                    </m:r>
                    <m:r>
                      <a:rPr lang="en-US" i="1" dirty="0" smtClean="0">
                        <a:latin typeface="Cambria Math" panose="02040503050406030204" pitchFamily="18" charset="0"/>
                      </a:rPr>
                      <m:t> . . . </m:t>
                    </m:r>
                  </m:oMath>
                </a14:m>
                <a:r>
                  <a:rPr lang="en-US" dirty="0"/>
                  <a:t>is generated which causes </a:t>
                </a:r>
                <a:r>
                  <a:rPr lang="en-US" i="1" dirty="0"/>
                  <a:t>A </a:t>
                </a:r>
                <a:r>
                  <a:rPr lang="en-US" dirty="0"/>
                  <a:t>to pass through an </a:t>
                </a:r>
                <a:r>
                  <a:rPr lang="en-US" i="1" dirty="0"/>
                  <a:t>F</a:t>
                </a:r>
                <a:r>
                  <a:rPr lang="en-US" dirty="0"/>
                  <a:t>-state before each letter </a:t>
                </a:r>
                <a:r>
                  <a:rPr lang="en-US" i="1" dirty="0"/>
                  <a:t>a, </a:t>
                </a:r>
                <a:r>
                  <a:rPr lang="en-US" dirty="0"/>
                  <a:t>but which should of course be rejected.</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spTree>
    <p:extLst>
      <p:ext uri="{BB962C8B-B14F-4D97-AF65-F5344CB8AC3E}">
        <p14:creationId xmlns:p14="http://schemas.microsoft.com/office/powerpoint/2010/main" val="403292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dirty="0"/>
              <a:t>So far:</a:t>
            </a:r>
          </a:p>
        </p:txBody>
      </p:sp>
      <p:sp>
        <p:nvSpPr>
          <p:cNvPr id="5" name="מציין מיקום טקסט 4"/>
          <p:cNvSpPr>
            <a:spLocks noGrp="1"/>
          </p:cNvSpPr>
          <p:nvPr>
            <p:ph type="body" idx="1"/>
          </p:nvPr>
        </p:nvSpPr>
        <p:spPr>
          <a:xfrm>
            <a:off x="1143000" y="2001511"/>
            <a:ext cx="4754880" cy="777240"/>
          </a:xfrm>
        </p:spPr>
        <p:txBody>
          <a:bodyPr/>
          <a:lstStyle/>
          <a:p>
            <a:r>
              <a:rPr lang="en-US" dirty="0"/>
              <a:t>Nondeterministic models </a:t>
            </a:r>
          </a:p>
        </p:txBody>
      </p:sp>
      <p:sp>
        <p:nvSpPr>
          <p:cNvPr id="7" name="מציין מיקום טקסט 6"/>
          <p:cNvSpPr>
            <a:spLocks noGrp="1"/>
          </p:cNvSpPr>
          <p:nvPr>
            <p:ph type="body" sz="quarter" idx="3"/>
          </p:nvPr>
        </p:nvSpPr>
        <p:spPr/>
        <p:txBody>
          <a:bodyPr/>
          <a:lstStyle/>
          <a:p>
            <a:r>
              <a:rPr lang="en-US" dirty="0"/>
              <a:t>Deterministic models</a:t>
            </a:r>
          </a:p>
        </p:txBody>
      </p:sp>
      <p:sp>
        <p:nvSpPr>
          <p:cNvPr id="16" name="מלבן: פינות מעוגלות 15"/>
          <p:cNvSpPr/>
          <p:nvPr/>
        </p:nvSpPr>
        <p:spPr>
          <a:xfrm>
            <a:off x="6058861" y="2776272"/>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Büchi</a:t>
            </a:r>
            <a:r>
              <a:rPr lang="en-US" dirty="0"/>
              <a:t> Automaton</a:t>
            </a:r>
          </a:p>
        </p:txBody>
      </p:sp>
      <p:sp>
        <p:nvSpPr>
          <p:cNvPr id="17" name="מלבן: פינות מעוגלות 16"/>
          <p:cNvSpPr/>
          <p:nvPr/>
        </p:nvSpPr>
        <p:spPr>
          <a:xfrm>
            <a:off x="6058861" y="349872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Muller Automaton</a:t>
            </a:r>
          </a:p>
        </p:txBody>
      </p:sp>
      <p:sp>
        <p:nvSpPr>
          <p:cNvPr id="18" name="מלבן: פינות מעוגלות 17"/>
          <p:cNvSpPr/>
          <p:nvPr/>
        </p:nvSpPr>
        <p:spPr>
          <a:xfrm>
            <a:off x="6058861" y="421532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Rabin Automaton</a:t>
            </a:r>
          </a:p>
        </p:txBody>
      </p:sp>
      <p:sp>
        <p:nvSpPr>
          <p:cNvPr id="19" name="מלבן: פינות מעוגלות 18"/>
          <p:cNvSpPr/>
          <p:nvPr/>
        </p:nvSpPr>
        <p:spPr>
          <a:xfrm>
            <a:off x="6058861" y="493193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Streett Automaton</a:t>
            </a:r>
          </a:p>
        </p:txBody>
      </p:sp>
      <p:sp>
        <p:nvSpPr>
          <p:cNvPr id="20" name="מלבן: פינות מעוגלות 19"/>
          <p:cNvSpPr/>
          <p:nvPr/>
        </p:nvSpPr>
        <p:spPr>
          <a:xfrm>
            <a:off x="6058861" y="564853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Parity Automaton</a:t>
            </a:r>
          </a:p>
        </p:txBody>
      </p:sp>
      <p:sp>
        <p:nvSpPr>
          <p:cNvPr id="26" name="מלבן: פינות מעוגלות 25"/>
          <p:cNvSpPr/>
          <p:nvPr/>
        </p:nvSpPr>
        <p:spPr>
          <a:xfrm>
            <a:off x="1234440" y="2776272"/>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Büchi</a:t>
            </a:r>
            <a:r>
              <a:rPr lang="en-US" dirty="0"/>
              <a:t> Automaton</a:t>
            </a:r>
          </a:p>
        </p:txBody>
      </p:sp>
      <p:sp>
        <p:nvSpPr>
          <p:cNvPr id="27" name="מלבן: פינות מעוגלות 26"/>
          <p:cNvSpPr/>
          <p:nvPr/>
        </p:nvSpPr>
        <p:spPr>
          <a:xfrm>
            <a:off x="1234440" y="349872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Muller Automaton</a:t>
            </a:r>
          </a:p>
        </p:txBody>
      </p:sp>
      <p:sp>
        <p:nvSpPr>
          <p:cNvPr id="28" name="מלבן: פינות מעוגלות 27"/>
          <p:cNvSpPr/>
          <p:nvPr/>
        </p:nvSpPr>
        <p:spPr>
          <a:xfrm>
            <a:off x="1234440" y="421532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Rabin Automaton</a:t>
            </a:r>
          </a:p>
        </p:txBody>
      </p:sp>
      <p:sp>
        <p:nvSpPr>
          <p:cNvPr id="29" name="מלבן: פינות מעוגלות 28"/>
          <p:cNvSpPr/>
          <p:nvPr/>
        </p:nvSpPr>
        <p:spPr>
          <a:xfrm>
            <a:off x="1234440" y="493193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Streett Automaton</a:t>
            </a:r>
          </a:p>
        </p:txBody>
      </p:sp>
      <p:sp>
        <p:nvSpPr>
          <p:cNvPr id="30" name="תרשים זרימה: מחבר 29"/>
          <p:cNvSpPr/>
          <p:nvPr/>
        </p:nvSpPr>
        <p:spPr>
          <a:xfrm>
            <a:off x="324259" y="4281088"/>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endParaRPr lang="en-US" sz="1600" dirty="0"/>
          </a:p>
        </p:txBody>
      </p:sp>
      <p:cxnSp>
        <p:nvCxnSpPr>
          <p:cNvPr id="31" name="מחבר: מרפקי 30"/>
          <p:cNvCxnSpPr>
            <a:cxnSpLocks/>
            <a:stCxn id="27" idx="1"/>
            <a:endCxn id="30" idx="0"/>
          </p:cNvCxnSpPr>
          <p:nvPr/>
        </p:nvCxnSpPr>
        <p:spPr>
          <a:xfrm rot="10800000" flipV="1">
            <a:off x="534572" y="3774794"/>
            <a:ext cx="699869" cy="50629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2" name="מחבר: מרפקי 31"/>
          <p:cNvCxnSpPr>
            <a:cxnSpLocks/>
            <a:stCxn id="26" idx="1"/>
            <a:endCxn id="30" idx="0"/>
          </p:cNvCxnSpPr>
          <p:nvPr/>
        </p:nvCxnSpPr>
        <p:spPr>
          <a:xfrm rot="10800000" flipV="1">
            <a:off x="534572" y="3052344"/>
            <a:ext cx="699869" cy="122874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3" name="מחבר: מרפקי 32"/>
          <p:cNvCxnSpPr>
            <a:cxnSpLocks/>
            <a:stCxn id="29" idx="1"/>
            <a:endCxn id="30" idx="4"/>
          </p:cNvCxnSpPr>
          <p:nvPr/>
        </p:nvCxnSpPr>
        <p:spPr>
          <a:xfrm rot="10800000">
            <a:off x="534572" y="4701713"/>
            <a:ext cx="699869" cy="506293"/>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34" name="מלבן: פינות מעוגלות 33"/>
          <p:cNvSpPr/>
          <p:nvPr/>
        </p:nvSpPr>
        <p:spPr>
          <a:xfrm>
            <a:off x="1234440" y="564853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Parity Automaton</a:t>
            </a:r>
          </a:p>
        </p:txBody>
      </p:sp>
      <p:cxnSp>
        <p:nvCxnSpPr>
          <p:cNvPr id="35" name="מחבר: מרפקי 34"/>
          <p:cNvCxnSpPr>
            <a:cxnSpLocks/>
            <a:stCxn id="34" idx="1"/>
            <a:endCxn id="30" idx="4"/>
          </p:cNvCxnSpPr>
          <p:nvPr/>
        </p:nvCxnSpPr>
        <p:spPr>
          <a:xfrm rot="10800000">
            <a:off x="534572" y="4701712"/>
            <a:ext cx="699869" cy="1222898"/>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6" name="מחבר ישר 35"/>
          <p:cNvCxnSpPr>
            <a:stCxn id="28" idx="1"/>
            <a:endCxn id="30" idx="6"/>
          </p:cNvCxnSpPr>
          <p:nvPr/>
        </p:nvCxnSpPr>
        <p:spPr>
          <a:xfrm flipH="1">
            <a:off x="744883" y="4491400"/>
            <a:ext cx="48955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 name="קבוצה 5"/>
          <p:cNvGrpSpPr/>
          <p:nvPr/>
        </p:nvGrpSpPr>
        <p:grpSpPr>
          <a:xfrm>
            <a:off x="9460429" y="3052344"/>
            <a:ext cx="791917" cy="722451"/>
            <a:chOff x="9460429" y="3052344"/>
            <a:chExt cx="791917" cy="722451"/>
          </a:xfrm>
        </p:grpSpPr>
        <mc:AlternateContent xmlns:mc="http://schemas.openxmlformats.org/markup-compatibility/2006" xmlns:a14="http://schemas.microsoft.com/office/drawing/2010/main">
          <mc:Choice Requires="a14">
            <p:sp>
              <p:nvSpPr>
                <p:cNvPr id="37" name="תרשים זרימה: מחבר 36"/>
                <p:cNvSpPr/>
                <p:nvPr/>
              </p:nvSpPr>
              <p:spPr>
                <a:xfrm>
                  <a:off x="9831722" y="3137498"/>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1600" dirty="0"/>
                </a:p>
              </p:txBody>
            </p:sp>
          </mc:Choice>
          <mc:Fallback xmlns="">
            <p:sp>
              <p:nvSpPr>
                <p:cNvPr id="37" name="תרשים זרימה: מחבר 36"/>
                <p:cNvSpPr>
                  <a:spLocks noRot="1" noChangeAspect="1" noMove="1" noResize="1" noEditPoints="1" noAdjustHandles="1" noChangeArrowheads="1" noChangeShapeType="1" noTextEdit="1"/>
                </p:cNvSpPr>
                <p:nvPr/>
              </p:nvSpPr>
              <p:spPr>
                <a:xfrm>
                  <a:off x="9831722" y="3137498"/>
                  <a:ext cx="420624" cy="420624"/>
                </a:xfrm>
                <a:prstGeom prst="flowChartConnector">
                  <a:avLst/>
                </a:prstGeom>
                <a:blipFill>
                  <a:blip r:embed="rId3"/>
                  <a:stretch>
                    <a:fillRect/>
                  </a:stretch>
                </a:blipFill>
              </p:spPr>
              <p:txBody>
                <a:bodyPr/>
                <a:lstStyle/>
                <a:p>
                  <a:r>
                    <a:rPr lang="en-US">
                      <a:noFill/>
                    </a:rPr>
                    <a:t> </a:t>
                  </a:r>
                </a:p>
              </p:txBody>
            </p:sp>
          </mc:Fallback>
        </mc:AlternateContent>
        <p:cxnSp>
          <p:nvCxnSpPr>
            <p:cNvPr id="38" name="מחבר: מרפקי 37"/>
            <p:cNvCxnSpPr>
              <a:cxnSpLocks/>
              <a:stCxn id="16" idx="3"/>
              <a:endCxn id="37" idx="0"/>
            </p:cNvCxnSpPr>
            <p:nvPr/>
          </p:nvCxnSpPr>
          <p:spPr>
            <a:xfrm>
              <a:off x="9460429" y="3052344"/>
              <a:ext cx="581605" cy="8515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9" name="מחבר: מרפקי 38"/>
            <p:cNvCxnSpPr>
              <a:cxnSpLocks/>
              <a:stCxn id="17" idx="3"/>
              <a:endCxn id="37" idx="4"/>
            </p:cNvCxnSpPr>
            <p:nvPr/>
          </p:nvCxnSpPr>
          <p:spPr>
            <a:xfrm flipV="1">
              <a:off x="9460429" y="3558122"/>
              <a:ext cx="581605" cy="216673"/>
            </a:xfrm>
            <a:prstGeom prst="bentConnector2">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6415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trips(downLeft)">
                                      <p:cBhvr>
                                        <p:cTn id="10" dur="500"/>
                                        <p:tgtEl>
                                          <p:spTgt spid="17"/>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trips(downLeft)">
                                      <p:cBhvr>
                                        <p:cTn id="16" dur="500"/>
                                        <p:tgtEl>
                                          <p:spTgt spid="19"/>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trips(downLeft)">
                                      <p:cBhvr>
                                        <p:cTn id="19" dur="500"/>
                                        <p:tgtEl>
                                          <p:spTgt spid="2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strips(down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6" grpId="0" animBg="1"/>
      <p:bldP spid="17" grpId="0" animBg="1"/>
      <p:bldP spid="18" grpId="0" animBg="1"/>
      <p:bldP spid="19"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r>
              <a:rPr lang="en-US" dirty="0"/>
              <a:t>Muller </a:t>
            </a:r>
            <a:r>
              <a:rPr lang="en-US" dirty="0">
                <a:sym typeface="Wingdings" panose="05000000000000000000" pitchFamily="2" charset="2"/>
              </a:rPr>
              <a:t></a:t>
            </a:r>
            <a:r>
              <a:rPr lang="en-US" dirty="0"/>
              <a:t> Rabin</a:t>
            </a:r>
          </a:p>
        </p:txBody>
      </p:sp>
      <p:sp>
        <p:nvSpPr>
          <p:cNvPr id="8" name="מציין מיקום תוכן 7"/>
          <p:cNvSpPr>
            <a:spLocks noGrp="1"/>
          </p:cNvSpPr>
          <p:nvPr>
            <p:ph idx="1"/>
          </p:nvPr>
        </p:nvSpPr>
        <p:spPr/>
        <p:txBody>
          <a:bodyPr>
            <a:normAutofit/>
          </a:bodyPr>
          <a:lstStyle/>
          <a:p>
            <a:r>
              <a:rPr lang="en-US" dirty="0"/>
              <a:t>We use a technique called </a:t>
            </a:r>
            <a:r>
              <a:rPr lang="en-US" b="1" dirty="0"/>
              <a:t>latest appearance record </a:t>
            </a:r>
            <a:r>
              <a:rPr lang="en-US" dirty="0"/>
              <a:t>(LAR).</a:t>
            </a:r>
          </a:p>
          <a:p>
            <a:r>
              <a:rPr lang="en-US" dirty="0"/>
              <a:t>In a list of (distinct) states, we use the last entry for the current state in the run on the given Muller automaton. </a:t>
            </a:r>
          </a:p>
          <a:p>
            <a:r>
              <a:rPr lang="en-US" dirty="0"/>
              <a:t>The hit position (the position of the marker ♮) indicates where the last change occurred in the record.</a:t>
            </a:r>
          </a:p>
          <a:p>
            <a:r>
              <a:rPr lang="en-US" dirty="0"/>
              <a:t>For every transition from one state </a:t>
            </a:r>
            <a:r>
              <a:rPr lang="en-US" i="1" dirty="0"/>
              <a:t>p </a:t>
            </a:r>
            <a:r>
              <a:rPr lang="en-US" dirty="0"/>
              <a:t>to </a:t>
            </a:r>
            <a:r>
              <a:rPr lang="en-US" i="1" dirty="0"/>
              <a:t>q </a:t>
            </a:r>
            <a:r>
              <a:rPr lang="en-US" dirty="0"/>
              <a:t>in the original automaton, the state </a:t>
            </a:r>
            <a:r>
              <a:rPr lang="en-US" i="1" dirty="0"/>
              <a:t>q </a:t>
            </a:r>
            <a:r>
              <a:rPr lang="en-US" dirty="0"/>
              <a:t>is moved to the last position of the record while the symbols which were to the right of </a:t>
            </a:r>
            <a:r>
              <a:rPr lang="en-US" i="1" dirty="0"/>
              <a:t>q </a:t>
            </a:r>
            <a:r>
              <a:rPr lang="en-US" dirty="0"/>
              <a:t>are shifted one position to the left (so the previous place of </a:t>
            </a:r>
            <a:r>
              <a:rPr lang="en-US" i="1" dirty="0"/>
              <a:t>q </a:t>
            </a:r>
            <a:r>
              <a:rPr lang="en-US" dirty="0"/>
              <a:t>is filled again). The marker is inserted in front of the position where </a:t>
            </a:r>
            <a:r>
              <a:rPr lang="en-US" i="1" dirty="0"/>
              <a:t>q </a:t>
            </a:r>
            <a:r>
              <a:rPr lang="en-US" dirty="0"/>
              <a:t>was taken from.</a:t>
            </a:r>
          </a:p>
        </p:txBody>
      </p:sp>
    </p:spTree>
    <p:extLst>
      <p:ext uri="{BB962C8B-B14F-4D97-AF65-F5344CB8AC3E}">
        <p14:creationId xmlns:p14="http://schemas.microsoft.com/office/powerpoint/2010/main" val="382217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מלבן: פינות מעוגלות 5"/>
              <p:cNvSpPr/>
              <p:nvPr/>
            </p:nvSpPr>
            <p:spPr>
              <a:xfrm>
                <a:off x="10539663" y="2555508"/>
                <a:ext cx="616017" cy="596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m:oMathPara>
                </a14:m>
                <a:endParaRPr lang="en-US" dirty="0"/>
              </a:p>
            </p:txBody>
          </p:sp>
        </mc:Choice>
        <mc:Fallback xmlns="">
          <p:sp>
            <p:nvSpPr>
              <p:cNvPr id="6" name="מלבן: פינות מעוגלות 5"/>
              <p:cNvSpPr>
                <a:spLocks noRot="1" noChangeAspect="1" noMove="1" noResize="1" noEditPoints="1" noAdjustHandles="1" noChangeArrowheads="1" noChangeShapeType="1" noTextEdit="1"/>
              </p:cNvSpPr>
              <p:nvPr/>
            </p:nvSpPr>
            <p:spPr>
              <a:xfrm>
                <a:off x="10539663" y="2555508"/>
                <a:ext cx="616017" cy="596766"/>
              </a:xfrm>
              <a:prstGeom prst="round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תרשים זרימה: מחבר 6"/>
              <p:cNvSpPr/>
              <p:nvPr/>
            </p:nvSpPr>
            <p:spPr>
              <a:xfrm>
                <a:off x="3003083" y="1621858"/>
                <a:ext cx="933650" cy="933650"/>
              </a:xfrm>
              <a:prstGeom prst="flowChartConnector">
                <a:avLst/>
              </a:prstGeom>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7</m:t>
                          </m:r>
                        </m:sub>
                      </m:sSub>
                    </m:oMath>
                  </m:oMathPara>
                </a14:m>
                <a:endParaRPr lang="en-US" dirty="0"/>
              </a:p>
            </p:txBody>
          </p:sp>
        </mc:Choice>
        <mc:Fallback xmlns="">
          <p:sp>
            <p:nvSpPr>
              <p:cNvPr id="7" name="תרשים זרימה: מחבר 6"/>
              <p:cNvSpPr>
                <a:spLocks noRot="1" noChangeAspect="1" noMove="1" noResize="1" noEditPoints="1" noAdjustHandles="1" noChangeArrowheads="1" noChangeShapeType="1" noTextEdit="1"/>
              </p:cNvSpPr>
              <p:nvPr/>
            </p:nvSpPr>
            <p:spPr>
              <a:xfrm>
                <a:off x="3003083" y="1621858"/>
                <a:ext cx="933650" cy="933650"/>
              </a:xfrm>
              <a:prstGeom prst="flowChartConnector">
                <a:avLst/>
              </a:prstGeom>
              <a:blipFill>
                <a:blip r:embed="rId3"/>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תרשים זרימה: מחבר 7"/>
              <p:cNvSpPr/>
              <p:nvPr/>
            </p:nvSpPr>
            <p:spPr>
              <a:xfrm>
                <a:off x="1251286" y="1621858"/>
                <a:ext cx="933650" cy="933650"/>
              </a:xfrm>
              <a:prstGeom prst="flowChartConnector">
                <a:avLst/>
              </a:prstGeom>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m:oMathPara>
                </a14:m>
                <a:endParaRPr lang="en-US" dirty="0"/>
              </a:p>
            </p:txBody>
          </p:sp>
        </mc:Choice>
        <mc:Fallback xmlns="">
          <p:sp>
            <p:nvSpPr>
              <p:cNvPr id="8" name="תרשים זרימה: מחבר 7"/>
              <p:cNvSpPr>
                <a:spLocks noRot="1" noChangeAspect="1" noMove="1" noResize="1" noEditPoints="1" noAdjustHandles="1" noChangeArrowheads="1" noChangeShapeType="1" noTextEdit="1"/>
              </p:cNvSpPr>
              <p:nvPr/>
            </p:nvSpPr>
            <p:spPr>
              <a:xfrm>
                <a:off x="1251286" y="1621858"/>
                <a:ext cx="933650" cy="933650"/>
              </a:xfrm>
              <a:prstGeom prst="flowChartConnector">
                <a:avLst/>
              </a:prstGeom>
              <a:blipFill>
                <a:blip r:embed="rId4"/>
                <a:stretch>
                  <a:fillRect/>
                </a:stretch>
              </a:blipFill>
              <a:ln/>
            </p:spPr>
            <p:txBody>
              <a:bodyPr/>
              <a:lstStyle/>
              <a:p>
                <a:r>
                  <a:rPr lang="en-US">
                    <a:noFill/>
                  </a:rPr>
                  <a:t> </a:t>
                </a:r>
              </a:p>
            </p:txBody>
          </p:sp>
        </mc:Fallback>
      </mc:AlternateContent>
      <p:cxnSp>
        <p:nvCxnSpPr>
          <p:cNvPr id="10" name="מחבר: מעוקל 9"/>
          <p:cNvCxnSpPr>
            <a:cxnSpLocks/>
            <a:stCxn id="8" idx="0"/>
            <a:endCxn id="7" idx="0"/>
          </p:cNvCxnSpPr>
          <p:nvPr/>
        </p:nvCxnSpPr>
        <p:spPr>
          <a:xfrm rot="5400000" flipH="1" flipV="1">
            <a:off x="2594009" y="745960"/>
            <a:ext cx="12700" cy="1751797"/>
          </a:xfrm>
          <a:prstGeom prst="curvedConnector3">
            <a:avLst>
              <a:gd name="adj1" fmla="val 4983157"/>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מלבן: פינות מעוגלות 13"/>
              <p:cNvSpPr/>
              <p:nvPr/>
            </p:nvSpPr>
            <p:spPr>
              <a:xfrm>
                <a:off x="8861659" y="2555508"/>
                <a:ext cx="616017" cy="596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oMath>
                  </m:oMathPara>
                </a14:m>
                <a:endParaRPr lang="en-US" dirty="0"/>
              </a:p>
            </p:txBody>
          </p:sp>
        </mc:Choice>
        <mc:Fallback xmlns="">
          <p:sp>
            <p:nvSpPr>
              <p:cNvPr id="14" name="מלבן: פינות מעוגלות 13"/>
              <p:cNvSpPr>
                <a:spLocks noRot="1" noChangeAspect="1" noMove="1" noResize="1" noEditPoints="1" noAdjustHandles="1" noChangeArrowheads="1" noChangeShapeType="1" noTextEdit="1"/>
              </p:cNvSpPr>
              <p:nvPr/>
            </p:nvSpPr>
            <p:spPr>
              <a:xfrm>
                <a:off x="8861659" y="2555508"/>
                <a:ext cx="616017" cy="596766"/>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מלבן: פינות מעוגלות 14"/>
              <p:cNvSpPr/>
              <p:nvPr/>
            </p:nvSpPr>
            <p:spPr>
              <a:xfrm>
                <a:off x="5502443" y="2555508"/>
                <a:ext cx="616017" cy="596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5</m:t>
                          </m:r>
                        </m:sub>
                      </m:sSub>
                    </m:oMath>
                  </m:oMathPara>
                </a14:m>
                <a:endParaRPr lang="en-US" dirty="0"/>
              </a:p>
            </p:txBody>
          </p:sp>
        </mc:Choice>
        <mc:Fallback xmlns="">
          <p:sp>
            <p:nvSpPr>
              <p:cNvPr id="15" name="מלבן: פינות מעוגלות 14"/>
              <p:cNvSpPr>
                <a:spLocks noRot="1" noChangeAspect="1" noMove="1" noResize="1" noEditPoints="1" noAdjustHandles="1" noChangeArrowheads="1" noChangeShapeType="1" noTextEdit="1"/>
              </p:cNvSpPr>
              <p:nvPr/>
            </p:nvSpPr>
            <p:spPr>
              <a:xfrm>
                <a:off x="5502443" y="2555508"/>
                <a:ext cx="616017" cy="596766"/>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מלבן: פינות מעוגלות 16"/>
              <p:cNvSpPr/>
              <p:nvPr/>
            </p:nvSpPr>
            <p:spPr>
              <a:xfrm>
                <a:off x="7182051" y="2555508"/>
                <a:ext cx="616017" cy="596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4</m:t>
                          </m:r>
                        </m:sub>
                      </m:sSub>
                    </m:oMath>
                  </m:oMathPara>
                </a14:m>
                <a:endParaRPr lang="en-US" dirty="0"/>
              </a:p>
            </p:txBody>
          </p:sp>
        </mc:Choice>
        <mc:Fallback xmlns="">
          <p:sp>
            <p:nvSpPr>
              <p:cNvPr id="17" name="מלבן: פינות מעוגלות 16"/>
              <p:cNvSpPr>
                <a:spLocks noRot="1" noChangeAspect="1" noMove="1" noResize="1" noEditPoints="1" noAdjustHandles="1" noChangeArrowheads="1" noChangeShapeType="1" noTextEdit="1"/>
              </p:cNvSpPr>
              <p:nvPr/>
            </p:nvSpPr>
            <p:spPr>
              <a:xfrm>
                <a:off x="7182051" y="2555508"/>
                <a:ext cx="616017" cy="596766"/>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מלבן: פינות מעוגלות 18"/>
              <p:cNvSpPr/>
              <p:nvPr/>
            </p:nvSpPr>
            <p:spPr>
              <a:xfrm>
                <a:off x="9700661" y="2555508"/>
                <a:ext cx="616017" cy="596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6</m:t>
                          </m:r>
                        </m:sub>
                      </m:sSub>
                    </m:oMath>
                  </m:oMathPara>
                </a14:m>
                <a:endParaRPr lang="en-US" dirty="0"/>
              </a:p>
            </p:txBody>
          </p:sp>
        </mc:Choice>
        <mc:Fallback xmlns="">
          <p:sp>
            <p:nvSpPr>
              <p:cNvPr id="19" name="מלבן: פינות מעוגלות 18"/>
              <p:cNvSpPr>
                <a:spLocks noRot="1" noChangeAspect="1" noMove="1" noResize="1" noEditPoints="1" noAdjustHandles="1" noChangeArrowheads="1" noChangeShapeType="1" noTextEdit="1"/>
              </p:cNvSpPr>
              <p:nvPr/>
            </p:nvSpPr>
            <p:spPr>
              <a:xfrm>
                <a:off x="9700661" y="2555508"/>
                <a:ext cx="616017" cy="596766"/>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מלבן: פינות מעוגלות 22"/>
              <p:cNvSpPr/>
              <p:nvPr/>
            </p:nvSpPr>
            <p:spPr>
              <a:xfrm>
                <a:off x="8022657" y="2555508"/>
                <a:ext cx="616017" cy="596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7</m:t>
                          </m:r>
                        </m:sub>
                      </m:sSub>
                    </m:oMath>
                  </m:oMathPara>
                </a14:m>
                <a:endParaRPr lang="en-US" dirty="0"/>
              </a:p>
            </p:txBody>
          </p:sp>
        </mc:Choice>
        <mc:Fallback xmlns="">
          <p:sp>
            <p:nvSpPr>
              <p:cNvPr id="23" name="מלבן: פינות מעוגלות 22"/>
              <p:cNvSpPr>
                <a:spLocks noRot="1" noChangeAspect="1" noMove="1" noResize="1" noEditPoints="1" noAdjustHandles="1" noChangeArrowheads="1" noChangeShapeType="1" noTextEdit="1"/>
              </p:cNvSpPr>
              <p:nvPr/>
            </p:nvSpPr>
            <p:spPr>
              <a:xfrm>
                <a:off x="8022657" y="2555508"/>
                <a:ext cx="616017" cy="596766"/>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מלבן: פינות מעוגלות 23"/>
              <p:cNvSpPr/>
              <p:nvPr/>
            </p:nvSpPr>
            <p:spPr>
              <a:xfrm>
                <a:off x="4661837" y="2555508"/>
                <a:ext cx="616017" cy="596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oMath>
                  </m:oMathPara>
                </a14:m>
                <a:endParaRPr lang="en-US" dirty="0"/>
              </a:p>
            </p:txBody>
          </p:sp>
        </mc:Choice>
        <mc:Fallback xmlns="">
          <p:sp>
            <p:nvSpPr>
              <p:cNvPr id="24" name="מלבן: פינות מעוגלות 23"/>
              <p:cNvSpPr>
                <a:spLocks noRot="1" noChangeAspect="1" noMove="1" noResize="1" noEditPoints="1" noAdjustHandles="1" noChangeArrowheads="1" noChangeShapeType="1" noTextEdit="1"/>
              </p:cNvSpPr>
              <p:nvPr/>
            </p:nvSpPr>
            <p:spPr>
              <a:xfrm>
                <a:off x="4661837" y="2555508"/>
                <a:ext cx="616017" cy="596766"/>
              </a:xfrm>
              <a:prstGeom prst="round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מלבן: פינות מעוגלות 24"/>
              <p:cNvSpPr/>
              <p:nvPr/>
            </p:nvSpPr>
            <p:spPr>
              <a:xfrm>
                <a:off x="6343049" y="2555508"/>
                <a:ext cx="616017" cy="596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2800" dirty="0"/>
                        <m:t>♮</m:t>
                      </m:r>
                    </m:oMath>
                  </m:oMathPara>
                </a14:m>
                <a:endParaRPr lang="en-US" dirty="0"/>
              </a:p>
            </p:txBody>
          </p:sp>
        </mc:Choice>
        <mc:Fallback xmlns="">
          <p:sp>
            <p:nvSpPr>
              <p:cNvPr id="25" name="מלבן: פינות מעוגלות 24"/>
              <p:cNvSpPr>
                <a:spLocks noRot="1" noChangeAspect="1" noMove="1" noResize="1" noEditPoints="1" noAdjustHandles="1" noChangeArrowheads="1" noChangeShapeType="1" noTextEdit="1"/>
              </p:cNvSpPr>
              <p:nvPr/>
            </p:nvSpPr>
            <p:spPr>
              <a:xfrm>
                <a:off x="6343049" y="2555508"/>
                <a:ext cx="616017" cy="596766"/>
              </a:xfrm>
              <a:prstGeom prst="roundRect">
                <a:avLst/>
              </a:prstGeom>
              <a:blipFill>
                <a:blip r:embed="rId11"/>
                <a:stretch>
                  <a:fillRect/>
                </a:stretch>
              </a:blipFill>
            </p:spPr>
            <p:txBody>
              <a:bodyPr/>
              <a:lstStyle/>
              <a:p>
                <a:r>
                  <a:rPr lang="en-US">
                    <a:noFill/>
                  </a:rPr>
                  <a:t> </a:t>
                </a:r>
              </a:p>
            </p:txBody>
          </p:sp>
        </mc:Fallback>
      </mc:AlternateContent>
      <p:sp>
        <p:nvSpPr>
          <p:cNvPr id="27" name="מלבן: פינות מעוגלות 26"/>
          <p:cNvSpPr/>
          <p:nvPr/>
        </p:nvSpPr>
        <p:spPr>
          <a:xfrm>
            <a:off x="10539663" y="4912093"/>
            <a:ext cx="616017" cy="5967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מלבן: פינות מעוגלות 27"/>
          <p:cNvSpPr/>
          <p:nvPr/>
        </p:nvSpPr>
        <p:spPr>
          <a:xfrm>
            <a:off x="8861659" y="4912093"/>
            <a:ext cx="616017" cy="5967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מלבן: פינות מעוגלות 28"/>
          <p:cNvSpPr/>
          <p:nvPr/>
        </p:nvSpPr>
        <p:spPr>
          <a:xfrm>
            <a:off x="5502443" y="4912093"/>
            <a:ext cx="616017" cy="5967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מלבן: פינות מעוגלות 29"/>
          <p:cNvSpPr/>
          <p:nvPr/>
        </p:nvSpPr>
        <p:spPr>
          <a:xfrm>
            <a:off x="6343049" y="4912093"/>
            <a:ext cx="616017" cy="5967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מלבן: פינות מעוגלות 30"/>
          <p:cNvSpPr/>
          <p:nvPr/>
        </p:nvSpPr>
        <p:spPr>
          <a:xfrm>
            <a:off x="9700661" y="4912093"/>
            <a:ext cx="616017" cy="5967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מלבן: פינות מעוגלות 31"/>
          <p:cNvSpPr/>
          <p:nvPr/>
        </p:nvSpPr>
        <p:spPr>
          <a:xfrm>
            <a:off x="8022657" y="4912093"/>
            <a:ext cx="616017" cy="5967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מלבן: פינות מעוגלות 32"/>
          <p:cNvSpPr/>
          <p:nvPr/>
        </p:nvSpPr>
        <p:spPr>
          <a:xfrm>
            <a:off x="4661837" y="4912093"/>
            <a:ext cx="616017" cy="5967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מלבן: פינות מעוגלות 33"/>
          <p:cNvSpPr/>
          <p:nvPr/>
        </p:nvSpPr>
        <p:spPr>
          <a:xfrm>
            <a:off x="7183655" y="4912093"/>
            <a:ext cx="616017" cy="5967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חץ: למטה 34"/>
          <p:cNvSpPr/>
          <p:nvPr/>
        </p:nvSpPr>
        <p:spPr>
          <a:xfrm>
            <a:off x="7297553" y="3406541"/>
            <a:ext cx="1148615" cy="12416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9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3.7037E-6 L 0.20638 0.34306 " pathEditMode="relative" rAng="0" ptsTypes="AA">
                                      <p:cBhvr>
                                        <p:cTn id="6" dur="2000" fill="hold"/>
                                        <p:tgtEl>
                                          <p:spTgt spid="23"/>
                                        </p:tgtEl>
                                        <p:attrNameLst>
                                          <p:attrName>ppt_x</p:attrName>
                                          <p:attrName>ppt_y</p:attrName>
                                        </p:attrNameLst>
                                      </p:cBhvr>
                                      <p:rCtr x="10312" y="1715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54167E-6 -3.7037E-6 L -0.06862 0.34306 " pathEditMode="relative" rAng="0" ptsTypes="AA">
                                      <p:cBhvr>
                                        <p:cTn id="10" dur="2000" fill="hold"/>
                                        <p:tgtEl>
                                          <p:spTgt spid="6"/>
                                        </p:tgtEl>
                                        <p:attrNameLst>
                                          <p:attrName>ppt_x</p:attrName>
                                          <p:attrName>ppt_y</p:attrName>
                                        </p:attrNameLst>
                                      </p:cBhvr>
                                      <p:rCtr x="-3438" y="1715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54167E-6 -3.7037E-6 L -0.06862 0.34167 " pathEditMode="relative" rAng="0" ptsTypes="AA">
                                      <p:cBhvr>
                                        <p:cTn id="14" dur="2000" fill="hold"/>
                                        <p:tgtEl>
                                          <p:spTgt spid="19"/>
                                        </p:tgtEl>
                                        <p:attrNameLst>
                                          <p:attrName>ppt_x</p:attrName>
                                          <p:attrName>ppt_y</p:attrName>
                                        </p:attrNameLst>
                                      </p:cBhvr>
                                      <p:rCtr x="-3438" y="1708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33333E-6 -3.7037E-6 L -0.06914 0.34167 " pathEditMode="relative" rAng="0" ptsTypes="AA">
                                      <p:cBhvr>
                                        <p:cTn id="18" dur="2000" fill="hold"/>
                                        <p:tgtEl>
                                          <p:spTgt spid="14"/>
                                        </p:tgtEl>
                                        <p:attrNameLst>
                                          <p:attrName>ppt_x</p:attrName>
                                          <p:attrName>ppt_y</p:attrName>
                                        </p:attrNameLst>
                                      </p:cBhvr>
                                      <p:rCtr x="-3464" y="1708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91667E-6 -3.7037E-6 L 0.06862 0.34445 " pathEditMode="relative" rAng="0" ptsTypes="AA">
                                      <p:cBhvr>
                                        <p:cTn id="22" dur="2000" fill="hold"/>
                                        <p:tgtEl>
                                          <p:spTgt spid="25"/>
                                        </p:tgtEl>
                                        <p:attrNameLst>
                                          <p:attrName>ppt_x</p:attrName>
                                          <p:attrName>ppt_y</p:attrName>
                                        </p:attrNameLst>
                                      </p:cBhvr>
                                      <p:rCtr x="3424" y="1722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91667E-6 -3.7037E-6 L -0.06875 0.34445 " pathEditMode="relative" rAng="0" ptsTypes="AA">
                                      <p:cBhvr>
                                        <p:cTn id="26" dur="2000" fill="hold"/>
                                        <p:tgtEl>
                                          <p:spTgt spid="17"/>
                                        </p:tgtEl>
                                        <p:attrNameLst>
                                          <p:attrName>ppt_x</p:attrName>
                                          <p:attrName>ppt_y</p:attrName>
                                        </p:attrNameLst>
                                      </p:cBhvr>
                                      <p:rCtr x="-3438" y="1722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5E-6 -3.7037E-6 L 0.00026 0.34445 " pathEditMode="relative" rAng="0" ptsTypes="AA">
                                      <p:cBhvr>
                                        <p:cTn id="30" dur="2000" fill="hold"/>
                                        <p:tgtEl>
                                          <p:spTgt spid="15"/>
                                        </p:tgtEl>
                                        <p:attrNameLst>
                                          <p:attrName>ppt_x</p:attrName>
                                          <p:attrName>ppt_y</p:attrName>
                                        </p:attrNameLst>
                                      </p:cBhvr>
                                      <p:rCtr x="13" y="1722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2.29167E-6 -3.7037E-6 L -0.00026 0.34445 " pathEditMode="relative" rAng="0" ptsTypes="AA">
                                      <p:cBhvr>
                                        <p:cTn id="34" dur="2000" fill="hold"/>
                                        <p:tgtEl>
                                          <p:spTgt spid="24"/>
                                        </p:tgtEl>
                                        <p:attrNameLst>
                                          <p:attrName>ppt_x</p:attrName>
                                          <p:attrName>ppt_y</p:attrName>
                                        </p:attrNameLst>
                                      </p:cBhvr>
                                      <p:rCtr x="-13" y="1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7" grpId="0" animBg="1"/>
      <p:bldP spid="19" grpId="0" animBg="1"/>
      <p:bldP spid="23" grpId="0" animBg="1"/>
      <p:bldP spid="24" grpId="0" animBg="1"/>
      <p:bldP spid="2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r>
              <a:rPr lang="en-US" dirty="0"/>
              <a:t>Muller </a:t>
            </a:r>
            <a:r>
              <a:rPr lang="en-US" dirty="0">
                <a:sym typeface="Wingdings" panose="05000000000000000000" pitchFamily="2" charset="2"/>
              </a:rPr>
              <a:t></a:t>
            </a:r>
            <a:r>
              <a:rPr lang="en-US" dirty="0"/>
              <a:t> Rabin</a:t>
            </a:r>
          </a:p>
        </p:txBody>
      </p:sp>
      <mc:AlternateContent xmlns:mc="http://schemas.openxmlformats.org/markup-compatibility/2006" xmlns:a14="http://schemas.microsoft.com/office/drawing/2010/main">
        <mc:Choice Requires="a14">
          <p:sp>
            <p:nvSpPr>
              <p:cNvPr id="8" name="מציין מיקום תוכן 7"/>
              <p:cNvSpPr>
                <a:spLocks noGrp="1"/>
              </p:cNvSpPr>
              <p:nvPr>
                <p:ph idx="1"/>
              </p:nvPr>
            </p:nvSpPr>
            <p:spPr/>
            <p:txBody>
              <a:bodyPr>
                <a:normAutofit/>
              </a:bodyPr>
              <a:lstStyle/>
              <a:p>
                <a:pPr marL="45720" indent="0">
                  <a:buNone/>
                </a:pPr>
                <a:r>
                  <a:rPr lang="en-US" u="sng" dirty="0"/>
                  <a:t>Formally</a:t>
                </a:r>
                <a:r>
                  <a:rPr lang="en-US" dirty="0"/>
                  <a:t>: </a:t>
                </a:r>
              </a:p>
              <a:p>
                <a:pPr marL="45720" indent="0">
                  <a:buNone/>
                </a:pPr>
                <a:r>
                  <a:rPr lang="en-US" dirty="0"/>
                  <a:t>Let </a:t>
                </a:r>
                <a14:m>
                  <m:oMath xmlns:m="http://schemas.openxmlformats.org/officeDocument/2006/math">
                    <m:r>
                      <a:rPr lang="en-US" i="1" dirty="0" smtClean="0">
                        <a:latin typeface="Cambria Math" panose="02040503050406030204" pitchFamily="18" charset="0"/>
                      </a:rPr>
                      <m:t>𝐴</m:t>
                    </m:r>
                    <m:r>
                      <a:rPr lang="en-US" b="0" i="1" dirty="0" smtClean="0">
                        <a:latin typeface="Cambria Math" panose="02040503050406030204" pitchFamily="18" charset="0"/>
                      </a:rPr>
                      <m:t>=</m:t>
                    </m:r>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m:t>
                    </m:r>
                    <m:r>
                      <a:rPr lang="en-US" i="1" dirty="0">
                        <a:latin typeface="Cambria Math" panose="02040503050406030204" pitchFamily="18" charset="0"/>
                      </a:rPr>
                      <m:t>𝑄</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 ,</m:t>
                    </m:r>
                    <m:r>
                      <a:rPr lang="en-US" i="1" dirty="0">
                        <a:latin typeface="Cambria Math" panose="02040503050406030204" pitchFamily="18" charset="0"/>
                      </a:rPr>
                      <m:t>𝐹</m:t>
                    </m:r>
                    <m:r>
                      <a:rPr lang="en-US" i="1" dirty="0">
                        <a:latin typeface="Cambria Math" panose="02040503050406030204" pitchFamily="18" charset="0"/>
                      </a:rPr>
                      <m:t>) </m:t>
                    </m:r>
                  </m:oMath>
                </a14:m>
                <a:r>
                  <a:rPr lang="en-US" dirty="0"/>
                  <a:t>be a deterministic Muller automaton.</a:t>
                </a:r>
              </a:p>
              <a:p>
                <a:pPr marL="45720" indent="0">
                  <a:buNone/>
                </a:pPr>
                <a:r>
                  <a:rPr lang="en-US" dirty="0"/>
                  <a:t> Assume </a:t>
                </a:r>
                <a:r>
                  <a:rPr lang="en-US" dirty="0" err="1"/>
                  <a:t>w.l.o.g</a:t>
                </a:r>
                <a:r>
                  <a:rPr lang="en-US" dirty="0"/>
                  <a:t>. that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 {</m:t>
                    </m:r>
                    <m:r>
                      <a:rPr lang="en-US" i="1" dirty="0" smtClean="0">
                        <a:latin typeface="Cambria Math" panose="02040503050406030204" pitchFamily="18" charset="0"/>
                      </a:rPr>
                      <m:t>1</m:t>
                    </m:r>
                    <m:r>
                      <a:rPr lang="en-US" i="1" dirty="0" smtClean="0">
                        <a:latin typeface="Cambria Math" panose="02040503050406030204" pitchFamily="18" charset="0"/>
                      </a:rPr>
                      <m:t>, . . . , </m:t>
                    </m:r>
                    <m:r>
                      <a:rPr lang="en-US" i="1" dirty="0" smtClean="0">
                        <a:latin typeface="Cambria Math" panose="02040503050406030204" pitchFamily="18" charset="0"/>
                      </a:rPr>
                      <m:t>𝑘</m:t>
                    </m:r>
                    <m:r>
                      <a:rPr lang="en-US" i="1" dirty="0" smtClean="0">
                        <a:latin typeface="Cambria Math" panose="02040503050406030204" pitchFamily="18" charset="0"/>
                      </a:rPr>
                      <m:t>}</m:t>
                    </m:r>
                  </m:oMath>
                </a14:m>
                <a:r>
                  <a:rPr lang="en-US" i="1" dirty="0"/>
                  <a:t> </a:t>
                </a:r>
                <a:r>
                  <a:rPr lang="en-US" dirty="0"/>
                  <a:t>and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𝑞</m:t>
                        </m:r>
                      </m:e>
                      <m:sub>
                        <m:r>
                          <a:rPr lang="en-US" i="1" dirty="0" smtClean="0">
                            <a:latin typeface="Cambria Math" panose="02040503050406030204" pitchFamily="18" charset="0"/>
                          </a:rPr>
                          <m:t>𝐼</m:t>
                        </m:r>
                      </m:sub>
                    </m:sSub>
                    <m:r>
                      <a:rPr lang="en-US" i="1" dirty="0">
                        <a:latin typeface="Cambria Math" panose="02040503050406030204" pitchFamily="18" charset="0"/>
                      </a:rPr>
                      <m:t> = </m:t>
                    </m:r>
                    <m:r>
                      <a:rPr lang="en-US" i="1" dirty="0">
                        <a:latin typeface="Cambria Math" panose="02040503050406030204" pitchFamily="18" charset="0"/>
                      </a:rPr>
                      <m:t>1</m:t>
                    </m:r>
                  </m:oMath>
                </a14:m>
                <a:r>
                  <a:rPr lang="en-US" dirty="0"/>
                  <a:t>. Let ♮</a:t>
                </a:r>
                <a:r>
                  <a:rPr lang="en-US" i="1" dirty="0"/>
                  <a:t> </a:t>
                </a:r>
                <a:r>
                  <a:rPr lang="en-US" dirty="0"/>
                  <a:t>be a new symbol, i.e.</a:t>
                </a:r>
                <a:r>
                  <a:rPr lang="en-US" i="1" dirty="0"/>
                  <a:t>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m:t>
                    </m:r>
                    <m:r>
                      <a:rPr lang="en-US" i="1" dirty="0">
                        <a:latin typeface="Cambria Math" panose="02040503050406030204" pitchFamily="18" charset="0"/>
                      </a:rPr>
                      <m:t>𝑄</m:t>
                    </m:r>
                  </m:oMath>
                </a14:m>
                <a:r>
                  <a:rPr lang="en-US" dirty="0"/>
                  <a:t>.</a:t>
                </a:r>
              </a:p>
              <a:p>
                <a:pPr marL="45720" indent="0">
                  <a:buNone/>
                </a:pPr>
                <a:endParaRPr lang="en-US" dirty="0"/>
              </a:p>
              <a:p>
                <a:pPr marL="45720" indent="0">
                  <a:buNone/>
                </a:pPr>
                <a:r>
                  <a:rPr lang="en-US" dirty="0"/>
                  <a:t>An equivalent Rabin automaton </a:t>
                </a:r>
                <a:r>
                  <a:rPr lang="en-US" i="1" dirty="0"/>
                  <a:t>A </a:t>
                </a:r>
                <a:r>
                  <a:rPr lang="en-US" dirty="0"/>
                  <a:t>is given by the following definition:</a:t>
                </a:r>
              </a:p>
              <a:p>
                <a:pPr>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𝑄</m:t>
                    </m:r>
                  </m:oMath>
                </a14:m>
                <a:r>
                  <a:rPr lang="en-US" i="1" dirty="0"/>
                  <a:t> </a:t>
                </a:r>
                <a:r>
                  <a:rPr lang="en-US" dirty="0"/>
                  <a:t>is the set of all order vector words with hit position over </a:t>
                </a:r>
                <a14:m>
                  <m:oMath xmlns:m="http://schemas.openxmlformats.org/officeDocument/2006/math">
                    <m:r>
                      <a:rPr lang="en-US" i="1" dirty="0" smtClean="0">
                        <a:latin typeface="Cambria Math" panose="02040503050406030204" pitchFamily="18" charset="0"/>
                      </a:rPr>
                      <m:t>𝑄</m:t>
                    </m:r>
                  </m:oMath>
                </a14:m>
                <a:r>
                  <a:rPr lang="en-US" dirty="0"/>
                  <a:t>, i.e. </a:t>
                </a:r>
              </a:p>
              <a:p>
                <a:pPr marL="4572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m:t>
                      </m:r>
                      <m:r>
                        <a:rPr lang="en-US" i="1" dirty="0" smtClean="0">
                          <a:latin typeface="Cambria Math" panose="02040503050406030204" pitchFamily="18" charset="0"/>
                        </a:rPr>
                        <m:t>𝑤</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𝑄</m:t>
                              </m:r>
                              <m:r>
                                <a:rPr lang="en-US" i="1" dirty="0" smtClean="0">
                                  <a:latin typeface="Cambria Math" panose="02040503050406030204" pitchFamily="18" charset="0"/>
                                </a:rPr>
                                <m:t> ∪ </m:t>
                              </m:r>
                              <m:d>
                                <m:dPr>
                                  <m:begChr m:val="{"/>
                                  <m:endChr m:val="}"/>
                                  <m:ctrlPr>
                                    <a:rPr lang="en-US" i="1" dirty="0" smtClean="0">
                                      <a:latin typeface="Cambria Math" panose="02040503050406030204" pitchFamily="18" charset="0"/>
                                    </a:rPr>
                                  </m:ctrlPr>
                                </m:dPr>
                                <m:e>
                                  <m:r>
                                    <a:rPr lang="en-US" i="1" dirty="0">
                                      <a:latin typeface="Cambria Math" panose="02040503050406030204" pitchFamily="18" charset="0"/>
                                    </a:rPr>
                                    <m:t>♮</m:t>
                                  </m:r>
                                </m:e>
                              </m:d>
                            </m:e>
                          </m:d>
                        </m:e>
                        <m:sup>
                          <m:r>
                            <a:rPr lang="en-US" i="1" dirty="0" smtClean="0">
                              <a:latin typeface="Cambria Math" panose="02040503050406030204" pitchFamily="18" charset="0"/>
                            </a:rPr>
                            <m:t>∗</m:t>
                          </m:r>
                        </m:sup>
                      </m:sSup>
                      <m:r>
                        <a:rPr lang="en-US" i="1" dirty="0" smtClean="0">
                          <a:latin typeface="Cambria Math" panose="02040503050406030204" pitchFamily="18" charset="0"/>
                        </a:rPr>
                        <m:t> | ∀</m:t>
                      </m:r>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a:latin typeface="Cambria Math" panose="02040503050406030204" pitchFamily="18" charset="0"/>
                        </a:rPr>
                        <m:t>𝑄</m:t>
                      </m:r>
                      <m:r>
                        <a:rPr lang="en-US" i="1" dirty="0">
                          <a:latin typeface="Cambria Math" panose="02040503050406030204" pitchFamily="18" charset="0"/>
                        </a:rPr>
                        <m:t> ∪ </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m:t>
                          </m:r>
                        </m:e>
                      </m:d>
                      <m:r>
                        <a:rPr lang="en-US" i="1" dirty="0" smtClean="0">
                          <a:latin typeface="Cambria Math" panose="02040503050406030204" pitchFamily="18" charset="0"/>
                        </a:rPr>
                        <m:t>. </m:t>
                      </m:r>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r>
                                <a:rPr lang="en-US" i="1" dirty="0" err="1" smtClean="0">
                                  <a:latin typeface="Cambria Math" panose="02040503050406030204" pitchFamily="18" charset="0"/>
                                </a:rPr>
                                <m:t>𝑤</m:t>
                              </m:r>
                            </m:e>
                          </m:d>
                        </m:e>
                        <m:sub>
                          <m:r>
                            <a:rPr lang="en-US" i="1" dirty="0" err="1" smtClean="0">
                              <a:latin typeface="Cambria Math" panose="02040503050406030204" pitchFamily="18" charset="0"/>
                            </a:rPr>
                            <m:t>𝑞</m:t>
                          </m:r>
                        </m:sub>
                      </m:sSub>
                      <m:r>
                        <a:rPr lang="en-US" i="1" dirty="0" smtClean="0">
                          <a:latin typeface="Cambria Math" panose="02040503050406030204" pitchFamily="18" charset="0"/>
                        </a:rPr>
                        <m:t> = </m:t>
                      </m:r>
                      <m:r>
                        <a:rPr lang="en-US" i="1" dirty="0" smtClean="0">
                          <a:latin typeface="Cambria Math" panose="02040503050406030204" pitchFamily="18" charset="0"/>
                        </a:rPr>
                        <m:t>1</m:t>
                      </m:r>
                      <m:r>
                        <a:rPr lang="en-US" i="1" dirty="0" smtClean="0">
                          <a:latin typeface="Cambria Math" panose="02040503050406030204" pitchFamily="18" charset="0"/>
                        </a:rPr>
                        <m:t>}</m:t>
                      </m:r>
                    </m:oMath>
                  </m:oMathPara>
                </a14:m>
                <a:endParaRPr lang="en-US" dirty="0"/>
              </a:p>
              <a:p>
                <a:pPr>
                  <a:buFont typeface="Arial" panose="020B0604020202020204" pitchFamily="34" charset="0"/>
                  <a:buChar char="•"/>
                </a:pPr>
                <a:r>
                  <a:rPr lang="en-US" dirty="0"/>
                  <a:t>The initial state is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𝐼</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i="1" dirty="0">
                        <a:latin typeface="Cambria Math" panose="02040503050406030204" pitchFamily="18" charset="0"/>
                      </a:rPr>
                      <m:t>♮</m:t>
                    </m:r>
                    <m:r>
                      <m:rPr>
                        <m:sty m:val="p"/>
                      </m:rPr>
                      <a:rPr lang="en-US" b="0" i="0" dirty="0" smtClean="0">
                        <a:latin typeface="Cambria Math" panose="02040503050406030204" pitchFamily="18" charset="0"/>
                      </a:rPr>
                      <m:t>k</m:t>
                    </m:r>
                    <m:r>
                      <a:rPr lang="en-US" b="0" i="0" dirty="0" smtClean="0">
                        <a:latin typeface="Cambria Math" panose="02040503050406030204" pitchFamily="18" charset="0"/>
                      </a:rPr>
                      <m:t>…</m:t>
                    </m:r>
                    <m:r>
                      <a:rPr lang="en-US" b="0" i="0" dirty="0" smtClean="0">
                        <a:latin typeface="Cambria Math" panose="02040503050406030204" pitchFamily="18" charset="0"/>
                      </a:rPr>
                      <m:t>1</m:t>
                    </m:r>
                  </m:oMath>
                </a14:m>
                <a:endParaRPr lang="en-US" dirty="0"/>
              </a:p>
            </p:txBody>
          </p:sp>
        </mc:Choice>
        <mc:Fallback xmlns="">
          <p:sp>
            <p:nvSpPr>
              <p:cNvPr id="8" name="מציין מיקום תוכן 7"/>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spTree>
    <p:extLst>
      <p:ext uri="{BB962C8B-B14F-4D97-AF65-F5344CB8AC3E}">
        <p14:creationId xmlns:p14="http://schemas.microsoft.com/office/powerpoint/2010/main" val="12953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r>
              <a:rPr lang="en-US" dirty="0"/>
              <a:t>Muller </a:t>
            </a:r>
            <a:r>
              <a:rPr lang="en-US" dirty="0">
                <a:sym typeface="Wingdings" panose="05000000000000000000" pitchFamily="2" charset="2"/>
              </a:rPr>
              <a:t></a:t>
            </a:r>
            <a:r>
              <a:rPr lang="en-US" dirty="0"/>
              <a:t> Rabin</a:t>
            </a:r>
          </a:p>
        </p:txBody>
      </p:sp>
      <mc:AlternateContent xmlns:mc="http://schemas.openxmlformats.org/markup-compatibility/2006" xmlns:a14="http://schemas.microsoft.com/office/drawing/2010/main">
        <mc:Choice Requires="a14">
          <p:sp>
            <p:nvSpPr>
              <p:cNvPr id="2" name="מציין מיקום תוכן 1"/>
              <p:cNvSpPr>
                <a:spLocks noGrp="1"/>
              </p:cNvSpPr>
              <p:nvPr>
                <p:ph idx="1"/>
              </p:nvPr>
            </p:nvSpPr>
            <p:spPr/>
            <p:txBody>
              <a:bodyPr>
                <a:normAutofit/>
              </a:bodyPr>
              <a:lstStyle/>
              <a:p>
                <a:r>
                  <a:rPr lang="en-US" dirty="0"/>
                  <a:t>The transition function </a:t>
                </a:r>
                <a14:m>
                  <m:oMath xmlns:m="http://schemas.openxmlformats.org/officeDocument/2006/math">
                    <m:r>
                      <a:rPr lang="en-US" i="1" dirty="0" smtClean="0">
                        <a:latin typeface="Cambria Math" panose="02040503050406030204" pitchFamily="18" charset="0"/>
                      </a:rPr>
                      <m:t>𝛿</m:t>
                    </m:r>
                  </m:oMath>
                </a14:m>
                <a:r>
                  <a:rPr lang="en-US" i="1" dirty="0"/>
                  <a:t> </a:t>
                </a:r>
                <a:r>
                  <a:rPr lang="en-US" dirty="0"/>
                  <a:t>is constructed as follows: Assume </a:t>
                </a:r>
                <a14:m>
                  <m:oMath xmlns:m="http://schemas.openxmlformats.org/officeDocument/2006/math">
                    <m:r>
                      <a:rPr lang="en-US" i="1" dirty="0" smtClean="0">
                        <a:latin typeface="Cambria Math" panose="02040503050406030204" pitchFamily="18" charset="0"/>
                      </a:rPr>
                      <m:t>𝑖</m:t>
                    </m:r>
                    <m:r>
                      <a:rPr lang="en-US" i="1" dirty="0">
                        <a:latin typeface="Cambria Math" panose="02040503050406030204" pitchFamily="18" charset="0"/>
                      </a:rPr>
                      <m:t>, </m:t>
                    </m:r>
                    <m:r>
                      <a:rPr lang="en-US" i="1" dirty="0" err="1">
                        <a:latin typeface="Cambria Math" panose="02040503050406030204" pitchFamily="18" charset="0"/>
                      </a:rPr>
                      <m:t>𝑖</m:t>
                    </m:r>
                    <m:r>
                      <a:rPr lang="en-US" b="0" i="1" dirty="0" smtClean="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𝑄</m:t>
                    </m:r>
                    <m:r>
                      <a:rPr lang="en-US" i="1" dirty="0">
                        <a:latin typeface="Cambria Math" panose="02040503050406030204" pitchFamily="18" charset="0"/>
                      </a:rPr>
                      <m:t>,  </m:t>
                    </m:r>
                    <m:r>
                      <a:rPr lang="en-US" i="1" dirty="0">
                        <a:latin typeface="Cambria Math" panose="02040503050406030204" pitchFamily="18" charset="0"/>
                      </a:rPr>
                      <m:t>𝑎</m:t>
                    </m:r>
                    <m:r>
                      <a:rPr lang="en-US" i="1" dirty="0">
                        <a:latin typeface="Cambria Math" panose="02040503050406030204" pitchFamily="18" charset="0"/>
                      </a:rPr>
                      <m:t> ∈ </m:t>
                    </m:r>
                    <m:r>
                      <m:rPr>
                        <m:sty m:val="p"/>
                      </m:rPr>
                      <a:rPr lang="en-US" i="0" dirty="0">
                        <a:latin typeface="Cambria Math" panose="02040503050406030204" pitchFamily="18" charset="0"/>
                      </a:rPr>
                      <m:t>Σ</m:t>
                    </m:r>
                    <m:r>
                      <a:rPr lang="en-US" i="1" dirty="0">
                        <a:latin typeface="Cambria Math" panose="02040503050406030204" pitchFamily="18" charset="0"/>
                      </a:rPr>
                      <m:t>,</m:t>
                    </m:r>
                  </m:oMath>
                </a14:m>
                <a:endParaRPr lang="en-US" dirty="0"/>
              </a:p>
              <a:p>
                <a:pPr marL="45720" indent="0">
                  <a:buNone/>
                </a:pPr>
                <a:r>
                  <a:rPr lang="en-US" dirty="0"/>
                  <a:t>and </a:t>
                </a:r>
                <a14:m>
                  <m:oMath xmlns:m="http://schemas.openxmlformats.org/officeDocument/2006/math">
                    <m:r>
                      <a:rPr lang="en-US" i="1" dirty="0" smtClean="0">
                        <a:latin typeface="Cambria Math" panose="02040503050406030204" pitchFamily="18" charset="0"/>
                      </a:rPr>
                      <m:t>𝛿</m:t>
                    </m:r>
                    <m:d>
                      <m:dPr>
                        <m:ctrlPr>
                          <a:rPr lang="en-US" i="1" dirty="0" smtClean="0">
                            <a:latin typeface="Cambria Math" panose="02040503050406030204" pitchFamily="18" charset="0"/>
                          </a:rPr>
                        </m:ctrlPr>
                      </m:dPr>
                      <m:e>
                        <m:r>
                          <a:rPr lang="en-US" i="1"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rPr>
                          <m:t>𝑎</m:t>
                        </m:r>
                      </m:e>
                    </m:d>
                    <m:r>
                      <a:rPr lang="en-US" b="0" i="1" dirty="0" smtClean="0">
                        <a:latin typeface="Cambria Math" panose="02040503050406030204" pitchFamily="18" charset="0"/>
                      </a:rPr>
                      <m:t>=</m:t>
                    </m:r>
                    <m:r>
                      <a:rPr lang="en-US" i="1" dirty="0" err="1">
                        <a:latin typeface="Cambria Math" panose="02040503050406030204" pitchFamily="18" charset="0"/>
                      </a:rPr>
                      <m:t>𝑖</m:t>
                    </m:r>
                    <m:r>
                      <a:rPr lang="en-US" b="0" i="1" dirty="0" smtClean="0">
                        <a:latin typeface="Cambria Math" panose="02040503050406030204" pitchFamily="18" charset="0"/>
                      </a:rPr>
                      <m:t>′</m:t>
                    </m:r>
                  </m:oMath>
                </a14:m>
                <a:r>
                  <a:rPr lang="en-US" dirty="0"/>
                  <a:t>. Then </a:t>
                </a:r>
                <a14:m>
                  <m:oMath xmlns:m="http://schemas.openxmlformats.org/officeDocument/2006/math">
                    <m:r>
                      <a:rPr lang="en-US" i="1" dirty="0" smtClean="0">
                        <a:latin typeface="Cambria Math" panose="02040503050406030204" pitchFamily="18" charset="0"/>
                      </a:rPr>
                      <m:t>𝛿</m:t>
                    </m:r>
                    <m:r>
                      <a:rPr lang="en-US" b="0" i="1" dirty="0" smtClean="0">
                        <a:latin typeface="Cambria Math" panose="02040503050406030204" pitchFamily="18" charset="0"/>
                      </a:rPr>
                      <m:t>′</m:t>
                    </m:r>
                  </m:oMath>
                </a14:m>
                <a:r>
                  <a:rPr lang="en-US" i="1" dirty="0"/>
                  <a:t> </a:t>
                </a:r>
                <a:r>
                  <a:rPr lang="en-US" dirty="0"/>
                  <a:t>is defined for any word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𝑚</m:t>
                        </m:r>
                      </m:e>
                      <m:sub>
                        <m:r>
                          <a:rPr lang="en-US" i="1" dirty="0" smtClean="0">
                            <a:latin typeface="Cambria Math" panose="02040503050406030204" pitchFamily="18" charset="0"/>
                          </a:rPr>
                          <m:t>1</m:t>
                        </m:r>
                      </m:sub>
                    </m:sSub>
                    <m:r>
                      <a:rPr lang="en-US" i="1" dirty="0" smtClean="0">
                        <a:latin typeface="Cambria Math" panose="02040503050406030204" pitchFamily="18" charset="0"/>
                      </a:rPr>
                      <m:t> . .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𝑚</m:t>
                        </m:r>
                      </m:e>
                      <m:sub>
                        <m:r>
                          <a:rPr lang="en-US" i="1" dirty="0" err="1">
                            <a:latin typeface="Cambria Math" panose="02040503050406030204" pitchFamily="18" charset="0"/>
                          </a:rPr>
                          <m:t>𝑟</m:t>
                        </m:r>
                      </m:sub>
                    </m:sSub>
                    <m:r>
                      <m:rPr>
                        <m:nor/>
                      </m:rPr>
                      <a:rPr lang="en-US" dirty="0"/>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𝑚</m:t>
                        </m:r>
                      </m:e>
                      <m:sub>
                        <m:r>
                          <a:rPr lang="en-US" i="1" dirty="0">
                            <a:latin typeface="Cambria Math" panose="02040503050406030204" pitchFamily="18" charset="0"/>
                          </a:rPr>
                          <m:t>𝑟</m:t>
                        </m:r>
                        <m:r>
                          <a:rPr lang="en-US" i="1" dirty="0">
                            <a:latin typeface="Cambria Math" panose="02040503050406030204" pitchFamily="18" charset="0"/>
                          </a:rPr>
                          <m:t>+</m:t>
                        </m:r>
                        <m:r>
                          <a:rPr lang="en-US" i="1" dirty="0">
                            <a:latin typeface="Cambria Math" panose="02040503050406030204" pitchFamily="18" charset="0"/>
                          </a:rPr>
                          <m:t>1</m:t>
                        </m:r>
                      </m:sub>
                    </m:sSub>
                    <m:r>
                      <a:rPr lang="en-US" i="1" dirty="0">
                        <a:latin typeface="Cambria Math" panose="02040503050406030204" pitchFamily="18" charset="0"/>
                      </a:rPr>
                      <m:t> . .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𝑚</m:t>
                        </m:r>
                      </m:e>
                      <m:sub>
                        <m:r>
                          <a:rPr lang="en-US" i="1" dirty="0" err="1">
                            <a:latin typeface="Cambria Math" panose="02040503050406030204" pitchFamily="18" charset="0"/>
                          </a:rPr>
                          <m:t>𝑘</m:t>
                        </m:r>
                      </m:sub>
                    </m:sSub>
                    <m:r>
                      <a:rPr lang="en-US" i="1" dirty="0">
                        <a:latin typeface="Cambria Math" panose="02040503050406030204" pitchFamily="18" charset="0"/>
                      </a:rPr>
                      <m:t>∈</m:t>
                    </m:r>
                    <m:r>
                      <a:rPr lang="en-US" i="1" dirty="0">
                        <a:latin typeface="Cambria Math" panose="02040503050406030204" pitchFamily="18" charset="0"/>
                      </a:rPr>
                      <m:t>𝑄</m:t>
                    </m:r>
                  </m:oMath>
                </a14:m>
                <a:endParaRPr lang="en-US" i="1" dirty="0"/>
              </a:p>
              <a:p>
                <a:pPr marL="45720" indent="0">
                  <a:buNone/>
                </a:pPr>
                <a:r>
                  <a:rPr lang="en-US" dirty="0"/>
                  <a:t>with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𝑚</m:t>
                        </m:r>
                      </m:e>
                      <m:sub>
                        <m:r>
                          <a:rPr lang="en-US" i="1" dirty="0" smtClean="0">
                            <a:latin typeface="Cambria Math" panose="02040503050406030204" pitchFamily="18" charset="0"/>
                          </a:rPr>
                          <m:t>𝑘</m:t>
                        </m:r>
                      </m:sub>
                    </m:sSub>
                    <m:r>
                      <a:rPr lang="en-US" i="1" dirty="0">
                        <a:latin typeface="Cambria Math" panose="02040503050406030204" pitchFamily="18" charset="0"/>
                      </a:rPr>
                      <m:t>=</m:t>
                    </m:r>
                    <m:r>
                      <a:rPr lang="en-US" i="1" dirty="0" err="1">
                        <a:latin typeface="Cambria Math" panose="02040503050406030204" pitchFamily="18" charset="0"/>
                      </a:rPr>
                      <m:t>𝑖</m:t>
                    </m:r>
                  </m:oMath>
                </a14:m>
                <a:r>
                  <a:rPr lang="en-US" dirty="0"/>
                  <a:t>. Supposing that </a:t>
                </a:r>
                <a14:m>
                  <m:oMath xmlns:m="http://schemas.openxmlformats.org/officeDocument/2006/math">
                    <m:r>
                      <a:rPr lang="en-US" i="1" dirty="0" smtClean="0">
                        <a:latin typeface="Cambria Math" panose="02040503050406030204" pitchFamily="18" charset="0"/>
                      </a:rPr>
                      <m:t>𝑖</m:t>
                    </m:r>
                    <m:r>
                      <a:rPr lang="en-US" b="0" i="1" dirty="0" smtClean="0">
                        <a:latin typeface="Cambria Math" panose="02040503050406030204" pitchFamily="18" charset="0"/>
                      </a:rPr>
                      <m:t>′</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𝑚</m:t>
                        </m:r>
                      </m:e>
                      <m:sub>
                        <m:r>
                          <a:rPr lang="en-US" i="1" dirty="0" err="1">
                            <a:latin typeface="Cambria Math" panose="02040503050406030204" pitchFamily="18" charset="0"/>
                          </a:rPr>
                          <m:t>𝑠</m:t>
                        </m:r>
                      </m:sub>
                    </m:sSub>
                  </m:oMath>
                </a14:m>
                <a:r>
                  <a:rPr lang="en-US" dirty="0"/>
                  <a:t>, define </a:t>
                </a:r>
              </a:p>
              <a:p>
                <a:pPr marL="45720" indent="0">
                  <a:buNone/>
                </a:pPr>
                <a14:m>
                  <m:oMathPara xmlns:m="http://schemas.openxmlformats.org/officeDocument/2006/math">
                    <m:oMathParaPr>
                      <m:jc m:val="centerGroup"/>
                    </m:oMathParaPr>
                    <m:oMath xmlns:m="http://schemas.openxmlformats.org/officeDocument/2006/math">
                      <m:r>
                        <a:rPr lang="el-GR" i="1" dirty="0" smtClean="0">
                          <a:latin typeface="Cambria Math" panose="02040503050406030204" pitchFamily="18" charset="0"/>
                        </a:rPr>
                        <m:t>𝛿</m:t>
                      </m:r>
                      <m:r>
                        <a:rPr lang="en-US" i="1" dirty="0" smtClean="0">
                          <a:latin typeface="Cambria Math" panose="02040503050406030204" pitchFamily="18" charset="0"/>
                        </a:rPr>
                        <m:t>’</m:t>
                      </m:r>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𝑚</m:t>
                          </m:r>
                        </m:e>
                        <m:sub>
                          <m:r>
                            <a:rPr lang="en-US" i="1" dirty="0">
                              <a:latin typeface="Cambria Math" panose="02040503050406030204" pitchFamily="18" charset="0"/>
                            </a:rPr>
                            <m:t>1</m:t>
                          </m:r>
                        </m:sub>
                      </m:sSub>
                      <m:r>
                        <a:rPr lang="en-US" i="1" dirty="0">
                          <a:latin typeface="Cambria Math" panose="02040503050406030204" pitchFamily="18" charset="0"/>
                        </a:rPr>
                        <m:t> . . . </m:t>
                      </m:r>
                      <m:sSub>
                        <m:sSubPr>
                          <m:ctrlPr>
                            <a:rPr lang="en-US" i="1" dirty="0">
                              <a:latin typeface="Cambria Math" panose="02040503050406030204" pitchFamily="18" charset="0"/>
                            </a:rPr>
                          </m:ctrlPr>
                        </m:sSubPr>
                        <m:e>
                          <m:r>
                            <a:rPr lang="en-US" i="1" dirty="0" err="1">
                              <a:latin typeface="Cambria Math" panose="02040503050406030204" pitchFamily="18" charset="0"/>
                            </a:rPr>
                            <m:t>𝑚</m:t>
                          </m:r>
                        </m:e>
                        <m:sub>
                          <m:r>
                            <a:rPr lang="en-US" i="1" dirty="0" err="1">
                              <a:latin typeface="Cambria Math" panose="02040503050406030204" pitchFamily="18" charset="0"/>
                            </a:rPr>
                            <m:t>𝑟</m:t>
                          </m:r>
                        </m:sub>
                      </m:sSub>
                      <m:r>
                        <m:rPr>
                          <m:nor/>
                        </m:rPr>
                        <a:rPr lang="en-US" dirty="0"/>
                        <m:t>♮</m:t>
                      </m:r>
                      <m:sSub>
                        <m:sSubPr>
                          <m:ctrlPr>
                            <a:rPr lang="en-US" i="1" dirty="0">
                              <a:latin typeface="Cambria Math" panose="02040503050406030204" pitchFamily="18" charset="0"/>
                            </a:rPr>
                          </m:ctrlPr>
                        </m:sSubPr>
                        <m:e>
                          <m:r>
                            <a:rPr lang="en-US" i="1" dirty="0">
                              <a:latin typeface="Cambria Math" panose="02040503050406030204" pitchFamily="18" charset="0"/>
                            </a:rPr>
                            <m:t>𝑚</m:t>
                          </m:r>
                        </m:e>
                        <m:sub>
                          <m:r>
                            <a:rPr lang="en-US" i="1" dirty="0">
                              <a:latin typeface="Cambria Math" panose="02040503050406030204" pitchFamily="18" charset="0"/>
                            </a:rPr>
                            <m:t>𝑟</m:t>
                          </m:r>
                          <m:r>
                            <a:rPr lang="en-US" i="1" dirty="0">
                              <a:latin typeface="Cambria Math" panose="02040503050406030204" pitchFamily="18" charset="0"/>
                            </a:rPr>
                            <m:t>+</m:t>
                          </m:r>
                          <m:r>
                            <a:rPr lang="en-US" i="1" dirty="0">
                              <a:latin typeface="Cambria Math" panose="02040503050406030204" pitchFamily="18" charset="0"/>
                            </a:rPr>
                            <m:t>1</m:t>
                          </m:r>
                        </m:sub>
                      </m:sSub>
                      <m:r>
                        <a:rPr lang="en-US" i="1" dirty="0">
                          <a:latin typeface="Cambria Math" panose="02040503050406030204" pitchFamily="18" charset="0"/>
                        </a:rPr>
                        <m:t> . . . </m:t>
                      </m:r>
                      <m:sSub>
                        <m:sSubPr>
                          <m:ctrlPr>
                            <a:rPr lang="en-US" i="1" dirty="0">
                              <a:latin typeface="Cambria Math" panose="02040503050406030204" pitchFamily="18" charset="0"/>
                            </a:rPr>
                          </m:ctrlPr>
                        </m:sSubPr>
                        <m:e>
                          <m:r>
                            <a:rPr lang="en-US" i="1" dirty="0" err="1">
                              <a:latin typeface="Cambria Math" panose="02040503050406030204" pitchFamily="18" charset="0"/>
                            </a:rPr>
                            <m:t>𝑚</m:t>
                          </m:r>
                        </m:e>
                        <m:sub>
                          <m:r>
                            <a:rPr lang="en-US" i="1" dirty="0" err="1">
                              <a:latin typeface="Cambria Math" panose="02040503050406030204" pitchFamily="18" charset="0"/>
                            </a:rPr>
                            <m:t>𝑘</m:t>
                          </m:r>
                        </m:sub>
                      </m:sSub>
                      <m:r>
                        <a:rPr lang="en-US" i="1" dirty="0">
                          <a:latin typeface="Cambria Math" panose="02040503050406030204" pitchFamily="18" charset="0"/>
                        </a:rPr>
                        <m:t>, </m:t>
                      </m:r>
                      <m:r>
                        <a:rPr lang="en-US" i="1" dirty="0">
                          <a:latin typeface="Cambria Math" panose="02040503050406030204" pitchFamily="18" charset="0"/>
                        </a:rPr>
                        <m:t>𝑎</m:t>
                      </m:r>
                      <m:r>
                        <a:rPr lang="en-US" i="1" dirty="0">
                          <a:latin typeface="Cambria Math" panose="02040503050406030204" pitchFamily="18" charset="0"/>
                        </a:rPr>
                        <m:t>) := </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𝑚</m:t>
                              </m:r>
                            </m:e>
                            <m:sub>
                              <m:r>
                                <a:rPr lang="en-US" i="1" dirty="0">
                                  <a:latin typeface="Cambria Math" panose="02040503050406030204" pitchFamily="18" charset="0"/>
                                </a:rPr>
                                <m:t>1</m:t>
                              </m:r>
                            </m:sub>
                          </m:sSub>
                          <m:r>
                            <a:rPr lang="en-US" i="1" dirty="0">
                              <a:latin typeface="Cambria Math" panose="02040503050406030204" pitchFamily="18" charset="0"/>
                            </a:rPr>
                            <m:t> . . . </m:t>
                          </m:r>
                          <m:sSub>
                            <m:sSubPr>
                              <m:ctrlPr>
                                <a:rPr lang="en-US" i="1" dirty="0">
                                  <a:latin typeface="Cambria Math" panose="02040503050406030204" pitchFamily="18" charset="0"/>
                                </a:rPr>
                              </m:ctrlPr>
                            </m:sSubPr>
                            <m:e>
                              <m:r>
                                <a:rPr lang="en-US" i="1" dirty="0" err="1">
                                  <a:latin typeface="Cambria Math" panose="02040503050406030204" pitchFamily="18" charset="0"/>
                                </a:rPr>
                                <m:t>𝑚</m:t>
                              </m:r>
                            </m:e>
                            <m:sub>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i="1" dirty="0">
                                  <a:latin typeface="Cambria Math" panose="02040503050406030204" pitchFamily="18" charset="0"/>
                                </a:rPr>
                                <m:t>𝑚</m:t>
                              </m:r>
                            </m:e>
                            <m:sub>
                              <m:r>
                                <a:rPr lang="en-US" b="0" i="1" dirty="0" smtClean="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1</m:t>
                              </m:r>
                            </m:sub>
                          </m:sSub>
                          <m:r>
                            <a:rPr lang="en-US" i="1" dirty="0">
                              <a:latin typeface="Cambria Math" panose="02040503050406030204" pitchFamily="18" charset="0"/>
                            </a:rPr>
                            <m:t> . . . </m:t>
                          </m:r>
                          <m:sSub>
                            <m:sSubPr>
                              <m:ctrlPr>
                                <a:rPr lang="en-US" i="1" dirty="0">
                                  <a:latin typeface="Cambria Math" panose="02040503050406030204" pitchFamily="18" charset="0"/>
                                </a:rPr>
                              </m:ctrlPr>
                            </m:sSubPr>
                            <m:e>
                              <m:r>
                                <a:rPr lang="en-US" i="1" dirty="0" err="1">
                                  <a:latin typeface="Cambria Math" panose="02040503050406030204" pitchFamily="18" charset="0"/>
                                </a:rPr>
                                <m:t>𝑚</m:t>
                              </m:r>
                            </m:e>
                            <m:sub>
                              <m:r>
                                <a:rPr lang="en-US" i="1" dirty="0" err="1">
                                  <a:latin typeface="Cambria Math" panose="02040503050406030204" pitchFamily="18" charset="0"/>
                                </a:rPr>
                                <m:t>𝑘</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𝑚</m:t>
                              </m:r>
                            </m:e>
                            <m:sub>
                              <m:r>
                                <a:rPr lang="en-US" b="0" i="1" dirty="0" smtClean="0">
                                  <a:latin typeface="Cambria Math" panose="02040503050406030204" pitchFamily="18" charset="0"/>
                                </a:rPr>
                                <m:t>𝑠</m:t>
                              </m:r>
                            </m:sub>
                          </m:sSub>
                        </m:e>
                      </m:d>
                    </m:oMath>
                  </m:oMathPara>
                </a14:m>
                <a:endParaRPr lang="en-US" i="1" dirty="0"/>
              </a:p>
              <a:p>
                <a:pPr marL="45720" indent="0">
                  <a:buNone/>
                </a:pPr>
                <a:endParaRPr lang="en-US" i="1" dirty="0"/>
              </a:p>
              <a:p>
                <a:r>
                  <a:rPr lang="en-US" dirty="0"/>
                  <a:t>The acceptance component is given by </a:t>
                </a:r>
                <a14:m>
                  <m:oMath xmlns:m="http://schemas.openxmlformats.org/officeDocument/2006/math">
                    <m:r>
                      <m:rPr>
                        <m:sty m:val="p"/>
                      </m:rPr>
                      <a:rPr lang="en-US" i="0" dirty="0" smtClean="0">
                        <a:latin typeface="Cambria Math" panose="02040503050406030204" pitchFamily="18" charset="0"/>
                      </a:rPr>
                      <m:t>Ω</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𝐸</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𝐹</m:t>
                        </m:r>
                      </m:e>
                      <m:sub>
                        <m:r>
                          <a:rPr lang="en-US" i="1" dirty="0">
                            <a:latin typeface="Cambria Math" panose="02040503050406030204" pitchFamily="18" charset="0"/>
                          </a:rPr>
                          <m:t>1</m:t>
                        </m:r>
                      </m:sub>
                    </m:sSub>
                    <m:r>
                      <a:rPr lang="en-US" i="1" dirty="0">
                        <a:latin typeface="Cambria Math" panose="02040503050406030204" pitchFamily="18" charset="0"/>
                      </a:rPr>
                      <m:t>), . . .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𝐸</m:t>
                        </m:r>
                      </m:e>
                      <m:sub>
                        <m:r>
                          <a:rPr lang="en-US" i="1" dirty="0" err="1">
                            <a:latin typeface="Cambria Math" panose="02040503050406030204" pitchFamily="18" charset="0"/>
                          </a:rPr>
                          <m:t>𝑘</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𝐹</m:t>
                        </m:r>
                      </m:e>
                      <m:sub>
                        <m:r>
                          <a:rPr lang="en-US" i="1" dirty="0" err="1">
                            <a:latin typeface="Cambria Math" panose="02040503050406030204" pitchFamily="18" charset="0"/>
                          </a:rPr>
                          <m:t>𝑘</m:t>
                        </m:r>
                      </m:sub>
                    </m:sSub>
                    <m:r>
                      <a:rPr lang="en-US" i="1" dirty="0">
                        <a:latin typeface="Cambria Math" panose="02040503050406030204" pitchFamily="18" charset="0"/>
                      </a:rPr>
                      <m:t>)}</m:t>
                    </m:r>
                  </m:oMath>
                </a14:m>
                <a:r>
                  <a:rPr lang="en-US" dirty="0"/>
                  <a:t>, defined as follows:</a:t>
                </a:r>
              </a:p>
              <a:p>
                <a:pPr marL="45720" indent="0">
                  <a:buNone/>
                </a:pPr>
                <a:r>
                  <a:rPr lang="en-US" i="1" dirty="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𝑗</m:t>
                        </m:r>
                      </m:sub>
                    </m:sSub>
                    <m:r>
                      <a:rPr lang="en-US" i="1" dirty="0" smtClean="0">
                        <a:latin typeface="Cambria Math" panose="02040503050406030204" pitchFamily="18" charset="0"/>
                      </a:rPr>
                      <m:t> :=</m:t>
                    </m:r>
                    <m:r>
                      <a:rPr lang="en-US" i="1" dirty="0">
                        <a:latin typeface="Cambria Math" panose="02040503050406030204" pitchFamily="18" charset="0"/>
                      </a:rPr>
                      <m:t>{</m:t>
                    </m:r>
                    <m:r>
                      <a:rPr lang="en-US" i="1" dirty="0">
                        <a:latin typeface="Cambria Math" panose="02040503050406030204" pitchFamily="18" charset="0"/>
                      </a:rPr>
                      <m:t>𝑢</m:t>
                    </m:r>
                    <m:r>
                      <m:rPr>
                        <m:nor/>
                      </m:rPr>
                      <a:rPr lang="en-US" dirty="0"/>
                      <m:t>♮</m:t>
                    </m:r>
                    <m:r>
                      <a:rPr lang="en-US" i="1" dirty="0">
                        <a:latin typeface="Cambria Math" panose="02040503050406030204" pitchFamily="18" charset="0"/>
                      </a:rPr>
                      <m:t>𝑣</m:t>
                    </m:r>
                    <m:r>
                      <a:rPr lang="en-US" i="1" dirty="0">
                        <a:latin typeface="Cambria Math" panose="02040503050406030204" pitchFamily="18" charset="0"/>
                      </a:rPr>
                      <m:t> ||</m:t>
                    </m:r>
                    <m:r>
                      <a:rPr lang="en-US" i="1" dirty="0">
                        <a:latin typeface="Cambria Math" panose="02040503050406030204" pitchFamily="18" charset="0"/>
                      </a:rPr>
                      <m:t>𝑢</m:t>
                    </m:r>
                    <m:r>
                      <a:rPr lang="en-US" i="1" dirty="0">
                        <a:latin typeface="Cambria Math" panose="02040503050406030204" pitchFamily="18" charset="0"/>
                      </a:rPr>
                      <m:t>|&lt;</m:t>
                    </m:r>
                    <m:r>
                      <a:rPr lang="en-US" i="1" dirty="0">
                        <a:latin typeface="Cambria Math" panose="02040503050406030204" pitchFamily="18" charset="0"/>
                      </a:rPr>
                      <m:t>𝑗</m:t>
                    </m:r>
                    <m:r>
                      <a:rPr lang="en-US" i="1" dirty="0">
                        <a:latin typeface="Cambria Math" panose="02040503050406030204" pitchFamily="18" charset="0"/>
                      </a:rPr>
                      <m:t>}</m:t>
                    </m:r>
                  </m:oMath>
                </a14:m>
                <a:endParaRPr lang="en-US" i="1" dirty="0"/>
              </a:p>
              <a:p>
                <a:pPr marL="45720" indent="0">
                  <a:buNone/>
                </a:pPr>
                <a:r>
                  <a:rPr lang="en-US" i="1" dirty="0"/>
                  <a:t>- </a:t>
                </a:r>
                <a14:m>
                  <m:oMath xmlns:m="http://schemas.openxmlformats.org/officeDocument/2006/math">
                    <m:r>
                      <a:rPr lang="en-US" i="1" dirty="0" smtClean="0">
                        <a:latin typeface="Cambria Math" panose="02040503050406030204" pitchFamily="18" charset="0"/>
                      </a:rPr>
                      <m:t>𝐹𝑗</m:t>
                    </m:r>
                    <m:r>
                      <a:rPr lang="en-US" b="0" i="1" dirty="0" smtClean="0">
                        <a:latin typeface="Cambria Math" panose="02040503050406030204" pitchFamily="18" charset="0"/>
                      </a:rPr>
                      <m:t> </m:t>
                    </m:r>
                    <m:r>
                      <a:rPr lang="en-US" i="1" dirty="0">
                        <a:latin typeface="Cambria Math" panose="02040503050406030204" pitchFamily="18" charset="0"/>
                      </a:rPr>
                      <m:t>:={</m:t>
                    </m:r>
                    <m:r>
                      <a:rPr lang="en-US" i="1" dirty="0">
                        <a:latin typeface="Cambria Math" panose="02040503050406030204" pitchFamily="18" charset="0"/>
                      </a:rPr>
                      <m:t>𝑢</m:t>
                    </m:r>
                    <m:r>
                      <m:rPr>
                        <m:nor/>
                      </m:rPr>
                      <a:rPr lang="en-US" dirty="0"/>
                      <m:t>♮</m:t>
                    </m:r>
                    <m:r>
                      <a:rPr lang="en-US" i="1" dirty="0">
                        <a:latin typeface="Cambria Math" panose="02040503050406030204" pitchFamily="18" charset="0"/>
                      </a:rPr>
                      <m:t>𝑣</m:t>
                    </m:r>
                    <m:r>
                      <a:rPr lang="en-US" i="1" dirty="0">
                        <a:latin typeface="Cambria Math" panose="02040503050406030204" pitchFamily="18" charset="0"/>
                      </a:rPr>
                      <m:t> ||</m:t>
                    </m:r>
                    <m:r>
                      <a:rPr lang="en-US" i="1" dirty="0">
                        <a:latin typeface="Cambria Math" panose="02040503050406030204" pitchFamily="18" charset="0"/>
                      </a:rPr>
                      <m:t>𝑢</m:t>
                    </m:r>
                    <m:r>
                      <a:rPr lang="en-US" i="1" dirty="0">
                        <a:latin typeface="Cambria Math" panose="02040503050406030204" pitchFamily="18" charset="0"/>
                      </a:rPr>
                      <m:t>|&lt;</m:t>
                    </m:r>
                    <m:r>
                      <a:rPr lang="en-US" i="1" dirty="0">
                        <a:latin typeface="Cambria Math" panose="02040503050406030204" pitchFamily="18" charset="0"/>
                      </a:rPr>
                      <m:t>𝑗</m:t>
                    </m:r>
                    <m:r>
                      <a:rPr lang="en-US" i="1" dirty="0">
                        <a:latin typeface="Cambria Math" panose="02040503050406030204" pitchFamily="18" charset="0"/>
                      </a:rPr>
                      <m:t>} ∪ {</m:t>
                    </m:r>
                    <m:r>
                      <a:rPr lang="en-US" i="1" dirty="0">
                        <a:latin typeface="Cambria Math" panose="02040503050406030204" pitchFamily="18" charset="0"/>
                      </a:rPr>
                      <m:t>𝑢</m:t>
                    </m:r>
                    <m:r>
                      <m:rPr>
                        <m:nor/>
                      </m:rPr>
                      <a:rPr lang="en-US" dirty="0"/>
                      <m:t>♮</m:t>
                    </m:r>
                    <m:r>
                      <a:rPr lang="en-US" i="1" dirty="0">
                        <a:latin typeface="Cambria Math" panose="02040503050406030204" pitchFamily="18" charset="0"/>
                      </a:rPr>
                      <m:t>𝑣</m:t>
                    </m:r>
                    <m:r>
                      <a:rPr lang="en-US" i="1" dirty="0">
                        <a:latin typeface="Cambria Math" panose="02040503050406030204" pitchFamily="18" charset="0"/>
                      </a:rPr>
                      <m:t> | |</m:t>
                    </m:r>
                    <m:r>
                      <a:rPr lang="en-US" i="1" dirty="0">
                        <a:latin typeface="Cambria Math" panose="02040503050406030204" pitchFamily="18" charset="0"/>
                      </a:rPr>
                      <m:t>𝑢</m:t>
                    </m:r>
                    <m:r>
                      <a:rPr lang="en-US" i="1" dirty="0">
                        <a:latin typeface="Cambria Math" panose="02040503050406030204" pitchFamily="18" charset="0"/>
                      </a:rPr>
                      <m:t>|=</m:t>
                    </m:r>
                    <m:r>
                      <a:rPr lang="en-US" i="1" dirty="0">
                        <a:latin typeface="Cambria Math" panose="02040503050406030204" pitchFamily="18" charset="0"/>
                      </a:rPr>
                      <m:t>𝑗</m:t>
                    </m:r>
                    <m:r>
                      <a:rPr lang="en-US" i="1" dirty="0">
                        <a:latin typeface="Cambria Math" panose="02040503050406030204" pitchFamily="18" charset="0"/>
                      </a:rPr>
                      <m:t>∧ {</m:t>
                    </m:r>
                    <m:r>
                      <a:rPr lang="en-US" i="1" dirty="0">
                        <a:latin typeface="Cambria Math" panose="02040503050406030204" pitchFamily="18" charset="0"/>
                      </a:rPr>
                      <m:t>𝑚</m:t>
                    </m:r>
                    <m:r>
                      <a:rPr lang="en-US" i="1" dirty="0">
                        <a:latin typeface="Cambria Math" panose="02040503050406030204" pitchFamily="18" charset="0"/>
                      </a:rPr>
                      <m:t>∈</m:t>
                    </m:r>
                    <m:r>
                      <a:rPr lang="en-US" b="0" i="1" dirty="0" smtClean="0">
                        <a:latin typeface="Cambria Math" panose="02040503050406030204" pitchFamily="18" charset="0"/>
                      </a:rPr>
                      <m:t>𝑄</m:t>
                    </m:r>
                    <m:r>
                      <a:rPr lang="en-US" i="1" dirty="0">
                        <a:latin typeface="Cambria Math" panose="02040503050406030204" pitchFamily="18" charset="0"/>
                      </a:rPr>
                      <m:t> | </m:t>
                    </m:r>
                    <m:r>
                      <a:rPr lang="en-US" i="1" dirty="0" err="1">
                        <a:latin typeface="Cambria Math" panose="02040503050406030204" pitchFamily="18" charset="0"/>
                      </a:rPr>
                      <m:t>𝑚</m:t>
                    </m:r>
                    <m:r>
                      <a:rPr lang="en-US" i="1" dirty="0" err="1">
                        <a:latin typeface="Cambria Math" panose="02040503050406030204" pitchFamily="18" charset="0"/>
                      </a:rPr>
                      <m:t>⊑</m:t>
                    </m:r>
                    <m:r>
                      <a:rPr lang="en-US" i="1" dirty="0" err="1">
                        <a:latin typeface="Cambria Math" panose="02040503050406030204" pitchFamily="18" charset="0"/>
                      </a:rPr>
                      <m:t>𝑣</m:t>
                    </m:r>
                    <m:r>
                      <a:rPr lang="en-US" i="1" dirty="0">
                        <a:latin typeface="Cambria Math" panose="02040503050406030204" pitchFamily="18" charset="0"/>
                      </a:rPr>
                      <m:t>} ∈ </m:t>
                    </m:r>
                    <m:r>
                      <a:rPr lang="en-US" i="1" dirty="0">
                        <a:latin typeface="Cambria Math" panose="02040503050406030204" pitchFamily="18" charset="0"/>
                      </a:rPr>
                      <m:t>𝐹</m:t>
                    </m:r>
                    <m:r>
                      <a:rPr lang="en-US" i="1" dirty="0" smtClean="0">
                        <a:latin typeface="Cambria Math" panose="02040503050406030204" pitchFamily="18" charset="0"/>
                      </a:rPr>
                      <m:t>}</m:t>
                    </m:r>
                  </m:oMath>
                </a14:m>
                <a:endParaRPr lang="en-US" dirty="0"/>
              </a:p>
            </p:txBody>
          </p:sp>
        </mc:Choice>
        <mc:Fallback xmlns="">
          <p:sp>
            <p:nvSpPr>
              <p:cNvPr id="2" name="מציין מיקום תוכן 1"/>
              <p:cNvSpPr>
                <a:spLocks noGrp="1" noRot="1" noChangeAspect="1" noMove="1" noResize="1" noEditPoints="1" noAdjustHandles="1" noChangeArrowheads="1" noChangeShapeType="1" noTextEdit="1"/>
              </p:cNvSpPr>
              <p:nvPr>
                <p:ph idx="1"/>
              </p:nvPr>
            </p:nvSpPr>
            <p:spPr>
              <a:blipFill>
                <a:blip r:embed="rId3"/>
                <a:stretch>
                  <a:fillRect l="-309" t="-1813"/>
                </a:stretch>
              </a:blipFill>
            </p:spPr>
            <p:txBody>
              <a:bodyPr/>
              <a:lstStyle/>
              <a:p>
                <a:r>
                  <a:rPr lang="en-US">
                    <a:noFill/>
                  </a:rPr>
                  <a:t> </a:t>
                </a:r>
              </a:p>
            </p:txBody>
          </p:sp>
        </mc:Fallback>
      </mc:AlternateContent>
    </p:spTree>
    <p:extLst>
      <p:ext uri="{BB962C8B-B14F-4D97-AF65-F5344CB8AC3E}">
        <p14:creationId xmlns:p14="http://schemas.microsoft.com/office/powerpoint/2010/main" val="237834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r>
              <a:rPr lang="en-US" dirty="0"/>
              <a:t>Muller </a:t>
            </a:r>
            <a:r>
              <a:rPr lang="en-US" dirty="0">
                <a:sym typeface="Wingdings" panose="05000000000000000000" pitchFamily="2" charset="2"/>
              </a:rPr>
              <a:t></a:t>
            </a:r>
            <a:r>
              <a:rPr lang="en-US" dirty="0"/>
              <a:t> Parity</a:t>
            </a:r>
          </a:p>
        </p:txBody>
      </p:sp>
      <mc:AlternateContent xmlns:mc="http://schemas.openxmlformats.org/markup-compatibility/2006" xmlns:a14="http://schemas.microsoft.com/office/drawing/2010/main">
        <mc:Choice Requires="a14">
          <p:sp>
            <p:nvSpPr>
              <p:cNvPr id="2" name="מציין מיקום תוכן 1"/>
              <p:cNvSpPr>
                <a:spLocks noGrp="1"/>
              </p:cNvSpPr>
              <p:nvPr>
                <p:ph idx="1"/>
              </p:nvPr>
            </p:nvSpPr>
            <p:spPr/>
            <p:txBody>
              <a:bodyPr>
                <a:normAutofit/>
              </a:bodyPr>
              <a:lstStyle/>
              <a:p>
                <a:r>
                  <a:rPr lang="en-US" dirty="0"/>
                  <a:t>In this transformation, we have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𝐹</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2</m:t>
                        </m:r>
                      </m:sub>
                    </m:sSub>
                    <m:r>
                      <a:rPr lang="en-US" b="0" i="1" dirty="0" smtClean="0">
                        <a:latin typeface="Cambria Math" panose="02040503050406030204" pitchFamily="18" charset="0"/>
                      </a:rPr>
                      <m:t>…</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𝐸</m:t>
                        </m:r>
                      </m:e>
                      <m:sub>
                        <m:r>
                          <a:rPr lang="en-US" i="1" dirty="0" err="1">
                            <a:latin typeface="Cambria Math" panose="02040503050406030204" pitchFamily="18" charset="0"/>
                          </a:rPr>
                          <m:t>𝑘</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𝐹</m:t>
                        </m:r>
                      </m:e>
                      <m:sub>
                        <m:r>
                          <a:rPr lang="en-US" b="0" i="1" dirty="0" smtClean="0">
                            <a:latin typeface="Cambria Math" panose="02040503050406030204" pitchFamily="18" charset="0"/>
                          </a:rPr>
                          <m:t>𝑘</m:t>
                        </m:r>
                      </m:sub>
                    </m:sSub>
                  </m:oMath>
                </a14:m>
                <a:endParaRPr lang="en-US" b="0" dirty="0"/>
              </a:p>
              <a:p>
                <a:r>
                  <a:rPr lang="en-US" dirty="0"/>
                  <a:t>We can remove pairs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𝑖</m:t>
                        </m:r>
                      </m:sub>
                    </m:sSub>
                    <m:r>
                      <a:rPr lang="en-US" b="0" i="0" smtClean="0">
                        <a:latin typeface="Cambria Math" panose="02040503050406030204" pitchFamily="18" charset="0"/>
                      </a:rPr>
                      <m:t>, </m:t>
                    </m:r>
                  </m:oMath>
                </a14:m>
                <a:r>
                  <a:rPr lang="en-US" dirty="0"/>
                  <a:t>And present the automaton as a Parity automaton</a:t>
                </a:r>
              </a:p>
              <a:p>
                <a:endParaRPr lang="en-US" dirty="0"/>
              </a:p>
              <a:p>
                <a:pPr marL="45720" indent="0">
                  <a:buNone/>
                </a:pPr>
                <a:r>
                  <a:rPr lang="en-US" u="sng" dirty="0"/>
                  <a:t>Theorem</a:t>
                </a:r>
                <a:r>
                  <a:rPr lang="en-US" dirty="0"/>
                  <a:t>: By this transformation, </a:t>
                </a:r>
                <a:r>
                  <a:rPr lang="en-US" i="1" dirty="0"/>
                  <a:t>a deterministic Muller automaton with </a:t>
                </a:r>
                <a14:m>
                  <m:oMath xmlns:m="http://schemas.openxmlformats.org/officeDocument/2006/math">
                    <m:r>
                      <a:rPr lang="en-US" i="1" dirty="0" smtClean="0">
                        <a:latin typeface="Cambria Math" panose="02040503050406030204" pitchFamily="18" charset="0"/>
                      </a:rPr>
                      <m:t>𝑛</m:t>
                    </m:r>
                  </m:oMath>
                </a14:m>
                <a:r>
                  <a:rPr lang="en-US" i="1" dirty="0"/>
                  <a:t> states is transformed into a deterministic Rabin automaton with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a:t>
                </a:r>
                <a:r>
                  <a:rPr lang="en-US" i="1" dirty="0"/>
                  <a:t>states and </a:t>
                </a:r>
                <a14:m>
                  <m:oMath xmlns:m="http://schemas.openxmlformats.org/officeDocument/2006/math">
                    <m:r>
                      <a:rPr lang="en-US" i="1" dirty="0" smtClean="0">
                        <a:latin typeface="Cambria Math" panose="02040503050406030204" pitchFamily="18" charset="0"/>
                      </a:rPr>
                      <m:t>𝑛</m:t>
                    </m:r>
                  </m:oMath>
                </a14:m>
                <a:r>
                  <a:rPr lang="en-US" i="1" dirty="0"/>
                  <a:t> accepting pairs, and also into a deterministic parity automaton with </a:t>
                </a:r>
                <a14:m>
                  <m:oMath xmlns:m="http://schemas.openxmlformats.org/officeDocument/2006/math">
                    <m:r>
                      <a:rPr lang="en-US" i="1" dirty="0">
                        <a:latin typeface="Cambria Math" panose="02040503050406030204" pitchFamily="18" charset="0"/>
                      </a:rPr>
                      <m:t>𝑛</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oMath>
                </a14:m>
                <a:r>
                  <a:rPr lang="en-US" dirty="0"/>
                  <a:t> </a:t>
                </a:r>
                <a:r>
                  <a:rPr lang="en-US" i="1" dirty="0"/>
                  <a:t>states and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𝑛</m:t>
                    </m:r>
                  </m:oMath>
                </a14:m>
                <a:r>
                  <a:rPr lang="en-US" i="1" dirty="0"/>
                  <a:t> colors.</a:t>
                </a:r>
                <a:endParaRPr lang="en-US" dirty="0"/>
              </a:p>
            </p:txBody>
          </p:sp>
        </mc:Choice>
        <mc:Fallback xmlns="">
          <p:sp>
            <p:nvSpPr>
              <p:cNvPr id="2" name="מציין מיקום תוכן 1"/>
              <p:cNvSpPr>
                <a:spLocks noGrp="1" noRot="1" noChangeAspect="1" noMove="1" noResize="1" noEditPoints="1" noAdjustHandles="1" noChangeArrowheads="1" noChangeShapeType="1" noTextEdit="1"/>
              </p:cNvSpPr>
              <p:nvPr>
                <p:ph idx="1"/>
              </p:nvPr>
            </p:nvSpPr>
            <p:spPr>
              <a:blipFill>
                <a:blip r:embed="rId3"/>
                <a:stretch>
                  <a:fillRect l="-309" t="-1813"/>
                </a:stretch>
              </a:blipFill>
            </p:spPr>
            <p:txBody>
              <a:bodyPr/>
              <a:lstStyle/>
              <a:p>
                <a:r>
                  <a:rPr lang="en-US">
                    <a:noFill/>
                  </a:rPr>
                  <a:t> </a:t>
                </a:r>
              </a:p>
            </p:txBody>
          </p:sp>
        </mc:Fallback>
      </mc:AlternateContent>
    </p:spTree>
    <p:extLst>
      <p:ext uri="{BB962C8B-B14F-4D97-AF65-F5344CB8AC3E}">
        <p14:creationId xmlns:p14="http://schemas.microsoft.com/office/powerpoint/2010/main" val="45475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Rabin </a:t>
            </a:r>
            <a:r>
              <a:rPr lang="en-US" dirty="0">
                <a:sym typeface="Wingdings" panose="05000000000000000000" pitchFamily="2" charset="2"/>
              </a:rPr>
              <a:t></a:t>
            </a:r>
            <a:r>
              <a:rPr lang="en-US" dirty="0"/>
              <a:t> Streett</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r>
                  <a:rPr lang="en-US" dirty="0"/>
                  <a:t>Note that the negation of the Rabin acceptance condition:</a:t>
                </a:r>
              </a:p>
              <a:p>
                <a:pPr marL="45720" indent="0">
                  <a:buNone/>
                </a:pPr>
                <a:endParaRPr lang="en-US" dirty="0"/>
              </a:p>
              <a:p>
                <a:pPr marL="274320" lvl="1" indent="0">
                  <a:buNone/>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m:t>
                      </m:r>
                      <m:d>
                        <m:dPr>
                          <m:ctrlPr>
                            <a:rPr lang="en-US" sz="2200" i="1">
                              <a:latin typeface="Cambria Math" panose="02040503050406030204" pitchFamily="18" charset="0"/>
                            </a:rPr>
                          </m:ctrlPr>
                        </m:dPr>
                        <m:e>
                          <m:r>
                            <a:rPr lang="en-US" sz="2200" i="1">
                              <a:latin typeface="Cambria Math" panose="02040503050406030204" pitchFamily="18" charset="0"/>
                            </a:rPr>
                            <m:t>𝐸</m:t>
                          </m:r>
                          <m:r>
                            <a:rPr lang="en-US" sz="2200" i="1">
                              <a:latin typeface="Cambria Math" panose="02040503050406030204" pitchFamily="18" charset="0"/>
                            </a:rPr>
                            <m:t>,</m:t>
                          </m:r>
                          <m:r>
                            <a:rPr lang="en-US" sz="2200" i="1">
                              <a:latin typeface="Cambria Math" panose="02040503050406030204" pitchFamily="18" charset="0"/>
                            </a:rPr>
                            <m:t>𝐹</m:t>
                          </m:r>
                        </m:e>
                      </m:d>
                      <m:r>
                        <a:rPr lang="en-US" sz="2200" i="1">
                          <a:latin typeface="Cambria Math" panose="02040503050406030204" pitchFamily="18" charset="0"/>
                        </a:rPr>
                        <m:t>∈</m:t>
                      </m:r>
                      <m:r>
                        <m:rPr>
                          <m:sty m:val="p"/>
                        </m:rPr>
                        <a:rPr lang="en-US" sz="2200">
                          <a:latin typeface="Cambria Math" panose="02040503050406030204" pitchFamily="18" charset="0"/>
                        </a:rPr>
                        <m:t>Ω</m:t>
                      </m:r>
                      <m:r>
                        <a:rPr lang="en-US" sz="2200">
                          <a:latin typeface="Cambria Math" panose="02040503050406030204" pitchFamily="18" charset="0"/>
                        </a:rPr>
                        <m:t> . </m:t>
                      </m:r>
                      <m:d>
                        <m:dPr>
                          <m:ctrlPr>
                            <a:rPr lang="en-US" sz="2200" i="1">
                              <a:latin typeface="Cambria Math" panose="02040503050406030204" pitchFamily="18" charset="0"/>
                            </a:rPr>
                          </m:ctrlPr>
                        </m:dPr>
                        <m:e>
                          <m:r>
                            <a:rPr lang="en-US" sz="2200" i="1">
                              <a:latin typeface="Cambria Math" panose="02040503050406030204" pitchFamily="18" charset="0"/>
                            </a:rPr>
                            <m:t>𝐼𝑛𝑓</m:t>
                          </m:r>
                          <m:d>
                            <m:dPr>
                              <m:ctrlPr>
                                <a:rPr lang="en-US" sz="2200" i="1">
                                  <a:latin typeface="Cambria Math" panose="02040503050406030204" pitchFamily="18" charset="0"/>
                                </a:rPr>
                              </m:ctrlPr>
                            </m:dPr>
                            <m:e>
                              <m:r>
                                <a:rPr lang="en-US" sz="2200" i="1">
                                  <a:latin typeface="Cambria Math" panose="02040503050406030204" pitchFamily="18" charset="0"/>
                                </a:rPr>
                                <m:t>𝜚</m:t>
                              </m:r>
                            </m:e>
                          </m:d>
                          <m:r>
                            <a:rPr lang="en-US" sz="2200" i="1">
                              <a:latin typeface="Cambria Math" panose="02040503050406030204" pitchFamily="18" charset="0"/>
                            </a:rPr>
                            <m:t>∩</m:t>
                          </m:r>
                          <m:r>
                            <a:rPr lang="en-US" sz="2200" i="1">
                              <a:latin typeface="Cambria Math" panose="02040503050406030204" pitchFamily="18" charset="0"/>
                            </a:rPr>
                            <m:t>𝐸</m:t>
                          </m:r>
                          <m:r>
                            <a:rPr lang="en-US" sz="2200" i="1">
                              <a:latin typeface="Cambria Math" panose="02040503050406030204" pitchFamily="18" charset="0"/>
                            </a:rPr>
                            <m:t>=</m:t>
                          </m:r>
                          <m:r>
                            <a:rPr lang="en-US" sz="2200" i="1">
                              <a:latin typeface="Cambria Math" panose="02040503050406030204" pitchFamily="18" charset="0"/>
                            </a:rPr>
                            <m:t>∅</m:t>
                          </m:r>
                        </m:e>
                      </m:d>
                      <m:r>
                        <a:rPr lang="en-US" sz="2200" i="1">
                          <a:latin typeface="Cambria Math" panose="02040503050406030204" pitchFamily="18" charset="0"/>
                        </a:rPr>
                        <m:t>∧(</m:t>
                      </m:r>
                      <m:r>
                        <a:rPr lang="en-US" sz="2200" i="1">
                          <a:latin typeface="Cambria Math" panose="02040503050406030204" pitchFamily="18" charset="0"/>
                        </a:rPr>
                        <m:t>𝐼𝑛𝑓</m:t>
                      </m:r>
                      <m:d>
                        <m:dPr>
                          <m:ctrlPr>
                            <a:rPr lang="en-US" sz="2200" i="1">
                              <a:latin typeface="Cambria Math" panose="02040503050406030204" pitchFamily="18" charset="0"/>
                            </a:rPr>
                          </m:ctrlPr>
                        </m:dPr>
                        <m:e>
                          <m:r>
                            <a:rPr lang="en-US" sz="2200" i="1">
                              <a:latin typeface="Cambria Math" panose="02040503050406030204" pitchFamily="18" charset="0"/>
                            </a:rPr>
                            <m:t>𝜚</m:t>
                          </m:r>
                        </m:e>
                      </m:d>
                      <m:r>
                        <a:rPr lang="en-US" sz="2200" i="1">
                          <a:latin typeface="Cambria Math" panose="02040503050406030204" pitchFamily="18" charset="0"/>
                        </a:rPr>
                        <m:t>∩</m:t>
                      </m:r>
                      <m:r>
                        <a:rPr lang="en-US" sz="2200" i="1">
                          <a:latin typeface="Cambria Math" panose="02040503050406030204" pitchFamily="18" charset="0"/>
                        </a:rPr>
                        <m:t>𝐹</m:t>
                      </m:r>
                      <m:r>
                        <a:rPr lang="en-US" sz="2200" i="1">
                          <a:latin typeface="Cambria Math" panose="02040503050406030204" pitchFamily="18" charset="0"/>
                        </a:rPr>
                        <m:t>≠</m:t>
                      </m:r>
                      <m:r>
                        <a:rPr lang="en-US" sz="2200" i="1">
                          <a:latin typeface="Cambria Math" panose="02040503050406030204" pitchFamily="18" charset="0"/>
                        </a:rPr>
                        <m:t>∅</m:t>
                      </m:r>
                      <m:r>
                        <a:rPr lang="en-US" sz="2200" i="1">
                          <a:latin typeface="Cambria Math" panose="02040503050406030204" pitchFamily="18" charset="0"/>
                        </a:rPr>
                        <m:t>)</m:t>
                      </m:r>
                    </m:oMath>
                  </m:oMathPara>
                </a14:m>
                <a:endParaRPr lang="en-US" sz="2200" dirty="0"/>
              </a:p>
              <a:p>
                <a:pPr marL="274320" lvl="1" indent="0">
                  <a:buNone/>
                </a:pPr>
                <a:endParaRPr lang="en-US" dirty="0"/>
              </a:p>
              <a:p>
                <a:pPr marL="45720" indent="0">
                  <a:buNone/>
                </a:pPr>
                <a:r>
                  <a:rPr lang="en-US" dirty="0"/>
                  <a:t>Is equivalent to the Streett condition:</a:t>
                </a:r>
              </a:p>
              <a:p>
                <a:pPr marL="45720" indent="0">
                  <a:buNone/>
                </a:pPr>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𝐹</m:t>
                          </m:r>
                        </m:e>
                      </m:d>
                      <m:r>
                        <a:rPr lang="en-US" i="1">
                          <a:latin typeface="Cambria Math" panose="02040503050406030204" pitchFamily="18" charset="0"/>
                        </a:rPr>
                        <m:t>∈</m:t>
                      </m:r>
                      <m:r>
                        <m:rPr>
                          <m:sty m:val="p"/>
                        </m:rPr>
                        <a:rPr lang="en-US">
                          <a:latin typeface="Cambria Math" panose="02040503050406030204" pitchFamily="18" charset="0"/>
                        </a:rPr>
                        <m:t>Ω</m:t>
                      </m:r>
                      <m:r>
                        <a:rPr lang="en-US">
                          <a:latin typeface="Cambria Math" panose="02040503050406030204" pitchFamily="18" charset="0"/>
                        </a:rPr>
                        <m:t> . </m:t>
                      </m:r>
                      <m:d>
                        <m:dPr>
                          <m:ctrlPr>
                            <a:rPr lang="en-US" i="1">
                              <a:latin typeface="Cambria Math" panose="02040503050406030204" pitchFamily="18" charset="0"/>
                            </a:rPr>
                          </m:ctrlPr>
                        </m:dPr>
                        <m:e>
                          <m:r>
                            <a:rPr lang="en-US" i="1">
                              <a:latin typeface="Cambria Math" panose="02040503050406030204" pitchFamily="18" charset="0"/>
                            </a:rPr>
                            <m:t>𝐼𝑛𝑓</m:t>
                          </m:r>
                          <m:d>
                            <m:dPr>
                              <m:ctrlPr>
                                <a:rPr lang="en-US" i="1">
                                  <a:latin typeface="Cambria Math" panose="02040503050406030204" pitchFamily="18" charset="0"/>
                                </a:rPr>
                              </m:ctrlPr>
                            </m:dPr>
                            <m:e>
                              <m:r>
                                <a:rPr lang="en-US" i="1">
                                  <a:latin typeface="Cambria Math" panose="02040503050406030204" pitchFamily="18" charset="0"/>
                                </a:rPr>
                                <m:t>𝜚</m:t>
                              </m:r>
                            </m:e>
                          </m:d>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𝐼𝑛𝑓</m:t>
                      </m:r>
                      <m:d>
                        <m:dPr>
                          <m:ctrlPr>
                            <a:rPr lang="en-US" i="1">
                              <a:latin typeface="Cambria Math" panose="02040503050406030204" pitchFamily="18" charset="0"/>
                            </a:rPr>
                          </m:ctrlPr>
                        </m:dPr>
                        <m:e>
                          <m:r>
                            <a:rPr lang="en-US" i="1">
                              <a:latin typeface="Cambria Math" panose="02040503050406030204" pitchFamily="18" charset="0"/>
                            </a:rPr>
                            <m:t>𝜚</m:t>
                          </m:r>
                        </m:e>
                      </m:d>
                      <m:r>
                        <a:rPr lang="en-US" i="1">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m:t>
                      </m:r>
                    </m:oMath>
                  </m:oMathPara>
                </a14:m>
                <a:endParaRPr lang="en-US" i="1" dirty="0"/>
              </a:p>
              <a:p>
                <a:pPr marL="45720" indent="0">
                  <a:buNone/>
                </a:pPr>
                <a:endParaRPr lang="en-US" dirty="0"/>
              </a:p>
              <a:p>
                <a:pPr marL="45720" indent="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spTree>
    <p:extLst>
      <p:ext uri="{BB962C8B-B14F-4D97-AF65-F5344CB8AC3E}">
        <p14:creationId xmlns:p14="http://schemas.microsoft.com/office/powerpoint/2010/main" val="140622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Some Notations</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r>
                  <a:rPr lang="el-GR" dirty="0">
                    <a:latin typeface="Calibri" panose="020F0502020204030204" pitchFamily="34" charset="0"/>
                    <a:cs typeface="Calibri" panose="020F0502020204030204" pitchFamily="34" charset="0"/>
                  </a:rPr>
                  <a:t>ω :=</a:t>
                </a:r>
                <a:r>
                  <a:rPr lang="en-US" dirty="0">
                    <a:latin typeface="Calibri" panose="020F0502020204030204" pitchFamily="34" charset="0"/>
                    <a:cs typeface="Calibri" panose="020F0502020204030204" pitchFamily="34" charset="0"/>
                  </a:rPr>
                  <a:t> {0, 1, 2, 3, . . . }</a:t>
                </a:r>
              </a:p>
              <a:p>
                <a:r>
                  <a:rPr lang="en-US" i="1" dirty="0">
                    <a:latin typeface="Calibri" panose="020F0502020204030204" pitchFamily="34" charset="0"/>
                    <a:cs typeface="Calibri" panose="020F0502020204030204" pitchFamily="34" charset="0"/>
                  </a:rPr>
                  <a:t>Σ* –</a:t>
                </a:r>
                <a:r>
                  <a:rPr lang="en-US" dirty="0">
                    <a:latin typeface="Calibri" panose="020F0502020204030204" pitchFamily="34" charset="0"/>
                    <a:cs typeface="Calibri" panose="020F0502020204030204" pitchFamily="34" charset="0"/>
                  </a:rPr>
                  <a:t> the set of finite words over </a:t>
                </a:r>
                <a:r>
                  <a:rPr lang="en-US" i="1" dirty="0">
                    <a:latin typeface="Calibri" panose="020F0502020204030204" pitchFamily="34" charset="0"/>
                    <a:cs typeface="Calibri" panose="020F0502020204030204" pitchFamily="34" charset="0"/>
                  </a:rPr>
                  <a:t>Σ</a:t>
                </a:r>
              </a:p>
              <a:p>
                <a14:m>
                  <m:oMath xmlns:m="http://schemas.openxmlformats.org/officeDocument/2006/math">
                    <m:sSup>
                      <m:sSupPr>
                        <m:ctrlPr>
                          <a:rPr lang="en-US" b="0" i="1" smtClean="0">
                            <a:latin typeface="Cambria Math" panose="02040503050406030204" pitchFamily="18" charset="0"/>
                            <a:cs typeface="Calibri" panose="020F0502020204030204" pitchFamily="34" charset="0"/>
                          </a:rPr>
                        </m:ctrlPr>
                      </m:sSupPr>
                      <m:e>
                        <m:r>
                          <m:rPr>
                            <m:sty m:val="p"/>
                          </m:rPr>
                          <a:rPr lang="en-US" b="0" i="0" smtClean="0">
                            <a:latin typeface="Cambria Math" panose="02040503050406030204" pitchFamily="18" charset="0"/>
                            <a:cs typeface="Calibri" panose="020F0502020204030204" pitchFamily="34" charset="0"/>
                          </a:rPr>
                          <m:t>Σ</m:t>
                        </m:r>
                      </m:e>
                      <m:sup>
                        <m:r>
                          <m:rPr>
                            <m:nor/>
                          </m:rPr>
                          <a:rPr lang="el-GR" dirty="0">
                            <a:latin typeface="Calibri" panose="020F0502020204030204" pitchFamily="34" charset="0"/>
                            <a:cs typeface="Calibri" panose="020F0502020204030204" pitchFamily="34" charset="0"/>
                          </a:rPr>
                          <m:t>ω</m:t>
                        </m:r>
                      </m:sup>
                    </m:sSup>
                  </m:oMath>
                </a14:m>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the set of infinite words over </a:t>
                </a:r>
                <a:r>
                  <a:rPr lang="en-US" i="1" dirty="0">
                    <a:latin typeface="Calibri" panose="020F0502020204030204" pitchFamily="34" charset="0"/>
                    <a:cs typeface="Calibri" panose="020F0502020204030204" pitchFamily="34" charset="0"/>
                  </a:rPr>
                  <a:t>Σ</a:t>
                </a:r>
              </a:p>
              <a:p>
                <a14:m>
                  <m:oMath xmlns:m="http://schemas.openxmlformats.org/officeDocument/2006/math">
                    <m:r>
                      <a:rPr lang="en-US" i="1" dirty="0" smtClean="0">
                        <a:latin typeface="Cambria Math" panose="02040503050406030204" pitchFamily="18" charset="0"/>
                        <a:cs typeface="Calibri" panose="020F0502020204030204" pitchFamily="34" charset="0"/>
                      </a:rPr>
                      <m:t>𝑢</m:t>
                    </m:r>
                    <m:r>
                      <a:rPr lang="en-US" i="1" dirty="0" err="1" smtClean="0">
                        <a:latin typeface="Cambria Math" panose="02040503050406030204" pitchFamily="18" charset="0"/>
                        <a:cs typeface="Calibri" panose="020F0502020204030204" pitchFamily="34" charset="0"/>
                      </a:rPr>
                      <m:t>,</m:t>
                    </m:r>
                    <m:r>
                      <a:rPr lang="en-US" i="1" dirty="0" err="1" smtClean="0">
                        <a:latin typeface="Cambria Math" panose="02040503050406030204" pitchFamily="18" charset="0"/>
                        <a:cs typeface="Calibri" panose="020F0502020204030204" pitchFamily="34" charset="0"/>
                      </a:rPr>
                      <m:t>𝑣</m:t>
                    </m:r>
                    <m:r>
                      <a:rPr lang="en-US" i="1" dirty="0" err="1" smtClean="0">
                        <a:latin typeface="Cambria Math" panose="02040503050406030204" pitchFamily="18" charset="0"/>
                        <a:cs typeface="Calibri" panose="020F0502020204030204" pitchFamily="34" charset="0"/>
                      </a:rPr>
                      <m:t>,</m:t>
                    </m:r>
                    <m:r>
                      <a:rPr lang="en-US" i="1" dirty="0" err="1" smtClean="0">
                        <a:latin typeface="Cambria Math" panose="02040503050406030204" pitchFamily="18" charset="0"/>
                        <a:cs typeface="Calibri" panose="020F0502020204030204" pitchFamily="34" charset="0"/>
                      </a:rPr>
                      <m:t>𝑤</m:t>
                    </m:r>
                    <m:r>
                      <a:rPr lang="en-US" i="1" dirty="0" smtClean="0">
                        <a:latin typeface="Cambria Math" panose="02040503050406030204" pitchFamily="18" charset="0"/>
                        <a:cs typeface="Calibri" panose="020F0502020204030204" pitchFamily="34" charset="0"/>
                      </a:rPr>
                      <m:t>,</m:t>
                    </m:r>
                  </m:oMath>
                </a14:m>
                <a:r>
                  <a:rPr lang="en-US" i="1" dirty="0">
                    <a:latin typeface="Calibri" panose="020F0502020204030204" pitchFamily="34" charset="0"/>
                    <a:cs typeface="Calibri" panose="020F0502020204030204" pitchFamily="34" charset="0"/>
                  </a:rPr>
                  <a:t>… – finite words</a:t>
                </a:r>
              </a:p>
              <a:p>
                <a14:m>
                  <m:oMath xmlns:m="http://schemas.openxmlformats.org/officeDocument/2006/math">
                    <m:r>
                      <a:rPr lang="en-US" b="0" i="1" smtClean="0">
                        <a:latin typeface="Cambria Math" panose="02040503050406030204" pitchFamily="18" charset="0"/>
                        <a:cs typeface="Calibri" panose="020F0502020204030204" pitchFamily="34" charset="0"/>
                      </a:rPr>
                      <m:t>𝛼</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𝛽</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𝛾</m:t>
                    </m:r>
                  </m:oMath>
                </a14:m>
                <a:r>
                  <a:rPr lang="en-US" i="1" dirty="0">
                    <a:latin typeface="Calibri" panose="020F0502020204030204" pitchFamily="34" charset="0"/>
                    <a:cs typeface="Calibri" panose="020F0502020204030204" pitchFamily="34" charset="0"/>
                  </a:rPr>
                  <a:t>… – infinite words</a:t>
                </a:r>
              </a:p>
              <a:p>
                <a14:m>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d>
                          <m:dPr>
                            <m:begChr m:val="|"/>
                            <m:endChr m:val="|"/>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𝛼</m:t>
                            </m:r>
                          </m:e>
                        </m:d>
                      </m:e>
                      <m:sub>
                        <m:r>
                          <a:rPr lang="en-US" b="0" i="1" smtClean="0">
                            <a:latin typeface="Cambria Math" panose="02040503050406030204" pitchFamily="18" charset="0"/>
                            <a:cs typeface="Calibri" panose="020F0502020204030204" pitchFamily="34" charset="0"/>
                          </a:rPr>
                          <m:t>𝑎</m:t>
                        </m:r>
                      </m:sub>
                    </m:sSub>
                  </m:oMath>
                </a14:m>
                <a:r>
                  <a:rPr lang="en-US" i="1" dirty="0">
                    <a:latin typeface="Calibri" panose="020F0502020204030204" pitchFamily="34" charset="0"/>
                    <a:cs typeface="Calibri" panose="020F0502020204030204" pitchFamily="34" charset="0"/>
                  </a:rPr>
                  <a:t> –  number of a’s in </a:t>
                </a:r>
                <a14:m>
                  <m:oMath xmlns:m="http://schemas.openxmlformats.org/officeDocument/2006/math">
                    <m:r>
                      <a:rPr lang="en-US" b="0" i="1" smtClean="0">
                        <a:latin typeface="Cambria Math" panose="02040503050406030204" pitchFamily="18" charset="0"/>
                        <a:cs typeface="Calibri" panose="020F0502020204030204" pitchFamily="34" charset="0"/>
                      </a:rPr>
                      <m:t>𝛼</m:t>
                    </m:r>
                  </m:oMath>
                </a14:m>
                <a:endParaRPr lang="en-US" i="1" dirty="0">
                  <a:latin typeface="Calibri" panose="020F0502020204030204" pitchFamily="34" charset="0"/>
                  <a:cs typeface="Calibri" panose="020F0502020204030204" pitchFamily="34" charset="0"/>
                </a:endParaRPr>
              </a:p>
              <a:p>
                <a14:m>
                  <m:oMath xmlns:m="http://schemas.openxmlformats.org/officeDocument/2006/math">
                    <m:r>
                      <a:rPr lang="en-US" b="0" i="1" smtClean="0">
                        <a:latin typeface="Cambria Math" panose="02040503050406030204" pitchFamily="18" charset="0"/>
                        <a:cs typeface="Calibri" panose="020F0502020204030204" pitchFamily="34" charset="0"/>
                      </a:rPr>
                      <m:t>𝛼</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𝑖</m:t>
                    </m:r>
                    <m:r>
                      <a:rPr lang="en-US" b="0" i="1" smtClean="0">
                        <a:latin typeface="Cambria Math" panose="02040503050406030204" pitchFamily="18" charset="0"/>
                        <a:cs typeface="Calibri" panose="020F0502020204030204" pitchFamily="34" charset="0"/>
                      </a:rPr>
                      <m:t>)</m:t>
                    </m:r>
                  </m:oMath>
                </a14:m>
                <a:r>
                  <a:rPr lang="en-US" i="1" dirty="0">
                    <a:latin typeface="Calibri" panose="020F0502020204030204" pitchFamily="34" charset="0"/>
                    <a:cs typeface="Calibri" panose="020F0502020204030204" pitchFamily="34" charset="0"/>
                  </a:rPr>
                  <a:t> – the </a:t>
                </a:r>
                <a:r>
                  <a:rPr lang="en-US" i="1" dirty="0" err="1">
                    <a:latin typeface="Calibri" panose="020F0502020204030204" pitchFamily="34" charset="0"/>
                    <a:cs typeface="Calibri" panose="020F0502020204030204" pitchFamily="34" charset="0"/>
                  </a:rPr>
                  <a:t>I’th</a:t>
                </a:r>
                <a:r>
                  <a:rPr lang="en-US" i="1" dirty="0">
                    <a:latin typeface="Calibri" panose="020F0502020204030204" pitchFamily="34" charset="0"/>
                    <a:cs typeface="Calibri" panose="020F0502020204030204" pitchFamily="34" charset="0"/>
                  </a:rPr>
                  <a:t> letter of </a:t>
                </a:r>
                <a14:m>
                  <m:oMath xmlns:m="http://schemas.openxmlformats.org/officeDocument/2006/math">
                    <m:r>
                      <a:rPr lang="en-US" b="0" i="1" smtClean="0">
                        <a:latin typeface="Cambria Math" panose="02040503050406030204" pitchFamily="18" charset="0"/>
                        <a:cs typeface="Calibri" panose="020F0502020204030204" pitchFamily="34" charset="0"/>
                      </a:rPr>
                      <m:t>𝛼</m:t>
                    </m:r>
                  </m:oMath>
                </a14:m>
                <a:endParaRPr lang="en-US" i="1" dirty="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REG – the class of regular languages</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2"/>
                <a:stretch>
                  <a:fillRect t="-1964"/>
                </a:stretch>
              </a:blipFill>
            </p:spPr>
            <p:txBody>
              <a:bodyPr/>
              <a:lstStyle/>
              <a:p>
                <a:r>
                  <a:rPr lang="en-US">
                    <a:noFill/>
                  </a:rPr>
                  <a:t> </a:t>
                </a:r>
              </a:p>
            </p:txBody>
          </p:sp>
        </mc:Fallback>
      </mc:AlternateContent>
    </p:spTree>
    <p:extLst>
      <p:ext uri="{BB962C8B-B14F-4D97-AF65-F5344CB8AC3E}">
        <p14:creationId xmlns:p14="http://schemas.microsoft.com/office/powerpoint/2010/main" val="3681769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Rabin </a:t>
            </a:r>
            <a:r>
              <a:rPr lang="en-US" dirty="0">
                <a:sym typeface="Wingdings" panose="05000000000000000000" pitchFamily="2" charset="2"/>
              </a:rPr>
              <a:t></a:t>
            </a:r>
            <a:r>
              <a:rPr lang="en-US" dirty="0"/>
              <a:t> Streett</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r>
                  <a:rPr lang="en-US" dirty="0"/>
                  <a:t>Let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err="1">
                        <a:latin typeface="Cambria Math" panose="02040503050406030204" pitchFamily="18" charset="0"/>
                      </a:rPr>
                      <m:t>,</m:t>
                    </m:r>
                    <m:r>
                      <a:rPr lang="en-US" i="1" dirty="0" err="1">
                        <a:latin typeface="Cambria Math" panose="02040503050406030204" pitchFamily="18" charset="0"/>
                      </a:rPr>
                      <m:t>𝐹</m:t>
                    </m:r>
                    <m:r>
                      <a:rPr lang="en-US" i="1" dirty="0">
                        <a:latin typeface="Cambria Math" panose="02040503050406030204" pitchFamily="18" charset="0"/>
                      </a:rPr>
                      <m:t>)</m:t>
                    </m:r>
                  </m:oMath>
                </a14:m>
                <a:r>
                  <a:rPr lang="en-US" dirty="0"/>
                  <a:t> be a deterministic Muller automaton. Then the Muller automaton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𝐴</m:t>
                        </m:r>
                      </m:e>
                      <m:sup>
                        <m:r>
                          <a:rPr lang="en-US" b="0" i="1" dirty="0" smtClean="0">
                            <a:latin typeface="Cambria Math" panose="02040503050406030204" pitchFamily="18" charset="0"/>
                          </a:rPr>
                          <m:t>′</m:t>
                        </m:r>
                      </m:sup>
                    </m:sSup>
                    <m:r>
                      <a:rPr lang="en-US" i="1" dirty="0" smtClean="0">
                        <a:latin typeface="Cambria Math" panose="02040503050406030204" pitchFamily="18" charset="0"/>
                      </a:rPr>
                      <m:t>:=(</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b="0" i="1" dirty="0" smtClean="0">
                            <a:latin typeface="Cambria Math" panose="02040503050406030204" pitchFamily="18" charset="0"/>
                          </a:rPr>
                          <m:t>𝐼</m:t>
                        </m:r>
                      </m:sub>
                    </m:sSub>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r>
                          <a:rPr lang="en-US" i="1" dirty="0">
                            <a:latin typeface="Cambria Math" panose="02040503050406030204" pitchFamily="18" charset="0"/>
                          </a:rPr>
                          <m:t>2</m:t>
                        </m:r>
                      </m:e>
                      <m:sup>
                        <m:r>
                          <a:rPr lang="en-US" i="1" dirty="0">
                            <a:latin typeface="Cambria Math" panose="02040503050406030204" pitchFamily="18" charset="0"/>
                          </a:rPr>
                          <m:t>𝑄</m:t>
                        </m:r>
                      </m:sup>
                    </m:sSup>
                    <m:r>
                      <a:rPr lang="en-US" b="0" i="1" dirty="0" smtClean="0">
                        <a:latin typeface="Cambria Math" panose="02040503050406030204" pitchFamily="18" charset="0"/>
                      </a:rPr>
                      <m:t>\</m:t>
                    </m:r>
                    <m:r>
                      <a:rPr lang="en-US" i="1" dirty="0">
                        <a:latin typeface="Cambria Math" panose="02040503050406030204" pitchFamily="18" charset="0"/>
                      </a:rPr>
                      <m:t>𝐹</m:t>
                    </m:r>
                    <m:r>
                      <a:rPr lang="en-US" i="1" dirty="0">
                        <a:latin typeface="Cambria Math" panose="02040503050406030204" pitchFamily="18" charset="0"/>
                      </a:rPr>
                      <m:t>) </m:t>
                    </m:r>
                  </m:oMath>
                </a14:m>
                <a:r>
                  <a:rPr lang="en-US" dirty="0"/>
                  <a:t>recognizes the complement of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oMath>
                </a14:m>
                <a:r>
                  <a:rPr lang="en-US" dirty="0"/>
                  <a:t>.</a:t>
                </a:r>
              </a:p>
              <a:p>
                <a:endParaRPr lang="en-US" dirty="0"/>
              </a:p>
              <a:p>
                <a:pPr marL="45720" indent="0">
                  <a:buNone/>
                </a:pPr>
                <a:r>
                  <a:rPr lang="en-US" dirty="0"/>
                  <a:t>From Rabin to Streett:</a:t>
                </a:r>
                <a:r>
                  <a:rPr lang="he-IL" dirty="0"/>
                  <a:t> </a:t>
                </a:r>
                <a:r>
                  <a:rPr lang="en-US" dirty="0"/>
                  <a:t> (Rabin automaton </a:t>
                </a:r>
                <a14:m>
                  <m:oMath xmlns:m="http://schemas.openxmlformats.org/officeDocument/2006/math">
                    <m:r>
                      <a:rPr lang="en-US" i="1" dirty="0" smtClean="0">
                        <a:latin typeface="Cambria Math" panose="02040503050406030204" pitchFamily="18" charset="0"/>
                      </a:rPr>
                      <m:t>𝐴</m:t>
                    </m:r>
                  </m:oMath>
                </a14:m>
                <a:r>
                  <a:rPr lang="en-US" dirty="0"/>
                  <a:t> with language </a:t>
                </a:r>
                <a14:m>
                  <m:oMath xmlns:m="http://schemas.openxmlformats.org/officeDocument/2006/math">
                    <m:r>
                      <a:rPr lang="en-US" i="1" dirty="0" smtClean="0">
                        <a:latin typeface="Cambria Math" panose="02040503050406030204" pitchFamily="18" charset="0"/>
                      </a:rPr>
                      <m:t>𝐿</m:t>
                    </m:r>
                  </m:oMath>
                </a14:m>
                <a:r>
                  <a:rPr lang="en-US" dirty="0"/>
                  <a:t>)</a:t>
                </a:r>
              </a:p>
              <a:p>
                <a:r>
                  <a:rPr lang="en-US" dirty="0"/>
                  <a:t>From </a:t>
                </a:r>
                <a:r>
                  <a:rPr lang="en-US" i="1" dirty="0"/>
                  <a:t>A </a:t>
                </a:r>
                <a:r>
                  <a:rPr lang="en-US" dirty="0"/>
                  <a:t>construct an equivalent Muller automaton</a:t>
                </a:r>
              </a:p>
              <a:p>
                <a:r>
                  <a:rPr lang="en-US" dirty="0"/>
                  <a:t>Complement the Muller automaton</a:t>
                </a:r>
              </a:p>
              <a:p>
                <a:r>
                  <a:rPr lang="en-US" dirty="0"/>
                  <a:t>Transform it back to a Rabin automaton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recognizing the complement of L</a:t>
                </a:r>
              </a:p>
              <a:p>
                <a:r>
                  <a:rPr lang="en-US" dirty="0"/>
                  <a:t>Used as Streett automaton,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he-IL" dirty="0"/>
                  <a:t> </a:t>
                </a:r>
                <a:r>
                  <a:rPr lang="en-US" dirty="0"/>
                  <a:t> recognizes L</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813"/>
                </a:stretch>
              </a:blipFill>
            </p:spPr>
            <p:txBody>
              <a:bodyPr/>
              <a:lstStyle/>
              <a:p>
                <a:r>
                  <a:rPr lang="en-US">
                    <a:noFill/>
                  </a:rPr>
                  <a:t> </a:t>
                </a:r>
              </a:p>
            </p:txBody>
          </p:sp>
        </mc:Fallback>
      </mc:AlternateContent>
    </p:spTree>
    <p:extLst>
      <p:ext uri="{BB962C8B-B14F-4D97-AF65-F5344CB8AC3E}">
        <p14:creationId xmlns:p14="http://schemas.microsoft.com/office/powerpoint/2010/main" val="255424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dirty="0"/>
              <a:t>So far:</a:t>
            </a:r>
          </a:p>
        </p:txBody>
      </p:sp>
      <p:sp>
        <p:nvSpPr>
          <p:cNvPr id="5" name="מציין מיקום טקסט 4"/>
          <p:cNvSpPr>
            <a:spLocks noGrp="1"/>
          </p:cNvSpPr>
          <p:nvPr>
            <p:ph type="body" idx="1"/>
          </p:nvPr>
        </p:nvSpPr>
        <p:spPr>
          <a:xfrm>
            <a:off x="1143000" y="2001511"/>
            <a:ext cx="4754880" cy="777240"/>
          </a:xfrm>
        </p:spPr>
        <p:txBody>
          <a:bodyPr/>
          <a:lstStyle/>
          <a:p>
            <a:r>
              <a:rPr lang="en-US" dirty="0"/>
              <a:t>Nondeterministic models </a:t>
            </a:r>
          </a:p>
        </p:txBody>
      </p:sp>
      <p:sp>
        <p:nvSpPr>
          <p:cNvPr id="7" name="מציין מיקום טקסט 6"/>
          <p:cNvSpPr>
            <a:spLocks noGrp="1"/>
          </p:cNvSpPr>
          <p:nvPr>
            <p:ph type="body" sz="quarter" idx="3"/>
          </p:nvPr>
        </p:nvSpPr>
        <p:spPr/>
        <p:txBody>
          <a:bodyPr/>
          <a:lstStyle/>
          <a:p>
            <a:r>
              <a:rPr lang="en-US" dirty="0"/>
              <a:t>Deterministic models</a:t>
            </a:r>
          </a:p>
        </p:txBody>
      </p:sp>
      <p:sp>
        <p:nvSpPr>
          <p:cNvPr id="16" name="מלבן: פינות מעוגלות 15"/>
          <p:cNvSpPr/>
          <p:nvPr/>
        </p:nvSpPr>
        <p:spPr>
          <a:xfrm>
            <a:off x="6058861" y="2776272"/>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Büchi</a:t>
            </a:r>
            <a:r>
              <a:rPr lang="en-US" dirty="0"/>
              <a:t> Automaton</a:t>
            </a:r>
          </a:p>
        </p:txBody>
      </p:sp>
      <p:sp>
        <p:nvSpPr>
          <p:cNvPr id="17" name="מלבן: פינות מעוגלות 16"/>
          <p:cNvSpPr/>
          <p:nvPr/>
        </p:nvSpPr>
        <p:spPr>
          <a:xfrm>
            <a:off x="6058861" y="349872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Muller Automaton</a:t>
            </a:r>
          </a:p>
        </p:txBody>
      </p:sp>
      <p:sp>
        <p:nvSpPr>
          <p:cNvPr id="18" name="מלבן: פינות מעוגלות 17"/>
          <p:cNvSpPr/>
          <p:nvPr/>
        </p:nvSpPr>
        <p:spPr>
          <a:xfrm>
            <a:off x="6058861" y="421532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Rabin Automaton</a:t>
            </a:r>
          </a:p>
        </p:txBody>
      </p:sp>
      <p:sp>
        <p:nvSpPr>
          <p:cNvPr id="19" name="מלבן: פינות מעוגלות 18"/>
          <p:cNvSpPr/>
          <p:nvPr/>
        </p:nvSpPr>
        <p:spPr>
          <a:xfrm>
            <a:off x="6058861" y="493193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Streett Automaton</a:t>
            </a:r>
          </a:p>
        </p:txBody>
      </p:sp>
      <p:sp>
        <p:nvSpPr>
          <p:cNvPr id="20" name="מלבן: פינות מעוגלות 19"/>
          <p:cNvSpPr/>
          <p:nvPr/>
        </p:nvSpPr>
        <p:spPr>
          <a:xfrm>
            <a:off x="6058861" y="564853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Parity Automaton</a:t>
            </a:r>
          </a:p>
        </p:txBody>
      </p:sp>
      <p:sp>
        <p:nvSpPr>
          <p:cNvPr id="26" name="מלבן: פינות מעוגלות 25"/>
          <p:cNvSpPr/>
          <p:nvPr/>
        </p:nvSpPr>
        <p:spPr>
          <a:xfrm>
            <a:off x="1234440" y="2776272"/>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Büchi</a:t>
            </a:r>
            <a:r>
              <a:rPr lang="en-US" dirty="0"/>
              <a:t> Automaton</a:t>
            </a:r>
          </a:p>
        </p:txBody>
      </p:sp>
      <p:sp>
        <p:nvSpPr>
          <p:cNvPr id="27" name="מלבן: פינות מעוגלות 26"/>
          <p:cNvSpPr/>
          <p:nvPr/>
        </p:nvSpPr>
        <p:spPr>
          <a:xfrm>
            <a:off x="1234440" y="349872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Muller Automaton</a:t>
            </a:r>
          </a:p>
        </p:txBody>
      </p:sp>
      <p:sp>
        <p:nvSpPr>
          <p:cNvPr id="28" name="מלבן: פינות מעוגלות 27"/>
          <p:cNvSpPr/>
          <p:nvPr/>
        </p:nvSpPr>
        <p:spPr>
          <a:xfrm>
            <a:off x="1234440" y="421532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Rabin Automaton</a:t>
            </a:r>
          </a:p>
        </p:txBody>
      </p:sp>
      <p:sp>
        <p:nvSpPr>
          <p:cNvPr id="29" name="מלבן: פינות מעוגלות 28"/>
          <p:cNvSpPr/>
          <p:nvPr/>
        </p:nvSpPr>
        <p:spPr>
          <a:xfrm>
            <a:off x="1234440" y="493193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Streett Automaton</a:t>
            </a:r>
          </a:p>
        </p:txBody>
      </p:sp>
      <p:sp>
        <p:nvSpPr>
          <p:cNvPr id="30" name="תרשים זרימה: מחבר 29"/>
          <p:cNvSpPr/>
          <p:nvPr/>
        </p:nvSpPr>
        <p:spPr>
          <a:xfrm>
            <a:off x="324259" y="4281088"/>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endParaRPr lang="en-US" sz="1600" dirty="0"/>
          </a:p>
        </p:txBody>
      </p:sp>
      <p:cxnSp>
        <p:nvCxnSpPr>
          <p:cNvPr id="31" name="מחבר: מרפקי 30"/>
          <p:cNvCxnSpPr>
            <a:cxnSpLocks/>
            <a:stCxn id="27" idx="1"/>
            <a:endCxn id="30" idx="0"/>
          </p:cNvCxnSpPr>
          <p:nvPr/>
        </p:nvCxnSpPr>
        <p:spPr>
          <a:xfrm rot="10800000" flipV="1">
            <a:off x="534572" y="3774794"/>
            <a:ext cx="699869" cy="50629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2" name="מחבר: מרפקי 31"/>
          <p:cNvCxnSpPr>
            <a:cxnSpLocks/>
            <a:stCxn id="26" idx="1"/>
            <a:endCxn id="30" idx="0"/>
          </p:cNvCxnSpPr>
          <p:nvPr/>
        </p:nvCxnSpPr>
        <p:spPr>
          <a:xfrm rot="10800000" flipV="1">
            <a:off x="534572" y="3052344"/>
            <a:ext cx="699869" cy="122874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3" name="מחבר: מרפקי 32"/>
          <p:cNvCxnSpPr>
            <a:cxnSpLocks/>
            <a:stCxn id="29" idx="1"/>
            <a:endCxn id="30" idx="4"/>
          </p:cNvCxnSpPr>
          <p:nvPr/>
        </p:nvCxnSpPr>
        <p:spPr>
          <a:xfrm rot="10800000">
            <a:off x="534572" y="4701713"/>
            <a:ext cx="699869" cy="506293"/>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34" name="מלבן: פינות מעוגלות 33"/>
          <p:cNvSpPr/>
          <p:nvPr/>
        </p:nvSpPr>
        <p:spPr>
          <a:xfrm>
            <a:off x="1234440" y="564853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Parity Automaton</a:t>
            </a:r>
          </a:p>
        </p:txBody>
      </p:sp>
      <p:cxnSp>
        <p:nvCxnSpPr>
          <p:cNvPr id="35" name="מחבר: מרפקי 34"/>
          <p:cNvCxnSpPr>
            <a:cxnSpLocks/>
            <a:stCxn id="34" idx="1"/>
            <a:endCxn id="30" idx="4"/>
          </p:cNvCxnSpPr>
          <p:nvPr/>
        </p:nvCxnSpPr>
        <p:spPr>
          <a:xfrm rot="10800000">
            <a:off x="534572" y="4701712"/>
            <a:ext cx="699869" cy="1222898"/>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6" name="מחבר ישר 35"/>
          <p:cNvCxnSpPr>
            <a:stCxn id="28" idx="1"/>
            <a:endCxn id="30" idx="6"/>
          </p:cNvCxnSpPr>
          <p:nvPr/>
        </p:nvCxnSpPr>
        <p:spPr>
          <a:xfrm flipH="1">
            <a:off x="744883" y="4491400"/>
            <a:ext cx="489557" cy="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תרשים זרימה: מחבר 36"/>
              <p:cNvSpPr/>
              <p:nvPr/>
            </p:nvSpPr>
            <p:spPr>
              <a:xfrm>
                <a:off x="9831722" y="3137498"/>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1600" dirty="0"/>
              </a:p>
            </p:txBody>
          </p:sp>
        </mc:Choice>
        <mc:Fallback xmlns="">
          <p:sp>
            <p:nvSpPr>
              <p:cNvPr id="37" name="תרשים זרימה: מחבר 36"/>
              <p:cNvSpPr>
                <a:spLocks noRot="1" noChangeAspect="1" noMove="1" noResize="1" noEditPoints="1" noAdjustHandles="1" noChangeArrowheads="1" noChangeShapeType="1" noTextEdit="1"/>
              </p:cNvSpPr>
              <p:nvPr/>
            </p:nvSpPr>
            <p:spPr>
              <a:xfrm>
                <a:off x="9831722" y="3137498"/>
                <a:ext cx="420624" cy="420624"/>
              </a:xfrm>
              <a:prstGeom prst="flowChartConnector">
                <a:avLst/>
              </a:prstGeom>
              <a:blipFill>
                <a:blip r:embed="rId3"/>
                <a:stretch>
                  <a:fillRect/>
                </a:stretch>
              </a:blipFill>
            </p:spPr>
            <p:txBody>
              <a:bodyPr/>
              <a:lstStyle/>
              <a:p>
                <a:r>
                  <a:rPr lang="en-US">
                    <a:noFill/>
                  </a:rPr>
                  <a:t> </a:t>
                </a:r>
              </a:p>
            </p:txBody>
          </p:sp>
        </mc:Fallback>
      </mc:AlternateContent>
      <p:cxnSp>
        <p:nvCxnSpPr>
          <p:cNvPr id="38" name="מחבר: מרפקי 37"/>
          <p:cNvCxnSpPr>
            <a:cxnSpLocks/>
            <a:stCxn id="16" idx="3"/>
            <a:endCxn id="37" idx="0"/>
          </p:cNvCxnSpPr>
          <p:nvPr/>
        </p:nvCxnSpPr>
        <p:spPr>
          <a:xfrm>
            <a:off x="9460429" y="3052344"/>
            <a:ext cx="581605" cy="8515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9" name="מחבר: מרפקי 38"/>
          <p:cNvCxnSpPr>
            <a:cxnSpLocks/>
            <a:stCxn id="17" idx="3"/>
            <a:endCxn id="37" idx="4"/>
          </p:cNvCxnSpPr>
          <p:nvPr/>
        </p:nvCxnSpPr>
        <p:spPr>
          <a:xfrm flipV="1">
            <a:off x="9460429" y="3558122"/>
            <a:ext cx="581605" cy="21667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 name="מחבר: מעוקל 2"/>
          <p:cNvCxnSpPr>
            <a:stCxn id="17" idx="3"/>
            <a:endCxn id="18" idx="3"/>
          </p:cNvCxnSpPr>
          <p:nvPr/>
        </p:nvCxnSpPr>
        <p:spPr>
          <a:xfrm>
            <a:off x="9460429" y="3774795"/>
            <a:ext cx="12700" cy="716605"/>
          </a:xfrm>
          <a:prstGeom prst="curvedConnector3">
            <a:avLst>
              <a:gd name="adj1" fmla="val 18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מחבר: מעוקל 39"/>
          <p:cNvCxnSpPr>
            <a:cxnSpLocks/>
            <a:stCxn id="17" idx="3"/>
            <a:endCxn id="20" idx="3"/>
          </p:cNvCxnSpPr>
          <p:nvPr/>
        </p:nvCxnSpPr>
        <p:spPr>
          <a:xfrm>
            <a:off x="9460429" y="3774795"/>
            <a:ext cx="12700" cy="2149815"/>
          </a:xfrm>
          <a:prstGeom prst="curvedConnector3">
            <a:avLst>
              <a:gd name="adj1" fmla="val 558947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מחבר: מעוקל 40"/>
          <p:cNvCxnSpPr>
            <a:cxnSpLocks/>
            <a:stCxn id="18" idx="1"/>
            <a:endCxn id="17" idx="1"/>
          </p:cNvCxnSpPr>
          <p:nvPr/>
        </p:nvCxnSpPr>
        <p:spPr>
          <a:xfrm rot="10800000">
            <a:off x="6058861" y="3774796"/>
            <a:ext cx="12700" cy="716605"/>
          </a:xfrm>
          <a:prstGeom prst="curvedConnector3">
            <a:avLst>
              <a:gd name="adj1" fmla="val 18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מחבר: מעוקל 41"/>
          <p:cNvCxnSpPr>
            <a:cxnSpLocks/>
            <a:stCxn id="19" idx="1"/>
            <a:endCxn id="17" idx="1"/>
          </p:cNvCxnSpPr>
          <p:nvPr/>
        </p:nvCxnSpPr>
        <p:spPr>
          <a:xfrm rot="10800000">
            <a:off x="6058861" y="3774795"/>
            <a:ext cx="12700" cy="1433210"/>
          </a:xfrm>
          <a:prstGeom prst="curvedConnector3">
            <a:avLst>
              <a:gd name="adj1" fmla="val 3543157"/>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מחבר: מעוקל 42"/>
          <p:cNvCxnSpPr>
            <a:cxnSpLocks/>
            <a:stCxn id="17" idx="3"/>
            <a:endCxn id="19" idx="3"/>
          </p:cNvCxnSpPr>
          <p:nvPr/>
        </p:nvCxnSpPr>
        <p:spPr>
          <a:xfrm>
            <a:off x="9460429" y="3774795"/>
            <a:ext cx="12700" cy="1433210"/>
          </a:xfrm>
          <a:prstGeom prst="curvedConnector3">
            <a:avLst>
              <a:gd name="adj1" fmla="val 339157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מחבר: מעוקל 50"/>
          <p:cNvCxnSpPr>
            <a:cxnSpLocks/>
            <a:stCxn id="20" idx="1"/>
            <a:endCxn id="18" idx="1"/>
          </p:cNvCxnSpPr>
          <p:nvPr/>
        </p:nvCxnSpPr>
        <p:spPr>
          <a:xfrm rot="10800000">
            <a:off x="6058861" y="4491400"/>
            <a:ext cx="12700" cy="1433210"/>
          </a:xfrm>
          <a:prstGeom prst="curvedConnector3">
            <a:avLst>
              <a:gd name="adj1" fmla="val 3391583"/>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24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dirty="0"/>
              <a:t>So far:</a:t>
            </a:r>
          </a:p>
        </p:txBody>
      </p:sp>
      <p:sp>
        <p:nvSpPr>
          <p:cNvPr id="5" name="מציין מיקום טקסט 4"/>
          <p:cNvSpPr>
            <a:spLocks noGrp="1"/>
          </p:cNvSpPr>
          <p:nvPr>
            <p:ph type="body" idx="1"/>
          </p:nvPr>
        </p:nvSpPr>
        <p:spPr>
          <a:xfrm>
            <a:off x="1143000" y="2001511"/>
            <a:ext cx="4754880" cy="777240"/>
          </a:xfrm>
        </p:spPr>
        <p:txBody>
          <a:bodyPr/>
          <a:lstStyle/>
          <a:p>
            <a:r>
              <a:rPr lang="en-US" dirty="0"/>
              <a:t>Nondeterministic models </a:t>
            </a:r>
          </a:p>
        </p:txBody>
      </p:sp>
      <p:sp>
        <p:nvSpPr>
          <p:cNvPr id="7" name="מציין מיקום טקסט 6"/>
          <p:cNvSpPr>
            <a:spLocks noGrp="1"/>
          </p:cNvSpPr>
          <p:nvPr>
            <p:ph type="body" sz="quarter" idx="3"/>
          </p:nvPr>
        </p:nvSpPr>
        <p:spPr/>
        <p:txBody>
          <a:bodyPr/>
          <a:lstStyle/>
          <a:p>
            <a:r>
              <a:rPr lang="en-US" dirty="0"/>
              <a:t>Deterministic models</a:t>
            </a:r>
          </a:p>
        </p:txBody>
      </p:sp>
      <p:sp>
        <p:nvSpPr>
          <p:cNvPr id="16" name="מלבן: פינות מעוגלות 15"/>
          <p:cNvSpPr/>
          <p:nvPr/>
        </p:nvSpPr>
        <p:spPr>
          <a:xfrm>
            <a:off x="6058861" y="2776272"/>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Büchi</a:t>
            </a:r>
            <a:r>
              <a:rPr lang="en-US" dirty="0"/>
              <a:t> Automaton</a:t>
            </a:r>
          </a:p>
        </p:txBody>
      </p:sp>
      <p:sp>
        <p:nvSpPr>
          <p:cNvPr id="17" name="מלבן: פינות מעוגלות 16"/>
          <p:cNvSpPr/>
          <p:nvPr/>
        </p:nvSpPr>
        <p:spPr>
          <a:xfrm>
            <a:off x="6058861" y="349872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Muller Automaton</a:t>
            </a:r>
          </a:p>
        </p:txBody>
      </p:sp>
      <p:sp>
        <p:nvSpPr>
          <p:cNvPr id="18" name="מלבן: פינות מעוגלות 17"/>
          <p:cNvSpPr/>
          <p:nvPr/>
        </p:nvSpPr>
        <p:spPr>
          <a:xfrm>
            <a:off x="6058861" y="421532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Rabin Automaton</a:t>
            </a:r>
          </a:p>
        </p:txBody>
      </p:sp>
      <p:sp>
        <p:nvSpPr>
          <p:cNvPr id="19" name="מלבן: פינות מעוגלות 18"/>
          <p:cNvSpPr/>
          <p:nvPr/>
        </p:nvSpPr>
        <p:spPr>
          <a:xfrm>
            <a:off x="6058861" y="493193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Streett Automaton</a:t>
            </a:r>
          </a:p>
        </p:txBody>
      </p:sp>
      <p:sp>
        <p:nvSpPr>
          <p:cNvPr id="20" name="מלבן: פינות מעוגלות 19"/>
          <p:cNvSpPr/>
          <p:nvPr/>
        </p:nvSpPr>
        <p:spPr>
          <a:xfrm>
            <a:off x="6058861" y="564853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Parity Automaton</a:t>
            </a:r>
          </a:p>
        </p:txBody>
      </p:sp>
      <p:sp>
        <p:nvSpPr>
          <p:cNvPr id="26" name="מלבן: פינות מעוגלות 25"/>
          <p:cNvSpPr/>
          <p:nvPr/>
        </p:nvSpPr>
        <p:spPr>
          <a:xfrm>
            <a:off x="1234440" y="2776272"/>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Büchi</a:t>
            </a:r>
            <a:r>
              <a:rPr lang="en-US" dirty="0"/>
              <a:t> Automaton</a:t>
            </a:r>
          </a:p>
        </p:txBody>
      </p:sp>
      <p:sp>
        <p:nvSpPr>
          <p:cNvPr id="27" name="מלבן: פינות מעוגלות 26"/>
          <p:cNvSpPr/>
          <p:nvPr/>
        </p:nvSpPr>
        <p:spPr>
          <a:xfrm>
            <a:off x="1234440" y="349872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Muller Automaton</a:t>
            </a:r>
          </a:p>
        </p:txBody>
      </p:sp>
      <p:sp>
        <p:nvSpPr>
          <p:cNvPr id="28" name="מלבן: פינות מעוגלות 27"/>
          <p:cNvSpPr/>
          <p:nvPr/>
        </p:nvSpPr>
        <p:spPr>
          <a:xfrm>
            <a:off x="1234440" y="421532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Rabin Automaton</a:t>
            </a:r>
          </a:p>
        </p:txBody>
      </p:sp>
      <p:sp>
        <p:nvSpPr>
          <p:cNvPr id="29" name="מלבן: פינות מעוגלות 28"/>
          <p:cNvSpPr/>
          <p:nvPr/>
        </p:nvSpPr>
        <p:spPr>
          <a:xfrm>
            <a:off x="1234440" y="493193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Streett Automaton</a:t>
            </a:r>
          </a:p>
        </p:txBody>
      </p:sp>
      <p:sp>
        <p:nvSpPr>
          <p:cNvPr id="30" name="תרשים זרימה: מחבר 29"/>
          <p:cNvSpPr/>
          <p:nvPr/>
        </p:nvSpPr>
        <p:spPr>
          <a:xfrm>
            <a:off x="324259" y="4281088"/>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endParaRPr lang="en-US" sz="1600" dirty="0"/>
          </a:p>
        </p:txBody>
      </p:sp>
      <p:cxnSp>
        <p:nvCxnSpPr>
          <p:cNvPr id="31" name="מחבר: מרפקי 30"/>
          <p:cNvCxnSpPr>
            <a:cxnSpLocks/>
            <a:stCxn id="27" idx="1"/>
            <a:endCxn id="30" idx="0"/>
          </p:cNvCxnSpPr>
          <p:nvPr/>
        </p:nvCxnSpPr>
        <p:spPr>
          <a:xfrm rot="10800000" flipV="1">
            <a:off x="534572" y="3774794"/>
            <a:ext cx="699869" cy="50629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2" name="מחבר: מרפקי 31"/>
          <p:cNvCxnSpPr>
            <a:cxnSpLocks/>
            <a:stCxn id="26" idx="1"/>
            <a:endCxn id="30" idx="0"/>
          </p:cNvCxnSpPr>
          <p:nvPr/>
        </p:nvCxnSpPr>
        <p:spPr>
          <a:xfrm rot="10800000" flipV="1">
            <a:off x="534572" y="3052344"/>
            <a:ext cx="699869" cy="122874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3" name="מחבר: מרפקי 32"/>
          <p:cNvCxnSpPr>
            <a:cxnSpLocks/>
            <a:stCxn id="29" idx="1"/>
            <a:endCxn id="30" idx="4"/>
          </p:cNvCxnSpPr>
          <p:nvPr/>
        </p:nvCxnSpPr>
        <p:spPr>
          <a:xfrm rot="10800000">
            <a:off x="534572" y="4701713"/>
            <a:ext cx="699869" cy="506293"/>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34" name="מלבן: פינות מעוגלות 33"/>
          <p:cNvSpPr/>
          <p:nvPr/>
        </p:nvSpPr>
        <p:spPr>
          <a:xfrm>
            <a:off x="1234440" y="564853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Parity Automaton</a:t>
            </a:r>
          </a:p>
        </p:txBody>
      </p:sp>
      <p:cxnSp>
        <p:nvCxnSpPr>
          <p:cNvPr id="35" name="מחבר: מרפקי 34"/>
          <p:cNvCxnSpPr>
            <a:cxnSpLocks/>
            <a:stCxn id="34" idx="1"/>
            <a:endCxn id="30" idx="4"/>
          </p:cNvCxnSpPr>
          <p:nvPr/>
        </p:nvCxnSpPr>
        <p:spPr>
          <a:xfrm rot="10800000">
            <a:off x="534572" y="4701712"/>
            <a:ext cx="699869" cy="1222898"/>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6" name="מחבר ישר 35"/>
          <p:cNvCxnSpPr>
            <a:stCxn id="28" idx="1"/>
            <a:endCxn id="30" idx="6"/>
          </p:cNvCxnSpPr>
          <p:nvPr/>
        </p:nvCxnSpPr>
        <p:spPr>
          <a:xfrm flipH="1">
            <a:off x="744883" y="4491400"/>
            <a:ext cx="489557" cy="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תרשים זרימה: מחבר 36"/>
              <p:cNvSpPr/>
              <p:nvPr/>
            </p:nvSpPr>
            <p:spPr>
              <a:xfrm>
                <a:off x="11018520" y="3350580"/>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1600" dirty="0"/>
              </a:p>
            </p:txBody>
          </p:sp>
        </mc:Choice>
        <mc:Fallback xmlns="">
          <p:sp>
            <p:nvSpPr>
              <p:cNvPr id="37" name="תרשים זרימה: מחבר 36"/>
              <p:cNvSpPr>
                <a:spLocks noRot="1" noChangeAspect="1" noMove="1" noResize="1" noEditPoints="1" noAdjustHandles="1" noChangeArrowheads="1" noChangeShapeType="1" noTextEdit="1"/>
              </p:cNvSpPr>
              <p:nvPr/>
            </p:nvSpPr>
            <p:spPr>
              <a:xfrm>
                <a:off x="11018520" y="3350580"/>
                <a:ext cx="420624" cy="420624"/>
              </a:xfrm>
              <a:prstGeom prst="flowChartConnector">
                <a:avLst/>
              </a:prstGeom>
              <a:blipFill>
                <a:blip r:embed="rId3"/>
                <a:stretch>
                  <a:fillRect/>
                </a:stretch>
              </a:blipFill>
            </p:spPr>
            <p:txBody>
              <a:bodyPr/>
              <a:lstStyle/>
              <a:p>
                <a:r>
                  <a:rPr lang="en-US">
                    <a:noFill/>
                  </a:rPr>
                  <a:t> </a:t>
                </a:r>
              </a:p>
            </p:txBody>
          </p:sp>
        </mc:Fallback>
      </mc:AlternateContent>
      <p:cxnSp>
        <p:nvCxnSpPr>
          <p:cNvPr id="38" name="מחבר: מרפקי 37"/>
          <p:cNvCxnSpPr>
            <a:cxnSpLocks/>
            <a:stCxn id="16" idx="3"/>
            <a:endCxn id="37" idx="0"/>
          </p:cNvCxnSpPr>
          <p:nvPr/>
        </p:nvCxnSpPr>
        <p:spPr>
          <a:xfrm>
            <a:off x="9460429" y="3052344"/>
            <a:ext cx="1768403" cy="29823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9" name="מחבר: מרפקי 38"/>
          <p:cNvCxnSpPr>
            <a:cxnSpLocks/>
            <a:stCxn id="44" idx="6"/>
            <a:endCxn id="37" idx="4"/>
          </p:cNvCxnSpPr>
          <p:nvPr/>
        </p:nvCxnSpPr>
        <p:spPr>
          <a:xfrm flipV="1">
            <a:off x="10458565" y="3771204"/>
            <a:ext cx="770267" cy="1035508"/>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44" name="תרשים זרימה: מחבר 43"/>
          <p:cNvSpPr/>
          <p:nvPr/>
        </p:nvSpPr>
        <p:spPr>
          <a:xfrm>
            <a:off x="10037941" y="4596400"/>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endParaRPr lang="en-US" sz="1600" dirty="0"/>
          </a:p>
        </p:txBody>
      </p:sp>
      <p:cxnSp>
        <p:nvCxnSpPr>
          <p:cNvPr id="45" name="מחבר: מרפקי 44"/>
          <p:cNvCxnSpPr>
            <a:cxnSpLocks/>
            <a:stCxn id="18" idx="3"/>
            <a:endCxn id="44" idx="0"/>
          </p:cNvCxnSpPr>
          <p:nvPr/>
        </p:nvCxnSpPr>
        <p:spPr>
          <a:xfrm>
            <a:off x="9460429" y="4491400"/>
            <a:ext cx="787824" cy="10500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47" name="מחבר: מרפקי 46"/>
          <p:cNvCxnSpPr>
            <a:cxnSpLocks/>
            <a:stCxn id="17" idx="3"/>
            <a:endCxn id="44" idx="0"/>
          </p:cNvCxnSpPr>
          <p:nvPr/>
        </p:nvCxnSpPr>
        <p:spPr>
          <a:xfrm>
            <a:off x="9460429" y="3774795"/>
            <a:ext cx="787824" cy="821605"/>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48" name="מחבר: מרפקי 47"/>
          <p:cNvCxnSpPr>
            <a:cxnSpLocks/>
            <a:stCxn id="20" idx="3"/>
            <a:endCxn id="44" idx="4"/>
          </p:cNvCxnSpPr>
          <p:nvPr/>
        </p:nvCxnSpPr>
        <p:spPr>
          <a:xfrm flipV="1">
            <a:off x="9460429" y="5017024"/>
            <a:ext cx="787824" cy="90758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51" name="מחבר: מרפקי 50"/>
          <p:cNvCxnSpPr>
            <a:cxnSpLocks/>
            <a:stCxn id="19" idx="3"/>
            <a:endCxn id="44" idx="4"/>
          </p:cNvCxnSpPr>
          <p:nvPr/>
        </p:nvCxnSpPr>
        <p:spPr>
          <a:xfrm flipV="1">
            <a:off x="9460429" y="5017024"/>
            <a:ext cx="787824" cy="190981"/>
          </a:xfrm>
          <a:prstGeom prst="bentConnector2">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468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r>
              <a:rPr lang="en-US" dirty="0"/>
              <a:t>Complement</a:t>
            </a:r>
          </a:p>
        </p:txBody>
      </p:sp>
      <mc:AlternateContent xmlns:mc="http://schemas.openxmlformats.org/markup-compatibility/2006" xmlns:a14="http://schemas.microsoft.com/office/drawing/2010/main">
        <mc:Choice Requires="a14">
          <p:sp>
            <p:nvSpPr>
              <p:cNvPr id="8" name="מציין מיקום תוכן 7"/>
              <p:cNvSpPr>
                <a:spLocks noGrp="1"/>
              </p:cNvSpPr>
              <p:nvPr>
                <p:ph idx="1"/>
              </p:nvPr>
            </p:nvSpPr>
            <p:spPr/>
            <p:txBody>
              <a:bodyPr/>
              <a:lstStyle/>
              <a:p>
                <a:r>
                  <a:rPr lang="en-US" dirty="0"/>
                  <a:t>We showed Muller automaton is closed under complement, and therefor Rabin and Streett are too.</a:t>
                </a:r>
              </a:p>
              <a:p>
                <a:r>
                  <a:rPr lang="en-US" dirty="0"/>
                  <a:t>It is not hard to show this for Parity as well (directly):</a:t>
                </a:r>
              </a:p>
              <a:p>
                <a:endParaRPr lang="en-US" dirty="0"/>
              </a:p>
              <a:p>
                <a:pPr marL="45720" indent="0">
                  <a:buNone/>
                </a:pPr>
                <a:r>
                  <a:rPr lang="en-US" dirty="0"/>
                  <a:t>Let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l-GR" i="0" dirty="0">
                        <a:latin typeface="Cambria Math" panose="02040503050406030204" pitchFamily="18" charset="0"/>
                      </a:rPr>
                      <m:t>Σ</m:t>
                    </m:r>
                    <m:r>
                      <a:rPr lang="el-GR" i="1" dirty="0">
                        <a:latin typeface="Cambria Math" panose="02040503050406030204" pitchFamily="18" charset="0"/>
                      </a:rPr>
                      <m:t>, </m:t>
                    </m:r>
                    <m:r>
                      <a:rPr lang="el-GR" i="1" dirty="0">
                        <a:latin typeface="Cambria Math" panose="02040503050406030204" pitchFamily="18" charset="0"/>
                      </a:rPr>
                      <m:t>𝛿</m:t>
                    </m:r>
                    <m:r>
                      <a:rPr lang="el-GR"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 </m:t>
                    </m:r>
                    <m:r>
                      <a:rPr lang="en-US" i="1" dirty="0">
                        <a:latin typeface="Cambria Math" panose="02040503050406030204" pitchFamily="18" charset="0"/>
                      </a:rPr>
                      <m:t>𝑐</m:t>
                    </m:r>
                    <m:r>
                      <a:rPr lang="en-US" i="1" dirty="0">
                        <a:latin typeface="Cambria Math" panose="02040503050406030204" pitchFamily="18" charset="0"/>
                      </a:rPr>
                      <m:t>)</m:t>
                    </m:r>
                  </m:oMath>
                </a14:m>
                <a:r>
                  <a:rPr lang="en-US" dirty="0"/>
                  <a:t> be a deterministic </a:t>
                </a:r>
                <a:r>
                  <a:rPr lang="el-GR" i="1" dirty="0"/>
                  <a:t>ω</a:t>
                </a:r>
                <a:r>
                  <a:rPr lang="el-GR" dirty="0"/>
                  <a:t>-</a:t>
                </a:r>
                <a:r>
                  <a:rPr lang="en-US" dirty="0"/>
                  <a:t>automaton with parity condition. </a:t>
                </a:r>
              </a:p>
              <a:p>
                <a:pPr marL="45720" indent="0">
                  <a:buNone/>
                </a:pPr>
                <a:r>
                  <a:rPr lang="en-US" dirty="0"/>
                  <a:t>Then the complement of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oMath>
                </a14:m>
                <a:r>
                  <a:rPr lang="en-US" dirty="0"/>
                  <a:t> is recognized by the parity automaton</a:t>
                </a:r>
              </a:p>
              <a:p>
                <a:pPr marL="45720" indent="0">
                  <a:buNone/>
                </a:pPr>
                <a14:m>
                  <m:oMath xmlns:m="http://schemas.openxmlformats.org/officeDocument/2006/math">
                    <m:r>
                      <a:rPr lang="en-US" i="1" dirty="0" smtClean="0">
                        <a:latin typeface="Cambria Math" panose="02040503050406030204" pitchFamily="18" charset="0"/>
                      </a:rPr>
                      <m:t>𝐴</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l-GR" i="0" dirty="0">
                        <a:latin typeface="Cambria Math" panose="02040503050406030204" pitchFamily="18" charset="0"/>
                      </a:rPr>
                      <m:t>Σ</m:t>
                    </m:r>
                    <m:r>
                      <a:rPr lang="el-GR" i="1" dirty="0">
                        <a:latin typeface="Cambria Math" panose="02040503050406030204" pitchFamily="18" charset="0"/>
                      </a:rPr>
                      <m:t>, </m:t>
                    </m:r>
                    <m:r>
                      <a:rPr lang="el-GR" i="1" dirty="0">
                        <a:latin typeface="Cambria Math" panose="02040503050406030204" pitchFamily="18" charset="0"/>
                      </a:rPr>
                      <m:t>𝛿</m:t>
                    </m:r>
                    <m:r>
                      <a:rPr lang="el-GR" i="1" dirty="0">
                        <a:latin typeface="Cambria Math" panose="02040503050406030204" pitchFamily="18" charset="0"/>
                      </a:rPr>
                      <m:t>, </m:t>
                    </m:r>
                    <m:r>
                      <a:rPr lang="en-US" i="1" dirty="0" err="1">
                        <a:latin typeface="Cambria Math" panose="02040503050406030204" pitchFamily="18" charset="0"/>
                      </a:rPr>
                      <m:t>𝑞𝐼</m:t>
                    </m:r>
                    <m:r>
                      <a:rPr lang="en-US" i="1" dirty="0">
                        <a:latin typeface="Cambria Math" panose="02040503050406030204" pitchFamily="18" charset="0"/>
                      </a:rPr>
                      <m:t>, </m:t>
                    </m:r>
                    <m:r>
                      <a:rPr lang="en-US" i="1" dirty="0">
                        <a:latin typeface="Cambria Math" panose="02040503050406030204" pitchFamily="18" charset="0"/>
                      </a:rPr>
                      <m:t>𝑐</m:t>
                    </m:r>
                    <m:r>
                      <a:rPr lang="en-US" b="0" i="1" dirty="0" smtClean="0">
                        <a:latin typeface="Cambria Math" panose="02040503050406030204" pitchFamily="18" charset="0"/>
                      </a:rPr>
                      <m:t>′</m:t>
                    </m:r>
                    <m:r>
                      <a:rPr lang="en-US" i="1" dirty="0">
                        <a:latin typeface="Cambria Math" panose="02040503050406030204" pitchFamily="18" charset="0"/>
                      </a:rPr>
                      <m:t>) </m:t>
                    </m:r>
                  </m:oMath>
                </a14:m>
                <a:r>
                  <a:rPr lang="en-US" dirty="0"/>
                  <a:t>where </a:t>
                </a:r>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𝑞</m:t>
                        </m:r>
                      </m:e>
                    </m:d>
                    <m:r>
                      <a:rPr lang="en-US" i="1" dirty="0" smtClean="0">
                        <a:latin typeface="Cambria Math" panose="02040503050406030204" pitchFamily="18" charset="0"/>
                      </a:rPr>
                      <m:t>=</m:t>
                    </m:r>
                    <m:r>
                      <a:rPr lang="en-US" i="1" dirty="0" smtClean="0">
                        <a:latin typeface="Cambria Math" panose="02040503050406030204" pitchFamily="18" charset="0"/>
                      </a:rPr>
                      <m:t>𝑐</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𝑞</m:t>
                        </m:r>
                      </m:e>
                    </m:d>
                    <m:r>
                      <a:rPr lang="en-US" b="0" i="1" dirty="0" smtClean="0">
                        <a:latin typeface="Cambria Math" panose="02040503050406030204" pitchFamily="18" charset="0"/>
                      </a:rPr>
                      <m:t>+</m:t>
                    </m:r>
                    <m:r>
                      <a:rPr lang="en-US" b="0" i="1" dirty="0" smtClean="0">
                        <a:latin typeface="Cambria Math" panose="02040503050406030204" pitchFamily="18" charset="0"/>
                      </a:rPr>
                      <m:t>1</m:t>
                    </m:r>
                  </m:oMath>
                </a14:m>
                <a:r>
                  <a:rPr lang="en-US" dirty="0"/>
                  <a:t>.</a:t>
                </a:r>
              </a:p>
            </p:txBody>
          </p:sp>
        </mc:Choice>
        <mc:Fallback xmlns="">
          <p:sp>
            <p:nvSpPr>
              <p:cNvPr id="8" name="מציין מיקום תוכן 7"/>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spTree>
    <p:extLst>
      <p:ext uri="{BB962C8B-B14F-4D97-AF65-F5344CB8AC3E}">
        <p14:creationId xmlns:p14="http://schemas.microsoft.com/office/powerpoint/2010/main" val="261143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Deterministic Models</a:t>
            </a:r>
          </a:p>
        </p:txBody>
      </p:sp>
      <p:sp>
        <p:nvSpPr>
          <p:cNvPr id="3" name="מציין מיקום תוכן 2"/>
          <p:cNvSpPr>
            <a:spLocks noGrp="1"/>
          </p:cNvSpPr>
          <p:nvPr>
            <p:ph idx="1"/>
          </p:nvPr>
        </p:nvSpPr>
        <p:spPr/>
        <p:txBody>
          <a:bodyPr>
            <a:normAutofit/>
          </a:bodyPr>
          <a:lstStyle/>
          <a:p>
            <a:endParaRPr lang="en-US" sz="2800" dirty="0"/>
          </a:p>
          <a:p>
            <a:r>
              <a:rPr lang="en-US" sz="2800" u="sng" dirty="0"/>
              <a:t>Theorem</a:t>
            </a:r>
            <a:r>
              <a:rPr lang="en-US" sz="2800" dirty="0"/>
              <a:t>: </a:t>
            </a:r>
            <a:r>
              <a:rPr lang="en-US" sz="2800" i="1" dirty="0"/>
              <a:t>Deterministic Muller automata, Rabin automata, Streett automata and parity automata recognize the same ω-languages, and the class of ω-languages recognized by any of these types of ω-automata is closed under complementation.</a:t>
            </a:r>
            <a:endParaRPr lang="en-US" sz="2800" dirty="0"/>
          </a:p>
        </p:txBody>
      </p:sp>
    </p:spTree>
    <p:extLst>
      <p:ext uri="{BB962C8B-B14F-4D97-AF65-F5344CB8AC3E}">
        <p14:creationId xmlns:p14="http://schemas.microsoft.com/office/powerpoint/2010/main" val="288948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660904" y="2639568"/>
            <a:ext cx="6784848" cy="1356360"/>
          </a:xfrm>
        </p:spPr>
        <p:txBody>
          <a:bodyPr/>
          <a:lstStyle/>
          <a:p>
            <a:pPr algn="ctr"/>
            <a:r>
              <a:rPr lang="en-US" b="1" dirty="0"/>
              <a:t>Lower Bounds</a:t>
            </a:r>
            <a:endParaRPr lang="en-US" dirty="0"/>
          </a:p>
        </p:txBody>
      </p:sp>
    </p:spTree>
    <p:extLst>
      <p:ext uri="{BB962C8B-B14F-4D97-AF65-F5344CB8AC3E}">
        <p14:creationId xmlns:p14="http://schemas.microsoft.com/office/powerpoint/2010/main" val="1581801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r>
              <a:rPr lang="en-US" dirty="0"/>
              <a:t>Lower Bounds</a:t>
            </a:r>
          </a:p>
        </p:txBody>
      </p:sp>
      <mc:AlternateContent xmlns:mc="http://schemas.openxmlformats.org/markup-compatibility/2006" xmlns:a14="http://schemas.microsoft.com/office/drawing/2010/main">
        <mc:Choice Requires="a14">
          <p:sp>
            <p:nvSpPr>
              <p:cNvPr id="4" name="מציין מיקום תוכן 3"/>
              <p:cNvSpPr>
                <a:spLocks noGrp="1"/>
              </p:cNvSpPr>
              <p:nvPr>
                <p:ph idx="1"/>
              </p:nvPr>
            </p:nvSpPr>
            <p:spPr/>
            <p:txBody>
              <a:bodyPr/>
              <a:lstStyle/>
              <a:p>
                <a:pPr marL="45720" indent="0">
                  <a:buNone/>
                </a:pPr>
                <a:r>
                  <a:rPr lang="en-US" u="sng" dirty="0"/>
                  <a:t>Lemma</a:t>
                </a:r>
                <a:r>
                  <a:rPr lang="en-US" dirty="0"/>
                  <a:t>: </a:t>
                </a:r>
                <a:r>
                  <a:rPr lang="en-US" i="1" dirty="0"/>
                  <a:t>Let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err="1">
                        <a:latin typeface="Cambria Math" panose="02040503050406030204" pitchFamily="18" charset="0"/>
                      </a:rPr>
                      <m:t>,</m:t>
                    </m:r>
                    <m:r>
                      <m:rPr>
                        <m:sty m:val="p"/>
                      </m:rPr>
                      <a:rPr lang="en-US" i="0" dirty="0" err="1">
                        <a:latin typeface="Cambria Math" panose="02040503050406030204" pitchFamily="18" charset="0"/>
                      </a:rPr>
                      <m:t>Ω</m:t>
                    </m:r>
                    <m:r>
                      <a:rPr lang="en-US" i="1" dirty="0">
                        <a:latin typeface="Cambria Math" panose="02040503050406030204" pitchFamily="18" charset="0"/>
                      </a:rPr>
                      <m:t>)</m:t>
                    </m:r>
                  </m:oMath>
                </a14:m>
                <a:r>
                  <a:rPr lang="en-US" dirty="0"/>
                  <a:t> </a:t>
                </a:r>
                <a:r>
                  <a:rPr lang="en-US" i="1" dirty="0"/>
                  <a:t>be an ω-automaton with Rabin condition, and assume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𝜚</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𝜚</m:t>
                        </m:r>
                      </m:e>
                      <m:sub>
                        <m:r>
                          <a:rPr lang="en-US" b="0" i="1" smtClean="0">
                            <a:latin typeface="Cambria Math" panose="02040503050406030204" pitchFamily="18" charset="0"/>
                          </a:rPr>
                          <m:t>2</m:t>
                        </m:r>
                      </m:sub>
                    </m:sSub>
                  </m:oMath>
                </a14:m>
                <a:r>
                  <a:rPr lang="en-US" i="1" dirty="0"/>
                  <a:t> are two nonaccepting runs. Then any run with </a:t>
                </a:r>
                <a14:m>
                  <m:oMath xmlns:m="http://schemas.openxmlformats.org/officeDocument/2006/math">
                    <m:r>
                      <a:rPr lang="en-US" i="1" dirty="0" smtClean="0">
                        <a:latin typeface="Cambria Math" panose="02040503050406030204" pitchFamily="18" charset="0"/>
                      </a:rPr>
                      <m:t>𝐼𝑛𝑓</m:t>
                    </m:r>
                    <m:r>
                      <a:rPr lang="en-US" i="1" dirty="0">
                        <a:latin typeface="Cambria Math" panose="02040503050406030204" pitchFamily="18" charset="0"/>
                      </a:rPr>
                      <m:t>(</m:t>
                    </m:r>
                    <m:r>
                      <a:rPr lang="en-US" b="0" i="1" dirty="0" smtClean="0">
                        <a:latin typeface="Cambria Math" panose="02040503050406030204" pitchFamily="18" charset="0"/>
                      </a:rPr>
                      <m:t>𝜚</m:t>
                    </m:r>
                    <m:r>
                      <a:rPr lang="en-US" i="1" dirty="0">
                        <a:latin typeface="Cambria Math" panose="02040503050406030204" pitchFamily="18" charset="0"/>
                      </a:rPr>
                      <m:t>)=</m:t>
                    </m:r>
                    <m:r>
                      <a:rPr lang="en-US" i="1" dirty="0" err="1">
                        <a:latin typeface="Cambria Math" panose="02040503050406030204" pitchFamily="18" charset="0"/>
                      </a:rPr>
                      <m:t>𝐼𝑛𝑓</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𝜚</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m:t>
                    </m:r>
                    <m:r>
                      <a:rPr lang="en-US" i="1" dirty="0" err="1">
                        <a:latin typeface="Cambria Math" panose="02040503050406030204" pitchFamily="18" charset="0"/>
                      </a:rPr>
                      <m:t>𝐼𝑛𝑓</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𝜚</m:t>
                        </m:r>
                      </m:e>
                      <m:sub>
                        <m:r>
                          <a:rPr lang="en-US" b="0" i="1" dirty="0" smtClean="0">
                            <a:latin typeface="Cambria Math" panose="02040503050406030204" pitchFamily="18" charset="0"/>
                          </a:rPr>
                          <m:t>2</m:t>
                        </m:r>
                      </m:sub>
                    </m:sSub>
                    <m:r>
                      <a:rPr lang="en-US" i="1" dirty="0">
                        <a:latin typeface="Cambria Math" panose="02040503050406030204" pitchFamily="18" charset="0"/>
                      </a:rPr>
                      <m:t>)</m:t>
                    </m:r>
                  </m:oMath>
                </a14:m>
                <a:r>
                  <a:rPr lang="en-US" dirty="0"/>
                  <a:t> </a:t>
                </a:r>
                <a:r>
                  <a:rPr lang="en-US" i="1" dirty="0"/>
                  <a:t>is also non-accepting.</a:t>
                </a:r>
              </a:p>
              <a:p>
                <a:pPr marL="45720" indent="0">
                  <a:buNone/>
                </a:pPr>
                <a:r>
                  <a:rPr lang="en-US" i="1" u="sng" dirty="0"/>
                  <a:t>Proof</a:t>
                </a:r>
                <a:r>
                  <a:rPr lang="en-US" i="1" dirty="0"/>
                  <a:t>: </a:t>
                </a:r>
              </a:p>
              <a:p>
                <a:pPr>
                  <a:buFont typeface="Arial" panose="020B0604020202020204" pitchFamily="34" charset="0"/>
                  <a:buChar char="•"/>
                </a:pPr>
                <a:r>
                  <a:rPr lang="en-US" i="1" dirty="0"/>
                  <a:t>Assume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𝜚</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𝜚</m:t>
                        </m:r>
                      </m:e>
                      <m:sub>
                        <m:r>
                          <a:rPr lang="en-US" b="0" i="1" smtClean="0">
                            <a:latin typeface="Cambria Math" panose="02040503050406030204" pitchFamily="18" charset="0"/>
                          </a:rPr>
                          <m:t>2</m:t>
                        </m:r>
                      </m:sub>
                    </m:sSub>
                  </m:oMath>
                </a14:m>
                <a:r>
                  <a:rPr lang="en-US" i="1" dirty="0"/>
                  <a:t> are non accepting, but </a:t>
                </a:r>
                <a14:m>
                  <m:oMath xmlns:m="http://schemas.openxmlformats.org/officeDocument/2006/math">
                    <m:r>
                      <a:rPr lang="en-US" b="0" i="1" smtClean="0">
                        <a:latin typeface="Cambria Math" panose="02040503050406030204" pitchFamily="18" charset="0"/>
                      </a:rPr>
                      <m:t>𝜚</m:t>
                    </m:r>
                  </m:oMath>
                </a14:m>
                <a:r>
                  <a:rPr lang="en-US" i="1" dirty="0"/>
                  <a:t> with </a:t>
                </a:r>
                <a14:m>
                  <m:oMath xmlns:m="http://schemas.openxmlformats.org/officeDocument/2006/math">
                    <m:r>
                      <a:rPr lang="en-US" b="0" i="1" smtClean="0">
                        <a:latin typeface="Cambria Math" panose="02040503050406030204" pitchFamily="18" charset="0"/>
                      </a:rPr>
                      <m:t>𝐼𝑛𝑓</m:t>
                    </m:r>
                    <m:d>
                      <m:dPr>
                        <m:ctrlPr>
                          <a:rPr lang="en-US" b="0" i="1" smtClean="0">
                            <a:latin typeface="Cambria Math" panose="02040503050406030204" pitchFamily="18" charset="0"/>
                          </a:rPr>
                        </m:ctrlPr>
                      </m:dPr>
                      <m:e>
                        <m:r>
                          <a:rPr lang="en-US" b="0" i="1" smtClean="0">
                            <a:latin typeface="Cambria Math" panose="02040503050406030204" pitchFamily="18" charset="0"/>
                          </a:rPr>
                          <m:t>𝜚</m:t>
                        </m:r>
                      </m:e>
                    </m:d>
                    <m:r>
                      <a:rPr lang="en-US" b="0" i="1" smtClean="0">
                        <a:latin typeface="Cambria Math" panose="02040503050406030204" pitchFamily="18" charset="0"/>
                      </a:rPr>
                      <m:t>=</m:t>
                    </m:r>
                    <m:r>
                      <a:rPr lang="en-US" b="0" i="1" smtClean="0">
                        <a:latin typeface="Cambria Math" panose="02040503050406030204" pitchFamily="18" charset="0"/>
                      </a:rPr>
                      <m:t>𝐼𝑛𝑓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𝜚</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𝐼𝑛𝑓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𝜚</m:t>
                            </m:r>
                          </m:e>
                          <m:sub>
                            <m:r>
                              <a:rPr lang="en-US" b="0" i="1" smtClean="0">
                                <a:latin typeface="Cambria Math" panose="02040503050406030204" pitchFamily="18" charset="0"/>
                              </a:rPr>
                              <m:t>2</m:t>
                            </m:r>
                          </m:sub>
                        </m:sSub>
                      </m:e>
                    </m:d>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m:t>
                    </m:r>
                  </m:oMath>
                </a14:m>
                <a:endParaRPr lang="en-US" b="0" i="1" dirty="0"/>
              </a:p>
              <a:p>
                <a:pPr>
                  <a:buFont typeface="Arial" panose="020B0604020202020204" pitchFamily="34" charset="0"/>
                  <a:buChar char="•"/>
                </a:pPr>
                <a:r>
                  <a:rPr lang="en-US" i="1" dirty="0"/>
                  <a:t>There is a pair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a14:m>
                <a:r>
                  <a:rPr lang="en-US" i="1" dirty="0"/>
                  <a:t> </a:t>
                </a:r>
                <a:r>
                  <a:rPr lang="en-US" i="1" dirty="0" err="1"/>
                  <a:t>s.t.</a:t>
                </a:r>
                <a:r>
                  <a:rPr lang="en-US" i="1" dirty="0"/>
                  <a:t> </a:t>
                </a:r>
                <a14:m>
                  <m:oMath xmlns:m="http://schemas.openxmlformats.org/officeDocument/2006/math">
                    <m:r>
                      <a:rPr lang="en-US" b="0" i="1" smtClean="0">
                        <a:latin typeface="Cambria Math" panose="02040503050406030204" pitchFamily="18" charset="0"/>
                      </a:rPr>
                      <m:t>𝐼𝑛𝑓</m:t>
                    </m:r>
                    <m:d>
                      <m:dPr>
                        <m:ctrlPr>
                          <a:rPr lang="en-US" b="0" i="1" smtClean="0">
                            <a:latin typeface="Cambria Math" panose="02040503050406030204" pitchFamily="18" charset="0"/>
                          </a:rPr>
                        </m:ctrlPr>
                      </m:dPr>
                      <m:e>
                        <m:r>
                          <a:rPr lang="en-US" b="0" i="1" smtClean="0">
                            <a:latin typeface="Cambria Math" panose="02040503050406030204" pitchFamily="18" charset="0"/>
                          </a:rPr>
                          <m:t>𝜚</m:t>
                        </m:r>
                      </m:e>
                    </m:d>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 </m:t>
                    </m:r>
                  </m:oMath>
                </a14:m>
                <a:r>
                  <a:rPr lang="en-US" i="1" dirty="0"/>
                  <a:t>and </a:t>
                </a:r>
                <a14:m>
                  <m:oMath xmlns:m="http://schemas.openxmlformats.org/officeDocument/2006/math">
                    <m:r>
                      <a:rPr lang="en-US" i="1">
                        <a:latin typeface="Cambria Math" panose="02040503050406030204" pitchFamily="18" charset="0"/>
                      </a:rPr>
                      <m:t>𝐼𝑛𝑓</m:t>
                    </m:r>
                    <m:d>
                      <m:dPr>
                        <m:ctrlPr>
                          <a:rPr lang="en-US" i="1">
                            <a:latin typeface="Cambria Math" panose="02040503050406030204" pitchFamily="18" charset="0"/>
                          </a:rPr>
                        </m:ctrlPr>
                      </m:dPr>
                      <m:e>
                        <m:r>
                          <a:rPr lang="en-US" i="1">
                            <a:latin typeface="Cambria Math" panose="02040503050406030204" pitchFamily="18" charset="0"/>
                          </a:rPr>
                          <m:t>𝜚</m:t>
                        </m:r>
                      </m:e>
                    </m:d>
                    <m:r>
                      <a:rPr lang="en-US" i="1">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 </m:t>
                    </m:r>
                  </m:oMath>
                </a14:m>
                <a:endParaRPr lang="en-US" i="1" dirty="0"/>
              </a:p>
              <a:p>
                <a:pPr>
                  <a:buFont typeface="Arial" panose="020B0604020202020204" pitchFamily="34" charset="0"/>
                  <a:buChar char="•"/>
                </a:pPr>
                <a14:m>
                  <m:oMath xmlns:m="http://schemas.openxmlformats.org/officeDocument/2006/math">
                    <m:r>
                      <a:rPr lang="en-US" i="1">
                        <a:latin typeface="Cambria Math" panose="02040503050406030204" pitchFamily="18" charset="0"/>
                      </a:rPr>
                      <m:t>𝐼𝑛𝑓</m:t>
                    </m:r>
                    <m:d>
                      <m:dPr>
                        <m:ctrlPr>
                          <a:rPr lang="en-US" i="1">
                            <a:latin typeface="Cambria Math" panose="02040503050406030204" pitchFamily="18" charset="0"/>
                          </a:rPr>
                        </m:ctrlPr>
                      </m:dPr>
                      <m:e>
                        <m:r>
                          <a:rPr lang="en-US" i="1">
                            <a:latin typeface="Cambria Math" panose="02040503050406030204" pitchFamily="18" charset="0"/>
                          </a:rPr>
                          <m:t>𝜚</m:t>
                        </m:r>
                      </m:e>
                    </m:d>
                    <m:r>
                      <a:rPr lang="en-US" i="1">
                        <a:latin typeface="Cambria Math" panose="02040503050406030204" pitchFamily="18" charset="0"/>
                      </a:rPr>
                      <m:t>=</m:t>
                    </m:r>
                    <m:r>
                      <a:rPr lang="en-US" i="1">
                        <a:latin typeface="Cambria Math" panose="02040503050406030204" pitchFamily="18" charset="0"/>
                      </a:rPr>
                      <m:t>𝐼𝑛𝑓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𝜚</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𝐼𝑛𝑓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𝜚</m:t>
                            </m:r>
                          </m:e>
                          <m:sub>
                            <m:r>
                              <a:rPr lang="en-US" i="1">
                                <a:latin typeface="Cambria Math" panose="02040503050406030204" pitchFamily="18" charset="0"/>
                              </a:rPr>
                              <m:t>2</m:t>
                            </m:r>
                          </m:sub>
                        </m:sSub>
                      </m:e>
                    </m:d>
                  </m:oMath>
                </a14:m>
                <a:r>
                  <a:rPr lang="en-US" i="1" dirty="0"/>
                  <a:t> </a:t>
                </a:r>
                <a:r>
                  <a:rPr lang="en-US" i="1" dirty="0">
                    <a:sym typeface="Wingdings" panose="05000000000000000000" pitchFamily="2" charset="2"/>
                  </a:rPr>
                  <a:t> </a:t>
                </a:r>
                <a14:m>
                  <m:oMath xmlns:m="http://schemas.openxmlformats.org/officeDocument/2006/math">
                    <m:r>
                      <a:rPr lang="en-US" i="1">
                        <a:latin typeface="Cambria Math" panose="02040503050406030204" pitchFamily="18" charset="0"/>
                      </a:rPr>
                      <m:t>𝐼𝑛𝑓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𝜚</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 </m:t>
                    </m:r>
                  </m:oMath>
                </a14:m>
                <a:r>
                  <a:rPr lang="en-US" i="1" dirty="0"/>
                  <a:t>and </a:t>
                </a:r>
                <a14:m>
                  <m:oMath xmlns:m="http://schemas.openxmlformats.org/officeDocument/2006/math">
                    <m:r>
                      <a:rPr lang="en-US" i="1">
                        <a:latin typeface="Cambria Math" panose="02040503050406030204" pitchFamily="18" charset="0"/>
                      </a:rPr>
                      <m:t>𝐼𝑛𝑓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𝜚</m:t>
                            </m:r>
                          </m:e>
                          <m:sub>
                            <m:r>
                              <a:rPr lang="en-US" i="1">
                                <a:latin typeface="Cambria Math" panose="02040503050406030204" pitchFamily="18" charset="0"/>
                              </a:rPr>
                              <m:t>2</m:t>
                            </m:r>
                          </m:sub>
                        </m:sSub>
                      </m:e>
                    </m:d>
                    <m:r>
                      <a:rPr lang="en-US" i="1">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 </m:t>
                    </m:r>
                  </m:oMath>
                </a14:m>
                <a:r>
                  <a:rPr lang="en-US" i="1" dirty="0"/>
                  <a:t>,</a:t>
                </a:r>
              </a:p>
              <a:p>
                <a:pPr marL="45720" indent="0">
                  <a:buNone/>
                </a:pPr>
                <a:r>
                  <a:rPr lang="en-US" i="1" dirty="0"/>
                  <a:t>And also </a:t>
                </a:r>
                <a14:m>
                  <m:oMath xmlns:m="http://schemas.openxmlformats.org/officeDocument/2006/math">
                    <m:r>
                      <a:rPr lang="en-US" i="1">
                        <a:latin typeface="Cambria Math" panose="02040503050406030204" pitchFamily="18" charset="0"/>
                      </a:rPr>
                      <m:t>𝐼𝑛𝑓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𝜚</m:t>
                            </m:r>
                          </m:e>
                          <m:sub>
                            <m:r>
                              <a:rPr lang="en-US" i="1">
                                <a:latin typeface="Cambria Math" panose="02040503050406030204" pitchFamily="18" charset="0"/>
                              </a:rPr>
                              <m:t>1</m:t>
                            </m:r>
                          </m:sub>
                        </m:sSub>
                      </m:e>
                    </m:d>
                    <m:r>
                      <a:rPr lang="en-US" i="1">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 </m:t>
                    </m:r>
                  </m:oMath>
                </a14:m>
                <a:r>
                  <a:rPr lang="en-US" i="1" dirty="0"/>
                  <a:t>or </a:t>
                </a:r>
                <a14:m>
                  <m:oMath xmlns:m="http://schemas.openxmlformats.org/officeDocument/2006/math">
                    <m:r>
                      <a:rPr lang="en-US" i="1">
                        <a:latin typeface="Cambria Math" panose="02040503050406030204" pitchFamily="18" charset="0"/>
                      </a:rPr>
                      <m:t>𝐼𝑛𝑓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𝜚</m:t>
                            </m:r>
                          </m:e>
                          <m:sub>
                            <m:r>
                              <a:rPr lang="en-US" i="1">
                                <a:latin typeface="Cambria Math" panose="02040503050406030204" pitchFamily="18" charset="0"/>
                              </a:rPr>
                              <m:t>2</m:t>
                            </m:r>
                          </m:sub>
                        </m:sSub>
                      </m:e>
                    </m:d>
                    <m:r>
                      <a:rPr lang="en-US" i="1">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i="1">
                        <a:latin typeface="Cambria Math" panose="02040503050406030204" pitchFamily="18" charset="0"/>
                      </a:rPr>
                      <m:t>∅</m:t>
                    </m:r>
                  </m:oMath>
                </a14:m>
                <a:endParaRPr lang="en-US" i="1" dirty="0"/>
              </a:p>
              <a:p>
                <a:pPr>
                  <a:buFont typeface="Wingdings" panose="05000000000000000000" pitchFamily="2" charset="2"/>
                  <a:buChar char="Ø"/>
                </a:pPr>
                <a:r>
                  <a:rPr lang="en-US" i="1" dirty="0"/>
                  <a:t> One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𝜚</m:t>
                        </m:r>
                      </m:e>
                      <m:sub>
                        <m:r>
                          <a:rPr lang="en-US" i="1">
                            <a:latin typeface="Cambria Math" panose="02040503050406030204" pitchFamily="18" charset="0"/>
                          </a:rPr>
                          <m:t>2</m:t>
                        </m:r>
                      </m:sub>
                    </m:sSub>
                  </m:oMath>
                </a14:m>
                <a:r>
                  <a:rPr lang="en-US" i="1" dirty="0"/>
                  <a:t> would be accepting, in contradiction.</a:t>
                </a:r>
              </a:p>
              <a:p>
                <a:pPr marL="45720" indent="0">
                  <a:buNone/>
                </a:pPr>
                <a:endParaRPr lang="en-US" i="1" dirty="0"/>
              </a:p>
            </p:txBody>
          </p:sp>
        </mc:Choice>
        <mc:Fallback xmlns="">
          <p:sp>
            <p:nvSpPr>
              <p:cNvPr id="4" name="מציין מיקום תוכן 3"/>
              <p:cNvSpPr>
                <a:spLocks noGrp="1" noRot="1" noChangeAspect="1" noMove="1" noResize="1" noEditPoints="1" noAdjustHandles="1" noChangeArrowheads="1" noChangeShapeType="1" noTextEdit="1"/>
              </p:cNvSpPr>
              <p:nvPr>
                <p:ph idx="1"/>
              </p:nvPr>
            </p:nvSpPr>
            <p:spPr>
              <a:blipFill>
                <a:blip r:embed="rId2"/>
                <a:stretch>
                  <a:fillRect l="-309" t="-1813" r="-1297"/>
                </a:stretch>
              </a:blipFill>
            </p:spPr>
            <p:txBody>
              <a:bodyPr/>
              <a:lstStyle/>
              <a:p>
                <a:r>
                  <a:rPr lang="en-US">
                    <a:noFill/>
                  </a:rPr>
                  <a:t> </a:t>
                </a:r>
              </a:p>
            </p:txBody>
          </p:sp>
        </mc:Fallback>
      </mc:AlternateContent>
    </p:spTree>
    <p:extLst>
      <p:ext uri="{BB962C8B-B14F-4D97-AF65-F5344CB8AC3E}">
        <p14:creationId xmlns:p14="http://schemas.microsoft.com/office/powerpoint/2010/main" val="370456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r>
              <a:rPr lang="en-US" dirty="0"/>
              <a:t>Lower Bounds</a:t>
            </a:r>
          </a:p>
        </p:txBody>
      </p:sp>
      <mc:AlternateContent xmlns:mc="http://schemas.openxmlformats.org/markup-compatibility/2006" xmlns:a14="http://schemas.microsoft.com/office/drawing/2010/main">
        <mc:Choice Requires="a14">
          <p:sp>
            <p:nvSpPr>
              <p:cNvPr id="4" name="מציין מיקום תוכן 3"/>
              <p:cNvSpPr>
                <a:spLocks noGrp="1"/>
              </p:cNvSpPr>
              <p:nvPr>
                <p:ph idx="1"/>
              </p:nvPr>
            </p:nvSpPr>
            <p:spPr/>
            <p:txBody>
              <a:bodyPr/>
              <a:lstStyle/>
              <a:p>
                <a:pPr marL="45720" indent="0">
                  <a:buNone/>
                </a:pPr>
                <a:r>
                  <a:rPr lang="en-US" dirty="0"/>
                  <a:t>Duality of Rabin and Streett also gives us:</a:t>
                </a:r>
              </a:p>
              <a:p>
                <a:pPr marL="45720" indent="0">
                  <a:buNone/>
                </a:pPr>
                <a:endParaRPr lang="en-US" u="sng" dirty="0"/>
              </a:p>
              <a:p>
                <a:pPr marL="45720" indent="0">
                  <a:buNone/>
                </a:pPr>
                <a:r>
                  <a:rPr lang="en-US" u="sng" dirty="0"/>
                  <a:t>Lemma</a:t>
                </a:r>
                <a:r>
                  <a:rPr lang="en-US" dirty="0"/>
                  <a:t>: </a:t>
                </a:r>
                <a:r>
                  <a:rPr lang="en-US" i="1" dirty="0"/>
                  <a:t>Let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err="1">
                        <a:latin typeface="Cambria Math" panose="02040503050406030204" pitchFamily="18" charset="0"/>
                      </a:rPr>
                      <m:t>,</m:t>
                    </m:r>
                    <m:r>
                      <m:rPr>
                        <m:sty m:val="p"/>
                      </m:rPr>
                      <a:rPr lang="en-US" i="0" dirty="0" err="1">
                        <a:latin typeface="Cambria Math" panose="02040503050406030204" pitchFamily="18" charset="0"/>
                      </a:rPr>
                      <m:t>Ω</m:t>
                    </m:r>
                    <m:r>
                      <a:rPr lang="en-US" i="1" dirty="0">
                        <a:latin typeface="Cambria Math" panose="02040503050406030204" pitchFamily="18" charset="0"/>
                      </a:rPr>
                      <m:t>)</m:t>
                    </m:r>
                  </m:oMath>
                </a14:m>
                <a:r>
                  <a:rPr lang="en-US" dirty="0"/>
                  <a:t> </a:t>
                </a:r>
                <a:r>
                  <a:rPr lang="en-US" i="1" dirty="0"/>
                  <a:t>be an ω-automaton with Streett condition, and assume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𝜚</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𝜚</m:t>
                        </m:r>
                      </m:e>
                      <m:sub>
                        <m:r>
                          <a:rPr lang="en-US" b="0" i="1" smtClean="0">
                            <a:latin typeface="Cambria Math" panose="02040503050406030204" pitchFamily="18" charset="0"/>
                          </a:rPr>
                          <m:t>2</m:t>
                        </m:r>
                      </m:sub>
                    </m:sSub>
                  </m:oMath>
                </a14:m>
                <a:r>
                  <a:rPr lang="en-US" i="1" dirty="0"/>
                  <a:t> are two accepting runs. </a:t>
                </a:r>
              </a:p>
              <a:p>
                <a:pPr marL="45720" indent="0">
                  <a:buNone/>
                </a:pPr>
                <a:r>
                  <a:rPr lang="en-US" i="1" dirty="0"/>
                  <a:t>Then any run with </a:t>
                </a:r>
                <a14:m>
                  <m:oMath xmlns:m="http://schemas.openxmlformats.org/officeDocument/2006/math">
                    <m:r>
                      <a:rPr lang="en-US" i="1" dirty="0" smtClean="0">
                        <a:latin typeface="Cambria Math" panose="02040503050406030204" pitchFamily="18" charset="0"/>
                      </a:rPr>
                      <m:t>𝐼𝑛𝑓</m:t>
                    </m:r>
                    <m:r>
                      <a:rPr lang="en-US" i="1" dirty="0">
                        <a:latin typeface="Cambria Math" panose="02040503050406030204" pitchFamily="18" charset="0"/>
                      </a:rPr>
                      <m:t>(</m:t>
                    </m:r>
                    <m:r>
                      <a:rPr lang="en-US" b="0" i="1" dirty="0" smtClean="0">
                        <a:latin typeface="Cambria Math" panose="02040503050406030204" pitchFamily="18" charset="0"/>
                      </a:rPr>
                      <m:t>𝜚</m:t>
                    </m:r>
                    <m:r>
                      <a:rPr lang="en-US" i="1" dirty="0">
                        <a:latin typeface="Cambria Math" panose="02040503050406030204" pitchFamily="18" charset="0"/>
                      </a:rPr>
                      <m:t>)=</m:t>
                    </m:r>
                    <m:r>
                      <a:rPr lang="en-US" i="1" dirty="0" err="1">
                        <a:latin typeface="Cambria Math" panose="02040503050406030204" pitchFamily="18" charset="0"/>
                      </a:rPr>
                      <m:t>𝐼𝑛𝑓</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𝜚</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m:t>
                    </m:r>
                    <m:r>
                      <a:rPr lang="en-US" i="1" dirty="0" err="1">
                        <a:latin typeface="Cambria Math" panose="02040503050406030204" pitchFamily="18" charset="0"/>
                      </a:rPr>
                      <m:t>𝐼𝑛𝑓</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𝜚</m:t>
                        </m:r>
                      </m:e>
                      <m:sub>
                        <m:r>
                          <a:rPr lang="en-US" b="0" i="1" dirty="0" smtClean="0">
                            <a:latin typeface="Cambria Math" panose="02040503050406030204" pitchFamily="18" charset="0"/>
                          </a:rPr>
                          <m:t>2</m:t>
                        </m:r>
                      </m:sub>
                    </m:sSub>
                    <m:r>
                      <a:rPr lang="en-US" i="1" dirty="0">
                        <a:latin typeface="Cambria Math" panose="02040503050406030204" pitchFamily="18" charset="0"/>
                      </a:rPr>
                      <m:t>)</m:t>
                    </m:r>
                  </m:oMath>
                </a14:m>
                <a:r>
                  <a:rPr lang="en-US" dirty="0"/>
                  <a:t> </a:t>
                </a:r>
                <a:r>
                  <a:rPr lang="en-US" i="1" dirty="0"/>
                  <a:t>is also accepting.</a:t>
                </a:r>
              </a:p>
              <a:p>
                <a:pPr marL="45720" indent="0">
                  <a:buNone/>
                </a:pPr>
                <a:endParaRPr lang="en-US" i="1" dirty="0"/>
              </a:p>
            </p:txBody>
          </p:sp>
        </mc:Choice>
        <mc:Fallback xmlns="">
          <p:sp>
            <p:nvSpPr>
              <p:cNvPr id="4" name="מציין מיקום תוכן 3"/>
              <p:cNvSpPr>
                <a:spLocks noGrp="1" noRot="1" noChangeAspect="1" noMove="1" noResize="1" noEditPoints="1" noAdjustHandles="1" noChangeArrowheads="1" noChangeShapeType="1" noTextEdit="1"/>
              </p:cNvSpPr>
              <p:nvPr>
                <p:ph idx="1"/>
              </p:nvPr>
            </p:nvSpPr>
            <p:spPr>
              <a:blipFill>
                <a:blip r:embed="rId2"/>
                <a:stretch>
                  <a:fillRect l="-309" t="-1964"/>
                </a:stretch>
              </a:blipFill>
            </p:spPr>
            <p:txBody>
              <a:bodyPr/>
              <a:lstStyle/>
              <a:p>
                <a:r>
                  <a:rPr lang="en-US">
                    <a:noFill/>
                  </a:rPr>
                  <a:t> </a:t>
                </a:r>
              </a:p>
            </p:txBody>
          </p:sp>
        </mc:Fallback>
      </mc:AlternateContent>
    </p:spTree>
    <p:extLst>
      <p:ext uri="{BB962C8B-B14F-4D97-AF65-F5344CB8AC3E}">
        <p14:creationId xmlns:p14="http://schemas.microsoft.com/office/powerpoint/2010/main" val="297105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t>
            </a:r>
            <a:r>
              <a:rPr lang="en-US" dirty="0">
                <a:sym typeface="Wingdings" panose="05000000000000000000" pitchFamily="2" charset="2"/>
              </a:rPr>
              <a:t></a:t>
            </a:r>
            <a:r>
              <a:rPr lang="en-US" dirty="0"/>
              <a:t> Rabin</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r>
                  <a:rPr lang="en-US" dirty="0"/>
                  <a:t>We will show a lower bound on the transformation from </a:t>
                </a:r>
                <a:r>
                  <a:rPr lang="en-US" b="1" dirty="0"/>
                  <a:t>nondeterministic </a:t>
                </a:r>
                <a:r>
                  <a:rPr lang="en-US" b="1" dirty="0" err="1"/>
                  <a:t>Büchi</a:t>
                </a:r>
                <a:r>
                  <a:rPr lang="en-US" b="1" dirty="0"/>
                  <a:t> </a:t>
                </a:r>
                <a:r>
                  <a:rPr lang="en-US" dirty="0"/>
                  <a:t>automata to </a:t>
                </a:r>
                <a:r>
                  <a:rPr lang="en-US" b="1" dirty="0"/>
                  <a:t>deterministic Rabin </a:t>
                </a:r>
                <a:r>
                  <a:rPr lang="en-US" dirty="0"/>
                  <a:t>automata</a:t>
                </a:r>
              </a:p>
              <a:p>
                <a:r>
                  <a:rPr lang="en-US" dirty="0"/>
                  <a:t>We will use the languages of the following automata family: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t="-1964"/>
                </a:stretch>
              </a:blipFill>
            </p:spPr>
            <p:txBody>
              <a:bodyPr/>
              <a:lstStyle/>
              <a:p>
                <a:r>
                  <a:rPr lang="en-US">
                    <a:noFill/>
                  </a:rPr>
                  <a:t> </a:t>
                </a:r>
              </a:p>
            </p:txBody>
          </p:sp>
        </mc:Fallback>
      </mc:AlternateContent>
      <p:pic>
        <p:nvPicPr>
          <p:cNvPr id="4" name="תמונה 3"/>
          <p:cNvPicPr>
            <a:picLocks noChangeAspect="1"/>
          </p:cNvPicPr>
          <p:nvPr/>
        </p:nvPicPr>
        <p:blipFill>
          <a:blip r:embed="rId4"/>
          <a:stretch>
            <a:fillRect/>
          </a:stretch>
        </p:blipFill>
        <p:spPr>
          <a:xfrm>
            <a:off x="3564255" y="3369493"/>
            <a:ext cx="5429250" cy="2409825"/>
          </a:xfrm>
          <a:prstGeom prst="rect">
            <a:avLst/>
          </a:prstGeom>
        </p:spPr>
      </p:pic>
    </p:spTree>
    <p:extLst>
      <p:ext uri="{BB962C8B-B14F-4D97-AF65-F5344CB8AC3E}">
        <p14:creationId xmlns:p14="http://schemas.microsoft.com/office/powerpoint/2010/main" val="391670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t>
            </a:r>
            <a:r>
              <a:rPr lang="en-US" dirty="0">
                <a:sym typeface="Wingdings" panose="05000000000000000000" pitchFamily="2" charset="2"/>
              </a:rPr>
              <a:t></a:t>
            </a:r>
            <a:r>
              <a:rPr lang="en-US" dirty="0"/>
              <a:t> Rabin</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r>
                  <a:rPr lang="en-US" dirty="0"/>
                  <a:t>We can encode the symbols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by words over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e>
                        </m:d>
                      </m:e>
                      <m:sup>
                        <m:r>
                          <a:rPr lang="en-US" b="0" i="1" smtClean="0">
                            <a:latin typeface="Cambria Math" panose="02040503050406030204" pitchFamily="18" charset="0"/>
                          </a:rPr>
                          <m:t>∗</m:t>
                        </m:r>
                      </m:sup>
                    </m:sSup>
                  </m:oMath>
                </a14:m>
                <a:r>
                  <a:rPr lang="en-US" dirty="0"/>
                  <a:t> </a:t>
                </a:r>
              </a:p>
              <a:p>
                <a:pPr marL="45720" indent="0">
                  <a:buNone/>
                </a:pPr>
                <a:r>
                  <a:rPr lang="en-US" dirty="0"/>
                  <a:t>such that </a:t>
                </a:r>
                <a14:m>
                  <m:oMath xmlns:m="http://schemas.openxmlformats.org/officeDocument/2006/math">
                    <m:r>
                      <a:rPr lang="en-US" i="1" dirty="0" smtClean="0">
                        <a:latin typeface="Cambria Math" panose="02040503050406030204" pitchFamily="18" charset="0"/>
                      </a:rPr>
                      <m:t>𝑖</m:t>
                    </m:r>
                  </m:oMath>
                </a14:m>
                <a:r>
                  <a:rPr lang="en-US" dirty="0"/>
                  <a:t> is encoded by </a:t>
                </a:r>
                <a14:m>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𝑖</m:t>
                                </m:r>
                              </m:sup>
                            </m:sSup>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&lt;</m:t>
                            </m:r>
                            <m:r>
                              <a:rPr lang="en-US" b="0" i="1" smtClean="0">
                                <a:latin typeface="Cambria Math" panose="02040503050406030204" pitchFamily="18" charset="0"/>
                              </a:rPr>
                              <m:t>𝑛</m:t>
                            </m:r>
                          </m:e>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𝑖</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e>
                        </m:eqArr>
                      </m:e>
                    </m:d>
                  </m:oMath>
                </a14:m>
                <a:endParaRPr lang="en-US" dirty="0"/>
              </a:p>
              <a:p>
                <a:pPr marL="45720" indent="0">
                  <a:buNone/>
                </a:pPr>
                <a:endParaRPr lang="en-US" dirty="0"/>
              </a:p>
              <a:p>
                <a:r>
                  <a:rPr lang="en-US" dirty="0"/>
                  <a:t>Now we can specify the same family of languages w.r.t. the encoding by the family of automata </a:t>
                </a:r>
                <a14:m>
                  <m:oMath xmlns:m="http://schemas.openxmlformats.org/officeDocument/2006/math">
                    <m:sSub>
                      <m:sSubPr>
                        <m:ctrlPr>
                          <a:rPr lang="en-US" b="0" i="1" dirty="0" smtClean="0">
                            <a:latin typeface="Cambria Math" panose="02040503050406030204" pitchFamily="18" charset="0"/>
                          </a:rPr>
                        </m:ctrlPr>
                      </m:sSub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𝐴</m:t>
                                    </m:r>
                                  </m:e>
                                  <m:sup>
                                    <m:r>
                                      <a:rPr lang="en-US" b="0" i="1" dirty="0" smtClean="0">
                                        <a:latin typeface="Cambria Math" panose="02040503050406030204" pitchFamily="18" charset="0"/>
                                      </a:rPr>
                                      <m:t>′</m:t>
                                    </m:r>
                                  </m:sup>
                                </m:sSup>
                              </m:e>
                              <m:sub>
                                <m:r>
                                  <a:rPr lang="en-US" i="1" dirty="0" smtClean="0">
                                    <a:latin typeface="Cambria Math" panose="02040503050406030204" pitchFamily="18" charset="0"/>
                                  </a:rPr>
                                  <m:t>𝑛</m:t>
                                </m:r>
                              </m:sub>
                            </m:sSub>
                          </m:e>
                        </m:d>
                      </m:e>
                      <m:sub>
                        <m:r>
                          <a:rPr lang="en-US" i="1" dirty="0">
                            <a:latin typeface="Cambria Math" panose="02040503050406030204" pitchFamily="18" charset="0"/>
                          </a:rPr>
                          <m:t>𝑛</m:t>
                        </m:r>
                        <m:r>
                          <a:rPr lang="en-US" i="1" dirty="0">
                            <a:latin typeface="Cambria Math" panose="02040503050406030204" pitchFamily="18" charset="0"/>
                          </a:rPr>
                          <m:t>≥</m:t>
                        </m:r>
                        <m:r>
                          <a:rPr lang="en-US" i="1" dirty="0">
                            <a:latin typeface="Cambria Math" panose="02040503050406030204" pitchFamily="18" charset="0"/>
                          </a:rPr>
                          <m:t>2</m:t>
                        </m:r>
                      </m:sub>
                    </m:sSub>
                    <m:r>
                      <a:rPr lang="en-US" i="1" dirty="0">
                        <a:latin typeface="Cambria Math" panose="02040503050406030204" pitchFamily="18" charset="0"/>
                      </a:rPr>
                      <m:t> </m:t>
                    </m:r>
                  </m:oMath>
                </a14:m>
                <a:r>
                  <a:rPr lang="en-US" dirty="0"/>
                  <a:t>over the fixed alphabet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 </m:t>
                    </m:r>
                    <m:r>
                      <a:rPr lang="en-US"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a:p>
                <a:endParaRPr lang="en-US" dirty="0"/>
              </a:p>
              <a:p>
                <a:r>
                  <a:rPr lang="en-US" dirty="0"/>
                  <a:t>The size of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𝐴</m:t>
                        </m:r>
                      </m:e>
                      <m:sub>
                        <m:r>
                          <a:rPr lang="en-US" i="1" dirty="0" smtClean="0">
                            <a:latin typeface="Cambria Math" panose="02040503050406030204" pitchFamily="18" charset="0"/>
                          </a:rPr>
                          <m:t>𝑛</m:t>
                        </m:r>
                      </m:sub>
                    </m:sSub>
                  </m:oMath>
                </a14:m>
                <a:r>
                  <a:rPr lang="en-US" dirty="0"/>
                  <a:t> (in either of the two versions) is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813" r="-1235"/>
                </a:stretch>
              </a:blipFill>
            </p:spPr>
            <p:txBody>
              <a:bodyPr/>
              <a:lstStyle/>
              <a:p>
                <a:r>
                  <a:rPr lang="en-US">
                    <a:noFill/>
                  </a:rPr>
                  <a:t> </a:t>
                </a:r>
              </a:p>
            </p:txBody>
          </p:sp>
        </mc:Fallback>
      </mc:AlternateContent>
    </p:spTree>
    <p:extLst>
      <p:ext uri="{BB962C8B-B14F-4D97-AF65-F5344CB8AC3E}">
        <p14:creationId xmlns:p14="http://schemas.microsoft.com/office/powerpoint/2010/main" val="323640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Some Notations</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45720" indent="0">
                  <a:buNone/>
                </a:pPr>
                <a:r>
                  <a:rPr lang="en-US" dirty="0"/>
                  <a:t>Given an </a:t>
                </a:r>
                <a:r>
                  <a:rPr lang="en-US" i="1" dirty="0"/>
                  <a:t>ω</a:t>
                </a:r>
                <a:r>
                  <a:rPr lang="en-US" dirty="0"/>
                  <a:t>-word </a:t>
                </a:r>
                <a14:m>
                  <m:oMath xmlns:m="http://schemas.openxmlformats.org/officeDocument/2006/math">
                    <m:r>
                      <a:rPr lang="en-US" b="0" i="1" dirty="0" smtClean="0">
                        <a:latin typeface="Cambria Math" panose="02040503050406030204" pitchFamily="18" charset="0"/>
                      </a:rPr>
                      <m:t>𝛼</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m:rPr>
                            <m:sty m:val="p"/>
                          </m:rPr>
                          <a:rPr lang="en-US" i="0" dirty="0" smtClean="0">
                            <a:latin typeface="Cambria Math" panose="02040503050406030204" pitchFamily="18" charset="0"/>
                          </a:rPr>
                          <m:t>Σ</m:t>
                        </m:r>
                      </m:e>
                      <m:sup>
                        <m:r>
                          <a:rPr lang="en-US" i="1" dirty="0">
                            <a:latin typeface="Cambria Math" panose="02040503050406030204" pitchFamily="18" charset="0"/>
                          </a:rPr>
                          <m:t>𝜔</m:t>
                        </m:r>
                      </m:sup>
                    </m:sSup>
                  </m:oMath>
                </a14:m>
                <a:r>
                  <a:rPr lang="en-US" dirty="0"/>
                  <a:t>, we will also define:</a:t>
                </a:r>
              </a:p>
              <a:p>
                <a:pPr marL="45720" indent="0">
                  <a:buNone/>
                </a:pPr>
                <a:endParaRPr lang="en-US" i="1" dirty="0">
                  <a:latin typeface="Calibri" panose="020F0502020204030204" pitchFamily="34" charset="0"/>
                  <a:cs typeface="Calibri" panose="020F0502020204030204" pitchFamily="34" charset="0"/>
                </a:endParaRPr>
              </a:p>
              <a:p>
                <a:pPr marL="45720" indent="0">
                  <a:buNone/>
                </a:pPr>
                <a:endParaRPr lang="en-US" i="1" dirty="0">
                  <a:latin typeface="Calibri" panose="020F0502020204030204" pitchFamily="34" charset="0"/>
                  <a:cs typeface="Calibri" panose="020F0502020204030204" pitchFamily="34" charset="0"/>
                </a:endParaRPr>
              </a:p>
              <a:p>
                <a:pPr marL="4572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alibri" panose="020F0502020204030204" pitchFamily="34" charset="0"/>
                        </a:rPr>
                        <m:t>𝑂𝑐𝑐</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𝛼</m:t>
                          </m:r>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r>
                        <a:rPr lang="en-US" b="0" i="1" smtClean="0">
                          <a:latin typeface="Cambria Math" panose="02040503050406030204" pitchFamily="18" charset="0"/>
                          <a:cs typeface="Calibri" panose="020F0502020204030204" pitchFamily="34" charset="0"/>
                        </a:rPr>
                        <m:t>∈</m:t>
                      </m:r>
                      <m:r>
                        <m:rPr>
                          <m:sty m:val="p"/>
                        </m:rPr>
                        <a:rPr lang="en-US" b="0" i="0" smtClean="0">
                          <a:latin typeface="Cambria Math" panose="02040503050406030204" pitchFamily="18" charset="0"/>
                          <a:cs typeface="Calibri" panose="020F0502020204030204" pitchFamily="34" charset="0"/>
                        </a:rPr>
                        <m:t>Σ</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𝑖</m:t>
                      </m:r>
                      <m:r>
                        <a:rPr lang="en-US" b="0" i="1" smtClean="0">
                          <a:latin typeface="Cambria Math" panose="02040503050406030204" pitchFamily="18" charset="0"/>
                          <a:cs typeface="Calibri" panose="020F0502020204030204" pitchFamily="34" charset="0"/>
                        </a:rPr>
                        <m:t>.  </m:t>
                      </m:r>
                      <m:r>
                        <a:rPr lang="en-US" b="0" i="1" smtClean="0">
                          <a:latin typeface="Cambria Math" panose="02040503050406030204" pitchFamily="18" charset="0"/>
                          <a:cs typeface="Calibri" panose="020F0502020204030204" pitchFamily="34" charset="0"/>
                        </a:rPr>
                        <m:t>𝛼</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𝑖</m:t>
                          </m:r>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r>
                        <a:rPr lang="en-US" b="0" i="1" smtClean="0">
                          <a:latin typeface="Cambria Math" panose="02040503050406030204" pitchFamily="18" charset="0"/>
                          <a:cs typeface="Calibri" panose="020F0502020204030204" pitchFamily="34" charset="0"/>
                        </a:rPr>
                        <m:t>}</m:t>
                      </m:r>
                    </m:oMath>
                  </m:oMathPara>
                </a14:m>
                <a:endParaRPr lang="en-US" i="1" dirty="0">
                  <a:latin typeface="Calibri" panose="020F0502020204030204" pitchFamily="34" charset="0"/>
                  <a:cs typeface="Calibri" panose="020F0502020204030204" pitchFamily="34" charset="0"/>
                </a:endParaRPr>
              </a:p>
              <a:p>
                <a:pPr marL="45720" indent="0">
                  <a:buNone/>
                </a:pPr>
                <a:endParaRPr lang="en-US" i="1" dirty="0">
                  <a:latin typeface="Calibri" panose="020F0502020204030204" pitchFamily="34" charset="0"/>
                  <a:cs typeface="Calibri" panose="020F0502020204030204" pitchFamily="34" charset="0"/>
                </a:endParaRPr>
              </a:p>
              <a:p>
                <a:pPr marL="45720" indent="0">
                  <a:buNone/>
                </a:pPr>
                <a:endParaRPr lang="en-US" i="1" dirty="0">
                  <a:latin typeface="Calibri" panose="020F0502020204030204" pitchFamily="34" charset="0"/>
                  <a:cs typeface="Calibri" panose="020F0502020204030204" pitchFamily="34" charset="0"/>
                </a:endParaRPr>
              </a:p>
              <a:p>
                <a:pPr marL="4572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alibri" panose="020F0502020204030204" pitchFamily="34" charset="0"/>
                        </a:rPr>
                        <m:t>𝐼𝑛𝑓</m:t>
                      </m:r>
                      <m:d>
                        <m:dPr>
                          <m:ctrlPr>
                            <a:rPr lang="en-US" i="1">
                              <a:latin typeface="Cambria Math" panose="02040503050406030204" pitchFamily="18" charset="0"/>
                              <a:cs typeface="Calibri" panose="020F0502020204030204" pitchFamily="34" charset="0"/>
                            </a:rPr>
                          </m:ctrlPr>
                        </m:dPr>
                        <m:e>
                          <m:r>
                            <a:rPr lang="en-US" i="1">
                              <a:latin typeface="Cambria Math" panose="02040503050406030204" pitchFamily="18" charset="0"/>
                              <a:cs typeface="Calibri" panose="020F0502020204030204" pitchFamily="34" charset="0"/>
                            </a:rPr>
                            <m:t>𝛼</m:t>
                          </m:r>
                        </m:e>
                      </m:d>
                      <m:r>
                        <a:rPr lang="en-US" i="1">
                          <a:latin typeface="Cambria Math" panose="02040503050406030204" pitchFamily="18" charset="0"/>
                          <a:cs typeface="Calibri" panose="020F0502020204030204" pitchFamily="34" charset="0"/>
                        </a:rPr>
                        <m:t>={</m:t>
                      </m:r>
                      <m:r>
                        <a:rPr lang="en-US" i="1">
                          <a:latin typeface="Cambria Math" panose="02040503050406030204" pitchFamily="18" charset="0"/>
                          <a:cs typeface="Calibri" panose="020F0502020204030204" pitchFamily="34" charset="0"/>
                        </a:rPr>
                        <m:t>𝑎</m:t>
                      </m:r>
                      <m:r>
                        <a:rPr lang="en-US" i="1">
                          <a:latin typeface="Cambria Math" panose="02040503050406030204" pitchFamily="18" charset="0"/>
                          <a:cs typeface="Calibri" panose="020F0502020204030204" pitchFamily="34" charset="0"/>
                        </a:rPr>
                        <m:t>∈</m:t>
                      </m:r>
                      <m:r>
                        <m:rPr>
                          <m:sty m:val="p"/>
                        </m:rPr>
                        <a:rPr lang="en-US">
                          <a:latin typeface="Cambria Math" panose="02040503050406030204" pitchFamily="18" charset="0"/>
                          <a:cs typeface="Calibri" panose="020F0502020204030204" pitchFamily="34" charset="0"/>
                        </a:rPr>
                        <m:t>Σ</m:t>
                      </m:r>
                      <m:r>
                        <a:rPr lang="en-US" i="1">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𝑖</m:t>
                      </m:r>
                      <m:r>
                        <a:rPr lang="en-US" b="0" i="1" smtClean="0">
                          <a:latin typeface="Cambria Math" panose="02040503050406030204" pitchFamily="18" charset="0"/>
                          <a:cs typeface="Calibri" panose="020F0502020204030204" pitchFamily="34" charset="0"/>
                        </a:rPr>
                        <m:t> ∃</m:t>
                      </m:r>
                      <m:r>
                        <a:rPr lang="en-US" b="0" i="1" smtClean="0">
                          <a:latin typeface="Cambria Math" panose="02040503050406030204" pitchFamily="18" charset="0"/>
                          <a:cs typeface="Calibri" panose="020F0502020204030204" pitchFamily="34" charset="0"/>
                        </a:rPr>
                        <m:t>𝑗</m:t>
                      </m:r>
                      <m:r>
                        <a:rPr lang="en-US" b="0" i="1" smtClean="0">
                          <a:latin typeface="Cambria Math" panose="02040503050406030204" pitchFamily="18" charset="0"/>
                          <a:cs typeface="Calibri" panose="020F0502020204030204" pitchFamily="34" charset="0"/>
                        </a:rPr>
                        <m:t>&gt;</m:t>
                      </m:r>
                      <m:r>
                        <a:rPr lang="en-US" b="0" i="1" smtClean="0">
                          <a:latin typeface="Cambria Math" panose="02040503050406030204" pitchFamily="18" charset="0"/>
                          <a:cs typeface="Calibri" panose="020F0502020204030204" pitchFamily="34" charset="0"/>
                        </a:rPr>
                        <m:t>𝑖</m:t>
                      </m:r>
                      <m:r>
                        <a:rPr lang="en-US" b="0" i="1" smtClean="0">
                          <a:latin typeface="Cambria Math" panose="02040503050406030204" pitchFamily="18" charset="0"/>
                          <a:cs typeface="Calibri" panose="020F0502020204030204" pitchFamily="34" charset="0"/>
                        </a:rPr>
                        <m:t> . </m:t>
                      </m:r>
                      <m:r>
                        <a:rPr lang="en-US" i="1">
                          <a:latin typeface="Cambria Math" panose="02040503050406030204" pitchFamily="18" charset="0"/>
                          <a:cs typeface="Calibri" panose="020F0502020204030204" pitchFamily="34" charset="0"/>
                        </a:rPr>
                        <m:t>𝛼</m:t>
                      </m:r>
                      <m:d>
                        <m:dPr>
                          <m:ctrlPr>
                            <a:rPr lang="en-US" i="1">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𝑗</m:t>
                          </m:r>
                        </m:e>
                      </m:d>
                      <m:r>
                        <a:rPr lang="en-US" i="1">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r>
                        <a:rPr lang="en-US" i="1">
                          <a:latin typeface="Cambria Math" panose="02040503050406030204" pitchFamily="18" charset="0"/>
                          <a:cs typeface="Calibri" panose="020F0502020204030204" pitchFamily="34" charset="0"/>
                        </a:rPr>
                        <m:t>}</m:t>
                      </m:r>
                    </m:oMath>
                  </m:oMathPara>
                </a14:m>
                <a:endParaRPr lang="en-US" i="1" dirty="0">
                  <a:latin typeface="Calibri" panose="020F0502020204030204" pitchFamily="34" charset="0"/>
                  <a:cs typeface="Calibri" panose="020F0502020204030204" pitchFamily="34" charset="0"/>
                </a:endParaRPr>
              </a:p>
              <a:p>
                <a:pPr marL="45720" indent="0">
                  <a:buNone/>
                </a:pPr>
                <a:endParaRPr lang="en-US" i="1" dirty="0">
                  <a:latin typeface="Calibri" panose="020F0502020204030204" pitchFamily="34" charset="0"/>
                  <a:cs typeface="Calibri" panose="020F0502020204030204" pitchFamily="34" charset="0"/>
                </a:endParaRP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2"/>
                <a:stretch>
                  <a:fillRect l="-309" t="-1813"/>
                </a:stretch>
              </a:blipFill>
            </p:spPr>
            <p:txBody>
              <a:bodyPr/>
              <a:lstStyle/>
              <a:p>
                <a:r>
                  <a:rPr lang="en-US">
                    <a:noFill/>
                  </a:rPr>
                  <a:t> </a:t>
                </a:r>
              </a:p>
            </p:txBody>
          </p:sp>
        </mc:Fallback>
      </mc:AlternateContent>
    </p:spTree>
    <p:extLst>
      <p:ext uri="{BB962C8B-B14F-4D97-AF65-F5344CB8AC3E}">
        <p14:creationId xmlns:p14="http://schemas.microsoft.com/office/powerpoint/2010/main" val="340490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t>
            </a:r>
            <a:r>
              <a:rPr lang="en-US" dirty="0">
                <a:sym typeface="Wingdings" panose="05000000000000000000" pitchFamily="2" charset="2"/>
              </a:rPr>
              <a:t></a:t>
            </a:r>
            <a:r>
              <a:rPr lang="en-US" dirty="0"/>
              <a:t> Rabin</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45720" indent="0">
                  <a:buNone/>
                </a:pPr>
                <a:r>
                  <a:rPr lang="en-US" u="sng" dirty="0"/>
                  <a:t>Lemma</a:t>
                </a:r>
                <a:r>
                  <a:rPr lang="en-US" dirty="0"/>
                  <a:t>: </a:t>
                </a:r>
                <a:r>
                  <a:rPr lang="en-US" i="1" dirty="0"/>
                  <a:t>There exists a family of languages </a:t>
                </a:r>
                <a14:m>
                  <m:oMath xmlns:m="http://schemas.openxmlformats.org/officeDocument/2006/math">
                    <m:sSub>
                      <m:sSubPr>
                        <m:ctrlPr>
                          <a:rPr lang="en-US" b="0" i="1" dirty="0" smtClean="0">
                            <a:latin typeface="Cambria Math" panose="02040503050406030204" pitchFamily="18" charset="0"/>
                          </a:rPr>
                        </m:ctrlPr>
                      </m:sSub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𝐿</m:t>
                                </m:r>
                              </m:e>
                              <m:sub>
                                <m:r>
                                  <a:rPr lang="en-US" i="1" dirty="0" smtClean="0">
                                    <a:latin typeface="Cambria Math" panose="02040503050406030204" pitchFamily="18" charset="0"/>
                                  </a:rPr>
                                  <m:t>𝑛</m:t>
                                </m:r>
                              </m:sub>
                            </m:sSub>
                          </m:e>
                        </m:d>
                      </m:e>
                      <m:sub>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2</m:t>
                        </m:r>
                      </m:sub>
                    </m:sSub>
                    <m:r>
                      <a:rPr lang="en-US" i="1" dirty="0" smtClean="0">
                        <a:latin typeface="Cambria Math" panose="02040503050406030204" pitchFamily="18" charset="0"/>
                      </a:rPr>
                      <m:t> </m:t>
                    </m:r>
                  </m:oMath>
                </a14:m>
                <a:r>
                  <a:rPr lang="en-US" i="1" dirty="0"/>
                  <a:t>over the alphabet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0</m:t>
                    </m:r>
                    <m:r>
                      <a:rPr lang="en-US" i="1" dirty="0">
                        <a:latin typeface="Cambria Math" panose="02040503050406030204" pitchFamily="18" charset="0"/>
                      </a:rPr>
                      <m:t>, </m:t>
                    </m:r>
                    <m:r>
                      <a:rPr lang="en-US" i="1" dirty="0">
                        <a:latin typeface="Cambria Math" panose="02040503050406030204" pitchFamily="18" charset="0"/>
                      </a:rPr>
                      <m:t>1</m:t>
                    </m:r>
                    <m:r>
                      <a:rPr lang="en-US" i="1" dirty="0">
                        <a:latin typeface="Cambria Math" panose="02040503050406030204" pitchFamily="18" charset="0"/>
                      </a:rPr>
                      <m:t>,#}</m:t>
                    </m:r>
                  </m:oMath>
                </a14:m>
                <a:r>
                  <a:rPr lang="en-US" dirty="0"/>
                  <a:t> </a:t>
                </a:r>
                <a:r>
                  <a:rPr lang="en-US" i="1" dirty="0"/>
                  <a:t>recognizable by nondeterministic </a:t>
                </a:r>
                <a:r>
                  <a:rPr lang="en-US" i="1" dirty="0" err="1"/>
                  <a:t>B</a:t>
                </a:r>
                <a:r>
                  <a:rPr lang="en-US" dirty="0" err="1"/>
                  <a:t>ü</a:t>
                </a:r>
                <a:r>
                  <a:rPr lang="en-US" i="1" dirty="0" err="1"/>
                  <a:t>chi</a:t>
                </a:r>
                <a:r>
                  <a:rPr lang="en-US" i="1" dirty="0"/>
                  <a:t> automata of size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a:t>
                </a:r>
                <a:r>
                  <a:rPr lang="en-US" i="1" dirty="0"/>
                  <a:t>such that any nondeterministic Streett automaton accepting the complement language of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𝐿</m:t>
                        </m:r>
                      </m:e>
                      <m:sub>
                        <m:r>
                          <a:rPr lang="en-US" i="1" dirty="0" smtClean="0">
                            <a:latin typeface="Cambria Math" panose="02040503050406030204" pitchFamily="18" charset="0"/>
                          </a:rPr>
                          <m:t>𝑛</m:t>
                        </m:r>
                      </m:sub>
                    </m:sSub>
                  </m:oMath>
                </a14:m>
                <a:r>
                  <a:rPr lang="en-US" i="1" dirty="0"/>
                  <a:t> has at least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a:t>
                </a:r>
                <a:r>
                  <a:rPr lang="en-US" i="1" dirty="0"/>
                  <a:t>states.</a:t>
                </a:r>
              </a:p>
              <a:p>
                <a:pPr marL="45720" indent="0">
                  <a:buNone/>
                </a:pPr>
                <a:r>
                  <a:rPr lang="en-US" u="sng" dirty="0"/>
                  <a:t>Proof</a:t>
                </a:r>
                <a:r>
                  <a:rPr lang="en-US" dirty="0"/>
                  <a:t>:</a:t>
                </a:r>
              </a:p>
              <a:p>
                <a:r>
                  <a:rPr lang="en-US" dirty="0"/>
                  <a:t>Let </a:t>
                </a:r>
                <a14:m>
                  <m:oMath xmlns:m="http://schemas.openxmlformats.org/officeDocument/2006/math">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𝑖</m:t>
                        </m:r>
                      </m:e>
                      <m:sub>
                        <m:r>
                          <a:rPr lang="en-US" i="1" dirty="0" smtClean="0">
                            <a:latin typeface="Cambria Math" panose="02040503050406030204" pitchFamily="18" charset="0"/>
                          </a:rPr>
                          <m:t>1</m:t>
                        </m:r>
                      </m:sub>
                    </m:sSub>
                    <m:r>
                      <a:rPr lang="en-US" i="1" dirty="0" smtClean="0">
                        <a:latin typeface="Cambria Math" panose="02040503050406030204" pitchFamily="18" charset="0"/>
                      </a:rPr>
                      <m:t>, . . .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𝑖</m:t>
                        </m:r>
                      </m:e>
                      <m:sub>
                        <m:r>
                          <a:rPr lang="en-US" i="1" dirty="0" smtClean="0">
                            <a:latin typeface="Cambria Math" panose="02040503050406030204" pitchFamily="18" charset="0"/>
                          </a:rPr>
                          <m:t>𝑛</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𝑗</m:t>
                        </m:r>
                      </m:e>
                      <m:sub>
                        <m:r>
                          <a:rPr lang="en-US" i="1" dirty="0" smtClean="0">
                            <a:latin typeface="Cambria Math" panose="02040503050406030204" pitchFamily="18" charset="0"/>
                          </a:rPr>
                          <m:t>1</m:t>
                        </m:r>
                      </m:sub>
                    </m:sSub>
                    <m:r>
                      <a:rPr lang="en-US" i="1" dirty="0" smtClean="0">
                        <a:latin typeface="Cambria Math" panose="02040503050406030204" pitchFamily="18" charset="0"/>
                      </a:rPr>
                      <m:t>, . . .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𝑗</m:t>
                        </m:r>
                      </m:e>
                      <m:sub>
                        <m:r>
                          <a:rPr lang="en-US" i="1" dirty="0" err="1">
                            <a:latin typeface="Cambria Math" panose="02040503050406030204" pitchFamily="18" charset="0"/>
                          </a:rPr>
                          <m:t>𝑛</m:t>
                        </m:r>
                      </m:sub>
                    </m:sSub>
                    <m:r>
                      <a:rPr lang="en-US" i="1" dirty="0">
                        <a:latin typeface="Cambria Math" panose="02040503050406030204" pitchFamily="18" charset="0"/>
                      </a:rPr>
                      <m:t>) </m:t>
                    </m:r>
                  </m:oMath>
                </a14:m>
                <a:r>
                  <a:rPr lang="en-US" dirty="0"/>
                  <a:t>be different permutations of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 . . . , </m:t>
                    </m:r>
                    <m:r>
                      <a:rPr lang="en-US" i="1" dirty="0" smtClean="0">
                        <a:latin typeface="Cambria Math" panose="02040503050406030204" pitchFamily="18" charset="0"/>
                      </a:rPr>
                      <m:t>𝑛</m:t>
                    </m:r>
                    <m:r>
                      <a:rPr lang="en-US" i="1" dirty="0" smtClean="0">
                        <a:latin typeface="Cambria Math" panose="02040503050406030204" pitchFamily="18" charset="0"/>
                      </a:rPr>
                      <m:t>}</m:t>
                    </m:r>
                  </m:oMath>
                </a14:m>
                <a:endParaRPr lang="en-US" dirty="0"/>
              </a:p>
              <a:p>
                <a:r>
                  <a:rPr lang="en-US" dirty="0"/>
                  <a:t>Words </a:t>
                </a:r>
                <a14:m>
                  <m:oMath xmlns:m="http://schemas.openxmlformats.org/officeDocument/2006/math">
                    <m:r>
                      <a:rPr lang="en-US" i="1" dirty="0" smtClean="0">
                        <a:latin typeface="Cambria Math" panose="02040503050406030204" pitchFamily="18" charset="0"/>
                      </a:rPr>
                      <m:t>𝛼</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𝑖</m:t>
                                </m:r>
                              </m:e>
                              <m:sub>
                                <m:r>
                                  <a:rPr lang="en-US" i="1" dirty="0" smtClean="0">
                                    <a:latin typeface="Cambria Math" panose="02040503050406030204" pitchFamily="18" charset="0"/>
                                  </a:rPr>
                                  <m:t>1</m:t>
                                </m:r>
                              </m:sub>
                            </m:sSub>
                            <m:r>
                              <a:rPr lang="en-US" i="1" dirty="0" smtClean="0">
                                <a:latin typeface="Cambria Math" panose="02040503050406030204" pitchFamily="18" charset="0"/>
                              </a:rPr>
                              <m:t> . .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𝑖</m:t>
                                </m:r>
                              </m:e>
                              <m:sub>
                                <m:r>
                                  <a:rPr lang="en-US" i="1" dirty="0" smtClean="0">
                                    <a:latin typeface="Cambria Math" panose="02040503050406030204" pitchFamily="18" charset="0"/>
                                  </a:rPr>
                                  <m:t>𝑛</m:t>
                                </m:r>
                              </m:sub>
                            </m:sSub>
                            <m:r>
                              <a:rPr lang="en-US" i="1" dirty="0" smtClean="0">
                                <a:latin typeface="Cambria Math" panose="02040503050406030204" pitchFamily="18" charset="0"/>
                              </a:rPr>
                              <m:t>#</m:t>
                            </m:r>
                          </m:e>
                        </m:d>
                      </m:e>
                      <m:sup>
                        <m:r>
                          <a:rPr lang="en-US" i="1" dirty="0" smtClean="0">
                            <a:latin typeface="Cambria Math" panose="02040503050406030204" pitchFamily="18" charset="0"/>
                          </a:rPr>
                          <m:t>𝜔</m:t>
                        </m:r>
                      </m:sup>
                    </m:sSup>
                  </m:oMath>
                </a14:m>
                <a:r>
                  <a:rPr lang="en-US" i="1" dirty="0"/>
                  <a:t> </a:t>
                </a:r>
                <a:r>
                  <a:rPr lang="en-US" dirty="0"/>
                  <a:t>and </a:t>
                </a:r>
                <a14:m>
                  <m:oMath xmlns:m="http://schemas.openxmlformats.org/officeDocument/2006/math">
                    <m:r>
                      <a:rPr lang="en-US" i="1" dirty="0" smtClean="0">
                        <a:latin typeface="Cambria Math" panose="02040503050406030204" pitchFamily="18" charset="0"/>
                      </a:rPr>
                      <m:t>𝛽</m:t>
                    </m:r>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𝑗</m:t>
                                </m:r>
                              </m:e>
                              <m:sub>
                                <m:r>
                                  <a:rPr lang="en-US" i="1" dirty="0" smtClean="0">
                                    <a:latin typeface="Cambria Math" panose="02040503050406030204" pitchFamily="18" charset="0"/>
                                  </a:rPr>
                                  <m:t>1</m:t>
                                </m:r>
                              </m:sub>
                            </m:sSub>
                            <m:r>
                              <a:rPr lang="en-US" i="1" dirty="0" smtClean="0">
                                <a:latin typeface="Cambria Math" panose="02040503050406030204" pitchFamily="18" charset="0"/>
                              </a:rPr>
                              <m:t> . .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𝑗</m:t>
                                </m:r>
                              </m:e>
                              <m:sub>
                                <m:r>
                                  <a:rPr lang="en-US" i="1" dirty="0" err="1">
                                    <a:latin typeface="Cambria Math" panose="02040503050406030204" pitchFamily="18" charset="0"/>
                                  </a:rPr>
                                  <m:t>𝑛</m:t>
                                </m:r>
                              </m:sub>
                            </m:sSub>
                            <m:r>
                              <a:rPr lang="en-US" i="1" dirty="0">
                                <a:latin typeface="Cambria Math" panose="02040503050406030204" pitchFamily="18" charset="0"/>
                              </a:rPr>
                              <m:t>#</m:t>
                            </m:r>
                          </m:e>
                        </m:d>
                      </m:e>
                      <m:sup>
                        <m:r>
                          <a:rPr lang="en-US" i="1" dirty="0" smtClean="0">
                            <a:latin typeface="Cambria Math" panose="02040503050406030204" pitchFamily="18" charset="0"/>
                          </a:rPr>
                          <m:t>𝜔</m:t>
                        </m:r>
                      </m:sup>
                    </m:sSup>
                    <m:r>
                      <a:rPr lang="en-US" i="1" dirty="0" smtClean="0">
                        <a:latin typeface="Cambria Math" panose="02040503050406030204" pitchFamily="18" charset="0"/>
                      </a:rPr>
                      <m:t> </m:t>
                    </m:r>
                  </m:oMath>
                </a14:m>
                <a:r>
                  <a:rPr lang="en-US" dirty="0"/>
                  <a:t>are not accepted by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𝐴</m:t>
                        </m:r>
                      </m:e>
                      <m:sub>
                        <m:r>
                          <a:rPr lang="en-US" i="1" dirty="0" smtClean="0">
                            <a:latin typeface="Cambria Math" panose="02040503050406030204" pitchFamily="18" charset="0"/>
                          </a:rPr>
                          <m:t>𝑛</m:t>
                        </m:r>
                      </m:sub>
                    </m:sSub>
                  </m:oMath>
                </a14:m>
                <a:r>
                  <a:rPr lang="en-US" dirty="0"/>
                  <a:t>.</a:t>
                </a:r>
              </a:p>
              <a:p>
                <a:r>
                  <a:rPr lang="en-US" dirty="0"/>
                  <a:t>For any Streett automaton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accepting </a:t>
                </a:r>
                <a14:m>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oMath>
                </a14:m>
                <a:r>
                  <a:rPr lang="en-US" dirty="0"/>
                  <a:t>, there have to exist accepting runs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𝜚</m:t>
                        </m:r>
                      </m:e>
                      <m:sub>
                        <m:r>
                          <a:rPr lang="en-US" b="0" i="1" smtClean="0">
                            <a:latin typeface="Cambria Math" panose="02040503050406030204" pitchFamily="18" charset="0"/>
                          </a:rPr>
                          <m:t>𝛼</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𝜚</m:t>
                        </m:r>
                      </m:e>
                      <m:sub>
                        <m:r>
                          <a:rPr lang="en-US" b="0" i="1" smtClean="0">
                            <a:latin typeface="Cambria Math" panose="02040503050406030204" pitchFamily="18" charset="0"/>
                          </a:rPr>
                          <m:t>𝛽</m:t>
                        </m:r>
                      </m:sub>
                    </m:sSub>
                  </m:oMath>
                </a14:m>
                <a:r>
                  <a:rPr lang="en-US" dirty="0"/>
                  <a:t> with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𝐼𝑛𝑓</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𝜚</m:t>
                        </m:r>
                      </m:e>
                      <m:sub>
                        <m:r>
                          <a:rPr lang="en-US" i="1">
                            <a:latin typeface="Cambria Math" panose="02040503050406030204" pitchFamily="18" charset="0"/>
                          </a:rPr>
                          <m:t>𝛼</m:t>
                        </m:r>
                      </m:sub>
                    </m:sSub>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𝐼𝑛𝑓</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𝜚</m:t>
                        </m:r>
                      </m:e>
                      <m:sub>
                        <m:r>
                          <a:rPr lang="en-US" i="1">
                            <a:latin typeface="Cambria Math" panose="02040503050406030204" pitchFamily="18" charset="0"/>
                          </a:rPr>
                          <m:t>𝛽</m:t>
                        </m:r>
                      </m:sub>
                    </m:sSub>
                    <m:r>
                      <a:rPr lang="en-US" i="1">
                        <a:latin typeface="Cambria Math" panose="02040503050406030204" pitchFamily="18" charset="0"/>
                      </a:rPr>
                      <m:t>)</m:t>
                    </m:r>
                  </m:oMath>
                </a14:m>
                <a:r>
                  <a:rPr lang="en-US" dirty="0"/>
                  <a:t> .</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813"/>
                </a:stretch>
              </a:blipFill>
            </p:spPr>
            <p:txBody>
              <a:bodyPr/>
              <a:lstStyle/>
              <a:p>
                <a:r>
                  <a:rPr lang="en-US">
                    <a:noFill/>
                  </a:rPr>
                  <a:t> </a:t>
                </a:r>
              </a:p>
            </p:txBody>
          </p:sp>
        </mc:Fallback>
      </mc:AlternateContent>
    </p:spTree>
    <p:extLst>
      <p:ext uri="{BB962C8B-B14F-4D97-AF65-F5344CB8AC3E}">
        <p14:creationId xmlns:p14="http://schemas.microsoft.com/office/powerpoint/2010/main" val="336032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t>
            </a:r>
            <a:r>
              <a:rPr lang="en-US" dirty="0">
                <a:sym typeface="Wingdings" panose="05000000000000000000" pitchFamily="2" charset="2"/>
              </a:rPr>
              <a:t></a:t>
            </a:r>
            <a:r>
              <a:rPr lang="en-US" dirty="0"/>
              <a:t> Rabin</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r>
                  <a:rPr lang="en-US" dirty="0"/>
                  <a:t>We want to show that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m:t>
                    </m:r>
                  </m:oMath>
                </a14:m>
                <a:r>
                  <a:rPr lang="en-US" dirty="0"/>
                  <a:t>.</a:t>
                </a:r>
              </a:p>
              <a:p>
                <a:r>
                  <a:rPr lang="en-US" dirty="0"/>
                  <a:t>Assume in the contrary that there is a state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US" dirty="0"/>
              </a:p>
              <a:p>
                <a:r>
                  <a:rPr lang="en-US" dirty="0"/>
                  <a:t>Then there has to exist an accepting run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𝜚</m:t>
                        </m:r>
                      </m:e>
                      <m:sub>
                        <m:r>
                          <a:rPr lang="en-US" i="1" dirty="0" smtClean="0">
                            <a:latin typeface="Cambria Math" panose="02040503050406030204" pitchFamily="18" charset="0"/>
                          </a:rPr>
                          <m:t>𝛾</m:t>
                        </m:r>
                      </m:sub>
                    </m:sSub>
                  </m:oMath>
                </a14:m>
                <a:r>
                  <a:rPr lang="en-US" i="1" dirty="0"/>
                  <a:t> </a:t>
                </a:r>
                <a:r>
                  <a:rPr lang="en-US" dirty="0"/>
                  <a:t>of </a:t>
                </a:r>
                <a14:m>
                  <m:oMath xmlns:m="http://schemas.openxmlformats.org/officeDocument/2006/math">
                    <m:r>
                      <a:rPr lang="en-US" i="1" dirty="0" smtClean="0">
                        <a:latin typeface="Cambria Math" panose="02040503050406030204" pitchFamily="18" charset="0"/>
                      </a:rPr>
                      <m:t>𝐴</m:t>
                    </m:r>
                    <m:r>
                      <a:rPr lang="en-US" b="0" i="1" dirty="0" smtClean="0">
                        <a:latin typeface="Cambria Math" panose="02040503050406030204" pitchFamily="18" charset="0"/>
                      </a:rPr>
                      <m:t>′</m:t>
                    </m:r>
                  </m:oMath>
                </a14:m>
                <a:r>
                  <a:rPr lang="en-US" i="1" dirty="0"/>
                  <a:t> </a:t>
                </a:r>
                <a:r>
                  <a:rPr lang="en-US" dirty="0"/>
                  <a:t>on a word </a:t>
                </a:r>
                <a14:m>
                  <m:oMath xmlns:m="http://schemas.openxmlformats.org/officeDocument/2006/math">
                    <m:r>
                      <a:rPr lang="en-US" i="1" dirty="0" smtClean="0">
                        <a:latin typeface="Cambria Math" panose="02040503050406030204" pitchFamily="18" charset="0"/>
                      </a:rPr>
                      <m:t>𝛾</m:t>
                    </m:r>
                    <m:r>
                      <a:rPr lang="en-US" i="1" dirty="0" smtClean="0">
                        <a:latin typeface="Cambria Math" panose="02040503050406030204" pitchFamily="18" charset="0"/>
                      </a:rPr>
                      <m:t>=</m:t>
                    </m:r>
                    <m:r>
                      <a:rPr lang="en-US" i="1" dirty="0" smtClean="0">
                        <a:latin typeface="Cambria Math" panose="02040503050406030204" pitchFamily="18" charset="0"/>
                      </a:rPr>
                      <m:t>𝑢</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err="1">
                                <a:latin typeface="Cambria Math" panose="02040503050406030204" pitchFamily="18" charset="0"/>
                              </a:rPr>
                              <m:t>𝑣𝑤</m:t>
                            </m:r>
                          </m:e>
                        </m:d>
                      </m:e>
                      <m:sup>
                        <m:r>
                          <a:rPr lang="en-US" i="1" dirty="0">
                            <a:latin typeface="Cambria Math" panose="02040503050406030204" pitchFamily="18" charset="0"/>
                          </a:rPr>
                          <m:t>𝜔</m:t>
                        </m:r>
                      </m:sup>
                    </m:sSup>
                  </m:oMath>
                </a14:m>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2"/>
                <a:stretch>
                  <a:fillRect t="-1813"/>
                </a:stretch>
              </a:blipFill>
            </p:spPr>
            <p:txBody>
              <a:bodyPr/>
              <a:lstStyle/>
              <a:p>
                <a:r>
                  <a:rPr lang="en-US">
                    <a:noFill/>
                  </a:rPr>
                  <a:t> </a:t>
                </a:r>
              </a:p>
            </p:txBody>
          </p:sp>
        </mc:Fallback>
      </mc:AlternateContent>
      <p:pic>
        <p:nvPicPr>
          <p:cNvPr id="4" name="תמונה 3"/>
          <p:cNvPicPr>
            <a:picLocks noChangeAspect="1"/>
          </p:cNvPicPr>
          <p:nvPr/>
        </p:nvPicPr>
        <p:blipFill rotWithShape="1">
          <a:blip r:embed="rId3"/>
          <a:srcRect t="7597" b="3870"/>
          <a:stretch/>
        </p:blipFill>
        <p:spPr>
          <a:xfrm>
            <a:off x="4079185" y="3561347"/>
            <a:ext cx="4000500" cy="2858704"/>
          </a:xfrm>
          <a:prstGeom prst="rect">
            <a:avLst/>
          </a:prstGeom>
        </p:spPr>
      </p:pic>
    </p:spTree>
    <p:extLst>
      <p:ext uri="{BB962C8B-B14F-4D97-AF65-F5344CB8AC3E}">
        <p14:creationId xmlns:p14="http://schemas.microsoft.com/office/powerpoint/2010/main" val="343569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t>
            </a:r>
            <a:r>
              <a:rPr lang="en-US" dirty="0">
                <a:sym typeface="Wingdings" panose="05000000000000000000" pitchFamily="2" charset="2"/>
              </a:rPr>
              <a:t></a:t>
            </a:r>
            <a:r>
              <a:rPr lang="en-US" dirty="0"/>
              <a:t> Rabin</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r>
                  <a:rPr lang="en-US" dirty="0"/>
                  <a:t>The run is indeed accepting, thanks to the Lemma we proved earlier.</a:t>
                </a:r>
              </a:p>
              <a:p>
                <a:r>
                  <a:rPr lang="en-US" dirty="0"/>
                  <a:t>But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r>
                  <a:rPr lang="en-US" dirty="0"/>
                  <a:t>, in contradiction. (On Board)</a:t>
                </a:r>
              </a:p>
              <a:p>
                <a:endParaRPr lang="en-US" dirty="0"/>
              </a:p>
              <a:p>
                <a:r>
                  <a:rPr lang="en-US" dirty="0"/>
                  <a:t>Thus,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m:t>
                    </m:r>
                  </m:oMath>
                </a14:m>
                <a:r>
                  <a:rPr lang="en-US" dirty="0"/>
                  <a:t>  for every two words.</a:t>
                </a:r>
              </a:p>
              <a:p>
                <a:r>
                  <a:rPr lang="en-US" dirty="0"/>
                  <a:t>There are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different permutations of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1</m:t>
                    </m:r>
                    <m:r>
                      <a:rPr lang="en-US" i="1" dirty="0">
                        <a:latin typeface="Cambria Math" panose="02040503050406030204" pitchFamily="18" charset="0"/>
                      </a:rPr>
                      <m:t>, . . . , </m:t>
                    </m:r>
                    <m:r>
                      <a:rPr lang="en-US" i="1" dirty="0">
                        <a:latin typeface="Cambria Math" panose="02040503050406030204" pitchFamily="18" charset="0"/>
                      </a:rPr>
                      <m:t>𝑛</m:t>
                    </m:r>
                    <m:r>
                      <a:rPr lang="en-US" i="1" dirty="0">
                        <a:latin typeface="Cambria Math" panose="02040503050406030204" pitchFamily="18" charset="0"/>
                      </a:rPr>
                      <m:t>}</m:t>
                    </m:r>
                  </m:oMath>
                </a14:m>
                <a:r>
                  <a:rPr lang="en-US" dirty="0"/>
                  <a:t>, thus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words, with no intersection of their </a:t>
                </a:r>
                <a14:m>
                  <m:oMath xmlns:m="http://schemas.openxmlformats.org/officeDocument/2006/math">
                    <m:r>
                      <a:rPr lang="en-US" b="0" i="1" smtClean="0">
                        <a:latin typeface="Cambria Math" panose="02040503050406030204" pitchFamily="18" charset="0"/>
                      </a:rPr>
                      <m:t>𝐼𝑛𝑓</m:t>
                    </m:r>
                  </m:oMath>
                </a14:m>
                <a:r>
                  <a:rPr lang="en-US" dirty="0"/>
                  <a:t> sets.</a:t>
                </a:r>
              </a:p>
              <a:p>
                <a:endParaRPr lang="en-US" dirty="0"/>
              </a:p>
              <a:p>
                <a:pPr>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has at least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states.</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2"/>
                <a:stretch>
                  <a:fillRect t="-1964"/>
                </a:stretch>
              </a:blipFill>
            </p:spPr>
            <p:txBody>
              <a:bodyPr/>
              <a:lstStyle/>
              <a:p>
                <a:r>
                  <a:rPr lang="en-US">
                    <a:noFill/>
                  </a:rPr>
                  <a:t> </a:t>
                </a:r>
              </a:p>
            </p:txBody>
          </p:sp>
        </mc:Fallback>
      </mc:AlternateContent>
    </p:spTree>
    <p:extLst>
      <p:ext uri="{BB962C8B-B14F-4D97-AF65-F5344CB8AC3E}">
        <p14:creationId xmlns:p14="http://schemas.microsoft.com/office/powerpoint/2010/main" val="179595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t>
            </a:r>
            <a:r>
              <a:rPr lang="en-US" dirty="0">
                <a:sym typeface="Wingdings" panose="05000000000000000000" pitchFamily="2" charset="2"/>
              </a:rPr>
              <a:t></a:t>
            </a:r>
            <a:r>
              <a:rPr lang="en-US" dirty="0"/>
              <a:t> Rabin</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r>
                  <a:rPr lang="en-US" dirty="0"/>
                  <a:t>From the duality of Rabin and Streett condition, If there is a deterministic Rabin automaton of size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that accepts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𝑛</m:t>
                        </m:r>
                      </m:sub>
                    </m:sSub>
                  </m:oMath>
                </a14:m>
                <a:r>
                  <a:rPr lang="en-US" dirty="0"/>
                  <a:t> then there also exists a deterministic Streett automaton that accepts the complement language with same number of states.</a:t>
                </a:r>
              </a:p>
              <a:p>
                <a:pPr marL="45720" indent="0">
                  <a:buNone/>
                </a:pPr>
                <a:r>
                  <a:rPr lang="en-US" dirty="0"/>
                  <a:t>Therefor-</a:t>
                </a:r>
              </a:p>
              <a:p>
                <a:pPr marL="45720" indent="0">
                  <a:buNone/>
                </a:pPr>
                <a:endParaRPr lang="en-US" dirty="0"/>
              </a:p>
              <a:p>
                <a:pPr marL="45720" indent="0">
                  <a:buNone/>
                </a:pPr>
                <a:r>
                  <a:rPr lang="en-US" u="sng" dirty="0"/>
                  <a:t>Theorem</a:t>
                </a:r>
                <a:r>
                  <a:rPr lang="en-US" dirty="0"/>
                  <a:t>: </a:t>
                </a:r>
                <a:r>
                  <a:rPr lang="en-US" i="1" dirty="0"/>
                  <a:t>There exists a family of languages </a:t>
                </a:r>
                <a14:m>
                  <m:oMath xmlns:m="http://schemas.openxmlformats.org/officeDocument/2006/math">
                    <m:sSub>
                      <m:sSubPr>
                        <m:ctrlPr>
                          <a:rPr lang="en-US" b="0" i="1" dirty="0" smtClean="0">
                            <a:latin typeface="Cambria Math" panose="02040503050406030204" pitchFamily="18" charset="0"/>
                          </a:rPr>
                        </m:ctrlPr>
                      </m:sSub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𝐿</m:t>
                                </m:r>
                              </m:e>
                              <m:sub>
                                <m:r>
                                  <a:rPr lang="en-US" i="1" dirty="0" smtClean="0">
                                    <a:latin typeface="Cambria Math" panose="02040503050406030204" pitchFamily="18" charset="0"/>
                                  </a:rPr>
                                  <m:t>𝑛</m:t>
                                </m:r>
                              </m:sub>
                            </m:sSub>
                          </m:e>
                        </m:d>
                      </m:e>
                      <m:sub>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2</m:t>
                        </m:r>
                      </m:sub>
                    </m:sSub>
                    <m:r>
                      <a:rPr lang="en-US" i="1" dirty="0" smtClean="0">
                        <a:latin typeface="Cambria Math" panose="02040503050406030204" pitchFamily="18" charset="0"/>
                      </a:rPr>
                      <m:t> </m:t>
                    </m:r>
                  </m:oMath>
                </a14:m>
                <a:r>
                  <a:rPr lang="en-US" i="1" dirty="0"/>
                  <a:t>over the alphabet </a:t>
                </a:r>
                <a14:m>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0</m:t>
                    </m:r>
                    <m:r>
                      <a:rPr lang="en-US" i="1" dirty="0">
                        <a:latin typeface="Cambria Math" panose="02040503050406030204" pitchFamily="18" charset="0"/>
                      </a:rPr>
                      <m:t>, </m:t>
                    </m:r>
                    <m:r>
                      <a:rPr lang="en-US" i="1" dirty="0">
                        <a:latin typeface="Cambria Math" panose="02040503050406030204" pitchFamily="18" charset="0"/>
                      </a:rPr>
                      <m:t>1</m:t>
                    </m:r>
                    <m:r>
                      <a:rPr lang="en-US" i="1" dirty="0">
                        <a:latin typeface="Cambria Math" panose="02040503050406030204" pitchFamily="18" charset="0"/>
                      </a:rPr>
                      <m:t>,#}</m:t>
                    </m:r>
                  </m:oMath>
                </a14:m>
                <a:r>
                  <a:rPr lang="en-US" i="1" dirty="0"/>
                  <a:t> recognizable by nondeterministic </a:t>
                </a:r>
                <a:r>
                  <a:rPr lang="en-US" i="1" dirty="0" err="1"/>
                  <a:t>B</a:t>
                </a:r>
                <a:r>
                  <a:rPr lang="en-US" dirty="0" err="1"/>
                  <a:t>ü</a:t>
                </a:r>
                <a:r>
                  <a:rPr lang="en-US" i="1" dirty="0" err="1"/>
                  <a:t>chi</a:t>
                </a:r>
                <a:r>
                  <a:rPr lang="en-US" i="1" dirty="0"/>
                  <a:t> automata of size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a:t>
                </a:r>
                <a:r>
                  <a:rPr lang="en-US" i="1" dirty="0"/>
                  <a:t>such that any equivalent deterministic Rabin automaton must be of size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a:t>
                </a:r>
                <a:r>
                  <a:rPr lang="en-US" i="1" dirty="0"/>
                  <a:t>or larger.</a:t>
                </a: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spTree>
    <p:extLst>
      <p:ext uri="{BB962C8B-B14F-4D97-AF65-F5344CB8AC3E}">
        <p14:creationId xmlns:p14="http://schemas.microsoft.com/office/powerpoint/2010/main" val="192052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Streett </a:t>
            </a:r>
            <a:r>
              <a:rPr lang="en-US" dirty="0">
                <a:sym typeface="Wingdings" panose="05000000000000000000" pitchFamily="2" charset="2"/>
              </a:rPr>
              <a:t></a:t>
            </a:r>
            <a:r>
              <a:rPr lang="en-US" dirty="0"/>
              <a:t> Rabin</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r>
                  <a:rPr lang="en-US" dirty="0"/>
                  <a:t>We can show a lower bound on the transformation from </a:t>
                </a:r>
                <a:r>
                  <a:rPr lang="en-US" b="1" dirty="0"/>
                  <a:t>deterministic Streett </a:t>
                </a:r>
                <a:r>
                  <a:rPr lang="en-US" dirty="0"/>
                  <a:t>automata to </a:t>
                </a:r>
                <a:r>
                  <a:rPr lang="en-US" b="1" dirty="0"/>
                  <a:t>deterministic Rabin </a:t>
                </a:r>
                <a:r>
                  <a:rPr lang="en-US" dirty="0"/>
                  <a:t>automata</a:t>
                </a:r>
              </a:p>
              <a:p>
                <a:r>
                  <a:rPr lang="en-US" dirty="0"/>
                  <a:t>The proof uses the languages of the following automata family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b="0" i="0" smtClean="0">
                        <a:latin typeface="Cambria Math" panose="02040503050406030204" pitchFamily="18" charset="0"/>
                      </a:rPr>
                      <m:t>,</m:t>
                    </m:r>
                  </m:oMath>
                </a14:m>
                <a:r>
                  <a:rPr lang="en-US" dirty="0"/>
                  <a:t> when the acceptance component is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𝑛</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oMath>
                </a14:m>
                <a:endParaRPr lang="en-US" dirty="0"/>
              </a:p>
              <a:p>
                <a:endParaRPr lang="en-US" dirty="0"/>
              </a:p>
              <a:p>
                <a:endParaRPr lang="en-US" dirty="0"/>
              </a:p>
              <a:p>
                <a:pPr marL="45720" indent="0">
                  <a:buNone/>
                </a:pPr>
                <a:endParaRPr lang="en-US" dirty="0"/>
              </a:p>
              <a:p>
                <a:pPr marL="45720" indent="0">
                  <a:buNone/>
                </a:pPr>
                <a:endParaRPr lang="en-US" dirty="0"/>
              </a:p>
              <a:p>
                <a:pPr marL="45720" indent="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t="-1964"/>
                </a:stretch>
              </a:blipFill>
            </p:spPr>
            <p:txBody>
              <a:bodyPr/>
              <a:lstStyle/>
              <a:p>
                <a:r>
                  <a:rPr lang="en-US">
                    <a:noFill/>
                  </a:rPr>
                  <a:t> </a:t>
                </a:r>
              </a:p>
            </p:txBody>
          </p:sp>
        </mc:Fallback>
      </mc:AlternateContent>
      <p:pic>
        <p:nvPicPr>
          <p:cNvPr id="4" name="תמונה 3"/>
          <p:cNvPicPr>
            <a:picLocks noChangeAspect="1"/>
          </p:cNvPicPr>
          <p:nvPr/>
        </p:nvPicPr>
        <p:blipFill>
          <a:blip r:embed="rId4"/>
          <a:stretch>
            <a:fillRect/>
          </a:stretch>
        </p:blipFill>
        <p:spPr>
          <a:xfrm>
            <a:off x="4413611" y="3753852"/>
            <a:ext cx="2619375" cy="2438400"/>
          </a:xfrm>
          <a:prstGeom prst="rect">
            <a:avLst/>
          </a:prstGeom>
        </p:spPr>
      </p:pic>
    </p:spTree>
    <p:extLst>
      <p:ext uri="{BB962C8B-B14F-4D97-AF65-F5344CB8AC3E}">
        <p14:creationId xmlns:p14="http://schemas.microsoft.com/office/powerpoint/2010/main" val="13747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Streett </a:t>
            </a:r>
            <a:r>
              <a:rPr lang="en-US" dirty="0">
                <a:sym typeface="Wingdings" panose="05000000000000000000" pitchFamily="2" charset="2"/>
              </a:rPr>
              <a:t></a:t>
            </a:r>
            <a:r>
              <a:rPr lang="en-US" dirty="0"/>
              <a:t> Rabin</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r>
                  <a:rPr lang="en-US" dirty="0"/>
                  <a:t>Like before, we can encode it with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e>
                        </m:d>
                      </m:e>
                      <m:sup>
                        <m:r>
                          <a:rPr lang="en-US" b="0" i="1" smtClean="0">
                            <a:latin typeface="Cambria Math" panose="02040503050406030204" pitchFamily="18" charset="0"/>
                          </a:rPr>
                          <m:t>∗</m:t>
                        </m:r>
                      </m:sup>
                    </m:sSup>
                  </m:oMath>
                </a14:m>
                <a:endParaRPr lang="en-US" dirty="0"/>
              </a:p>
              <a:p>
                <a:endParaRPr lang="en-US" dirty="0"/>
              </a:p>
              <a:p>
                <a:pPr marL="45720" indent="0">
                  <a:buNone/>
                </a:pPr>
                <a:r>
                  <a:rPr lang="en-US" u="sng" dirty="0"/>
                  <a:t>Theorem</a:t>
                </a:r>
                <a:r>
                  <a:rPr lang="en-US" dirty="0"/>
                  <a:t>: </a:t>
                </a:r>
                <a:r>
                  <a:rPr lang="en-US" i="1" dirty="0"/>
                  <a:t>There exists a family of languages </a:t>
                </a:r>
                <a14:m>
                  <m:oMath xmlns:m="http://schemas.openxmlformats.org/officeDocument/2006/math">
                    <m:sSub>
                      <m:sSubPr>
                        <m:ctrlPr>
                          <a:rPr lang="en-US" i="1" dirty="0">
                            <a:latin typeface="Cambria Math" panose="02040503050406030204" pitchFamily="18" charset="0"/>
                          </a:rPr>
                        </m:ctrlPr>
                      </m:sSub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𝐿</m:t>
                                </m:r>
                              </m:e>
                              <m:sub>
                                <m:r>
                                  <a:rPr lang="en-US" i="1" dirty="0">
                                    <a:latin typeface="Cambria Math" panose="02040503050406030204" pitchFamily="18" charset="0"/>
                                  </a:rPr>
                                  <m:t>𝑛</m:t>
                                </m:r>
                              </m:sub>
                            </m:sSub>
                          </m:e>
                        </m:d>
                      </m:e>
                      <m:sub>
                        <m:r>
                          <a:rPr lang="en-US" i="1" dirty="0">
                            <a:latin typeface="Cambria Math" panose="02040503050406030204" pitchFamily="18" charset="0"/>
                          </a:rPr>
                          <m:t>𝑛</m:t>
                        </m:r>
                        <m:r>
                          <a:rPr lang="en-US" i="1" dirty="0">
                            <a:latin typeface="Cambria Math" panose="02040503050406030204" pitchFamily="18" charset="0"/>
                          </a:rPr>
                          <m:t>≥</m:t>
                        </m:r>
                        <m:r>
                          <a:rPr lang="en-US" i="1" dirty="0">
                            <a:latin typeface="Cambria Math" panose="02040503050406030204" pitchFamily="18" charset="0"/>
                          </a:rPr>
                          <m:t>2</m:t>
                        </m:r>
                      </m:sub>
                    </m:sSub>
                    <m:r>
                      <a:rPr lang="en-US" i="1" dirty="0">
                        <a:latin typeface="Cambria Math" panose="02040503050406030204" pitchFamily="18" charset="0"/>
                      </a:rPr>
                      <m:t> </m:t>
                    </m:r>
                  </m:oMath>
                </a14:m>
                <a:r>
                  <a:rPr lang="en-US" i="1" dirty="0"/>
                  <a:t>over the alphabet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0</m:t>
                    </m:r>
                    <m:r>
                      <a:rPr lang="en-US" i="1" dirty="0">
                        <a:latin typeface="Cambria Math" panose="02040503050406030204" pitchFamily="18" charset="0"/>
                      </a:rPr>
                      <m:t>, </m:t>
                    </m:r>
                    <m:r>
                      <a:rPr lang="en-US" i="1" dirty="0">
                        <a:latin typeface="Cambria Math" panose="02040503050406030204" pitchFamily="18" charset="0"/>
                      </a:rPr>
                      <m:t>1</m:t>
                    </m:r>
                    <m:r>
                      <a:rPr lang="en-US" i="1" dirty="0">
                        <a:latin typeface="Cambria Math" panose="02040503050406030204" pitchFamily="18" charset="0"/>
                      </a:rPr>
                      <m:t>} </m:t>
                    </m:r>
                  </m:oMath>
                </a14:m>
                <a:r>
                  <a:rPr lang="en-US" i="1" dirty="0"/>
                  <a:t>recognizable by deterministic Streett automata with </a:t>
                </a:r>
                <a14:m>
                  <m:oMath xmlns:m="http://schemas.openxmlformats.org/officeDocument/2006/math">
                    <m:r>
                      <a:rPr lang="en-US" i="1" dirty="0">
                        <a:latin typeface="Cambria Math" panose="02040503050406030204" pitchFamily="18" charset="0"/>
                      </a:rPr>
                      <m:t>𝑂</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oMath>
                </a14:m>
                <a:r>
                  <a:rPr lang="en-US" dirty="0"/>
                  <a:t> </a:t>
                </a:r>
                <a:r>
                  <a:rPr lang="en-US" i="1" dirty="0"/>
                  <a:t>states and </a:t>
                </a:r>
                <a14:m>
                  <m:oMath xmlns:m="http://schemas.openxmlformats.org/officeDocument/2006/math">
                    <m:r>
                      <a:rPr lang="en-US" i="1" dirty="0">
                        <a:latin typeface="Cambria Math" panose="02040503050406030204" pitchFamily="18" charset="0"/>
                      </a:rPr>
                      <m:t>𝑂</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oMath>
                </a14:m>
                <a:r>
                  <a:rPr lang="en-US" dirty="0"/>
                  <a:t> </a:t>
                </a:r>
                <a:r>
                  <a:rPr lang="en-US" i="1" dirty="0"/>
                  <a:t>pairs of designated state sets such that any deterministic Rabin automaton accepting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𝐿</m:t>
                        </m:r>
                      </m:e>
                      <m:sub>
                        <m:r>
                          <a:rPr lang="en-US" i="1" dirty="0">
                            <a:latin typeface="Cambria Math" panose="02040503050406030204" pitchFamily="18" charset="0"/>
                          </a:rPr>
                          <m:t>𝑛</m:t>
                        </m:r>
                      </m:sub>
                    </m:sSub>
                  </m:oMath>
                </a14:m>
                <a:r>
                  <a:rPr lang="en-US" i="1" dirty="0"/>
                  <a:t> requires at least </a:t>
                </a:r>
                <a14:m>
                  <m:oMath xmlns:m="http://schemas.openxmlformats.org/officeDocument/2006/math">
                    <m:r>
                      <a:rPr lang="en-US" i="1" dirty="0">
                        <a:latin typeface="Cambria Math" panose="02040503050406030204" pitchFamily="18" charset="0"/>
                      </a:rPr>
                      <m:t>𝑛</m:t>
                    </m:r>
                    <m:r>
                      <a:rPr lang="en-US" i="1" dirty="0">
                        <a:latin typeface="Cambria Math" panose="02040503050406030204" pitchFamily="18" charset="0"/>
                      </a:rPr>
                      <m:t>!</m:t>
                    </m:r>
                  </m:oMath>
                </a14:m>
                <a:r>
                  <a:rPr lang="en-US" dirty="0"/>
                  <a:t> </a:t>
                </a:r>
                <a:r>
                  <a:rPr lang="en-US" i="1" dirty="0"/>
                  <a:t>states.</a:t>
                </a:r>
                <a:endParaRPr lang="en-US" dirty="0"/>
              </a:p>
              <a:p>
                <a:pPr marL="45720" indent="0">
                  <a:buNone/>
                </a:pPr>
                <a:endParaRPr lang="en-US" dirty="0"/>
              </a:p>
              <a:p>
                <a:r>
                  <a:rPr lang="en-US" dirty="0"/>
                  <a:t>We will only show the general guidelines.</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813" r="-679"/>
                </a:stretch>
              </a:blipFill>
            </p:spPr>
            <p:txBody>
              <a:bodyPr/>
              <a:lstStyle/>
              <a:p>
                <a:r>
                  <a:rPr lang="en-US">
                    <a:noFill/>
                  </a:rPr>
                  <a:t> </a:t>
                </a:r>
              </a:p>
            </p:txBody>
          </p:sp>
        </mc:Fallback>
      </mc:AlternateContent>
    </p:spTree>
    <p:extLst>
      <p:ext uri="{BB962C8B-B14F-4D97-AF65-F5344CB8AC3E}">
        <p14:creationId xmlns:p14="http://schemas.microsoft.com/office/powerpoint/2010/main" val="170140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Streett </a:t>
            </a:r>
            <a:r>
              <a:rPr lang="en-US" dirty="0">
                <a:sym typeface="Wingdings" panose="05000000000000000000" pitchFamily="2" charset="2"/>
              </a:rPr>
              <a:t></a:t>
            </a:r>
            <a:r>
              <a:rPr lang="en-US" dirty="0"/>
              <a:t> Rabin</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45720" indent="0">
                  <a:buNone/>
                </a:pPr>
                <a:r>
                  <a:rPr lang="en-US" u="sng" dirty="0"/>
                  <a:t>Proof</a:t>
                </a:r>
                <a:r>
                  <a:rPr lang="en-US" dirty="0"/>
                  <a:t>: By induction</a:t>
                </a:r>
              </a:p>
              <a:p>
                <a:pPr marL="45720" indent="0">
                  <a:buNone/>
                </a:pPr>
                <a14:m>
                  <m:oMath xmlns:m="http://schemas.openxmlformats.org/officeDocument/2006/math">
                    <m:r>
                      <a:rPr lang="en-US" b="0" i="1" u="sng" smtClean="0">
                        <a:latin typeface="Cambria Math" panose="02040503050406030204" pitchFamily="18" charset="0"/>
                      </a:rPr>
                      <m:t>𝑛</m:t>
                    </m:r>
                    <m:r>
                      <a:rPr lang="en-US" b="0" i="1" u="sng" smtClean="0">
                        <a:latin typeface="Cambria Math" panose="02040503050406030204" pitchFamily="18" charset="0"/>
                      </a:rPr>
                      <m:t>=</m:t>
                    </m:r>
                    <m:r>
                      <a:rPr lang="en-US" b="0" i="1" u="sng" smtClean="0">
                        <a:latin typeface="Cambria Math" panose="02040503050406030204" pitchFamily="18" charset="0"/>
                      </a:rPr>
                      <m:t>2</m:t>
                    </m:r>
                    <m:r>
                      <a:rPr lang="en-US" b="0" i="1" u="sng" smtClean="0">
                        <a:latin typeface="Cambria Math" panose="02040503050406030204" pitchFamily="18" charset="0"/>
                      </a:rPr>
                      <m:t>:</m:t>
                    </m:r>
                  </m:oMath>
                </a14:m>
                <a:r>
                  <a:rPr lang="en-US" dirty="0"/>
                  <a:t> trivial</a:t>
                </a:r>
              </a:p>
              <a:p>
                <a:pPr marL="45720" indent="0">
                  <a:buNone/>
                </a:pPr>
                <a:r>
                  <a:rPr lang="en-US" u="sng" dirty="0"/>
                  <a:t>Step</a:t>
                </a:r>
                <a:r>
                  <a:rPr lang="en-US" dirty="0"/>
                  <a:t>: </a:t>
                </a:r>
              </a:p>
              <a:p>
                <a:r>
                  <a:rPr lang="en-US" dirty="0"/>
                  <a:t>Any given deterministic Rabin automaton </a:t>
                </a:r>
                <a14:m>
                  <m:oMath xmlns:m="http://schemas.openxmlformats.org/officeDocument/2006/math">
                    <m:r>
                      <a:rPr lang="en-US" i="1" dirty="0">
                        <a:latin typeface="Cambria Math" panose="02040503050406030204" pitchFamily="18" charset="0"/>
                      </a:rPr>
                      <m:t>𝐴</m:t>
                    </m:r>
                  </m:oMath>
                </a14:m>
                <a:r>
                  <a:rPr lang="en-US" i="1" dirty="0"/>
                  <a:t> </a:t>
                </a:r>
                <a:r>
                  <a:rPr lang="en-US" dirty="0"/>
                  <a:t>accepting </a:t>
                </a:r>
                <a14:m>
                  <m:oMath xmlns:m="http://schemas.openxmlformats.org/officeDocument/2006/math">
                    <m:r>
                      <m:rPr>
                        <m:sty m:val="p"/>
                      </m:rPr>
                      <a:rPr lang="en-US" b="0" i="0" dirty="0" smtClean="0">
                        <a:latin typeface="Cambria Math" panose="02040503050406030204" pitchFamily="18" charset="0"/>
                      </a:rPr>
                      <m:t>L</m:t>
                    </m:r>
                    <m:r>
                      <a:rPr lang="en-US" b="0" i="0" dirty="0" smtClean="0">
                        <a:latin typeface="Cambria Math" panose="02040503050406030204" pitchFamily="18" charset="0"/>
                      </a:rPr>
                      <m:t>≔</m:t>
                    </m:r>
                    <m:r>
                      <a:rPr lang="en-US" i="1" dirty="0">
                        <a:latin typeface="Cambria Math" panose="02040503050406030204" pitchFamily="18" charset="0"/>
                      </a:rPr>
                      <m:t>𝐿</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𝐴</m:t>
                        </m:r>
                      </m:e>
                      <m:sub>
                        <m:r>
                          <a:rPr lang="en-US" i="1" dirty="0">
                            <a:latin typeface="Cambria Math" panose="02040503050406030204" pitchFamily="18" charset="0"/>
                          </a:rPr>
                          <m:t>𝑛</m:t>
                        </m:r>
                      </m:sub>
                    </m:sSub>
                    <m:r>
                      <a:rPr lang="en-US" i="1" dirty="0">
                        <a:latin typeface="Cambria Math" panose="02040503050406030204" pitchFamily="18" charset="0"/>
                      </a:rPr>
                      <m:t>) </m:t>
                    </m:r>
                  </m:oMath>
                </a14:m>
                <a:r>
                  <a:rPr lang="en-US" dirty="0"/>
                  <a:t>can be modified to a deterministic automaton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𝑖</m:t>
                        </m:r>
                      </m:sub>
                      <m:sup>
                        <m:r>
                          <a:rPr lang="en-US" i="1">
                            <a:latin typeface="Cambria Math" panose="02040503050406030204" pitchFamily="18" charset="0"/>
                          </a:rPr>
                          <m:t>𝑞</m:t>
                        </m:r>
                      </m:sup>
                    </m:sSubSup>
                    <m:r>
                      <a:rPr lang="en-US" i="1">
                        <a:latin typeface="Cambria Math" panose="02040503050406030204" pitchFamily="18" charset="0"/>
                      </a:rPr>
                      <m:t> </m:t>
                    </m:r>
                  </m:oMath>
                </a14:m>
                <a:r>
                  <a:rPr lang="en-US" dirty="0"/>
                  <a:t>over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1</m:t>
                    </m:r>
                    <m:r>
                      <a:rPr lang="en-US" i="1" dirty="0">
                        <a:latin typeface="Cambria Math" panose="02040503050406030204" pitchFamily="18" charset="0"/>
                      </a:rPr>
                      <m:t>, . . . , </m:t>
                    </m:r>
                    <m:r>
                      <a:rPr lang="en-US" i="1" dirty="0">
                        <a:latin typeface="Cambria Math" panose="02040503050406030204" pitchFamily="18" charset="0"/>
                      </a:rPr>
                      <m:t>𝑛</m:t>
                    </m:r>
                    <m:r>
                      <a:rPr lang="en-US" i="1" dirty="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m:t>
                    </m:r>
                  </m:oMath>
                </a14:m>
                <a:r>
                  <a:rPr lang="en-US" dirty="0"/>
                  <a:t>by removing all arcs labelled by </a:t>
                </a:r>
                <a14:m>
                  <m:oMath xmlns:m="http://schemas.openxmlformats.org/officeDocument/2006/math">
                    <m:r>
                      <a:rPr lang="en-US" i="1" dirty="0">
                        <a:latin typeface="Cambria Math" panose="02040503050406030204" pitchFamily="18" charset="0"/>
                      </a:rPr>
                      <m:t>𝑖</m:t>
                    </m:r>
                  </m:oMath>
                </a14:m>
                <a:r>
                  <a:rPr lang="en-US" b="0" dirty="0"/>
                  <a:t>. It has at least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oMath>
                </a14:m>
                <a:r>
                  <a:rPr lang="en-US" b="0" dirty="0"/>
                  <a:t> states. Moreover, has a reachable SCC of size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e>
                    </m:d>
                    <m:r>
                      <a:rPr lang="en-US" i="1">
                        <a:latin typeface="Cambria Math" panose="02040503050406030204" pitchFamily="18" charset="0"/>
                      </a:rPr>
                      <m:t>!</m:t>
                    </m:r>
                  </m:oMath>
                </a14:m>
                <a:r>
                  <a:rPr lang="en-US" dirty="0"/>
                  <a:t> </a:t>
                </a:r>
                <a:endParaRPr lang="en-US" b="0" dirty="0"/>
              </a:p>
              <a:p>
                <a:r>
                  <a:rPr lang="en-US" b="0" dirty="0"/>
                  <a:t>For each </a:t>
                </a:r>
                <a14:m>
                  <m:oMath xmlns:m="http://schemas.openxmlformats.org/officeDocument/2006/math">
                    <m:r>
                      <a:rPr lang="en-US" b="0" i="1" smtClean="0">
                        <a:latin typeface="Cambria Math" panose="02040503050406030204" pitchFamily="18" charset="0"/>
                      </a:rPr>
                      <m:t>𝑖</m:t>
                    </m:r>
                  </m:oMath>
                </a14:m>
                <a:r>
                  <a:rPr lang="en-US" b="0" dirty="0"/>
                  <a:t> we can construct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𝑛</m:t>
                        </m:r>
                      </m:sub>
                      <m:sup>
                        <m:r>
                          <a:rPr lang="en-US" b="0" i="1" smtClean="0">
                            <a:latin typeface="Cambria Math" panose="02040503050406030204" pitchFamily="18" charset="0"/>
                          </a:rPr>
                          <m:t>𝜔</m:t>
                        </m:r>
                      </m:sup>
                    </m:sSubSup>
                  </m:oMath>
                </a14:m>
                <a:r>
                  <a:rPr lang="en-US" b="0" dirty="0"/>
                  <a:t> </a:t>
                </a:r>
                <a:r>
                  <a:rPr lang="en-US" dirty="0"/>
                  <a:t>with run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𝜚</m:t>
                        </m:r>
                      </m:e>
                      <m:sub>
                        <m:r>
                          <a:rPr lang="en-US" b="0" i="1" smtClean="0">
                            <a:latin typeface="Cambria Math" panose="02040503050406030204" pitchFamily="18" charset="0"/>
                          </a:rPr>
                          <m:t>𝑖</m:t>
                        </m:r>
                      </m:sub>
                    </m:sSub>
                  </m:oMath>
                </a14:m>
                <a:r>
                  <a:rPr lang="en-US" b="0" dirty="0"/>
                  <a:t> </a:t>
                </a:r>
                <a:r>
                  <a:rPr lang="en-US" b="0" dirty="0" err="1"/>
                  <a:t>s.t.</a:t>
                </a: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𝐿</m:t>
                    </m:r>
                  </m:oMath>
                </a14:m>
                <a:r>
                  <a:rPr lang="en-US" b="0" dirty="0"/>
                  <a:t> and </a:t>
                </a:r>
                <a14:m>
                  <m:oMath xmlns:m="http://schemas.openxmlformats.org/officeDocument/2006/math">
                    <m:r>
                      <a:rPr lang="en-US" b="0" i="1" smtClean="0">
                        <a:latin typeface="Cambria Math" panose="02040503050406030204" pitchFamily="18" charset="0"/>
                      </a:rPr>
                      <m:t>𝐼𝑛𝑓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𝜚</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oMath>
                </a14:m>
                <a:endParaRPr lang="en-US" b="0" dirty="0"/>
              </a:p>
              <a:p>
                <a:r>
                  <a:rPr lang="en-US" dirty="0"/>
                  <a:t>We can show that for each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a:t>
                </a:r>
                <a14:m>
                  <m:oMath xmlns:m="http://schemas.openxmlformats.org/officeDocument/2006/math">
                    <m:r>
                      <a:rPr lang="en-US" b="0" i="1" smtClean="0">
                        <a:latin typeface="Cambria Math" panose="02040503050406030204" pitchFamily="18" charset="0"/>
                      </a:rPr>
                      <m:t>𝐼𝑛𝑓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𝜚</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𝐼𝑛𝑓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𝜚</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r>
                      <a:rPr lang="en-US" b="0" i="1" smtClean="0">
                        <a:latin typeface="Cambria Math" panose="02040503050406030204" pitchFamily="18" charset="0"/>
                      </a:rPr>
                      <m:t>∅</m:t>
                    </m:r>
                  </m:oMath>
                </a14:m>
                <a:endParaRPr lang="en-US" dirty="0"/>
              </a:p>
              <a:p>
                <a:r>
                  <a:rPr lang="en-US" dirty="0"/>
                  <a:t>Therefor we have at least </a:t>
                </a:r>
                <a14:m>
                  <m:oMath xmlns:m="http://schemas.openxmlformats.org/officeDocument/2006/math">
                    <m:r>
                      <a:rPr lang="en-US" b="0" i="1" smtClean="0">
                        <a:latin typeface="Cambria Math" panose="02040503050406030204" pitchFamily="18" charset="0"/>
                      </a:rPr>
                      <m:t>𝑛</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states</a:t>
                </a:r>
              </a:p>
              <a:p>
                <a:pPr marL="45720" indent="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r="-1112" b="-1057"/>
                </a:stretch>
              </a:blipFill>
            </p:spPr>
            <p:txBody>
              <a:bodyPr/>
              <a:lstStyle/>
              <a:p>
                <a:r>
                  <a:rPr lang="en-US">
                    <a:noFill/>
                  </a:rPr>
                  <a:t> </a:t>
                </a:r>
              </a:p>
            </p:txBody>
          </p:sp>
        </mc:Fallback>
      </mc:AlternateContent>
    </p:spTree>
    <p:extLst>
      <p:ext uri="{BB962C8B-B14F-4D97-AF65-F5344CB8AC3E}">
        <p14:creationId xmlns:p14="http://schemas.microsoft.com/office/powerpoint/2010/main" val="9062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346639" y="2639568"/>
            <a:ext cx="7413378" cy="1356360"/>
          </a:xfrm>
        </p:spPr>
        <p:txBody>
          <a:bodyPr/>
          <a:lstStyle/>
          <a:p>
            <a:pPr algn="ctr"/>
            <a:r>
              <a:rPr lang="en-US" b="1" dirty="0"/>
              <a:t>Weak Acceptance Conditions</a:t>
            </a:r>
            <a:endParaRPr lang="en-US" dirty="0"/>
          </a:p>
        </p:txBody>
      </p:sp>
    </p:spTree>
    <p:extLst>
      <p:ext uri="{BB962C8B-B14F-4D97-AF65-F5344CB8AC3E}">
        <p14:creationId xmlns:p14="http://schemas.microsoft.com/office/powerpoint/2010/main" val="22332408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r>
              <a:rPr lang="en-US" dirty="0"/>
              <a:t>Weak Acceptance</a:t>
            </a:r>
          </a:p>
        </p:txBody>
      </p:sp>
      <mc:AlternateContent xmlns:mc="http://schemas.openxmlformats.org/markup-compatibility/2006" xmlns:a14="http://schemas.microsoft.com/office/drawing/2010/main">
        <mc:Choice Requires="a14">
          <p:sp>
            <p:nvSpPr>
              <p:cNvPr id="4" name="מציין מיקום תוכן 3"/>
              <p:cNvSpPr>
                <a:spLocks noGrp="1"/>
              </p:cNvSpPr>
              <p:nvPr>
                <p:ph idx="1"/>
              </p:nvPr>
            </p:nvSpPr>
            <p:spPr>
              <a:xfrm>
                <a:off x="1143000" y="2057400"/>
                <a:ext cx="9872871" cy="4353026"/>
              </a:xfrm>
            </p:spPr>
            <p:txBody>
              <a:bodyPr>
                <a:normAutofit/>
              </a:bodyPr>
              <a:lstStyle/>
              <a:p>
                <a:r>
                  <a:rPr lang="en-US" dirty="0"/>
                  <a:t>Instead of </a:t>
                </a:r>
                <a14:m>
                  <m:oMath xmlns:m="http://schemas.openxmlformats.org/officeDocument/2006/math">
                    <m:r>
                      <a:rPr lang="en-US" b="0" i="1" smtClean="0">
                        <a:latin typeface="Cambria Math" panose="02040503050406030204" pitchFamily="18" charset="0"/>
                      </a:rPr>
                      <m:t>𝐼𝑛𝑓</m:t>
                    </m:r>
                    <m:r>
                      <a:rPr lang="en-US" b="0" i="1" smtClean="0">
                        <a:latin typeface="Cambria Math" panose="02040503050406030204" pitchFamily="18" charset="0"/>
                      </a:rPr>
                      <m:t>(</m:t>
                    </m:r>
                    <m:r>
                      <a:rPr lang="en-US" b="0" i="1" smtClean="0">
                        <a:latin typeface="Cambria Math" panose="02040503050406030204" pitchFamily="18" charset="0"/>
                      </a:rPr>
                      <m:t>𝜚</m:t>
                    </m:r>
                    <m:r>
                      <a:rPr lang="en-US" b="0" i="1" smtClean="0">
                        <a:latin typeface="Cambria Math" panose="02040503050406030204" pitchFamily="18" charset="0"/>
                      </a:rPr>
                      <m:t>)</m:t>
                    </m:r>
                  </m:oMath>
                </a14:m>
                <a:r>
                  <a:rPr lang="en-US" dirty="0"/>
                  <a:t>, we will use the set </a:t>
                </a:r>
                <a14:m>
                  <m:oMath xmlns:m="http://schemas.openxmlformats.org/officeDocument/2006/math">
                    <m:r>
                      <a:rPr lang="en-US" b="0" i="1" smtClean="0">
                        <a:latin typeface="Cambria Math" panose="02040503050406030204" pitchFamily="18" charset="0"/>
                      </a:rPr>
                      <m:t>𝑂𝑐𝑐</m:t>
                    </m:r>
                    <m:r>
                      <a:rPr lang="en-US" b="0" i="1" smtClean="0">
                        <a:latin typeface="Cambria Math" panose="02040503050406030204" pitchFamily="18" charset="0"/>
                      </a:rPr>
                      <m:t>(</m:t>
                    </m:r>
                    <m:r>
                      <a:rPr lang="en-US" b="0" i="1" smtClean="0">
                        <a:latin typeface="Cambria Math" panose="02040503050406030204" pitchFamily="18" charset="0"/>
                      </a:rPr>
                      <m:t>𝜚</m:t>
                    </m:r>
                    <m:r>
                      <a:rPr lang="en-US" b="0" i="1" smtClean="0">
                        <a:latin typeface="Cambria Math" panose="02040503050406030204" pitchFamily="18" charset="0"/>
                      </a:rPr>
                      <m:t>)</m:t>
                    </m:r>
                  </m:oMath>
                </a14:m>
                <a:r>
                  <a:rPr lang="en-US" dirty="0"/>
                  <a:t> for acceptance.</a:t>
                </a:r>
              </a:p>
              <a:p>
                <a:endParaRPr lang="en-US" dirty="0"/>
              </a:p>
              <a:p>
                <a:r>
                  <a:rPr lang="en-US" dirty="0" err="1"/>
                  <a:t>Staiger</a:t>
                </a:r>
                <a:r>
                  <a:rPr lang="en-US" dirty="0"/>
                  <a:t> and Wagner acceptance:</a:t>
                </a:r>
                <a:endParaRPr lang="he-IL" dirty="0"/>
              </a:p>
              <a:p>
                <a:pPr marL="4572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𝑂𝑐𝑐</m:t>
                      </m:r>
                      <m:d>
                        <m:dPr>
                          <m:ctrlPr>
                            <a:rPr lang="en-US" b="0" i="1" smtClean="0">
                              <a:latin typeface="Cambria Math" panose="02040503050406030204" pitchFamily="18" charset="0"/>
                            </a:rPr>
                          </m:ctrlPr>
                        </m:dPr>
                        <m:e>
                          <m:r>
                            <a:rPr lang="en-US" b="0" i="1" smtClean="0">
                              <a:latin typeface="Cambria Math" panose="02040503050406030204" pitchFamily="18" charset="0"/>
                            </a:rPr>
                            <m:t>𝜚</m:t>
                          </m:r>
                        </m:e>
                      </m:d>
                      <m:r>
                        <a:rPr lang="en-US" b="0" i="1" smtClean="0">
                          <a:latin typeface="Cambria Math" panose="02040503050406030204" pitchFamily="18" charset="0"/>
                        </a:rPr>
                        <m:t>∈</m:t>
                      </m:r>
                      <m:r>
                        <a:rPr lang="en-US" b="0" i="1" smtClean="0">
                          <a:latin typeface="Cambria Math" panose="02040503050406030204" pitchFamily="18" charset="0"/>
                        </a:rPr>
                        <m:t>𝐹</m:t>
                      </m:r>
                    </m:oMath>
                  </m:oMathPara>
                </a14:m>
                <a:endParaRPr lang="en-US" dirty="0"/>
              </a:p>
              <a:p>
                <a14:m>
                  <m:oMath xmlns:m="http://schemas.openxmlformats.org/officeDocument/2006/math">
                    <m:r>
                      <a:rPr lang="en-US" i="1" dirty="0" smtClean="0">
                        <a:latin typeface="Cambria Math" panose="02040503050406030204" pitchFamily="18" charset="0"/>
                      </a:rPr>
                      <m:t>1</m:t>
                    </m:r>
                  </m:oMath>
                </a14:m>
                <a:r>
                  <a:rPr lang="en-US" dirty="0"/>
                  <a:t>-acceptance: </a:t>
                </a:r>
                <a:endParaRPr lang="he-IL"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𝑂𝑐𝑐</m:t>
                      </m:r>
                      <m:d>
                        <m:dPr>
                          <m:ctrlPr>
                            <a:rPr lang="en-US" i="1">
                              <a:latin typeface="Cambria Math" panose="02040503050406030204" pitchFamily="18" charset="0"/>
                            </a:rPr>
                          </m:ctrlPr>
                        </m:dPr>
                        <m:e>
                          <m:r>
                            <a:rPr lang="en-US" i="1">
                              <a:latin typeface="Cambria Math" panose="02040503050406030204" pitchFamily="18" charset="0"/>
                            </a:rPr>
                            <m:t>𝜚</m:t>
                          </m:r>
                        </m:e>
                      </m:d>
                      <m:r>
                        <a:rPr lang="en-US" b="0" i="1" smtClean="0">
                          <a:latin typeface="Cambria Math" panose="02040503050406030204" pitchFamily="18" charset="0"/>
                        </a:rPr>
                        <m:t>∩</m:t>
                      </m:r>
                      <m:r>
                        <a:rPr lang="en-US" i="1">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m:t>
                      </m:r>
                    </m:oMath>
                  </m:oMathPara>
                </a14:m>
                <a:endParaRPr lang="en-US" dirty="0"/>
              </a:p>
              <a:p>
                <a14:m>
                  <m:oMath xmlns:m="http://schemas.openxmlformats.org/officeDocument/2006/math">
                    <m:r>
                      <a:rPr lang="en-US" i="1" dirty="0" smtClean="0">
                        <a:latin typeface="Cambria Math" panose="02040503050406030204" pitchFamily="18" charset="0"/>
                      </a:rPr>
                      <m:t>1</m:t>
                    </m:r>
                    <m:r>
                      <a:rPr lang="en-US" i="1" dirty="0" smtClean="0">
                        <a:latin typeface="Cambria Math" panose="02040503050406030204" pitchFamily="18" charset="0"/>
                      </a:rPr>
                      <m:t>’</m:t>
                    </m:r>
                  </m:oMath>
                </a14:m>
                <a:r>
                  <a:rPr lang="en-US" dirty="0"/>
                  <a:t>-acceptance:</a:t>
                </a:r>
                <a:endParaRPr lang="he-IL"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𝑂𝑐𝑐</m:t>
                      </m:r>
                      <m:d>
                        <m:dPr>
                          <m:ctrlPr>
                            <a:rPr lang="en-US" i="1">
                              <a:latin typeface="Cambria Math" panose="02040503050406030204" pitchFamily="18" charset="0"/>
                            </a:rPr>
                          </m:ctrlPr>
                        </m:dPr>
                        <m:e>
                          <m:r>
                            <a:rPr lang="en-US" i="1">
                              <a:latin typeface="Cambria Math" panose="02040503050406030204" pitchFamily="18" charset="0"/>
                            </a:rPr>
                            <m:t>𝜚</m:t>
                          </m:r>
                        </m:e>
                      </m:d>
                      <m:r>
                        <a:rPr lang="he-IL" b="0" i="1" smtClean="0">
                          <a:latin typeface="Cambria Math" panose="02040503050406030204" pitchFamily="18" charset="0"/>
                        </a:rPr>
                        <m:t>⊆</m:t>
                      </m:r>
                      <m:r>
                        <a:rPr lang="en-US" b="0" i="1" smtClean="0">
                          <a:latin typeface="Cambria Math" panose="02040503050406030204" pitchFamily="18" charset="0"/>
                        </a:rPr>
                        <m:t>𝐹</m:t>
                      </m:r>
                    </m:oMath>
                  </m:oMathPara>
                </a14:m>
                <a:endParaRPr lang="en-US" dirty="0"/>
              </a:p>
              <a:p>
                <a:pPr marL="45720" indent="0">
                  <a:buNone/>
                </a:pPr>
                <a:endParaRPr lang="en-US" dirty="0"/>
              </a:p>
              <a:p>
                <a:pPr marL="45720" indent="0">
                  <a:buNone/>
                </a:pPr>
                <a:r>
                  <a:rPr lang="en-US" dirty="0"/>
                  <a:t>Last two are special cases of </a:t>
                </a:r>
                <a:r>
                  <a:rPr lang="en-US" dirty="0" err="1"/>
                  <a:t>Staiger</a:t>
                </a:r>
                <a:r>
                  <a:rPr lang="en-US" dirty="0"/>
                  <a:t> and Wagner acceptance</a:t>
                </a:r>
              </a:p>
              <a:p>
                <a:endParaRPr lang="en-US" dirty="0"/>
              </a:p>
            </p:txBody>
          </p:sp>
        </mc:Choice>
        <mc:Fallback xmlns="">
          <p:sp>
            <p:nvSpPr>
              <p:cNvPr id="4" name="מציין מיקום תוכן 3"/>
              <p:cNvSpPr>
                <a:spLocks noGrp="1" noRot="1" noChangeAspect="1" noMove="1" noResize="1" noEditPoints="1" noAdjustHandles="1" noChangeArrowheads="1" noChangeShapeType="1" noTextEdit="1"/>
              </p:cNvSpPr>
              <p:nvPr>
                <p:ph idx="1"/>
              </p:nvPr>
            </p:nvSpPr>
            <p:spPr>
              <a:xfrm>
                <a:off x="1143000" y="2057400"/>
                <a:ext cx="9872871" cy="4353026"/>
              </a:xfrm>
              <a:blipFill>
                <a:blip r:embed="rId3"/>
                <a:stretch>
                  <a:fillRect l="-309" t="-1681"/>
                </a:stretch>
              </a:blipFill>
            </p:spPr>
            <p:txBody>
              <a:bodyPr/>
              <a:lstStyle/>
              <a:p>
                <a:r>
                  <a:rPr lang="en-US">
                    <a:noFill/>
                  </a:rPr>
                  <a:t> </a:t>
                </a:r>
              </a:p>
            </p:txBody>
          </p:sp>
        </mc:Fallback>
      </mc:AlternateContent>
    </p:spTree>
    <p:extLst>
      <p:ext uri="{BB962C8B-B14F-4D97-AF65-F5344CB8AC3E}">
        <p14:creationId xmlns:p14="http://schemas.microsoft.com/office/powerpoint/2010/main" val="275641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Weak Acceptance</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45720" indent="0">
                  <a:buNone/>
                </a:pPr>
                <a:r>
                  <a:rPr lang="en-US" dirty="0"/>
                  <a:t>For example, in this automaton, what language is accepted </a:t>
                </a:r>
              </a:p>
              <a:p>
                <a:r>
                  <a:rPr lang="en-US" dirty="0"/>
                  <a:t>When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𝑎</m:t>
                            </m:r>
                          </m:sub>
                        </m:sSub>
                      </m:e>
                    </m:d>
                    <m:r>
                      <a:rPr lang="en-US">
                        <a:latin typeface="Cambria Math" panose="02040503050406030204" pitchFamily="18" charset="0"/>
                      </a:rPr>
                      <m:t>,</m:t>
                    </m:r>
                    <m:r>
                      <a:rPr lang="en-US" b="0" i="0" smtClean="0">
                        <a:latin typeface="Cambria Math" panose="02040503050406030204" pitchFamily="18" charset="0"/>
                      </a:rPr>
                      <m:t> </m:t>
                    </m:r>
                    <m:r>
                      <m:rPr>
                        <m:sty m:val="p"/>
                      </m:rPr>
                      <a:rPr lang="en-US" b="0" i="0" smtClean="0">
                        <a:latin typeface="Cambria Math" panose="02040503050406030204" pitchFamily="18" charset="0"/>
                      </a:rPr>
                      <m:t>w</m:t>
                    </m:r>
                  </m:oMath>
                </a14:m>
                <a:r>
                  <a:rPr lang="en-US" dirty="0"/>
                  <a:t>ith </a:t>
                </a:r>
                <a14:m>
                  <m:oMath xmlns:m="http://schemas.openxmlformats.org/officeDocument/2006/math">
                    <m:r>
                      <a:rPr lang="en-US" b="0" i="1" smtClean="0">
                        <a:latin typeface="Cambria Math" panose="02040503050406030204" pitchFamily="18" charset="0"/>
                      </a:rPr>
                      <m:t>1</m:t>
                    </m:r>
                  </m:oMath>
                </a14:m>
                <a:r>
                  <a:rPr lang="en-US" dirty="0"/>
                  <a:t>-acceptance?</a:t>
                </a:r>
              </a:p>
              <a:p>
                <a:r>
                  <a:rPr lang="en-US" dirty="0"/>
                  <a:t>When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𝑏</m:t>
                            </m:r>
                          </m:sub>
                        </m:sSub>
                      </m:e>
                    </m:d>
                    <m:r>
                      <a:rPr lang="en-US">
                        <a:latin typeface="Cambria Math" panose="02040503050406030204" pitchFamily="18" charset="0"/>
                      </a:rPr>
                      <m:t>, </m:t>
                    </m:r>
                    <m:r>
                      <m:rPr>
                        <m:sty m:val="p"/>
                      </m:rPr>
                      <a:rPr lang="en-US">
                        <a:latin typeface="Cambria Math" panose="02040503050406030204" pitchFamily="18" charset="0"/>
                      </a:rPr>
                      <m:t>w</m:t>
                    </m:r>
                  </m:oMath>
                </a14:m>
                <a:r>
                  <a:rPr lang="en-US" dirty="0"/>
                  <a:t>ith </a:t>
                </a:r>
                <a14:m>
                  <m:oMath xmlns:m="http://schemas.openxmlformats.org/officeDocument/2006/math">
                    <m:r>
                      <a:rPr lang="en-US" i="1">
                        <a:latin typeface="Cambria Math" panose="02040503050406030204" pitchFamily="18" charset="0"/>
                      </a:rPr>
                      <m:t>1</m:t>
                    </m:r>
                    <m:r>
                      <a:rPr lang="en-US" b="0" i="1" smtClean="0">
                        <a:latin typeface="Cambria Math" panose="02040503050406030204" pitchFamily="18" charset="0"/>
                      </a:rPr>
                      <m:t>′</m:t>
                    </m:r>
                  </m:oMath>
                </a14:m>
                <a:r>
                  <a:rPr lang="en-US" dirty="0"/>
                  <a:t>-acceptance?</a:t>
                </a:r>
              </a:p>
              <a:p>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pic>
        <p:nvPicPr>
          <p:cNvPr id="4" name="תמונה 3"/>
          <p:cNvPicPr>
            <a:picLocks noChangeAspect="1"/>
          </p:cNvPicPr>
          <p:nvPr/>
        </p:nvPicPr>
        <p:blipFill>
          <a:blip r:embed="rId4"/>
          <a:stretch>
            <a:fillRect/>
          </a:stretch>
        </p:blipFill>
        <p:spPr>
          <a:xfrm>
            <a:off x="4474472" y="4041259"/>
            <a:ext cx="3209925" cy="1495425"/>
          </a:xfrm>
          <a:prstGeom prst="rect">
            <a:avLst/>
          </a:prstGeom>
        </p:spPr>
      </p:pic>
    </p:spTree>
    <p:extLst>
      <p:ext uri="{BB962C8B-B14F-4D97-AF65-F5344CB8AC3E}">
        <p14:creationId xmlns:p14="http://schemas.microsoft.com/office/powerpoint/2010/main" val="54152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l-GR" dirty="0"/>
              <a:t>ω-</a:t>
            </a:r>
            <a:r>
              <a:rPr lang="en-US" dirty="0"/>
              <a:t>Automata</a:t>
            </a:r>
          </a:p>
        </p:txBody>
      </p:sp>
      <p:sp>
        <p:nvSpPr>
          <p:cNvPr id="3" name="מציין מיקום תוכן 2"/>
          <p:cNvSpPr>
            <a:spLocks noGrp="1"/>
          </p:cNvSpPr>
          <p:nvPr>
            <p:ph idx="1"/>
          </p:nvPr>
        </p:nvSpPr>
        <p:spPr/>
        <p:txBody>
          <a:bodyPr/>
          <a:lstStyle/>
          <a:p>
            <a:r>
              <a:rPr lang="en-US" dirty="0"/>
              <a:t>In the present context, we are interested only in the acceptance of words by automata (and not in generation of </a:t>
            </a:r>
            <a:r>
              <a:rPr lang="en-US" i="1" dirty="0"/>
              <a:t>ω</a:t>
            </a:r>
            <a:r>
              <a:rPr lang="en-US" dirty="0"/>
              <a:t>-words by grammars).</a:t>
            </a:r>
          </a:p>
          <a:p>
            <a:r>
              <a:rPr lang="en-US" dirty="0"/>
              <a:t>We only consider finite automata.</a:t>
            </a:r>
          </a:p>
          <a:p>
            <a:r>
              <a:rPr lang="en-US" dirty="0"/>
              <a:t>The usual definitions of deterministic and nondeterministic automata are adapted to the case of </a:t>
            </a:r>
            <a:r>
              <a:rPr lang="en-US" i="1" dirty="0"/>
              <a:t>ω</a:t>
            </a:r>
            <a:r>
              <a:rPr lang="en-US" dirty="0"/>
              <a:t>-input-words by the introduction of new acceptance conditions.</a:t>
            </a:r>
          </a:p>
          <a:p>
            <a:r>
              <a:rPr lang="en-US" dirty="0"/>
              <a:t>For this purpose one introduces an “acceptance component” in the specification of automata, which will arise in different formats.</a:t>
            </a:r>
          </a:p>
        </p:txBody>
      </p:sp>
    </p:spTree>
    <p:extLst>
      <p:ext uri="{BB962C8B-B14F-4D97-AF65-F5344CB8AC3E}">
        <p14:creationId xmlns:p14="http://schemas.microsoft.com/office/powerpoint/2010/main" val="14861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Staiger</a:t>
            </a:r>
            <a:r>
              <a:rPr lang="en-US" dirty="0"/>
              <a:t>-Wagner</a:t>
            </a:r>
            <a:r>
              <a:rPr lang="he-IL" dirty="0"/>
              <a:t> </a:t>
            </a:r>
            <a:r>
              <a:rPr lang="en-US" dirty="0">
                <a:sym typeface="Wingdings" panose="05000000000000000000" pitchFamily="2" charset="2"/>
              </a:rPr>
              <a:t></a:t>
            </a:r>
            <a:r>
              <a:rPr lang="en-US" dirty="0"/>
              <a:t> </a:t>
            </a:r>
            <a:r>
              <a:rPr lang="en-US" dirty="0" err="1"/>
              <a:t>Büchi</a:t>
            </a:r>
            <a:endParaRPr lang="en-US"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45720" indent="0">
                  <a:buNone/>
                </a:pPr>
                <a:r>
                  <a:rPr lang="en-US" dirty="0"/>
                  <a:t>Let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err="1">
                        <a:latin typeface="Cambria Math" panose="02040503050406030204" pitchFamily="18" charset="0"/>
                      </a:rPr>
                      <m:t>𝑄</m:t>
                    </m:r>
                    <m:r>
                      <a:rPr lang="en-US" i="1" dirty="0" err="1">
                        <a:latin typeface="Cambria Math" panose="02040503050406030204" pitchFamily="18" charset="0"/>
                      </a:rPr>
                      <m:t>,</m:t>
                    </m:r>
                    <m:r>
                      <m:rPr>
                        <m:sty m:val="p"/>
                      </m:rPr>
                      <a:rPr lang="en-US" i="0" dirty="0" err="1">
                        <a:latin typeface="Cambria Math" panose="02040503050406030204" pitchFamily="18" charset="0"/>
                      </a:rPr>
                      <m:t>Σ</m:t>
                    </m:r>
                    <m:r>
                      <a:rPr lang="en-US" i="1" dirty="0" err="1" smtClean="0">
                        <a:latin typeface="Cambria Math" panose="02040503050406030204" pitchFamily="18" charset="0"/>
                      </a:rPr>
                      <m:t>,</m:t>
                    </m:r>
                    <m:r>
                      <a:rPr lang="en-US" i="1" dirty="0" err="1" smtClean="0">
                        <a:latin typeface="Cambria Math" panose="02040503050406030204" pitchFamily="18" charset="0"/>
                      </a:rPr>
                      <m:t>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m:t>
                    </m:r>
                    <m:r>
                      <a:rPr lang="en-US" i="1" dirty="0">
                        <a:latin typeface="Cambria Math" panose="02040503050406030204" pitchFamily="18" charset="0"/>
                      </a:rPr>
                      <m:t>𝐹</m:t>
                    </m:r>
                    <m:r>
                      <a:rPr lang="en-US" i="1" dirty="0">
                        <a:latin typeface="Cambria Math" panose="02040503050406030204" pitchFamily="18" charset="0"/>
                      </a:rPr>
                      <m:t>)</m:t>
                    </m:r>
                  </m:oMath>
                </a14:m>
                <a:r>
                  <a:rPr lang="en-US" dirty="0"/>
                  <a:t>. The language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oMath>
                </a14:m>
                <a:r>
                  <a:rPr lang="en-US" dirty="0"/>
                  <a:t> recognized by </a:t>
                </a:r>
                <a14:m>
                  <m:oMath xmlns:m="http://schemas.openxmlformats.org/officeDocument/2006/math">
                    <m:r>
                      <a:rPr lang="en-US" i="1" dirty="0" smtClean="0">
                        <a:latin typeface="Cambria Math" panose="02040503050406030204" pitchFamily="18" charset="0"/>
                      </a:rPr>
                      <m:t>𝐴</m:t>
                    </m:r>
                  </m:oMath>
                </a14:m>
                <a:r>
                  <a:rPr lang="en-US" i="1" dirty="0"/>
                  <a:t> </a:t>
                </a:r>
                <a:r>
                  <a:rPr lang="en-US" dirty="0"/>
                  <a:t>with the </a:t>
                </a:r>
                <a:r>
                  <a:rPr lang="en-US" dirty="0" err="1"/>
                  <a:t>Staiger</a:t>
                </a:r>
                <a:r>
                  <a:rPr lang="en-US" dirty="0"/>
                  <a:t>-Wagner acceptance condition is recognized by a </a:t>
                </a:r>
                <a:r>
                  <a:rPr lang="en-US" dirty="0" err="1"/>
                  <a:t>Büchi</a:t>
                </a:r>
                <a:r>
                  <a:rPr lang="en-US" dirty="0"/>
                  <a:t> automaton 		      </a:t>
                </a:r>
                <a14:m>
                  <m:oMath xmlns:m="http://schemas.openxmlformats.org/officeDocument/2006/math">
                    <m:r>
                      <a:rPr lang="en-US" i="1" dirty="0" smtClean="0">
                        <a:latin typeface="Cambria Math" panose="02040503050406030204" pitchFamily="18" charset="0"/>
                      </a:rPr>
                      <m:t>𝐴</m:t>
                    </m:r>
                    <m:r>
                      <a:rPr lang="en-US" b="0" i="1" dirty="0" smtClean="0">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rPr>
                      <m:t>𝑄</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𝑄</m:t>
                        </m:r>
                      </m:sup>
                    </m:sSup>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b="0" i="1" dirty="0" smtClean="0">
                        <a:latin typeface="Cambria Math" panose="02040503050406030204" pitchFamily="18" charset="0"/>
                      </a:rPr>
                      <m:t>′</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err="1">
                            <a:latin typeface="Cambria Math" panose="02040503050406030204" pitchFamily="18" charset="0"/>
                          </a:rPr>
                          <m:t>𝐼</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b="0" i="1" dirty="0" smtClean="0">
                            <a:latin typeface="Cambria Math" panose="02040503050406030204" pitchFamily="18" charset="0"/>
                          </a:rPr>
                          <m:t>𝐼</m:t>
                        </m:r>
                      </m:sub>
                    </m:sSub>
                    <m:r>
                      <a:rPr lang="en-US" i="1" dirty="0">
                        <a:latin typeface="Cambria Math" panose="02040503050406030204" pitchFamily="18" charset="0"/>
                      </a:rPr>
                      <m:t>}), </m:t>
                    </m:r>
                    <m:r>
                      <a:rPr lang="en-US" i="1" dirty="0">
                        <a:latin typeface="Cambria Math" panose="02040503050406030204" pitchFamily="18" charset="0"/>
                      </a:rPr>
                      <m:t>𝐹</m:t>
                    </m:r>
                    <m:r>
                      <a:rPr lang="en-US" b="0" i="1" dirty="0" smtClean="0">
                        <a:latin typeface="Cambria Math" panose="02040503050406030204" pitchFamily="18" charset="0"/>
                      </a:rPr>
                      <m:t>′</m:t>
                    </m:r>
                    <m:r>
                      <a:rPr lang="en-US" i="1" dirty="0">
                        <a:latin typeface="Cambria Math" panose="02040503050406030204" pitchFamily="18" charset="0"/>
                      </a:rPr>
                      <m:t>)</m:t>
                    </m:r>
                  </m:oMath>
                </a14:m>
                <a:r>
                  <a:rPr lang="en-US" dirty="0"/>
                  <a:t> where</a:t>
                </a:r>
              </a:p>
              <a:p>
                <a14:m>
                  <m:oMath xmlns:m="http://schemas.openxmlformats.org/officeDocument/2006/math">
                    <m:r>
                      <a:rPr lang="en-US" i="1" dirty="0" smtClean="0">
                        <a:latin typeface="Cambria Math" panose="02040503050406030204" pitchFamily="18" charset="0"/>
                      </a:rPr>
                      <m:t>𝛿</m:t>
                    </m:r>
                    <m:r>
                      <a:rPr lang="en-US" b="0" i="1" dirty="0" smtClean="0">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 </m:t>
                    </m:r>
                    <m:r>
                      <a:rPr lang="en-US" i="1" dirty="0" smtClean="0">
                        <a:latin typeface="Cambria Math" panose="02040503050406030204" pitchFamily="18" charset="0"/>
                      </a:rPr>
                      <m:t>𝑎</m:t>
                    </m:r>
                    <m:r>
                      <a:rPr lang="en-US" i="1" dirty="0" smtClean="0">
                        <a:latin typeface="Cambria Math" panose="02040503050406030204" pitchFamily="18" charset="0"/>
                      </a:rPr>
                      <m:t>) </m:t>
                    </m:r>
                  </m:oMath>
                </a14:m>
                <a:r>
                  <a:rPr lang="en-US" dirty="0"/>
                  <a:t>contains all states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𝑝</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𝑃</m:t>
                    </m:r>
                    <m:r>
                      <a:rPr lang="en-US" b="0" i="1" dirty="0" smtClean="0">
                        <a:latin typeface="Cambria Math" panose="02040503050406030204" pitchFamily="18" charset="0"/>
                      </a:rPr>
                      <m:t>′</m:t>
                    </m:r>
                    <m:r>
                      <a:rPr lang="en-US" i="1" dirty="0" smtClean="0">
                        <a:latin typeface="Cambria Math" panose="02040503050406030204" pitchFamily="18" charset="0"/>
                      </a:rPr>
                      <m:t>)</m:t>
                    </m:r>
                  </m:oMath>
                </a14:m>
                <a:r>
                  <a:rPr lang="en-US" dirty="0"/>
                  <a:t> with </a:t>
                </a:r>
                <a14:m>
                  <m:oMath xmlns:m="http://schemas.openxmlformats.org/officeDocument/2006/math">
                    <m:r>
                      <a:rPr lang="en-US" i="1" dirty="0" smtClean="0">
                        <a:latin typeface="Cambria Math" panose="02040503050406030204" pitchFamily="18" charset="0"/>
                      </a:rPr>
                      <m:t>𝑝</m:t>
                    </m:r>
                    <m:r>
                      <a:rPr lang="en-US" b="0" i="1" dirty="0" smtClean="0">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rPr>
                      <m:t>𝛿</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 </m:t>
                    </m:r>
                  </m:oMath>
                </a14:m>
                <a:r>
                  <a:rPr lang="en-US" dirty="0"/>
                  <a:t>and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𝑃</m:t>
                        </m:r>
                      </m:e>
                      <m:sup>
                        <m:r>
                          <a:rPr lang="en-US" b="0" i="1" dirty="0" smtClean="0">
                            <a:latin typeface="Cambria Math" panose="02040503050406030204" pitchFamily="18" charset="0"/>
                          </a:rPr>
                          <m:t>′</m:t>
                        </m:r>
                      </m:sup>
                    </m:sSup>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 ∪</m:t>
                    </m:r>
                    <m:d>
                      <m:dPr>
                        <m:begChr m:val="{"/>
                        <m:endChr m:val="}"/>
                        <m:ctrlPr>
                          <a:rPr lang="en-US"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𝑝</m:t>
                            </m:r>
                          </m:e>
                          <m:sup>
                            <m:r>
                              <a:rPr lang="en-US" b="0" i="1" dirty="0" smtClean="0">
                                <a:latin typeface="Cambria Math" panose="02040503050406030204" pitchFamily="18" charset="0"/>
                              </a:rPr>
                              <m:t>′</m:t>
                            </m:r>
                          </m:sup>
                        </m:sSup>
                      </m:e>
                    </m:d>
                  </m:oMath>
                </a14:m>
                <a:endParaRPr lang="en-US" dirty="0"/>
              </a:p>
              <a:p>
                <a14:m>
                  <m:oMath xmlns:m="http://schemas.openxmlformats.org/officeDocument/2006/math">
                    <m:r>
                      <a:rPr lang="en-US" i="1" dirty="0" smtClean="0">
                        <a:latin typeface="Cambria Math" panose="02040503050406030204" pitchFamily="18" charset="0"/>
                      </a:rPr>
                      <m:t>𝐹</m:t>
                    </m:r>
                  </m:oMath>
                </a14:m>
                <a:r>
                  <a:rPr lang="en-US" i="1" dirty="0"/>
                  <a:t> </a:t>
                </a:r>
                <a:r>
                  <a:rPr lang="en-US" dirty="0"/>
                  <a:t>contains all states </a:t>
                </a:r>
                <a14:m>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oMath>
                </a14:m>
                <a:r>
                  <a:rPr lang="en-US" dirty="0"/>
                  <a:t> with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𝐹</m:t>
                    </m:r>
                  </m:oMath>
                </a14:m>
                <a:r>
                  <a:rPr lang="en-US" dirty="0"/>
                  <a:t>.</a:t>
                </a:r>
              </a:p>
              <a:p>
                <a:endParaRPr lang="en-US" dirty="0"/>
              </a:p>
              <a:p>
                <a:endParaRPr lang="en-US" dirty="0"/>
              </a:p>
              <a:p>
                <a:r>
                  <a:rPr lang="en-US" dirty="0"/>
                  <a:t>The exponential blow-up can be avoided if only </a:t>
                </a:r>
                <a14:m>
                  <m:oMath xmlns:m="http://schemas.openxmlformats.org/officeDocument/2006/math">
                    <m:r>
                      <a:rPr lang="en-US" i="1" dirty="0" smtClean="0">
                        <a:latin typeface="Cambria Math" panose="02040503050406030204" pitchFamily="18" charset="0"/>
                      </a:rPr>
                      <m:t>1</m:t>
                    </m:r>
                  </m:oMath>
                </a14:m>
                <a:r>
                  <a:rPr lang="en-US" dirty="0"/>
                  <a:t>-acceptance or </a:t>
                </a:r>
                <a14:m>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m:t>
                    </m:r>
                  </m:oMath>
                </a14:m>
                <a:r>
                  <a:rPr lang="en-US" dirty="0"/>
                  <a:t>-acceptance are involved.</a:t>
                </a:r>
              </a:p>
              <a:p>
                <a:pPr marL="45720" indent="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813" r="-926"/>
                </a:stretch>
              </a:blipFill>
            </p:spPr>
            <p:txBody>
              <a:bodyPr/>
              <a:lstStyle/>
              <a:p>
                <a:r>
                  <a:rPr lang="en-US">
                    <a:noFill/>
                  </a:rPr>
                  <a:t> </a:t>
                </a:r>
              </a:p>
            </p:txBody>
          </p:sp>
        </mc:Fallback>
      </mc:AlternateContent>
    </p:spTree>
    <p:extLst>
      <p:ext uri="{BB962C8B-B14F-4D97-AF65-F5344CB8AC3E}">
        <p14:creationId xmlns:p14="http://schemas.microsoft.com/office/powerpoint/2010/main" val="222009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t>Büchi</a:t>
            </a:r>
            <a:r>
              <a:rPr lang="en-US" dirty="0"/>
              <a:t> </a:t>
            </a:r>
            <a:r>
              <a:rPr lang="en-US" dirty="0">
                <a:sym typeface="Wingdings" panose="05000000000000000000" pitchFamily="2" charset="2"/>
              </a:rPr>
              <a:t> </a:t>
            </a:r>
            <a:r>
              <a:rPr lang="en-US" dirty="0" err="1"/>
              <a:t>Staiger</a:t>
            </a:r>
            <a:r>
              <a:rPr lang="en-US" dirty="0"/>
              <a:t>-Wagner</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1143000" y="2057400"/>
                <a:ext cx="9872871" cy="4401152"/>
              </a:xfrm>
            </p:spPr>
            <p:txBody>
              <a:bodyPr>
                <a:normAutofit/>
              </a:bodyPr>
              <a:lstStyle/>
              <a:p>
                <a:pPr marL="45720" indent="0">
                  <a:buNone/>
                </a:pPr>
                <a:r>
                  <a:rPr lang="en-US" b="1" dirty="0"/>
                  <a:t>Not Possible!</a:t>
                </a:r>
              </a:p>
              <a:p>
                <a:r>
                  <a:rPr lang="en-US" dirty="0"/>
                  <a:t>For example, the set L of words with infinitely many b’s cannot be recognized by an </a:t>
                </a:r>
                <a:r>
                  <a:rPr lang="el-GR" i="1" dirty="0"/>
                  <a:t>ω</a:t>
                </a:r>
                <a:r>
                  <a:rPr lang="el-GR" dirty="0"/>
                  <a:t>-</a:t>
                </a:r>
                <a:r>
                  <a:rPr lang="en-US" dirty="0"/>
                  <a:t>automaton with </a:t>
                </a:r>
                <a:r>
                  <a:rPr lang="en-US" dirty="0" err="1"/>
                  <a:t>Staiger</a:t>
                </a:r>
                <a:r>
                  <a:rPr lang="en-US" dirty="0"/>
                  <a:t>-Wagner acceptance.</a:t>
                </a:r>
              </a:p>
              <a:p>
                <a:pPr marL="45720" indent="0">
                  <a:buNone/>
                </a:pPr>
                <a:r>
                  <a:rPr lang="en-US" u="sng" dirty="0"/>
                  <a:t>Proof</a:t>
                </a:r>
                <a:r>
                  <a:rPr lang="en-US" dirty="0"/>
                  <a:t>: assume otherwise, and be </a:t>
                </a:r>
                <a14:m>
                  <m:oMath xmlns:m="http://schemas.openxmlformats.org/officeDocument/2006/math">
                    <m:r>
                      <a:rPr lang="en-US" b="0" i="1" smtClean="0">
                        <a:latin typeface="Cambria Math" panose="02040503050406030204" pitchFamily="18" charset="0"/>
                      </a:rPr>
                      <m:t>𝑛</m:t>
                    </m:r>
                  </m:oMath>
                </a14:m>
                <a:r>
                  <a:rPr lang="en-US" dirty="0"/>
                  <a:t> the number of states of this automaton.</a:t>
                </a:r>
              </a:p>
              <a:p>
                <a:r>
                  <a:rPr lang="en-US" dirty="0"/>
                  <a:t>It should have an accepting run on the word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sup>
                            </m:sSup>
                            <m:r>
                              <a:rPr lang="en-US" b="0" i="1" smtClean="0">
                                <a:latin typeface="Cambria Math" panose="02040503050406030204" pitchFamily="18" charset="0"/>
                              </a:rPr>
                              <m:t>𝑏</m:t>
                            </m:r>
                          </m:e>
                        </m:d>
                      </m:e>
                      <m:sup>
                        <m:r>
                          <a:rPr lang="en-US" b="0" i="1" smtClean="0">
                            <a:latin typeface="Cambria Math" panose="02040503050406030204" pitchFamily="18" charset="0"/>
                          </a:rPr>
                          <m:t>𝜔</m:t>
                        </m:r>
                      </m:sup>
                    </m:sSup>
                  </m:oMath>
                </a14:m>
                <a:r>
                  <a:rPr lang="en-US" dirty="0"/>
                  <a:t> </a:t>
                </a:r>
              </a:p>
              <a:p>
                <a:r>
                  <a:rPr lang="en-US" dirty="0"/>
                  <a:t>There is a </a:t>
                </a:r>
                <a14:m>
                  <m:oMath xmlns:m="http://schemas.openxmlformats.org/officeDocument/2006/math">
                    <m:r>
                      <a:rPr lang="en-US" b="0" i="1" smtClean="0">
                        <a:latin typeface="Cambria Math" panose="02040503050406030204" pitchFamily="18" charset="0"/>
                      </a:rPr>
                      <m:t>𝑘</m:t>
                    </m:r>
                  </m:oMath>
                </a14:m>
                <a:r>
                  <a:rPr lang="en-US" dirty="0"/>
                  <a:t> </a:t>
                </a:r>
                <a:r>
                  <a:rPr lang="en-US" dirty="0" err="1"/>
                  <a:t>s.t.</a:t>
                </a:r>
                <a:r>
                  <a:rPr lang="en-US" dirty="0"/>
                  <a:t> after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sup>
                            </m:sSup>
                            <m:r>
                              <a:rPr lang="en-US" b="0" i="1" smtClean="0">
                                <a:latin typeface="Cambria Math" panose="02040503050406030204" pitchFamily="18" charset="0"/>
                              </a:rPr>
                              <m:t>𝑏</m:t>
                            </m:r>
                          </m:e>
                        </m:d>
                      </m:e>
                      <m:sup>
                        <m:r>
                          <a:rPr lang="en-US" b="0" i="1" smtClean="0">
                            <a:latin typeface="Cambria Math" panose="02040503050406030204" pitchFamily="18" charset="0"/>
                          </a:rPr>
                          <m:t>𝑘</m:t>
                        </m:r>
                      </m:sup>
                    </m:sSup>
                  </m:oMath>
                </a14:m>
                <a:r>
                  <a:rPr lang="en-US" dirty="0"/>
                  <a:t> it went through all the states to be visited.</a:t>
                </a:r>
              </a:p>
              <a:p>
                <a:r>
                  <a:rPr lang="en-US" dirty="0"/>
                  <a:t>In the next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sup>
                    </m:sSup>
                  </m:oMath>
                </a14:m>
                <a:r>
                  <a:rPr lang="en-US" dirty="0"/>
                  <a:t> there must be a loop; which can also be taken in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sup>
                            </m:sSup>
                            <m:r>
                              <a:rPr lang="en-US" b="0" i="1" smtClean="0">
                                <a:latin typeface="Cambria Math" panose="02040503050406030204" pitchFamily="18" charset="0"/>
                              </a:rPr>
                              <m:t>𝑏</m:t>
                            </m:r>
                          </m:e>
                        </m:d>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𝜔</m:t>
                        </m:r>
                      </m:sup>
                    </m:sSup>
                  </m:oMath>
                </a14:m>
                <a:endParaRPr lang="en-US" dirty="0"/>
              </a:p>
              <a:p>
                <a:r>
                  <a:rPr lang="en-US" dirty="0"/>
                  <a:t>Total, in the run on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sup>
                            </m:sSup>
                            <m:r>
                              <a:rPr lang="en-US" b="0" i="1" smtClean="0">
                                <a:latin typeface="Cambria Math" panose="02040503050406030204" pitchFamily="18" charset="0"/>
                              </a:rPr>
                              <m:t>𝑏</m:t>
                            </m:r>
                          </m:e>
                        </m:d>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𝜔</m:t>
                        </m:r>
                      </m:sup>
                    </m:sSup>
                  </m:oMath>
                </a14:m>
                <a:r>
                  <a:rPr lang="en-US" dirty="0"/>
                  <a:t> same states will be visited like in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sup>
                            </m:sSup>
                            <m:r>
                              <a:rPr lang="en-US" b="0" i="1" smtClean="0">
                                <a:latin typeface="Cambria Math" panose="02040503050406030204" pitchFamily="18" charset="0"/>
                              </a:rPr>
                              <m:t>𝑏</m:t>
                            </m:r>
                          </m:e>
                        </m:d>
                      </m:e>
                      <m:sup>
                        <m:r>
                          <a:rPr lang="en-US" i="1">
                            <a:latin typeface="Cambria Math" panose="02040503050406030204" pitchFamily="18" charset="0"/>
                          </a:rPr>
                          <m:t>𝜔</m:t>
                        </m:r>
                      </m:sup>
                    </m:sSup>
                  </m:oMath>
                </a14:m>
                <a:r>
                  <a:rPr lang="en-US" dirty="0"/>
                  <a:t> </a:t>
                </a:r>
              </a:p>
              <a:p>
                <a:r>
                  <a:rPr lang="en-US" dirty="0"/>
                  <a:t>Hence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sup>
                            </m:sSup>
                            <m:r>
                              <a:rPr lang="en-US" i="1">
                                <a:latin typeface="Cambria Math" panose="02040503050406030204" pitchFamily="18" charset="0"/>
                              </a:rPr>
                              <m:t>𝑏</m:t>
                            </m:r>
                          </m:e>
                        </m:d>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𝜔</m:t>
                        </m:r>
                      </m:sup>
                    </m:sSup>
                  </m:oMath>
                </a14:m>
                <a:r>
                  <a:rPr lang="en-US" dirty="0"/>
                  <a:t> would be accepted- a contradiction.</a:t>
                </a:r>
              </a:p>
              <a:p>
                <a:endParaRPr lang="en-US" dirty="0"/>
              </a:p>
              <a:p>
                <a:pPr marL="45720" indent="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1143000" y="2057400"/>
                <a:ext cx="9872871" cy="4401152"/>
              </a:xfrm>
              <a:blipFill>
                <a:blip r:embed="rId3"/>
                <a:stretch>
                  <a:fillRect l="-309" t="-1803"/>
                </a:stretch>
              </a:blipFill>
            </p:spPr>
            <p:txBody>
              <a:bodyPr/>
              <a:lstStyle/>
              <a:p>
                <a:r>
                  <a:rPr lang="en-US">
                    <a:noFill/>
                  </a:rPr>
                  <a:t> </a:t>
                </a:r>
              </a:p>
            </p:txBody>
          </p:sp>
        </mc:Fallback>
      </mc:AlternateContent>
    </p:spTree>
    <p:extLst>
      <p:ext uri="{BB962C8B-B14F-4D97-AF65-F5344CB8AC3E}">
        <p14:creationId xmlns:p14="http://schemas.microsoft.com/office/powerpoint/2010/main" val="213985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Conclusion</a:t>
            </a:r>
          </a:p>
        </p:txBody>
      </p:sp>
      <p:sp>
        <p:nvSpPr>
          <p:cNvPr id="3" name="מציין מיקום תוכן 2"/>
          <p:cNvSpPr>
            <a:spLocks noGrp="1"/>
          </p:cNvSpPr>
          <p:nvPr>
            <p:ph idx="1"/>
          </p:nvPr>
        </p:nvSpPr>
        <p:spPr/>
        <p:txBody>
          <a:bodyPr/>
          <a:lstStyle/>
          <a:p>
            <a:pPr marL="45720" indent="0">
              <a:buNone/>
            </a:pPr>
            <a:r>
              <a:rPr lang="en-US" dirty="0"/>
              <a:t>We saw today:</a:t>
            </a:r>
          </a:p>
          <a:p>
            <a:r>
              <a:rPr lang="en-US" dirty="0"/>
              <a:t>Expressive equivalence of  nondeterministic </a:t>
            </a:r>
            <a:r>
              <a:rPr lang="en-US" dirty="0" err="1"/>
              <a:t>Büchi</a:t>
            </a:r>
            <a:r>
              <a:rPr lang="en-US" dirty="0"/>
              <a:t>, Muller, Rabin, Streett, and parity automata</a:t>
            </a:r>
          </a:p>
          <a:p>
            <a:r>
              <a:rPr lang="en-US" dirty="0"/>
              <a:t>Expressive equivalence of  deterministic Muller, Rabin, Streett, and parity automata</a:t>
            </a:r>
          </a:p>
          <a:p>
            <a:r>
              <a:rPr lang="en-US" dirty="0"/>
              <a:t>Some lower bounds on the transformations between them</a:t>
            </a:r>
          </a:p>
          <a:p>
            <a:r>
              <a:rPr lang="en-US" dirty="0"/>
              <a:t>Weak acceptance condition and their inferiority in expressive power. </a:t>
            </a:r>
          </a:p>
          <a:p>
            <a:endParaRPr lang="en-US" dirty="0"/>
          </a:p>
          <a:p>
            <a:pPr marL="45720" indent="0">
              <a:buNone/>
            </a:pPr>
            <a:endParaRPr lang="en-US" dirty="0"/>
          </a:p>
          <a:p>
            <a:endParaRPr lang="en-US" dirty="0"/>
          </a:p>
        </p:txBody>
      </p:sp>
    </p:spTree>
    <p:extLst>
      <p:ext uri="{BB962C8B-B14F-4D97-AF65-F5344CB8AC3E}">
        <p14:creationId xmlns:p14="http://schemas.microsoft.com/office/powerpoint/2010/main" val="12777769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dirty="0"/>
              <a:t>Spoiler to chapter 3</a:t>
            </a:r>
          </a:p>
        </p:txBody>
      </p:sp>
      <p:sp>
        <p:nvSpPr>
          <p:cNvPr id="5" name="מציין מיקום טקסט 4"/>
          <p:cNvSpPr>
            <a:spLocks noGrp="1"/>
          </p:cNvSpPr>
          <p:nvPr>
            <p:ph type="body" idx="1"/>
          </p:nvPr>
        </p:nvSpPr>
        <p:spPr>
          <a:xfrm>
            <a:off x="1143000" y="2001511"/>
            <a:ext cx="4754880" cy="777240"/>
          </a:xfrm>
        </p:spPr>
        <p:txBody>
          <a:bodyPr/>
          <a:lstStyle/>
          <a:p>
            <a:r>
              <a:rPr lang="en-US" dirty="0"/>
              <a:t>Nondeterministic models </a:t>
            </a:r>
          </a:p>
        </p:txBody>
      </p:sp>
      <p:sp>
        <p:nvSpPr>
          <p:cNvPr id="7" name="מציין מיקום טקסט 6"/>
          <p:cNvSpPr>
            <a:spLocks noGrp="1"/>
          </p:cNvSpPr>
          <p:nvPr>
            <p:ph type="body" sz="quarter" idx="3"/>
          </p:nvPr>
        </p:nvSpPr>
        <p:spPr>
          <a:xfrm>
            <a:off x="6269173" y="1999032"/>
            <a:ext cx="4754880" cy="777240"/>
          </a:xfrm>
        </p:spPr>
        <p:txBody>
          <a:bodyPr/>
          <a:lstStyle/>
          <a:p>
            <a:r>
              <a:rPr lang="en-US" dirty="0"/>
              <a:t>Deterministic models</a:t>
            </a:r>
          </a:p>
        </p:txBody>
      </p:sp>
      <p:sp>
        <p:nvSpPr>
          <p:cNvPr id="16" name="מלבן: פינות מעוגלות 15"/>
          <p:cNvSpPr/>
          <p:nvPr/>
        </p:nvSpPr>
        <p:spPr>
          <a:xfrm>
            <a:off x="6058861" y="2776272"/>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Büchi</a:t>
            </a:r>
            <a:r>
              <a:rPr lang="en-US" dirty="0"/>
              <a:t> Automaton</a:t>
            </a:r>
          </a:p>
        </p:txBody>
      </p:sp>
      <p:sp>
        <p:nvSpPr>
          <p:cNvPr id="17" name="מלבן: פינות מעוגלות 16"/>
          <p:cNvSpPr/>
          <p:nvPr/>
        </p:nvSpPr>
        <p:spPr>
          <a:xfrm>
            <a:off x="6058861" y="349872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Muller Automaton</a:t>
            </a:r>
          </a:p>
        </p:txBody>
      </p:sp>
      <p:sp>
        <p:nvSpPr>
          <p:cNvPr id="18" name="מלבן: פינות מעוגלות 17"/>
          <p:cNvSpPr/>
          <p:nvPr/>
        </p:nvSpPr>
        <p:spPr>
          <a:xfrm>
            <a:off x="6058861" y="421532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Rabin Automaton</a:t>
            </a:r>
          </a:p>
        </p:txBody>
      </p:sp>
      <p:sp>
        <p:nvSpPr>
          <p:cNvPr id="19" name="מלבן: פינות מעוגלות 18"/>
          <p:cNvSpPr/>
          <p:nvPr/>
        </p:nvSpPr>
        <p:spPr>
          <a:xfrm>
            <a:off x="6058861" y="493193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Streett Automaton</a:t>
            </a:r>
          </a:p>
        </p:txBody>
      </p:sp>
      <p:sp>
        <p:nvSpPr>
          <p:cNvPr id="20" name="מלבן: פינות מעוגלות 19"/>
          <p:cNvSpPr/>
          <p:nvPr/>
        </p:nvSpPr>
        <p:spPr>
          <a:xfrm>
            <a:off x="6058861" y="564853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Parity Automaton</a:t>
            </a:r>
          </a:p>
        </p:txBody>
      </p:sp>
      <p:sp>
        <p:nvSpPr>
          <p:cNvPr id="26" name="מלבן: פינות מעוגלות 25"/>
          <p:cNvSpPr/>
          <p:nvPr/>
        </p:nvSpPr>
        <p:spPr>
          <a:xfrm>
            <a:off x="1234440" y="2776272"/>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Büchi</a:t>
            </a:r>
            <a:r>
              <a:rPr lang="en-US" dirty="0"/>
              <a:t> Automaton</a:t>
            </a:r>
          </a:p>
        </p:txBody>
      </p:sp>
      <p:sp>
        <p:nvSpPr>
          <p:cNvPr id="27" name="מלבן: פינות מעוגלות 26"/>
          <p:cNvSpPr/>
          <p:nvPr/>
        </p:nvSpPr>
        <p:spPr>
          <a:xfrm>
            <a:off x="1234440" y="349872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Muller Automaton</a:t>
            </a:r>
          </a:p>
        </p:txBody>
      </p:sp>
      <p:sp>
        <p:nvSpPr>
          <p:cNvPr id="28" name="מלבן: פינות מעוגלות 27"/>
          <p:cNvSpPr/>
          <p:nvPr/>
        </p:nvSpPr>
        <p:spPr>
          <a:xfrm>
            <a:off x="1234440" y="421532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Rabin Automaton</a:t>
            </a:r>
          </a:p>
        </p:txBody>
      </p:sp>
      <p:sp>
        <p:nvSpPr>
          <p:cNvPr id="29" name="מלבן: פינות מעוגלות 28"/>
          <p:cNvSpPr/>
          <p:nvPr/>
        </p:nvSpPr>
        <p:spPr>
          <a:xfrm>
            <a:off x="1234440" y="4931933"/>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Streett Automaton</a:t>
            </a:r>
          </a:p>
        </p:txBody>
      </p:sp>
      <p:sp>
        <p:nvSpPr>
          <p:cNvPr id="30" name="תרשים זרימה: מחבר 29"/>
          <p:cNvSpPr/>
          <p:nvPr/>
        </p:nvSpPr>
        <p:spPr>
          <a:xfrm>
            <a:off x="324259" y="4281088"/>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endParaRPr lang="en-US" sz="1600" dirty="0"/>
          </a:p>
        </p:txBody>
      </p:sp>
      <p:cxnSp>
        <p:nvCxnSpPr>
          <p:cNvPr id="31" name="מחבר: מרפקי 30"/>
          <p:cNvCxnSpPr>
            <a:cxnSpLocks/>
            <a:stCxn id="27" idx="1"/>
            <a:endCxn id="30" idx="0"/>
          </p:cNvCxnSpPr>
          <p:nvPr/>
        </p:nvCxnSpPr>
        <p:spPr>
          <a:xfrm rot="10800000" flipV="1">
            <a:off x="534572" y="3774794"/>
            <a:ext cx="699869" cy="50629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2" name="מחבר: מרפקי 31"/>
          <p:cNvCxnSpPr>
            <a:cxnSpLocks/>
            <a:stCxn id="26" idx="1"/>
            <a:endCxn id="30" idx="0"/>
          </p:cNvCxnSpPr>
          <p:nvPr/>
        </p:nvCxnSpPr>
        <p:spPr>
          <a:xfrm rot="10800000" flipV="1">
            <a:off x="534572" y="3052344"/>
            <a:ext cx="699869" cy="122874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3" name="מחבר: מרפקי 32"/>
          <p:cNvCxnSpPr>
            <a:cxnSpLocks/>
            <a:stCxn id="29" idx="1"/>
            <a:endCxn id="30" idx="4"/>
          </p:cNvCxnSpPr>
          <p:nvPr/>
        </p:nvCxnSpPr>
        <p:spPr>
          <a:xfrm rot="10800000">
            <a:off x="534572" y="4701713"/>
            <a:ext cx="699869" cy="506293"/>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34" name="מלבן: פינות מעוגלות 33"/>
          <p:cNvSpPr/>
          <p:nvPr/>
        </p:nvSpPr>
        <p:spPr>
          <a:xfrm>
            <a:off x="1234440" y="5648538"/>
            <a:ext cx="3401568" cy="55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Parity Automaton</a:t>
            </a:r>
          </a:p>
        </p:txBody>
      </p:sp>
      <p:cxnSp>
        <p:nvCxnSpPr>
          <p:cNvPr id="35" name="מחבר: מרפקי 34"/>
          <p:cNvCxnSpPr>
            <a:cxnSpLocks/>
            <a:stCxn id="34" idx="1"/>
            <a:endCxn id="30" idx="4"/>
          </p:cNvCxnSpPr>
          <p:nvPr/>
        </p:nvCxnSpPr>
        <p:spPr>
          <a:xfrm rot="10800000">
            <a:off x="534572" y="4701712"/>
            <a:ext cx="699869" cy="1222898"/>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6" name="מחבר ישר 35"/>
          <p:cNvCxnSpPr>
            <a:stCxn id="28" idx="1"/>
            <a:endCxn id="30" idx="6"/>
          </p:cNvCxnSpPr>
          <p:nvPr/>
        </p:nvCxnSpPr>
        <p:spPr>
          <a:xfrm flipH="1">
            <a:off x="744883" y="4491400"/>
            <a:ext cx="489557" cy="0"/>
          </a:xfrm>
          <a:prstGeom prst="line">
            <a:avLst/>
          </a:prstGeom>
        </p:spPr>
        <p:style>
          <a:lnRef idx="2">
            <a:schemeClr val="accent1"/>
          </a:lnRef>
          <a:fillRef idx="0">
            <a:schemeClr val="accent1"/>
          </a:fillRef>
          <a:effectRef idx="1">
            <a:schemeClr val="accent1"/>
          </a:effectRef>
          <a:fontRef idx="minor">
            <a:schemeClr val="tx1"/>
          </a:fontRef>
        </p:style>
      </p:cxnSp>
      <p:sp>
        <p:nvSpPr>
          <p:cNvPr id="44" name="תרשים זרימה: מחבר 43"/>
          <p:cNvSpPr/>
          <p:nvPr/>
        </p:nvSpPr>
        <p:spPr>
          <a:xfrm>
            <a:off x="10037941" y="4596400"/>
            <a:ext cx="420624" cy="4206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endParaRPr lang="en-US" sz="1600" dirty="0"/>
          </a:p>
        </p:txBody>
      </p:sp>
      <p:cxnSp>
        <p:nvCxnSpPr>
          <p:cNvPr id="45" name="מחבר: מרפקי 44"/>
          <p:cNvCxnSpPr>
            <a:cxnSpLocks/>
            <a:stCxn id="18" idx="3"/>
            <a:endCxn id="44" idx="0"/>
          </p:cNvCxnSpPr>
          <p:nvPr/>
        </p:nvCxnSpPr>
        <p:spPr>
          <a:xfrm>
            <a:off x="9460429" y="4491400"/>
            <a:ext cx="787824" cy="10500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47" name="מחבר: מרפקי 46"/>
          <p:cNvCxnSpPr>
            <a:cxnSpLocks/>
            <a:stCxn id="17" idx="3"/>
            <a:endCxn id="44" idx="0"/>
          </p:cNvCxnSpPr>
          <p:nvPr/>
        </p:nvCxnSpPr>
        <p:spPr>
          <a:xfrm>
            <a:off x="9460429" y="3774795"/>
            <a:ext cx="787824" cy="821605"/>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48" name="מחבר: מרפקי 47"/>
          <p:cNvCxnSpPr>
            <a:cxnSpLocks/>
            <a:stCxn id="20" idx="3"/>
            <a:endCxn id="44" idx="4"/>
          </p:cNvCxnSpPr>
          <p:nvPr/>
        </p:nvCxnSpPr>
        <p:spPr>
          <a:xfrm flipV="1">
            <a:off x="9460429" y="5017024"/>
            <a:ext cx="787824" cy="90758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51" name="מחבר: מרפקי 50"/>
          <p:cNvCxnSpPr>
            <a:cxnSpLocks/>
            <a:stCxn id="19" idx="3"/>
            <a:endCxn id="44" idx="4"/>
          </p:cNvCxnSpPr>
          <p:nvPr/>
        </p:nvCxnSpPr>
        <p:spPr>
          <a:xfrm flipV="1">
            <a:off x="9460429" y="5017024"/>
            <a:ext cx="787824" cy="190981"/>
          </a:xfrm>
          <a:prstGeom prst="bentConnector2">
            <a:avLst/>
          </a:prstGeom>
        </p:spPr>
        <p:style>
          <a:lnRef idx="2">
            <a:schemeClr val="accent1"/>
          </a:lnRef>
          <a:fillRef idx="0">
            <a:schemeClr val="accent1"/>
          </a:fillRef>
          <a:effectRef idx="1">
            <a:schemeClr val="accent1"/>
          </a:effectRef>
          <a:fontRef idx="minor">
            <a:schemeClr val="tx1"/>
          </a:fontRef>
        </p:style>
      </p:cxnSp>
      <p:grpSp>
        <p:nvGrpSpPr>
          <p:cNvPr id="9" name="קבוצה 8"/>
          <p:cNvGrpSpPr/>
          <p:nvPr/>
        </p:nvGrpSpPr>
        <p:grpSpPr>
          <a:xfrm>
            <a:off x="4636008" y="3052344"/>
            <a:ext cx="1422853" cy="765531"/>
            <a:chOff x="4636008" y="3052344"/>
            <a:chExt cx="1422853" cy="765531"/>
          </a:xfrm>
        </p:grpSpPr>
        <p:sp>
          <p:nvSpPr>
            <p:cNvPr id="40" name="תרשים זרימה: מחבר 39"/>
            <p:cNvSpPr/>
            <p:nvPr/>
          </p:nvSpPr>
          <p:spPr>
            <a:xfrm>
              <a:off x="5023606" y="3093834"/>
              <a:ext cx="711427" cy="72404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endParaRPr lang="en-US" sz="1600" dirty="0"/>
            </a:p>
          </p:txBody>
        </p:sp>
        <p:cxnSp>
          <p:nvCxnSpPr>
            <p:cNvPr id="3" name="מחבר: מרפקי 2"/>
            <p:cNvCxnSpPr>
              <a:stCxn id="26" idx="3"/>
              <a:endCxn id="40" idx="2"/>
            </p:cNvCxnSpPr>
            <p:nvPr/>
          </p:nvCxnSpPr>
          <p:spPr>
            <a:xfrm>
              <a:off x="4636008" y="3052344"/>
              <a:ext cx="387598" cy="403511"/>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41" name="מחבר: מרפקי 40"/>
            <p:cNvCxnSpPr>
              <a:cxnSpLocks/>
              <a:stCxn id="40" idx="6"/>
              <a:endCxn id="17" idx="1"/>
            </p:cNvCxnSpPr>
            <p:nvPr/>
          </p:nvCxnSpPr>
          <p:spPr>
            <a:xfrm>
              <a:off x="5735033" y="3455855"/>
              <a:ext cx="323828" cy="318940"/>
            </a:xfrm>
            <a:prstGeom prst="bentConnector3">
              <a:avLst>
                <a:gd name="adj1" fmla="val 50000"/>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65006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346639" y="2639568"/>
            <a:ext cx="7413378" cy="1356360"/>
          </a:xfrm>
        </p:spPr>
        <p:txBody>
          <a:bodyPr/>
          <a:lstStyle/>
          <a:p>
            <a:pPr algn="ctr"/>
            <a:r>
              <a:rPr lang="en-US" b="1" dirty="0"/>
              <a:t>Kahoot.it</a:t>
            </a:r>
            <a:endParaRPr lang="en-US" dirty="0"/>
          </a:p>
        </p:txBody>
      </p:sp>
    </p:spTree>
    <p:extLst>
      <p:ext uri="{BB962C8B-B14F-4D97-AF65-F5344CB8AC3E}">
        <p14:creationId xmlns:p14="http://schemas.microsoft.com/office/powerpoint/2010/main" val="153658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l-GR" dirty="0"/>
              <a:t>ω-</a:t>
            </a:r>
            <a:r>
              <a:rPr lang="en-US" dirty="0"/>
              <a:t>Automata</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45720" indent="0">
                  <a:buNone/>
                </a:pPr>
                <a:r>
                  <a:rPr lang="en-US" u="sng" dirty="0"/>
                  <a:t>Definition</a:t>
                </a:r>
                <a:r>
                  <a:rPr lang="en-US" dirty="0"/>
                  <a:t>:</a:t>
                </a:r>
              </a:p>
              <a:p>
                <a:pPr marL="45720" indent="0">
                  <a:buNone/>
                </a:pPr>
                <a:r>
                  <a:rPr lang="en-US" dirty="0"/>
                  <a:t> An </a:t>
                </a:r>
                <a:r>
                  <a:rPr lang="en-US" b="1" i="1" dirty="0"/>
                  <a:t>ω</a:t>
                </a:r>
                <a:r>
                  <a:rPr lang="en-US" b="1" dirty="0"/>
                  <a:t>-automaton </a:t>
                </a:r>
                <a:r>
                  <a:rPr lang="en-US" dirty="0"/>
                  <a:t>is a quintuple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𝑄</m:t>
                    </m:r>
                    <m:r>
                      <a:rPr lang="en-US" b="0" i="1" dirty="0" smtClean="0">
                        <a:latin typeface="Cambria Math" panose="02040503050406030204" pitchFamily="18" charset="0"/>
                      </a:rPr>
                      <m:t>, </m:t>
                    </m:r>
                    <m:r>
                      <m:rPr>
                        <m:sty m:val="p"/>
                      </m:rPr>
                      <a:rPr lang="en-US" i="0" dirty="0">
                        <a:latin typeface="Cambria Math" panose="02040503050406030204" pitchFamily="18" charset="0"/>
                      </a:rPr>
                      <m:t>Σ</m:t>
                    </m:r>
                    <m:r>
                      <a:rPr lang="en-US" b="0" i="1" dirty="0" smtClean="0">
                        <a:latin typeface="Cambria Math" panose="02040503050406030204" pitchFamily="18" charset="0"/>
                      </a:rPr>
                      <m:t>, </m:t>
                    </m:r>
                    <m:r>
                      <a:rPr lang="en-US" i="1" dirty="0">
                        <a:latin typeface="Cambria Math" panose="02040503050406030204" pitchFamily="18" charset="0"/>
                      </a:rPr>
                      <m:t>𝛿</m:t>
                    </m:r>
                    <m:r>
                      <a:rPr lang="en-US" b="0" i="1" dirty="0" smtClean="0">
                        <a:latin typeface="Cambria Math" panose="02040503050406030204" pitchFamily="18" charset="0"/>
                      </a:rPr>
                      <m:t>,</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b="0" i="1" dirty="0" smtClean="0">
                            <a:latin typeface="Cambria Math" panose="02040503050406030204" pitchFamily="18" charset="0"/>
                          </a:rPr>
                          <m:t>𝐼</m:t>
                        </m:r>
                      </m:sub>
                    </m:sSub>
                    <m:r>
                      <a:rPr lang="en-US" i="1" dirty="0">
                        <a:latin typeface="Cambria Math" panose="02040503050406030204" pitchFamily="18" charset="0"/>
                      </a:rPr>
                      <m:t>, </m:t>
                    </m:r>
                    <m:r>
                      <a:rPr lang="en-US" i="1" dirty="0" err="1">
                        <a:latin typeface="Cambria Math" panose="02040503050406030204" pitchFamily="18" charset="0"/>
                      </a:rPr>
                      <m:t>𝐴𝑐𝑐</m:t>
                    </m:r>
                    <m:r>
                      <a:rPr lang="en-US" i="1" dirty="0">
                        <a:latin typeface="Cambria Math" panose="02040503050406030204" pitchFamily="18" charset="0"/>
                      </a:rPr>
                      <m:t>), </m:t>
                    </m:r>
                  </m:oMath>
                </a14:m>
                <a:r>
                  <a:rPr lang="en-US" dirty="0"/>
                  <a:t>where:</a:t>
                </a:r>
              </a:p>
              <a:p>
                <a:pPr lvl="1"/>
                <a:r>
                  <a:rPr lang="en-US" dirty="0"/>
                  <a:t> </a:t>
                </a:r>
                <a:r>
                  <a:rPr lang="en-US" i="1" dirty="0"/>
                  <a:t>Q </a:t>
                </a:r>
                <a:r>
                  <a:rPr lang="en-US" dirty="0"/>
                  <a:t>is a finite set of states</a:t>
                </a:r>
              </a:p>
              <a:p>
                <a:pPr lvl="1"/>
                <a:r>
                  <a:rPr lang="en-US" dirty="0"/>
                  <a:t> </a:t>
                </a:r>
                <a:r>
                  <a:rPr lang="en-US" i="1" dirty="0"/>
                  <a:t>Σ </a:t>
                </a:r>
                <a:r>
                  <a:rPr lang="en-US" dirty="0"/>
                  <a:t>is a finite alphabet</a:t>
                </a:r>
              </a:p>
              <a:p>
                <a:pPr lvl="1"/>
                <a14:m>
                  <m:oMath xmlns:m="http://schemas.openxmlformats.org/officeDocument/2006/math">
                    <m:r>
                      <a:rPr lang="en-US" b="0" i="1" dirty="0" smtClean="0">
                        <a:latin typeface="Cambria Math" panose="02040503050406030204" pitchFamily="18" charset="0"/>
                      </a:rPr>
                      <m:t> </m:t>
                    </m:r>
                    <m:r>
                      <a:rPr lang="en-US" b="0" i="1" dirty="0" smtClean="0">
                        <a:latin typeface="Cambria Math" panose="02040503050406030204" pitchFamily="18" charset="0"/>
                      </a:rPr>
                      <m:t>𝛿</m:t>
                    </m:r>
                    <m:r>
                      <a:rPr lang="en-US" b="0" i="1" dirty="0" smtClean="0">
                        <a:latin typeface="Cambria Math" panose="02040503050406030204" pitchFamily="18" charset="0"/>
                      </a:rPr>
                      <m:t> : </m:t>
                    </m:r>
                    <m:r>
                      <a:rPr lang="en-US" b="0" i="1" dirty="0" smtClean="0">
                        <a:latin typeface="Cambria Math" panose="02040503050406030204" pitchFamily="18" charset="0"/>
                      </a:rPr>
                      <m:t>𝑄</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Σ</m:t>
                    </m:r>
                    <m:r>
                      <a:rPr lang="en-US" b="0" i="1" dirty="0" smtClean="0">
                        <a:latin typeface="Cambria Math" panose="02040503050406030204" pitchFamily="18" charset="0"/>
                      </a:rPr>
                      <m:t> →</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𝑄</m:t>
                        </m:r>
                      </m:sup>
                    </m:sSup>
                    <m:r>
                      <a:rPr lang="en-US" b="0" i="1" dirty="0" smtClean="0">
                        <a:latin typeface="Cambria Math" panose="02040503050406030204" pitchFamily="18" charset="0"/>
                      </a:rPr>
                      <m:t> </m:t>
                    </m:r>
                  </m:oMath>
                </a14:m>
                <a:r>
                  <a:rPr lang="en-US" dirty="0"/>
                  <a:t>is the state transition function</a:t>
                </a:r>
              </a:p>
              <a:p>
                <a:pPr lvl="1"/>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𝐼</m:t>
                        </m:r>
                      </m:sub>
                    </m:sSub>
                    <m:r>
                      <a:rPr lang="en-US" b="0" i="1" dirty="0" smtClean="0">
                        <a:latin typeface="Cambria Math" panose="02040503050406030204" pitchFamily="18" charset="0"/>
                      </a:rPr>
                      <m:t> ∈ </m:t>
                    </m:r>
                    <m:r>
                      <a:rPr lang="en-US" b="0" i="1" dirty="0" smtClean="0">
                        <a:latin typeface="Cambria Math" panose="02040503050406030204" pitchFamily="18" charset="0"/>
                      </a:rPr>
                      <m:t>𝑄</m:t>
                    </m:r>
                  </m:oMath>
                </a14:m>
                <a:r>
                  <a:rPr lang="en-US" i="1" dirty="0"/>
                  <a:t> </a:t>
                </a:r>
                <a:r>
                  <a:rPr lang="en-US" dirty="0"/>
                  <a:t>is the initial state</a:t>
                </a:r>
              </a:p>
              <a:p>
                <a:pPr lvl="1"/>
                <a:r>
                  <a:rPr lang="en-US" i="1" dirty="0" err="1"/>
                  <a:t>Acc</a:t>
                </a:r>
                <a:r>
                  <a:rPr lang="en-US" i="1" dirty="0"/>
                  <a:t> </a:t>
                </a:r>
                <a:r>
                  <a:rPr lang="en-US" dirty="0"/>
                  <a:t>is the </a:t>
                </a:r>
                <a:r>
                  <a:rPr lang="en-US" b="1" dirty="0"/>
                  <a:t>acceptance component</a:t>
                </a:r>
              </a:p>
              <a:p>
                <a:pPr lvl="1"/>
                <a:endParaRPr lang="en-US" dirty="0"/>
              </a:p>
              <a:p>
                <a:pPr lvl="1"/>
                <a:r>
                  <a:rPr lang="en-US" dirty="0"/>
                  <a:t>In a deterministic </a:t>
                </a:r>
                <a:r>
                  <a:rPr lang="en-US" i="1" dirty="0"/>
                  <a:t>ω</a:t>
                </a:r>
                <a:r>
                  <a:rPr lang="en-US" dirty="0"/>
                  <a:t>-automaton, a transition function </a:t>
                </a:r>
                <a:r>
                  <a:rPr lang="en-US" i="1" dirty="0"/>
                  <a:t>δ </a:t>
                </a:r>
                <a:r>
                  <a:rPr lang="en-US" dirty="0"/>
                  <a:t>: </a:t>
                </a:r>
                <a:r>
                  <a:rPr lang="en-US" i="1" dirty="0"/>
                  <a:t>Q × Σ → Q </a:t>
                </a:r>
                <a:r>
                  <a:rPr lang="en-US" dirty="0"/>
                  <a:t>is used.</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309" t="-1964"/>
                </a:stretch>
              </a:blipFill>
            </p:spPr>
            <p:txBody>
              <a:bodyPr/>
              <a:lstStyle/>
              <a:p>
                <a:r>
                  <a:rPr lang="en-US">
                    <a:noFill/>
                  </a:rPr>
                  <a:t> </a:t>
                </a:r>
              </a:p>
            </p:txBody>
          </p:sp>
        </mc:Fallback>
      </mc:AlternateContent>
    </p:spTree>
    <p:extLst>
      <p:ext uri="{BB962C8B-B14F-4D97-AF65-F5344CB8AC3E}">
        <p14:creationId xmlns:p14="http://schemas.microsoft.com/office/powerpoint/2010/main" val="309668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l-GR" dirty="0"/>
              <a:t>ω-</a:t>
            </a:r>
            <a:r>
              <a:rPr lang="en-US" dirty="0"/>
              <a:t>Automata</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45720" indent="0">
                  <a:buNone/>
                </a:pPr>
                <a:r>
                  <a:rPr lang="en-US" dirty="0"/>
                  <a:t>Let </a:t>
                </a:r>
                <a:r>
                  <a:rPr lang="en-US" i="1" dirty="0"/>
                  <a:t>A </a:t>
                </a:r>
                <a:r>
                  <a:rPr lang="en-US" dirty="0"/>
                  <a: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𝑄</m:t>
                    </m:r>
                    <m:r>
                      <a:rPr lang="en-US" i="1" dirty="0" smtClean="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r>
                      <a:rPr lang="en-US" i="1" dirty="0">
                        <a:latin typeface="Cambria Math" panose="02040503050406030204" pitchFamily="18" charset="0"/>
                      </a:rPr>
                      <m:t>𝛿</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𝑞</m:t>
                        </m:r>
                      </m:e>
                      <m:sub>
                        <m:r>
                          <a:rPr lang="en-US" i="1" dirty="0">
                            <a:latin typeface="Cambria Math" panose="02040503050406030204" pitchFamily="18" charset="0"/>
                          </a:rPr>
                          <m:t>𝐼</m:t>
                        </m:r>
                      </m:sub>
                    </m:sSub>
                    <m:r>
                      <a:rPr lang="en-US" i="1" dirty="0">
                        <a:latin typeface="Cambria Math" panose="02040503050406030204" pitchFamily="18" charset="0"/>
                      </a:rPr>
                      <m:t> , </m:t>
                    </m:r>
                    <m:r>
                      <a:rPr lang="en-US" i="1" dirty="0" err="1">
                        <a:latin typeface="Cambria Math" panose="02040503050406030204" pitchFamily="18" charset="0"/>
                      </a:rPr>
                      <m:t>𝐴𝑐𝑐</m:t>
                    </m:r>
                    <m:r>
                      <a:rPr lang="en-US" i="1" dirty="0">
                        <a:latin typeface="Cambria Math" panose="02040503050406030204" pitchFamily="18" charset="0"/>
                      </a:rPr>
                      <m:t>) </m:t>
                    </m:r>
                  </m:oMath>
                </a14:m>
                <a:r>
                  <a:rPr lang="en-US" dirty="0"/>
                  <a:t>be an </a:t>
                </a:r>
                <a:r>
                  <a:rPr lang="en-US" i="1" dirty="0"/>
                  <a:t>ω</a:t>
                </a:r>
                <a:r>
                  <a:rPr lang="en-US" dirty="0"/>
                  <a:t>-automaton.</a:t>
                </a:r>
              </a:p>
              <a:p>
                <a:pPr marL="45720" indent="0">
                  <a:buNone/>
                </a:pPr>
                <a:r>
                  <a:rPr lang="en-US" dirty="0"/>
                  <a:t> A </a:t>
                </a:r>
                <a:r>
                  <a:rPr lang="en-US" b="1" dirty="0"/>
                  <a:t>run </a:t>
                </a:r>
                <a:r>
                  <a:rPr lang="en-US" dirty="0"/>
                  <a:t>of </a:t>
                </a:r>
                <a:r>
                  <a:rPr lang="en-US" i="1" dirty="0"/>
                  <a:t>A </a:t>
                </a:r>
                <a:r>
                  <a:rPr lang="en-US" dirty="0"/>
                  <a:t>on an </a:t>
                </a:r>
                <a:r>
                  <a:rPr lang="el-GR" i="1" dirty="0"/>
                  <a:t>ω</a:t>
                </a:r>
                <a:r>
                  <a:rPr lang="el-GR" dirty="0"/>
                  <a:t>-</a:t>
                </a:r>
                <a:r>
                  <a:rPr lang="en-US" dirty="0"/>
                  <a:t>word </a:t>
                </a:r>
                <a14:m>
                  <m:oMath xmlns:m="http://schemas.openxmlformats.org/officeDocument/2006/math">
                    <m:r>
                      <a:rPr lang="el-GR" i="1" dirty="0" smtClean="0">
                        <a:latin typeface="Cambria Math" panose="02040503050406030204" pitchFamily="18" charset="0"/>
                      </a:rPr>
                      <m:t>𝛼</m:t>
                    </m:r>
                    <m:r>
                      <a:rPr lang="el-GR"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2</m:t>
                        </m:r>
                      </m:sub>
                    </m:sSub>
                    <m:r>
                      <a:rPr lang="en-US" b="0" i="1" dirty="0" smtClean="0">
                        <a:latin typeface="Cambria Math" panose="02040503050406030204" pitchFamily="18" charset="0"/>
                      </a:rPr>
                      <m:t>…</m:t>
                    </m:r>
                    <m:r>
                      <a:rPr lang="en-US" i="1" dirty="0" smtClean="0">
                        <a:latin typeface="Cambria Math" panose="02040503050406030204" pitchFamily="18" charset="0"/>
                      </a:rPr>
                      <m:t> ∈ </m:t>
                    </m:r>
                    <m:sSup>
                      <m:sSupPr>
                        <m:ctrlPr>
                          <a:rPr lang="en-US" b="0" i="1" dirty="0" smtClean="0">
                            <a:latin typeface="Cambria Math" panose="02040503050406030204" pitchFamily="18" charset="0"/>
                          </a:rPr>
                        </m:ctrlPr>
                      </m:sSupPr>
                      <m:e>
                        <m:r>
                          <m:rPr>
                            <m:sty m:val="p"/>
                          </m:rPr>
                          <a:rPr lang="el-GR" i="0" dirty="0">
                            <a:latin typeface="Cambria Math" panose="02040503050406030204" pitchFamily="18" charset="0"/>
                          </a:rPr>
                          <m:t>Σ</m:t>
                        </m:r>
                      </m:e>
                      <m:sup>
                        <m:r>
                          <a:rPr lang="el-GR" i="1" dirty="0">
                            <a:latin typeface="Cambria Math" panose="02040503050406030204" pitchFamily="18" charset="0"/>
                          </a:rPr>
                          <m:t>𝜔</m:t>
                        </m:r>
                      </m:sup>
                    </m:sSup>
                  </m:oMath>
                </a14:m>
                <a:r>
                  <a:rPr lang="el-GR" i="1" dirty="0"/>
                  <a:t> </a:t>
                </a:r>
                <a:r>
                  <a:rPr lang="en-US" dirty="0"/>
                  <a:t>is an infinite state sequence</a:t>
                </a:r>
              </a:p>
              <a:p>
                <a:pPr marL="45720" indent="0">
                  <a:buNone/>
                </a:pPr>
                <a14:m>
                  <m:oMath xmlns:m="http://schemas.openxmlformats.org/officeDocument/2006/math">
                    <m:r>
                      <a:rPr lang="en-US" b="0" i="1" smtClean="0">
                        <a:latin typeface="Cambria Math" panose="02040503050406030204" pitchFamily="18" charset="0"/>
                      </a:rPr>
                      <m:t>𝜚</m:t>
                    </m:r>
                    <m:r>
                      <a:rPr lang="en-US" b="0" i="1" smtClean="0">
                        <a:latin typeface="Cambria Math" panose="02040503050406030204" pitchFamily="18" charset="0"/>
                      </a:rPr>
                      <m:t>=</m:t>
                    </m:r>
                    <m:r>
                      <a:rPr lang="en-US" b="0" i="1" smtClean="0">
                        <a:latin typeface="Cambria Math" panose="02040503050406030204" pitchFamily="18" charset="0"/>
                      </a:rPr>
                      <m:t>𝜚</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i="1">
                        <a:latin typeface="Cambria Math" panose="02040503050406030204" pitchFamily="18" charset="0"/>
                      </a:rPr>
                      <m:t>𝜚</m:t>
                    </m:r>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𝜚</m:t>
                    </m:r>
                    <m:d>
                      <m:dPr>
                        <m:ctrlPr>
                          <a:rPr lang="en-US" i="1">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𝜔</m:t>
                        </m:r>
                      </m:sup>
                    </m:sSup>
                  </m:oMath>
                </a14:m>
                <a:r>
                  <a:rPr lang="en-US" i="1" dirty="0"/>
                  <a:t>, such that the following conditions hold:</a:t>
                </a:r>
              </a:p>
              <a:p>
                <a:pPr marL="45720" indent="0">
                  <a:buNone/>
                </a:pPr>
                <a:endParaRPr lang="en-US" i="1" dirty="0"/>
              </a:p>
              <a:p>
                <a:pPr marL="502920" indent="-457200">
                  <a:buFont typeface="+mj-lt"/>
                  <a:buAutoNum type="arabicParenR"/>
                </a:pPr>
                <a14:m>
                  <m:oMath xmlns:m="http://schemas.openxmlformats.org/officeDocument/2006/math">
                    <m:r>
                      <a:rPr lang="en-US" b="0" i="1" smtClean="0">
                        <a:latin typeface="Cambria Math" panose="02040503050406030204" pitchFamily="18" charset="0"/>
                      </a:rPr>
                      <m:t>𝜚</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𝐼</m:t>
                        </m:r>
                      </m:sub>
                    </m:sSub>
                  </m:oMath>
                </a14:m>
                <a:endParaRPr lang="en-US" b="0" i="1" dirty="0"/>
              </a:p>
              <a:p>
                <a:pPr marL="502920" indent="-457200">
                  <a:buFont typeface="+mj-lt"/>
                  <a:buAutoNum type="arabicParenR"/>
                </a:pPr>
                <a14:m>
                  <m:oMath xmlns:m="http://schemas.openxmlformats.org/officeDocument/2006/math">
                    <m:r>
                      <a:rPr lang="en-US" b="0" i="1" smtClean="0">
                        <a:latin typeface="Cambria Math" panose="02040503050406030204" pitchFamily="18" charset="0"/>
                      </a:rPr>
                      <m:t>𝜚</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𝛿</m:t>
                    </m:r>
                    <m:d>
                      <m:dPr>
                        <m:ctrlPr>
                          <a:rPr lang="en-US" b="0" i="1" smtClean="0">
                            <a:latin typeface="Cambria Math" panose="02040503050406030204" pitchFamily="18" charset="0"/>
                          </a:rPr>
                        </m:ctrlPr>
                      </m:dPr>
                      <m:e>
                        <m:r>
                          <a:rPr lang="en-US" b="0" i="1" smtClean="0">
                            <a:latin typeface="Cambria Math" panose="02040503050406030204" pitchFamily="18" charset="0"/>
                          </a:rPr>
                          <m:t>𝜚</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e>
                    </m:d>
                  </m:oMath>
                </a14:m>
                <a:r>
                  <a:rPr lang="en-US" i="1" dirty="0"/>
                  <a:t> 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i="1" dirty="0"/>
                  <a:t> if A is nondeterministic,</a:t>
                </a:r>
              </a:p>
              <a:p>
                <a:pPr marL="45720" indent="0">
                  <a:buNone/>
                </a:pPr>
                <a:r>
                  <a:rPr lang="en-US" i="1" dirty="0"/>
                  <a:t>        </a:t>
                </a:r>
                <a14:m>
                  <m:oMath xmlns:m="http://schemas.openxmlformats.org/officeDocument/2006/math">
                    <m:r>
                      <a:rPr lang="en-US" i="1">
                        <a:latin typeface="Cambria Math" panose="02040503050406030204" pitchFamily="18" charset="0"/>
                      </a:rPr>
                      <m:t>𝜚</m:t>
                    </m:r>
                    <m:d>
                      <m:dPr>
                        <m:ctrlPr>
                          <a:rPr lang="en-US" i="1">
                            <a:latin typeface="Cambria Math" panose="02040503050406030204" pitchFamily="18" charset="0"/>
                          </a:rPr>
                        </m:ctrlPr>
                      </m:dPr>
                      <m:e>
                        <m:r>
                          <a:rPr lang="en-US" i="1">
                            <a:latin typeface="Cambria Math" panose="02040503050406030204" pitchFamily="18" charset="0"/>
                          </a:rPr>
                          <m:t>𝑖</m:t>
                        </m:r>
                      </m:e>
                    </m:d>
                    <m:r>
                      <a:rPr lang="en-US" b="0" i="1" smtClean="0">
                        <a:latin typeface="Cambria Math" panose="02040503050406030204" pitchFamily="18" charset="0"/>
                      </a:rPr>
                      <m:t>=</m:t>
                    </m:r>
                    <m:r>
                      <a:rPr lang="en-US" i="1">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𝜚</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e>
                    </m:d>
                  </m:oMath>
                </a14:m>
                <a:r>
                  <a:rPr lang="en-US" i="1" dirty="0"/>
                  <a:t> for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oMath>
                </a14:m>
                <a:r>
                  <a:rPr lang="en-US" i="1" dirty="0"/>
                  <a:t> if A is deterministic</a:t>
                </a:r>
              </a:p>
              <a:p>
                <a:pPr marL="45720" indent="0">
                  <a:buNone/>
                </a:pPr>
                <a:endParaRPr lang="en-US" i="1"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2"/>
                <a:stretch>
                  <a:fillRect l="-309" t="-1813"/>
                </a:stretch>
              </a:blipFill>
            </p:spPr>
            <p:txBody>
              <a:bodyPr/>
              <a:lstStyle/>
              <a:p>
                <a:r>
                  <a:rPr lang="en-US">
                    <a:noFill/>
                  </a:rPr>
                  <a:t> </a:t>
                </a:r>
              </a:p>
            </p:txBody>
          </p:sp>
        </mc:Fallback>
      </mc:AlternateContent>
    </p:spTree>
    <p:extLst>
      <p:ext uri="{BB962C8B-B14F-4D97-AF65-F5344CB8AC3E}">
        <p14:creationId xmlns:p14="http://schemas.microsoft.com/office/powerpoint/2010/main" val="3473015605"/>
      </p:ext>
    </p:extLst>
  </p:cSld>
  <p:clrMapOvr>
    <a:masterClrMapping/>
  </p:clrMapOvr>
</p:sld>
</file>

<file path=ppt/theme/theme1.xml><?xml version="1.0" encoding="utf-8"?>
<a:theme xmlns:a="http://schemas.openxmlformats.org/drawingml/2006/main" name="בסיס">
  <a:themeElements>
    <a:clrScheme name="התאמה אישית 5">
      <a:dk1>
        <a:sysClr val="windowText" lastClr="000000"/>
      </a:dk1>
      <a:lt1>
        <a:sysClr val="window" lastClr="FFFFFF"/>
      </a:lt1>
      <a:dk2>
        <a:srgbClr val="455F51"/>
      </a:dk2>
      <a:lt2>
        <a:srgbClr val="E3DED1"/>
      </a:lt2>
      <a:accent1>
        <a:srgbClr val="3F762A"/>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בסיס">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בסיס">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TM03457444[[fn=בסיס]]</Template>
  <TotalTime>6801</TotalTime>
  <Words>7434</Words>
  <Application>Microsoft Office PowerPoint</Application>
  <PresentationFormat>מסך רחב</PresentationFormat>
  <Paragraphs>608</Paragraphs>
  <Slides>74</Slides>
  <Notes>50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74</vt:i4>
      </vt:variant>
    </vt:vector>
  </HeadingPairs>
  <TitlesOfParts>
    <vt:vector size="81" baseType="lpstr">
      <vt:lpstr>Arial</vt:lpstr>
      <vt:lpstr>Calibri</vt:lpstr>
      <vt:lpstr>Cambria Math</vt:lpstr>
      <vt:lpstr>Corbel</vt:lpstr>
      <vt:lpstr>Gisha</vt:lpstr>
      <vt:lpstr>Wingdings</vt:lpstr>
      <vt:lpstr>בסיס</vt:lpstr>
      <vt:lpstr>מצגת של PowerPoint‏</vt:lpstr>
      <vt:lpstr>Intro</vt:lpstr>
      <vt:lpstr>Intro</vt:lpstr>
      <vt:lpstr>Topics of this lecture</vt:lpstr>
      <vt:lpstr>Some Notations</vt:lpstr>
      <vt:lpstr>Some Notations</vt:lpstr>
      <vt:lpstr>ω-Automata</vt:lpstr>
      <vt:lpstr>ω-Automata</vt:lpstr>
      <vt:lpstr>ω-Automata</vt:lpstr>
      <vt:lpstr>ω-Automata</vt:lpstr>
      <vt:lpstr>Nondeterministic Models</vt:lpstr>
      <vt:lpstr>Büchi Acceptance</vt:lpstr>
      <vt:lpstr>Büchi Acceptance</vt:lpstr>
      <vt:lpstr>Büchi Acceptance</vt:lpstr>
      <vt:lpstr>Büchi Acceptance</vt:lpstr>
      <vt:lpstr>Muller Acceptance</vt:lpstr>
      <vt:lpstr>Muller Acceptance</vt:lpstr>
      <vt:lpstr>Büchi and Muller Equivalence </vt:lpstr>
      <vt:lpstr>Büchi and Muller Equivalence </vt:lpstr>
      <vt:lpstr>Büchi and Muller Equivalence </vt:lpstr>
      <vt:lpstr>Büchi and Muller Equivalence </vt:lpstr>
      <vt:lpstr>Büchi and Muller Equivalence </vt:lpstr>
      <vt:lpstr>So far:</vt:lpstr>
      <vt:lpstr>Rabin Acceptance</vt:lpstr>
      <vt:lpstr>Rabin Acceptance</vt:lpstr>
      <vt:lpstr>Rabin Acceptance</vt:lpstr>
      <vt:lpstr>Streett Acceptance</vt:lpstr>
      <vt:lpstr>Streett Acceptance</vt:lpstr>
      <vt:lpstr>Rabin+Streett and Muller Equivalance</vt:lpstr>
      <vt:lpstr>Rabin+Streett and Muller Equivalance</vt:lpstr>
      <vt:lpstr>So far:</vt:lpstr>
      <vt:lpstr>So far:</vt:lpstr>
      <vt:lpstr>Parity Condition</vt:lpstr>
      <vt:lpstr>Parity Condition</vt:lpstr>
      <vt:lpstr>Parity Condition</vt:lpstr>
      <vt:lpstr>Parity and Rabin Equivalence</vt:lpstr>
      <vt:lpstr>So far:</vt:lpstr>
      <vt:lpstr>Result</vt:lpstr>
      <vt:lpstr>Deterministic Models</vt:lpstr>
      <vt:lpstr>Büchi automaton</vt:lpstr>
      <vt:lpstr>Büchi automaton</vt:lpstr>
      <vt:lpstr>Büchi automaton</vt:lpstr>
      <vt:lpstr>So far:</vt:lpstr>
      <vt:lpstr>Muller  Rabin</vt:lpstr>
      <vt:lpstr>מצגת של PowerPoint‏</vt:lpstr>
      <vt:lpstr>Muller  Rabin</vt:lpstr>
      <vt:lpstr>Muller  Rabin</vt:lpstr>
      <vt:lpstr>Muller  Parity</vt:lpstr>
      <vt:lpstr>Rabin  Streett</vt:lpstr>
      <vt:lpstr>Rabin  Streett</vt:lpstr>
      <vt:lpstr>So far:</vt:lpstr>
      <vt:lpstr>So far:</vt:lpstr>
      <vt:lpstr>Complement</vt:lpstr>
      <vt:lpstr>Deterministic Models</vt:lpstr>
      <vt:lpstr>Lower Bounds</vt:lpstr>
      <vt:lpstr>Lower Bounds</vt:lpstr>
      <vt:lpstr>Lower Bounds</vt:lpstr>
      <vt:lpstr>Büchi  Rabin</vt:lpstr>
      <vt:lpstr>Büchi  Rabin</vt:lpstr>
      <vt:lpstr>Büchi  Rabin</vt:lpstr>
      <vt:lpstr>Büchi  Rabin</vt:lpstr>
      <vt:lpstr>Büchi  Rabin</vt:lpstr>
      <vt:lpstr>Büchi  Rabin</vt:lpstr>
      <vt:lpstr>Streett  Rabin</vt:lpstr>
      <vt:lpstr>Streett  Rabin</vt:lpstr>
      <vt:lpstr>Streett  Rabin</vt:lpstr>
      <vt:lpstr>Weak Acceptance Conditions</vt:lpstr>
      <vt:lpstr>Weak Acceptance</vt:lpstr>
      <vt:lpstr>Weak Acceptance</vt:lpstr>
      <vt:lpstr>Staiger-Wagner  Büchi</vt:lpstr>
      <vt:lpstr>Büchi  Staiger-Wagner</vt:lpstr>
      <vt:lpstr>Conclusion</vt:lpstr>
      <vt:lpstr>Spoiler to chapter 3</vt:lpstr>
      <vt:lpstr>Kahoot.it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ω-Automata</dc:title>
  <dc:creator>אסף בן שמעון</dc:creator>
  <cp:lastModifiedBy>אסף בן שמעון</cp:lastModifiedBy>
  <cp:revision>108</cp:revision>
  <dcterms:created xsi:type="dcterms:W3CDTF">2017-03-16T16:52:04Z</dcterms:created>
  <dcterms:modified xsi:type="dcterms:W3CDTF">2017-03-22T11:27:52Z</dcterms:modified>
</cp:coreProperties>
</file>