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m" initials="n" lastIdx="1" clrIdx="0">
    <p:extLst>
      <p:ext uri="{19B8F6BF-5375-455C-9EA6-DF929625EA0E}">
        <p15:presenceInfo xmlns:p15="http://schemas.microsoft.com/office/powerpoint/2012/main" userId="no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2:42:27.60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7T12:42:27.60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C7317F-46AA-4BD6-AA2F-DFE1722822ED}" type="datetimeFigureOut">
              <a:rPr lang="he-IL" smtClean="0"/>
              <a:t>י"ג/אדר ב/תשע"ו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520BF4-1F70-4208-90F0-E56CB38610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835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493106" y="790832"/>
                <a:ext cx="9196386" cy="963827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Nondeterministic B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/>
                  <a:t>chi Automata on Infinite Words (Closure Properties)</a:t>
                </a:r>
                <a:endParaRPr lang="he-IL" sz="3600" dirty="0"/>
              </a:p>
            </p:txBody>
          </p:sp>
        </mc:Choice>
        <mc:Fallback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493106" y="790832"/>
                <a:ext cx="9196386" cy="963827"/>
              </a:xfrm>
              <a:blipFill>
                <a:blip r:embed="rId2"/>
                <a:stretch>
                  <a:fillRect l="-1988" t="-22785" b="-291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 txBox="1">
            <a:spLocks/>
          </p:cNvSpPr>
          <p:nvPr/>
        </p:nvSpPr>
        <p:spPr>
          <a:xfrm>
            <a:off x="2493106" y="1845277"/>
            <a:ext cx="9196386" cy="137983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he-IL" sz="3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247446" y="6286354"/>
            <a:ext cx="4897310" cy="309201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Made by Noam </a:t>
            </a:r>
            <a:r>
              <a:rPr lang="en-US" sz="1400" dirty="0" err="1">
                <a:solidFill>
                  <a:schemeClr val="tx1"/>
                </a:solidFill>
              </a:rPr>
              <a:t>Iluz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8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/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Theorem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NBWs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states, respectively. There is an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states.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We assume, without loss of generality,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</a:t>
                </a:r>
                <a:r>
                  <a:rPr lang="en-US" b="1" dirty="0"/>
                  <a:t> </a:t>
                </a:r>
                <a:r>
                  <a:rPr lang="en-US" dirty="0"/>
                  <a:t>disjoint.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We will define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as followed: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sSubSup>
                              <m:sSub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</m:e>
                        </m:nary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(Why?),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where for every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89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Union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/>
              <a:lstStyle/>
              <a:p>
                <a:pPr marL="457200" lvl="1" indent="0" algn="l" rtl="0">
                  <a:buNone/>
                </a:pPr>
                <a:r>
                  <a:rPr lang="en-US" dirty="0"/>
                  <a:t>It is easy to see that for every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</a:t>
                </a:r>
              </a:p>
              <a:p>
                <a:pPr marL="457200" lvl="1" indent="0" algn="l" rtl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the NBW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has an accepting run on w </a:t>
                </a:r>
                <a:r>
                  <a:rPr lang="en-US" b="0" dirty="0" err="1">
                    <a:ea typeface="Cambria Math" panose="02040503050406030204" pitchFamily="18" charset="0"/>
                  </a:rPr>
                  <a:t>iff</a:t>
                </a:r>
                <a:r>
                  <a:rPr lang="en-US" b="0" dirty="0">
                    <a:ea typeface="Cambria Math" panose="02040503050406030204" pitchFamily="18" charset="0"/>
                  </a:rPr>
                  <a:t> at least one of the NBWs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has an accepting run on w.</a:t>
                </a:r>
              </a:p>
              <a:p>
                <a:pPr marL="457200" lvl="1" indent="0" algn="l" rtl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t="-116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2063578" y="3407405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36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 -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/>
              <a:lstStyle/>
              <a:p>
                <a:pPr lvl="1" algn="l" rtl="0"/>
                <a:r>
                  <a:rPr lang="en-US" dirty="0"/>
                  <a:t>For the case of finite words, we proved closure under intersection by constructing,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 “product automaton” that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its state space and simulates the runs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on the input word.</a:t>
                </a:r>
              </a:p>
              <a:p>
                <a:pPr lvl="1" algn="l" rtl="0"/>
                <a:r>
                  <a:rPr lang="en-US" dirty="0"/>
                  <a:t>A word is then accepted by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 product automaton has a run that leads to a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lvl="1" algn="l" rtl="0"/>
                <a:r>
                  <a:rPr lang="en-US" dirty="0"/>
                  <a:t>Q: Does it work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̈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</m:t>
                    </m:r>
                  </m:oMath>
                </a14:m>
                <a:r>
                  <a:rPr lang="en-US" dirty="0"/>
                  <a:t> automata?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80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 – discussion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85268" y="2015732"/>
            <a:ext cx="9520158" cy="3450613"/>
          </a:xfrm>
        </p:spPr>
        <p:txBody>
          <a:bodyPr/>
          <a:lstStyle/>
          <a:p>
            <a:pPr lvl="1" algn="l" rtl="0"/>
            <a:r>
              <a:rPr lang="en-US" dirty="0"/>
              <a:t>A: No!.</a:t>
            </a:r>
          </a:p>
          <a:p>
            <a:pPr lvl="1" algn="l" rtl="0"/>
            <a:r>
              <a:rPr lang="en-US" dirty="0"/>
              <a:t>Example: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06" y="2865225"/>
            <a:ext cx="9894682" cy="175162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10121919" y="1853754"/>
            <a:ext cx="1865870" cy="10750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The product automaton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69849" y="4841543"/>
            <a:ext cx="6685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What are the languages?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51226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 – discussion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85268" y="2015732"/>
            <a:ext cx="9520158" cy="3450613"/>
          </a:xfrm>
        </p:spPr>
        <p:txBody>
          <a:bodyPr/>
          <a:lstStyle/>
          <a:p>
            <a:pPr lvl="1" algn="l" rtl="0"/>
            <a:r>
              <a:rPr lang="en-US" dirty="0"/>
              <a:t>Example: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06" y="2865225"/>
            <a:ext cx="9894682" cy="1751626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10121919" y="1853754"/>
            <a:ext cx="1865870" cy="10750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The product automaton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5308" y="4769708"/>
                <a:ext cx="21871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08" y="4769708"/>
                <a:ext cx="2187146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28346" y="4755980"/>
                <a:ext cx="21871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346" y="4755980"/>
                <a:ext cx="2187146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6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Theorem 2: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NBWs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states, respectively. There is an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states.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We will define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as followed: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nary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That is, the state space consists of two copies of the product automaton.</a:t>
                </a:r>
              </a:p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{1}. That is, the initial states are triples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initial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respectively. The run starts in the first copy.</a:t>
                </a:r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b="-14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8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					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𝑛𝑒𝑥𝑡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	1         if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dirty="0"/>
                  <a:t>	                                                2         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proceeds according to the product automaton, and it moves from the first copy to the second copy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and from the second copy to the first one,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(in all other cases, it stays in the current copy).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t="-118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סוגר מרובע שמאלי 3"/>
          <p:cNvSpPr/>
          <p:nvPr/>
        </p:nvSpPr>
        <p:spPr>
          <a:xfrm>
            <a:off x="5115697" y="3098486"/>
            <a:ext cx="148281" cy="92981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20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 lnSpcReduction="10000"/>
              </a:bodyPr>
              <a:lstStyle/>
              <a:p>
                <a:pPr lvl="1" algn="l" rtl="0"/>
                <a14:m>
                  <m:oMath xmlns:m="http://schemas.openxmlformats.org/officeDocument/2006/math">
                    <m:r>
                      <a:rPr lang="he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r>
                  <a:rPr lang="en-US" dirty="0"/>
                  <a:t>    That is, a run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 it visits infinitely many states in the first copy,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 in which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component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lvl="1" algn="l" rtl="0"/>
                <a:r>
                  <a:rPr lang="en-US" dirty="0"/>
                  <a:t>Note: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After such a visit,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moves to the second copy, from which it returns to the first copy 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after visiting a state in which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component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Accordingly, there must be a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visit to a state in which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component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between every two successive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visits to states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r="-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7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Intersection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dirty="0"/>
                  <a:t>A run visits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infinitely often </a:t>
                </a:r>
                <a:r>
                  <a:rPr lang="en-US" dirty="0" err="1"/>
                  <a:t>iff</a:t>
                </a:r>
                <a:r>
                  <a:rPr lang="en-US" dirty="0"/>
                  <a:t>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component visits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infinitely often,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and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component visits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infinitely often.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 למטה 3"/>
          <p:cNvSpPr/>
          <p:nvPr/>
        </p:nvSpPr>
        <p:spPr>
          <a:xfrm>
            <a:off x="5553635" y="2043953"/>
            <a:ext cx="484094" cy="60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09790" y="3904946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17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discussion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85268" y="2015732"/>
            <a:ext cx="9520158" cy="3450613"/>
          </a:xfrm>
        </p:spPr>
        <p:txBody>
          <a:bodyPr/>
          <a:lstStyle/>
          <a:p>
            <a:pPr lvl="1" algn="l" rtl="0"/>
            <a:endParaRPr lang="en-US" dirty="0"/>
          </a:p>
          <a:p>
            <a:pPr lvl="1" algn="l" rtl="0"/>
            <a:endParaRPr lang="en-US" dirty="0"/>
          </a:p>
          <a:p>
            <a:pPr lvl="1" algn="l" rtl="0"/>
            <a:r>
              <a:rPr lang="en-US" sz="2000" dirty="0"/>
              <a:t>Q: Does the complementation we know for deterministic automata on finite words will work for DBWs?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7686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  <a:endParaRPr lang="he-IL" dirty="0"/>
          </a:p>
        </p:txBody>
      </p:sp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1534696" y="2015732"/>
            <a:ext cx="9520158" cy="3833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dirty="0"/>
              <a:t>Reminder</a:t>
            </a:r>
          </a:p>
          <a:p>
            <a:pPr marL="228600" lvl="1" algn="l" rtl="0">
              <a:spcBef>
                <a:spcPts val="1000"/>
              </a:spcBef>
            </a:pPr>
            <a:r>
              <a:rPr lang="en-US" dirty="0"/>
              <a:t>Examples</a:t>
            </a:r>
          </a:p>
          <a:p>
            <a:pPr marL="228600" lvl="1" algn="l" rtl="0">
              <a:spcBef>
                <a:spcPts val="1000"/>
              </a:spcBef>
            </a:pPr>
            <a:r>
              <a:rPr lang="en-US" dirty="0"/>
              <a:t>Closure Under Union</a:t>
            </a:r>
          </a:p>
          <a:p>
            <a:pPr algn="l" rtl="0"/>
            <a:r>
              <a:rPr lang="en-US" dirty="0"/>
              <a:t>Closure Under Intersection</a:t>
            </a:r>
          </a:p>
          <a:p>
            <a:pPr algn="l" rtl="0"/>
            <a:r>
              <a:rPr lang="en-US" dirty="0"/>
              <a:t>Closure Under Complementation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discussion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85268" y="2015732"/>
            <a:ext cx="9520158" cy="3450613"/>
          </a:xfrm>
        </p:spPr>
        <p:txBody>
          <a:bodyPr/>
          <a:lstStyle/>
          <a:p>
            <a:pPr marL="457200" lvl="1" indent="0" algn="l" rtl="0">
              <a:buNone/>
            </a:pPr>
            <a:endParaRPr lang="en-US" dirty="0"/>
          </a:p>
          <a:p>
            <a:pPr lvl="1" algn="l" rtl="0"/>
            <a:r>
              <a:rPr lang="en-US" sz="2000" dirty="0"/>
              <a:t>A: No!</a:t>
            </a:r>
          </a:p>
          <a:p>
            <a:pPr lvl="1" algn="l" rtl="0"/>
            <a:r>
              <a:rPr lang="en-US" sz="2000" dirty="0"/>
              <a:t>Example:</a:t>
            </a:r>
          </a:p>
          <a:p>
            <a:pPr lvl="1" algn="l" rtl="0"/>
            <a:endParaRPr lang="en-US" sz="2000" dirty="0"/>
          </a:p>
          <a:p>
            <a:pPr marL="457200" lvl="1" indent="0" algn="l" rtl="0">
              <a:buNone/>
            </a:pPr>
            <a:endParaRPr lang="he-IL" sz="2000" dirty="0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51" y="3406757"/>
            <a:ext cx="4279096" cy="14954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130" y="3393310"/>
            <a:ext cx="48672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/>
              <a:lstStyle/>
              <a:p>
                <a:pPr lvl="1" algn="l" rtl="0"/>
                <a:r>
                  <a:rPr lang="en-US" sz="2000" dirty="0"/>
                  <a:t>Example:</a:t>
                </a:r>
              </a:p>
              <a:p>
                <a:pPr marL="457200" lvl="1" indent="0" algn="l" rtl="0">
                  <a:buNone/>
                </a:pPr>
                <a:endParaRPr lang="en-US" sz="2000" dirty="0"/>
              </a:p>
              <a:p>
                <a:pPr marL="457200" lvl="1" indent="0" algn="l" rtl="0">
                  <a:buNone/>
                </a:pPr>
                <a:r>
                  <a:rPr lang="en-US" sz="2000" dirty="0"/>
                  <a:t>It’s easy to see that the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belongs to both languages.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68" y="3341123"/>
            <a:ext cx="4279096" cy="14954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54" y="3350648"/>
            <a:ext cx="4867275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9165" y="5123398"/>
                <a:ext cx="496567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𝑖𝑛𝑓𝑖𝑛𝑖𝑡𝑒𝑙𝑦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165" y="5123398"/>
                <a:ext cx="4965679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0947" y="5227245"/>
                <a:ext cx="496567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𝑖𝑛𝑓𝑖𝑛𝑖𝑡𝑒𝑙𝑦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47" y="5227245"/>
                <a:ext cx="4965679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11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Theorem 3: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DBW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states. There is an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should accept exactly all words w for which the single run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on w visits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only finitely often. It does so by guessing a position from which no more visits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take place. For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consists of two copies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one that includes all the states and transitions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and one that excludes the accepting states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 and to which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moves when it guesses that no more states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going to be visited. All the states in the second copy are accepting.</a:t>
                </a:r>
                <a:endParaRPr lang="en-US" b="1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r="-7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00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nary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where:</a:t>
                </a:r>
              </a:p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}).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 algn="l" rtl="0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we have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      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lvl="1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                   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	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                  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                                                 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                              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 algn="l" rtl="0"/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t="-118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סוגר מרובע שמאלי 3"/>
          <p:cNvSpPr/>
          <p:nvPr/>
        </p:nvSpPr>
        <p:spPr>
          <a:xfrm>
            <a:off x="3724836" y="3657600"/>
            <a:ext cx="328908" cy="151951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46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stay in the first copy forever, but in order for a run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be accepting, it must eventually move to the second copy, from where it cannot go back to the first copy and must avoid states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/>
          <p:cNvSpPr/>
          <p:nvPr/>
        </p:nvSpPr>
        <p:spPr>
          <a:xfrm>
            <a:off x="2009790" y="3904946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62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Theorem 4: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NBW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states. There is an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𝑛𝑙𝑜𝑔𝑛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states.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lvl="1" algn="l" rtl="0"/>
                <a:r>
                  <a:rPr lang="en-US" dirty="0"/>
                  <a:t> In order to prove theorem 4, we will prove two lemmas,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 but first, a few definitions.</a:t>
                </a:r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1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an NBW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states. Let w be a word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</m:oMath>
                </a14:m>
                <a:r>
                  <a:rPr lang="en-US" dirty="0"/>
                  <a:t>. We define an infinite DAG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/>
                  <a:t> that embodies all the possible runs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on w. </a:t>
                </a:r>
              </a:p>
              <a:p>
                <a:pPr lvl="1" algn="l" rtl="0"/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the union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417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Definitions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We say that vertex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is  a </a:t>
                </a:r>
                <a:r>
                  <a:rPr lang="en-US" b="1" dirty="0"/>
                  <a:t>successor</a:t>
                </a:r>
                <a:r>
                  <a:rPr lang="en-US" dirty="0"/>
                  <a:t> of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iff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〉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there exists a sequence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of successive vertices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〉</m:t>
                    </m:r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〉</m:t>
                    </m:r>
                  </m:oMath>
                </a14:m>
                <a:r>
                  <a:rPr lang="en-US" dirty="0"/>
                  <a:t>  is 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𝒗𝒆𝒓𝒕𝒆𝒙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lvl="1" algn="l" rtl="0"/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accepting</a:t>
                </a:r>
                <a:r>
                  <a:rPr lang="en-US" dirty="0"/>
                  <a:t> run DAG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path with infinitely many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𝑣𝑒𝑟𝑡𝑖𝑐𝑒𝑠</m:t>
                    </m:r>
                  </m:oMath>
                </a14:m>
                <a:r>
                  <a:rPr lang="en-US" dirty="0"/>
                  <a:t>. Otherewise,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rejecting</a:t>
                </a:r>
                <a:r>
                  <a:rPr lang="en-US" dirty="0"/>
                  <a:t>.</a:t>
                </a:r>
              </a:p>
              <a:p>
                <a:pPr lvl="1" algn="l" rtl="0"/>
                <a:r>
                  <a:rPr lang="en-US" b="1" dirty="0"/>
                  <a:t>It is easy to see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b="1" dirty="0"/>
                  <a:t> accepts w </a:t>
                </a:r>
                <a:r>
                  <a:rPr lang="en-US" b="1" dirty="0" err="1"/>
                  <a:t>iff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/>
                  <a:t> is accepting.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63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Definitions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A </a:t>
                </a:r>
                <a:r>
                  <a:rPr lang="en-US" b="1" dirty="0"/>
                  <a:t>ranking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,….,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satisfies: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For all vertices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odd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For all edges </a:t>
                </a:r>
                <a:r>
                  <a:rPr lang="en-US" b="1" dirty="0"/>
                  <a:t>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〈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lvl="1" algn="l" rtl="0"/>
                <a:r>
                  <a:rPr lang="en-US" dirty="0"/>
                  <a:t>We say that ranking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odd ranking</a:t>
                </a:r>
                <a:r>
                  <a:rPr lang="en-US" dirty="0"/>
                  <a:t> if all the paths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eventually get trapped in an odd rank.</a:t>
                </a:r>
              </a:p>
              <a:p>
                <a:pPr lvl="1" algn="l" rtl="0"/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finite</a:t>
                </a:r>
                <a:r>
                  <a:rPr lang="en-US" dirty="0"/>
                  <a:t> in a DAG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only finitely many vertices in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are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 algn="l" rtl="0"/>
                <a:r>
                  <a:rPr lang="en-US" dirty="0"/>
                  <a:t>The vertex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𝒇𝒓𝒆𝒆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all the vertices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are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not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𝑣𝑒𝑟𝑡𝑖𝑐𝑒𝑠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01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Definitions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We will define an infinite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DAGs inductively as follows,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 algn="l" rtl="0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algn="l" rtl="0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44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 algn="l" rtl="0"/>
                <a:r>
                  <a:rPr lang="en-US" sz="2000" dirty="0"/>
                  <a:t>For a finite alphabet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⅀</m:t>
                    </m:r>
                  </m:oMath>
                </a14:m>
                <a:r>
                  <a:rPr lang="en-US" sz="2000" dirty="0"/>
                  <a:t>, an infinite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∙∙</m:t>
                    </m:r>
                  </m:oMath>
                </a14:m>
                <a:r>
                  <a:rPr lang="en-US" sz="2000" dirty="0"/>
                  <a:t>  is an infinite sequence of letters from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⅀.</a:t>
                </a:r>
              </a:p>
              <a:p>
                <a:pPr lvl="1" algn="l" rtl="0"/>
                <a14:m>
                  <m:oMath xmlns:m="http://schemas.openxmlformats.org/officeDocument/2006/math">
                    <m:sSup>
                      <m:sSupPr>
                        <m:ctrlPr>
                          <a:rPr lang="he-IL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e-I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</m:oMath>
                </a14:m>
                <a:r>
                  <a:rPr lang="he-IL" sz="2000" dirty="0"/>
                  <a:t> </a:t>
                </a:r>
                <a:r>
                  <a:rPr lang="en-US" sz="2000" dirty="0"/>
                  <a:t>is the set of all infinite words over the alphabet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⅀.</a:t>
                </a:r>
              </a:p>
              <a:p>
                <a:pPr lvl="1"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an nondeterministic automaton,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The run of 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w, an infinite word, is an infinite sequence of states</a:t>
                </a:r>
              </a:p>
              <a:p>
                <a:pPr marL="457200" lvl="1" indent="0" algn="l" rtl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and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we have</a:t>
                </a:r>
              </a:p>
              <a:p>
                <a:pPr marL="457200" lvl="1" indent="0" algn="l" rtl="0">
                  <a:buNone/>
                </a:pP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062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Lemma 1: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rejecting,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there are an most n-</a:t>
                </a:r>
                <a:r>
                  <a:rPr lang="en-US" dirty="0" err="1"/>
                  <a:t>i</a:t>
                </a:r>
                <a:r>
                  <a:rPr lang="en-US" dirty="0"/>
                  <a:t> vertices 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by induction on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pPr lvl="1" algn="l" rtl="0"/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0. Indeed,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all levels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have at most n vertices 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 algn="l" rtl="0"/>
                <a:r>
                  <a:rPr lang="en-US" dirty="0"/>
                  <a:t>Assume that the lemma’s requirement holds for </a:t>
                </a:r>
                <a:r>
                  <a:rPr lang="en-US" dirty="0" err="1"/>
                  <a:t>i</a:t>
                </a:r>
                <a:r>
                  <a:rPr lang="en-US" dirty="0"/>
                  <a:t>;</a:t>
                </a:r>
              </a:p>
              <a:p>
                <a:pPr lvl="1" algn="l" rtl="0"/>
                <a:r>
                  <a:rPr lang="en-US" dirty="0"/>
                  <a:t>We prove it for i+1. Consider the DAG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We distinguish between two cases. 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First,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finite: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empty,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empty as well, and we are done.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407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1 -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Otherwise, we claim that there must be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Lets </a:t>
                </a:r>
                <a:r>
                  <a:rPr lang="en-US" dirty="0" err="1"/>
                  <a:t>asuume</a:t>
                </a:r>
                <a:r>
                  <a:rPr lang="en-US" dirty="0"/>
                  <a:t>, by way of contradiction,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infinite and no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infinite,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also infinite. Also, each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at least one successor. Consider some vertex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Since, by the assumption, it is not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, there exists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𝑣𝑒𝑟𝑡𝑒𝑥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be a successor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 By the assumption,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also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. Hence, there exists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𝑣𝑒𝑟𝑡𝑒𝑥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 Thus, we can continue similarly and construct an infinite sequence of vertices that corresponds to a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infinitely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𝑣𝑒𝑟𝑡𝑖𝑐𝑒𝑠</m:t>
                    </m:r>
                  </m:oMath>
                </a14:m>
                <a:r>
                  <a:rPr lang="en-US" dirty="0"/>
                  <a:t>, contradicting the assumption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/>
                  <a:t> is rejecting.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7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1 -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So, let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We claim that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satisfies the requirement of the lemma.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That is,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there are at most n-(i+1) vertices 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it is not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(Why?). Thus, there are infinitely many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are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. 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contains an infinite path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…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 vertex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has infinitely many vertices reachable from it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thus, it is not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Therefore the specified path, exists also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Recall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Hence, being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all the vertices in the path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as well. Therefore, they are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(Why?).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407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1 -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It follows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the number of vertices 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strictly smaller than their number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 Hence, by the induction hypothesis, we are done. 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2009790" y="3200611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046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Corollary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Corollary 1: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rejecting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empty.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</a:t>
                </a:r>
                <a:r>
                  <a:rPr lang="en-US" dirty="0"/>
                  <a:t>: by lemma 1,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rejecting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finite, hence, 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empty.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/>
          <p:cNvSpPr/>
          <p:nvPr/>
        </p:nvSpPr>
        <p:spPr>
          <a:xfrm>
            <a:off x="2022147" y="3880232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782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Lemma 2: </a:t>
                </a:r>
                <a:r>
                  <a:rPr lang="en-US" dirty="0"/>
                  <a:t>An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rejects a word w </a:t>
                </a:r>
                <a:r>
                  <a:rPr lang="en-US" dirty="0" err="1"/>
                  <a:t>iff</a:t>
                </a:r>
                <a:r>
                  <a:rPr lang="en-US" dirty="0"/>
                  <a:t> there is an odd ranking for the run DAG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on w.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run DAG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on w. 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←)</m:t>
                    </m:r>
                  </m:oMath>
                </a14:m>
                <a:r>
                  <a:rPr lang="en-US" dirty="0"/>
                  <a:t> Recall that in an odd ranking, every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eventually get trapped in an odd rank. Hence,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𝑣𝑒𝑟𝑡𝑖𝑐𝑒𝑠</m:t>
                    </m:r>
                  </m:oMath>
                </a14:m>
                <a:r>
                  <a:rPr lang="en-US" dirty="0"/>
                  <a:t> get only even ranks, it follows that all the paths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thus, all the possible runs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on w, visit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only finitely often.</a:t>
                </a:r>
              </a:p>
              <a:p>
                <a:pPr lvl="1" algn="l" rtl="0"/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r="-8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734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2 -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→)</m:t>
                    </m:r>
                  </m:oMath>
                </a14:m>
                <a:r>
                  <a:rPr lang="en-US" dirty="0"/>
                  <a:t> We describe an odd ranking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Recall that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rejects w,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rejecting and thus, by Corollary 1, each vertex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Thus,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Given a vertex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we define the rank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as follows.</a:t>
                </a:r>
              </a:p>
              <a:p>
                <a:pPr marL="457200" lvl="1" indent="0" algn="l" rtl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	   2i              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	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			   2i+1           if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f is an odd ranking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first, by Lemma 1, the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finite. Hence, the  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   maximal rank that a vertex can get is 2n. Also, since an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vertex cannot be an </a:t>
                </a:r>
              </a:p>
              <a:p>
                <a:pPr marL="457200" lvl="1" indent="0" algn="l" rtl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𝑣𝑒𝑟𝑡𝑒𝑥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) is odd only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the first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holds.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b="-7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סוגר מרובע שמאלי 4"/>
          <p:cNvSpPr/>
          <p:nvPr/>
        </p:nvSpPr>
        <p:spPr>
          <a:xfrm>
            <a:off x="4399005" y="3382691"/>
            <a:ext cx="148281" cy="92981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907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2 -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The second condition also holds; For every vertex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,..,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f(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. Now we prove that for every two vertices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Assume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. We distinguish between two cases.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is even -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either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(therefore, its rank its at most i-1),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(and then, being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it must be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have rank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pPr marL="457200" lvl="1" indent="0" algn="l" rtl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is odd, in which case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either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 which case, its rank is at most i-1, or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in which case, being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it must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have rank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397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Lemma 2 -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It remains to be proved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odd ranking; in every infinite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there exists a vertex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such that all the vertices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in the path that are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). We claim that the rank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odd. Assume, by way of contradiction, that the rank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some even </a:t>
                </a:r>
                <a:r>
                  <a:rPr lang="en-US" dirty="0" err="1"/>
                  <a:t>i</a:t>
                </a:r>
                <a:r>
                  <a:rPr lang="en-US" dirty="0"/>
                  <a:t>. Thus,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Then, the rank of all the vertices in the path that are reachable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also </a:t>
                </a:r>
                <a:r>
                  <a:rPr lang="en-US" dirty="0" err="1"/>
                  <a:t>i</a:t>
                </a:r>
                <a:r>
                  <a:rPr lang="en-US" dirty="0"/>
                  <a:t>, so they all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Since the path is infinite, there are infinitely many such vertices, contradicting the fact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finite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 r="-2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2022147" y="4646351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16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/>
                <a:r>
                  <a:rPr lang="en-US" dirty="0"/>
                  <a:t>A </a:t>
                </a:r>
                <a:r>
                  <a:rPr lang="en-US" b="1" dirty="0"/>
                  <a:t>level ranking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∪{⊥}</m:t>
                    </m:r>
                  </m:oMath>
                </a14:m>
                <a:r>
                  <a:rPr lang="en-US" dirty="0"/>
                  <a:t>,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algn="l" rtl="0"/>
                <a:r>
                  <a:rPr lang="en-US" dirty="0"/>
                  <a:t>For two level ranking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covers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𝒆𝒗𝒆𝒏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91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</a:t>
            </a:r>
            <a:r>
              <a:rPr lang="en-US" dirty="0" err="1"/>
              <a:t>cont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/>
              <a:lstStyle/>
              <a:p>
                <a:pPr lvl="1" algn="l" rtl="0"/>
                <a:r>
                  <a:rPr lang="en-US" dirty="0"/>
                  <a:t>For an infinite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𝑖𝑛𝑓𝑖𝑛𝑖𝑡𝑒𝑙𝑦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𝑚𝑎𝑛𝑦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set of states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visits infinitely often </a:t>
                </a:r>
              </a:p>
              <a:p>
                <a:pPr lvl="1" algn="l" rtl="0"/>
                <a:r>
                  <a:rPr lang="en-US" dirty="0"/>
                  <a:t>For automata on infinite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̈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</m:t>
                    </m:r>
                  </m:oMath>
                </a14:m>
                <a:r>
                  <a:rPr lang="en-US" dirty="0"/>
                  <a:t> acceptance condition is: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      There,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, and a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accepting if it visits some state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infinitely often.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     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accepting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      Finally, a word w is accepting by an automaton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if there is an accepting run of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on w.</a:t>
                </a:r>
                <a:endParaRPr lang="en-US" dirty="0"/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719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b="1" dirty="0"/>
                  <a:t>Theorem 4: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be NBW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states. There is an NBW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𝑛𝑙𝑜𝑔𝑛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states.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nary>
                      </m:e>
                    </m:d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set of all level ranking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×{∅}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/>
                  <a:t>, where</a:t>
                </a:r>
              </a:p>
              <a:p>
                <a:pPr lvl="1"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Thus, the odd ranking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guesses maps the vertices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of the run DAG to 2n.</a:t>
                </a:r>
              </a:p>
              <a:p>
                <a:pPr lvl="1" algn="l" rtl="0"/>
                <a:r>
                  <a:rPr lang="en-US" dirty="0"/>
                  <a:t>For a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p>
                    </m:sSup>
                  </m:oMath>
                </a14:m>
                <a:r>
                  <a:rPr lang="en-US" dirty="0"/>
                  <a:t> and a letter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follows.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094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𝑐𝑜𝑣𝑒𝑟𝑠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 algn="l" rtl="0">
                  <a:buFont typeface="Wingdings" panose="05000000000000000000" pitchFamily="2" charset="2"/>
                  <a:buChar char="q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𝑐𝑜𝑣𝑒𝑟𝑠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lvl="1" indent="0" algn="l" rtl="0">
                  <a:buNone/>
                </a:pPr>
                <a:r>
                  <a:rPr lang="en-US" dirty="0"/>
                  <a:t>Thus,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reads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letter in the input,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it guesses the level ranking for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in the run DAG. This level ranking should cover the level ranking of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In addition, in the P component,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keeps track of states whose corresponding vertices in the DAG have even ranks. When all the paths of the DAG have visited a vertex with an odd rank, the set P becomes empty. The set P is then initiated by new obligations for visits to vertices with odd rank according to the current level ranking.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05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1" algn="l" rtl="0">
              <a:spcBef>
                <a:spcPts val="1000"/>
              </a:spcBef>
            </a:pPr>
            <a:r>
              <a:rPr lang="en-US" sz="3200" dirty="0">
                <a:latin typeface="+mj-lt"/>
              </a:rPr>
              <a:t>Closure Under Complementation - </a:t>
            </a:r>
            <a:r>
              <a:rPr lang="en-US" sz="3200" dirty="0" err="1">
                <a:latin typeface="+mj-lt"/>
              </a:rPr>
              <a:t>cont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The acceptance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×∅</m:t>
                    </m:r>
                  </m:oMath>
                </a14:m>
                <a:r>
                  <a:rPr lang="en-US" dirty="0"/>
                  <a:t> then checks that there are infinitely many levels in which all the obligations have been fulfilled.</a:t>
                </a:r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dirty="0"/>
                  <a:t>Since there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level rankings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, the automaton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indeed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𝑛𝑙𝑜𝑔𝑛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states.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2022147" y="4312719"/>
            <a:ext cx="531341" cy="3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88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</p:spPr>
            <p:txBody>
              <a:bodyPr/>
              <a:lstStyle/>
              <a:p>
                <a:pPr lvl="1" algn="l" rtl="0"/>
                <a:r>
                  <a:rPr lang="en-US" dirty="0"/>
                  <a:t>NBW – nondeterministic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̈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𝑐h𝑖</m:t>
                    </m:r>
                  </m:oMath>
                </a14:m>
                <a:r>
                  <a:rPr lang="en-US" dirty="0"/>
                  <a:t> automata.</a:t>
                </a:r>
              </a:p>
              <a:p>
                <a:pPr lvl="1" algn="l" rtl="0"/>
                <a:r>
                  <a:rPr lang="en-US" dirty="0"/>
                  <a:t>DBW – deterministic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̈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𝑐h𝑖</m:t>
                    </m:r>
                  </m:oMath>
                </a14:m>
                <a:r>
                  <a:rPr lang="en-US" dirty="0"/>
                  <a:t> automata.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268" y="2015732"/>
                <a:ext cx="9520158" cy="34506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65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624" y="2412463"/>
            <a:ext cx="4876800" cy="149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045" y="4466597"/>
            <a:ext cx="6685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What is the language?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41989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624" y="2412463"/>
            <a:ext cx="4876800" cy="149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9272" y="4466597"/>
                <a:ext cx="496567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𝑖𝑛𝑓𝑖𝑛𝑖𝑡𝑒𝑙𝑦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272" y="4466597"/>
                <a:ext cx="4965679" cy="369332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2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34" y="2507713"/>
            <a:ext cx="4210050" cy="1304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9849" y="4503667"/>
            <a:ext cx="6685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What is the language?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83327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9272" y="4466597"/>
                <a:ext cx="496567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𝑓𝑖𝑛𝑖𝑡𝑒𝑙𝑦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272" y="4466597"/>
                <a:ext cx="4965679" cy="369332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834" y="2507713"/>
            <a:ext cx="42100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2258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1490</TotalTime>
  <Words>700</Words>
  <Application>Microsoft Office PowerPoint</Application>
  <PresentationFormat>מסך רחב</PresentationFormat>
  <Paragraphs>201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Palatino Linotype</vt:lpstr>
      <vt:lpstr>Times New Roman</vt:lpstr>
      <vt:lpstr>Wingdings</vt:lpstr>
      <vt:lpstr>גלריה</vt:lpstr>
      <vt:lpstr>Nondeterministic Bu ̈chi Automata on Infinite Words (Closure Properties)</vt:lpstr>
      <vt:lpstr>Review</vt:lpstr>
      <vt:lpstr>Reminder</vt:lpstr>
      <vt:lpstr>Reminder - cont</vt:lpstr>
      <vt:lpstr>Notations</vt:lpstr>
      <vt:lpstr>Example #1</vt:lpstr>
      <vt:lpstr>Example #1</vt:lpstr>
      <vt:lpstr>Example #2</vt:lpstr>
      <vt:lpstr>Example #2</vt:lpstr>
      <vt:lpstr>Closure Under Union</vt:lpstr>
      <vt:lpstr>Closure Under Union - cont</vt:lpstr>
      <vt:lpstr>Closure Under Intersection - discussion</vt:lpstr>
      <vt:lpstr>Closure Under Intersection – discussion - cont</vt:lpstr>
      <vt:lpstr>Closure Under Intersection – discussion - cont</vt:lpstr>
      <vt:lpstr>Closure Under Intersection</vt:lpstr>
      <vt:lpstr>Closure Under Intersection - cont</vt:lpstr>
      <vt:lpstr>Closure Under Intersection - cont</vt:lpstr>
      <vt:lpstr>Closure Under Intersection - cont</vt:lpstr>
      <vt:lpstr>Closure Under Complementation - discussion</vt:lpstr>
      <vt:lpstr>Closure Under Complementation - discussion</vt:lpstr>
      <vt:lpstr>Closure Under Complementation - discussion</vt:lpstr>
      <vt:lpstr>Closure Under Complementation</vt:lpstr>
      <vt:lpstr>Closure Under Complementation - cont</vt:lpstr>
      <vt:lpstr>Closure Under Complementation - cont</vt:lpstr>
      <vt:lpstr>Closure Under Complementation</vt:lpstr>
      <vt:lpstr>Definitions</vt:lpstr>
      <vt:lpstr>Definitions - cont</vt:lpstr>
      <vt:lpstr>Definitions - cont</vt:lpstr>
      <vt:lpstr>Definitions - cont</vt:lpstr>
      <vt:lpstr>Lemma 1</vt:lpstr>
      <vt:lpstr>Lemma 1 - cont</vt:lpstr>
      <vt:lpstr>Lemma 1 - cont</vt:lpstr>
      <vt:lpstr>Lemma 1 - cont</vt:lpstr>
      <vt:lpstr>Corollary 1</vt:lpstr>
      <vt:lpstr>Lemma 2</vt:lpstr>
      <vt:lpstr>Lemma 2 - cont</vt:lpstr>
      <vt:lpstr>Lemma 2 - cont</vt:lpstr>
      <vt:lpstr>Lemma 2 - cont</vt:lpstr>
      <vt:lpstr>Definitions</vt:lpstr>
      <vt:lpstr>Closure Under Complementation</vt:lpstr>
      <vt:lpstr>Closure Under Complementation - cont</vt:lpstr>
      <vt:lpstr>Closure Under Complementation - cont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Nondeterministic Buchi Automata on Infinite Words</dc:title>
  <dc:creator>noam</dc:creator>
  <cp:lastModifiedBy>noam</cp:lastModifiedBy>
  <cp:revision>94</cp:revision>
  <dcterms:created xsi:type="dcterms:W3CDTF">2016-03-17T07:47:30Z</dcterms:created>
  <dcterms:modified xsi:type="dcterms:W3CDTF">2016-03-23T11:55:19Z</dcterms:modified>
</cp:coreProperties>
</file>