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5" r:id="rId5"/>
    <p:sldId id="286" r:id="rId6"/>
    <p:sldId id="267" r:id="rId7"/>
    <p:sldId id="266" r:id="rId8"/>
    <p:sldId id="275" r:id="rId9"/>
    <p:sldId id="274" r:id="rId10"/>
    <p:sldId id="268" r:id="rId11"/>
    <p:sldId id="277" r:id="rId12"/>
    <p:sldId id="278" r:id="rId13"/>
    <p:sldId id="281" r:id="rId14"/>
    <p:sldId id="280" r:id="rId15"/>
    <p:sldId id="279" r:id="rId16"/>
    <p:sldId id="282" r:id="rId17"/>
    <p:sldId id="283" r:id="rId18"/>
    <p:sldId id="287" r:id="rId19"/>
    <p:sldId id="288" r:id="rId20"/>
    <p:sldId id="284" r:id="rId21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8926" autoAdjust="0"/>
  </p:normalViewPr>
  <p:slideViewPr>
    <p:cSldViewPr>
      <p:cViewPr>
        <p:scale>
          <a:sx n="75" d="100"/>
          <a:sy n="75" d="100"/>
        </p:scale>
        <p:origin x="-10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E3A7EA-9A7D-4934-8B20-50C7B13DAC0D}" type="datetimeFigureOut">
              <a:rPr lang="he-IL" smtClean="0"/>
              <a:t>ב'/תשרי/תשע"א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2AB07E-BE25-4778-8592-33D8CB6A45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150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150569-016D-44EF-A5B9-574639D52490}" type="datetimeFigureOut">
              <a:rPr lang="he-IL" smtClean="0"/>
              <a:pPr/>
              <a:t>ב'/תשרי/תשע"א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5D94DB-3837-4235-BAE2-65E5307C0FD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93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 algn="l" rtl="0">
              <a:buFontTx/>
              <a:buChar char="-"/>
            </a:pPr>
            <a:r>
              <a:rPr lang="en-US" dirty="0" smtClean="0"/>
              <a:t>Say that normal Gentzen systems</a:t>
            </a:r>
            <a:r>
              <a:rPr lang="en-US" baseline="0" dirty="0" smtClean="0"/>
              <a:t> are actually very common in proof theory, </a:t>
            </a:r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and they constitute a general framework to handle with a variety of logics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Say that the persistence condition</a:t>
            </a:r>
            <a:r>
              <a:rPr lang="en-US" baseline="0" dirty="0" smtClean="0"/>
              <a:t> generalizes both intuitionistic persistence and modal.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 rtl="0"/>
            <a:r>
              <a:rPr lang="en-US" dirty="0" smtClean="0">
                <a:sym typeface="Symbol"/>
              </a:rPr>
              <a:t>1. Nondeterministic </a:t>
            </a:r>
          </a:p>
          <a:p>
            <a:pPr lvl="0" algn="l" rtl="0"/>
            <a:r>
              <a:rPr lang="en-US" dirty="0" smtClean="0">
                <a:sym typeface="Symbol"/>
              </a:rPr>
              <a:t>2. Modular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Say that the semantics</a:t>
            </a:r>
            <a:r>
              <a:rPr lang="en-US" baseline="0" dirty="0" smtClean="0"/>
              <a:t> is modular, allowing to separately investigate the semantic effect of each normal rule.</a:t>
            </a:r>
            <a:endParaRPr lang="he-IL" dirty="0" smtClean="0"/>
          </a:p>
          <a:p>
            <a:pPr lvl="0" algn="l" rtl="0"/>
            <a:endParaRPr lang="en-US" dirty="0" smtClean="0">
              <a:sym typeface="Symbol"/>
            </a:endParaRPr>
          </a:p>
          <a:p>
            <a:pPr lvl="0" algn="l" rtl="0"/>
            <a:r>
              <a:rPr lang="en-US" dirty="0" smtClean="0">
                <a:sym typeface="Symbol"/>
              </a:rPr>
              <a:t>3.</a:t>
            </a:r>
            <a:r>
              <a:rPr lang="en-US" baseline="0" dirty="0" smtClean="0">
                <a:sym typeface="Symbol"/>
              </a:rPr>
              <a:t> Explain in details</a:t>
            </a:r>
            <a:endParaRPr lang="en-US" dirty="0" smtClean="0">
              <a:sym typeface="Symbol"/>
            </a:endParaRP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7988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 algn="l" rtl="0">
              <a:buFontTx/>
              <a:buChar char="-"/>
            </a:pPr>
            <a:r>
              <a:rPr lang="en-US" dirty="0" smtClean="0"/>
              <a:t>After</a:t>
            </a:r>
            <a:r>
              <a:rPr lang="en-US" baseline="0" dirty="0" smtClean="0"/>
              <a:t> the last point, say the this leaves the cut rule to be the only problematic rule. And thus this property is equivalent to analytic cut-elimination.</a:t>
            </a:r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I removed the following last point: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Natural demand: the logical rules of G have the </a:t>
            </a:r>
            <a:r>
              <a:rPr lang="en-US" dirty="0" err="1" smtClean="0"/>
              <a:t>subformula</a:t>
            </a:r>
            <a:r>
              <a:rPr lang="en-US" dirty="0" smtClean="0"/>
              <a:t> property.</a:t>
            </a:r>
          </a:p>
          <a:p>
            <a:pPr marL="171450" indent="-171450" algn="l" rtl="0">
              <a:buFontTx/>
              <a:buChar char="-"/>
            </a:pPr>
            <a:endParaRPr lang="en-US" baseline="0" dirty="0" smtClean="0"/>
          </a:p>
          <a:p>
            <a:pPr marL="171450" indent="-171450" algn="l" rtl="0">
              <a:buFontTx/>
              <a:buChar char="-"/>
            </a:pPr>
            <a:r>
              <a:rPr lang="en-US" baseline="0" dirty="0" smtClean="0"/>
              <a:t>Note (for myself): for </a:t>
            </a:r>
            <a:r>
              <a:rPr lang="en-US" dirty="0" smtClean="0"/>
              <a:t>decidability</a:t>
            </a:r>
            <a:r>
              <a:rPr lang="en-US" baseline="0" dirty="0" smtClean="0"/>
              <a:t>, we also assume that the pi’s are </a:t>
            </a:r>
            <a:r>
              <a:rPr lang="en-US" dirty="0" smtClean="0"/>
              <a:t>decidable</a:t>
            </a:r>
            <a:r>
              <a:rPr lang="en-US" baseline="0" dirty="0" smtClean="0"/>
              <a:t>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 algn="l" rtl="0">
              <a:buFontTx/>
              <a:buChar char="-"/>
            </a:pPr>
            <a:r>
              <a:rPr lang="en-US" dirty="0" smtClean="0"/>
              <a:t>In the first point</a:t>
            </a:r>
            <a:r>
              <a:rPr lang="en-US" baseline="0" dirty="0" smtClean="0"/>
              <a:t> : </a:t>
            </a:r>
            <a:r>
              <a:rPr lang="en-US" dirty="0" smtClean="0"/>
              <a:t>Add that</a:t>
            </a:r>
            <a:r>
              <a:rPr lang="en-US" baseline="0" dirty="0" smtClean="0"/>
              <a:t> we mean only </a:t>
            </a:r>
            <a:r>
              <a:rPr lang="en-US" baseline="0" dirty="0" err="1" smtClean="0"/>
              <a:t>semiframes</a:t>
            </a:r>
            <a:r>
              <a:rPr lang="en-US" baseline="0" dirty="0" smtClean="0"/>
              <a:t> defined on sets of formulas that are closed under </a:t>
            </a:r>
            <a:r>
              <a:rPr lang="en-US" baseline="0" dirty="0" err="1" smtClean="0"/>
              <a:t>subformulas</a:t>
            </a:r>
            <a:endParaRPr lang="en-US" dirty="0" smtClean="0"/>
          </a:p>
          <a:p>
            <a:pPr marL="171450" indent="-171450" algn="l" rtl="0">
              <a:buFontTx/>
              <a:buChar char="-"/>
            </a:pPr>
            <a:r>
              <a:rPr lang="en-US" dirty="0" smtClean="0"/>
              <a:t>say:</a:t>
            </a:r>
            <a:r>
              <a:rPr lang="en-US" baseline="0" dirty="0" smtClean="0"/>
              <a:t> therefore we also have semantic decision procedures for these logics</a:t>
            </a:r>
          </a:p>
          <a:p>
            <a:pPr marL="171450" indent="-171450" algn="l" rtl="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 algn="l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 majority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 algn="l" rtl="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-</a:t>
            </a:r>
            <a:r>
              <a:rPr lang="he-IL" baseline="0" dirty="0" smtClean="0"/>
              <a:t> לגבי הכלל השני. הוא מוכר ממערכות </a:t>
            </a:r>
            <a:r>
              <a:rPr lang="he-IL" b="1" baseline="0" dirty="0" smtClean="0"/>
              <a:t>מולטיפל קונקלוז'ן </a:t>
            </a:r>
            <a:r>
              <a:rPr lang="he-IL" baseline="0" dirty="0" smtClean="0"/>
              <a:t>ללוגיקה אינטו'.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-</a:t>
            </a:r>
            <a:r>
              <a:rPr lang="he-IL" baseline="0" dirty="0" smtClean="0"/>
              <a:t> לגבי הכלל השני. הוא מוכר ממערכות </a:t>
            </a:r>
            <a:r>
              <a:rPr lang="he-IL" b="1" baseline="0" dirty="0" smtClean="0"/>
              <a:t>מולטיפל קונקלוז'ן </a:t>
            </a:r>
            <a:r>
              <a:rPr lang="he-IL" baseline="0" dirty="0" smtClean="0"/>
              <a:t>ללוגיקה אינטו'.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- Say the many-sided</a:t>
            </a:r>
            <a:r>
              <a:rPr lang="en-US" baseline="0" dirty="0" smtClean="0"/>
              <a:t> sequents are useful in proof theory of </a:t>
            </a:r>
            <a:r>
              <a:rPr lang="en-US" b="1" baseline="0" dirty="0" smtClean="0"/>
              <a:t>finite-</a:t>
            </a:r>
            <a:r>
              <a:rPr lang="en-US" b="0" baseline="0" dirty="0" smtClean="0"/>
              <a:t>valued logics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-</a:t>
            </a:r>
            <a:r>
              <a:rPr lang="en-US" baseline="0" dirty="0" smtClean="0"/>
              <a:t> Say that it is a very general notion of a derivation rule in Gentzen systems, covers most of the known rules.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- Explain in details:</a:t>
            </a:r>
            <a:r>
              <a:rPr lang="en-US" baseline="0" dirty="0" smtClean="0"/>
              <a:t> from rule to its application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D94DB-3837-4235-BAE2-65E5307C0FDE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EF3F4-CDFB-4EFF-B122-53A031F1FC34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AD1EF-6D58-4877-84F8-4C9088E350F4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1FA6B9-51D5-440A-885E-13A256E6356C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96B97-9036-4359-A734-FE456E451A00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8F15A-34FD-42E9-9BD3-AD44D919E05A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7EF3E-1C93-423B-8424-FD0D7934D7F5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1A20-270E-4265-9B5B-D7D8D091DD1C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11C2A-5A7D-458A-8CAD-C0E409E4E521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ED79D-5711-4C02-8190-CD10EEB784CB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877E2-9856-4A5B-896E-E58142588BB2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1A359-5F58-4795-82AB-70B09A233817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772454-D9AA-4A91-AF07-D75DF24BD7F5}" type="datetime3">
              <a:rPr lang="en-US" smtClean="0"/>
              <a:pPr/>
              <a:t>10 September 2010</a:t>
            </a:fld>
            <a:endParaRPr lang="he-I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fade thruBlk="1"/>
  </p:transition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643866" cy="1833553"/>
          </a:xfrm>
        </p:spPr>
        <p:txBody>
          <a:bodyPr/>
          <a:lstStyle/>
          <a:p>
            <a:pPr algn="ctr" rtl="0"/>
            <a:r>
              <a:rPr lang="en-US" dirty="0" err="1" smtClean="0"/>
              <a:t>Kripke</a:t>
            </a:r>
            <a:r>
              <a:rPr lang="en-US" dirty="0" smtClean="0"/>
              <a:t>-Style Semantics for Normal Systems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7643866" cy="3714776"/>
          </a:xfrm>
        </p:spPr>
        <p:txBody>
          <a:bodyPr>
            <a:normAutofit/>
          </a:bodyPr>
          <a:lstStyle/>
          <a:p>
            <a:pPr algn="ctr" rtl="0"/>
            <a:endParaRPr lang="en-US" dirty="0" smtClean="0">
              <a:solidFill>
                <a:schemeClr val="tx1"/>
              </a:solidFill>
            </a:endParaRPr>
          </a:p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Arnon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Avron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Lahav</a:t>
            </a:r>
            <a:endParaRPr lang="en-US" dirty="0" smtClean="0">
              <a:solidFill>
                <a:schemeClr val="tx1"/>
              </a:solidFill>
            </a:endParaRPr>
          </a:p>
          <a:p>
            <a:pPr algn="ctr" rtl="0"/>
            <a:endParaRPr lang="en-US" dirty="0" smtClean="0">
              <a:solidFill>
                <a:schemeClr val="tx1"/>
              </a:solidFill>
            </a:endParaRP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 Tel Aviv University</a:t>
            </a:r>
          </a:p>
          <a:p>
            <a:pPr algn="ctr" rtl="0"/>
            <a:endParaRPr lang="en-US" dirty="0" smtClean="0">
              <a:solidFill>
                <a:schemeClr val="tx1"/>
              </a:solidFill>
            </a:endParaRPr>
          </a:p>
          <a:p>
            <a:pPr algn="ctr" rtl="0"/>
            <a:endParaRPr lang="en-US" dirty="0" smtClean="0">
              <a:solidFill>
                <a:schemeClr val="tx1"/>
              </a:solidFill>
            </a:endParaRP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LATD 2010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6274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Examples of Normal </a:t>
            </a:r>
            <a:r>
              <a:rPr lang="en-US" dirty="0"/>
              <a:t>Gentzen </a:t>
            </a:r>
            <a:r>
              <a:rPr lang="en-US" dirty="0" smtClean="0"/>
              <a:t>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7498080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Normal Gentzen systems are suitable for:</a:t>
            </a:r>
          </a:p>
          <a:p>
            <a:pPr lvl="1" algn="l" rtl="0"/>
            <a:r>
              <a:rPr lang="en-US" dirty="0"/>
              <a:t>C</a:t>
            </a:r>
            <a:r>
              <a:rPr lang="en-US" dirty="0" smtClean="0"/>
              <a:t>lassical logic</a:t>
            </a:r>
          </a:p>
          <a:p>
            <a:pPr lvl="1" algn="l" rtl="0"/>
            <a:r>
              <a:rPr lang="en-US" dirty="0" smtClean="0"/>
              <a:t>Intuitionistic logic</a:t>
            </a:r>
          </a:p>
          <a:p>
            <a:pPr lvl="1" algn="l" rtl="0"/>
            <a:r>
              <a:rPr lang="en-US" dirty="0" smtClean="0"/>
              <a:t>Dual-intuitionistic logic</a:t>
            </a:r>
          </a:p>
          <a:p>
            <a:pPr lvl="1" algn="l" rtl="0"/>
            <a:r>
              <a:rPr lang="en-US" dirty="0" smtClean="0"/>
              <a:t>Bi-intuitionistic logic</a:t>
            </a:r>
          </a:p>
          <a:p>
            <a:pPr lvl="1" algn="l" rtl="0"/>
            <a:r>
              <a:rPr lang="en-US" dirty="0" smtClean="0"/>
              <a:t>S4 and S5</a:t>
            </a:r>
          </a:p>
          <a:p>
            <a:pPr lvl="1" algn="l" rtl="0"/>
            <a:r>
              <a:rPr lang="en-US" dirty="0" smtClean="0"/>
              <a:t>n-valued </a:t>
            </a:r>
            <a:r>
              <a:rPr lang="en-US" dirty="0" err="1" smtClean="0"/>
              <a:t>Lukasiewicz</a:t>
            </a:r>
            <a:r>
              <a:rPr lang="en-US" dirty="0"/>
              <a:t> </a:t>
            </a:r>
            <a:r>
              <a:rPr lang="en-US" dirty="0" smtClean="0"/>
              <a:t>logic</a:t>
            </a:r>
          </a:p>
          <a:p>
            <a:pPr lvl="1" algn="l" rtl="0"/>
            <a:r>
              <a:rPr lang="en-US" dirty="0" smtClean="0"/>
              <a:t>…</a:t>
            </a:r>
          </a:p>
          <a:p>
            <a:pPr lvl="1" algn="l" rtl="0"/>
            <a:endParaRPr lang="en-US" dirty="0" smtClean="0"/>
          </a:p>
          <a:p>
            <a:pPr marL="82296" indent="0"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61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err="1" smtClean="0"/>
              <a:t>Kripke</a:t>
            </a:r>
            <a:r>
              <a:rPr lang="en-US" dirty="0" smtClean="0"/>
              <a:t> Semantics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78768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err="1" smtClean="0"/>
              <a:t>Kripke</a:t>
            </a:r>
            <a:r>
              <a:rPr lang="en-US" dirty="0" smtClean="0"/>
              <a:t> Frame</a:t>
            </a:r>
          </a:p>
          <a:p>
            <a:pPr lvl="1" algn="l" rtl="0"/>
            <a:r>
              <a:rPr lang="en-US" dirty="0" smtClean="0"/>
              <a:t>Set </a:t>
            </a:r>
            <a:r>
              <a:rPr lang="en-US" dirty="0"/>
              <a:t>of worlds W</a:t>
            </a:r>
          </a:p>
          <a:p>
            <a:pPr lvl="1" algn="l" rtl="0"/>
            <a:r>
              <a:rPr lang="en-US" i="1" dirty="0" smtClean="0">
                <a:solidFill>
                  <a:srgbClr val="FF0000"/>
                </a:solidFill>
                <a:sym typeface="Symbol"/>
              </a:rPr>
              <a:t>Legal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set </a:t>
            </a:r>
            <a:r>
              <a:rPr lang="en-US" dirty="0">
                <a:sym typeface="Symbol"/>
              </a:rPr>
              <a:t>of </a:t>
            </a:r>
            <a:r>
              <a:rPr lang="en-US" dirty="0" smtClean="0">
                <a:sym typeface="Symbol"/>
              </a:rPr>
              <a:t>relations 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/>
              <a:t>,… </a:t>
            </a:r>
            <a:r>
              <a:rPr lang="en-US" dirty="0">
                <a:sym typeface="Symbol"/>
              </a:rPr>
              <a:t>  </a:t>
            </a:r>
            <a:r>
              <a:rPr lang="en-US" dirty="0"/>
              <a:t>W </a:t>
            </a:r>
            <a:r>
              <a:rPr lang="en-US" dirty="0">
                <a:sym typeface="Symbol"/>
              </a:rPr>
              <a:t> W </a:t>
            </a:r>
          </a:p>
          <a:p>
            <a:pPr lvl="1" algn="l" rtl="0"/>
            <a:r>
              <a:rPr lang="en-US" i="1" dirty="0" smtClean="0">
                <a:solidFill>
                  <a:srgbClr val="FF0000"/>
                </a:solidFill>
              </a:rPr>
              <a:t>Legal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valuation v : W x </a:t>
            </a:r>
            <a:r>
              <a:rPr lang="en-US" dirty="0" err="1" smtClean="0"/>
              <a:t>wff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Lucida Calligraphy" pitchFamily="66" charset="0"/>
              </a:rPr>
              <a:t>I</a:t>
            </a: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/>
              <a:t>A sequent s is </a:t>
            </a:r>
            <a:r>
              <a:rPr lang="en-US" i="1" dirty="0"/>
              <a:t>true </a:t>
            </a:r>
            <a:r>
              <a:rPr lang="en-US" dirty="0"/>
              <a:t>in </a:t>
            </a:r>
            <a:r>
              <a:rPr lang="en-US" dirty="0" err="1"/>
              <a:t>a</a:t>
            </a:r>
            <a:r>
              <a:rPr lang="en-US" dirty="0" err="1">
                <a:sym typeface="Symbol"/>
              </a:rPr>
              <a:t>W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 </a:t>
            </a:r>
            <a:r>
              <a:rPr lang="en-US" dirty="0" err="1"/>
              <a:t>i</a:t>
            </a:r>
            <a:r>
              <a:rPr lang="en-US" dirty="0" err="1">
                <a:sym typeface="Symbol"/>
              </a:rPr>
              <a:t></a:t>
            </a:r>
            <a:r>
              <a:rPr lang="en-US" dirty="0" err="1">
                <a:latin typeface="Book Antiqua" pitchFamily="18" charset="0"/>
              </a:rPr>
              <a:t>φ</a:t>
            </a:r>
            <a:r>
              <a:rPr lang="en-US" dirty="0" err="1">
                <a:sym typeface="Symbol"/>
              </a:rPr>
              <a:t>s</a:t>
            </a:r>
            <a:r>
              <a:rPr lang="en-US" dirty="0">
                <a:sym typeface="Symbol"/>
              </a:rPr>
              <a:t> . </a:t>
            </a:r>
            <a:r>
              <a:rPr lang="en-US" dirty="0"/>
              <a:t>v(</a:t>
            </a:r>
            <a:r>
              <a:rPr lang="en-US" dirty="0" err="1"/>
              <a:t>a,</a:t>
            </a:r>
            <a:r>
              <a:rPr lang="en-US" dirty="0" err="1">
                <a:latin typeface="Book Antiqua" pitchFamily="18" charset="0"/>
              </a:rPr>
              <a:t>φ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i</a:t>
            </a:r>
          </a:p>
          <a:p>
            <a:pPr algn="l" rtl="0"/>
            <a:r>
              <a:rPr lang="en-US" dirty="0"/>
              <a:t>A sequent is </a:t>
            </a:r>
            <a:r>
              <a:rPr lang="en-US" i="1" dirty="0" smtClean="0">
                <a:sym typeface="Symbol"/>
              </a:rPr>
              <a:t>R-</a:t>
            </a:r>
            <a:r>
              <a:rPr lang="en-US" i="1" dirty="0" smtClean="0"/>
              <a:t>true </a:t>
            </a:r>
            <a:r>
              <a:rPr lang="en-US" dirty="0"/>
              <a:t>in </a:t>
            </a:r>
            <a:r>
              <a:rPr lang="en-US" dirty="0" err="1"/>
              <a:t>a</a:t>
            </a:r>
            <a:r>
              <a:rPr lang="en-US" dirty="0" err="1">
                <a:sym typeface="Symbol"/>
              </a:rPr>
              <a:t>W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it is true in every </a:t>
            </a:r>
            <a:r>
              <a:rPr lang="en-US" dirty="0" err="1"/>
              <a:t>b</a:t>
            </a:r>
            <a:r>
              <a:rPr lang="en-US" dirty="0" err="1">
                <a:sym typeface="Symbol"/>
              </a:rPr>
              <a:t>W</a:t>
            </a:r>
            <a:r>
              <a:rPr lang="en-US" dirty="0"/>
              <a:t> </a:t>
            </a:r>
            <a:r>
              <a:rPr lang="en-US" dirty="0" err="1">
                <a:sym typeface="Symbol"/>
              </a:rPr>
              <a:t>s.t.</a:t>
            </a:r>
            <a:r>
              <a:rPr lang="en-US" dirty="0">
                <a:sym typeface="Symbol"/>
              </a:rPr>
              <a:t>  </a:t>
            </a:r>
            <a:r>
              <a:rPr lang="en-US" dirty="0" err="1" smtClean="0"/>
              <a:t>aRb</a:t>
            </a:r>
            <a:endParaRPr lang="en-US" dirty="0"/>
          </a:p>
          <a:p>
            <a:pPr marL="402336" lvl="1" indent="0" algn="l" rtl="0">
              <a:buNone/>
            </a:pPr>
            <a:endParaRPr lang="en-US" dirty="0" smtClean="0"/>
          </a:p>
          <a:p>
            <a:pPr marL="402336" lvl="1" indent="0" algn="l" rtl="0">
              <a:buNone/>
            </a:pPr>
            <a:endParaRPr lang="en-US" dirty="0" smtClean="0">
              <a:sym typeface="Symbol"/>
            </a:endParaRPr>
          </a:p>
          <a:p>
            <a:pPr marL="402336" lvl="1" indent="0" algn="l" rtl="0">
              <a:buNone/>
            </a:pPr>
            <a:endParaRPr lang="en-US" dirty="0">
              <a:sym typeface="Symbo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78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smtClean="0"/>
              <a:t>G-Legal </a:t>
            </a:r>
            <a:r>
              <a:rPr lang="en-US" dirty="0" err="1" smtClean="0"/>
              <a:t>Kripke</a:t>
            </a:r>
            <a:r>
              <a:rPr lang="en-US" dirty="0" smtClean="0"/>
              <a:t> Frames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9324528" cy="511256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A normal </a:t>
            </a:r>
            <a:r>
              <a:rPr lang="en-US" dirty="0" smtClean="0"/>
              <a:t>system </a:t>
            </a:r>
            <a:r>
              <a:rPr lang="en-US" dirty="0"/>
              <a:t>G induces a set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G-legal</a:t>
            </a:r>
            <a:r>
              <a:rPr lang="en-US" dirty="0" smtClean="0"/>
              <a:t> </a:t>
            </a:r>
            <a:r>
              <a:rPr lang="en-US" dirty="0" err="1"/>
              <a:t>Kripke</a:t>
            </a:r>
            <a:r>
              <a:rPr lang="en-US" dirty="0"/>
              <a:t> frames:</a:t>
            </a:r>
          </a:p>
          <a:p>
            <a:pPr lvl="1" algn="l" rtl="0"/>
            <a:endParaRPr lang="en-US" dirty="0" smtClean="0">
              <a:sym typeface="Symbol"/>
            </a:endParaRPr>
          </a:p>
          <a:p>
            <a:pPr lvl="1" algn="l" rtl="0"/>
            <a:r>
              <a:rPr lang="en-US" sz="3000" dirty="0" smtClean="0">
                <a:sym typeface="Symbol"/>
              </a:rPr>
              <a:t>A </a:t>
            </a:r>
            <a:r>
              <a:rPr lang="en-US" sz="3000" dirty="0">
                <a:sym typeface="Symbol"/>
              </a:rPr>
              <a:t>preorder </a:t>
            </a:r>
            <a:r>
              <a:rPr lang="en-US" sz="3000" dirty="0"/>
              <a:t>R</a:t>
            </a:r>
            <a:r>
              <a:rPr lang="en-US" sz="3000" baseline="-25000" dirty="0">
                <a:sym typeface="Symbol"/>
              </a:rPr>
              <a:t></a:t>
            </a:r>
            <a:r>
              <a:rPr lang="en-US" sz="3000" dirty="0">
                <a:sym typeface="Symbol"/>
              </a:rPr>
              <a:t> </a:t>
            </a:r>
            <a:r>
              <a:rPr lang="en-US" sz="3000" dirty="0"/>
              <a:t>for every context-restriction </a:t>
            </a:r>
            <a:r>
              <a:rPr lang="en-US" sz="3000" dirty="0">
                <a:sym typeface="Symbol"/>
              </a:rPr>
              <a:t> </a:t>
            </a:r>
            <a:r>
              <a:rPr lang="en-US" sz="3000" dirty="0"/>
              <a:t>in G.</a:t>
            </a:r>
          </a:p>
          <a:p>
            <a:pPr lvl="2" algn="l" rtl="0"/>
            <a:r>
              <a:rPr lang="en-US" sz="2600" dirty="0" smtClean="0">
                <a:sym typeface="Symbol"/>
              </a:rPr>
              <a:t>If </a:t>
            </a:r>
            <a:r>
              <a:rPr lang="en-US" sz="2600" dirty="0">
                <a:sym typeface="Symbol"/>
              </a:rPr>
              <a:t> is the set of all signed formulas, </a:t>
            </a:r>
            <a:r>
              <a:rPr lang="en-US" sz="2600" dirty="0"/>
              <a:t>R</a:t>
            </a:r>
            <a:r>
              <a:rPr lang="en-US" sz="2600" baseline="-25000" dirty="0">
                <a:sym typeface="Symbol"/>
              </a:rPr>
              <a:t> </a:t>
            </a:r>
            <a:r>
              <a:rPr lang="en-US" sz="2600" dirty="0"/>
              <a:t>is the identity relation.</a:t>
            </a:r>
          </a:p>
          <a:p>
            <a:pPr lvl="1" algn="l" rtl="0"/>
            <a:endParaRPr lang="en-US" sz="3000" dirty="0" smtClean="0"/>
          </a:p>
          <a:p>
            <a:pPr lvl="1" algn="l" rtl="0"/>
            <a:r>
              <a:rPr lang="en-US" sz="3000" dirty="0" smtClean="0"/>
              <a:t>Generalized persistence condition </a:t>
            </a:r>
          </a:p>
          <a:p>
            <a:pPr marL="658368" lvl="2" indent="0" algn="l" rtl="0">
              <a:buNone/>
            </a:pPr>
            <a:r>
              <a:rPr lang="en-US" sz="2600" dirty="0" smtClean="0"/>
              <a:t>	</a:t>
            </a:r>
            <a:r>
              <a:rPr lang="en-US" sz="2800" dirty="0" smtClean="0"/>
              <a:t>If </a:t>
            </a:r>
            <a:r>
              <a:rPr lang="en-US" sz="2800" dirty="0" err="1" smtClean="0"/>
              <a:t>i</a:t>
            </a:r>
            <a:r>
              <a:rPr lang="en-US" sz="2800" dirty="0" err="1" smtClean="0">
                <a:sym typeface="Symbol"/>
              </a:rPr>
              <a:t></a:t>
            </a:r>
            <a:r>
              <a:rPr lang="en-US" sz="2800" dirty="0" err="1">
                <a:latin typeface="Book Antiqua" pitchFamily="18" charset="0"/>
              </a:rPr>
              <a:t>φ</a:t>
            </a:r>
            <a:r>
              <a:rPr lang="en-US" sz="2800" dirty="0" smtClean="0">
                <a:sym typeface="Symbol"/>
              </a:rPr>
              <a:t>, v(</a:t>
            </a:r>
            <a:r>
              <a:rPr lang="en-US" sz="2800" dirty="0" err="1" smtClean="0">
                <a:sym typeface="Symbol"/>
              </a:rPr>
              <a:t>a,</a:t>
            </a:r>
            <a:r>
              <a:rPr lang="en-US" sz="2800" dirty="0" err="1" smtClean="0">
                <a:latin typeface="Book Antiqua" pitchFamily="18" charset="0"/>
              </a:rPr>
              <a:t>φ</a:t>
            </a:r>
            <a:r>
              <a:rPr lang="en-US" sz="2800" dirty="0" smtClean="0"/>
              <a:t>)=i</a:t>
            </a:r>
            <a:r>
              <a:rPr lang="en-US" sz="2800" dirty="0" smtClean="0">
                <a:sym typeface="Symbol"/>
              </a:rPr>
              <a:t> implies v(</a:t>
            </a:r>
            <a:r>
              <a:rPr lang="en-US" sz="2800" dirty="0" err="1" smtClean="0">
                <a:sym typeface="Symbol"/>
              </a:rPr>
              <a:t>b,</a:t>
            </a:r>
            <a:r>
              <a:rPr lang="en-US" sz="2800" dirty="0" err="1">
                <a:latin typeface="Book Antiqua" pitchFamily="18" charset="0"/>
              </a:rPr>
              <a:t>φ</a:t>
            </a:r>
            <a:r>
              <a:rPr lang="en-US" sz="2800" dirty="0" smtClean="0"/>
              <a:t>)=i</a:t>
            </a:r>
            <a:r>
              <a:rPr lang="en-US" sz="2800" dirty="0" smtClean="0">
                <a:sym typeface="Symbol"/>
              </a:rPr>
              <a:t> for every b </a:t>
            </a:r>
            <a:r>
              <a:rPr lang="en-US" sz="2800" dirty="0" err="1" smtClean="0">
                <a:sym typeface="Symbol"/>
              </a:rPr>
              <a:t>s.t.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</a:t>
            </a:r>
            <a:r>
              <a:rPr lang="en-US" sz="2800" dirty="0" err="1" smtClean="0"/>
              <a:t>R</a:t>
            </a:r>
            <a:r>
              <a:rPr lang="en-US" sz="2800" baseline="-25000" dirty="0" err="1" smtClean="0">
                <a:sym typeface="Symbol"/>
              </a:rPr>
              <a:t></a:t>
            </a:r>
            <a:r>
              <a:rPr lang="en-US" sz="2800" dirty="0" err="1" smtClean="0">
                <a:sym typeface="Symbol"/>
              </a:rPr>
              <a:t>b</a:t>
            </a:r>
            <a:r>
              <a:rPr lang="en-US" sz="2800" dirty="0" smtClean="0">
                <a:sym typeface="Symbol"/>
              </a:rPr>
              <a:t>.</a:t>
            </a:r>
          </a:p>
          <a:p>
            <a:pPr lvl="1" algn="l" rtl="0"/>
            <a:endParaRPr lang="en-US" sz="3000" dirty="0" smtClean="0"/>
          </a:p>
          <a:p>
            <a:pPr lvl="1" algn="l" rtl="0"/>
            <a:r>
              <a:rPr lang="en-US" sz="3000" dirty="0" smtClean="0"/>
              <a:t>The valuation should </a:t>
            </a:r>
            <a:r>
              <a:rPr lang="en-US" sz="3000" i="1" dirty="0" smtClean="0"/>
              <a:t>respect</a:t>
            </a:r>
            <a:r>
              <a:rPr lang="en-US" sz="3000" dirty="0" smtClean="0"/>
              <a:t> the logical rules of G</a:t>
            </a:r>
          </a:p>
          <a:p>
            <a:pPr marL="658368" lvl="2" indent="0" algn="l" rtl="0">
              <a:buNone/>
            </a:pPr>
            <a:r>
              <a:rPr lang="en-US" sz="2800" dirty="0" smtClean="0"/>
              <a:t>	Respect a rule </a:t>
            </a:r>
            <a:r>
              <a:rPr lang="en-US" sz="2800" dirty="0" smtClean="0">
                <a:sym typeface="Symbol"/>
              </a:rPr>
              <a:t>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r>
              <a:rPr lang="en-US" sz="2800" dirty="0"/>
              <a:t>,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</a:t>
            </a:r>
            <a:r>
              <a:rPr lang="en-US" sz="2800" baseline="-25000" dirty="0"/>
              <a:t>1</a:t>
            </a:r>
            <a:r>
              <a:rPr lang="en-US" sz="2800" dirty="0" smtClean="0">
                <a:sym typeface="Symbol"/>
              </a:rPr>
              <a:t>,…,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m</a:t>
            </a:r>
            <a:r>
              <a:rPr lang="en-US" sz="2800" dirty="0" smtClean="0"/>
              <a:t>,</a:t>
            </a:r>
            <a:r>
              <a:rPr lang="en-US" sz="2800" dirty="0" smtClean="0">
                <a:sym typeface="Symbol"/>
              </a:rPr>
              <a:t> </a:t>
            </a:r>
            <a:r>
              <a:rPr lang="en-US" sz="2800" baseline="-25000" dirty="0"/>
              <a:t>m</a:t>
            </a:r>
            <a:r>
              <a:rPr lang="en-US" sz="2800" dirty="0" smtClean="0">
                <a:sym typeface="Symbol"/>
              </a:rPr>
              <a:t></a:t>
            </a:r>
            <a:r>
              <a:rPr lang="en-US" sz="2800" baseline="-25000" dirty="0" smtClean="0">
                <a:sym typeface="Symbol"/>
              </a:rPr>
              <a:t> </a:t>
            </a:r>
            <a:r>
              <a:rPr lang="en-US" sz="2800" dirty="0"/>
              <a:t>/ </a:t>
            </a:r>
            <a:r>
              <a:rPr lang="en-US" sz="2800" dirty="0" smtClean="0"/>
              <a:t>c :  </a:t>
            </a:r>
          </a:p>
          <a:p>
            <a:pPr marL="658368" lvl="2" indent="0" algn="ctr" rtl="0">
              <a:buNone/>
            </a:pPr>
            <a:r>
              <a:rPr lang="en-US" sz="2800" dirty="0" smtClean="0">
                <a:ea typeface="Tahoma"/>
                <a:cs typeface="Tahoma"/>
              </a:rPr>
              <a:t>If  </a:t>
            </a:r>
            <a:r>
              <a:rPr lang="en-US" sz="2800" dirty="0" smtClean="0">
                <a:ea typeface="Tahoma"/>
                <a:cs typeface="Tahoma"/>
                <a:sym typeface="Symbol"/>
              </a:rPr>
              <a:t></a:t>
            </a:r>
            <a:r>
              <a:rPr lang="en-US" sz="2800" dirty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i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m. </a:t>
            </a:r>
            <a:r>
              <a:rPr lang="el-GR" sz="2800" dirty="0" smtClean="0">
                <a:ea typeface="Tahoma"/>
                <a:cs typeface="Tahoma"/>
              </a:rPr>
              <a:t>σ</a:t>
            </a:r>
            <a:r>
              <a:rPr lang="en-US" sz="2800" dirty="0" smtClean="0">
                <a:ea typeface="Tahoma"/>
                <a:cs typeface="Tahoma"/>
              </a:rPr>
              <a:t>(</a:t>
            </a:r>
            <a:r>
              <a:rPr lang="en-US" sz="2800" dirty="0" err="1" smtClean="0">
                <a:ea typeface="Tahoma"/>
                <a:cs typeface="Tahoma"/>
              </a:rPr>
              <a:t>s</a:t>
            </a:r>
            <a:r>
              <a:rPr lang="en-US" sz="2800" baseline="-25000" dirty="0" err="1" smtClean="0"/>
              <a:t>i</a:t>
            </a:r>
            <a:r>
              <a:rPr lang="en-US" sz="2800" dirty="0">
                <a:ea typeface="Tahoma"/>
                <a:cs typeface="Tahoma"/>
              </a:rPr>
              <a:t>) is </a:t>
            </a:r>
            <a:r>
              <a:rPr lang="en-US" sz="2800" dirty="0" err="1" smtClean="0">
                <a:solidFill>
                  <a:srgbClr val="FF0000"/>
                </a:solidFill>
                <a:ea typeface="Tahoma"/>
                <a:cs typeface="Tahoma"/>
              </a:rPr>
              <a:t>R</a:t>
            </a:r>
            <a:r>
              <a:rPr lang="en-US" sz="2800" b="1" baseline="-10000" dirty="0" err="1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800" baseline="-260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US" sz="2800" dirty="0" err="1">
                <a:solidFill>
                  <a:srgbClr val="FF0000"/>
                </a:solidFill>
                <a:sym typeface="Symbol"/>
              </a:rPr>
              <a:t>-</a:t>
            </a:r>
            <a:r>
              <a:rPr lang="en-US" sz="2800" dirty="0" err="1">
                <a:solidFill>
                  <a:srgbClr val="FF0000"/>
                </a:solidFill>
              </a:rPr>
              <a:t>true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</a:t>
            </a:r>
            <a:r>
              <a:rPr lang="en-US" sz="2800" dirty="0" err="1" smtClean="0"/>
              <a:t>a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dirty="0" err="1">
                <a:sym typeface="Symbol"/>
              </a:rPr>
              <a:t>W</a:t>
            </a:r>
            <a:r>
              <a:rPr lang="en-US" sz="2800" dirty="0" smtClean="0"/>
              <a:t>,  </a:t>
            </a:r>
            <a:r>
              <a:rPr lang="en-US" sz="2800" dirty="0" smtClean="0">
                <a:ea typeface="Tahoma"/>
                <a:cs typeface="Tahoma"/>
              </a:rPr>
              <a:t>then </a:t>
            </a:r>
            <a:r>
              <a:rPr lang="el-GR" sz="2800" dirty="0" smtClean="0">
                <a:ea typeface="Tahoma"/>
                <a:cs typeface="Tahoma"/>
              </a:rPr>
              <a:t>σ</a:t>
            </a:r>
            <a:r>
              <a:rPr lang="en-US" sz="2800" dirty="0">
                <a:ea typeface="Tahoma"/>
                <a:cs typeface="Tahoma"/>
              </a:rPr>
              <a:t>(</a:t>
            </a:r>
            <a:r>
              <a:rPr lang="en-US" sz="2800" dirty="0">
                <a:sym typeface="Symbol"/>
              </a:rPr>
              <a:t>c) is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true</a:t>
            </a:r>
            <a:r>
              <a:rPr lang="en-US" sz="2800" dirty="0">
                <a:sym typeface="Symbol"/>
              </a:rPr>
              <a:t> in </a:t>
            </a:r>
            <a:r>
              <a:rPr lang="en-US" sz="2800" dirty="0" smtClean="0">
                <a:sym typeface="Symbol"/>
              </a:rPr>
              <a:t>a</a:t>
            </a:r>
            <a:endParaRPr lang="en-US" sz="2800" dirty="0">
              <a:sym typeface="Symbo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720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68952" cy="551898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Rules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Semantics   		  </a:t>
            </a:r>
            <a:r>
              <a:rPr lang="en-US" dirty="0" smtClean="0">
                <a:sym typeface="Symbol"/>
              </a:rPr>
              <a:t> = </a:t>
            </a:r>
            <a:r>
              <a:rPr lang="en-US" dirty="0" err="1" smtClean="0">
                <a:sym typeface="Symbol"/>
              </a:rPr>
              <a:t>R</a:t>
            </a:r>
            <a:r>
              <a:rPr lang="en-US" baseline="-25000" dirty="0" err="1" smtClean="0">
                <a:sym typeface="Symbol"/>
              </a:rPr>
              <a:t>wff</a:t>
            </a:r>
            <a:r>
              <a:rPr lang="en-US" baseline="-25000" dirty="0" smtClean="0">
                <a:sym typeface="Symbol"/>
              </a:rPr>
              <a:t></a:t>
            </a:r>
            <a:endParaRPr lang="en-US" baseline="-25000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lvl="1" algn="l" rtl="0"/>
            <a:endParaRPr lang="en-US" sz="1200" dirty="0" smtClean="0">
              <a:sym typeface="Symbol"/>
            </a:endParaRPr>
          </a:p>
          <a:p>
            <a:pPr lvl="1" algn="l" rtl="0"/>
            <a:r>
              <a:rPr lang="en-US" sz="2600" dirty="0">
                <a:ln/>
                <a:sym typeface="Symbol"/>
              </a:rPr>
              <a:t>v(a,    </a:t>
            </a:r>
            <a:r>
              <a:rPr lang="en-US" sz="2600" dirty="0" smtClean="0">
                <a:ln/>
                <a:sym typeface="Symbol"/>
              </a:rPr>
              <a:t>) is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free</a:t>
            </a:r>
            <a:r>
              <a:rPr lang="en-US" sz="2600" dirty="0" smtClean="0">
                <a:sym typeface="Symbol"/>
              </a:rPr>
              <a:t> when</a:t>
            </a:r>
            <a:r>
              <a:rPr lang="en-US" sz="2600" dirty="0" smtClean="0">
                <a:ln/>
                <a:sym typeface="Symbol"/>
              </a:rPr>
              <a:t> </a:t>
            </a:r>
          </a:p>
          <a:p>
            <a:pPr marL="402336" lvl="1" indent="0" algn="l" rtl="0">
              <a:buNone/>
            </a:pPr>
            <a:r>
              <a:rPr lang="en-US" sz="2600" dirty="0">
                <a:ln/>
                <a:sym typeface="Symbol"/>
              </a:rPr>
              <a:t>	</a:t>
            </a:r>
            <a:r>
              <a:rPr lang="en-US" sz="2600" dirty="0" smtClean="0">
                <a:ln/>
                <a:sym typeface="Symbol"/>
              </a:rPr>
              <a:t>v(a,)=f</a:t>
            </a:r>
            <a:r>
              <a:rPr lang="en-US" sz="2600" dirty="0" smtClean="0">
                <a:sym typeface="Symbol"/>
              </a:rPr>
              <a:t>  and (v(b,)=f</a:t>
            </a:r>
            <a:r>
              <a:rPr lang="en-US" sz="2600" dirty="0" smtClean="0">
                <a:ln/>
              </a:rPr>
              <a:t> or </a:t>
            </a:r>
            <a:r>
              <a:rPr lang="en-US" sz="2600" dirty="0" smtClean="0">
                <a:sym typeface="Symbol"/>
              </a:rPr>
              <a:t>v(b,</a:t>
            </a:r>
            <a:r>
              <a:rPr lang="en-US" sz="2600" dirty="0" smtClean="0">
                <a:ln/>
                <a:sym typeface="Symbol"/>
              </a:rPr>
              <a:t></a:t>
            </a:r>
            <a:r>
              <a:rPr lang="en-US" sz="2600" dirty="0" smtClean="0">
                <a:sym typeface="Symbol"/>
              </a:rPr>
              <a:t>)=t</a:t>
            </a:r>
            <a:r>
              <a:rPr lang="en-US" sz="2600" dirty="0" smtClean="0">
                <a:ln/>
              </a:rPr>
              <a:t>  for </a:t>
            </a:r>
            <a:r>
              <a:rPr lang="en-US" sz="2600" dirty="0">
                <a:ln/>
              </a:rPr>
              <a:t>every </a:t>
            </a:r>
            <a:r>
              <a:rPr lang="en-US" sz="2600" dirty="0" err="1">
                <a:sym typeface="Symbol"/>
              </a:rPr>
              <a:t>b</a:t>
            </a:r>
            <a:r>
              <a:rPr lang="en-US" sz="2600" dirty="0" err="1" smtClean="0">
                <a:sym typeface="Symbol"/>
              </a:rPr>
              <a:t>a</a:t>
            </a:r>
            <a:r>
              <a:rPr lang="en-US" sz="2600" dirty="0" smtClean="0">
                <a:sym typeface="Symbol"/>
              </a:rPr>
              <a:t>)</a:t>
            </a:r>
            <a:endParaRPr lang="he-IL" sz="2600" dirty="0"/>
          </a:p>
          <a:p>
            <a:pPr marL="402336" lvl="1" indent="0" algn="l" rtl="0">
              <a:buNone/>
            </a:pPr>
            <a:endParaRPr lang="en-US" dirty="0">
              <a:sym typeface="Symbo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7968" cy="1143000"/>
          </a:xfrm>
        </p:spPr>
        <p:txBody>
          <a:bodyPr>
            <a:noAutofit/>
          </a:bodyPr>
          <a:lstStyle/>
          <a:p>
            <a:pPr rtl="0"/>
            <a:r>
              <a:rPr lang="en-US" sz="3200" dirty="0" smtClean="0"/>
              <a:t>Example: Primal Intuitionistic Implication</a:t>
            </a:r>
            <a:r>
              <a:rPr lang="en-US" sz="28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Gurevich</a:t>
            </a:r>
            <a:r>
              <a:rPr lang="en-US" sz="2000" dirty="0" smtClean="0"/>
              <a:t> ‘09)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18320"/>
              </p:ext>
            </p:extLst>
          </p:nvPr>
        </p:nvGraphicFramePr>
        <p:xfrm>
          <a:off x="436653" y="4185758"/>
          <a:ext cx="8280920" cy="1371600"/>
        </p:xfrm>
        <a:graphic>
          <a:graphicData uri="http://schemas.openxmlformats.org/drawingml/2006/table">
            <a:tbl>
              <a:tblPr rtl="1" bandRow="1">
                <a:tableStyleId>{912C8C85-51F0-491E-9774-3900AFEF0FD7}</a:tableStyleId>
              </a:tblPr>
              <a:tblGrid>
                <a:gridCol w="5903493"/>
                <a:gridCol w="2377427"/>
              </a:tblGrid>
              <a:tr h="123443">
                <a:tc>
                  <a:txBody>
                    <a:bodyPr/>
                    <a:lstStyle/>
                    <a:p>
                      <a:pPr lvl="0" algn="l" rtl="0"/>
                      <a:r>
                        <a:rPr lang="en-US" sz="2400" dirty="0" smtClean="0"/>
                        <a:t>if v(a,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</a:t>
                      </a:r>
                      <a:r>
                        <a:rPr lang="en-US" sz="2400" dirty="0" smtClean="0"/>
                        <a:t>)=t</a:t>
                      </a:r>
                      <a:r>
                        <a:rPr lang="en-US" sz="2400" dirty="0" smtClean="0">
                          <a:sym typeface="Symbol"/>
                        </a:rPr>
                        <a:t> then v(b,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</a:t>
                      </a:r>
                      <a:r>
                        <a:rPr lang="en-US" sz="2400" dirty="0" smtClean="0"/>
                        <a:t>)=t</a:t>
                      </a:r>
                      <a:r>
                        <a:rPr lang="en-US" sz="2400" dirty="0" smtClean="0">
                          <a:sym typeface="Symbol"/>
                        </a:rPr>
                        <a:t>  for every </a:t>
                      </a:r>
                      <a:r>
                        <a:rPr lang="en-US" sz="2400" dirty="0" err="1" smtClean="0">
                          <a:sym typeface="Symbol"/>
                        </a:rPr>
                        <a:t>ba</a:t>
                      </a:r>
                      <a:endParaRPr lang="he-IL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dirty="0" smtClean="0"/>
                        <a:t>Persistence</a:t>
                      </a:r>
                      <a:endParaRPr lang="he-IL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443">
                <a:tc>
                  <a:txBody>
                    <a:bodyPr/>
                    <a:lstStyle/>
                    <a:p>
                      <a:pPr lvl="0" algn="l" rtl="0"/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v(a,    )=t 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</a:rPr>
                        <a:t>i</a:t>
                      </a:r>
                      <a:r>
                        <a:rPr lang="en-US" sz="2400" dirty="0" smtClean="0"/>
                        <a:t>f v(b,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)=t 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</a:rPr>
                        <a:t>for every </a:t>
                      </a:r>
                      <a:r>
                        <a:rPr lang="en-US" sz="2400" dirty="0" err="1" smtClean="0">
                          <a:sym typeface="Symbol"/>
                        </a:rPr>
                        <a:t>ba</a:t>
                      </a:r>
                      <a:endParaRPr lang="he-IL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sym typeface="Symbol"/>
                        </a:rPr>
                        <a:t>Respect rule #1</a:t>
                      </a:r>
                      <a:endParaRPr lang="he-IL" sz="2400" b="0" baseline="-25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185162">
                <a:tc>
                  <a:txBody>
                    <a:bodyPr/>
                    <a:lstStyle/>
                    <a:p>
                      <a:pPr lvl="0" algn="l" rtl="0"/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v(a,    )=f 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</a:rPr>
                        <a:t>if v(a,</a:t>
                      </a:r>
                      <a:r>
                        <a:rPr lang="en-US" sz="2400" dirty="0" smtClean="0">
                          <a:sym typeface="Symbol"/>
                        </a:rPr>
                        <a:t>)=t</a:t>
                      </a:r>
                      <a:r>
                        <a:rPr lang="he-IL" sz="2400" dirty="0" smtClean="0">
                          <a:sym typeface="Symbol"/>
                        </a:rPr>
                        <a:t> </a:t>
                      </a:r>
                      <a:r>
                        <a:rPr lang="en-US" sz="2400" dirty="0" smtClean="0"/>
                        <a:t>and v(a,</a:t>
                      </a:r>
                      <a:r>
                        <a:rPr kumimoji="0" lang="en-US" sz="24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)=f</a:t>
                      </a:r>
                      <a:endParaRPr lang="he-IL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sym typeface="Symbol"/>
                        </a:rPr>
                        <a:t>Respect rule</a:t>
                      </a:r>
                      <a:r>
                        <a:rPr lang="en-US" sz="2400" baseline="0" dirty="0" smtClean="0">
                          <a:effectLst/>
                          <a:sym typeface="Symbol"/>
                        </a:rPr>
                        <a:t> #</a:t>
                      </a:r>
                      <a:r>
                        <a:rPr lang="en-US" sz="2400" dirty="0" smtClean="0">
                          <a:effectLst/>
                          <a:sym typeface="Symbol"/>
                        </a:rPr>
                        <a:t>2</a:t>
                      </a:r>
                      <a:endParaRPr lang="he-IL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74421"/>
              </p:ext>
            </p:extLst>
          </p:nvPr>
        </p:nvGraphicFramePr>
        <p:xfrm>
          <a:off x="467544" y="1700808"/>
          <a:ext cx="8280921" cy="1781552"/>
        </p:xfrm>
        <a:graphic>
          <a:graphicData uri="http://schemas.openxmlformats.org/drawingml/2006/table">
            <a:tbl>
              <a:tblPr rtl="1" bandRow="1">
                <a:tableStyleId>{912C8C85-51F0-491E-9774-3900AFEF0FD7}</a:tableStyleId>
              </a:tblPr>
              <a:tblGrid>
                <a:gridCol w="2776016"/>
                <a:gridCol w="5017660"/>
                <a:gridCol w="487245"/>
              </a:tblGrid>
              <a:tr h="890776">
                <a:tc>
                  <a:txBody>
                    <a:bodyPr/>
                    <a:lstStyle/>
                    <a:p>
                      <a:pPr lvl="0" algn="ctr" defTabSz="2889250" rtl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he-IL" sz="2400" kern="1200" dirty="0" smtClean="0">
                          <a:sym typeface="Symbol"/>
                        </a:rPr>
                        <a:t></a:t>
                      </a:r>
                      <a:r>
                        <a:rPr lang="en-US" sz="2400" kern="1200" dirty="0" smtClean="0">
                          <a:sym typeface="Symbol"/>
                        </a:rPr>
                        <a:t></a:t>
                      </a:r>
                      <a:r>
                        <a:rPr kumimoji="0" lang="en-US" sz="24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</a:t>
                      </a:r>
                    </a:p>
                    <a:p>
                      <a:pPr lvl="0" algn="ctr" defTabSz="2889250" rtl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he-IL" sz="2400" kern="1200" dirty="0" smtClean="0">
                          <a:sym typeface="Symbol"/>
                        </a:rPr>
                        <a:t></a:t>
                      </a:r>
                      <a:r>
                        <a:rPr lang="el-GR" sz="2400" kern="1200" dirty="0" smtClean="0"/>
                        <a:t> </a:t>
                      </a:r>
                      <a:r>
                        <a:rPr lang="en-US" sz="2400" kern="1200" dirty="0" smtClean="0">
                          <a:sym typeface="Symbol"/>
                        </a:rPr>
                        <a:t></a:t>
                      </a:r>
                      <a:r>
                        <a:rPr kumimoji="0" lang="en-US" sz="24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    </a:t>
                      </a:r>
                      <a:endParaRPr lang="he-IL" sz="2400" dirty="0"/>
                    </a:p>
                  </a:txBody>
                  <a:tcPr anchor="ctr" anchorCtr="1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sym typeface="Symbol"/>
                        </a:rPr>
                        <a:t> 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r>
                        <a:rPr lang="en-US" sz="2000" baseline="-25000" dirty="0" smtClean="0">
                          <a:effectLst/>
                        </a:rPr>
                        <a:t>2 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sym typeface="Symbol"/>
                        </a:rPr>
                        <a:t>wff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  </a:t>
                      </a:r>
                      <a:r>
                        <a:rPr lang="en-US" sz="2000" dirty="0" smtClean="0">
                          <a:effectLst/>
                        </a:rPr>
                        <a:t> / 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</a:t>
                      </a:r>
                      <a:r>
                        <a:rPr lang="en-US" sz="2000" dirty="0" smtClean="0">
                          <a:effectLst/>
                        </a:rPr>
                        <a:t> p</a:t>
                      </a:r>
                      <a:r>
                        <a:rPr lang="en-US" sz="2000" baseline="-25000" dirty="0" smtClean="0">
                          <a:effectLst/>
                        </a:rPr>
                        <a:t>1</a:t>
                      </a:r>
                      <a:r>
                        <a:rPr kumimoji="0" lang="en-US" sz="20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    p</a:t>
                      </a:r>
                      <a:r>
                        <a:rPr lang="en-US" sz="2000" baseline="-25000" noProof="0" dirty="0" smtClean="0">
                          <a:effectLst/>
                          <a:sym typeface="Symbol"/>
                        </a:rPr>
                        <a:t>2</a:t>
                      </a:r>
                      <a:endParaRPr lang="he-IL" sz="20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</a:t>
                      </a:r>
                      <a:endParaRPr lang="he-IL" sz="20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90776">
                <a:tc>
                  <a:txBody>
                    <a:bodyPr/>
                    <a:lstStyle/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kern="1200" dirty="0" smtClean="0">
                          <a:sym typeface="Symbol"/>
                        </a:rPr>
                        <a:t></a:t>
                      </a:r>
                      <a:r>
                        <a:rPr lang="en-US" sz="2400" kern="1200" dirty="0" smtClean="0">
                          <a:sym typeface="Symbol"/>
                        </a:rPr>
                        <a:t></a:t>
                      </a:r>
                      <a:r>
                        <a:rPr lang="he-IL" sz="2400" kern="1200" dirty="0" smtClean="0">
                          <a:sym typeface="Symbol"/>
                        </a:rPr>
                        <a:t></a:t>
                      </a:r>
                      <a:r>
                        <a:rPr lang="en-US" sz="2400" dirty="0" smtClean="0">
                          <a:sym typeface="Symbol"/>
                        </a:rPr>
                        <a:t>,</a:t>
                      </a:r>
                      <a:r>
                        <a:rPr kumimoji="0" lang="en-US" sz="24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</a:t>
                      </a:r>
                      <a:r>
                        <a:rPr lang="el-GR" sz="2400" kern="1200" dirty="0" smtClean="0"/>
                        <a:t> </a:t>
                      </a:r>
                      <a:r>
                        <a:rPr lang="he-IL" sz="2400" kern="1200" dirty="0" smtClean="0"/>
                        <a:t>  </a:t>
                      </a:r>
                      <a:r>
                        <a:rPr lang="he-IL" sz="2400" kern="1200" dirty="0" smtClean="0">
                          <a:sym typeface="Symbol"/>
                        </a:rPr>
                        <a:t></a:t>
                      </a:r>
                      <a:r>
                        <a:rPr lang="en-US" sz="24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4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</a:t>
                      </a:r>
                      <a:r>
                        <a:rPr lang="en-US" sz="2400" kern="1200" dirty="0" smtClean="0">
                          <a:sym typeface="Symbol"/>
                        </a:rPr>
                        <a:t></a:t>
                      </a:r>
                      <a:r>
                        <a:rPr lang="he-IL" sz="2400" kern="1200" dirty="0" smtClean="0">
                          <a:sym typeface="Symbol"/>
                        </a:rPr>
                        <a:t></a:t>
                      </a:r>
                      <a:r>
                        <a:rPr lang="he-IL" sz="2400" kern="1200" dirty="0" smtClean="0"/>
                        <a:t> </a:t>
                      </a:r>
                      <a:endParaRPr lang="en-US" sz="2400" kern="1200" dirty="0" smtClean="0"/>
                    </a:p>
                    <a:p>
                      <a:pPr lvl="0" algn="ctr" defTabSz="2889250" rtl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he-IL" sz="2400" kern="1200" dirty="0" smtClean="0">
                          <a:sym typeface="Symbol"/>
                        </a:rPr>
                        <a:t></a:t>
                      </a:r>
                      <a:r>
                        <a:rPr lang="en-US" sz="24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4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    </a:t>
                      </a:r>
                      <a:r>
                        <a:rPr lang="en-US" sz="2400" kern="1200" dirty="0" smtClean="0">
                          <a:sym typeface="Symbol"/>
                        </a:rPr>
                        <a:t></a:t>
                      </a:r>
                      <a:r>
                        <a:rPr lang="he-IL" sz="2400" kern="1200" dirty="0" smtClean="0">
                          <a:sym typeface="Symbol"/>
                        </a:rPr>
                        <a:t></a:t>
                      </a:r>
                      <a:endParaRPr lang="he-IL" sz="2400" dirty="0"/>
                    </a:p>
                  </a:txBody>
                  <a:tcPr anchor="ctr" anchorCtr="1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sym typeface="Symbol"/>
                        </a:rPr>
                        <a:t>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r>
                        <a:rPr lang="en-US" sz="2000" baseline="-25000" dirty="0" smtClean="0">
                          <a:effectLst/>
                        </a:rPr>
                        <a:t>1</a:t>
                      </a:r>
                      <a:r>
                        <a:rPr lang="en-US" sz="2000" baseline="0" dirty="0" smtClean="0">
                          <a:effectLst/>
                        </a:rPr>
                        <a:t>,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sym typeface="Symbol"/>
                        </a:rPr>
                        <a:t>wff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 </a:t>
                      </a:r>
                      <a:r>
                        <a:rPr lang="en-US" sz="2000" dirty="0" err="1" smtClean="0">
                          <a:effectLst/>
                          <a:sym typeface="Symbol"/>
                        </a:rPr>
                        <a:t>wff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, 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r>
                        <a:rPr lang="en-US" sz="2000" baseline="-25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 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sym typeface="Symbol"/>
                        </a:rPr>
                        <a:t>wff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 </a:t>
                      </a:r>
                      <a:r>
                        <a:rPr lang="en-US" sz="2000" dirty="0" err="1" smtClean="0">
                          <a:effectLst/>
                          <a:sym typeface="Symbol"/>
                        </a:rPr>
                        <a:t>wff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</a:t>
                      </a:r>
                      <a:r>
                        <a:rPr lang="en-US" sz="2000" dirty="0" smtClean="0">
                          <a:effectLst/>
                        </a:rPr>
                        <a:t> / p</a:t>
                      </a:r>
                      <a:r>
                        <a:rPr lang="en-US" sz="2000" baseline="-25000" dirty="0" smtClean="0">
                          <a:effectLst/>
                        </a:rPr>
                        <a:t>1</a:t>
                      </a:r>
                      <a:r>
                        <a:rPr kumimoji="0" lang="en-US" sz="2000" u="none" strike="noStrike" cap="none" spc="0" normalizeH="0" baseline="0" noProof="0" dirty="0" smtClean="0">
                          <a:ln/>
                          <a:effectLst/>
                          <a:uLnTx/>
                          <a:uFillTx/>
                          <a:sym typeface="Symbol"/>
                        </a:rPr>
                        <a:t>    p</a:t>
                      </a:r>
                      <a:r>
                        <a:rPr lang="en-US" sz="2000" baseline="-25000" noProof="0" dirty="0" smtClean="0">
                          <a:effectLst/>
                          <a:sym typeface="Symbol"/>
                        </a:rPr>
                        <a:t>2</a:t>
                      </a:r>
                      <a:r>
                        <a:rPr lang="en-US" sz="2000" dirty="0" smtClean="0">
                          <a:effectLst/>
                          <a:sym typeface="Symbol"/>
                        </a:rPr>
                        <a:t></a:t>
                      </a:r>
                      <a:endParaRPr lang="he-IL" sz="20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</a:t>
                      </a:r>
                      <a:endParaRPr lang="he-IL" sz="20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4463232" y="2107084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0" name="Freeform 9"/>
          <p:cNvSpPr/>
          <p:nvPr/>
        </p:nvSpPr>
        <p:spPr>
          <a:xfrm>
            <a:off x="5076056" y="2996952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5" name="Freeform 14"/>
          <p:cNvSpPr/>
          <p:nvPr/>
        </p:nvSpPr>
        <p:spPr>
          <a:xfrm>
            <a:off x="7510512" y="2349252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6" name="Freeform 15"/>
          <p:cNvSpPr/>
          <p:nvPr/>
        </p:nvSpPr>
        <p:spPr>
          <a:xfrm>
            <a:off x="7120756" y="3225552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7" name="Freeform 16"/>
          <p:cNvSpPr/>
          <p:nvPr/>
        </p:nvSpPr>
        <p:spPr>
          <a:xfrm>
            <a:off x="3590156" y="4864191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8" name="Freeform 17"/>
          <p:cNvSpPr/>
          <p:nvPr/>
        </p:nvSpPr>
        <p:spPr>
          <a:xfrm>
            <a:off x="3590156" y="5334926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3" name="Freeform 12"/>
          <p:cNvSpPr/>
          <p:nvPr/>
        </p:nvSpPr>
        <p:spPr>
          <a:xfrm>
            <a:off x="1589537" y="5949280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34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7876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Strong Soundness and Completeness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n-US" dirty="0" smtClean="0"/>
              <a:t>normal system </a:t>
            </a:r>
            <a:r>
              <a:rPr lang="en-US" dirty="0"/>
              <a:t>G</a:t>
            </a:r>
            <a:r>
              <a:rPr lang="en-US" dirty="0" smtClean="0"/>
              <a:t>, </a:t>
            </a:r>
          </a:p>
          <a:p>
            <a:pPr marL="402336" lvl="1" indent="0" algn="l" rtl="0">
              <a:buNone/>
            </a:pPr>
            <a:r>
              <a:rPr lang="en-US" sz="3200" dirty="0" smtClean="0"/>
              <a:t>C</a:t>
            </a:r>
            <a:r>
              <a:rPr kumimoji="1" lang="en-US" sz="3200" dirty="0" smtClean="0"/>
              <a:t>├</a:t>
            </a:r>
            <a:r>
              <a:rPr kumimoji="1" lang="en-US" sz="3200" baseline="-25000" dirty="0"/>
              <a:t>G </a:t>
            </a:r>
            <a:r>
              <a:rPr kumimoji="1" lang="en-US" sz="3200" dirty="0" smtClean="0"/>
              <a:t>s </a:t>
            </a:r>
            <a:r>
              <a:rPr lang="en-US" sz="3200" dirty="0" err="1" smtClean="0"/>
              <a:t>iff</a:t>
            </a:r>
            <a:r>
              <a:rPr lang="en-US" sz="3200" dirty="0" smtClean="0"/>
              <a:t> every </a:t>
            </a:r>
            <a:r>
              <a:rPr lang="en-US" sz="3200" dirty="0"/>
              <a:t>G-legal frame </a:t>
            </a:r>
            <a:r>
              <a:rPr lang="en-US" sz="3200" dirty="0" smtClean="0"/>
              <a:t>which is a model of C is also a </a:t>
            </a:r>
            <a:r>
              <a:rPr lang="en-US" sz="3200" dirty="0"/>
              <a:t>model of s</a:t>
            </a:r>
            <a:r>
              <a:rPr lang="en-US" sz="3200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Applications:</a:t>
            </a:r>
          </a:p>
          <a:p>
            <a:pPr lvl="1" algn="l" rtl="0"/>
            <a:r>
              <a:rPr lang="en-US" dirty="0" smtClean="0"/>
              <a:t>Several </a:t>
            </a:r>
            <a:r>
              <a:rPr lang="en-US" dirty="0"/>
              <a:t>known completeness theorems are immediately obtained as special cases.</a:t>
            </a:r>
          </a:p>
          <a:p>
            <a:pPr lvl="1" algn="l" rtl="0"/>
            <a:r>
              <a:rPr lang="en-US" dirty="0" smtClean="0"/>
              <a:t>Compactness theorem.</a:t>
            </a:r>
            <a:endParaRPr lang="en-US" b="1" dirty="0"/>
          </a:p>
          <a:p>
            <a:pPr lvl="1" algn="l" rtl="0"/>
            <a:r>
              <a:rPr lang="en-US" dirty="0" smtClean="0"/>
              <a:t>Basis </a:t>
            </a:r>
            <a:r>
              <a:rPr lang="en-US" dirty="0"/>
              <a:t>for semantic proofs of </a:t>
            </a:r>
            <a:r>
              <a:rPr lang="en-US" dirty="0" err="1"/>
              <a:t>analycity</a:t>
            </a:r>
            <a:r>
              <a:rPr lang="en-US" dirty="0"/>
              <a:t>.</a:t>
            </a:r>
          </a:p>
          <a:p>
            <a:pPr lvl="1" algn="l" rtl="0"/>
            <a:r>
              <a:rPr lang="en-US" dirty="0"/>
              <a:t>Semantic decision procedure for analytic </a:t>
            </a:r>
            <a:r>
              <a:rPr lang="en-US" dirty="0" smtClean="0"/>
              <a:t>systems</a:t>
            </a:r>
            <a:r>
              <a:rPr lang="en-US" dirty="0"/>
              <a:t>.</a:t>
            </a:r>
          </a:p>
          <a:p>
            <a:pPr marL="402336" lvl="1" indent="0" algn="l" rtl="0">
              <a:buNone/>
            </a:pPr>
            <a:endParaRPr lang="en-US" sz="3200" dirty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312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err="1" smtClean="0"/>
              <a:t>Analycity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78768" cy="480800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normal system is </a:t>
            </a:r>
            <a:r>
              <a:rPr lang="en-US" dirty="0" smtClean="0">
                <a:solidFill>
                  <a:srgbClr val="FF0000"/>
                </a:solidFill>
              </a:rPr>
              <a:t>(strongly) analytic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has the </a:t>
            </a:r>
            <a:r>
              <a:rPr lang="en-US" dirty="0" err="1" smtClean="0"/>
              <a:t>subformula</a:t>
            </a:r>
            <a:r>
              <a:rPr lang="en-US" dirty="0" smtClean="0"/>
              <a:t> property, i.e.</a:t>
            </a:r>
          </a:p>
          <a:p>
            <a:pPr marL="82296" indent="0" algn="l" rtl="0">
              <a:buNone/>
            </a:pPr>
            <a:r>
              <a:rPr lang="en-US" sz="2800" dirty="0" smtClean="0"/>
              <a:t>	C</a:t>
            </a:r>
            <a:r>
              <a:rPr kumimoji="1" lang="en-US" sz="2800" dirty="0" smtClean="0"/>
              <a:t>├</a:t>
            </a:r>
            <a:r>
              <a:rPr kumimoji="1" lang="en-US" sz="2800" baseline="-25000" dirty="0"/>
              <a:t>G </a:t>
            </a:r>
            <a:r>
              <a:rPr kumimoji="1" lang="en-US" sz="2800" dirty="0"/>
              <a:t>s implies that there exists a proof </a:t>
            </a:r>
            <a:r>
              <a:rPr kumimoji="1" lang="en-US" sz="2800" dirty="0" smtClean="0"/>
              <a:t>of s from </a:t>
            </a:r>
          </a:p>
          <a:p>
            <a:pPr marL="82296" indent="0" algn="l" rtl="0">
              <a:buNone/>
            </a:pPr>
            <a:r>
              <a:rPr kumimoji="1" lang="en-US" sz="2800" dirty="0"/>
              <a:t>	</a:t>
            </a:r>
            <a:r>
              <a:rPr kumimoji="1" lang="en-US" sz="2800" dirty="0" smtClean="0"/>
              <a:t>C in </a:t>
            </a:r>
            <a:r>
              <a:rPr kumimoji="1" lang="en-US" sz="2800" dirty="0"/>
              <a:t>G that contains only </a:t>
            </a:r>
            <a:r>
              <a:rPr kumimoji="1" lang="en-US" sz="2800" dirty="0" err="1" smtClean="0"/>
              <a:t>subformulas</a:t>
            </a:r>
            <a:r>
              <a:rPr kumimoji="1" lang="en-US" sz="2800" dirty="0" smtClean="0"/>
              <a:t> </a:t>
            </a:r>
            <a:r>
              <a:rPr kumimoji="1" lang="en-US" sz="2800" dirty="0"/>
              <a:t>of </a:t>
            </a:r>
            <a:r>
              <a:rPr kumimoji="1" lang="en-US" sz="2800" dirty="0" smtClean="0"/>
              <a:t>C </a:t>
            </a:r>
            <a:r>
              <a:rPr kumimoji="1" lang="en-US" sz="2800" dirty="0"/>
              <a:t>and s.</a:t>
            </a:r>
            <a:endParaRPr lang="en-US" sz="2800" dirty="0" smtClean="0"/>
          </a:p>
          <a:p>
            <a:pPr algn="l" rtl="0"/>
            <a:endParaRPr lang="en-US" sz="1200" dirty="0" smtClean="0"/>
          </a:p>
          <a:p>
            <a:pPr algn="l" rtl="0"/>
            <a:r>
              <a:rPr lang="en-US" dirty="0" err="1" smtClean="0"/>
              <a:t>Analycity</a:t>
            </a:r>
            <a:r>
              <a:rPr lang="en-US" dirty="0" smtClean="0"/>
              <a:t> implies:</a:t>
            </a:r>
          </a:p>
          <a:p>
            <a:pPr marL="82296" indent="0" algn="l" rtl="0">
              <a:buNone/>
            </a:pPr>
            <a:r>
              <a:rPr lang="en-US" dirty="0"/>
              <a:t>	</a:t>
            </a:r>
            <a:r>
              <a:rPr lang="en-US" dirty="0" smtClean="0"/>
              <a:t>decidability, consistency and </a:t>
            </a:r>
            <a:r>
              <a:rPr lang="en-US" dirty="0" err="1" smtClean="0"/>
              <a:t>conservativity</a:t>
            </a:r>
            <a:r>
              <a:rPr lang="en-US" dirty="0" smtClean="0"/>
              <a:t>.</a:t>
            </a:r>
          </a:p>
          <a:p>
            <a:pPr marL="82296" indent="0" algn="l" rtl="0">
              <a:buNone/>
            </a:pPr>
            <a:endParaRPr lang="en-US" sz="1200" dirty="0" smtClean="0"/>
          </a:p>
          <a:p>
            <a:pPr algn="l" rt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87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78768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Semantic Characterization of </a:t>
            </a:r>
            <a:r>
              <a:rPr lang="en-US" dirty="0" err="1"/>
              <a:t>Analycity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78768" cy="5240054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 err="1" smtClean="0"/>
              <a:t>Def</a:t>
            </a:r>
            <a:r>
              <a:rPr lang="en-US" sz="2400" dirty="0" smtClean="0"/>
              <a:t>  Given a set E of formulas,  an </a:t>
            </a:r>
            <a:r>
              <a:rPr lang="en-US" sz="2400" dirty="0" smtClean="0">
                <a:solidFill>
                  <a:srgbClr val="FF0000"/>
                </a:solidFill>
              </a:rPr>
              <a:t>E-</a:t>
            </a:r>
            <a:r>
              <a:rPr lang="en-US" sz="2400" dirty="0" err="1" smtClean="0">
                <a:solidFill>
                  <a:srgbClr val="FF0000"/>
                </a:solidFill>
              </a:rPr>
              <a:t>Semiframe</a:t>
            </a:r>
            <a:r>
              <a:rPr lang="en-US" sz="2400" dirty="0" smtClean="0"/>
              <a:t> is a </a:t>
            </a:r>
            <a:r>
              <a:rPr lang="en-US" sz="2400" dirty="0" err="1" smtClean="0"/>
              <a:t>Kripke</a:t>
            </a:r>
            <a:r>
              <a:rPr lang="en-US" sz="2400" dirty="0" smtClean="0"/>
              <a:t> frame, </a:t>
            </a:r>
            <a:r>
              <a:rPr lang="en-US" sz="2400" dirty="0"/>
              <a:t>except </a:t>
            </a:r>
            <a:r>
              <a:rPr lang="en-US" sz="2400" dirty="0" smtClean="0"/>
              <a:t>for:  v </a:t>
            </a:r>
            <a:r>
              <a:rPr lang="en-US" sz="2400" dirty="0"/>
              <a:t>:  W </a:t>
            </a:r>
            <a:r>
              <a:rPr lang="en-US" sz="2400" dirty="0">
                <a:sym typeface="Symbol"/>
              </a:rPr>
              <a:t>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latin typeface="Lucida Calligraphy" pitchFamily="66" charset="0"/>
              </a:rPr>
              <a:t>I </a:t>
            </a:r>
            <a:r>
              <a:rPr lang="en-US" sz="2400" dirty="0" smtClean="0"/>
              <a:t>instead </a:t>
            </a:r>
            <a:r>
              <a:rPr lang="en-US" sz="2400" dirty="0"/>
              <a:t>of  </a:t>
            </a:r>
            <a:r>
              <a:rPr lang="en-US" sz="2400" dirty="0" smtClean="0"/>
              <a:t> v </a:t>
            </a:r>
            <a:r>
              <a:rPr lang="en-US" sz="2400" dirty="0"/>
              <a:t>:  W </a:t>
            </a:r>
            <a:r>
              <a:rPr lang="en-US" sz="2400" dirty="0">
                <a:sym typeface="Symbol"/>
              </a:rPr>
              <a:t> </a:t>
            </a:r>
            <a:r>
              <a:rPr lang="en-US" sz="2400" dirty="0" err="1">
                <a:solidFill>
                  <a:srgbClr val="FF0000"/>
                </a:solidFill>
              </a:rPr>
              <a:t>wff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latin typeface="Lucida Calligraphy" pitchFamily="66" charset="0"/>
              </a:rPr>
              <a:t>I </a:t>
            </a:r>
            <a:r>
              <a:rPr kumimoji="1" lang="en-US" sz="2400" dirty="0"/>
              <a:t>.</a:t>
            </a:r>
            <a:endParaRPr lang="en-US" sz="2400" b="1" dirty="0">
              <a:latin typeface="+mj-lt"/>
            </a:endParaRPr>
          </a:p>
          <a:p>
            <a:pPr marL="342900" indent="-342900" algn="l" rtl="0"/>
            <a:endParaRPr lang="en-US" sz="2400" b="1" dirty="0" smtClean="0"/>
          </a:p>
          <a:p>
            <a:pPr marL="342900" indent="-342900" algn="l" rtl="0"/>
            <a:r>
              <a:rPr lang="en-US" sz="2400" b="1" dirty="0" smtClean="0"/>
              <a:t>Notation</a:t>
            </a:r>
            <a:r>
              <a:rPr lang="en-US" sz="2400" dirty="0" smtClean="0"/>
              <a:t>  Given a </a:t>
            </a:r>
            <a:r>
              <a:rPr lang="en-US" sz="2400" dirty="0"/>
              <a:t>set E of formulas, C</a:t>
            </a:r>
            <a:r>
              <a:rPr kumimoji="1" lang="en-US" sz="2400" dirty="0"/>
              <a:t>├</a:t>
            </a:r>
            <a:r>
              <a:rPr kumimoji="1" lang="en-US" sz="2400" spc="-2000" baseline="-40000" dirty="0"/>
              <a:t>G</a:t>
            </a:r>
            <a:r>
              <a:rPr kumimoji="1" lang="en-US" sz="2400" spc="-2000" baseline="40000" dirty="0"/>
              <a:t>E</a:t>
            </a:r>
            <a:r>
              <a:rPr kumimoji="1" lang="en-US" sz="2400" dirty="0"/>
              <a:t>  </a:t>
            </a:r>
            <a:r>
              <a:rPr kumimoji="1" lang="en-US" sz="2400" dirty="0" smtClean="0"/>
              <a:t>s </a:t>
            </a:r>
            <a:r>
              <a:rPr kumimoji="1" lang="en-US" sz="2400" dirty="0" err="1"/>
              <a:t>iff</a:t>
            </a:r>
            <a:r>
              <a:rPr kumimoji="1" lang="en-US" sz="2400" dirty="0"/>
              <a:t> there exists a proof of s from C in G </a:t>
            </a:r>
            <a:r>
              <a:rPr kumimoji="1" lang="en-US" sz="2400" dirty="0" smtClean="0"/>
              <a:t>containing </a:t>
            </a:r>
            <a:r>
              <a:rPr kumimoji="1" lang="en-US" sz="2400" dirty="0"/>
              <a:t>only formulas from E.</a:t>
            </a:r>
            <a:endParaRPr lang="en-US" sz="2400" dirty="0"/>
          </a:p>
          <a:p>
            <a:pPr marL="342900" indent="-342900" algn="l" rtl="0"/>
            <a:endParaRPr lang="en-US" sz="2400" b="1" dirty="0" smtClean="0"/>
          </a:p>
          <a:p>
            <a:pPr marL="342900" indent="-342900" algn="l" rtl="0"/>
            <a:r>
              <a:rPr lang="en-US" sz="2400" b="1" dirty="0" err="1" smtClean="0"/>
              <a:t>Thm</a:t>
            </a:r>
            <a:r>
              <a:rPr lang="en-US" sz="2400" dirty="0" smtClean="0"/>
              <a:t>  C</a:t>
            </a:r>
            <a:r>
              <a:rPr kumimoji="1" lang="en-US" sz="2400" dirty="0" smtClean="0"/>
              <a:t>├</a:t>
            </a:r>
            <a:r>
              <a:rPr kumimoji="1" lang="en-US" sz="2400" spc="-2000" baseline="-40000" dirty="0"/>
              <a:t>G</a:t>
            </a:r>
            <a:r>
              <a:rPr kumimoji="1" lang="en-US" sz="2400" spc="-2000" baseline="40000" dirty="0">
                <a:solidFill>
                  <a:srgbClr val="FF0000"/>
                </a:solidFill>
              </a:rPr>
              <a:t>E</a:t>
            </a:r>
            <a:r>
              <a:rPr kumimoji="1" lang="en-US" sz="2400" dirty="0">
                <a:solidFill>
                  <a:srgbClr val="FF0000"/>
                </a:solidFill>
              </a:rPr>
              <a:t> </a:t>
            </a:r>
            <a:r>
              <a:rPr kumimoji="1" lang="en-US" sz="2400" dirty="0"/>
              <a:t> </a:t>
            </a:r>
            <a:r>
              <a:rPr kumimoji="1" lang="en-US" sz="2400" dirty="0" smtClean="0"/>
              <a:t>s </a:t>
            </a:r>
            <a:r>
              <a:rPr lang="en-US" sz="2400" dirty="0" err="1"/>
              <a:t>iff</a:t>
            </a:r>
            <a:r>
              <a:rPr lang="en-US" sz="2400" dirty="0"/>
              <a:t> every G-legal </a:t>
            </a:r>
            <a:r>
              <a:rPr lang="en-US" sz="2400" dirty="0">
                <a:solidFill>
                  <a:srgbClr val="FF0000"/>
                </a:solidFill>
              </a:rPr>
              <a:t>E-</a:t>
            </a:r>
            <a:r>
              <a:rPr lang="en-US" sz="2400" dirty="0" err="1">
                <a:solidFill>
                  <a:srgbClr val="FF0000"/>
                </a:solidFill>
              </a:rPr>
              <a:t>semi</a:t>
            </a:r>
            <a:r>
              <a:rPr lang="en-US" sz="2400" dirty="0" err="1"/>
              <a:t>frame</a:t>
            </a:r>
            <a:r>
              <a:rPr lang="en-US" sz="2400" dirty="0"/>
              <a:t> which is a model of C is also a model of s.</a:t>
            </a:r>
          </a:p>
          <a:p>
            <a:pPr marL="342900" indent="-342900" algn="l" rtl="0"/>
            <a:endParaRPr lang="en-US" sz="2400" b="1" dirty="0" smtClean="0"/>
          </a:p>
          <a:p>
            <a:pPr marL="342900" indent="-342900" algn="l" rtl="0"/>
            <a:r>
              <a:rPr lang="en-US" sz="2400" b="1" dirty="0" err="1" smtClean="0"/>
              <a:t>Cor</a:t>
            </a:r>
            <a:r>
              <a:rPr lang="en-US" sz="2400" dirty="0" smtClean="0"/>
              <a:t>  G </a:t>
            </a:r>
            <a:r>
              <a:rPr lang="en-US" sz="2400" dirty="0"/>
              <a:t>is analytic </a:t>
            </a:r>
            <a:r>
              <a:rPr lang="en-US" sz="2400" dirty="0" err="1" smtClean="0">
                <a:solidFill>
                  <a:srgbClr val="FF0000"/>
                </a:solidFill>
              </a:rPr>
              <a:t>iff</a:t>
            </a:r>
            <a:r>
              <a:rPr lang="en-US" sz="2400" dirty="0" smtClean="0"/>
              <a:t> </a:t>
            </a:r>
            <a:r>
              <a:rPr lang="en-US" sz="2400" dirty="0"/>
              <a:t>for every C and </a:t>
            </a:r>
            <a:r>
              <a:rPr lang="en-US" sz="2400" dirty="0" smtClean="0"/>
              <a:t>s, if </a:t>
            </a:r>
            <a:r>
              <a:rPr lang="en-US" sz="2400" dirty="0"/>
              <a:t>every G-legal frame which is a </a:t>
            </a:r>
            <a:r>
              <a:rPr lang="en-US" sz="2400" dirty="0" smtClean="0"/>
              <a:t>model </a:t>
            </a:r>
            <a:r>
              <a:rPr lang="en-US" sz="2400" dirty="0"/>
              <a:t>of C is </a:t>
            </a:r>
            <a:r>
              <a:rPr lang="en-US" sz="2400" dirty="0" smtClean="0"/>
              <a:t>also </a:t>
            </a:r>
            <a:r>
              <a:rPr lang="en-US" sz="2400" dirty="0"/>
              <a:t>a </a:t>
            </a:r>
            <a:r>
              <a:rPr lang="en-US" sz="2400" dirty="0" smtClean="0"/>
              <a:t>model </a:t>
            </a:r>
            <a:r>
              <a:rPr lang="en-US" sz="2400" dirty="0"/>
              <a:t>of s, then this is also true </a:t>
            </a:r>
            <a:r>
              <a:rPr lang="en-US" sz="2400" dirty="0" smtClean="0"/>
              <a:t>with </a:t>
            </a:r>
            <a:r>
              <a:rPr lang="en-US" sz="2400" dirty="0"/>
              <a:t>respect </a:t>
            </a:r>
            <a:r>
              <a:rPr lang="en-US" sz="2400" dirty="0" smtClean="0"/>
              <a:t>to </a:t>
            </a:r>
            <a:r>
              <a:rPr lang="en-US" sz="2400" i="1" dirty="0" smtClean="0"/>
              <a:t>sub</a:t>
            </a:r>
            <a:r>
              <a:rPr lang="en-US" sz="2400" dirty="0" smtClean="0"/>
              <a:t>[C,s</a:t>
            </a:r>
            <a:r>
              <a:rPr lang="en-US" sz="2400" dirty="0"/>
              <a:t>]-</a:t>
            </a:r>
            <a:r>
              <a:rPr lang="en-US" sz="2400" dirty="0" err="1"/>
              <a:t>semiframes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176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7876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Semantic Proofs of </a:t>
            </a:r>
            <a:r>
              <a:rPr lang="en-US" dirty="0" err="1"/>
              <a:t>Analycity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750776" cy="4808006"/>
          </a:xfrm>
        </p:spPr>
        <p:txBody>
          <a:bodyPr>
            <a:normAutofit/>
          </a:bodyPr>
          <a:lstStyle/>
          <a:p>
            <a:pPr marL="265176" indent="-457200" algn="l" rtl="0"/>
            <a:r>
              <a:rPr lang="en-US" dirty="0" smtClean="0"/>
              <a:t>To prove that G is analytic, it suffices to prove:</a:t>
            </a:r>
          </a:p>
          <a:p>
            <a:pPr marL="82296" lvl="1" indent="0" algn="l" rtl="0">
              <a:buNone/>
            </a:pPr>
            <a:r>
              <a:rPr lang="en-US" dirty="0" smtClean="0"/>
              <a:t>	Every G-legal </a:t>
            </a:r>
            <a:r>
              <a:rPr lang="en-US" dirty="0" err="1" smtClean="0"/>
              <a:t>semiframe</a:t>
            </a:r>
            <a:r>
              <a:rPr lang="en-US" dirty="0" smtClean="0"/>
              <a:t> can be	extended to a 	G-legal frame.</a:t>
            </a:r>
          </a:p>
          <a:p>
            <a:pPr marL="265176" indent="-457200" algn="l" rtl="0"/>
            <a:endParaRPr lang="en-US" dirty="0" smtClean="0"/>
          </a:p>
          <a:p>
            <a:pPr marL="265176" indent="-457200" algn="l" rtl="0"/>
            <a:r>
              <a:rPr lang="en-US" dirty="0" smtClean="0"/>
              <a:t>This can be easily done in many important cases:</a:t>
            </a:r>
          </a:p>
          <a:p>
            <a:pPr marL="845820" lvl="1" indent="-571500" algn="l" rtl="0"/>
            <a:r>
              <a:rPr lang="en-US" dirty="0" smtClean="0"/>
              <a:t>Normal systems for classical logic, intuitionistic logic, dual and bi-intuitionistic logics, S4, S5</a:t>
            </a:r>
            <a:r>
              <a:rPr lang="en-US" dirty="0"/>
              <a:t>, </a:t>
            </a:r>
            <a:r>
              <a:rPr lang="en-US" dirty="0" smtClean="0"/>
              <a:t>n-valued </a:t>
            </a:r>
            <a:r>
              <a:rPr lang="en-US" dirty="0" err="1"/>
              <a:t>Lukasiewicz's</a:t>
            </a:r>
            <a:r>
              <a:rPr lang="en-US" dirty="0"/>
              <a:t> </a:t>
            </a:r>
            <a:r>
              <a:rPr lang="en-US" dirty="0" smtClean="0"/>
              <a:t>logic…</a:t>
            </a:r>
            <a:endParaRPr lang="en-US" dirty="0"/>
          </a:p>
          <a:p>
            <a:pPr marL="845820" lvl="1" indent="-571500" algn="l" rtl="0"/>
            <a:r>
              <a:rPr lang="en-US" dirty="0" smtClean="0"/>
              <a:t>The family of coherent </a:t>
            </a:r>
            <a:r>
              <a:rPr lang="en-US" dirty="0"/>
              <a:t>c</a:t>
            </a:r>
            <a:r>
              <a:rPr lang="en-US" dirty="0" smtClean="0"/>
              <a:t>anonical systems.</a:t>
            </a:r>
          </a:p>
          <a:p>
            <a:pPr marL="265176" indent="-457200" algn="l" rtl="0"/>
            <a:endParaRPr lang="en-US" sz="36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/>
          </a:p>
          <a:p>
            <a:pPr algn="l" rt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535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7876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Normal </a:t>
            </a:r>
            <a:r>
              <a:rPr lang="en-US" dirty="0" err="1" smtClean="0"/>
              <a:t>Hypersequent</a:t>
            </a:r>
            <a:r>
              <a:rPr lang="en-US" dirty="0" smtClean="0"/>
              <a:t>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750776" cy="4808006"/>
          </a:xfrm>
        </p:spPr>
        <p:txBody>
          <a:bodyPr>
            <a:noAutofit/>
          </a:bodyPr>
          <a:lstStyle/>
          <a:p>
            <a:pPr marL="265176" indent="-457200" algn="l" rtl="0"/>
            <a:r>
              <a:rPr lang="en-US" sz="2800" dirty="0" smtClean="0"/>
              <a:t>This approach can be extended </a:t>
            </a:r>
            <a:r>
              <a:rPr lang="en-US" sz="2800" dirty="0"/>
              <a:t>to </a:t>
            </a:r>
            <a:r>
              <a:rPr lang="en-US" sz="2800" dirty="0" err="1" smtClean="0"/>
              <a:t>hypersequent</a:t>
            </a:r>
            <a:r>
              <a:rPr lang="en-US" sz="2800" dirty="0" smtClean="0"/>
              <a:t> systems </a:t>
            </a:r>
            <a:r>
              <a:rPr lang="en-US" sz="2400" dirty="0" smtClean="0"/>
              <a:t>(with internal contraction)</a:t>
            </a:r>
            <a:r>
              <a:rPr lang="en-US" sz="2800" dirty="0" smtClean="0"/>
              <a:t>.</a:t>
            </a:r>
          </a:p>
          <a:p>
            <a:pPr marL="265176" indent="-457200" algn="l" rtl="0"/>
            <a:r>
              <a:rPr lang="en-US" sz="2800" dirty="0" smtClean="0"/>
              <a:t>Generalized communication rule: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endParaRPr lang="en-US" sz="1800" dirty="0"/>
          </a:p>
          <a:p>
            <a:pPr marL="82296" indent="0" algn="l" rtl="0">
              <a:buNone/>
            </a:pPr>
            <a:endParaRPr lang="en-US" sz="2400" dirty="0" smtClean="0"/>
          </a:p>
          <a:p>
            <a:pPr marL="82296" indent="0" algn="l" rtl="0">
              <a:buNone/>
            </a:pP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Examples: 	</a:t>
            </a:r>
            <a:r>
              <a:rPr lang="en-US" sz="2400" dirty="0" smtClean="0"/>
              <a:t>S4.3		Gödel logic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/>
          </a:p>
        </p:txBody>
      </p:sp>
      <p:grpSp>
        <p:nvGrpSpPr>
          <p:cNvPr id="6" name="Group 5"/>
          <p:cNvGrpSpPr/>
          <p:nvPr/>
        </p:nvGrpSpPr>
        <p:grpSpPr>
          <a:xfrm>
            <a:off x="1475656" y="2924944"/>
            <a:ext cx="6048672" cy="1368152"/>
            <a:chOff x="0" y="203199"/>
            <a:chExt cx="6096000" cy="3657600"/>
          </a:xfrm>
        </p:grpSpPr>
        <p:sp>
          <p:nvSpPr>
            <p:cNvPr id="7" name="Rectangle 6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G | s</a:t>
              </a:r>
              <a:r>
                <a:rPr lang="en-US" sz="28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(s</a:t>
              </a:r>
              <a:r>
                <a:rPr lang="en-US" sz="2800" baseline="-25000" dirty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)    G | s</a:t>
              </a:r>
              <a:r>
                <a:rPr lang="en-US" sz="2800" baseline="-25000" dirty="0">
                  <a:solidFill>
                    <a:schemeClr val="tx1"/>
                  </a:solidFill>
                  <a:sym typeface="Symbol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(s</a:t>
              </a:r>
              <a:r>
                <a:rPr lang="en-US" sz="2800" baseline="-25000" dirty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)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G | s</a:t>
              </a:r>
              <a:r>
                <a:rPr lang="en-US" sz="2800" baseline="-25000" dirty="0" smtClean="0">
                  <a:solidFill>
                    <a:schemeClr val="tx1"/>
                  </a:solidFill>
                  <a:sym typeface="Symbol"/>
                </a:rPr>
                <a:t>1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| s</a:t>
              </a:r>
              <a:r>
                <a:rPr lang="en-US" sz="2800" baseline="-25000" dirty="0" smtClean="0">
                  <a:solidFill>
                    <a:schemeClr val="tx1"/>
                  </a:solidFill>
                  <a:sym typeface="Symbol"/>
                </a:rPr>
                <a:t>2</a:t>
              </a:r>
              <a:endParaRPr lang="en-US" sz="2800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Down Arrow 4"/>
          <p:cNvSpPr/>
          <p:nvPr/>
        </p:nvSpPr>
        <p:spPr>
          <a:xfrm>
            <a:off x="4445986" y="4293096"/>
            <a:ext cx="108012" cy="28803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2915940" y="4653136"/>
            <a:ext cx="3168352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ea typeface="Tahoma"/>
                <a:cs typeface="Tahoma"/>
              </a:rPr>
              <a:t>R</a:t>
            </a:r>
            <a:r>
              <a:rPr lang="en-US" sz="2800" baseline="-10000" dirty="0">
                <a:sym typeface="Symbol"/>
              </a:rPr>
              <a:t> </a:t>
            </a:r>
            <a:r>
              <a:rPr lang="en-US" sz="2800" dirty="0" smtClean="0"/>
              <a:t>is linear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628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78768" cy="1143000"/>
          </a:xfrm>
        </p:spPr>
        <p:txBody>
          <a:bodyPr>
            <a:noAutofit/>
          </a:bodyPr>
          <a:lstStyle/>
          <a:p>
            <a:pPr rtl="0"/>
            <a:r>
              <a:rPr lang="en-US" sz="3500" dirty="0" smtClean="0"/>
              <a:t>Application:  Adding Non-Deterministic Connectives to Gödel Logic</a:t>
            </a:r>
            <a:endParaRPr lang="he-IL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750776" cy="5168046"/>
          </a:xfrm>
        </p:spPr>
        <p:txBody>
          <a:bodyPr>
            <a:normAutofit fontScale="62500" lnSpcReduction="20000"/>
          </a:bodyPr>
          <a:lstStyle/>
          <a:p>
            <a:pPr marL="265176" indent="-457200" algn="l" rtl="0"/>
            <a:endParaRPr lang="en-US" sz="3400" dirty="0" smtClean="0"/>
          </a:p>
          <a:p>
            <a:pPr marL="265176" indent="-457200" algn="l" rtl="0"/>
            <a:r>
              <a:rPr lang="en-US" sz="3400" dirty="0" smtClean="0"/>
              <a:t>General Motivations:</a:t>
            </a:r>
            <a:endParaRPr lang="en-US" sz="3400" dirty="0"/>
          </a:p>
          <a:p>
            <a:pPr marL="539496" lvl="1" indent="-457200" algn="l" rtl="0"/>
            <a:r>
              <a:rPr lang="en-US" sz="3400" dirty="0" smtClean="0"/>
              <a:t>Uncertainty or ambiguity on the </a:t>
            </a:r>
            <a:r>
              <a:rPr lang="en-US" sz="3400" dirty="0"/>
              <a:t>level of the </a:t>
            </a:r>
            <a:r>
              <a:rPr lang="en-US" sz="3400" dirty="0" smtClean="0"/>
              <a:t>connectives</a:t>
            </a:r>
            <a:endParaRPr lang="en-US" sz="3400" dirty="0"/>
          </a:p>
          <a:p>
            <a:pPr marL="539496" lvl="1" indent="-457200" algn="l" rtl="0"/>
            <a:r>
              <a:rPr lang="en-US" sz="3400" dirty="0" err="1" smtClean="0"/>
              <a:t>Gurevich’s</a:t>
            </a:r>
            <a:r>
              <a:rPr lang="en-US" sz="3400" dirty="0" smtClean="0"/>
              <a:t> Motivation: proof-search complexity</a:t>
            </a:r>
            <a:endParaRPr lang="en-US" sz="3400" dirty="0"/>
          </a:p>
          <a:p>
            <a:pPr marL="265176" indent="-457200" algn="l" rtl="0"/>
            <a:endParaRPr lang="en-US" sz="3400" dirty="0" smtClean="0"/>
          </a:p>
          <a:p>
            <a:pPr marL="265176" indent="-457200" algn="l" rtl="0"/>
            <a:r>
              <a:rPr lang="en-US" sz="3400" dirty="0" smtClean="0"/>
              <a:t>Examples</a:t>
            </a:r>
          </a:p>
          <a:p>
            <a:pPr lvl="1" algn="l" rtl="0"/>
            <a:r>
              <a:rPr lang="en-US" sz="3400" dirty="0">
                <a:ln/>
                <a:sym typeface="Symbol"/>
              </a:rPr>
              <a:t>v</a:t>
            </a:r>
            <a:r>
              <a:rPr lang="en-US" sz="3400" dirty="0" smtClean="0">
                <a:ln/>
                <a:sym typeface="Symbol"/>
              </a:rPr>
              <a:t>(    </a:t>
            </a:r>
            <a:r>
              <a:rPr lang="en-US" sz="3400" dirty="0">
                <a:ln/>
                <a:sym typeface="Symbol"/>
              </a:rPr>
              <a:t>) </a:t>
            </a:r>
            <a:r>
              <a:rPr lang="en-US" sz="3400" dirty="0" smtClean="0">
                <a:ln/>
                <a:sym typeface="Symbol"/>
              </a:rPr>
              <a:t> </a:t>
            </a:r>
            <a:r>
              <a:rPr lang="en-US" sz="3400" dirty="0">
                <a:ln/>
                <a:sym typeface="Symbol"/>
              </a:rPr>
              <a:t>[</a:t>
            </a:r>
            <a:r>
              <a:rPr lang="en-US" sz="3400" dirty="0" smtClean="0">
                <a:ln/>
                <a:sym typeface="Symbol"/>
              </a:rPr>
              <a:t>v(</a:t>
            </a:r>
            <a:r>
              <a:rPr lang="en-US" sz="3400" dirty="0">
                <a:ln/>
                <a:sym typeface="Symbol"/>
              </a:rPr>
              <a:t></a:t>
            </a:r>
            <a:r>
              <a:rPr lang="en-US" sz="3400" dirty="0" smtClean="0">
                <a:ln/>
                <a:sym typeface="Symbol"/>
              </a:rPr>
              <a:t>) , </a:t>
            </a:r>
            <a:r>
              <a:rPr lang="en-US" sz="3400" dirty="0">
                <a:ln/>
                <a:sym typeface="Symbol"/>
              </a:rPr>
              <a:t>v</a:t>
            </a:r>
            <a:r>
              <a:rPr lang="en-US" sz="3400" dirty="0" smtClean="0">
                <a:ln/>
                <a:sym typeface="Symbol"/>
              </a:rPr>
              <a:t>()v()]</a:t>
            </a:r>
          </a:p>
          <a:p>
            <a:pPr lvl="1" algn="l" rtl="0"/>
            <a:endParaRPr lang="en-US" sz="3400" dirty="0" smtClean="0">
              <a:ln/>
              <a:sym typeface="Symbol"/>
            </a:endParaRPr>
          </a:p>
          <a:p>
            <a:pPr lvl="1" algn="l" rtl="0"/>
            <a:endParaRPr lang="en-US" sz="3400" dirty="0" smtClean="0">
              <a:ln/>
              <a:sym typeface="Symbol"/>
            </a:endParaRPr>
          </a:p>
          <a:p>
            <a:pPr lvl="1" algn="l" rtl="0"/>
            <a:endParaRPr lang="en-US" sz="3400" dirty="0">
              <a:ln/>
              <a:sym typeface="Symbol"/>
            </a:endParaRPr>
          </a:p>
          <a:p>
            <a:pPr lvl="1" algn="l" rtl="0"/>
            <a:r>
              <a:rPr lang="en-US" sz="3400" dirty="0" smtClean="0">
                <a:ln/>
                <a:sym typeface="Symbol"/>
              </a:rPr>
              <a:t>v(</a:t>
            </a:r>
            <a:r>
              <a:rPr lang="en-US" sz="3400" dirty="0">
                <a:ln/>
                <a:sym typeface="Symbol"/>
              </a:rPr>
              <a:t>    </a:t>
            </a:r>
            <a:r>
              <a:rPr lang="en-US" sz="3400" dirty="0" smtClean="0">
                <a:ln/>
                <a:sym typeface="Symbol"/>
              </a:rPr>
              <a:t>)</a:t>
            </a:r>
            <a:r>
              <a:rPr lang="en-US" sz="3400" dirty="0">
                <a:ln/>
                <a:sym typeface="Symbol"/>
              </a:rPr>
              <a:t> </a:t>
            </a:r>
            <a:r>
              <a:rPr lang="en-US" sz="3400" dirty="0" smtClean="0">
                <a:ln/>
                <a:sym typeface="Symbol"/>
              </a:rPr>
              <a:t> [</a:t>
            </a:r>
            <a:r>
              <a:rPr lang="en-US" sz="3400" i="1" dirty="0" smtClean="0">
                <a:ln/>
                <a:sym typeface="Symbol"/>
              </a:rPr>
              <a:t>min</a:t>
            </a:r>
            <a:r>
              <a:rPr lang="en-US" sz="3400" dirty="0" smtClean="0">
                <a:ln/>
                <a:sym typeface="Symbol"/>
              </a:rPr>
              <a:t>{</a:t>
            </a:r>
            <a:r>
              <a:rPr lang="en-US" sz="3400" dirty="0">
                <a:ln/>
                <a:sym typeface="Symbol"/>
              </a:rPr>
              <a:t>v(),v()</a:t>
            </a:r>
            <a:r>
              <a:rPr lang="en-US" sz="3400" dirty="0" smtClean="0">
                <a:ln/>
                <a:sym typeface="Symbol"/>
              </a:rPr>
              <a:t>} , </a:t>
            </a:r>
            <a:r>
              <a:rPr lang="en-US" sz="3400" i="1" dirty="0" smtClean="0">
                <a:ln/>
                <a:sym typeface="Symbol"/>
              </a:rPr>
              <a:t>max</a:t>
            </a:r>
            <a:r>
              <a:rPr lang="en-US" sz="3400" dirty="0" smtClean="0">
                <a:ln/>
                <a:sym typeface="Symbol"/>
              </a:rPr>
              <a:t>{v</a:t>
            </a:r>
            <a:r>
              <a:rPr lang="en-US" sz="3400" dirty="0">
                <a:ln/>
                <a:sym typeface="Symbol"/>
              </a:rPr>
              <a:t>(</a:t>
            </a:r>
            <a:r>
              <a:rPr lang="en-US" sz="3400" dirty="0" smtClean="0">
                <a:ln/>
                <a:sym typeface="Symbol"/>
              </a:rPr>
              <a:t>),v</a:t>
            </a:r>
            <a:r>
              <a:rPr lang="en-US" sz="3400" dirty="0">
                <a:ln/>
                <a:sym typeface="Symbol"/>
              </a:rPr>
              <a:t>(</a:t>
            </a:r>
            <a:r>
              <a:rPr lang="en-US" sz="3400" dirty="0" smtClean="0">
                <a:ln/>
                <a:sym typeface="Symbol"/>
              </a:rPr>
              <a:t>)}]</a:t>
            </a:r>
            <a:endParaRPr lang="en-US" sz="3400" dirty="0">
              <a:ln/>
              <a:sym typeface="Symbol"/>
            </a:endParaRPr>
          </a:p>
          <a:p>
            <a:pPr marL="265176" indent="-457200" algn="l" rtl="0"/>
            <a:endParaRPr lang="en-US" sz="3400" dirty="0" smtClean="0"/>
          </a:p>
          <a:p>
            <a:pPr marL="265176" indent="-457200" algn="l" rtl="0"/>
            <a:endParaRPr lang="en-US" sz="3400" dirty="0" smtClean="0"/>
          </a:p>
          <a:p>
            <a:pPr marL="265176" indent="-457200" algn="l" rtl="0"/>
            <a:endParaRPr lang="en-US" sz="3400" dirty="0" smtClean="0"/>
          </a:p>
          <a:p>
            <a:pPr marL="265176" indent="-457200" algn="l" rtl="0"/>
            <a:r>
              <a:rPr lang="en-US" sz="3400" dirty="0" smtClean="0"/>
              <a:t>Remains decidable</a:t>
            </a:r>
            <a:endParaRPr lang="en-US" dirty="0" smtClean="0"/>
          </a:p>
          <a:p>
            <a:pPr algn="l" rtl="0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6" name="Freeform 5"/>
          <p:cNvSpPr/>
          <p:nvPr/>
        </p:nvSpPr>
        <p:spPr>
          <a:xfrm>
            <a:off x="1411572" y="3501008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grpSp>
        <p:nvGrpSpPr>
          <p:cNvPr id="4" name="Group 3"/>
          <p:cNvGrpSpPr/>
          <p:nvPr/>
        </p:nvGrpSpPr>
        <p:grpSpPr>
          <a:xfrm>
            <a:off x="-972616" y="4229652"/>
            <a:ext cx="162018" cy="144017"/>
            <a:chOff x="-972616" y="4229652"/>
            <a:chExt cx="162018" cy="144017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-1332656" y="5229200"/>
            <a:ext cx="162018" cy="144017"/>
            <a:chOff x="-710247" y="4538407"/>
            <a:chExt cx="324036" cy="1440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-710247" y="4538407"/>
              <a:ext cx="162018" cy="14401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-548229" y="4538407"/>
              <a:ext cx="162018" cy="14401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-710247" y="4538407"/>
              <a:ext cx="162018" cy="14401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-548229" y="4538407"/>
              <a:ext cx="162018" cy="14401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21491"/>
              </p:ext>
            </p:extLst>
          </p:nvPr>
        </p:nvGraphicFramePr>
        <p:xfrm>
          <a:off x="1403648" y="3836021"/>
          <a:ext cx="5688633" cy="746760"/>
        </p:xfrm>
        <a:graphic>
          <a:graphicData uri="http://schemas.openxmlformats.org/drawingml/2006/table">
            <a:tbl>
              <a:tblPr rtl="1" bandRow="1">
                <a:tableStyleId>{912C8C85-51F0-491E-9774-3900AFEF0FD7}</a:tableStyleId>
              </a:tblPr>
              <a:tblGrid>
                <a:gridCol w="2841849"/>
                <a:gridCol w="2846784"/>
              </a:tblGrid>
              <a:tr h="458728">
                <a:tc>
                  <a:txBody>
                    <a:bodyPr/>
                    <a:lstStyle/>
                    <a:p>
                      <a:pPr lvl="0" algn="ctr" defTabSz="2889250" rtl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</a:t>
                      </a:r>
                    </a:p>
                    <a:p>
                      <a:pPr lvl="0" algn="ctr" defTabSz="2889250" rtl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2000" kern="1200" dirty="0" smtClean="0">
                          <a:sym typeface="Symbol"/>
                        </a:rPr>
                        <a:t>G |</a:t>
                      </a:r>
                      <a:r>
                        <a:rPr lang="he-IL" sz="2000" kern="1200" dirty="0" smtClean="0">
                          <a:sym typeface="Symbol"/>
                        </a:rPr>
                        <a:t> </a:t>
                      </a:r>
                      <a:r>
                        <a:rPr lang="el-GR" sz="2000" kern="1200" dirty="0" smtClean="0"/>
                        <a:t> 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     </a:t>
                      </a:r>
                      <a:endParaRPr lang="he-IL" sz="2000" dirty="0"/>
                    </a:p>
                  </a:txBody>
                  <a:tcPr anchor="ctr" anchorCtr="1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en-US" sz="20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</a:t>
                      </a:r>
                      <a:r>
                        <a:rPr lang="el-GR" sz="2000" kern="1200" dirty="0" smtClean="0"/>
                        <a:t> </a:t>
                      </a:r>
                      <a:r>
                        <a:rPr lang="he-IL" sz="2000" kern="1200" dirty="0" smtClean="0"/>
                        <a:t>  </a:t>
                      </a: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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he-IL" sz="2000" kern="1200" dirty="0" smtClean="0"/>
                        <a:t> </a:t>
                      </a:r>
                      <a:endParaRPr lang="en-US" sz="2000" kern="1200" dirty="0" smtClean="0"/>
                    </a:p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     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endParaRPr lang="he-IL" sz="20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66808"/>
              </p:ext>
            </p:extLst>
          </p:nvPr>
        </p:nvGraphicFramePr>
        <p:xfrm>
          <a:off x="1411572" y="5154704"/>
          <a:ext cx="5688633" cy="746760"/>
        </p:xfrm>
        <a:graphic>
          <a:graphicData uri="http://schemas.openxmlformats.org/drawingml/2006/table">
            <a:tbl>
              <a:tblPr rtl="1" bandRow="1">
                <a:tableStyleId>{912C8C85-51F0-491E-9774-3900AFEF0FD7}</a:tableStyleId>
              </a:tblPr>
              <a:tblGrid>
                <a:gridCol w="2841849"/>
                <a:gridCol w="2846784"/>
              </a:tblGrid>
              <a:tr h="458728">
                <a:tc>
                  <a:txBody>
                    <a:bodyPr/>
                    <a:lstStyle/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en-US" sz="20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   </a:t>
                      </a: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en-US" sz="20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</a:t>
                      </a:r>
                    </a:p>
                    <a:p>
                      <a:pPr lvl="0" algn="ctr" defTabSz="2889250" rtl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en-US" sz="2000" kern="1200" dirty="0" smtClean="0">
                          <a:sym typeface="Symbol"/>
                        </a:rPr>
                        <a:t>G |</a:t>
                      </a:r>
                      <a:r>
                        <a:rPr lang="he-IL" sz="2000" kern="1200" dirty="0" smtClean="0">
                          <a:sym typeface="Symbol"/>
                        </a:rPr>
                        <a:t> </a:t>
                      </a:r>
                      <a:r>
                        <a:rPr lang="el-GR" sz="2000" kern="1200" dirty="0" smtClean="0"/>
                        <a:t> 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en-US" sz="20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    </a:t>
                      </a:r>
                      <a:endParaRPr lang="he-IL" sz="2000" dirty="0"/>
                    </a:p>
                  </a:txBody>
                  <a:tcPr anchor="ctr" anchorCtr="1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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en-US" sz="2000" kern="1200" baseline="0" dirty="0" smtClean="0">
                          <a:sym typeface="Symbol"/>
                        </a:rPr>
                        <a:t>  </a:t>
                      </a: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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r>
                        <a:rPr lang="he-IL" sz="2000" kern="1200" dirty="0" smtClean="0"/>
                        <a:t> </a:t>
                      </a:r>
                      <a:endParaRPr lang="en-US" sz="2000" kern="1200" dirty="0" smtClean="0"/>
                    </a:p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ym typeface="Symbol"/>
                        </a:rPr>
                        <a:t>G | </a:t>
                      </a:r>
                      <a:r>
                        <a:rPr lang="he-IL" sz="2000" kern="1200" dirty="0" smtClean="0">
                          <a:sym typeface="Symbol"/>
                        </a:rPr>
                        <a:t></a:t>
                      </a:r>
                      <a:r>
                        <a:rPr lang="en-US" sz="2000" kern="1200" dirty="0" smtClean="0">
                          <a:sym typeface="Symbol"/>
                        </a:rPr>
                        <a:t>,</a:t>
                      </a:r>
                      <a:r>
                        <a:rPr kumimoji="0" lang="en-US" sz="2000" b="0" i="0" u="none" strike="noStrike" cap="none" spc="0" normalizeH="0" baseline="0" noProof="0" dirty="0" smtClean="0">
                          <a:ln/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    </a:t>
                      </a:r>
                      <a:r>
                        <a:rPr lang="en-US" sz="2000" kern="1200" dirty="0" smtClean="0">
                          <a:sym typeface="Symbol"/>
                        </a:rPr>
                        <a:t></a:t>
                      </a:r>
                      <a:r>
                        <a:rPr lang="he-IL" sz="2000" kern="1200" dirty="0" smtClean="0">
                          <a:sym typeface="Symbol"/>
                        </a:rPr>
                        <a:t></a:t>
                      </a:r>
                      <a:endParaRPr lang="he-IL" sz="20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-1494674" y="3284984"/>
            <a:ext cx="162018" cy="144017"/>
            <a:chOff x="-972616" y="4229652"/>
            <a:chExt cx="162018" cy="144017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851732" y="5644908"/>
            <a:ext cx="162018" cy="144017"/>
            <a:chOff x="-972616" y="4229652"/>
            <a:chExt cx="162018" cy="144017"/>
          </a:xfrm>
        </p:grpSpPr>
        <p:cxnSp>
          <p:nvCxnSpPr>
            <p:cNvPr id="34" name="Straight Connector 33"/>
            <p:cNvCxnSpPr/>
            <p:nvPr/>
          </p:nvCxnSpPr>
          <p:spPr>
            <a:xfrm flipH="1"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460038" y="4801840"/>
            <a:ext cx="162018" cy="144017"/>
            <a:chOff x="-972616" y="4229652"/>
            <a:chExt cx="162018" cy="144017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-930083" y="2564904"/>
            <a:ext cx="162018" cy="144017"/>
            <a:chOff x="-972616" y="4229652"/>
            <a:chExt cx="162018" cy="144017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5938868" y="4351998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54" name="Freeform 53"/>
          <p:cNvSpPr/>
          <p:nvPr/>
        </p:nvSpPr>
        <p:spPr>
          <a:xfrm>
            <a:off x="2801935" y="4373669"/>
            <a:ext cx="227762" cy="100426"/>
          </a:xfrm>
          <a:custGeom>
            <a:avLst/>
            <a:gdLst>
              <a:gd name="connsiteX0" fmla="*/ 0 w 264646"/>
              <a:gd name="connsiteY0" fmla="*/ 55682 h 110525"/>
              <a:gd name="connsiteX1" fmla="*/ 3175 w 264646"/>
              <a:gd name="connsiteY1" fmla="*/ 46157 h 110525"/>
              <a:gd name="connsiteX2" fmla="*/ 12700 w 264646"/>
              <a:gd name="connsiteY2" fmla="*/ 42982 h 110525"/>
              <a:gd name="connsiteX3" fmla="*/ 22225 w 264646"/>
              <a:gd name="connsiteY3" fmla="*/ 36632 h 110525"/>
              <a:gd name="connsiteX4" fmla="*/ 50800 w 264646"/>
              <a:gd name="connsiteY4" fmla="*/ 23932 h 110525"/>
              <a:gd name="connsiteX5" fmla="*/ 69850 w 264646"/>
              <a:gd name="connsiteY5" fmla="*/ 27107 h 110525"/>
              <a:gd name="connsiteX6" fmla="*/ 79375 w 264646"/>
              <a:gd name="connsiteY6" fmla="*/ 30282 h 110525"/>
              <a:gd name="connsiteX7" fmla="*/ 82550 w 264646"/>
              <a:gd name="connsiteY7" fmla="*/ 39807 h 110525"/>
              <a:gd name="connsiteX8" fmla="*/ 101600 w 264646"/>
              <a:gd name="connsiteY8" fmla="*/ 46157 h 110525"/>
              <a:gd name="connsiteX9" fmla="*/ 114300 w 264646"/>
              <a:gd name="connsiteY9" fmla="*/ 58857 h 110525"/>
              <a:gd name="connsiteX10" fmla="*/ 133350 w 264646"/>
              <a:gd name="connsiteY10" fmla="*/ 71557 h 110525"/>
              <a:gd name="connsiteX11" fmla="*/ 139700 w 264646"/>
              <a:gd name="connsiteY11" fmla="*/ 81082 h 110525"/>
              <a:gd name="connsiteX12" fmla="*/ 174625 w 264646"/>
              <a:gd name="connsiteY12" fmla="*/ 81082 h 110525"/>
              <a:gd name="connsiteX13" fmla="*/ 184150 w 264646"/>
              <a:gd name="connsiteY13" fmla="*/ 77907 h 110525"/>
              <a:gd name="connsiteX14" fmla="*/ 212725 w 264646"/>
              <a:gd name="connsiteY14" fmla="*/ 65207 h 110525"/>
              <a:gd name="connsiteX15" fmla="*/ 257175 w 264646"/>
              <a:gd name="connsiteY15" fmla="*/ 58857 h 110525"/>
              <a:gd name="connsiteX16" fmla="*/ 244475 w 264646"/>
              <a:gd name="connsiteY16" fmla="*/ 46157 h 110525"/>
              <a:gd name="connsiteX17" fmla="*/ 238125 w 264646"/>
              <a:gd name="connsiteY17" fmla="*/ 36632 h 110525"/>
              <a:gd name="connsiteX18" fmla="*/ 231775 w 264646"/>
              <a:gd name="connsiteY18" fmla="*/ 17582 h 110525"/>
              <a:gd name="connsiteX19" fmla="*/ 222250 w 264646"/>
              <a:gd name="connsiteY19" fmla="*/ 11232 h 110525"/>
              <a:gd name="connsiteX20" fmla="*/ 219075 w 264646"/>
              <a:gd name="connsiteY20" fmla="*/ 1707 h 110525"/>
              <a:gd name="connsiteX21" fmla="*/ 228600 w 264646"/>
              <a:gd name="connsiteY21" fmla="*/ 8057 h 110525"/>
              <a:gd name="connsiteX22" fmla="*/ 231775 w 264646"/>
              <a:gd name="connsiteY22" fmla="*/ 17582 h 110525"/>
              <a:gd name="connsiteX23" fmla="*/ 254000 w 264646"/>
              <a:gd name="connsiteY23" fmla="*/ 39807 h 110525"/>
              <a:gd name="connsiteX24" fmla="*/ 257175 w 264646"/>
              <a:gd name="connsiteY24" fmla="*/ 68382 h 110525"/>
              <a:gd name="connsiteX25" fmla="*/ 247650 w 264646"/>
              <a:gd name="connsiteY25" fmla="*/ 74732 h 110525"/>
              <a:gd name="connsiteX26" fmla="*/ 241300 w 264646"/>
              <a:gd name="connsiteY26" fmla="*/ 84257 h 110525"/>
              <a:gd name="connsiteX27" fmla="*/ 228600 w 264646"/>
              <a:gd name="connsiteY27" fmla="*/ 109657 h 11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4646" h="110525">
                <a:moveTo>
                  <a:pt x="0" y="55682"/>
                </a:moveTo>
                <a:cubicBezTo>
                  <a:pt x="1058" y="52507"/>
                  <a:pt x="808" y="48524"/>
                  <a:pt x="3175" y="46157"/>
                </a:cubicBezTo>
                <a:cubicBezTo>
                  <a:pt x="5542" y="43790"/>
                  <a:pt x="9707" y="44479"/>
                  <a:pt x="12700" y="42982"/>
                </a:cubicBezTo>
                <a:cubicBezTo>
                  <a:pt x="16113" y="41275"/>
                  <a:pt x="18738" y="38182"/>
                  <a:pt x="22225" y="36632"/>
                </a:cubicBezTo>
                <a:cubicBezTo>
                  <a:pt x="56230" y="21519"/>
                  <a:pt x="29244" y="38303"/>
                  <a:pt x="50800" y="23932"/>
                </a:cubicBezTo>
                <a:cubicBezTo>
                  <a:pt x="57150" y="24990"/>
                  <a:pt x="63566" y="25710"/>
                  <a:pt x="69850" y="27107"/>
                </a:cubicBezTo>
                <a:cubicBezTo>
                  <a:pt x="73117" y="27833"/>
                  <a:pt x="77008" y="27915"/>
                  <a:pt x="79375" y="30282"/>
                </a:cubicBezTo>
                <a:cubicBezTo>
                  <a:pt x="81742" y="32649"/>
                  <a:pt x="79827" y="37862"/>
                  <a:pt x="82550" y="39807"/>
                </a:cubicBezTo>
                <a:cubicBezTo>
                  <a:pt x="87997" y="43698"/>
                  <a:pt x="101600" y="46157"/>
                  <a:pt x="101600" y="46157"/>
                </a:cubicBezTo>
                <a:cubicBezTo>
                  <a:pt x="106988" y="62321"/>
                  <a:pt x="100445" y="51160"/>
                  <a:pt x="114300" y="58857"/>
                </a:cubicBezTo>
                <a:cubicBezTo>
                  <a:pt x="120971" y="62563"/>
                  <a:pt x="133350" y="71557"/>
                  <a:pt x="133350" y="71557"/>
                </a:cubicBezTo>
                <a:cubicBezTo>
                  <a:pt x="135467" y="74732"/>
                  <a:pt x="136720" y="78698"/>
                  <a:pt x="139700" y="81082"/>
                </a:cubicBezTo>
                <a:cubicBezTo>
                  <a:pt x="148430" y="88066"/>
                  <a:pt x="168567" y="81839"/>
                  <a:pt x="174625" y="81082"/>
                </a:cubicBezTo>
                <a:cubicBezTo>
                  <a:pt x="177800" y="80024"/>
                  <a:pt x="181157" y="79404"/>
                  <a:pt x="184150" y="77907"/>
                </a:cubicBezTo>
                <a:cubicBezTo>
                  <a:pt x="199396" y="70284"/>
                  <a:pt x="189790" y="68483"/>
                  <a:pt x="212725" y="65207"/>
                </a:cubicBezTo>
                <a:lnTo>
                  <a:pt x="257175" y="58857"/>
                </a:lnTo>
                <a:cubicBezTo>
                  <a:pt x="250248" y="38075"/>
                  <a:pt x="259869" y="58472"/>
                  <a:pt x="244475" y="46157"/>
                </a:cubicBezTo>
                <a:cubicBezTo>
                  <a:pt x="241495" y="43773"/>
                  <a:pt x="239675" y="40119"/>
                  <a:pt x="238125" y="36632"/>
                </a:cubicBezTo>
                <a:cubicBezTo>
                  <a:pt x="235407" y="30515"/>
                  <a:pt x="237344" y="21295"/>
                  <a:pt x="231775" y="17582"/>
                </a:cubicBezTo>
                <a:lnTo>
                  <a:pt x="222250" y="11232"/>
                </a:lnTo>
                <a:cubicBezTo>
                  <a:pt x="221192" y="8057"/>
                  <a:pt x="216082" y="3204"/>
                  <a:pt x="219075" y="1707"/>
                </a:cubicBezTo>
                <a:cubicBezTo>
                  <a:pt x="222488" y="0"/>
                  <a:pt x="226216" y="5077"/>
                  <a:pt x="228600" y="8057"/>
                </a:cubicBezTo>
                <a:cubicBezTo>
                  <a:pt x="230691" y="10670"/>
                  <a:pt x="230150" y="14656"/>
                  <a:pt x="231775" y="17582"/>
                </a:cubicBezTo>
                <a:cubicBezTo>
                  <a:pt x="243354" y="38424"/>
                  <a:pt x="238541" y="34654"/>
                  <a:pt x="254000" y="39807"/>
                </a:cubicBezTo>
                <a:cubicBezTo>
                  <a:pt x="257050" y="48958"/>
                  <a:pt x="264646" y="59044"/>
                  <a:pt x="257175" y="68382"/>
                </a:cubicBezTo>
                <a:cubicBezTo>
                  <a:pt x="254791" y="71362"/>
                  <a:pt x="250825" y="72615"/>
                  <a:pt x="247650" y="74732"/>
                </a:cubicBezTo>
                <a:cubicBezTo>
                  <a:pt x="245533" y="77907"/>
                  <a:pt x="242850" y="80770"/>
                  <a:pt x="241300" y="84257"/>
                </a:cubicBezTo>
                <a:cubicBezTo>
                  <a:pt x="229625" y="110525"/>
                  <a:pt x="241641" y="96616"/>
                  <a:pt x="228600" y="109657"/>
                </a:cubicBez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0232" y="5644908"/>
            <a:ext cx="162018" cy="144017"/>
            <a:chOff x="-972616" y="4229652"/>
            <a:chExt cx="162018" cy="144017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-972616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00206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-891607" y="4229652"/>
              <a:ext cx="81009" cy="144017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445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34752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“</a:t>
            </a:r>
            <a:r>
              <a:rPr lang="en-US" dirty="0"/>
              <a:t>Normal” Gentzen </a:t>
            </a:r>
            <a:r>
              <a:rPr lang="en-US" dirty="0" smtClean="0"/>
              <a:t>systems</a:t>
            </a:r>
            <a:endParaRPr lang="en-US" dirty="0"/>
          </a:p>
          <a:p>
            <a:pPr algn="l" rtl="0"/>
            <a:r>
              <a:rPr lang="en-US" dirty="0" smtClean="0"/>
              <a:t>Generalized non-deterministic </a:t>
            </a:r>
            <a:r>
              <a:rPr lang="en-US" dirty="0" err="1"/>
              <a:t>Kripke</a:t>
            </a:r>
            <a:r>
              <a:rPr lang="en-US" dirty="0"/>
              <a:t>-style semantics</a:t>
            </a:r>
          </a:p>
          <a:p>
            <a:pPr algn="l" rtl="0"/>
            <a:r>
              <a:rPr lang="en-US" dirty="0" smtClean="0"/>
              <a:t>General soundness and completeness theorem</a:t>
            </a:r>
          </a:p>
          <a:p>
            <a:pPr algn="l" rtl="0"/>
            <a:r>
              <a:rPr lang="en-US" dirty="0" err="1" smtClean="0"/>
              <a:t>Analycity</a:t>
            </a:r>
            <a:r>
              <a:rPr lang="en-US" dirty="0" smtClean="0"/>
              <a:t> of normal </a:t>
            </a:r>
            <a:r>
              <a:rPr lang="en-US" dirty="0"/>
              <a:t>Gentzen </a:t>
            </a:r>
            <a:r>
              <a:rPr lang="en-US" dirty="0" smtClean="0"/>
              <a:t>systems</a:t>
            </a:r>
          </a:p>
          <a:p>
            <a:pPr algn="l" rtl="0"/>
            <a:r>
              <a:rPr lang="en-US" dirty="0" smtClean="0"/>
              <a:t>Extensions to </a:t>
            </a:r>
            <a:r>
              <a:rPr lang="en-US" dirty="0" err="1" smtClean="0"/>
              <a:t>hypersequents</a:t>
            </a:r>
            <a:endParaRPr lang="en-US" dirty="0" smtClean="0"/>
          </a:p>
          <a:p>
            <a:pPr algn="l" rtl="0"/>
            <a:r>
              <a:rPr lang="en-US" dirty="0" smtClean="0"/>
              <a:t>Application: non-deterministic connectives in Gödel logic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571744"/>
            <a:ext cx="5076068" cy="1060472"/>
          </a:xfrm>
        </p:spPr>
        <p:txBody>
          <a:bodyPr/>
          <a:lstStyle/>
          <a:p>
            <a:pPr rtl="0" eaLnBrk="0" hangingPunct="0"/>
            <a:r>
              <a:rPr kumimoji="1" lang="en-US" sz="4000" dirty="0" smtClean="0">
                <a:solidFill>
                  <a:schemeClr val="tx2"/>
                </a:solidFill>
              </a:rPr>
              <a:t>Thank you!</a:t>
            </a:r>
            <a:endParaRPr kumimoji="1" lang="en-US" sz="4000" baseline="-25000" dirty="0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26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smtClean="0"/>
              <a:t>Normal Gentzen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462744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Fully-structural </a:t>
            </a:r>
            <a:r>
              <a:rPr lang="en-US" dirty="0"/>
              <a:t>propositional sequential systems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Normal derivation rule:</a:t>
            </a:r>
          </a:p>
          <a:p>
            <a:pPr lvl="1" algn="l" rtl="0"/>
            <a:r>
              <a:rPr lang="en-US" dirty="0" smtClean="0"/>
              <a:t>The rule: 		s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s</a:t>
            </a:r>
            <a:r>
              <a:rPr lang="en-US" baseline="-25000" dirty="0" err="1"/>
              <a:t>m</a:t>
            </a:r>
            <a:r>
              <a:rPr lang="en-US" dirty="0"/>
              <a:t> / </a:t>
            </a:r>
            <a:r>
              <a:rPr lang="en-US" dirty="0">
                <a:sym typeface="Symbol"/>
              </a:rPr>
              <a:t>c</a:t>
            </a:r>
            <a:endParaRPr lang="he-IL" baseline="-25000" dirty="0"/>
          </a:p>
          <a:p>
            <a:pPr lvl="1" algn="l" rtl="0"/>
            <a:r>
              <a:rPr lang="en-US" dirty="0" smtClean="0"/>
              <a:t>Its application: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grpSp>
        <p:nvGrpSpPr>
          <p:cNvPr id="7" name="Group 6"/>
          <p:cNvGrpSpPr/>
          <p:nvPr/>
        </p:nvGrpSpPr>
        <p:grpSpPr>
          <a:xfrm>
            <a:off x="1187624" y="4149080"/>
            <a:ext cx="6624736" cy="1569368"/>
            <a:chOff x="0" y="203199"/>
            <a:chExt cx="6096000" cy="3657600"/>
          </a:xfrm>
        </p:grpSpPr>
        <p:sp>
          <p:nvSpPr>
            <p:cNvPr id="9" name="Rectangle 8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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(s</a:t>
              </a:r>
              <a:r>
                <a:rPr lang="en-US" sz="28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)+context</a:t>
              </a:r>
              <a:r>
                <a:rPr lang="en-US" sz="2800" baseline="-25000" dirty="0">
                  <a:solidFill>
                    <a:schemeClr val="tx1"/>
                  </a:solidFill>
                </a:rPr>
                <a:t>1</a:t>
              </a:r>
              <a:r>
                <a:rPr lang="en-US" sz="2800" b="1" dirty="0" smtClean="0">
                  <a:solidFill>
                    <a:schemeClr val="tx1"/>
                  </a:solidFill>
                  <a:sym typeface="Symbol"/>
                </a:rPr>
                <a:t>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… </a:t>
              </a:r>
              <a:r>
                <a:rPr lang="he-IL" sz="2800" dirty="0">
                  <a:solidFill>
                    <a:schemeClr val="tx1"/>
                  </a:solidFill>
                  <a:sym typeface="Symbol"/>
                </a:rPr>
                <a:t>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(</a:t>
              </a:r>
              <a:r>
                <a:rPr lang="en-US" sz="2800" dirty="0" err="1" smtClean="0">
                  <a:solidFill>
                    <a:schemeClr val="tx1"/>
                  </a:solidFill>
                  <a:sym typeface="Symbol"/>
                </a:rPr>
                <a:t>s</a:t>
              </a:r>
              <a:r>
                <a:rPr lang="en-US" sz="2800" baseline="-25000" dirty="0" err="1" smtClean="0">
                  <a:solidFill>
                    <a:schemeClr val="tx1"/>
                  </a:solidFill>
                </a:rPr>
                <a:t>m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)+</a:t>
              </a:r>
              <a:r>
                <a:rPr lang="en-US" sz="2800" dirty="0" err="1" smtClean="0">
                  <a:solidFill>
                    <a:schemeClr val="tx1"/>
                  </a:solidFill>
                  <a:sym typeface="Symbol"/>
                </a:rPr>
                <a:t>context</a:t>
              </a:r>
              <a:r>
                <a:rPr lang="en-US" sz="2800" baseline="-25000" dirty="0" err="1">
                  <a:solidFill>
                    <a:schemeClr val="tx1"/>
                  </a:solidFill>
                </a:rPr>
                <a:t>m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 </a:t>
              </a:r>
              <a:endParaRPr lang="he-IL" sz="2800" dirty="0" smtClean="0">
                <a:solidFill>
                  <a:schemeClr val="tx1"/>
                </a:solidFill>
                <a:sym typeface="Symbol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dirty="0">
                  <a:solidFill>
                    <a:schemeClr val="tx1"/>
                  </a:solidFill>
                  <a:sym typeface="Symbol"/>
                </a:rPr>
                <a:t>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(c)+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context </a:t>
              </a:r>
              <a:endParaRPr lang="he-IL" sz="2800" dirty="0">
                <a:solidFill>
                  <a:schemeClr val="tx1"/>
                </a:solidFill>
                <a:sym typeface="Symbo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29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smtClean="0"/>
              <a:t>Normal Rules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7498080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Example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2386486" y="1340768"/>
            <a:ext cx="4947091" cy="1441673"/>
          </a:xfrm>
          <a:prstGeom prst="rect">
            <a:avLst/>
          </a:pr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10"/>
          <p:cNvGrpSpPr/>
          <p:nvPr/>
        </p:nvGrpSpPr>
        <p:grpSpPr>
          <a:xfrm>
            <a:off x="5148064" y="1844824"/>
            <a:ext cx="3143672" cy="1569368"/>
            <a:chOff x="0" y="203199"/>
            <a:chExt cx="6096000" cy="3657600"/>
          </a:xfrm>
        </p:grpSpPr>
        <p:sp>
          <p:nvSpPr>
            <p:cNvPr id="12" name="Rectangle 11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 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800" kern="1200" dirty="0" smtClean="0">
                <a:solidFill>
                  <a:schemeClr val="tx1"/>
                </a:solidFill>
                <a:latin typeface="Book Antiqua" pitchFamily="18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 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dirty="0" smtClean="0">
                  <a:ln/>
                  <a:solidFill>
                    <a:schemeClr val="tx1"/>
                  </a:solidFill>
                  <a:sym typeface="Symbol"/>
                </a:rPr>
                <a:t>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he-IL" sz="2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87624" y="2086868"/>
            <a:ext cx="3362915" cy="108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0" kern="1200" dirty="0" smtClean="0">
                <a:solidFill>
                  <a:schemeClr val="tx1"/>
                </a:solidFill>
              </a:rPr>
              <a:t> / 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3200" b="0" kern="1200" dirty="0" smtClean="0">
                <a:solidFill>
                  <a:schemeClr val="tx1"/>
                </a:solidFill>
              </a:rPr>
              <a:t> 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p</a:t>
            </a:r>
            <a:r>
              <a:rPr lang="en-US" sz="3200" b="0" kern="1200" baseline="-25000" noProof="0" dirty="0" smtClean="0">
                <a:solidFill>
                  <a:schemeClr val="tx1"/>
                </a:solidFill>
                <a:sym typeface="Symbol"/>
              </a:rPr>
              <a:t>2</a:t>
            </a:r>
            <a:endParaRPr lang="he-IL" sz="3200" b="0" kern="1200" baseline="-250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59896" y="3501008"/>
            <a:ext cx="3143672" cy="1569368"/>
            <a:chOff x="0" y="203199"/>
            <a:chExt cx="6096000" cy="3657600"/>
          </a:xfrm>
        </p:grpSpPr>
        <p:sp>
          <p:nvSpPr>
            <p:cNvPr id="16" name="Rectangle 15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 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800" kern="1200" dirty="0" smtClean="0">
                <a:solidFill>
                  <a:schemeClr val="tx1"/>
                </a:solidFill>
                <a:latin typeface="Book Antiqua" pitchFamily="18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dirty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l-GR" sz="2800" dirty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he-IL" sz="2800" dirty="0" smtClean="0">
                  <a:solidFill>
                    <a:schemeClr val="tx1"/>
                  </a:solidFill>
                  <a:sym typeface="Symbol"/>
                </a:rPr>
                <a:t> 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dirty="0">
                  <a:ln/>
                  <a:solidFill>
                    <a:schemeClr val="tx1"/>
                  </a:solidFill>
                  <a:sym typeface="Symbol"/>
                </a:rPr>
                <a:t></a:t>
              </a:r>
              <a:r>
                <a:rPr lang="el-GR" sz="2800" dirty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he-IL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182688" y="3714788"/>
            <a:ext cx="3362915" cy="108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0" kern="1200" dirty="0" smtClean="0">
                <a:solidFill>
                  <a:schemeClr val="tx1"/>
                </a:solidFill>
              </a:rPr>
              <a:t> / 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3200" b="0" kern="1200" dirty="0" smtClean="0">
                <a:solidFill>
                  <a:schemeClr val="tx1"/>
                </a:solidFill>
              </a:rPr>
              <a:t> 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p</a:t>
            </a:r>
            <a:r>
              <a:rPr lang="en-US" sz="3200" b="0" kern="1200" baseline="-25000" noProof="0" dirty="0" smtClean="0">
                <a:solidFill>
                  <a:schemeClr val="tx1"/>
                </a:solidFill>
                <a:sym typeface="Symbol"/>
              </a:rPr>
              <a:t>2</a:t>
            </a:r>
            <a:endParaRPr lang="he-IL" sz="3200" b="0" kern="12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5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smtClean="0"/>
              <a:t>Normal Rules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7498080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Example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2386486" y="1340768"/>
            <a:ext cx="4947091" cy="1441673"/>
          </a:xfrm>
          <a:prstGeom prst="rect">
            <a:avLst/>
          </a:pr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10"/>
          <p:cNvGrpSpPr/>
          <p:nvPr/>
        </p:nvGrpSpPr>
        <p:grpSpPr>
          <a:xfrm>
            <a:off x="5148064" y="1844824"/>
            <a:ext cx="3143672" cy="1569368"/>
            <a:chOff x="0" y="203199"/>
            <a:chExt cx="6096000" cy="3657600"/>
          </a:xfrm>
        </p:grpSpPr>
        <p:sp>
          <p:nvSpPr>
            <p:cNvPr id="12" name="Rectangle 11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 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800" kern="1200" dirty="0" smtClean="0">
                <a:solidFill>
                  <a:schemeClr val="tx1"/>
                </a:solidFill>
                <a:latin typeface="Book Antiqua" pitchFamily="18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 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dirty="0" smtClean="0">
                  <a:ln/>
                  <a:solidFill>
                    <a:schemeClr val="tx1"/>
                  </a:solidFill>
                  <a:sym typeface="Symbol"/>
                </a:rPr>
                <a:t>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he-IL" sz="2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87624" y="2086868"/>
            <a:ext cx="3362915" cy="108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0" kern="1200" dirty="0" smtClean="0">
                <a:solidFill>
                  <a:schemeClr val="tx1"/>
                </a:solidFill>
              </a:rPr>
              <a:t> / 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3200" b="0" kern="1200" dirty="0" smtClean="0">
                <a:solidFill>
                  <a:schemeClr val="tx1"/>
                </a:solidFill>
              </a:rPr>
              <a:t> 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p</a:t>
            </a:r>
            <a:r>
              <a:rPr lang="en-US" sz="3200" b="0" kern="1200" baseline="-25000" noProof="0" dirty="0" smtClean="0">
                <a:solidFill>
                  <a:schemeClr val="tx1"/>
                </a:solidFill>
                <a:sym typeface="Symbol"/>
              </a:rPr>
              <a:t>2</a:t>
            </a:r>
            <a:endParaRPr lang="he-IL" sz="3200" b="0" kern="1200" baseline="-250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159896" y="3501008"/>
            <a:ext cx="3143672" cy="1569368"/>
            <a:chOff x="0" y="203199"/>
            <a:chExt cx="6096000" cy="3657600"/>
          </a:xfrm>
        </p:grpSpPr>
        <p:sp>
          <p:nvSpPr>
            <p:cNvPr id="16" name="Rectangle 15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 </a:t>
              </a:r>
              <a:r>
                <a:rPr lang="el-GR" sz="28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800" kern="1200" dirty="0" smtClean="0">
                <a:solidFill>
                  <a:schemeClr val="tx1"/>
                </a:solidFill>
                <a:latin typeface="Book Antiqua" pitchFamily="18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dirty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l-GR" sz="2800" dirty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he-IL" sz="2800" dirty="0" smtClean="0">
                  <a:solidFill>
                    <a:schemeClr val="tx1"/>
                  </a:solidFill>
                  <a:sym typeface="Symbol"/>
                </a:rPr>
                <a:t> 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dirty="0">
                  <a:ln/>
                  <a:solidFill>
                    <a:schemeClr val="tx1"/>
                  </a:solidFill>
                  <a:sym typeface="Symbol"/>
                </a:rPr>
                <a:t></a:t>
              </a:r>
              <a:r>
                <a:rPr lang="el-GR" sz="2800" dirty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he-IL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23528" y="5373216"/>
            <a:ext cx="7703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3200" dirty="0"/>
              <a:t>Each premise is </a:t>
            </a:r>
            <a:r>
              <a:rPr lang="en-US" sz="3200" dirty="0" smtClean="0"/>
              <a:t>associated </a:t>
            </a:r>
            <a:r>
              <a:rPr lang="en-US" sz="3200" dirty="0"/>
              <a:t>with a context </a:t>
            </a:r>
            <a:r>
              <a:rPr lang="en-US" sz="3200" dirty="0" smtClean="0"/>
              <a:t>restriction.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1182688" y="3714788"/>
            <a:ext cx="3362915" cy="108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 </a:t>
            </a:r>
            <a:r>
              <a:rPr lang="en-US" sz="3200" b="0" kern="1200" dirty="0" smtClean="0">
                <a:solidFill>
                  <a:schemeClr val="tx1"/>
                </a:solidFill>
              </a:rPr>
              <a:t>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0" kern="1200" dirty="0" smtClean="0">
                <a:solidFill>
                  <a:schemeClr val="tx1"/>
                </a:solidFill>
              </a:rPr>
              <a:t> / </a:t>
            </a:r>
            <a:r>
              <a:rPr lang="en-US" sz="3200" b="0" kern="120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3200" b="0" kern="1200" dirty="0" smtClean="0">
                <a:solidFill>
                  <a:schemeClr val="tx1"/>
                </a:solidFill>
              </a:rPr>
              <a:t> p</a:t>
            </a:r>
            <a:r>
              <a:rPr lang="en-US" sz="3200" b="0" kern="1200" baseline="-25000" dirty="0" smtClean="0">
                <a:solidFill>
                  <a:schemeClr val="tx1"/>
                </a:solidFill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p</a:t>
            </a:r>
            <a:r>
              <a:rPr lang="en-US" sz="3200" b="0" kern="1200" baseline="-25000" noProof="0" dirty="0" smtClean="0">
                <a:solidFill>
                  <a:schemeClr val="tx1"/>
                </a:solidFill>
                <a:sym typeface="Symbol"/>
              </a:rPr>
              <a:t>2</a:t>
            </a:r>
            <a:endParaRPr lang="he-IL" sz="3200" b="0" kern="1200" baseline="-25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0828" y="2629508"/>
            <a:ext cx="2170236" cy="108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l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kern="1200" dirty="0" err="1" smtClean="0">
                <a:solidFill>
                  <a:schemeClr val="tx1"/>
                </a:solidFill>
              </a:rPr>
              <a:t>wff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400" dirty="0" err="1" smtClean="0">
                <a:solidFill>
                  <a:schemeClr val="tx1"/>
                </a:solidFill>
                <a:sym typeface="Symbol"/>
              </a:rPr>
              <a:t>wff</a:t>
            </a:r>
            <a:endParaRPr lang="he-IL" sz="2400" b="0" kern="1200" baseline="-25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66516" y="4257428"/>
            <a:ext cx="2170236" cy="10852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l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0" kern="1200" dirty="0" err="1" smtClean="0">
                <a:solidFill>
                  <a:schemeClr val="tx1"/>
                </a:solidFill>
              </a:rPr>
              <a:t>wff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  </a:t>
            </a:r>
            <a:endParaRPr lang="he-IL" sz="2400" b="0" kern="12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3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smtClean="0"/>
              <a:t>Many-Sided Sequents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246720" cy="5168046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Classical sequent: </a:t>
            </a:r>
            <a:r>
              <a:rPr lang="he-IL" dirty="0" smtClean="0"/>
              <a:t> </a:t>
            </a:r>
            <a:r>
              <a:rPr lang="he-IL" dirty="0" smtClean="0">
                <a:sym typeface="Symbol"/>
              </a:rPr>
              <a:t></a:t>
            </a:r>
            <a:r>
              <a:rPr lang="en-US" dirty="0">
                <a:sym typeface="Symbol"/>
              </a:rPr>
              <a:t></a:t>
            </a:r>
            <a:r>
              <a:rPr lang="he-IL" dirty="0">
                <a:sym typeface="Symbol"/>
              </a:rPr>
              <a:t></a:t>
            </a:r>
            <a:r>
              <a:rPr lang="en-US" dirty="0">
                <a:sym typeface="Symbol"/>
              </a:rPr>
              <a:t> (</a:t>
            </a:r>
            <a:r>
              <a:rPr lang="he-IL" dirty="0" smtClean="0">
                <a:sym typeface="Symbol"/>
              </a:rPr>
              <a:t>,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are finite </a:t>
            </a:r>
            <a:r>
              <a:rPr lang="en-US" b="1" dirty="0">
                <a:sym typeface="Symbol"/>
              </a:rPr>
              <a:t>sets</a:t>
            </a:r>
            <a:r>
              <a:rPr lang="en-US" dirty="0">
                <a:sym typeface="Symbol"/>
              </a:rPr>
              <a:t> of formulas)</a:t>
            </a:r>
          </a:p>
          <a:p>
            <a:pPr algn="l" rtl="0"/>
            <a:r>
              <a:rPr lang="en-US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-sided </a:t>
            </a:r>
            <a:r>
              <a:rPr lang="en-US" dirty="0">
                <a:sym typeface="Symbol"/>
              </a:rPr>
              <a:t>sequent</a:t>
            </a:r>
            <a:r>
              <a:rPr lang="en-US" dirty="0" smtClean="0">
                <a:sym typeface="Symbol"/>
              </a:rPr>
              <a:t>: 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; 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; … ; </a:t>
            </a:r>
            <a:r>
              <a:rPr lang="en-US" baseline="-25000" dirty="0">
                <a:sym typeface="Symbol"/>
              </a:rPr>
              <a:t>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Notation</a:t>
            </a:r>
          </a:p>
          <a:p>
            <a:pPr lvl="1" algn="l" rtl="0"/>
            <a:r>
              <a:rPr lang="en-US" dirty="0"/>
              <a:t>Let </a:t>
            </a:r>
            <a:r>
              <a:rPr lang="en-US" dirty="0">
                <a:latin typeface="Lucida Calligraphy" pitchFamily="66" charset="0"/>
              </a:rPr>
              <a:t>I </a:t>
            </a:r>
            <a:r>
              <a:rPr lang="en-US" dirty="0" smtClean="0"/>
              <a:t>be </a:t>
            </a:r>
            <a:r>
              <a:rPr lang="en-US" dirty="0"/>
              <a:t>a finite set of </a:t>
            </a:r>
            <a:r>
              <a:rPr lang="en-US" dirty="0" smtClean="0"/>
              <a:t>signs.</a:t>
            </a:r>
          </a:p>
          <a:p>
            <a:pPr lvl="1" algn="l" rtl="0"/>
            <a:r>
              <a:rPr lang="en-US" sz="2900" dirty="0" smtClean="0"/>
              <a:t>A </a:t>
            </a:r>
            <a:r>
              <a:rPr lang="en-US" sz="2900" dirty="0"/>
              <a:t>signed </a:t>
            </a:r>
            <a:r>
              <a:rPr lang="en-US" sz="2900" dirty="0" smtClean="0"/>
              <a:t>formula:   i</a:t>
            </a:r>
            <a:r>
              <a:rPr lang="en-US" sz="2900" dirty="0" smtClean="0">
                <a:sym typeface="Symbol"/>
              </a:rPr>
              <a:t></a:t>
            </a:r>
            <a:r>
              <a:rPr lang="el-GR" sz="2900" dirty="0" smtClean="0">
                <a:latin typeface="Book Antiqua" pitchFamily="18" charset="0"/>
              </a:rPr>
              <a:t>ψ</a:t>
            </a:r>
            <a:r>
              <a:rPr lang="en-US" sz="2900" dirty="0" smtClean="0"/>
              <a:t>   (</a:t>
            </a:r>
            <a:r>
              <a:rPr lang="en-US" sz="2900" dirty="0" err="1" smtClean="0"/>
              <a:t>i</a:t>
            </a:r>
            <a:r>
              <a:rPr lang="en-US" sz="2900" dirty="0" err="1" smtClean="0">
                <a:sym typeface="Symbol"/>
              </a:rPr>
              <a:t></a:t>
            </a:r>
            <a:r>
              <a:rPr lang="en-US" sz="2000" dirty="0" err="1" smtClean="0">
                <a:latin typeface="Lucida Calligraphy" pitchFamily="66" charset="0"/>
              </a:rPr>
              <a:t>I</a:t>
            </a:r>
            <a:r>
              <a:rPr lang="en-US" sz="2900" dirty="0" smtClean="0"/>
              <a:t> </a:t>
            </a:r>
            <a:r>
              <a:rPr lang="en-US" sz="2900" dirty="0"/>
              <a:t>and </a:t>
            </a:r>
            <a:r>
              <a:rPr lang="el-GR" dirty="0">
                <a:latin typeface="Book Antiqua" pitchFamily="18" charset="0"/>
              </a:rPr>
              <a:t>ψ</a:t>
            </a:r>
            <a:r>
              <a:rPr lang="en-US" sz="2900" dirty="0"/>
              <a:t> is a </a:t>
            </a:r>
            <a:r>
              <a:rPr lang="en-US" sz="2900" dirty="0" smtClean="0"/>
              <a:t>formula).</a:t>
            </a:r>
          </a:p>
          <a:p>
            <a:pPr lvl="1" algn="l" rtl="0"/>
            <a:r>
              <a:rPr lang="en-US" sz="2900" dirty="0" smtClean="0"/>
              <a:t>A </a:t>
            </a:r>
            <a:r>
              <a:rPr lang="en-US" sz="2900" dirty="0"/>
              <a:t>sequent is a finite set of signed </a:t>
            </a:r>
            <a:r>
              <a:rPr lang="en-US" sz="2900" dirty="0" smtClean="0"/>
              <a:t>formulas.</a:t>
            </a:r>
            <a:endParaRPr lang="en-US" sz="2900" dirty="0"/>
          </a:p>
          <a:p>
            <a:pPr algn="l" rtl="0"/>
            <a:endParaRPr lang="en-US" sz="2900" dirty="0" smtClean="0"/>
          </a:p>
          <a:p>
            <a:pPr algn="l" rtl="0"/>
            <a:r>
              <a:rPr lang="en-US" dirty="0"/>
              <a:t>Negative </a:t>
            </a:r>
            <a:r>
              <a:rPr lang="en-US" dirty="0" smtClean="0"/>
              <a:t>interpretation     </a:t>
            </a:r>
            <a:r>
              <a:rPr lang="en-US" sz="2600" dirty="0" smtClean="0"/>
              <a:t>[</a:t>
            </a:r>
            <a:r>
              <a:rPr lang="en-US" sz="2600" dirty="0" err="1" smtClean="0"/>
              <a:t>Baaz</a:t>
            </a:r>
            <a:r>
              <a:rPr lang="en-US" sz="2600" dirty="0"/>
              <a:t>, </a:t>
            </a:r>
            <a:r>
              <a:rPr lang="en-US" sz="2600" dirty="0" err="1" smtClean="0"/>
              <a:t>Fermüller</a:t>
            </a:r>
            <a:r>
              <a:rPr lang="en-US" sz="2600" dirty="0"/>
              <a:t>, </a:t>
            </a:r>
            <a:r>
              <a:rPr lang="en-US" sz="2600" dirty="0" smtClean="0"/>
              <a:t>Zach `93]</a:t>
            </a:r>
          </a:p>
          <a:p>
            <a:pPr marL="82296" indent="0" algn="ctr" rtl="0">
              <a:buNone/>
            </a:pPr>
            <a:r>
              <a:rPr lang="en-US" sz="2900" dirty="0" smtClean="0"/>
              <a:t>{i</a:t>
            </a:r>
            <a:r>
              <a:rPr lang="en-US" sz="2900" baseline="-25000" dirty="0" smtClean="0"/>
              <a:t>1</a:t>
            </a:r>
            <a:r>
              <a:rPr lang="en-US" sz="2900" dirty="0" smtClean="0">
                <a:sym typeface="Symbol"/>
              </a:rPr>
              <a:t></a:t>
            </a:r>
            <a:r>
              <a:rPr lang="el-GR" sz="2800" dirty="0" smtClean="0">
                <a:latin typeface="Book Antiqua" pitchFamily="18" charset="0"/>
              </a:rPr>
              <a:t>ψ</a:t>
            </a:r>
            <a:r>
              <a:rPr lang="en-US" sz="2900" baseline="-25000" dirty="0" smtClean="0"/>
              <a:t>1</a:t>
            </a:r>
            <a:r>
              <a:rPr lang="en-US" sz="2900" dirty="0" smtClean="0"/>
              <a:t>, …, i</a:t>
            </a:r>
            <a:r>
              <a:rPr lang="en-US" sz="2900" baseline="-25000" dirty="0" smtClean="0"/>
              <a:t>n</a:t>
            </a:r>
            <a:r>
              <a:rPr lang="en-US" sz="2900" dirty="0" smtClean="0">
                <a:sym typeface="Symbol"/>
              </a:rPr>
              <a:t></a:t>
            </a:r>
            <a:r>
              <a:rPr lang="el-GR" sz="2800" dirty="0" smtClean="0">
                <a:latin typeface="Book Antiqua" pitchFamily="18" charset="0"/>
              </a:rPr>
              <a:t>ψ</a:t>
            </a:r>
            <a:r>
              <a:rPr lang="en-US" sz="2900" baseline="-25000" dirty="0" smtClean="0"/>
              <a:t>n</a:t>
            </a:r>
            <a:r>
              <a:rPr lang="en-US" sz="2900" dirty="0" smtClean="0"/>
              <a:t>} is true </a:t>
            </a:r>
            <a:r>
              <a:rPr lang="en-US" sz="2900" dirty="0" err="1" smtClean="0"/>
              <a:t>iff</a:t>
            </a:r>
            <a:r>
              <a:rPr lang="en-US" sz="2900" dirty="0" smtClean="0"/>
              <a:t> </a:t>
            </a:r>
          </a:p>
          <a:p>
            <a:pPr marL="82296" indent="0" algn="ctr" rtl="0">
              <a:buNone/>
            </a:pPr>
            <a:r>
              <a:rPr lang="en-US" sz="2900" dirty="0"/>
              <a:t>	</a:t>
            </a:r>
            <a:r>
              <a:rPr lang="en-US" sz="2900" dirty="0" err="1" smtClean="0"/>
              <a:t>i</a:t>
            </a:r>
            <a:r>
              <a:rPr lang="en-US" sz="2900" baseline="-25000" dirty="0" err="1" smtClean="0"/>
              <a:t>k</a:t>
            </a:r>
            <a:r>
              <a:rPr lang="en-US" sz="2900" dirty="0" smtClean="0"/>
              <a:t> </a:t>
            </a:r>
            <a:r>
              <a:rPr lang="en-US" sz="2900" dirty="0"/>
              <a:t>is </a:t>
            </a:r>
            <a:r>
              <a:rPr lang="en-US" sz="2900" b="1" dirty="0"/>
              <a:t>not</a:t>
            </a:r>
            <a:r>
              <a:rPr lang="en-US" sz="2900" dirty="0"/>
              <a:t> the </a:t>
            </a:r>
            <a:r>
              <a:rPr lang="en-US" sz="2900" dirty="0" smtClean="0"/>
              <a:t>truth-value </a:t>
            </a:r>
            <a:r>
              <a:rPr lang="en-US" sz="2900" dirty="0"/>
              <a:t>assigned to </a:t>
            </a:r>
            <a:r>
              <a:rPr lang="el-GR" sz="2800" dirty="0" smtClean="0">
                <a:latin typeface="Book Antiqua" pitchFamily="18" charset="0"/>
              </a:rPr>
              <a:t>ψ</a:t>
            </a:r>
            <a:r>
              <a:rPr lang="en-US" sz="2900" baseline="-25000" dirty="0" smtClean="0"/>
              <a:t>k</a:t>
            </a:r>
            <a:r>
              <a:rPr lang="en-US" sz="2900" dirty="0" smtClean="0"/>
              <a:t> </a:t>
            </a:r>
            <a:r>
              <a:rPr lang="en-US" sz="2900" dirty="0"/>
              <a:t>for some </a:t>
            </a:r>
            <a:r>
              <a:rPr lang="en-US" sz="2900" dirty="0" err="1"/>
              <a:t>i</a:t>
            </a:r>
            <a:r>
              <a:rPr lang="en-US" sz="2900" dirty="0" err="1" smtClean="0">
                <a:sym typeface="Symbol"/>
              </a:rPr>
              <a:t></a:t>
            </a:r>
            <a:r>
              <a:rPr lang="en-US" sz="2900" dirty="0" err="1" smtClean="0"/>
              <a:t>k</a:t>
            </a:r>
            <a:r>
              <a:rPr lang="en-US" sz="2900" dirty="0" err="1" smtClean="0">
                <a:sym typeface="Symbol"/>
              </a:rPr>
              <a:t></a:t>
            </a:r>
            <a:r>
              <a:rPr lang="en-US" sz="2900" dirty="0" err="1" smtClean="0"/>
              <a:t>n</a:t>
            </a:r>
            <a:endParaRPr lang="en-US" sz="2900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Classical </a:t>
            </a:r>
            <a:r>
              <a:rPr lang="en-US" dirty="0"/>
              <a:t>sequent </a:t>
            </a:r>
            <a:r>
              <a:rPr lang="en-US" dirty="0" smtClean="0"/>
              <a:t>notation    </a:t>
            </a:r>
            <a:r>
              <a:rPr lang="en-US" dirty="0" smtClean="0">
                <a:latin typeface="Lucida Calligraphy" pitchFamily="66" charset="0"/>
              </a:rPr>
              <a:t>I</a:t>
            </a:r>
            <a:r>
              <a:rPr lang="en-US" dirty="0" smtClean="0">
                <a:latin typeface="+mj-lt"/>
              </a:rPr>
              <a:t> = {</a:t>
            </a:r>
            <a:r>
              <a:rPr lang="en-US" dirty="0" err="1" smtClean="0">
                <a:latin typeface="+mj-lt"/>
              </a:rPr>
              <a:t>t,f</a:t>
            </a:r>
            <a:r>
              <a:rPr lang="en-US" dirty="0" smtClean="0">
                <a:latin typeface="+mj-lt"/>
              </a:rPr>
              <a:t>}</a:t>
            </a:r>
            <a:endParaRPr lang="en-US" dirty="0">
              <a:latin typeface="+mj-lt"/>
            </a:endParaRPr>
          </a:p>
          <a:p>
            <a:pPr marL="82296" indent="0" algn="ctr" rtl="0">
              <a:buNone/>
            </a:pPr>
            <a:r>
              <a:rPr lang="en-US" sz="2900" dirty="0" smtClean="0">
                <a:sym typeface="Symbol"/>
              </a:rPr>
              <a:t>	</a:t>
            </a:r>
            <a:r>
              <a:rPr lang="he-IL" sz="2900" dirty="0" smtClean="0">
                <a:sym typeface="Symbol"/>
              </a:rPr>
              <a:t></a:t>
            </a:r>
            <a:r>
              <a:rPr lang="en-US" sz="2900" dirty="0">
                <a:sym typeface="Symbol"/>
              </a:rPr>
              <a:t></a:t>
            </a:r>
            <a:r>
              <a:rPr lang="he-IL" sz="2900" dirty="0">
                <a:sym typeface="Symbol"/>
              </a:rPr>
              <a:t>	</a:t>
            </a:r>
            <a:r>
              <a:rPr lang="en-US" sz="2900" dirty="0" smtClean="0"/>
              <a:t>   is	{ t</a:t>
            </a:r>
            <a:r>
              <a:rPr lang="en-US" sz="2900" dirty="0" smtClean="0">
                <a:sym typeface="Symbol"/>
              </a:rPr>
              <a:t></a:t>
            </a:r>
            <a:r>
              <a:rPr lang="el-GR" sz="2800" dirty="0">
                <a:latin typeface="Book Antiqua" pitchFamily="18" charset="0"/>
              </a:rPr>
              <a:t>ψ</a:t>
            </a:r>
            <a:r>
              <a:rPr lang="en-US" sz="2900" dirty="0" smtClean="0"/>
              <a:t> </a:t>
            </a:r>
            <a:r>
              <a:rPr lang="en-US" sz="2900" dirty="0"/>
              <a:t>| </a:t>
            </a:r>
            <a:r>
              <a:rPr lang="el-GR" sz="2800" dirty="0">
                <a:latin typeface="Book Antiqua" pitchFamily="18" charset="0"/>
              </a:rPr>
              <a:t>ψ</a:t>
            </a:r>
            <a:r>
              <a:rPr lang="en-US" sz="2900" dirty="0" smtClean="0">
                <a:sym typeface="Symbol"/>
              </a:rPr>
              <a:t></a:t>
            </a:r>
            <a:r>
              <a:rPr lang="he-IL" sz="2900" dirty="0" smtClean="0">
                <a:sym typeface="Symbol"/>
              </a:rPr>
              <a:t></a:t>
            </a:r>
            <a:r>
              <a:rPr lang="en-US" sz="2900" dirty="0" smtClean="0">
                <a:sym typeface="Symbol"/>
              </a:rPr>
              <a:t> </a:t>
            </a:r>
            <a:r>
              <a:rPr lang="en-US" sz="2900" dirty="0" smtClean="0"/>
              <a:t>} </a:t>
            </a:r>
            <a:r>
              <a:rPr lang="en-US" sz="2900" dirty="0">
                <a:sym typeface="Symbol"/>
              </a:rPr>
              <a:t> </a:t>
            </a:r>
            <a:r>
              <a:rPr lang="en-US" sz="2900" dirty="0" smtClean="0"/>
              <a:t>{ f</a:t>
            </a:r>
            <a:r>
              <a:rPr lang="en-US" sz="2900" dirty="0" smtClean="0">
                <a:sym typeface="Symbol"/>
              </a:rPr>
              <a:t></a:t>
            </a:r>
            <a:r>
              <a:rPr lang="el-GR" sz="2800" dirty="0">
                <a:latin typeface="Book Antiqua" pitchFamily="18" charset="0"/>
              </a:rPr>
              <a:t>ψ</a:t>
            </a:r>
            <a:r>
              <a:rPr lang="en-US" sz="2900" dirty="0" smtClean="0"/>
              <a:t> </a:t>
            </a:r>
            <a:r>
              <a:rPr lang="en-US" sz="2900" dirty="0"/>
              <a:t>| </a:t>
            </a:r>
            <a:r>
              <a:rPr lang="el-GR" sz="2800" dirty="0">
                <a:latin typeface="Book Antiqua" pitchFamily="18" charset="0"/>
              </a:rPr>
              <a:t>ψ</a:t>
            </a:r>
            <a:r>
              <a:rPr lang="en-US" sz="2900" dirty="0" smtClean="0">
                <a:sym typeface="Symbol"/>
              </a:rPr>
              <a:t></a:t>
            </a:r>
            <a:r>
              <a:rPr lang="he-IL" sz="2900" dirty="0" smtClean="0">
                <a:sym typeface="Symbol"/>
              </a:rPr>
              <a:t></a:t>
            </a:r>
            <a:r>
              <a:rPr lang="en-US" sz="2900" dirty="0" smtClean="0">
                <a:sym typeface="Symbol"/>
              </a:rPr>
              <a:t> </a:t>
            </a:r>
            <a:r>
              <a:rPr lang="en-US" sz="2900" dirty="0" smtClean="0"/>
              <a:t>}</a:t>
            </a:r>
            <a:endParaRPr lang="en-US" sz="29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684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/>
              <a:t>Normal Rules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78768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A normal rule:</a:t>
            </a:r>
          </a:p>
          <a:p>
            <a:pPr lvl="1" algn="l" rtl="0"/>
            <a:r>
              <a:rPr lang="en-US" b="1" dirty="0" smtClean="0"/>
              <a:t>Premises:</a:t>
            </a:r>
            <a:r>
              <a:rPr lang="en-US" dirty="0" smtClean="0"/>
              <a:t> sequents s</a:t>
            </a:r>
            <a:r>
              <a:rPr lang="en-US" baseline="-25000" dirty="0" smtClean="0"/>
              <a:t>1 </a:t>
            </a:r>
            <a:r>
              <a:rPr lang="en-US" dirty="0" smtClean="0"/>
              <a:t>…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</a:t>
            </a:r>
            <a:endParaRPr lang="en-US" baseline="-25000" dirty="0" smtClean="0"/>
          </a:p>
          <a:p>
            <a:pPr lvl="1" algn="l" rtl="0"/>
            <a:r>
              <a:rPr lang="en-US" b="1" dirty="0" smtClean="0"/>
              <a:t>Context restrictions:</a:t>
            </a:r>
            <a:r>
              <a:rPr lang="en-US" dirty="0" smtClean="0"/>
              <a:t> corresponding sets of signed formulas </a:t>
            </a:r>
            <a:r>
              <a:rPr lang="en-US" dirty="0" smtClean="0">
                <a:sym typeface="Symbol"/>
              </a:rPr>
              <a:t>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… </a:t>
            </a:r>
            <a:r>
              <a:rPr lang="en-US" dirty="0" smtClean="0">
                <a:sym typeface="Symbol"/>
              </a:rPr>
              <a:t></a:t>
            </a:r>
            <a:r>
              <a:rPr lang="en-US" baseline="-25000" dirty="0" smtClean="0"/>
              <a:t>m</a:t>
            </a:r>
          </a:p>
          <a:p>
            <a:pPr lvl="1" algn="l" rtl="0"/>
            <a:r>
              <a:rPr lang="en-US" b="1" dirty="0" smtClean="0"/>
              <a:t>A Conclusion: 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sequent </a:t>
            </a:r>
            <a:r>
              <a:rPr lang="en-US" dirty="0"/>
              <a:t>c</a:t>
            </a:r>
          </a:p>
          <a:p>
            <a:pPr marL="365760" lvl="1" indent="-283464" algn="l" rtl="0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1200" dirty="0" smtClean="0"/>
          </a:p>
          <a:p>
            <a:pPr marL="365760" lvl="1" indent="-283464" algn="l" rtl="0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Its application:</a:t>
            </a:r>
          </a:p>
          <a:p>
            <a:pPr marL="365760" lvl="1" indent="-283464" algn="l" rtl="0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3200" dirty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grpSp>
        <p:nvGrpSpPr>
          <p:cNvPr id="5" name="Group 4"/>
          <p:cNvGrpSpPr/>
          <p:nvPr/>
        </p:nvGrpSpPr>
        <p:grpSpPr>
          <a:xfrm>
            <a:off x="755576" y="4797152"/>
            <a:ext cx="7706297" cy="1785392"/>
            <a:chOff x="0" y="203199"/>
            <a:chExt cx="6260248" cy="3657600"/>
          </a:xfrm>
        </p:grpSpPr>
        <p:sp>
          <p:nvSpPr>
            <p:cNvPr id="6" name="Rectangle 5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64248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kern="1200" dirty="0" smtClean="0">
                  <a:solidFill>
                    <a:schemeClr val="tx1"/>
                  </a:solidFill>
                  <a:sym typeface="Symbol"/>
                </a:rPr>
                <a:t></a:t>
              </a:r>
              <a:r>
                <a:rPr lang="en-US" sz="2800" kern="1200" dirty="0" smtClean="0">
                  <a:solidFill>
                    <a:schemeClr val="tx1"/>
                  </a:solidFill>
                  <a:sym typeface="Symbol"/>
                </a:rPr>
                <a:t>(s</a:t>
              </a:r>
              <a:r>
                <a:rPr lang="en-US" sz="28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)  (s’ </a:t>
              </a:r>
              <a:r>
                <a:rPr lang="en-US" sz="2800" dirty="0" smtClean="0">
                  <a:sym typeface="Symbol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</a:t>
              </a:r>
              <a:r>
                <a:rPr lang="en-US" sz="2800" baseline="-25000" dirty="0">
                  <a:solidFill>
                    <a:schemeClr val="tx1"/>
                  </a:solidFill>
                </a:rPr>
                <a:t>1</a:t>
              </a:r>
              <a:r>
                <a:rPr lang="en-US" sz="2800" dirty="0">
                  <a:solidFill>
                    <a:schemeClr val="tx1"/>
                  </a:solidFill>
                </a:rPr>
                <a:t>)</a:t>
              </a:r>
              <a:r>
                <a:rPr lang="en-US" sz="2800" baseline="-25000" dirty="0" smtClean="0"/>
                <a:t>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  … </a:t>
              </a:r>
              <a:r>
                <a:rPr lang="he-IL" sz="2800" dirty="0" smtClean="0">
                  <a:solidFill>
                    <a:schemeClr val="tx1"/>
                  </a:solidFill>
                  <a:sym typeface="Symbol"/>
                </a:rPr>
                <a:t>  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(</a:t>
              </a:r>
              <a:r>
                <a:rPr lang="en-US" sz="2800" dirty="0" err="1" smtClean="0">
                  <a:solidFill>
                    <a:schemeClr val="tx1"/>
                  </a:solidFill>
                  <a:sym typeface="Symbol"/>
                </a:rPr>
                <a:t>s</a:t>
              </a:r>
              <a:r>
                <a:rPr lang="en-US" sz="2800" baseline="-25000" dirty="0" err="1" smtClean="0">
                  <a:solidFill>
                    <a:schemeClr val="tx1"/>
                  </a:solidFill>
                </a:rPr>
                <a:t>m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) 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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(s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’ </a:t>
              </a:r>
              <a:r>
                <a:rPr lang="en-US" sz="2800" dirty="0">
                  <a:sym typeface="Symbol"/>
                </a:rPr>
                <a:t>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</a:t>
              </a:r>
              <a:r>
                <a:rPr lang="en-US" sz="2800" baseline="-25000" dirty="0" smtClean="0">
                  <a:solidFill>
                    <a:schemeClr val="tx1"/>
                  </a:solidFill>
                  <a:sym typeface="Symbol"/>
                </a:rPr>
                <a:t>m</a:t>
              </a:r>
              <a:r>
                <a:rPr lang="en-US" sz="2800" dirty="0" smtClean="0">
                  <a:solidFill>
                    <a:schemeClr val="tx1"/>
                  </a:solidFill>
                </a:rPr>
                <a:t>) 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800" dirty="0" smtClean="0">
                  <a:solidFill>
                    <a:schemeClr val="tx1"/>
                  </a:solidFill>
                  <a:sym typeface="Symbol"/>
                </a:rPr>
                <a:t>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(c)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 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s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’ </a:t>
              </a:r>
              <a:endParaRPr lang="he-IL" sz="2800" dirty="0">
                <a:solidFill>
                  <a:schemeClr val="tx1"/>
                </a:solidFill>
                <a:sym typeface="Symbo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790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Examples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06760" cy="459198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S4’s Box</a:t>
            </a:r>
          </a:p>
          <a:p>
            <a:pPr marL="82296" indent="0" algn="l" rtl="0">
              <a:buNone/>
            </a:pPr>
            <a:r>
              <a:rPr lang="en-US" sz="2400" dirty="0">
                <a:latin typeface="Lucida Calligraphy" pitchFamily="66" charset="0"/>
              </a:rPr>
              <a:t>	I</a:t>
            </a:r>
            <a:r>
              <a:rPr lang="en-US" sz="2400" dirty="0"/>
              <a:t> = </a:t>
            </a:r>
            <a:r>
              <a:rPr lang="en-US" sz="2400" dirty="0" smtClean="0"/>
              <a:t>{</a:t>
            </a:r>
            <a:r>
              <a:rPr lang="en-US" sz="2400" dirty="0" err="1" smtClean="0"/>
              <a:t>t,f</a:t>
            </a:r>
            <a:r>
              <a:rPr lang="en-US" sz="2400" dirty="0" smtClean="0"/>
              <a:t>}</a:t>
            </a:r>
            <a:endParaRPr lang="en-US" sz="2400" dirty="0"/>
          </a:p>
          <a:p>
            <a:pPr marL="82296" lvl="0" indent="0" algn="l" rtl="0">
              <a:buNone/>
            </a:pPr>
            <a:r>
              <a:rPr lang="en-US" sz="2400" dirty="0" smtClean="0">
                <a:sym typeface="Symbol"/>
              </a:rPr>
              <a:t>	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,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sym typeface="Symbol"/>
              </a:rPr>
              <a:t></a:t>
            </a:r>
            <a:r>
              <a:rPr lang="en-US" sz="2400" dirty="0" smtClean="0"/>
              <a:t> </a:t>
            </a:r>
            <a:r>
              <a:rPr lang="en-US" sz="2400" dirty="0"/>
              <a:t>/ </a:t>
            </a:r>
            <a:r>
              <a:rPr lang="en-US" sz="2400" dirty="0">
                <a:sym typeface="Symbol"/>
              </a:rPr>
              <a:t>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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</a:t>
            </a:r>
          </a:p>
          <a:p>
            <a:pPr marL="82296" indent="0" algn="l" rtl="0">
              <a:buNone/>
            </a:pPr>
            <a:r>
              <a:rPr lang="en-US" sz="2400" dirty="0" smtClean="0">
                <a:sym typeface="Symbol"/>
              </a:rPr>
              <a:t>	=</a:t>
            </a:r>
            <a:r>
              <a:rPr lang="en-US" sz="2400" dirty="0" smtClean="0"/>
              <a:t>{t</a:t>
            </a:r>
            <a:r>
              <a:rPr lang="en-US" sz="2400" dirty="0" smtClean="0">
                <a:sym typeface="Symbol"/>
              </a:rPr>
              <a:t></a:t>
            </a:r>
            <a:r>
              <a:rPr lang="en-US" sz="2400" dirty="0" smtClean="0">
                <a:sym typeface="Wingdings"/>
              </a:rPr>
              <a:t></a:t>
            </a:r>
            <a:r>
              <a:rPr lang="el-GR" sz="2400" dirty="0" smtClean="0">
                <a:latin typeface="Book Antiqua"/>
              </a:rPr>
              <a:t>φ</a:t>
            </a:r>
            <a:r>
              <a:rPr lang="en-US" sz="2400" dirty="0" smtClean="0"/>
              <a:t>|</a:t>
            </a:r>
            <a:r>
              <a:rPr lang="el-GR" sz="2400" dirty="0" smtClean="0">
                <a:latin typeface="Book Antiqua"/>
              </a:rPr>
              <a:t>φ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err="1" smtClean="0"/>
              <a:t>wff</a:t>
            </a:r>
            <a:r>
              <a:rPr lang="en-US" sz="2400" dirty="0" smtClean="0"/>
              <a:t> }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{f</a:t>
            </a:r>
            <a:r>
              <a:rPr lang="en-US" sz="2400" dirty="0" smtClean="0">
                <a:sym typeface="Symbol"/>
              </a:rPr>
              <a:t></a:t>
            </a:r>
            <a:r>
              <a:rPr lang="en-US" sz="2400" b="1" dirty="0" smtClean="0">
                <a:sym typeface="Symbol"/>
              </a:rPr>
              <a:t></a:t>
            </a:r>
            <a:r>
              <a:rPr lang="el-GR" sz="2400" dirty="0" smtClean="0">
                <a:latin typeface="Book Antiqua"/>
              </a:rPr>
              <a:t>φ</a:t>
            </a:r>
            <a:r>
              <a:rPr lang="en-US" sz="2400" dirty="0" smtClean="0"/>
              <a:t>|</a:t>
            </a:r>
            <a:r>
              <a:rPr lang="el-GR" sz="2400" dirty="0" smtClean="0">
                <a:latin typeface="Book Antiqua"/>
              </a:rPr>
              <a:t>φ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err="1" smtClean="0">
                <a:sym typeface="Symbol"/>
              </a:rPr>
              <a:t>w</a:t>
            </a:r>
            <a:r>
              <a:rPr lang="en-US" sz="2400" dirty="0" err="1" smtClean="0"/>
              <a:t>ff</a:t>
            </a:r>
            <a:r>
              <a:rPr lang="en-US" sz="2400" dirty="0" smtClean="0"/>
              <a:t> </a:t>
            </a:r>
            <a:r>
              <a:rPr lang="en-US" sz="2400" dirty="0"/>
              <a:t>}</a:t>
            </a:r>
            <a:endParaRPr lang="en-US" sz="2400" dirty="0">
              <a:sym typeface="Symbol"/>
            </a:endParaRPr>
          </a:p>
          <a:p>
            <a:pPr algn="l" rtl="0"/>
            <a:endParaRPr lang="en-US" sz="1200" dirty="0" smtClean="0"/>
          </a:p>
          <a:p>
            <a:pPr algn="l" rtl="0"/>
            <a:r>
              <a:rPr lang="en-US" dirty="0" smtClean="0"/>
              <a:t>3-Valued </a:t>
            </a:r>
            <a:r>
              <a:rPr lang="en-US" dirty="0" err="1"/>
              <a:t>Lukasiewicz's</a:t>
            </a:r>
            <a:r>
              <a:rPr lang="en-US" dirty="0"/>
              <a:t> Implication </a:t>
            </a:r>
            <a:r>
              <a:rPr lang="en-US" sz="2400" dirty="0" smtClean="0"/>
              <a:t>[Zach </a:t>
            </a:r>
            <a:r>
              <a:rPr lang="en-US" sz="2400" dirty="0"/>
              <a:t>`93]</a:t>
            </a:r>
          </a:p>
          <a:p>
            <a:pPr marL="82296" indent="0" algn="l" rtl="0">
              <a:buNone/>
            </a:pPr>
            <a:r>
              <a:rPr lang="en-US" sz="2400" dirty="0" smtClean="0">
                <a:latin typeface="Lucida Calligraphy" pitchFamily="66" charset="0"/>
              </a:rPr>
              <a:t>	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{</a:t>
            </a:r>
            <a:r>
              <a:rPr lang="en-US" sz="2400" dirty="0" err="1" smtClean="0"/>
              <a:t>f,I,t</a:t>
            </a:r>
            <a:r>
              <a:rPr lang="en-US" sz="2400" dirty="0" smtClean="0"/>
              <a:t>}</a:t>
            </a:r>
          </a:p>
          <a:p>
            <a:pPr marL="82296" indent="0" algn="l" rtl="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</a:t>
            </a:r>
            <a:r>
              <a:rPr lang="en-US" sz="2400" dirty="0" smtClean="0"/>
              <a:t>f</a:t>
            </a:r>
            <a:r>
              <a:rPr lang="en-US" sz="2400" dirty="0" smtClean="0">
                <a:sym typeface="Symbol"/>
              </a:rPr>
              <a:t>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,</a:t>
            </a:r>
            <a:r>
              <a:rPr lang="en-US" sz="2400" dirty="0" smtClean="0">
                <a:sym typeface="Symbol"/>
              </a:rPr>
              <a:t>  </a:t>
            </a:r>
            <a:r>
              <a:rPr lang="en-US" sz="2400" dirty="0">
                <a:sym typeface="Symbol"/>
              </a:rPr>
              <a:t>, </a:t>
            </a:r>
            <a:r>
              <a:rPr lang="en-US" sz="2400" dirty="0"/>
              <a:t>I</a:t>
            </a:r>
            <a:r>
              <a:rPr lang="en-US" sz="2400" dirty="0">
                <a:sym typeface="Symbol"/>
              </a:rPr>
              <a:t></a:t>
            </a:r>
            <a:r>
              <a:rPr lang="en-US" sz="2400" dirty="0"/>
              <a:t>p</a:t>
            </a:r>
            <a:r>
              <a:rPr lang="en-US" sz="2400" baseline="-25000" dirty="0"/>
              <a:t>1</a:t>
            </a:r>
            <a:r>
              <a:rPr lang="en-US" sz="2400" dirty="0">
                <a:ln/>
                <a:sym typeface="Symbol"/>
              </a:rPr>
              <a:t>,</a:t>
            </a:r>
            <a:r>
              <a:rPr lang="en-US" sz="2400" dirty="0"/>
              <a:t> I</a:t>
            </a:r>
            <a:r>
              <a:rPr lang="en-US" sz="2400" dirty="0">
                <a:sym typeface="Symbol"/>
              </a:rPr>
              <a:t></a:t>
            </a:r>
            <a:r>
              <a:rPr lang="en-US" sz="2400" dirty="0">
                <a:ln/>
                <a:sym typeface="Symbol"/>
              </a:rPr>
              <a:t>p</a:t>
            </a:r>
            <a:r>
              <a:rPr lang="en-US" sz="2400" baseline="-25000" dirty="0">
                <a:sym typeface="Symbol"/>
              </a:rPr>
              <a:t>2</a:t>
            </a:r>
            <a:r>
              <a:rPr lang="en-US" sz="2400" dirty="0"/>
              <a:t> ,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 , </a:t>
            </a:r>
            <a:r>
              <a:rPr lang="en-US" sz="2400" dirty="0" smtClean="0"/>
              <a:t>t</a:t>
            </a:r>
            <a:r>
              <a:rPr lang="en-US" sz="2400" dirty="0" smtClean="0">
                <a:sym typeface="Symbol"/>
              </a:rPr>
              <a:t></a:t>
            </a:r>
            <a:r>
              <a:rPr lang="en-US" sz="2400" dirty="0" smtClean="0">
                <a:ln/>
                <a:sym typeface="Symbol"/>
              </a:rPr>
              <a:t>p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/>
              <a:t> </a:t>
            </a:r>
            <a:r>
              <a:rPr lang="en-US" sz="2400" dirty="0"/>
              <a:t>,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 </a:t>
            </a:r>
            <a:r>
              <a:rPr lang="en-US" sz="2400" dirty="0" smtClean="0"/>
              <a:t>/ t</a:t>
            </a:r>
            <a:r>
              <a:rPr lang="en-US" sz="2400" dirty="0" smtClean="0">
                <a:sym typeface="Symbol"/>
              </a:rPr>
              <a:t>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1</a:t>
            </a:r>
            <a:r>
              <a:rPr lang="en-US" sz="2400" dirty="0">
                <a:ln/>
                <a:sym typeface="Symbol"/>
              </a:rPr>
              <a:t></a:t>
            </a:r>
            <a:r>
              <a:rPr lang="en-US" sz="2400" dirty="0" smtClean="0">
                <a:ln/>
                <a:sym typeface="Symbol"/>
              </a:rPr>
              <a:t>p</a:t>
            </a:r>
            <a:r>
              <a:rPr lang="en-US" sz="2400" baseline="-25000" dirty="0" smtClean="0">
                <a:sym typeface="Symbol"/>
              </a:rPr>
              <a:t>2</a:t>
            </a:r>
          </a:p>
          <a:p>
            <a:pPr marL="82296" indent="0" algn="l" rtl="0">
              <a:buNone/>
            </a:pPr>
            <a:r>
              <a:rPr lang="en-US" sz="2400" baseline="-250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=</a:t>
            </a:r>
            <a:r>
              <a:rPr lang="en-US" sz="2400" dirty="0" smtClean="0"/>
              <a:t>{ i</a:t>
            </a:r>
            <a:r>
              <a:rPr lang="en-US" sz="2400" dirty="0" smtClean="0">
                <a:sym typeface="Symbol"/>
              </a:rPr>
              <a:t></a:t>
            </a:r>
            <a:r>
              <a:rPr lang="el-GR" sz="2400" dirty="0" smtClean="0">
                <a:latin typeface="Book Antiqua"/>
              </a:rPr>
              <a:t>φ</a:t>
            </a:r>
            <a:r>
              <a:rPr lang="en-US" sz="2400" dirty="0" smtClean="0">
                <a:latin typeface="Book Antiqua"/>
              </a:rPr>
              <a:t> |</a:t>
            </a:r>
            <a:r>
              <a:rPr lang="el-GR" sz="2400" dirty="0" smtClean="0">
                <a:latin typeface="Book Antiqua"/>
              </a:rPr>
              <a:t> 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sym typeface="Symbol"/>
              </a:rPr>
              <a:t></a:t>
            </a:r>
            <a:r>
              <a:rPr lang="en-US" sz="2400" dirty="0" err="1" smtClean="0">
                <a:latin typeface="Lucida Calligraphy" pitchFamily="66" charset="0"/>
              </a:rPr>
              <a:t>I</a:t>
            </a:r>
            <a:r>
              <a:rPr lang="en-US" sz="2400" dirty="0" smtClean="0">
                <a:latin typeface="Lucida Calligraphy" pitchFamily="66" charset="0"/>
              </a:rPr>
              <a:t> </a:t>
            </a:r>
            <a:r>
              <a:rPr lang="en-US" sz="2400" dirty="0" smtClean="0">
                <a:sym typeface="Symbol"/>
              </a:rPr>
              <a:t>, </a:t>
            </a:r>
            <a:r>
              <a:rPr lang="el-GR" sz="2400" dirty="0" smtClean="0">
                <a:latin typeface="Book Antiqua"/>
              </a:rPr>
              <a:t>φ</a:t>
            </a:r>
            <a:r>
              <a:rPr lang="en-US" sz="2400" dirty="0" smtClean="0">
                <a:sym typeface="Symbol"/>
              </a:rPr>
              <a:t></a:t>
            </a:r>
            <a:r>
              <a:rPr lang="en-US" sz="2400" dirty="0" err="1" smtClean="0"/>
              <a:t>wff</a:t>
            </a:r>
            <a:r>
              <a:rPr lang="en-US" sz="2400" dirty="0" smtClean="0"/>
              <a:t> }   (</a:t>
            </a:r>
            <a:r>
              <a:rPr lang="en-US" sz="2400" dirty="0" smtClean="0">
                <a:solidFill>
                  <a:srgbClr val="FF0000"/>
                </a:solidFill>
              </a:rPr>
              <a:t>i.e. no context restriction</a:t>
            </a:r>
            <a:r>
              <a:rPr lang="en-US" sz="2400" dirty="0" smtClean="0"/>
              <a:t>)</a:t>
            </a:r>
            <a:endParaRPr lang="en-US" sz="2400" dirty="0" smtClean="0">
              <a:sym typeface="Symbol"/>
            </a:endParaRPr>
          </a:p>
          <a:p>
            <a:pPr algn="l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dirty="0" smtClean="0">
              <a:sym typeface="Symbol"/>
            </a:endParaRPr>
          </a:p>
          <a:p>
            <a:pPr algn="l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dirty="0"/>
          </a:p>
          <a:p>
            <a:pPr algn="l" rtl="0"/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  <p:grpSp>
        <p:nvGrpSpPr>
          <p:cNvPr id="5" name="Group 4"/>
          <p:cNvGrpSpPr/>
          <p:nvPr/>
        </p:nvGrpSpPr>
        <p:grpSpPr>
          <a:xfrm>
            <a:off x="5586536" y="1628800"/>
            <a:ext cx="3392826" cy="1209328"/>
            <a:chOff x="0" y="203199"/>
            <a:chExt cx="6096000" cy="3657600"/>
          </a:xfrm>
        </p:grpSpPr>
        <p:sp>
          <p:nvSpPr>
            <p:cNvPr id="6" name="Rectangle 5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 smtClean="0">
                  <a:solidFill>
                    <a:schemeClr val="tx1"/>
                  </a:solidFill>
                  <a:sym typeface="Wingdings"/>
                </a:rPr>
                <a:t></a:t>
              </a:r>
              <a:r>
                <a:rPr lang="he-IL" sz="24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400" kern="12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 </a:t>
              </a:r>
              <a:r>
                <a:rPr lang="he-IL" sz="2400" kern="1200" dirty="0" smtClean="0">
                  <a:solidFill>
                    <a:schemeClr val="tx1"/>
                  </a:solidFill>
                  <a:sym typeface="Symbol"/>
                </a:rPr>
                <a:t>,</a:t>
              </a:r>
              <a:r>
                <a:rPr lang="el-GR" sz="24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400" kern="1200" dirty="0" smtClean="0">
                <a:solidFill>
                  <a:schemeClr val="tx1"/>
                </a:solidFill>
                <a:latin typeface="Book Antiqua" pitchFamily="18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tx1"/>
                  </a:solidFill>
                  <a:sym typeface="Wingdings"/>
                </a:rPr>
                <a:t>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 </a:t>
              </a:r>
              <a:r>
                <a:rPr lang="en-US" sz="2400" kern="1200" dirty="0" smtClean="0">
                  <a:solidFill>
                    <a:schemeClr val="tx1"/>
                  </a:solidFill>
                  <a:sym typeface="Symbol"/>
                </a:rPr>
                <a:t>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 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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n-US" sz="2400" dirty="0" smtClean="0">
                  <a:solidFill>
                    <a:schemeClr val="tx1"/>
                  </a:solidFill>
                  <a:sym typeface="Wingdings"/>
                </a:rPr>
                <a:t></a:t>
              </a:r>
              <a:r>
                <a:rPr lang="el-GR" sz="2400" kern="12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he-IL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79712" y="5404048"/>
            <a:ext cx="5040560" cy="1281336"/>
            <a:chOff x="0" y="203199"/>
            <a:chExt cx="6096000" cy="3657600"/>
          </a:xfrm>
        </p:grpSpPr>
        <p:sp>
          <p:nvSpPr>
            <p:cNvPr id="12" name="Rectangle 11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kern="12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400" kern="12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400" kern="1200" dirty="0" smtClean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he-IL" sz="2400" kern="1200" dirty="0" smtClean="0">
                  <a:solidFill>
                    <a:schemeClr val="tx1"/>
                  </a:solidFill>
                  <a:sym typeface="Symbol"/>
                </a:rPr>
                <a:t></a:t>
              </a:r>
              <a:r>
                <a:rPr lang="en-US" sz="2400" kern="1200" dirty="0" smtClean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el-GR" sz="2400" kern="1200" dirty="0" smtClean="0">
                  <a:solidFill>
                    <a:schemeClr val="tx1"/>
                  </a:solidFill>
                  <a:latin typeface="Book Antiqua" pitchFamily="18" charset="0"/>
                </a:rPr>
                <a:t>Σ</a:t>
              </a:r>
              <a:r>
                <a:rPr lang="en-US" sz="2400" kern="1200" dirty="0" smtClean="0">
                  <a:solidFill>
                    <a:schemeClr val="tx1"/>
                  </a:solidFill>
                  <a:latin typeface="Book Antiqua" pitchFamily="18" charset="0"/>
                </a:rPr>
                <a:t>   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</a:t>
              </a:r>
              <a:r>
                <a:rPr lang="en-US" sz="2400" dirty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400" dirty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400" dirty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r>
                <a:rPr lang="en-US" sz="2400" dirty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Σ</a:t>
              </a:r>
              <a:r>
                <a:rPr lang="he-IL" sz="2400" dirty="0" smtClean="0">
                  <a:solidFill>
                    <a:schemeClr val="tx1"/>
                  </a:solidFill>
                  <a:latin typeface="Book Antiqua" pitchFamily="18" charset="0"/>
                </a:rPr>
                <a:t>  </a:t>
              </a:r>
              <a:r>
                <a:rPr lang="he-IL" sz="2400" kern="12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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Σ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400" kern="1200" dirty="0" smtClean="0">
                <a:solidFill>
                  <a:schemeClr val="tx1"/>
                </a:solidFill>
                <a:latin typeface="Book Antiqua" pitchFamily="18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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sym typeface="Symbol"/>
                </a:rPr>
                <a:t>;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 </a:t>
              </a:r>
              <a:r>
                <a:rPr lang="en-US" sz="2400" dirty="0">
                  <a:solidFill>
                    <a:schemeClr val="tx1"/>
                  </a:solidFill>
                  <a:sym typeface="Symbol"/>
                </a:rPr>
                <a:t> ;</a:t>
              </a:r>
              <a:r>
                <a:rPr lang="he-IL" sz="2400" dirty="0" smtClean="0">
                  <a:solidFill>
                    <a:schemeClr val="tx1"/>
                  </a:solidFill>
                  <a:sym typeface="Symbol"/>
                </a:rPr>
                <a:t> 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Σ</a:t>
              </a:r>
              <a:r>
                <a:rPr lang="en-US" sz="2400" dirty="0" smtClean="0">
                  <a:solidFill>
                    <a:schemeClr val="tx1"/>
                  </a:solidFill>
                  <a:sym typeface="Symbol"/>
                </a:rPr>
                <a:t>,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400" dirty="0" smtClean="0">
                  <a:ln/>
                  <a:solidFill>
                    <a:schemeClr val="tx1"/>
                  </a:solidFill>
                  <a:sym typeface="Symbol"/>
                </a:rPr>
                <a:t></a:t>
              </a:r>
              <a:r>
                <a:rPr lang="el-GR" sz="2400" dirty="0" smtClean="0">
                  <a:solidFill>
                    <a:schemeClr val="tx1"/>
                  </a:solidFill>
                  <a:latin typeface="Book Antiqua" pitchFamily="18" charset="0"/>
                </a:rPr>
                <a:t>ψ</a:t>
              </a:r>
              <a:endParaRPr lang="en-US" sz="2400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92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498080" cy="1143000"/>
          </a:xfrm>
        </p:spPr>
        <p:txBody>
          <a:bodyPr/>
          <a:lstStyle/>
          <a:p>
            <a:pPr rtl="0"/>
            <a:r>
              <a:rPr lang="en-US" dirty="0" smtClean="0"/>
              <a:t>Normal Gentzen Systems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78768" cy="5096038"/>
          </a:xfrm>
        </p:spPr>
        <p:txBody>
          <a:bodyPr>
            <a:noAutofit/>
          </a:bodyPr>
          <a:lstStyle/>
          <a:p>
            <a:pPr marL="82296" indent="0" algn="l" rtl="0">
              <a:buNone/>
            </a:pPr>
            <a:endParaRPr lang="en-US" sz="2000" dirty="0" smtClean="0"/>
          </a:p>
          <a:p>
            <a:pPr algn="l" rtl="0"/>
            <a:r>
              <a:rPr lang="en-US" dirty="0" smtClean="0"/>
              <a:t>Axioms</a:t>
            </a:r>
            <a:r>
              <a:rPr lang="en-US" sz="2800" dirty="0" smtClean="0"/>
              <a:t>		</a:t>
            </a:r>
          </a:p>
          <a:p>
            <a:pPr marL="82296" indent="0" algn="l" rtl="0">
              <a:buNone/>
            </a:pPr>
            <a:endParaRPr lang="en-US" sz="2000" dirty="0"/>
          </a:p>
          <a:p>
            <a:pPr marL="82296" indent="0" algn="l" rtl="0">
              <a:buNone/>
            </a:pPr>
            <a:endParaRPr lang="en-US" sz="2000" dirty="0" smtClean="0"/>
          </a:p>
          <a:p>
            <a:pPr algn="l" rtl="0"/>
            <a:r>
              <a:rPr lang="en-US" dirty="0" err="1" smtClean="0"/>
              <a:t>Weakenings</a:t>
            </a:r>
            <a:r>
              <a:rPr lang="en-US" dirty="0" smtClean="0"/>
              <a:t>	</a:t>
            </a:r>
          </a:p>
          <a:p>
            <a:pPr marL="82296" indent="0" algn="l" rtl="0">
              <a:buNone/>
            </a:pPr>
            <a:endParaRPr lang="en-US" sz="2000" dirty="0"/>
          </a:p>
          <a:p>
            <a:pPr marL="82296" indent="0" algn="l" rtl="0">
              <a:buNone/>
            </a:pPr>
            <a:endParaRPr lang="en-US" sz="2000" dirty="0" smtClean="0"/>
          </a:p>
          <a:p>
            <a:pPr algn="l" rtl="0"/>
            <a:r>
              <a:rPr lang="en-US" dirty="0" smtClean="0"/>
              <a:t>Cut</a:t>
            </a:r>
          </a:p>
          <a:p>
            <a:pPr algn="l" rtl="0"/>
            <a:endParaRPr lang="en-US" sz="1000" dirty="0" smtClean="0"/>
          </a:p>
          <a:p>
            <a:pPr marL="82296" indent="0" algn="l" rtl="0">
              <a:buNone/>
            </a:pPr>
            <a:endParaRPr lang="en-US" sz="2000" dirty="0" smtClean="0"/>
          </a:p>
          <a:p>
            <a:pPr algn="l" rtl="0"/>
            <a:r>
              <a:rPr lang="en-US" dirty="0" smtClean="0"/>
              <a:t>Finite set of normal Gentzen rules</a:t>
            </a:r>
          </a:p>
          <a:p>
            <a:pPr marL="82296" indent="0" algn="l" rtl="0">
              <a:buNone/>
            </a:pPr>
            <a:endParaRPr lang="en-US" sz="2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grpSp>
        <p:nvGrpSpPr>
          <p:cNvPr id="7" name="Group 6"/>
          <p:cNvGrpSpPr/>
          <p:nvPr/>
        </p:nvGrpSpPr>
        <p:grpSpPr>
          <a:xfrm>
            <a:off x="2843808" y="1412776"/>
            <a:ext cx="3744416" cy="1368152"/>
            <a:chOff x="0" y="203199"/>
            <a:chExt cx="6096000" cy="3657600"/>
          </a:xfrm>
        </p:grpSpPr>
        <p:sp>
          <p:nvSpPr>
            <p:cNvPr id="9" name="Rectangle 8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dirty="0" smtClean="0">
                <a:solidFill>
                  <a:schemeClr val="tx1"/>
                </a:solidFill>
                <a:sym typeface="Symbol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i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</a:t>
              </a:r>
              <a:r>
                <a:rPr lang="el-GR" sz="2800" dirty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dirty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</a:rPr>
                <a:t>,</a:t>
              </a:r>
              <a:r>
                <a:rPr lang="en-US" sz="2800" dirty="0" smtClean="0">
                  <a:solidFill>
                    <a:schemeClr val="tx1"/>
                  </a:solidFill>
                  <a:latin typeface="Book Antiqua" pitchFamily="18" charset="0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j</a:t>
              </a:r>
              <a:r>
                <a:rPr lang="el-GR" sz="2800" dirty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endParaRPr lang="en-US" sz="2800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55516" y="2780928"/>
            <a:ext cx="3744416" cy="1368152"/>
            <a:chOff x="0" y="203199"/>
            <a:chExt cx="6096000" cy="3657600"/>
          </a:xfrm>
        </p:grpSpPr>
        <p:sp>
          <p:nvSpPr>
            <p:cNvPr id="13" name="Rectangle 12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s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s , i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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endParaRPr lang="en-US" sz="2800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55516" y="4179912"/>
            <a:ext cx="3744416" cy="1368152"/>
            <a:chOff x="0" y="203199"/>
            <a:chExt cx="6096000" cy="3657600"/>
          </a:xfrm>
        </p:grpSpPr>
        <p:sp>
          <p:nvSpPr>
            <p:cNvPr id="20" name="Rectangle 19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0" y="203199"/>
              <a:ext cx="6096000" cy="3657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s , i</a:t>
              </a:r>
              <a:r>
                <a:rPr lang="en-US" sz="2800" baseline="-25000" dirty="0" smtClean="0">
                  <a:solidFill>
                    <a:schemeClr val="tx1"/>
                  </a:solidFill>
                  <a:sym typeface="Symbol"/>
                </a:rPr>
                <a:t>1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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r>
                <a:rPr lang="en-US" sz="2800" dirty="0" smtClean="0">
                  <a:solidFill>
                    <a:schemeClr val="tx1"/>
                  </a:solidFill>
                  <a:latin typeface="Book Antiqua" pitchFamily="18" charset="0"/>
                </a:rPr>
                <a:t>   …   </a:t>
              </a:r>
              <a:r>
                <a:rPr lang="en-US" sz="2800" dirty="0" smtClean="0">
                  <a:solidFill>
                    <a:schemeClr val="tx1"/>
                  </a:solidFill>
                  <a:sym typeface="Symbol"/>
                </a:rPr>
                <a:t>s , i</a:t>
              </a:r>
              <a:r>
                <a:rPr lang="en-US" sz="2800" baseline="-25000" dirty="0" smtClean="0">
                  <a:solidFill>
                    <a:schemeClr val="tx1"/>
                  </a:solidFill>
                  <a:sym typeface="Symbol"/>
                </a:rPr>
                <a:t>n</a:t>
              </a: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</a:t>
              </a:r>
              <a:r>
                <a:rPr lang="el-GR" sz="2800" dirty="0" smtClean="0">
                  <a:solidFill>
                    <a:schemeClr val="tx1"/>
                  </a:solidFill>
                  <a:latin typeface="Book Antiqua" pitchFamily="18" charset="0"/>
                </a:rPr>
                <a:t>φ</a:t>
              </a:r>
              <a:endParaRPr lang="en-US" sz="2800" dirty="0">
                <a:solidFill>
                  <a:schemeClr val="tx1"/>
                </a:solidFill>
                <a:sym typeface="Symbol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>
                  <a:solidFill>
                    <a:schemeClr val="tx1"/>
                  </a:solidFill>
                  <a:sym typeface="Symbol"/>
                </a:rPr>
                <a:t>s</a:t>
              </a:r>
              <a:endParaRPr lang="en-US" sz="2800" dirty="0">
                <a:solidFill>
                  <a:schemeClr val="tx1"/>
                </a:solidFill>
                <a:latin typeface="Book Antiqua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725816" y="1885474"/>
            <a:ext cx="22386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for every </a:t>
            </a:r>
            <a:r>
              <a:rPr lang="en-US" sz="2000" dirty="0" err="1" smtClean="0"/>
              <a:t>i</a:t>
            </a:r>
            <a:r>
              <a:rPr lang="en-US" sz="2000" dirty="0" err="1" smtClean="0">
                <a:sym typeface="Symbol"/>
              </a:rPr>
              <a:t>j</a:t>
            </a:r>
            <a:r>
              <a:rPr lang="en-US" sz="2000" dirty="0" smtClean="0">
                <a:sym typeface="Symbol"/>
              </a:rPr>
              <a:t> in </a:t>
            </a:r>
            <a:r>
              <a:rPr lang="en-US" sz="2000" dirty="0">
                <a:latin typeface="Lucida Calligraphy" pitchFamily="66" charset="0"/>
              </a:rPr>
              <a:t>I</a:t>
            </a:r>
            <a:endParaRPr lang="he-IL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725816" y="3264949"/>
            <a:ext cx="22386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for every </a:t>
            </a:r>
            <a:r>
              <a:rPr lang="en-US" sz="2000" dirty="0" err="1" smtClean="0"/>
              <a:t>i</a:t>
            </a:r>
            <a:r>
              <a:rPr lang="en-US" sz="2000" dirty="0" err="1" smtClean="0">
                <a:sym typeface="Symbol"/>
              </a:rPr>
              <a:t></a:t>
            </a:r>
            <a:r>
              <a:rPr lang="en-US" sz="2000" dirty="0" err="1" smtClean="0">
                <a:latin typeface="Lucida Calligraphy" pitchFamily="66" charset="0"/>
              </a:rPr>
              <a:t>I</a:t>
            </a:r>
            <a:endParaRPr lang="he-IL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725816" y="4666510"/>
            <a:ext cx="30307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/>
              <a:t>where </a:t>
            </a:r>
            <a:r>
              <a:rPr lang="en-US" sz="2000" dirty="0">
                <a:latin typeface="Lucida Calligraphy" pitchFamily="66" charset="0"/>
              </a:rPr>
              <a:t>I </a:t>
            </a:r>
            <a:r>
              <a:rPr lang="en-US" sz="2000" dirty="0" smtClean="0"/>
              <a:t>={i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,…,i</a:t>
            </a:r>
            <a:r>
              <a:rPr lang="en-US" sz="2000" baseline="-25000" dirty="0"/>
              <a:t>n</a:t>
            </a:r>
            <a:r>
              <a:rPr lang="en-US" sz="2000" dirty="0" smtClean="0"/>
              <a:t>}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6783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14117</TotalTime>
  <Words>1399</Words>
  <Application>Microsoft Office PowerPoint</Application>
  <PresentationFormat>On-screen Show (4:3)</PresentationFormat>
  <Paragraphs>302</Paragraphs>
  <Slides>20</Slides>
  <Notes>19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Kripke-Style Semantics for Normal Systems</vt:lpstr>
      <vt:lpstr>Outline</vt:lpstr>
      <vt:lpstr>Normal Gentzen Systems</vt:lpstr>
      <vt:lpstr>Normal Rules</vt:lpstr>
      <vt:lpstr>Normal Rules</vt:lpstr>
      <vt:lpstr>Many-Sided Sequents</vt:lpstr>
      <vt:lpstr>Normal Rules</vt:lpstr>
      <vt:lpstr>Examples</vt:lpstr>
      <vt:lpstr>Normal Gentzen Systems</vt:lpstr>
      <vt:lpstr>Examples of Normal Gentzen Systems</vt:lpstr>
      <vt:lpstr>Kripke Semantics</vt:lpstr>
      <vt:lpstr>G-Legal Kripke Frames</vt:lpstr>
      <vt:lpstr>Example: Primal Intuitionistic Implication (Gurevich ‘09)</vt:lpstr>
      <vt:lpstr>Strong Soundness and Completeness</vt:lpstr>
      <vt:lpstr>Analycity</vt:lpstr>
      <vt:lpstr>Semantic Characterization of Analycity</vt:lpstr>
      <vt:lpstr>Semantic Proofs of Analycity</vt:lpstr>
      <vt:lpstr>Normal Hypersequent Systems</vt:lpstr>
      <vt:lpstr>Application:  Adding Non-Deterministic Connectives to Gödel Logic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Canonical Constructive Systems</dc:title>
  <dc:creator>Ori</dc:creator>
  <cp:lastModifiedBy>Ori</cp:lastModifiedBy>
  <cp:revision>374</cp:revision>
  <cp:lastPrinted>2010-08-30T07:56:30Z</cp:lastPrinted>
  <dcterms:created xsi:type="dcterms:W3CDTF">2009-05-24T06:21:32Z</dcterms:created>
  <dcterms:modified xsi:type="dcterms:W3CDTF">2010-09-10T20:59:54Z</dcterms:modified>
</cp:coreProperties>
</file>