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92" r:id="rId2"/>
    <p:sldId id="533" r:id="rId3"/>
    <p:sldId id="602" r:id="rId4"/>
    <p:sldId id="610" r:id="rId5"/>
    <p:sldId id="611" r:id="rId6"/>
    <p:sldId id="612" r:id="rId7"/>
    <p:sldId id="613" r:id="rId8"/>
    <p:sldId id="614" r:id="rId9"/>
    <p:sldId id="493" r:id="rId10"/>
    <p:sldId id="494" r:id="rId11"/>
    <p:sldId id="495" r:id="rId12"/>
    <p:sldId id="535" r:id="rId13"/>
    <p:sldId id="484" r:id="rId14"/>
    <p:sldId id="477" r:id="rId15"/>
    <p:sldId id="496" r:id="rId16"/>
    <p:sldId id="497" r:id="rId17"/>
    <p:sldId id="499" r:id="rId18"/>
    <p:sldId id="498" r:id="rId19"/>
    <p:sldId id="421" r:id="rId20"/>
    <p:sldId id="423" r:id="rId21"/>
    <p:sldId id="501" r:id="rId22"/>
    <p:sldId id="502" r:id="rId23"/>
    <p:sldId id="379" r:id="rId24"/>
    <p:sldId id="380" r:id="rId25"/>
    <p:sldId id="534" r:id="rId26"/>
    <p:sldId id="347" r:id="rId27"/>
    <p:sldId id="430" r:id="rId28"/>
    <p:sldId id="606" r:id="rId29"/>
    <p:sldId id="603" r:id="rId30"/>
    <p:sldId id="450" r:id="rId31"/>
    <p:sldId id="605" r:id="rId32"/>
    <p:sldId id="604" r:id="rId33"/>
    <p:sldId id="313" r:id="rId34"/>
    <p:sldId id="410" r:id="rId35"/>
    <p:sldId id="441" r:id="rId36"/>
    <p:sldId id="325" r:id="rId37"/>
    <p:sldId id="346" r:id="rId38"/>
    <p:sldId id="411" r:id="rId39"/>
    <p:sldId id="615" r:id="rId40"/>
    <p:sldId id="503" r:id="rId41"/>
    <p:sldId id="479" r:id="rId42"/>
    <p:sldId id="480" r:id="rId43"/>
    <p:sldId id="532" r:id="rId44"/>
    <p:sldId id="431" r:id="rId45"/>
    <p:sldId id="489" r:id="rId46"/>
    <p:sldId id="616" r:id="rId47"/>
    <p:sldId id="488" r:id="rId48"/>
    <p:sldId id="553" r:id="rId49"/>
    <p:sldId id="554" r:id="rId50"/>
    <p:sldId id="538" r:id="rId51"/>
    <p:sldId id="540" r:id="rId52"/>
    <p:sldId id="536" r:id="rId53"/>
    <p:sldId id="539" r:id="rId54"/>
    <p:sldId id="444" r:id="rId55"/>
    <p:sldId id="445" r:id="rId56"/>
    <p:sldId id="446" r:id="rId57"/>
    <p:sldId id="594" r:id="rId58"/>
    <p:sldId id="595" r:id="rId59"/>
    <p:sldId id="596" r:id="rId60"/>
    <p:sldId id="597" r:id="rId61"/>
    <p:sldId id="542" r:id="rId62"/>
    <p:sldId id="472" r:id="rId63"/>
    <p:sldId id="543" r:id="rId64"/>
    <p:sldId id="504" r:id="rId65"/>
    <p:sldId id="506" r:id="rId66"/>
    <p:sldId id="515" r:id="rId67"/>
    <p:sldId id="516" r:id="rId68"/>
    <p:sldId id="588" r:id="rId69"/>
    <p:sldId id="589" r:id="rId70"/>
    <p:sldId id="590" r:id="rId71"/>
    <p:sldId id="591" r:id="rId72"/>
    <p:sldId id="592" r:id="rId73"/>
    <p:sldId id="593" r:id="rId74"/>
    <p:sldId id="598" r:id="rId75"/>
    <p:sldId id="599" r:id="rId76"/>
    <p:sldId id="600" r:id="rId77"/>
    <p:sldId id="548" r:id="rId78"/>
    <p:sldId id="570" r:id="rId79"/>
    <p:sldId id="571" r:id="rId80"/>
    <p:sldId id="577" r:id="rId81"/>
    <p:sldId id="573" r:id="rId82"/>
    <p:sldId id="587" r:id="rId83"/>
    <p:sldId id="580" r:id="rId84"/>
    <p:sldId id="583" r:id="rId85"/>
    <p:sldId id="584" r:id="rId86"/>
    <p:sldId id="556" r:id="rId87"/>
    <p:sldId id="557" r:id="rId88"/>
    <p:sldId id="562" r:id="rId89"/>
    <p:sldId id="558" r:id="rId90"/>
    <p:sldId id="565" r:id="rId91"/>
    <p:sldId id="566" r:id="rId92"/>
    <p:sldId id="567" r:id="rId93"/>
    <p:sldId id="563" r:id="rId94"/>
    <p:sldId id="560" r:id="rId95"/>
    <p:sldId id="561" r:id="rId96"/>
    <p:sldId id="607" r:id="rId97"/>
    <p:sldId id="545" r:id="rId98"/>
    <p:sldId id="546" r:id="rId99"/>
    <p:sldId id="547" r:id="rId100"/>
    <p:sldId id="601" r:id="rId101"/>
  </p:sldIdLst>
  <p:sldSz cx="9144000" cy="6858000" type="screen4x3"/>
  <p:notesSz cx="9144000" cy="6858000"/>
  <p:custDataLst>
    <p:tags r:id="rId10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FF0000"/>
    <a:srgbClr val="C0C0C0"/>
    <a:srgbClr val="292929"/>
    <a:srgbClr val="DDDDDD"/>
    <a:srgbClr val="CC99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1" autoAdjust="0"/>
    <p:restoredTop sz="94683" autoAdjust="0"/>
  </p:normalViewPr>
  <p:slideViewPr>
    <p:cSldViewPr>
      <p:cViewPr>
        <p:scale>
          <a:sx n="66" d="100"/>
          <a:sy n="66" d="100"/>
        </p:scale>
        <p:origin x="-1302" y="-288"/>
      </p:cViewPr>
      <p:guideLst>
        <p:guide orient="horz" pos="2069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9210F8-55DD-45B4-B281-A278D8EB2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489776-B245-444F-A12B-BC6FB89C1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2B2A1-138C-4676-95B1-1130F237C9A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7414F-F6F7-4E13-862E-F2BDD351D4D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197C9-7103-4A9D-911A-F1DB6788FD28}" type="slidenum">
              <a:rPr lang="en-US" smtClean="0"/>
              <a:pPr/>
              <a:t>100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0A317-78F2-449D-892A-FBA41499110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D96AD-69BA-4D43-833D-25144D1C674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E466B-72DC-4806-9F67-3315B5AC282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F725A-8A3C-41F2-A0C6-25C7E9452EC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A6794-8F71-4D20-BBEE-07F4E93C158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59C13-F898-4AFD-9D2B-2F12108FF92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56CD9-B4EC-4249-B5BF-58FF83BEACD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DB985-5792-42CD-9D3E-152BE0F25AA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18FCE-34BE-439B-B06F-A6465F3629E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C54CF-4201-42B7-A591-D67C7FB88EE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53423-93F2-46C6-8013-AD55C0767F5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34C1E-702A-4403-9935-AA6A4F23F64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9410B-92F8-4FB3-9AB1-96478B08F8C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F3A8A-DFC4-424B-93C7-A519695DE33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1C962-0A60-40A4-84BF-5A1B3C128EF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EB5FB-11FA-4DCC-8A13-4987A89B6CC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E52C4-AEAD-4FAD-9DCC-3FAAC2131B2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F0B01-2E60-4FC8-A647-03E9E4F9D82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9B2CA-E0A2-410C-9DEB-31FF5856AC6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69801-A8E4-4DB3-9CDE-762209B325AD}" type="slidenum">
              <a:rPr lang="en-CA" smtClean="0"/>
              <a:pPr/>
              <a:t>29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0D164-9142-40D3-AB09-62C8BD06EA09}" type="slidenum">
              <a:rPr lang="en-CA" smtClean="0"/>
              <a:pPr/>
              <a:t>3</a:t>
            </a:fld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EBFDC-4AB1-48B3-A557-72343816D24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56EE4-F203-4036-9DE9-5D1C2D6D90E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53CC9-13B5-4264-BBD4-D92258D9A2F1}" type="slidenum">
              <a:rPr lang="en-CA" smtClean="0"/>
              <a:pPr/>
              <a:t>32</a:t>
            </a:fld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E19B0-809C-4033-97A1-29FE5B83A3D0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27C94-D8CD-4D17-95F0-8488D82E29E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70BEA-7DFF-4694-A453-FB40BE4C7F5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E3F8D-F03E-45B6-B3C3-621639558F74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3D1C9-C167-4825-8AA4-5AE5DD55BA59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E49F3-881A-423F-9495-31C67E2D65C3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AF6C0-7EF7-47F6-A1FD-366C876284F4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74672-E069-4BB6-8EA7-C9D63DBFC578}" type="slidenum">
              <a:rPr lang="en-CA" smtClean="0"/>
              <a:pPr/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8AF68-305E-47B0-A77D-98D1B85831AC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65567-F9BB-4BA8-8EE0-23D181B3B964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D863-981F-41F8-84E8-7CEAA6A34456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A89EE-BA3E-4468-AE71-BCF4215E0CA2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87B6A-4866-4C2B-B81F-611DC3821D7C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6B3B1-50C9-4DB3-94AB-B7DD8DF753A0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9177A-3B56-4A9A-AA8A-CEEF4F1BEBB2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E66E1-1B6A-48B8-8F32-41499C0EE5F1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5E25F-3CCB-4343-ADDB-B20546C22ADD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643EF-CC69-4CB4-B685-19EB9F2D4450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7C340-5EA5-4054-BDBA-B8EB27FE553C}" type="slidenum">
              <a:rPr lang="en-CA" smtClean="0"/>
              <a:pPr/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B1944-DF9A-4E03-B10F-DCA951F82617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FF75A-4ADE-438D-84AF-6CFD0CB8B8F8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F1CD-25D2-439C-892E-1D12F0A17449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8E59E-16D4-4164-80B8-A3D254D80E83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7382E-72ED-4C8D-A055-80061AB25D61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434D6-6FBF-458C-9F7C-439C229EC43C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CE2E9-592C-485E-8231-9B1F6C105A5C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AB798-E58A-4007-BB23-B006BA0AC31F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179EB-1CBF-4277-8B36-71A22787F1A3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8B66A-851F-4239-B4DF-14789AB4F5D1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9A94A-0B46-4ED6-8C42-1B86A30A81EA}" type="slidenum">
              <a:rPr lang="en-CA" smtClean="0"/>
              <a:pPr/>
              <a:t>6</a:t>
            </a:fld>
            <a:endParaRPr lang="en-C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86C5-1600-4A53-B50D-06E211D5DB66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6664A-C372-415A-98D6-0F616255A4BC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7CB2C-F636-4A5E-861D-7D415A5E8C1F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2B9BA-D118-403F-891F-A3FB3BD32C3C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093C2-B18B-4311-A02E-910DE53C3C4B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CBAA7-DE39-4700-B53B-1FAAF5BE75DE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01C78-F4D8-461B-A572-ACDB65A3874B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6E21D-C077-4EBB-91EE-C351080C85DF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2246F-1E33-4316-B0C5-BC03D208A00A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95091-1A89-4A30-9F4B-8EA3170170BB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4FEE6-D539-4FD1-A22D-8F32CC7DA715}" type="slidenum">
              <a:rPr lang="en-CA" smtClean="0"/>
              <a:pPr/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CBC38-7060-4AB0-A5FD-7C8A4597BD4B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0B479-E571-4F8F-A7EB-229D90EC91B8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3D388-BDCE-4F58-A32F-7B5B0ED7BF50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3A8A4-4946-4CA3-B5DD-9FAF7BB32087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182A9-27A5-42BB-BCF0-E397559F1621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8697D-051F-4DF1-82B3-C46C90CA155E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EAFCF-C890-4A35-BEF7-1A6CB2A2B497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F1122-C70C-41E8-8B8A-335C1822A8FB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B50BA-66CC-43A6-B3D2-E44B0AEAEE75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86659-801B-40E3-AFA2-06417D1C0FB3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4C65A-A056-4E4B-964C-5AFEDB09FCD5}" type="slidenum">
              <a:rPr lang="en-CA" smtClean="0"/>
              <a:pPr/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DB2BB-89D2-47C1-B601-B8EC7FC5BEBE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4362E-3C8C-4F41-B812-A027DAC70465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6CF96-1624-4F36-BF19-5BF75E57C37F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139C3-E749-4C20-8DCA-DCB15254C1EF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1A755-743B-4DA1-9F92-5A3B2881A477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79F2C-C398-4922-A689-4F2BB5A3EC74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C1513-1610-4B87-B66B-219259CA45F7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92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D641B-4895-4F20-88CB-2FF7C472EB36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1FD1C-EAEF-4AC5-A15F-57E6B431FF97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63A6D-2CC3-4AE3-8B31-77F21F4DED56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8227D-8249-4F81-B9F6-161F600BAD2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74B6A-8C2C-46AD-B8AB-A8903DC3A92B}" type="slidenum">
              <a:rPr lang="en-US" smtClean="0"/>
              <a:pPr/>
              <a:t>90</a:t>
            </a:fld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2F0B6-E847-405C-AD63-BF6CFEBD39DD}" type="slidenum">
              <a:rPr lang="en-US" smtClean="0"/>
              <a:pPr/>
              <a:t>91</a:t>
            </a:fld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1D37B-3F0C-4D19-B71C-C634053BC0A5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39FB3-16E3-4586-B3DB-193AFE9F4E3D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110F5-62A9-4F29-8DFD-9E8F9A3F6205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4BE1A-B044-46EE-9402-578B1D338206}" type="slidenum">
              <a:rPr lang="en-US" smtClean="0"/>
              <a:pPr/>
              <a:t>95</a:t>
            </a:fld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DCEE0-FBEA-447F-B67E-6F83A5FF431F}" type="slidenum">
              <a:rPr lang="en-US" smtClean="0"/>
              <a:pPr/>
              <a:t>96</a:t>
            </a:fld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110FA-B293-446B-A2EB-1CDE70ACFB4D}" type="slidenum">
              <a:rPr lang="en-US" smtClean="0"/>
              <a:pPr/>
              <a:t>97</a:t>
            </a:fld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A8C6E-1955-4586-9C01-74AA87661083}" type="slidenum">
              <a:rPr lang="en-US" smtClean="0"/>
              <a:pPr/>
              <a:t>98</a:t>
            </a:fld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E53CB-AAA8-47F4-8F98-67C4EF26543F}" type="slidenum">
              <a:rPr lang="en-US" smtClean="0"/>
              <a:pPr/>
              <a:t>99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616A-6803-451D-BB41-EFFF2ED63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939FF-C97F-4CD1-B348-CA0DA8690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39A5-9C65-416B-92BD-27ED24ED3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33070-CE86-4620-A581-6BA050FF5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69BF-5184-446D-9474-FAB957942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C186-112B-4622-A270-32816356F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B0F9-C82B-4CDE-9908-44EF0BB7C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6335-0B1B-4BD4-B17E-27B35FB7F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AB474-4D72-4136-A1FF-BFD0CF3AE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C1E3B-AF20-4899-937C-27F80FAE3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B8162-3520-4A63-A8DC-1A372F559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8A41-BD23-4074-BEEB-282BF992B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7874-03B3-448D-8721-87A51589B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1B6941-DAD1-4521-9960-CD081957C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99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hinton\Documents\rbmmovies\movierecon3.avi" TargetMode="External"/><Relationship Id="rId1" Type="http://schemas.openxmlformats.org/officeDocument/2006/relationships/video" Target="file:///C:\Users\hinton\Documents\rbmmovies\movierecon2.avi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43.xml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47.bin"/><Relationship Id="rId19" Type="http://schemas.openxmlformats.org/officeDocument/2006/relationships/oleObject" Target="../embeddings/oleObject56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8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9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w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10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73125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smtClean="0"/>
              <a:t>2007 NIPS Tutorial on:</a:t>
            </a:r>
            <a:r>
              <a:rPr lang="en-US" sz="4400" smtClean="0"/>
              <a:t> </a:t>
            </a:r>
            <a:br>
              <a:rPr lang="en-US" sz="4400" smtClean="0"/>
            </a:br>
            <a:r>
              <a:rPr lang="en-US" sz="4400" smtClean="0"/>
              <a:t>Deep Belief Nets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0325"/>
            <a:ext cx="7016750" cy="3168650"/>
          </a:xfrm>
        </p:spPr>
        <p:txBody>
          <a:bodyPr/>
          <a:lstStyle/>
          <a:p>
            <a:pPr eaLnBrk="1" hangingPunct="1"/>
            <a:r>
              <a:rPr lang="en-US" sz="2400" smtClean="0"/>
              <a:t>Geoffrey Hinton</a:t>
            </a:r>
          </a:p>
          <a:p>
            <a:pPr eaLnBrk="1" hangingPunct="1"/>
            <a:r>
              <a:rPr lang="en-US" sz="2400" smtClean="0"/>
              <a:t>Canadian Institute for Advanced Research</a:t>
            </a:r>
          </a:p>
          <a:p>
            <a:pPr eaLnBrk="1" hangingPunct="1"/>
            <a:r>
              <a:rPr lang="en-US" sz="2400" smtClean="0"/>
              <a:t>&amp;</a:t>
            </a:r>
          </a:p>
          <a:p>
            <a:pPr eaLnBrk="1" hangingPunct="1"/>
            <a:r>
              <a:rPr lang="en-US" sz="2400" smtClean="0"/>
              <a:t>Department of Computer Science</a:t>
            </a:r>
          </a:p>
          <a:p>
            <a:pPr eaLnBrk="1" hangingPunct="1"/>
            <a:r>
              <a:rPr lang="en-US" sz="2400" smtClean="0"/>
              <a:t>University of Toronto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Stochastic binary units</a:t>
            </a:r>
            <a:br>
              <a:rPr lang="en-US" smtClean="0"/>
            </a:br>
            <a:r>
              <a:rPr lang="en-US" sz="2800" smtClean="0"/>
              <a:t>(Bernoulli variables)</a:t>
            </a:r>
            <a:endParaRPr lang="en-US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27463" cy="3665538"/>
          </a:xfrm>
        </p:spPr>
        <p:txBody>
          <a:bodyPr/>
          <a:lstStyle/>
          <a:p>
            <a:pPr eaLnBrk="1" hangingPunct="1"/>
            <a:r>
              <a:rPr lang="en-US" sz="2400" smtClean="0"/>
              <a:t>These have a state of 1 or 0.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 probability of turning on is determined by the weighted input from other units (plus a bias)</a:t>
            </a:r>
          </a:p>
        </p:txBody>
      </p:sp>
      <p:graphicFrame>
        <p:nvGraphicFramePr>
          <p:cNvPr id="1026" name="Rectangle 4"/>
          <p:cNvGraphicFramePr>
            <a:graphicFrameLocks/>
          </p:cNvGraphicFramePr>
          <p:nvPr>
            <p:ph sz="quarter" idx="4294967295"/>
          </p:nvPr>
        </p:nvGraphicFramePr>
        <p:xfrm>
          <a:off x="5864225" y="1600200"/>
          <a:ext cx="3279775" cy="2185988"/>
        </p:xfrm>
        <a:graphic>
          <a:graphicData uri="http://schemas.openxmlformats.org/presentationml/2006/ole">
            <p:oleObj spid="_x0000_s1026" name="Equation" r:id="rId4" imgW="0" imgH="0" progId="Equation.3">
              <p:embed/>
            </p:oleObj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722938" y="1665288"/>
            <a:ext cx="2952750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 flipV="1">
            <a:off x="7162800" y="339407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7018338" y="35004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5378450" y="3178175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5362575" y="1484313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>
            <a:off x="7929563" y="41132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flipV="1">
            <a:off x="5183188" y="19526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9" name="Freeform 12"/>
          <p:cNvSpPr>
            <a:spLocks/>
          </p:cNvSpPr>
          <p:nvPr/>
        </p:nvSpPr>
        <p:spPr bwMode="auto">
          <a:xfrm>
            <a:off x="5724525" y="2528888"/>
            <a:ext cx="1439863" cy="792162"/>
          </a:xfrm>
          <a:custGeom>
            <a:avLst/>
            <a:gdLst>
              <a:gd name="T0" fmla="*/ 0 w 907"/>
              <a:gd name="T1" fmla="*/ 1257556470 h 499"/>
              <a:gd name="T2" fmla="*/ 1144151424 w 907"/>
              <a:gd name="T3" fmla="*/ 1141629385 h 499"/>
              <a:gd name="T4" fmla="*/ 1829634374 w 907"/>
              <a:gd name="T5" fmla="*/ 798888236 h 499"/>
              <a:gd name="T6" fmla="*/ 2147483647 w 907"/>
              <a:gd name="T7" fmla="*/ 0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499"/>
              <a:gd name="T14" fmla="*/ 907 w 907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40" name="Freeform 13"/>
          <p:cNvSpPr>
            <a:spLocks/>
          </p:cNvSpPr>
          <p:nvPr/>
        </p:nvSpPr>
        <p:spPr bwMode="auto">
          <a:xfrm rot="10800000">
            <a:off x="7162800" y="1738313"/>
            <a:ext cx="1439863" cy="792162"/>
          </a:xfrm>
          <a:custGeom>
            <a:avLst/>
            <a:gdLst>
              <a:gd name="T0" fmla="*/ 0 w 907"/>
              <a:gd name="T1" fmla="*/ 1257556470 h 499"/>
              <a:gd name="T2" fmla="*/ 1144151424 w 907"/>
              <a:gd name="T3" fmla="*/ 1141629385 h 499"/>
              <a:gd name="T4" fmla="*/ 1829634374 w 907"/>
              <a:gd name="T5" fmla="*/ 798888236 h 499"/>
              <a:gd name="T6" fmla="*/ 2147483647 w 907"/>
              <a:gd name="T7" fmla="*/ 0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499"/>
              <a:gd name="T14" fmla="*/ 907 w 907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1027" name="Object 14"/>
          <p:cNvGraphicFramePr>
            <a:graphicFrameLocks noChangeAspect="1"/>
          </p:cNvGraphicFramePr>
          <p:nvPr/>
        </p:nvGraphicFramePr>
        <p:xfrm>
          <a:off x="2268538" y="5157788"/>
          <a:ext cx="4983162" cy="1190625"/>
        </p:xfrm>
        <a:graphic>
          <a:graphicData uri="http://schemas.openxmlformats.org/presentationml/2006/ole">
            <p:oleObj spid="_x0000_s1027" name="Equation" r:id="rId5" imgW="2286000" imgH="545760" progId="Equation.3">
              <p:embed/>
            </p:oleObj>
          </a:graphicData>
        </a:graphic>
      </p:graphicFrame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6113463" y="3830638"/>
          <a:ext cx="1771650" cy="858837"/>
        </p:xfrm>
        <a:graphic>
          <a:graphicData uri="http://schemas.openxmlformats.org/presentationml/2006/ole">
            <p:oleObj spid="_x0000_s1028" name="Equation" r:id="rId6" imgW="812520" imgH="393480" progId="Equation.3">
              <p:embed/>
            </p:oleObj>
          </a:graphicData>
        </a:graphic>
      </p:graphicFrame>
      <p:graphicFrame>
        <p:nvGraphicFramePr>
          <p:cNvPr id="1029" name="Object 16"/>
          <p:cNvGraphicFramePr>
            <a:graphicFrameLocks noChangeAspect="1"/>
          </p:cNvGraphicFramePr>
          <p:nvPr/>
        </p:nvGraphicFramePr>
        <p:xfrm>
          <a:off x="4468813" y="2390775"/>
          <a:ext cx="1219200" cy="498475"/>
        </p:xfrm>
        <a:graphic>
          <a:graphicData uri="http://schemas.openxmlformats.org/presentationml/2006/ole">
            <p:oleObj spid="_x0000_s1029" name="Equation" r:id="rId7" imgW="5587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Readings on deep belief nets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 reading list </a:t>
            </a:r>
            <a:r>
              <a:rPr lang="en-US" smtClean="0">
                <a:solidFill>
                  <a:srgbClr val="00B050"/>
                </a:solidFill>
              </a:rPr>
              <a:t>(that is still being updated) </a:t>
            </a:r>
            <a:r>
              <a:rPr lang="en-US" smtClean="0"/>
              <a:t>can be found at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2400" smtClean="0"/>
              <a:t>www.cs.toronto.edu/~hinton/csc2515/deeprefs.html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Learning Deep Belief Nets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33488"/>
            <a:ext cx="4330700" cy="55165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9900"/>
                </a:solidFill>
              </a:rPr>
              <a:t>It is easy to generate an unbiased example at the leaf nodes, so we can see what kinds of data the network believes in.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It is hard to infer the posterior distribution over all  possible configurations of hidden causes.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It is hard to even get  a sample from the posterior.</a:t>
            </a:r>
          </a:p>
          <a:p>
            <a:pPr eaLnBrk="1" hangingPunct="1"/>
            <a:r>
              <a:rPr lang="en-US" sz="2400" smtClean="0"/>
              <a:t>So how can we learn deep belief nets that have millions of parameters?</a:t>
            </a:r>
          </a:p>
          <a:p>
            <a:pPr eaLnBrk="1" hangingPunct="1"/>
            <a:endParaRPr lang="en-US" sz="2000" smtClean="0"/>
          </a:p>
        </p:txBody>
      </p:sp>
      <p:sp>
        <p:nvSpPr>
          <p:cNvPr id="37892" name="Oval 4"/>
          <p:cNvSpPr>
            <a:spLocks noChangeAspect="1" noChangeArrowheads="1"/>
          </p:cNvSpPr>
          <p:nvPr/>
        </p:nvSpPr>
        <p:spPr bwMode="auto">
          <a:xfrm>
            <a:off x="5724525" y="2133600"/>
            <a:ext cx="360363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7893" name="Oval 5"/>
          <p:cNvSpPr>
            <a:spLocks noChangeAspect="1" noChangeArrowheads="1"/>
          </p:cNvSpPr>
          <p:nvPr/>
        </p:nvSpPr>
        <p:spPr bwMode="auto">
          <a:xfrm>
            <a:off x="5003800" y="3573463"/>
            <a:ext cx="360363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7894" name="Oval 6"/>
          <p:cNvSpPr>
            <a:spLocks noChangeAspect="1" noChangeArrowheads="1"/>
          </p:cNvSpPr>
          <p:nvPr/>
        </p:nvSpPr>
        <p:spPr bwMode="auto">
          <a:xfrm>
            <a:off x="5508625" y="5013325"/>
            <a:ext cx="360363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7895" name="Oval 7"/>
          <p:cNvSpPr>
            <a:spLocks noChangeAspect="1" noChangeArrowheads="1"/>
          </p:cNvSpPr>
          <p:nvPr/>
        </p:nvSpPr>
        <p:spPr bwMode="auto">
          <a:xfrm>
            <a:off x="7667625" y="5013325"/>
            <a:ext cx="360363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7896" name="Oval 8"/>
          <p:cNvSpPr>
            <a:spLocks noChangeAspect="1" noChangeArrowheads="1"/>
          </p:cNvSpPr>
          <p:nvPr/>
        </p:nvSpPr>
        <p:spPr bwMode="auto">
          <a:xfrm>
            <a:off x="6516688" y="3573463"/>
            <a:ext cx="360362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37897" name="AutoShape 9"/>
          <p:cNvCxnSpPr>
            <a:cxnSpLocks noChangeShapeType="1"/>
            <a:stCxn id="37892" idx="5"/>
            <a:endCxn id="37896" idx="1"/>
          </p:cNvCxnSpPr>
          <p:nvPr/>
        </p:nvCxnSpPr>
        <p:spPr bwMode="auto">
          <a:xfrm>
            <a:off x="6032500" y="2441575"/>
            <a:ext cx="536575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898" name="AutoShape 10"/>
          <p:cNvCxnSpPr>
            <a:cxnSpLocks noChangeShapeType="1"/>
            <a:stCxn id="37896" idx="7"/>
            <a:endCxn id="37896" idx="7"/>
          </p:cNvCxnSpPr>
          <p:nvPr/>
        </p:nvCxnSpPr>
        <p:spPr bwMode="auto">
          <a:xfrm>
            <a:off x="6824663" y="36258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899" name="AutoShape 11"/>
          <p:cNvCxnSpPr>
            <a:cxnSpLocks noChangeShapeType="1"/>
            <a:stCxn id="37913" idx="3"/>
            <a:endCxn id="37896" idx="7"/>
          </p:cNvCxnSpPr>
          <p:nvPr/>
        </p:nvCxnSpPr>
        <p:spPr bwMode="auto">
          <a:xfrm flipH="1">
            <a:off x="6824663" y="2441575"/>
            <a:ext cx="46355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0" name="AutoShape 12"/>
          <p:cNvCxnSpPr>
            <a:cxnSpLocks noChangeShapeType="1"/>
          </p:cNvCxnSpPr>
          <p:nvPr/>
        </p:nvCxnSpPr>
        <p:spPr bwMode="auto">
          <a:xfrm>
            <a:off x="8281988" y="4005263"/>
            <a:ext cx="15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1" name="AutoShape 13"/>
          <p:cNvCxnSpPr>
            <a:cxnSpLocks noChangeShapeType="1"/>
            <a:stCxn id="37896" idx="4"/>
            <a:endCxn id="37894" idx="7"/>
          </p:cNvCxnSpPr>
          <p:nvPr/>
        </p:nvCxnSpPr>
        <p:spPr bwMode="auto">
          <a:xfrm flipH="1">
            <a:off x="5816600" y="3933825"/>
            <a:ext cx="881063" cy="1131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2" name="AutoShape 14"/>
          <p:cNvCxnSpPr>
            <a:cxnSpLocks noChangeShapeType="1"/>
            <a:stCxn id="37896" idx="5"/>
            <a:endCxn id="37895" idx="1"/>
          </p:cNvCxnSpPr>
          <p:nvPr/>
        </p:nvCxnSpPr>
        <p:spPr bwMode="auto">
          <a:xfrm>
            <a:off x="6824663" y="3881438"/>
            <a:ext cx="89535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03" name="Oval 15"/>
          <p:cNvSpPr>
            <a:spLocks noChangeAspect="1" noChangeArrowheads="1"/>
          </p:cNvSpPr>
          <p:nvPr/>
        </p:nvSpPr>
        <p:spPr bwMode="auto">
          <a:xfrm>
            <a:off x="8101013" y="3644900"/>
            <a:ext cx="360362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37904" name="AutoShape 16"/>
          <p:cNvCxnSpPr>
            <a:cxnSpLocks noChangeShapeType="1"/>
            <a:stCxn id="37903" idx="3"/>
            <a:endCxn id="37895" idx="0"/>
          </p:cNvCxnSpPr>
          <p:nvPr/>
        </p:nvCxnSpPr>
        <p:spPr bwMode="auto">
          <a:xfrm flipH="1">
            <a:off x="7848600" y="3952875"/>
            <a:ext cx="304800" cy="1060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5" name="AutoShape 17"/>
          <p:cNvCxnSpPr>
            <a:cxnSpLocks noChangeShapeType="1"/>
            <a:stCxn id="37892" idx="3"/>
            <a:endCxn id="37893" idx="0"/>
          </p:cNvCxnSpPr>
          <p:nvPr/>
        </p:nvCxnSpPr>
        <p:spPr bwMode="auto">
          <a:xfrm flipH="1">
            <a:off x="5184775" y="2441575"/>
            <a:ext cx="592138" cy="1131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6" name="AutoShape 18"/>
          <p:cNvCxnSpPr>
            <a:cxnSpLocks noChangeShapeType="1"/>
            <a:stCxn id="37913" idx="5"/>
          </p:cNvCxnSpPr>
          <p:nvPr/>
        </p:nvCxnSpPr>
        <p:spPr bwMode="auto">
          <a:xfrm>
            <a:off x="7543800" y="2441575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7" name="AutoShape 19"/>
          <p:cNvCxnSpPr>
            <a:cxnSpLocks noChangeShapeType="1"/>
            <a:stCxn id="37913" idx="5"/>
            <a:endCxn id="37903" idx="1"/>
          </p:cNvCxnSpPr>
          <p:nvPr/>
        </p:nvCxnSpPr>
        <p:spPr bwMode="auto">
          <a:xfrm>
            <a:off x="7543800" y="2441575"/>
            <a:ext cx="609600" cy="1255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8" name="AutoShape 20"/>
          <p:cNvCxnSpPr>
            <a:cxnSpLocks noChangeShapeType="1"/>
            <a:stCxn id="37903" idx="2"/>
            <a:endCxn id="37894" idx="6"/>
          </p:cNvCxnSpPr>
          <p:nvPr/>
        </p:nvCxnSpPr>
        <p:spPr bwMode="auto">
          <a:xfrm flipH="1">
            <a:off x="5868988" y="3825875"/>
            <a:ext cx="2232025" cy="136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9" name="AutoShape 21"/>
          <p:cNvCxnSpPr>
            <a:cxnSpLocks noChangeShapeType="1"/>
            <a:stCxn id="37892" idx="4"/>
            <a:endCxn id="37894" idx="0"/>
          </p:cNvCxnSpPr>
          <p:nvPr/>
        </p:nvCxnSpPr>
        <p:spPr bwMode="auto">
          <a:xfrm flipH="1">
            <a:off x="5689600" y="2493963"/>
            <a:ext cx="215900" cy="2519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0" name="AutoShape 22"/>
          <p:cNvCxnSpPr>
            <a:cxnSpLocks noChangeShapeType="1"/>
            <a:stCxn id="37893" idx="4"/>
            <a:endCxn id="37894" idx="1"/>
          </p:cNvCxnSpPr>
          <p:nvPr/>
        </p:nvCxnSpPr>
        <p:spPr bwMode="auto">
          <a:xfrm>
            <a:off x="5184775" y="3933825"/>
            <a:ext cx="376238" cy="1131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7740650" y="1757363"/>
            <a:ext cx="1258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stochastic</a:t>
            </a:r>
          </a:p>
          <a:p>
            <a:r>
              <a:rPr lang="en-US" sz="1800"/>
              <a:t>hidden        cause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8008938" y="4960938"/>
            <a:ext cx="88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visible </a:t>
            </a:r>
          </a:p>
          <a:p>
            <a:r>
              <a:rPr lang="en-US" sz="1800"/>
              <a:t>effect</a:t>
            </a:r>
          </a:p>
        </p:txBody>
      </p:sp>
      <p:sp>
        <p:nvSpPr>
          <p:cNvPr id="37913" name="Oval 25"/>
          <p:cNvSpPr>
            <a:spLocks noChangeAspect="1" noChangeArrowheads="1"/>
          </p:cNvSpPr>
          <p:nvPr/>
        </p:nvSpPr>
        <p:spPr bwMode="auto">
          <a:xfrm>
            <a:off x="7235825" y="2133600"/>
            <a:ext cx="360363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learning rule for sigmoid belief nets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00200"/>
            <a:ext cx="4248150" cy="4997450"/>
          </a:xfrm>
        </p:spPr>
        <p:txBody>
          <a:bodyPr/>
          <a:lstStyle/>
          <a:p>
            <a:pPr eaLnBrk="1" hangingPunct="1"/>
            <a:r>
              <a:rPr lang="en-US" sz="2400" smtClean="0"/>
              <a:t>Learning is easy if we can get an unbiased sample from the posterior distribution over hidden states given the observed data.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400" smtClean="0"/>
              <a:t>For each unit, maximize the log probability that its binary state in the sample from the posterior would be generated by the sampled binary states of its parents.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356100" y="3894138"/>
          <a:ext cx="4679950" cy="1190625"/>
        </p:xfrm>
        <a:graphic>
          <a:graphicData uri="http://schemas.openxmlformats.org/presentationml/2006/ole">
            <p:oleObj spid="_x0000_s2050" name="Equation" r:id="rId4" imgW="2145960" imgH="545760" progId="Equation.3">
              <p:embed/>
            </p:oleObj>
          </a:graphicData>
        </a:graphic>
      </p:graphicFrame>
      <p:sp>
        <p:nvSpPr>
          <p:cNvPr id="2057" name="Oval 5"/>
          <p:cNvSpPr>
            <a:spLocks noChangeArrowheads="1"/>
          </p:cNvSpPr>
          <p:nvPr/>
        </p:nvSpPr>
        <p:spPr bwMode="auto">
          <a:xfrm>
            <a:off x="5435600" y="1700213"/>
            <a:ext cx="360363" cy="3603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8" name="Oval 6"/>
          <p:cNvSpPr>
            <a:spLocks noChangeArrowheads="1"/>
          </p:cNvSpPr>
          <p:nvPr/>
        </p:nvSpPr>
        <p:spPr bwMode="auto">
          <a:xfrm>
            <a:off x="6516688" y="1700213"/>
            <a:ext cx="360362" cy="3603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9" name="Oval 7"/>
          <p:cNvSpPr>
            <a:spLocks noChangeArrowheads="1"/>
          </p:cNvSpPr>
          <p:nvPr/>
        </p:nvSpPr>
        <p:spPr bwMode="auto">
          <a:xfrm>
            <a:off x="6588125" y="2708275"/>
            <a:ext cx="360363" cy="3603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0" name="Oval 8"/>
          <p:cNvSpPr>
            <a:spLocks noChangeArrowheads="1"/>
          </p:cNvSpPr>
          <p:nvPr/>
        </p:nvSpPr>
        <p:spPr bwMode="auto">
          <a:xfrm>
            <a:off x="7524750" y="1700213"/>
            <a:ext cx="360363" cy="3603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1" name="Line 9"/>
          <p:cNvSpPr>
            <a:spLocks noChangeShapeType="1"/>
          </p:cNvSpPr>
          <p:nvPr/>
        </p:nvSpPr>
        <p:spPr bwMode="auto">
          <a:xfrm>
            <a:off x="5724525" y="2060575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10"/>
          <p:cNvSpPr>
            <a:spLocks noChangeShapeType="1"/>
          </p:cNvSpPr>
          <p:nvPr/>
        </p:nvSpPr>
        <p:spPr bwMode="auto">
          <a:xfrm>
            <a:off x="6732588" y="21320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11"/>
          <p:cNvSpPr>
            <a:spLocks noChangeShapeType="1"/>
          </p:cNvSpPr>
          <p:nvPr/>
        </p:nvSpPr>
        <p:spPr bwMode="auto">
          <a:xfrm flipH="1">
            <a:off x="6877050" y="2060575"/>
            <a:ext cx="7191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Text Box 12"/>
          <p:cNvSpPr txBox="1">
            <a:spLocks noChangeArrowheads="1"/>
          </p:cNvSpPr>
          <p:nvPr/>
        </p:nvSpPr>
        <p:spPr bwMode="auto">
          <a:xfrm>
            <a:off x="5508625" y="1700213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2065" name="Text Box 13"/>
          <p:cNvSpPr txBox="1">
            <a:spLocks noChangeArrowheads="1"/>
          </p:cNvSpPr>
          <p:nvPr/>
        </p:nvSpPr>
        <p:spPr bwMode="auto">
          <a:xfrm>
            <a:off x="6661150" y="270827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graphicFrame>
        <p:nvGraphicFramePr>
          <p:cNvPr id="2051" name="Object 14"/>
          <p:cNvGraphicFramePr>
            <a:graphicFrameLocks noChangeAspect="1"/>
          </p:cNvGraphicFramePr>
          <p:nvPr/>
        </p:nvGraphicFramePr>
        <p:xfrm>
          <a:off x="5651500" y="2146300"/>
          <a:ext cx="450850" cy="450850"/>
        </p:xfrm>
        <a:graphic>
          <a:graphicData uri="http://schemas.openxmlformats.org/presentationml/2006/ole">
            <p:oleObj spid="_x0000_s2051" name="Equation" r:id="rId5" imgW="241200" imgH="241200" progId="Equation.3">
              <p:embed/>
            </p:oleObj>
          </a:graphicData>
        </a:graphic>
      </p:graphicFrame>
      <p:sp>
        <p:nvSpPr>
          <p:cNvPr id="2066" name="Line 15"/>
          <p:cNvSpPr>
            <a:spLocks noChangeShapeType="1"/>
          </p:cNvSpPr>
          <p:nvPr/>
        </p:nvSpPr>
        <p:spPr bwMode="auto">
          <a:xfrm>
            <a:off x="6659563" y="11953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6"/>
          <p:cNvSpPr>
            <a:spLocks noChangeShapeType="1"/>
          </p:cNvSpPr>
          <p:nvPr/>
        </p:nvSpPr>
        <p:spPr bwMode="auto">
          <a:xfrm>
            <a:off x="5580063" y="11953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7"/>
          <p:cNvSpPr>
            <a:spLocks noChangeShapeType="1"/>
          </p:cNvSpPr>
          <p:nvPr/>
        </p:nvSpPr>
        <p:spPr bwMode="auto">
          <a:xfrm>
            <a:off x="7667625" y="11969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8"/>
          <p:cNvSpPr>
            <a:spLocks noChangeShapeType="1"/>
          </p:cNvSpPr>
          <p:nvPr/>
        </p:nvSpPr>
        <p:spPr bwMode="auto">
          <a:xfrm>
            <a:off x="6804025" y="30686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9"/>
          <p:cNvSpPr>
            <a:spLocks noChangeShapeType="1"/>
          </p:cNvSpPr>
          <p:nvPr/>
        </p:nvSpPr>
        <p:spPr bwMode="auto">
          <a:xfrm flipH="1">
            <a:off x="5940425" y="2997200"/>
            <a:ext cx="64611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20"/>
          <p:cNvSpPr>
            <a:spLocks noChangeShapeType="1"/>
          </p:cNvSpPr>
          <p:nvPr/>
        </p:nvSpPr>
        <p:spPr bwMode="auto">
          <a:xfrm>
            <a:off x="6948488" y="2925763"/>
            <a:ext cx="7921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1"/>
          <p:cNvSpPr>
            <a:spLocks noChangeShapeType="1"/>
          </p:cNvSpPr>
          <p:nvPr/>
        </p:nvSpPr>
        <p:spPr bwMode="auto">
          <a:xfrm>
            <a:off x="5005388" y="1341438"/>
            <a:ext cx="5032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3" name="Line 22"/>
          <p:cNvSpPr>
            <a:spLocks noChangeShapeType="1"/>
          </p:cNvSpPr>
          <p:nvPr/>
        </p:nvSpPr>
        <p:spPr bwMode="auto">
          <a:xfrm>
            <a:off x="6156325" y="1412875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4" name="Line 23"/>
          <p:cNvSpPr>
            <a:spLocks noChangeShapeType="1"/>
          </p:cNvSpPr>
          <p:nvPr/>
        </p:nvSpPr>
        <p:spPr bwMode="auto">
          <a:xfrm>
            <a:off x="7235825" y="1484313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5" name="Line 24"/>
          <p:cNvSpPr>
            <a:spLocks noChangeShapeType="1"/>
          </p:cNvSpPr>
          <p:nvPr/>
        </p:nvSpPr>
        <p:spPr bwMode="auto">
          <a:xfrm flipH="1">
            <a:off x="6732588" y="1412875"/>
            <a:ext cx="3603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6" name="Line 25"/>
          <p:cNvSpPr>
            <a:spLocks noChangeShapeType="1"/>
          </p:cNvSpPr>
          <p:nvPr/>
        </p:nvSpPr>
        <p:spPr bwMode="auto">
          <a:xfrm flipH="1">
            <a:off x="5651500" y="1412875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7" name="Line 26"/>
          <p:cNvSpPr>
            <a:spLocks noChangeShapeType="1"/>
          </p:cNvSpPr>
          <p:nvPr/>
        </p:nvSpPr>
        <p:spPr bwMode="auto">
          <a:xfrm flipH="1">
            <a:off x="7812088" y="1341438"/>
            <a:ext cx="4318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2" name="Object 27"/>
          <p:cNvGraphicFramePr>
            <a:graphicFrameLocks noChangeAspect="1"/>
          </p:cNvGraphicFramePr>
          <p:nvPr>
            <p:ph sz="quarter" idx="3"/>
          </p:nvPr>
        </p:nvGraphicFramePr>
        <p:xfrm>
          <a:off x="4941888" y="5035550"/>
          <a:ext cx="3281362" cy="636588"/>
        </p:xfrm>
        <a:graphic>
          <a:graphicData uri="http://schemas.openxmlformats.org/presentationml/2006/ole">
            <p:oleObj spid="_x0000_s2052" name="Equation" r:id="rId6" imgW="1244520" imgH="241200" progId="Equation.3">
              <p:embed/>
            </p:oleObj>
          </a:graphicData>
        </a:graphic>
      </p:graphicFrame>
      <p:graphicFrame>
        <p:nvGraphicFramePr>
          <p:cNvPr id="2053" name="Object 28"/>
          <p:cNvGraphicFramePr>
            <a:graphicFrameLocks noChangeAspect="1"/>
          </p:cNvGraphicFramePr>
          <p:nvPr/>
        </p:nvGraphicFramePr>
        <p:xfrm>
          <a:off x="7046913" y="2565400"/>
          <a:ext cx="333375" cy="546100"/>
        </p:xfrm>
        <a:graphic>
          <a:graphicData uri="http://schemas.openxmlformats.org/presentationml/2006/ole">
            <p:oleObj spid="_x0000_s2053" name="Equation" r:id="rId7" imgW="139680" imgH="228600" progId="Equation.3">
              <p:embed/>
            </p:oleObj>
          </a:graphicData>
        </a:graphic>
      </p:graphicFrame>
      <p:graphicFrame>
        <p:nvGraphicFramePr>
          <p:cNvPr id="2054" name="Object 29"/>
          <p:cNvGraphicFramePr>
            <a:graphicFrameLocks noChangeAspect="1"/>
          </p:cNvGraphicFramePr>
          <p:nvPr/>
        </p:nvGraphicFramePr>
        <p:xfrm>
          <a:off x="4986338" y="1628775"/>
          <a:ext cx="306387" cy="552450"/>
        </p:xfrm>
        <a:graphic>
          <a:graphicData uri="http://schemas.openxmlformats.org/presentationml/2006/ole">
            <p:oleObj spid="_x0000_s2054" name="Equation" r:id="rId8" imgW="164880" imgH="241200" progId="Equation.3">
              <p:embed/>
            </p:oleObj>
          </a:graphicData>
        </a:graphic>
      </p:graphicFrame>
      <p:sp>
        <p:nvSpPr>
          <p:cNvPr id="2078" name="TextBox 31"/>
          <p:cNvSpPr txBox="1">
            <a:spLocks noChangeArrowheads="1"/>
          </p:cNvSpPr>
          <p:nvPr/>
        </p:nvSpPr>
        <p:spPr bwMode="auto">
          <a:xfrm>
            <a:off x="5886450" y="6021388"/>
            <a:ext cx="1314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solidFill>
                  <a:srgbClr val="3333CC"/>
                </a:solidFill>
              </a:rPr>
              <a:t>learning rate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6051551" y="5565775"/>
            <a:ext cx="6207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8315325" y="2862263"/>
            <a:ext cx="4746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7967662" y="2698751"/>
            <a:ext cx="1387475" cy="29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7498556" y="1272382"/>
            <a:ext cx="2917825" cy="37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6215063" y="5765800"/>
            <a:ext cx="401637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Up Arrow 44"/>
          <p:cNvSpPr/>
          <p:nvPr/>
        </p:nvSpPr>
        <p:spPr>
          <a:xfrm>
            <a:off x="6178550" y="5656263"/>
            <a:ext cx="182563" cy="292100"/>
          </a:xfrm>
          <a:prstGeom prst="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Explaining away </a:t>
            </a:r>
            <a:r>
              <a:rPr lang="en-US" sz="2800" smtClean="0"/>
              <a:t>(Judea Pearl)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8686800" cy="4857750"/>
          </a:xfrm>
        </p:spPr>
        <p:txBody>
          <a:bodyPr/>
          <a:lstStyle/>
          <a:p>
            <a:pPr eaLnBrk="1" hangingPunct="1"/>
            <a:r>
              <a:rPr lang="en-US" sz="2400" smtClean="0"/>
              <a:t>Even if two hidden causes are independent, they can become dependent when we observe an effect that they can both influence. </a:t>
            </a:r>
          </a:p>
          <a:p>
            <a:pPr lvl="1" eaLnBrk="1" hangingPunct="1"/>
            <a:r>
              <a:rPr lang="en-US" sz="2400" smtClean="0"/>
              <a:t>If we learn that there was an earthquake it reduces the probability that the house jumped because of a truck.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763588" y="3500438"/>
            <a:ext cx="2592387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795838" y="3500438"/>
            <a:ext cx="2592387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706688" y="5516563"/>
            <a:ext cx="2592387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035050" y="3789363"/>
            <a:ext cx="196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truck hits house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299075" y="3789363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earthquake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140075" y="58769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house jumps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563813" y="4508500"/>
            <a:ext cx="7921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4795838" y="4508500"/>
            <a:ext cx="792162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1916113" y="6021388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-28575" y="4005263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4003675" y="4005263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419350" y="48688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20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154613" y="48688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20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1987550" y="56245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-20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87325" y="3608388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-10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219575" y="3608388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-10</a:t>
            </a: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6945313" y="4889500"/>
            <a:ext cx="1643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>
                <a:solidFill>
                  <a:srgbClr val="3333CC"/>
                </a:solidFill>
              </a:rPr>
              <a:t> </a:t>
            </a:r>
          </a:p>
          <a:p>
            <a:r>
              <a:rPr lang="en-CA" sz="2000"/>
              <a:t>p(1,1)=.0001</a:t>
            </a:r>
          </a:p>
          <a:p>
            <a:r>
              <a:rPr lang="en-CA" sz="2000"/>
              <a:t>p(1,0)=.4999</a:t>
            </a:r>
          </a:p>
          <a:p>
            <a:r>
              <a:rPr lang="en-CA" sz="2000"/>
              <a:t>p(0,1)=.4999</a:t>
            </a:r>
          </a:p>
          <a:p>
            <a:r>
              <a:rPr lang="en-CA" sz="2000"/>
              <a:t>p(0,0)=.0001</a:t>
            </a:r>
          </a:p>
        </p:txBody>
      </p:sp>
      <p:sp>
        <p:nvSpPr>
          <p:cNvPr id="38933" name="TextBox 20"/>
          <p:cNvSpPr txBox="1">
            <a:spLocks noChangeArrowheads="1"/>
          </p:cNvSpPr>
          <p:nvPr/>
        </p:nvSpPr>
        <p:spPr bwMode="auto">
          <a:xfrm>
            <a:off x="6981825" y="4730750"/>
            <a:ext cx="167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>
                <a:solidFill>
                  <a:srgbClr val="3333CC"/>
                </a:solidFill>
              </a:rPr>
              <a:t>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Why it is usually very hard to learn     sigmoid belief nets one layer at a time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196975"/>
            <a:ext cx="5472112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To learn </a:t>
            </a:r>
            <a:r>
              <a:rPr lang="en-US" sz="2400" smtClean="0">
                <a:solidFill>
                  <a:srgbClr val="3333CC"/>
                </a:solidFill>
              </a:rPr>
              <a:t>W</a:t>
            </a:r>
            <a:r>
              <a:rPr lang="en-US" sz="2400" smtClean="0"/>
              <a:t>, we need the posterior distribution in the first hidden layer.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Problem 1</a:t>
            </a:r>
            <a:r>
              <a:rPr lang="en-US" sz="2400" smtClean="0"/>
              <a:t>: The posterior is typically complicated because of “explaining away”.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Problem 2:</a:t>
            </a:r>
            <a:r>
              <a:rPr lang="en-US" sz="2400" smtClean="0"/>
              <a:t> The posterior depends on the prior as well as the likelihood.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 to learn </a:t>
            </a:r>
            <a:r>
              <a:rPr lang="en-US" smtClean="0">
                <a:solidFill>
                  <a:srgbClr val="3333CC"/>
                </a:solidFill>
              </a:rPr>
              <a:t>W</a:t>
            </a:r>
            <a:r>
              <a:rPr lang="en-US" smtClean="0"/>
              <a:t>, we need to know the weights in higher layers, even if we are only approximating the posterior. </a:t>
            </a:r>
            <a:r>
              <a:rPr lang="en-US" smtClean="0">
                <a:solidFill>
                  <a:srgbClr val="3333CC"/>
                </a:solidFill>
              </a:rPr>
              <a:t>All the weights interact.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Problem 3:</a:t>
            </a:r>
            <a:r>
              <a:rPr lang="en-US" sz="2400" smtClean="0"/>
              <a:t> We need to integrate over all possible configurations of the higher variables to get the prior for first hidden layer. </a:t>
            </a:r>
            <a:r>
              <a:rPr lang="en-US" sz="2400" smtClean="0">
                <a:solidFill>
                  <a:srgbClr val="3333CC"/>
                </a:solidFill>
              </a:rPr>
              <a:t>Yuk!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49963" y="5480050"/>
            <a:ext cx="252095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 data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49963" y="4291013"/>
            <a:ext cx="2520950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hidden variables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7778750" y="4832350"/>
            <a:ext cx="32385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049963" y="3103563"/>
            <a:ext cx="2447925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hidden variables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7239000" y="3644900"/>
            <a:ext cx="32385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49963" y="1916113"/>
            <a:ext cx="2484437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hidden variables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7239000" y="2457450"/>
            <a:ext cx="32385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6697663" y="4832350"/>
            <a:ext cx="323850" cy="611188"/>
          </a:xfrm>
          <a:prstGeom prst="upArrow">
            <a:avLst>
              <a:gd name="adj1" fmla="val 50000"/>
              <a:gd name="adj2" fmla="val 4718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797550" y="4903788"/>
            <a:ext cx="248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likelihood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8102600" y="490378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W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597775" y="3716338"/>
            <a:ext cx="104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types of generative neural network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we connect binary stochastic neurons in a directed acyclic graph we get a Sigmoid Belief Net (Radford Neal 1992).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we connect binary stochastic neurons using symmetric connections we get a Boltzmann Machine (Hinton &amp; Sejnowski, 1983).</a:t>
            </a:r>
          </a:p>
          <a:p>
            <a:pPr lvl="1" eaLnBrk="1" hangingPunct="1"/>
            <a:r>
              <a:rPr lang="en-US" smtClean="0"/>
              <a:t>If we restrict the connectivity in a special way, it is easy to learn a Boltzmann machine.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Restricted Boltzmann Machines</a:t>
            </a:r>
            <a:br>
              <a:rPr lang="en-US" smtClean="0"/>
            </a:br>
            <a:r>
              <a:rPr lang="en-US" sz="2400" smtClean="0"/>
              <a:t>(Smolensky ,1986, called them “harmoniums”)</a:t>
            </a:r>
            <a:endParaRPr lang="en-US" sz="32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6156325" cy="5661025"/>
          </a:xfrm>
        </p:spPr>
        <p:txBody>
          <a:bodyPr/>
          <a:lstStyle/>
          <a:p>
            <a:pPr eaLnBrk="1" hangingPunct="1"/>
            <a:r>
              <a:rPr lang="en-US" sz="2400" smtClean="0"/>
              <a:t>We restrict the connectivity to make learning easier.</a:t>
            </a:r>
          </a:p>
          <a:p>
            <a:pPr lvl="1" eaLnBrk="1" hangingPunct="1"/>
            <a:r>
              <a:rPr lang="en-US" sz="2400" smtClean="0"/>
              <a:t>Only one layer of hidden units.</a:t>
            </a:r>
          </a:p>
          <a:p>
            <a:pPr lvl="2" eaLnBrk="1" hangingPunct="1"/>
            <a:r>
              <a:rPr lang="en-US" sz="2000" smtClean="0"/>
              <a:t>We will deal with more layers later</a:t>
            </a:r>
          </a:p>
          <a:p>
            <a:pPr lvl="1" eaLnBrk="1" hangingPunct="1"/>
            <a:r>
              <a:rPr lang="en-US" sz="2400" smtClean="0"/>
              <a:t>No connections between hidden units.</a:t>
            </a:r>
          </a:p>
          <a:p>
            <a:pPr eaLnBrk="1" hangingPunct="1"/>
            <a:r>
              <a:rPr lang="en-US" sz="2400" smtClean="0"/>
              <a:t>In an RBM, the hidden units are conditionally independent given the visible states.  </a:t>
            </a:r>
          </a:p>
          <a:p>
            <a:pPr lvl="1" eaLnBrk="1" hangingPunct="1"/>
            <a:r>
              <a:rPr lang="en-US" sz="2400" smtClean="0"/>
              <a:t>So we can quickly get an unbiased sample from the posterior distribution when given a data-vector.</a:t>
            </a:r>
          </a:p>
          <a:p>
            <a:pPr lvl="1" eaLnBrk="1" hangingPunct="1"/>
            <a:r>
              <a:rPr lang="en-US" sz="2400" smtClean="0">
                <a:solidFill>
                  <a:srgbClr val="FF0000"/>
                </a:solidFill>
              </a:rPr>
              <a:t>This is a big advantage over directed belief nets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69119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77755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637063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41991" name="AutoShape 7"/>
          <p:cNvCxnSpPr>
            <a:cxnSpLocks noChangeShapeType="1"/>
            <a:stCxn id="41990" idx="4"/>
            <a:endCxn id="41988" idx="1"/>
          </p:cNvCxnSpPr>
          <p:nvPr/>
        </p:nvCxnSpPr>
        <p:spPr bwMode="auto">
          <a:xfrm>
            <a:off x="6605588" y="2649538"/>
            <a:ext cx="37465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41992" name="AutoShape 8"/>
          <p:cNvCxnSpPr>
            <a:cxnSpLocks noChangeShapeType="1"/>
            <a:stCxn id="41990" idx="5"/>
            <a:endCxn id="41989" idx="1"/>
          </p:cNvCxnSpPr>
          <p:nvPr/>
        </p:nvCxnSpPr>
        <p:spPr bwMode="auto">
          <a:xfrm>
            <a:off x="6770688" y="2581275"/>
            <a:ext cx="1073150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7307263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41994" name="AutoShape 10"/>
          <p:cNvCxnSpPr>
            <a:cxnSpLocks noChangeShapeType="1"/>
            <a:stCxn id="41993" idx="3"/>
            <a:endCxn id="41988" idx="0"/>
          </p:cNvCxnSpPr>
          <p:nvPr/>
        </p:nvCxnSpPr>
        <p:spPr bwMode="auto">
          <a:xfrm flipH="1">
            <a:off x="7146925" y="2581275"/>
            <a:ext cx="2286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41995" name="AutoShape 11"/>
          <p:cNvCxnSpPr>
            <a:cxnSpLocks noChangeShapeType="1"/>
            <a:stCxn id="41993" idx="5"/>
            <a:endCxn id="41989" idx="0"/>
          </p:cNvCxnSpPr>
          <p:nvPr/>
        </p:nvCxnSpPr>
        <p:spPr bwMode="auto">
          <a:xfrm>
            <a:off x="7707313" y="2581275"/>
            <a:ext cx="303212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824388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41997" name="AutoShape 13"/>
          <p:cNvCxnSpPr>
            <a:cxnSpLocks noChangeShapeType="1"/>
            <a:stCxn id="41996" idx="3"/>
            <a:endCxn id="41988" idx="7"/>
          </p:cNvCxnSpPr>
          <p:nvPr/>
        </p:nvCxnSpPr>
        <p:spPr bwMode="auto">
          <a:xfrm flipH="1">
            <a:off x="7312025" y="2581275"/>
            <a:ext cx="1000125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41998" name="AutoShape 14"/>
          <p:cNvCxnSpPr>
            <a:cxnSpLocks noChangeShapeType="1"/>
            <a:stCxn id="41996" idx="4"/>
            <a:endCxn id="41989" idx="7"/>
          </p:cNvCxnSpPr>
          <p:nvPr/>
        </p:nvCxnSpPr>
        <p:spPr bwMode="auto">
          <a:xfrm flipH="1">
            <a:off x="8175625" y="2649538"/>
            <a:ext cx="303213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019925" y="15922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hidden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021513" y="346233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413625" y="2203450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091363" y="3967163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visible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Energy of a joint configuration</a:t>
            </a:r>
            <a:br>
              <a:rPr lang="en-US" smtClean="0"/>
            </a:br>
            <a:r>
              <a:rPr lang="en-US" sz="2400" smtClean="0"/>
              <a:t>(ignoring terms to do with biases)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2087563" y="2786063"/>
          <a:ext cx="5075237" cy="1300162"/>
        </p:xfrm>
        <a:graphic>
          <a:graphicData uri="http://schemas.openxmlformats.org/presentationml/2006/ole">
            <p:oleObj spid="_x0000_s3074" name="Equation" r:id="rId4" imgW="1536480" imgH="393480" progId="Equation.3">
              <p:embed/>
            </p:oleObj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769100" y="4149725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weight between units i and j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58775" y="4114800"/>
            <a:ext cx="3097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Energy with configuration </a:t>
            </a:r>
            <a:r>
              <a:rPr lang="en-US" sz="2000"/>
              <a:t>v</a:t>
            </a:r>
            <a:r>
              <a:rPr lang="en-US" sz="2000">
                <a:solidFill>
                  <a:srgbClr val="3333CC"/>
                </a:solidFill>
              </a:rPr>
              <a:t> on the visible units and </a:t>
            </a:r>
            <a:r>
              <a:rPr lang="en-US" sz="2000"/>
              <a:t>h</a:t>
            </a:r>
            <a:r>
              <a:rPr lang="en-US" sz="2000">
                <a:solidFill>
                  <a:srgbClr val="3333CC"/>
                </a:solidFill>
              </a:rPr>
              <a:t> on the hidden units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960813" y="1557338"/>
            <a:ext cx="2052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binary state of visible unit i</a:t>
            </a:r>
            <a:endParaRPr lang="en-US" sz="2000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 rot="1754401">
            <a:off x="2108200" y="3521075"/>
            <a:ext cx="153988" cy="557213"/>
          </a:xfrm>
          <a:prstGeom prst="upArrow">
            <a:avLst>
              <a:gd name="adj1" fmla="val 50000"/>
              <a:gd name="adj2" fmla="val 90464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 rot="-1598772">
            <a:off x="6886575" y="3644900"/>
            <a:ext cx="107950" cy="546100"/>
          </a:xfrm>
          <a:prstGeom prst="upArrow">
            <a:avLst>
              <a:gd name="adj1" fmla="val 50000"/>
              <a:gd name="adj2" fmla="val 126471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 rot="-1437977">
            <a:off x="5570538" y="2206625"/>
            <a:ext cx="80962" cy="666750"/>
          </a:xfrm>
          <a:prstGeom prst="downArrow">
            <a:avLst>
              <a:gd name="adj1" fmla="val 50000"/>
              <a:gd name="adj2" fmla="val 205884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6084888" y="1557338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binary state of hidden unit j</a:t>
            </a:r>
            <a:endParaRPr lang="en-US" sz="2000"/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 rot="1716628">
            <a:off x="6346825" y="2206625"/>
            <a:ext cx="61913" cy="612775"/>
          </a:xfrm>
          <a:prstGeom prst="downArrow">
            <a:avLst>
              <a:gd name="adj1" fmla="val 50000"/>
              <a:gd name="adj2" fmla="val 247434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2917825" y="5233988"/>
          <a:ext cx="3378200" cy="1344612"/>
        </p:xfrm>
        <a:graphic>
          <a:graphicData uri="http://schemas.openxmlformats.org/presentationml/2006/ole">
            <p:oleObj spid="_x0000_s3075" name="Equation" r:id="rId5" imgW="11174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Weights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Energies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Probabilities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9499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Each possible joint configuration of the visible and hidden units has an energy</a:t>
            </a:r>
          </a:p>
          <a:p>
            <a:pPr lvl="1" eaLnBrk="1" hangingPunct="1"/>
            <a:r>
              <a:rPr lang="en-US" smtClean="0"/>
              <a:t> The energy is determined by the weights and biases (as in a Hopfield net).</a:t>
            </a:r>
          </a:p>
          <a:p>
            <a:pPr eaLnBrk="1" hangingPunct="1"/>
            <a:r>
              <a:rPr lang="en-US" smtClean="0"/>
              <a:t>The energy of a joint configuration of the visible and hidden units determines its probability: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configuration over the visible units is found by summing the probabilities of all the joint configurations that contain it.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49513" y="4238625"/>
          <a:ext cx="3670300" cy="882650"/>
        </p:xfrm>
        <a:graphic>
          <a:graphicData uri="http://schemas.openxmlformats.org/presentationml/2006/ole">
            <p:oleObj spid="_x0000_s4098" name="Equation" r:id="rId4" imgW="10029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energies to define probabilities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449388"/>
            <a:ext cx="4583113" cy="5408612"/>
          </a:xfrm>
        </p:spPr>
        <p:txBody>
          <a:bodyPr/>
          <a:lstStyle/>
          <a:p>
            <a:pPr eaLnBrk="1" hangingPunct="1"/>
            <a:r>
              <a:rPr lang="en-US" sz="2400" smtClean="0"/>
              <a:t>The probability of a joint configuration over both visible and hidden units depends on the energy of that joint configuration compared with the energy of all other joint configurations.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 probability of a configuration of the visible units is the sum of the probabilities of all the joint configurations that contain it.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094288" y="1106488"/>
          <a:ext cx="3911600" cy="1936750"/>
        </p:xfrm>
        <a:graphic>
          <a:graphicData uri="http://schemas.openxmlformats.org/presentationml/2006/ole">
            <p:oleObj spid="_x0000_s5122" name="Equation" r:id="rId4" imgW="1307880" imgH="64764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5184775" y="4168775"/>
          <a:ext cx="3571875" cy="2406650"/>
        </p:xfrm>
        <a:graphic>
          <a:graphicData uri="http://schemas.openxmlformats.org/presentationml/2006/ole">
            <p:oleObj spid="_x0000_s5123" name="Equation" r:id="rId5" imgW="1168200" imgH="787320" progId="Equation.3">
              <p:embed/>
            </p:oleObj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16575" y="2655888"/>
            <a:ext cx="1223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partition function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408738" y="2205038"/>
            <a:ext cx="360362" cy="504825"/>
          </a:xfrm>
          <a:custGeom>
            <a:avLst/>
            <a:gdLst>
              <a:gd name="T0" fmla="*/ 70141668 w 21600"/>
              <a:gd name="T1" fmla="*/ 0 h 21600"/>
              <a:gd name="T2" fmla="*/ 70141668 w 21600"/>
              <a:gd name="T3" fmla="*/ 155211335 h 21600"/>
              <a:gd name="T4" fmla="*/ 4569174 w 21600"/>
              <a:gd name="T5" fmla="*/ 275749619 h 21600"/>
              <a:gd name="T6" fmla="*/ 100301955 w 21600"/>
              <a:gd name="T7" fmla="*/ 7760590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117 h 21600"/>
              <a:gd name="T14" fmla="*/ 20572 w 21600"/>
              <a:gd name="T15" fmla="*/ 70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5" y="0"/>
                </a:lnTo>
                <a:lnTo>
                  <a:pt x="15105" y="5117"/>
                </a:lnTo>
                <a:lnTo>
                  <a:pt x="12427" y="5117"/>
                </a:lnTo>
                <a:cubicBezTo>
                  <a:pt x="5564" y="5117"/>
                  <a:pt x="0" y="8269"/>
                  <a:pt x="0" y="12158"/>
                </a:cubicBezTo>
                <a:lnTo>
                  <a:pt x="0" y="21600"/>
                </a:lnTo>
                <a:lnTo>
                  <a:pt x="1967" y="21600"/>
                </a:lnTo>
                <a:lnTo>
                  <a:pt x="1967" y="12158"/>
                </a:lnTo>
                <a:cubicBezTo>
                  <a:pt x="1967" y="9332"/>
                  <a:pt x="6650" y="7041"/>
                  <a:pt x="12427" y="7041"/>
                </a:cubicBezTo>
                <a:lnTo>
                  <a:pt x="15105" y="7041"/>
                </a:lnTo>
                <a:lnTo>
                  <a:pt x="15105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things you will learn in this tutorial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763588"/>
            <a:ext cx="8686800" cy="5110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How to learn multi-layer generative models of unlabelled data by learning one layer of features at a time.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How to add Markov Random Fields in each hidden layer.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How to use generative models to make discriminative training methods work much better for classification and regression.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How to extend this approach to Gaussian Processes and how to learn complex,  domain-specific kernels for a Gaussian Process.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How to perform non-linear dimensionality reduction on very large datasets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How to learn binary, low-dimensional codes and how to use them for very fast document retrieval.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How to learn multilayer generative models of high-dimensional sequential data</a:t>
            </a:r>
            <a:r>
              <a:rPr lang="en-US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3995738" y="317658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2266950" y="3176588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1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 picture of the maximum likelihood learning algorithm for an RBM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215900" y="2327275"/>
          <a:ext cx="1116013" cy="558800"/>
        </p:xfrm>
        <a:graphic>
          <a:graphicData uri="http://schemas.openxmlformats.org/presentationml/2006/ole">
            <p:oleObj spid="_x0000_s6146" name="Equation" r:id="rId4" imgW="507960" imgH="253800" progId="Equation.3">
              <p:embed/>
            </p:oleObj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6480175" y="2300288"/>
          <a:ext cx="1117600" cy="571500"/>
        </p:xfrm>
        <a:graphic>
          <a:graphicData uri="http://schemas.openxmlformats.org/presentationml/2006/ole">
            <p:oleObj spid="_x0000_s6147" name="Equation" r:id="rId5" imgW="545760" imgH="279360" progId="Equation.3">
              <p:embed/>
            </p:oleObj>
          </a:graphicData>
        </a:graphic>
      </p:graphicFrame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03238" y="317658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74675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028700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00113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993775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498600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1979613" y="18811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6159" name="AutoShape 15"/>
          <p:cNvCxnSpPr>
            <a:cxnSpLocks noChangeShapeType="1"/>
            <a:stCxn id="6153" idx="7"/>
            <a:endCxn id="6157" idx="3"/>
          </p:cNvCxnSpPr>
          <p:nvPr/>
        </p:nvCxnSpPr>
        <p:spPr bwMode="auto">
          <a:xfrm flipV="1">
            <a:off x="863600" y="2155825"/>
            <a:ext cx="684213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9600" y="32480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547813" y="18081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cxnSp>
        <p:nvCxnSpPr>
          <p:cNvPr id="6162" name="AutoShape 18"/>
          <p:cNvCxnSpPr>
            <a:cxnSpLocks noChangeShapeType="1"/>
            <a:stCxn id="6161" idx="2"/>
            <a:endCxn id="6163" idx="1"/>
          </p:cNvCxnSpPr>
          <p:nvPr/>
        </p:nvCxnSpPr>
        <p:spPr bwMode="auto">
          <a:xfrm>
            <a:off x="1763713" y="2205038"/>
            <a:ext cx="623887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338388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2792413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663825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757488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3262313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3743325" y="18811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6169" name="AutoShape 25"/>
          <p:cNvCxnSpPr>
            <a:cxnSpLocks noChangeShapeType="1"/>
            <a:stCxn id="6163" idx="7"/>
            <a:endCxn id="6167" idx="3"/>
          </p:cNvCxnSpPr>
          <p:nvPr/>
        </p:nvCxnSpPr>
        <p:spPr bwMode="auto">
          <a:xfrm flipV="1">
            <a:off x="2627313" y="2155825"/>
            <a:ext cx="684212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374900" y="32480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311525" y="18081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cxnSp>
        <p:nvCxnSpPr>
          <p:cNvPr id="6172" name="AutoShape 28"/>
          <p:cNvCxnSpPr>
            <a:cxnSpLocks noChangeShapeType="1"/>
            <a:stCxn id="6171" idx="2"/>
            <a:endCxn id="6173" idx="1"/>
          </p:cNvCxnSpPr>
          <p:nvPr/>
        </p:nvCxnSpPr>
        <p:spPr bwMode="auto">
          <a:xfrm>
            <a:off x="3527425" y="2205038"/>
            <a:ext cx="588963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4067175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4521200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4392613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486275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4991100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472113" y="18811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6179" name="AutoShape 35"/>
          <p:cNvCxnSpPr>
            <a:cxnSpLocks noChangeShapeType="1"/>
            <a:stCxn id="6173" idx="7"/>
            <a:endCxn id="6177" idx="3"/>
          </p:cNvCxnSpPr>
          <p:nvPr/>
        </p:nvCxnSpPr>
        <p:spPr bwMode="auto">
          <a:xfrm flipV="1">
            <a:off x="4356100" y="2155825"/>
            <a:ext cx="684213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103688" y="32480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5040313" y="18081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6804025" y="3176588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6875463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7329488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7200900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7294563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7799388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8280400" y="18811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6189" name="AutoShape 45"/>
          <p:cNvCxnSpPr>
            <a:cxnSpLocks noChangeShapeType="1"/>
            <a:stCxn id="6183" idx="7"/>
            <a:endCxn id="6187" idx="3"/>
          </p:cNvCxnSpPr>
          <p:nvPr/>
        </p:nvCxnSpPr>
        <p:spPr bwMode="auto">
          <a:xfrm flipV="1">
            <a:off x="7164388" y="2155825"/>
            <a:ext cx="684212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6910388" y="32480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7848600" y="18081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6192" name="Oval 48"/>
          <p:cNvSpPr>
            <a:spLocks noChangeArrowheads="1"/>
          </p:cNvSpPr>
          <p:nvPr/>
        </p:nvSpPr>
        <p:spPr bwMode="auto">
          <a:xfrm>
            <a:off x="5759450" y="28162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93" name="Oval 49"/>
          <p:cNvSpPr>
            <a:spLocks noChangeArrowheads="1"/>
          </p:cNvSpPr>
          <p:nvPr/>
        </p:nvSpPr>
        <p:spPr bwMode="auto">
          <a:xfrm>
            <a:off x="6011863" y="28162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94" name="Oval 50"/>
          <p:cNvSpPr>
            <a:spLocks noChangeArrowheads="1"/>
          </p:cNvSpPr>
          <p:nvPr/>
        </p:nvSpPr>
        <p:spPr bwMode="auto">
          <a:xfrm>
            <a:off x="6299200" y="28162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647700" y="3789363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t = 0                 t = 1                  t = 2                               t = infinity</a:t>
            </a:r>
          </a:p>
        </p:txBody>
      </p:sp>
      <p:graphicFrame>
        <p:nvGraphicFramePr>
          <p:cNvPr id="6148" name="Object 52"/>
          <p:cNvGraphicFramePr>
            <a:graphicFrameLocks noChangeAspect="1"/>
          </p:cNvGraphicFramePr>
          <p:nvPr>
            <p:ph sz="quarter" idx="4"/>
          </p:nvPr>
        </p:nvGraphicFramePr>
        <p:xfrm>
          <a:off x="1700213" y="5599113"/>
          <a:ext cx="5535612" cy="1214437"/>
        </p:xfrm>
        <a:graphic>
          <a:graphicData uri="http://schemas.openxmlformats.org/presentationml/2006/ole">
            <p:oleObj spid="_x0000_s6148" name="Equation" r:id="rId6" imgW="2082600" imgH="457200" progId="Equation.3">
              <p:embed/>
            </p:oleObj>
          </a:graphicData>
        </a:graphic>
      </p:graphicFrame>
      <p:sp>
        <p:nvSpPr>
          <p:cNvPr id="6196" name="Text Box 53"/>
          <p:cNvSpPr txBox="1">
            <a:spLocks noChangeArrowheads="1"/>
          </p:cNvSpPr>
          <p:nvPr/>
        </p:nvSpPr>
        <p:spPr bwMode="auto">
          <a:xfrm>
            <a:off x="700088" y="4257675"/>
            <a:ext cx="788511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Start with a training vector on the visible units.</a:t>
            </a:r>
          </a:p>
          <a:p>
            <a:pPr>
              <a:spcBef>
                <a:spcPct val="50000"/>
              </a:spcBef>
            </a:pPr>
            <a:r>
              <a:rPr lang="en-US" sz="2400"/>
              <a:t>Then alternate between updating all the hidden units in parallel and updating all the visible units in parallel.</a:t>
            </a:r>
          </a:p>
        </p:txBody>
      </p:sp>
      <p:sp>
        <p:nvSpPr>
          <p:cNvPr id="6197" name="Text Box 54"/>
          <p:cNvSpPr txBox="1">
            <a:spLocks noChangeArrowheads="1"/>
          </p:cNvSpPr>
          <p:nvPr/>
        </p:nvSpPr>
        <p:spPr bwMode="auto">
          <a:xfrm>
            <a:off x="7775575" y="267335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 fantasy</a:t>
            </a:r>
          </a:p>
        </p:txBody>
      </p:sp>
      <p:sp>
        <p:nvSpPr>
          <p:cNvPr id="6198" name="Line 55"/>
          <p:cNvSpPr>
            <a:spLocks noChangeShapeType="1"/>
          </p:cNvSpPr>
          <p:nvPr/>
        </p:nvSpPr>
        <p:spPr bwMode="auto">
          <a:xfrm flipH="1">
            <a:off x="7885113" y="3033713"/>
            <a:ext cx="287337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2266950" y="2751138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quick way to learn an RBM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392113" y="1901825"/>
          <a:ext cx="976312" cy="488950"/>
        </p:xfrm>
        <a:graphic>
          <a:graphicData uri="http://schemas.openxmlformats.org/presentationml/2006/ole">
            <p:oleObj spid="_x0000_s7170" name="Equation" r:id="rId4" imgW="507960" imgH="25380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376488" y="1924050"/>
          <a:ext cx="900112" cy="461963"/>
        </p:xfrm>
        <a:graphic>
          <a:graphicData uri="http://schemas.openxmlformats.org/presentationml/2006/ole">
            <p:oleObj spid="_x0000_s7171" name="Equation" r:id="rId5" imgW="495000" imgH="253800" progId="Equation.3">
              <p:embed/>
            </p:oleObj>
          </a:graphicData>
        </a:graphic>
      </p:graphicFrame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03238" y="27511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574675" y="28590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1028700" y="28590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900113" y="131127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993775" y="144145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80" name="Oval 11"/>
          <p:cNvSpPr>
            <a:spLocks noChangeArrowheads="1"/>
          </p:cNvSpPr>
          <p:nvPr/>
        </p:nvSpPr>
        <p:spPr bwMode="auto">
          <a:xfrm>
            <a:off x="1498600" y="144145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81" name="Oval 12"/>
          <p:cNvSpPr>
            <a:spLocks noChangeArrowheads="1"/>
          </p:cNvSpPr>
          <p:nvPr/>
        </p:nvSpPr>
        <p:spPr bwMode="auto">
          <a:xfrm>
            <a:off x="1979613" y="14557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7182" name="AutoShape 13"/>
          <p:cNvCxnSpPr>
            <a:cxnSpLocks noChangeShapeType="1"/>
            <a:stCxn id="7176" idx="7"/>
            <a:endCxn id="7180" idx="3"/>
          </p:cNvCxnSpPr>
          <p:nvPr/>
        </p:nvCxnSpPr>
        <p:spPr bwMode="auto">
          <a:xfrm flipV="1">
            <a:off x="863600" y="1730375"/>
            <a:ext cx="684213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609600" y="282257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1547813" y="13827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cxnSp>
        <p:nvCxnSpPr>
          <p:cNvPr id="7185" name="AutoShape 16"/>
          <p:cNvCxnSpPr>
            <a:cxnSpLocks noChangeShapeType="1"/>
            <a:stCxn id="7184" idx="2"/>
            <a:endCxn id="7186" idx="1"/>
          </p:cNvCxnSpPr>
          <p:nvPr/>
        </p:nvCxnSpPr>
        <p:spPr bwMode="auto">
          <a:xfrm>
            <a:off x="1763713" y="1779588"/>
            <a:ext cx="623887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186" name="Oval 17"/>
          <p:cNvSpPr>
            <a:spLocks noChangeArrowheads="1"/>
          </p:cNvSpPr>
          <p:nvPr/>
        </p:nvSpPr>
        <p:spPr bwMode="auto">
          <a:xfrm>
            <a:off x="2338388" y="28590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87" name="Oval 18"/>
          <p:cNvSpPr>
            <a:spLocks noChangeArrowheads="1"/>
          </p:cNvSpPr>
          <p:nvPr/>
        </p:nvSpPr>
        <p:spPr bwMode="auto">
          <a:xfrm>
            <a:off x="2792413" y="28590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2952750" y="131127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89" name="Oval 20"/>
          <p:cNvSpPr>
            <a:spLocks noChangeArrowheads="1"/>
          </p:cNvSpPr>
          <p:nvPr/>
        </p:nvSpPr>
        <p:spPr bwMode="auto">
          <a:xfrm>
            <a:off x="3046413" y="144145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90" name="Oval 21"/>
          <p:cNvSpPr>
            <a:spLocks noChangeArrowheads="1"/>
          </p:cNvSpPr>
          <p:nvPr/>
        </p:nvSpPr>
        <p:spPr bwMode="auto">
          <a:xfrm>
            <a:off x="3551238" y="144145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91" name="Oval 22"/>
          <p:cNvSpPr>
            <a:spLocks noChangeArrowheads="1"/>
          </p:cNvSpPr>
          <p:nvPr/>
        </p:nvSpPr>
        <p:spPr bwMode="auto">
          <a:xfrm>
            <a:off x="4032250" y="14557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7192" name="AutoShape 23"/>
          <p:cNvCxnSpPr>
            <a:cxnSpLocks noChangeShapeType="1"/>
            <a:stCxn id="7186" idx="7"/>
            <a:endCxn id="7190" idx="3"/>
          </p:cNvCxnSpPr>
          <p:nvPr/>
        </p:nvCxnSpPr>
        <p:spPr bwMode="auto">
          <a:xfrm flipV="1">
            <a:off x="2627313" y="1730375"/>
            <a:ext cx="973137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374900" y="282257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3600450" y="13827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647700" y="3363913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t = 0                 t = 1   </a:t>
            </a:r>
          </a:p>
        </p:txBody>
      </p:sp>
      <p:graphicFrame>
        <p:nvGraphicFramePr>
          <p:cNvPr id="7172" name="Object 27"/>
          <p:cNvGraphicFramePr>
            <a:graphicFrameLocks noChangeAspect="1"/>
          </p:cNvGraphicFramePr>
          <p:nvPr>
            <p:ph sz="quarter" idx="4"/>
          </p:nvPr>
        </p:nvGraphicFramePr>
        <p:xfrm>
          <a:off x="1250950" y="4305300"/>
          <a:ext cx="5329238" cy="709613"/>
        </p:xfrm>
        <a:graphic>
          <a:graphicData uri="http://schemas.openxmlformats.org/presentationml/2006/ole">
            <p:oleObj spid="_x0000_s7172" name="Equation" r:id="rId6" imgW="1904760" imgH="253800" progId="Equation.3">
              <p:embed/>
            </p:oleObj>
          </a:graphicData>
        </a:graphic>
      </p:graphicFrame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841875" y="1311275"/>
            <a:ext cx="4159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Start with a training vector on the visible units.</a:t>
            </a:r>
          </a:p>
          <a:p>
            <a:pPr>
              <a:spcBef>
                <a:spcPct val="50000"/>
              </a:spcBef>
            </a:pPr>
            <a:r>
              <a:rPr lang="en-US" sz="2000"/>
              <a:t>Update all the hidden units in parallel</a:t>
            </a:r>
          </a:p>
          <a:p>
            <a:pPr>
              <a:spcBef>
                <a:spcPct val="50000"/>
              </a:spcBef>
            </a:pPr>
            <a:r>
              <a:rPr lang="en-US" sz="2000"/>
              <a:t>Update the all the visible units in parallel to get a “reconstruction”.</a:t>
            </a:r>
          </a:p>
          <a:p>
            <a:pPr>
              <a:spcBef>
                <a:spcPct val="50000"/>
              </a:spcBef>
            </a:pPr>
            <a:r>
              <a:rPr lang="en-US" sz="2000"/>
              <a:t>Update the hidden units again</a:t>
            </a:r>
            <a:r>
              <a:rPr lang="en-US" sz="1800"/>
              <a:t>. 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287338" y="5327650"/>
            <a:ext cx="871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B050"/>
                </a:solidFill>
              </a:rPr>
              <a:t>This is not following the gradient of the log likelihood. But it works well. It is approximately following the gradient of another objective function (Carreira-Perpinan &amp; Hinton, 2005).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979613" y="3652838"/>
            <a:ext cx="205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reconstruction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47700" y="3689350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3333CC"/>
                </a:solidFill>
              </a:rPr>
              <a:t>How to learn a set of features that are good for reconstructing images of the digit 2</a:t>
            </a:r>
            <a:r>
              <a:rPr lang="en-US" sz="2400" smtClean="0"/>
              <a:t>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97100" y="1614488"/>
            <a:ext cx="1835150" cy="1274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 binary feature neurons</a:t>
            </a:r>
            <a:r>
              <a:rPr lang="en-US" sz="2800"/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19363" y="4546600"/>
            <a:ext cx="1152525" cy="115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16 x 16 pixel     image</a:t>
            </a:r>
            <a:r>
              <a:rPr lang="en-US" sz="2800"/>
              <a:t> 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2280205">
            <a:off x="4248150" y="3071813"/>
            <a:ext cx="309563" cy="1114425"/>
          </a:xfrm>
          <a:prstGeom prst="down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024188" y="3221038"/>
            <a:ext cx="252412" cy="931862"/>
          </a:xfrm>
          <a:prstGeom prst="upArrow">
            <a:avLst>
              <a:gd name="adj1" fmla="val 50000"/>
              <a:gd name="adj2" fmla="val 92296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787900" y="1611313"/>
            <a:ext cx="1835150" cy="1274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 binary feature neurons</a:t>
            </a:r>
            <a:r>
              <a:rPr lang="en-US" sz="2800"/>
              <a:t>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110163" y="4543425"/>
            <a:ext cx="1152525" cy="115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16 x 16 pixel     image</a:t>
            </a:r>
            <a:r>
              <a:rPr lang="en-US" sz="2800"/>
              <a:t> 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326063" y="3222625"/>
            <a:ext cx="252412" cy="893763"/>
          </a:xfrm>
          <a:prstGeom prst="upArrow">
            <a:avLst>
              <a:gd name="adj1" fmla="val 50000"/>
              <a:gd name="adj2" fmla="val 885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38163" y="3071813"/>
            <a:ext cx="2628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Increment</a:t>
            </a:r>
            <a:r>
              <a:rPr lang="en-US" sz="2000"/>
              <a:t> weights between an active pixel and an active feature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830888" y="3036888"/>
            <a:ext cx="2628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Decrement </a:t>
            </a:r>
            <a:r>
              <a:rPr lang="en-US" sz="2000"/>
              <a:t>weights between an active pixel and an active feature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482850" y="5700713"/>
            <a:ext cx="1260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  </a:t>
            </a:r>
            <a:r>
              <a:rPr lang="en-US" sz="2000">
                <a:solidFill>
                  <a:srgbClr val="3333CC"/>
                </a:solidFill>
              </a:rPr>
              <a:t>data </a:t>
            </a:r>
            <a:r>
              <a:rPr lang="en-US" sz="2000"/>
              <a:t>(reality)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645025" y="5700713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   reconstruction    </a:t>
            </a:r>
            <a:r>
              <a:rPr lang="en-US" sz="2000"/>
              <a:t>(better than reality)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7019925" y="1196975"/>
            <a:ext cx="863600" cy="8636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44035" name="Picture 2" descr="weights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1196975"/>
            <a:ext cx="8229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836738" y="404813"/>
            <a:ext cx="5688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</a:rPr>
              <a:t>The final 50</a:t>
            </a:r>
            <a:r>
              <a:rPr lang="en-US" sz="2800">
                <a:solidFill>
                  <a:srgbClr val="3333CC"/>
                </a:solidFill>
              </a:rPr>
              <a:t> x </a:t>
            </a:r>
            <a:r>
              <a:rPr lang="en-US">
                <a:solidFill>
                  <a:srgbClr val="3333CC"/>
                </a:solidFill>
              </a:rPr>
              <a:t>256 weights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71663" y="5876925"/>
            <a:ext cx="547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Each neuron grabs a different feature.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7"/>
          <p:cNvSpPr txBox="1">
            <a:spLocks noChangeArrowheads="1"/>
          </p:cNvSpPr>
          <p:nvPr/>
        </p:nvSpPr>
        <p:spPr bwMode="auto">
          <a:xfrm>
            <a:off x="900113" y="1341438"/>
            <a:ext cx="2087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411413" y="1836738"/>
            <a:ext cx="20177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1366838" y="2339975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45061" name="Text Box 14"/>
          <p:cNvSpPr txBox="1">
            <a:spLocks noChangeArrowheads="1"/>
          </p:cNvSpPr>
          <p:nvPr/>
        </p:nvSpPr>
        <p:spPr bwMode="auto">
          <a:xfrm>
            <a:off x="6696075" y="1819275"/>
            <a:ext cx="2017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5062" name="Text Box 15"/>
          <p:cNvSpPr txBox="1">
            <a:spLocks noChangeArrowheads="1"/>
          </p:cNvSpPr>
          <p:nvPr/>
        </p:nvSpPr>
        <p:spPr bwMode="auto">
          <a:xfrm>
            <a:off x="5613400" y="2339975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45063" name="Rectangle 18"/>
          <p:cNvSpPr>
            <a:spLocks noGrp="1" noChangeArrowheads="1"/>
          </p:cNvSpPr>
          <p:nvPr>
            <p:ph type="title"/>
          </p:nvPr>
        </p:nvSpPr>
        <p:spPr>
          <a:xfrm>
            <a:off x="854075" y="377825"/>
            <a:ext cx="7462838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How well can we reconstruct the digit images from the binary feature activations?</a:t>
            </a:r>
          </a:p>
        </p:txBody>
      </p:sp>
      <p:sp>
        <p:nvSpPr>
          <p:cNvPr id="45064" name="Text Box 19"/>
          <p:cNvSpPr txBox="1">
            <a:spLocks noChangeArrowheads="1"/>
          </p:cNvSpPr>
          <p:nvPr/>
        </p:nvSpPr>
        <p:spPr bwMode="auto">
          <a:xfrm>
            <a:off x="1079500" y="4681538"/>
            <a:ext cx="2735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New test images from the digit class that the model was trained on</a:t>
            </a:r>
          </a:p>
        </p:txBody>
      </p:sp>
      <p:sp>
        <p:nvSpPr>
          <p:cNvPr id="45065" name="Text Box 20"/>
          <p:cNvSpPr txBox="1">
            <a:spLocks noChangeArrowheads="1"/>
          </p:cNvSpPr>
          <p:nvPr/>
        </p:nvSpPr>
        <p:spPr bwMode="auto">
          <a:xfrm>
            <a:off x="5472113" y="4787900"/>
            <a:ext cx="2952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Images from an unfamiliar digit class </a:t>
            </a:r>
            <a:r>
              <a:rPr lang="en-US" sz="2000"/>
              <a:t>(the network tries to see every image as a 2)</a:t>
            </a:r>
          </a:p>
        </p:txBody>
      </p:sp>
      <p:sp>
        <p:nvSpPr>
          <p:cNvPr id="45066" name="AutoShape 21"/>
          <p:cNvSpPr>
            <a:spLocks noChangeArrowheads="1"/>
          </p:cNvSpPr>
          <p:nvPr/>
        </p:nvSpPr>
        <p:spPr bwMode="auto">
          <a:xfrm>
            <a:off x="1655763" y="2816225"/>
            <a:ext cx="179387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45067" name="AutoShape 22"/>
          <p:cNvSpPr>
            <a:spLocks noChangeArrowheads="1"/>
          </p:cNvSpPr>
          <p:nvPr/>
        </p:nvSpPr>
        <p:spPr bwMode="auto">
          <a:xfrm>
            <a:off x="2952750" y="2816225"/>
            <a:ext cx="179388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45068" name="AutoShape 23"/>
          <p:cNvSpPr>
            <a:spLocks noChangeArrowheads="1"/>
          </p:cNvSpPr>
          <p:nvPr/>
        </p:nvSpPr>
        <p:spPr bwMode="auto">
          <a:xfrm>
            <a:off x="5976938" y="2816225"/>
            <a:ext cx="179387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45069" name="AutoShape 24"/>
          <p:cNvSpPr>
            <a:spLocks noChangeArrowheads="1"/>
          </p:cNvSpPr>
          <p:nvPr/>
        </p:nvSpPr>
        <p:spPr bwMode="auto">
          <a:xfrm>
            <a:off x="7345363" y="2816225"/>
            <a:ext cx="179387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pic>
        <p:nvPicPr>
          <p:cNvPr id="16" name="movierecon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2850" y="3392488"/>
            <a:ext cx="23653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movierecon3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0863" y="3403600"/>
            <a:ext cx="230028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Three ways to combine probability density models (an underlying theme of the tutorial)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7145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3333CC"/>
                </a:solidFill>
              </a:rPr>
              <a:t>Mixture:</a:t>
            </a:r>
            <a:r>
              <a:rPr lang="en-US" sz="2400" smtClean="0"/>
              <a:t>  Take a weighted average of the distributions.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can never be sharper than the individual distributions. It’s a very weak way to combine models.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3333CC"/>
                </a:solidFill>
              </a:rPr>
              <a:t>Product:</a:t>
            </a:r>
            <a:r>
              <a:rPr lang="en-US" sz="2400" smtClean="0"/>
              <a:t> Multiply the distributions at each point and then renormalize.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Exponentially</a:t>
            </a:r>
            <a:r>
              <a:rPr lang="en-US" sz="2400" smtClean="0"/>
              <a:t> more powerful than a mixture. The normalization makes maximum likelihood learning difficult, but approximations allow us to learn anyway.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3333CC"/>
                </a:solidFill>
              </a:rPr>
              <a:t>Composition:</a:t>
            </a:r>
            <a:r>
              <a:rPr lang="en-US" sz="2400" smtClean="0"/>
              <a:t> Use the values of the latent variables of one model as the data for the next model.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Works well for learning multiple layers of representation, but only if the individual models are undirected.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Training a deep network</a:t>
            </a:r>
            <a:br>
              <a:rPr lang="en-US" smtClean="0"/>
            </a:br>
            <a:r>
              <a:rPr lang="en-US" sz="2400" smtClean="0"/>
              <a:t>(the main reason RBM’s are interesting)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60938"/>
          </a:xfrm>
        </p:spPr>
        <p:txBody>
          <a:bodyPr/>
          <a:lstStyle/>
          <a:p>
            <a:pPr eaLnBrk="1" hangingPunct="1"/>
            <a:r>
              <a:rPr lang="en-US" sz="2400" smtClean="0"/>
              <a:t>First train a layer of features that receive input directly from the pixels.</a:t>
            </a:r>
          </a:p>
          <a:p>
            <a:pPr eaLnBrk="1" hangingPunct="1"/>
            <a:r>
              <a:rPr lang="en-US" sz="2400" smtClean="0"/>
              <a:t>Then treat the activations of the trained features as if they were pixels and learn features of features in a second hidden layer.</a:t>
            </a:r>
          </a:p>
          <a:p>
            <a:pPr eaLnBrk="1" hangingPunct="1"/>
            <a:r>
              <a:rPr lang="en-US" sz="2400" smtClean="0"/>
              <a:t>It can be proved that each time we add another layer of features we improve a variational lower bound on the log probability of the training data.</a:t>
            </a:r>
          </a:p>
          <a:p>
            <a:pPr lvl="1" eaLnBrk="1" hangingPunct="1"/>
            <a:r>
              <a:rPr lang="en-US" sz="2400" smtClean="0"/>
              <a:t>The proof is slightly complicated. </a:t>
            </a:r>
          </a:p>
          <a:p>
            <a:pPr lvl="1" eaLnBrk="1" hangingPunct="1"/>
            <a:r>
              <a:rPr lang="en-US" sz="2400" smtClean="0"/>
              <a:t>But it is based on a neat equivalence between an RBM and a deep directed model (described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generative model after learning 3 layers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484313"/>
            <a:ext cx="5113338" cy="4525962"/>
          </a:xfrm>
        </p:spPr>
        <p:txBody>
          <a:bodyPr/>
          <a:lstStyle/>
          <a:p>
            <a:pPr marL="457200" indent="-457200" eaLnBrk="1" hangingPunct="1"/>
            <a:r>
              <a:rPr lang="en-US" sz="2400" smtClean="0"/>
              <a:t>To generate data: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/>
              <a:t>Get an equilibrium sample from the top-level RBM by performing alternating Gibbs sampling for a long time.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/>
              <a:t>Perform a top-down pass to get states for all the other layers.</a:t>
            </a:r>
          </a:p>
          <a:p>
            <a:pPr marL="914400" lvl="1" indent="-457200" eaLnBrk="1" hangingPunct="1">
              <a:buFontTx/>
              <a:buNone/>
            </a:pPr>
            <a:endParaRPr lang="en-US" smtClean="0"/>
          </a:p>
          <a:p>
            <a:pPr marL="914400" lvl="1" indent="-457200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     So the lower level bottom-up connections  are not part of the generative model. They are just used for inference.</a:t>
            </a:r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>
            <a:off x="7343775" y="3633788"/>
            <a:ext cx="323850" cy="585787"/>
          </a:xfrm>
          <a:prstGeom prst="downArrow">
            <a:avLst>
              <a:gd name="adj1" fmla="val 50000"/>
              <a:gd name="adj2" fmla="val 45221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903913" y="3033713"/>
            <a:ext cx="2339975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h2</a:t>
            </a:r>
            <a:endParaRPr lang="en-US" sz="2400"/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5976938" y="5408613"/>
            <a:ext cx="215900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data</a:t>
            </a:r>
            <a:endParaRPr lang="en-US" sz="2400"/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5905500" y="426878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 h1</a:t>
            </a:r>
            <a:endParaRPr lang="en-US" sz="2400"/>
          </a:p>
        </p:txBody>
      </p:sp>
      <p:sp>
        <p:nvSpPr>
          <p:cNvPr id="8203" name="AutoShape 8"/>
          <p:cNvSpPr>
            <a:spLocks noChangeArrowheads="1"/>
          </p:cNvSpPr>
          <p:nvPr/>
        </p:nvSpPr>
        <p:spPr bwMode="auto">
          <a:xfrm>
            <a:off x="7343775" y="4857750"/>
            <a:ext cx="323850" cy="482600"/>
          </a:xfrm>
          <a:prstGeom prst="downArrow">
            <a:avLst>
              <a:gd name="adj1" fmla="val 50000"/>
              <a:gd name="adj2" fmla="val 37255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4" name="AutoShape 9"/>
          <p:cNvSpPr>
            <a:spLocks noChangeArrowheads="1"/>
          </p:cNvSpPr>
          <p:nvPr/>
        </p:nvSpPr>
        <p:spPr bwMode="auto">
          <a:xfrm>
            <a:off x="6840538" y="2571750"/>
            <a:ext cx="323850" cy="379413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5903913" y="159226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h3</a:t>
            </a:r>
            <a:endParaRPr lang="en-US" sz="2400"/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7775575" y="3694113"/>
          <a:ext cx="477838" cy="455612"/>
        </p:xfrm>
        <a:graphic>
          <a:graphicData uri="http://schemas.openxmlformats.org/presentationml/2006/ole">
            <p:oleObj spid="_x0000_s8194" name="Equation" r:id="rId4" imgW="215640" imgH="215640" progId="Equation.3">
              <p:embed/>
            </p:oleObj>
          </a:graphicData>
        </a:graphic>
      </p:graphicFrame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7380288" y="2341563"/>
          <a:ext cx="476250" cy="511175"/>
        </p:xfrm>
        <a:graphic>
          <a:graphicData uri="http://schemas.openxmlformats.org/presentationml/2006/ole">
            <p:oleObj spid="_x0000_s8195" name="Equation" r:id="rId5" imgW="203040" imgH="228600" progId="Equation.3">
              <p:embed/>
            </p:oleObj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7785100" y="4905375"/>
          <a:ext cx="423863" cy="457200"/>
        </p:xfrm>
        <a:graphic>
          <a:graphicData uri="http://schemas.openxmlformats.org/presentationml/2006/ole">
            <p:oleObj spid="_x0000_s8196" name="Equation" r:id="rId6" imgW="190440" imgH="215640" progId="Equation.3">
              <p:embed/>
            </p:oleObj>
          </a:graphicData>
        </a:graphic>
      </p:graphicFrame>
      <p:sp>
        <p:nvSpPr>
          <p:cNvPr id="8206" name="AutoShape 14"/>
          <p:cNvSpPr>
            <a:spLocks noChangeArrowheads="1"/>
          </p:cNvSpPr>
          <p:nvPr/>
        </p:nvSpPr>
        <p:spPr bwMode="auto">
          <a:xfrm rot="10800000">
            <a:off x="6554788" y="4857750"/>
            <a:ext cx="323850" cy="484188"/>
          </a:xfrm>
          <a:prstGeom prst="downArrow">
            <a:avLst>
              <a:gd name="adj1" fmla="val 50000"/>
              <a:gd name="adj2" fmla="val 3737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10800000">
            <a:off x="6554788" y="3670300"/>
            <a:ext cx="323850" cy="552450"/>
          </a:xfrm>
          <a:prstGeom prst="downArrow">
            <a:avLst>
              <a:gd name="adj1" fmla="val 50000"/>
              <a:gd name="adj2" fmla="val 4264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10800000">
            <a:off x="6840538" y="2185988"/>
            <a:ext cx="323850" cy="379412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Why does greedy learning work?        </a:t>
            </a:r>
            <a:r>
              <a:rPr lang="en-CA" sz="3200" smtClean="0"/>
              <a:t>An aside: Averaging factorial distributions       </a:t>
            </a:r>
            <a:r>
              <a:rPr lang="en-CA" sz="2800" smtClean="0"/>
              <a:t> </a:t>
            </a:r>
            <a:endParaRPr lang="en-CA" smtClean="0"/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If you average some factorial distributions, you do NOT get a factorial distribution.</a:t>
            </a:r>
          </a:p>
          <a:p>
            <a:pPr lvl="1"/>
            <a:r>
              <a:rPr lang="en-CA" smtClean="0"/>
              <a:t>In an RBM, the posterior over the hidden units is factorial </a:t>
            </a:r>
            <a:r>
              <a:rPr lang="en-CA" smtClean="0">
                <a:solidFill>
                  <a:srgbClr val="FF0000"/>
                </a:solidFill>
              </a:rPr>
              <a:t>for each visible vector</a:t>
            </a:r>
            <a:r>
              <a:rPr lang="en-CA" smtClean="0"/>
              <a:t>.</a:t>
            </a:r>
          </a:p>
          <a:p>
            <a:pPr lvl="1"/>
            <a:r>
              <a:rPr lang="en-CA" smtClean="0"/>
              <a:t>But the aggregated posterior over all training cases is not factorial </a:t>
            </a:r>
            <a:r>
              <a:rPr lang="en-CA" smtClean="0">
                <a:solidFill>
                  <a:srgbClr val="3333CC"/>
                </a:solidFill>
              </a:rPr>
              <a:t>(even if the data was generated by the RBM itself).</a:t>
            </a:r>
            <a:endParaRPr lang="en-CA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Oval 9"/>
          <p:cNvSpPr>
            <a:spLocks noChangeArrowheads="1"/>
          </p:cNvSpPr>
          <p:nvPr/>
        </p:nvSpPr>
        <p:spPr bwMode="auto">
          <a:xfrm>
            <a:off x="5832475" y="5013325"/>
            <a:ext cx="2843213" cy="154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Why does greedy learning work?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5076825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Each RBM converts its data distribution into an aggregated posterior distribution over its hidden units.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This divides the task of modeling its data into two tasks: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3333CC"/>
                </a:solidFill>
              </a:rPr>
              <a:t>Task 1:</a:t>
            </a:r>
            <a:r>
              <a:rPr lang="en-US" sz="2000" smtClean="0"/>
              <a:t> Learn generative weights that can convert the aggregated posterior distribution over the hidden units back into the data distribution.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3333CC"/>
                </a:solidFill>
              </a:rPr>
              <a:t>Task 2:</a:t>
            </a:r>
            <a:r>
              <a:rPr lang="en-US" sz="2000" smtClean="0"/>
              <a:t> Learn to model the aggregated posterior distribution over the hidden units.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RBM does a good job of task 1 and a moderately good job of task 2.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Task 2 is easier (for the next RBM) than modeling the original data because the aggregated posterior distribution is closer to a distribution that an RBM can model perfectly.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84888" y="5307013"/>
            <a:ext cx="255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data distribution on visible units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688013" y="2457450"/>
            <a:ext cx="3276600" cy="154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6042025" y="2552700"/>
            <a:ext cx="3240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aggregated    posterior distribution     on hidden units</a:t>
            </a:r>
            <a:r>
              <a:rPr lang="en-US"/>
              <a:t> </a:t>
            </a:r>
          </a:p>
        </p:txBody>
      </p:sp>
      <p:sp>
        <p:nvSpPr>
          <p:cNvPr id="9226" name="AutoShape 11"/>
          <p:cNvSpPr>
            <a:spLocks noChangeArrowheads="1"/>
          </p:cNvSpPr>
          <p:nvPr/>
        </p:nvSpPr>
        <p:spPr bwMode="auto">
          <a:xfrm>
            <a:off x="7019925" y="4113213"/>
            <a:ext cx="252413" cy="827087"/>
          </a:xfrm>
          <a:prstGeom prst="downArrow">
            <a:avLst>
              <a:gd name="adj1" fmla="val 50000"/>
              <a:gd name="adj2" fmla="val 819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7" name="AutoShape 12"/>
          <p:cNvSpPr>
            <a:spLocks noChangeArrowheads="1"/>
          </p:cNvSpPr>
          <p:nvPr/>
        </p:nvSpPr>
        <p:spPr bwMode="auto">
          <a:xfrm>
            <a:off x="7127875" y="1557338"/>
            <a:ext cx="252413" cy="792162"/>
          </a:xfrm>
          <a:prstGeom prst="downArrow">
            <a:avLst>
              <a:gd name="adj1" fmla="val 50000"/>
              <a:gd name="adj2" fmla="val 784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9218" name="Object 13"/>
          <p:cNvGraphicFramePr>
            <a:graphicFrameLocks noChangeAspect="1"/>
          </p:cNvGraphicFramePr>
          <p:nvPr/>
        </p:nvGraphicFramePr>
        <p:xfrm>
          <a:off x="7481888" y="1562100"/>
          <a:ext cx="1338262" cy="498475"/>
        </p:xfrm>
        <a:graphic>
          <a:graphicData uri="http://schemas.openxmlformats.org/presentationml/2006/ole">
            <p:oleObj spid="_x0000_s9218" name="Equation" r:id="rId4" imgW="545760" imgH="203040" progId="Equation.3">
              <p:embed/>
            </p:oleObj>
          </a:graphicData>
        </a:graphic>
      </p:graphicFrame>
      <p:graphicFrame>
        <p:nvGraphicFramePr>
          <p:cNvPr id="9219" name="Object 14"/>
          <p:cNvGraphicFramePr>
            <a:graphicFrameLocks noChangeAspect="1"/>
          </p:cNvGraphicFramePr>
          <p:nvPr/>
        </p:nvGraphicFramePr>
        <p:xfrm>
          <a:off x="7343775" y="4170363"/>
          <a:ext cx="1597025" cy="482600"/>
        </p:xfrm>
        <a:graphic>
          <a:graphicData uri="http://schemas.openxmlformats.org/presentationml/2006/ole">
            <p:oleObj spid="_x0000_s9219" name="Equation" r:id="rId5" imgW="672840" imgH="203040" progId="Equation.3">
              <p:embed/>
            </p:oleObj>
          </a:graphicData>
        </a:graphic>
      </p:graphicFrame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6119813" y="1771650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Task 2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6083300" y="4292600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Task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-3175"/>
            <a:ext cx="8229600" cy="1143000"/>
          </a:xfrm>
        </p:spPr>
        <p:txBody>
          <a:bodyPr/>
          <a:lstStyle/>
          <a:p>
            <a:r>
              <a:rPr lang="en-US" sz="3200" smtClean="0"/>
              <a:t>A spectrum of machine learning tasks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r>
              <a:rPr lang="en-US" sz="2000" smtClean="0"/>
              <a:t>Low-dimensional data (e.g. less than 100 dimensions)</a:t>
            </a:r>
          </a:p>
          <a:p>
            <a:endParaRPr lang="en-US" sz="2000" smtClean="0"/>
          </a:p>
          <a:p>
            <a:r>
              <a:rPr lang="en-US" sz="2000" smtClean="0">
                <a:solidFill>
                  <a:srgbClr val="3333CC"/>
                </a:solidFill>
              </a:rPr>
              <a:t>Lots of noise in the data</a:t>
            </a:r>
            <a:r>
              <a:rPr lang="en-US" sz="2000" smtClean="0"/>
              <a:t> </a:t>
            </a:r>
          </a:p>
          <a:p>
            <a:endParaRPr lang="en-US" sz="2000" smtClean="0"/>
          </a:p>
          <a:p>
            <a:r>
              <a:rPr lang="en-US" sz="2000" smtClean="0">
                <a:solidFill>
                  <a:srgbClr val="009900"/>
                </a:solidFill>
              </a:rPr>
              <a:t>There is not much structure in the data, and what structure there is, can be represented by a fairly simple model.</a:t>
            </a:r>
          </a:p>
          <a:p>
            <a:endParaRPr lang="en-US" sz="2000" smtClean="0">
              <a:solidFill>
                <a:srgbClr val="009900"/>
              </a:solidFill>
            </a:endParaRPr>
          </a:p>
          <a:p>
            <a:endParaRPr lang="en-US" sz="2000" smtClean="0">
              <a:solidFill>
                <a:srgbClr val="009900"/>
              </a:solidFill>
            </a:endParaRPr>
          </a:p>
          <a:p>
            <a:r>
              <a:rPr lang="en-US" sz="2000" smtClean="0"/>
              <a:t>The main problem is distinguishing true structure from noise.</a:t>
            </a:r>
            <a:r>
              <a:rPr lang="en-US" sz="2400" smtClean="0"/>
              <a:t> 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97450"/>
          </a:xfrm>
        </p:spPr>
        <p:txBody>
          <a:bodyPr/>
          <a:lstStyle/>
          <a:p>
            <a:r>
              <a:rPr lang="en-US" sz="2000" smtClean="0"/>
              <a:t>High-dimensional data (e.g. more than 100 dimensions)</a:t>
            </a:r>
          </a:p>
          <a:p>
            <a:r>
              <a:rPr lang="en-US" sz="2000" smtClean="0">
                <a:solidFill>
                  <a:srgbClr val="3333CC"/>
                </a:solidFill>
              </a:rPr>
              <a:t>The noise is not sufficient to obscure the structure in the data if we process it right.</a:t>
            </a:r>
          </a:p>
          <a:p>
            <a:r>
              <a:rPr lang="en-US" sz="2000" smtClean="0">
                <a:solidFill>
                  <a:srgbClr val="009900"/>
                </a:solidFill>
              </a:rPr>
              <a:t>There is a </a:t>
            </a:r>
            <a:r>
              <a:rPr lang="en-US" sz="2000" smtClean="0">
                <a:solidFill>
                  <a:srgbClr val="FF0000"/>
                </a:solidFill>
              </a:rPr>
              <a:t>huge amount of structure</a:t>
            </a:r>
            <a:r>
              <a:rPr lang="en-US" sz="2000" smtClean="0">
                <a:solidFill>
                  <a:srgbClr val="009900"/>
                </a:solidFill>
              </a:rPr>
              <a:t> in the data, but the structure is too complicated to be represented by a simple model.</a:t>
            </a:r>
          </a:p>
          <a:p>
            <a:endParaRPr lang="en-US" sz="2000" smtClean="0">
              <a:solidFill>
                <a:srgbClr val="009900"/>
              </a:solidFill>
            </a:endParaRPr>
          </a:p>
          <a:p>
            <a:r>
              <a:rPr lang="en-US" sz="2000" smtClean="0"/>
              <a:t>The main problem is figuring out a way to represent the complicated structure so that it can be learned.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47688" y="1019175"/>
            <a:ext cx="8807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Typical Statistics--</a:t>
            </a:r>
            <a:r>
              <a:rPr lang="en-US">
                <a:solidFill>
                  <a:srgbClr val="FFCC00"/>
                </a:solidFill>
              </a:rPr>
              <a:t>--</a:t>
            </a:r>
            <a:r>
              <a:rPr lang="en-US">
                <a:solidFill>
                  <a:srgbClr val="66FF33"/>
                </a:solidFill>
              </a:rPr>
              <a:t>--</a:t>
            </a:r>
            <a:r>
              <a:rPr lang="en-US">
                <a:solidFill>
                  <a:schemeClr val="accent2"/>
                </a:solidFill>
              </a:rPr>
              <a:t>--</a:t>
            </a:r>
            <a:r>
              <a:rPr lang="en-US">
                <a:solidFill>
                  <a:srgbClr val="0066FF"/>
                </a:solidFill>
              </a:rPr>
              <a:t>--</a:t>
            </a:r>
            <a:r>
              <a:rPr lang="en-US">
                <a:solidFill>
                  <a:srgbClr val="FF00FF"/>
                </a:solidFill>
              </a:rPr>
              <a:t>--</a:t>
            </a:r>
            <a:r>
              <a:rPr lang="en-US">
                <a:solidFill>
                  <a:srgbClr val="CC00CC"/>
                </a:solidFill>
              </a:rPr>
              <a:t>Artificial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does greedy learning work?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935038" y="3105150"/>
          <a:ext cx="4341812" cy="1135063"/>
        </p:xfrm>
        <a:graphic>
          <a:graphicData uri="http://schemas.openxmlformats.org/presentationml/2006/ole">
            <p:oleObj spid="_x0000_s10242" name="Equation" r:id="rId4" imgW="1409400" imgH="368280" progId="Equation.3">
              <p:embed/>
            </p:oleObj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4213" y="1449388"/>
            <a:ext cx="79914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The weights, W,  in the bottom level RBM define p(v|h) and they also, indirectly, define p(h).</a:t>
            </a:r>
          </a:p>
          <a:p>
            <a:pPr>
              <a:spcBef>
                <a:spcPct val="50000"/>
              </a:spcBef>
            </a:pPr>
            <a:r>
              <a:rPr lang="en-US" sz="2800"/>
              <a:t>So we can express the RBM model as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4257675"/>
            <a:ext cx="842486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If we leave p(v|h) alone and improve p(h), we will improve p(v). </a:t>
            </a:r>
          </a:p>
          <a:p>
            <a:pPr>
              <a:spcBef>
                <a:spcPct val="50000"/>
              </a:spcBef>
            </a:pPr>
            <a:r>
              <a:rPr lang="en-US" sz="2800"/>
              <a:t>To improve p(h), we need it to be a better model of the </a:t>
            </a:r>
            <a:r>
              <a:rPr lang="en-US" sz="2800">
                <a:solidFill>
                  <a:schemeClr val="hlink"/>
                </a:solidFill>
              </a:rPr>
              <a:t>aggregated posterior</a:t>
            </a:r>
            <a:r>
              <a:rPr lang="en-US" sz="2800"/>
              <a:t> distribution over hidden vectors produced by applying W to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Which distributions are factorial in a directed belief net?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457200" y="1824038"/>
            <a:ext cx="8229600" cy="4525962"/>
          </a:xfrm>
        </p:spPr>
        <p:txBody>
          <a:bodyPr/>
          <a:lstStyle/>
          <a:p>
            <a:r>
              <a:rPr lang="en-CA" smtClean="0"/>
              <a:t>In a directed belief net with one hidden layer, the posterior over the hidden units for each visible vector is non-factorial (due to explaining away).</a:t>
            </a:r>
          </a:p>
          <a:p>
            <a:pPr lvl="1"/>
            <a:r>
              <a:rPr lang="en-CA" smtClean="0"/>
              <a:t>The aggregated posterior is factorial if the data was generated by the directed model.</a:t>
            </a:r>
          </a:p>
          <a:p>
            <a:pPr lvl="2"/>
            <a:r>
              <a:rPr lang="en-CA" smtClean="0"/>
              <a:t>It’s the opposite way round from an undirected model. </a:t>
            </a:r>
          </a:p>
          <a:p>
            <a:pPr lvl="2"/>
            <a:r>
              <a:rPr lang="en-CA" smtClean="0"/>
              <a:t>The intuitions that people have from using directed models are very misleading for undirected models.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9"/>
          <p:cNvSpPr>
            <a:spLocks noChangeArrowheads="1"/>
          </p:cNvSpPr>
          <p:nvPr/>
        </p:nvSpPr>
        <p:spPr bwMode="auto">
          <a:xfrm>
            <a:off x="5832475" y="5013325"/>
            <a:ext cx="2843213" cy="154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7938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Why does greedy learning fail in a directed module?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57325"/>
            <a:ext cx="5307013" cy="5805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 directed module also converts its data distribution into an aggregated  posterior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3333CC"/>
                </a:solidFill>
              </a:rPr>
              <a:t>Task 1</a:t>
            </a:r>
            <a:r>
              <a:rPr lang="en-US" sz="2000" smtClean="0"/>
              <a:t> is now harder because the posterior for each training case is non-factorial.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3333CC"/>
                </a:solidFill>
              </a:rPr>
              <a:t>Task 2</a:t>
            </a:r>
            <a:r>
              <a:rPr lang="en-US" sz="2000" smtClean="0"/>
              <a:t> is performed using an independent prior. This is a bad approximation unless the aggregated posterior is close to factorial.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directed module attempts to make the aggregated posterior factorial in one step.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is too difficult and leads to a bad compromise. There is no guarantee that the aggregated posterior is easier to model than the data distribution.</a:t>
            </a:r>
            <a:endParaRPr lang="en-US" sz="1800" smtClean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84888" y="5307013"/>
            <a:ext cx="255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data distribution on visible units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688013" y="2457450"/>
            <a:ext cx="3276600" cy="154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3" name="AutoShape 11"/>
          <p:cNvSpPr>
            <a:spLocks noChangeArrowheads="1"/>
          </p:cNvSpPr>
          <p:nvPr/>
        </p:nvSpPr>
        <p:spPr bwMode="auto">
          <a:xfrm>
            <a:off x="7019925" y="4113213"/>
            <a:ext cx="252413" cy="827087"/>
          </a:xfrm>
          <a:prstGeom prst="downArrow">
            <a:avLst>
              <a:gd name="adj1" fmla="val 50000"/>
              <a:gd name="adj2" fmla="val 819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4" name="AutoShape 12"/>
          <p:cNvSpPr>
            <a:spLocks noChangeArrowheads="1"/>
          </p:cNvSpPr>
          <p:nvPr/>
        </p:nvSpPr>
        <p:spPr bwMode="auto">
          <a:xfrm>
            <a:off x="7127875" y="1557338"/>
            <a:ext cx="252413" cy="792162"/>
          </a:xfrm>
          <a:prstGeom prst="downArrow">
            <a:avLst>
              <a:gd name="adj1" fmla="val 50000"/>
              <a:gd name="adj2" fmla="val 784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1266" name="Object 13"/>
          <p:cNvGraphicFramePr>
            <a:graphicFrameLocks noChangeAspect="1"/>
          </p:cNvGraphicFramePr>
          <p:nvPr/>
        </p:nvGraphicFramePr>
        <p:xfrm>
          <a:off x="7435850" y="1547813"/>
          <a:ext cx="1431925" cy="528637"/>
        </p:xfrm>
        <a:graphic>
          <a:graphicData uri="http://schemas.openxmlformats.org/presentationml/2006/ole">
            <p:oleObj spid="_x0000_s11266" name="Equation" r:id="rId4" imgW="583920" imgH="215640" progId="Equation.3">
              <p:embed/>
            </p:oleObj>
          </a:graphicData>
        </a:graphic>
      </p:graphicFrame>
      <p:graphicFrame>
        <p:nvGraphicFramePr>
          <p:cNvPr id="11267" name="Object 14"/>
          <p:cNvGraphicFramePr>
            <a:graphicFrameLocks noChangeAspect="1"/>
          </p:cNvGraphicFramePr>
          <p:nvPr/>
        </p:nvGraphicFramePr>
        <p:xfrm>
          <a:off x="7313613" y="4156075"/>
          <a:ext cx="1657350" cy="512763"/>
        </p:xfrm>
        <a:graphic>
          <a:graphicData uri="http://schemas.openxmlformats.org/presentationml/2006/ole">
            <p:oleObj spid="_x0000_s11267" name="Equation" r:id="rId5" imgW="698400" imgH="215640" progId="Equation.3">
              <p:embed/>
            </p:oleObj>
          </a:graphicData>
        </a:graphic>
      </p:graphicFrame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6119813" y="1771650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Task 2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6083300" y="4292600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Task 1</a:t>
            </a:r>
          </a:p>
        </p:txBody>
      </p:sp>
      <p:sp>
        <p:nvSpPr>
          <p:cNvPr id="11277" name="Text Box 10"/>
          <p:cNvSpPr txBox="1">
            <a:spLocks noChangeArrowheads="1"/>
          </p:cNvSpPr>
          <p:nvPr/>
        </p:nvSpPr>
        <p:spPr bwMode="auto">
          <a:xfrm>
            <a:off x="6042025" y="2552700"/>
            <a:ext cx="3240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aggregated    posterior distribution     on hidden units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 model of digit recognition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4860925" y="1341438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2000 top-level neurons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6408738" y="2744788"/>
            <a:ext cx="2195512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500 neurons</a:t>
            </a: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6410325" y="3862388"/>
            <a:ext cx="2230438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500 neurons</a:t>
            </a:r>
            <a:r>
              <a:rPr lang="en-US" sz="2800"/>
              <a:t> </a:t>
            </a: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696075" y="4978400"/>
            <a:ext cx="1476375" cy="1274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28 x 28 pixel     image</a:t>
            </a:r>
            <a:r>
              <a:rPr lang="en-US" sz="2800"/>
              <a:t> </a:t>
            </a:r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4787900" y="2565400"/>
            <a:ext cx="1223963" cy="849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10 label neurons</a:t>
            </a:r>
            <a:r>
              <a:rPr lang="en-US" sz="2800"/>
              <a:t> </a:t>
            </a:r>
          </a:p>
        </p:txBody>
      </p:sp>
      <p:sp>
        <p:nvSpPr>
          <p:cNvPr id="50184" name="AutoShape 12"/>
          <p:cNvSpPr>
            <a:spLocks noChangeArrowheads="1"/>
          </p:cNvSpPr>
          <p:nvPr/>
        </p:nvSpPr>
        <p:spPr bwMode="auto">
          <a:xfrm>
            <a:off x="7164388" y="1989138"/>
            <a:ext cx="252412" cy="612775"/>
          </a:xfrm>
          <a:prstGeom prst="upDownArrow">
            <a:avLst>
              <a:gd name="adj1" fmla="val 50000"/>
              <a:gd name="adj2" fmla="val 4855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85" name="AutoShape 13"/>
          <p:cNvSpPr>
            <a:spLocks noChangeArrowheads="1"/>
          </p:cNvSpPr>
          <p:nvPr/>
        </p:nvSpPr>
        <p:spPr bwMode="auto">
          <a:xfrm rot="1102564">
            <a:off x="5448300" y="1916113"/>
            <a:ext cx="239713" cy="576262"/>
          </a:xfrm>
          <a:prstGeom prst="upDownArrow">
            <a:avLst>
              <a:gd name="adj1" fmla="val 50000"/>
              <a:gd name="adj2" fmla="val 48079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86" name="AutoShape 14"/>
          <p:cNvSpPr>
            <a:spLocks noChangeArrowheads="1"/>
          </p:cNvSpPr>
          <p:nvPr/>
        </p:nvSpPr>
        <p:spPr bwMode="auto">
          <a:xfrm>
            <a:off x="7488238" y="335756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87" name="AutoShape 15"/>
          <p:cNvSpPr>
            <a:spLocks noChangeArrowheads="1"/>
          </p:cNvSpPr>
          <p:nvPr/>
        </p:nvSpPr>
        <p:spPr bwMode="auto">
          <a:xfrm>
            <a:off x="7524750" y="447357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88" name="AutoShape 16"/>
          <p:cNvSpPr>
            <a:spLocks noChangeArrowheads="1"/>
          </p:cNvSpPr>
          <p:nvPr/>
        </p:nvSpPr>
        <p:spPr bwMode="auto">
          <a:xfrm>
            <a:off x="6911975" y="4473575"/>
            <a:ext cx="252413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89" name="AutoShape 17"/>
          <p:cNvSpPr>
            <a:spLocks noChangeArrowheads="1"/>
          </p:cNvSpPr>
          <p:nvPr/>
        </p:nvSpPr>
        <p:spPr bwMode="auto">
          <a:xfrm>
            <a:off x="6911975" y="3321050"/>
            <a:ext cx="252413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90" name="Text Box 18"/>
          <p:cNvSpPr txBox="1">
            <a:spLocks noChangeArrowheads="1"/>
          </p:cNvSpPr>
          <p:nvPr/>
        </p:nvSpPr>
        <p:spPr bwMode="auto">
          <a:xfrm>
            <a:off x="431800" y="3644900"/>
            <a:ext cx="540067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model learns to generate combinations of labels and images. </a:t>
            </a:r>
          </a:p>
          <a:p>
            <a:pPr>
              <a:spcBef>
                <a:spcPct val="50000"/>
              </a:spcBef>
            </a:pPr>
            <a:r>
              <a:rPr lang="en-US" sz="2400"/>
              <a:t>To perform recognition we start with a neutral state of the label units and do an up-pass from the image followed by a few iterations of the top-level associative memory.</a:t>
            </a:r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539750" y="1089025"/>
            <a:ext cx="396081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top two layers form an associative memory  whose  energy landscape models the low dimensional manifolds of the digits.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energy valleys have names</a:t>
            </a:r>
          </a:p>
        </p:txBody>
      </p:sp>
      <p:sp>
        <p:nvSpPr>
          <p:cNvPr id="50192" name="AutoShape 20"/>
          <p:cNvSpPr>
            <a:spLocks noChangeArrowheads="1"/>
          </p:cNvSpPr>
          <p:nvPr/>
        </p:nvSpPr>
        <p:spPr bwMode="auto">
          <a:xfrm>
            <a:off x="4319588" y="2924175"/>
            <a:ext cx="396875" cy="144463"/>
          </a:xfrm>
          <a:prstGeom prst="rightArrow">
            <a:avLst>
              <a:gd name="adj1" fmla="val 50000"/>
              <a:gd name="adj2" fmla="val 68681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Fine-tuning with a contrastive version of the “wake-sleep” algorithm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8164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dirty="0" smtClean="0"/>
              <a:t>    After learning many layers of features, we can fine-tune the features to improve generation.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1.  Do a stochastic bottom-up pass</a:t>
            </a:r>
          </a:p>
          <a:p>
            <a:pPr lvl="1" eaLnBrk="1" hangingPunct="1">
              <a:defRPr/>
            </a:pPr>
            <a:r>
              <a:rPr lang="en-US" sz="2400" dirty="0" smtClean="0"/>
              <a:t>Adjust the top-down weights to be good at reconstructing the feature activities in the layer below.</a:t>
            </a:r>
          </a:p>
          <a:p>
            <a:pPr marL="457200" indent="-457200" eaLnBrk="1" hangingPunct="1">
              <a:buFontTx/>
              <a:buAutoNum type="arabicPeriod" startAt="2"/>
              <a:defRPr/>
            </a:pPr>
            <a:r>
              <a:rPr lang="en-US" sz="2400" dirty="0" smtClean="0"/>
              <a:t>Do a few iterations of sampling in the top level RBM</a:t>
            </a:r>
          </a:p>
          <a:p>
            <a:pPr marL="857250" lvl="1" indent="-457200" eaLnBrk="1" hangingPunct="1">
              <a:buFontTx/>
              <a:buNone/>
              <a:defRPr/>
            </a:pPr>
            <a:r>
              <a:rPr lang="en-US" sz="2400" dirty="0" smtClean="0"/>
              <a:t>-- Adjust the weights in the top-level RBM.</a:t>
            </a:r>
          </a:p>
          <a:p>
            <a:pPr marL="457200" indent="-457200" eaLnBrk="1" hangingPunct="1">
              <a:buFontTx/>
              <a:buAutoNum type="arabicPeriod" startAt="2"/>
              <a:defRPr/>
            </a:pPr>
            <a:r>
              <a:rPr lang="en-US" sz="2400" dirty="0" smtClean="0"/>
              <a:t>Do a stochastic top-down pass</a:t>
            </a:r>
          </a:p>
          <a:p>
            <a:pPr lvl="1" eaLnBrk="1" hangingPunct="1">
              <a:defRPr/>
            </a:pPr>
            <a:r>
              <a:rPr lang="en-US" sz="2400" dirty="0" smtClean="0"/>
              <a:t>Adjust the bottom-up weights to be good at reconstructing the feature activities in the layer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75"/>
            <a:ext cx="8229600" cy="2879725"/>
          </a:xfrm>
        </p:spPr>
        <p:txBody>
          <a:bodyPr/>
          <a:lstStyle/>
          <a:p>
            <a:pPr eaLnBrk="1" hangingPunct="1"/>
            <a:r>
              <a:rPr lang="en-US" sz="4000" smtClean="0"/>
              <a:t>Show the movie of the network generating digits</a:t>
            </a:r>
            <a:br>
              <a:rPr lang="en-US" sz="40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 (available at www.cs.toronto/~hinton)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Samples generated by letting the associative memory run with one label clamped. There are 1000 iterations of alternating Gibbs sampling between samples.</a:t>
            </a:r>
          </a:p>
        </p:txBody>
      </p:sp>
      <p:pic>
        <p:nvPicPr>
          <p:cNvPr id="53251" name="Picture 4" descr="genfromlab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41475"/>
            <a:ext cx="652145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Examples of correctly recognized handwritten digits</a:t>
            </a:r>
            <a:br>
              <a:rPr lang="en-US" sz="2800" smtClean="0"/>
            </a:br>
            <a:r>
              <a:rPr lang="en-US" sz="2800" smtClean="0"/>
              <a:t>that the neural network had never seen before           </a:t>
            </a:r>
            <a:endParaRPr lang="en-US" sz="2800" smtClean="0">
              <a:solidFill>
                <a:srgbClr val="009900"/>
              </a:solidFill>
            </a:endParaRPr>
          </a:p>
        </p:txBody>
      </p:sp>
      <p:pic>
        <p:nvPicPr>
          <p:cNvPr id="54275" name="Picture 3" descr="close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1268413"/>
            <a:ext cx="73025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667625" y="5734050"/>
            <a:ext cx="1476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Its very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48712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How well does it discriminate on MNIST test set with no extra information about geometric distortions?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9900"/>
                </a:solidFill>
              </a:rPr>
              <a:t>Generative model based on RBM’s                   1.25%</a:t>
            </a:r>
            <a:endParaRPr lang="en-US" sz="2000" smtClean="0">
              <a:solidFill>
                <a:srgbClr val="009900"/>
              </a:solidFill>
            </a:endParaRPr>
          </a:p>
          <a:p>
            <a:pPr eaLnBrk="1" hangingPunct="1"/>
            <a:r>
              <a:rPr lang="en-US" sz="2400" smtClean="0"/>
              <a:t>Support Vector Machine  (Decoste et. al.)	   1.4%   </a:t>
            </a:r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smtClean="0"/>
              <a:t>Backprop with 1000 hiddens (Platt)                 ~1.6%</a:t>
            </a:r>
          </a:p>
          <a:p>
            <a:pPr eaLnBrk="1" hangingPunct="1"/>
            <a:r>
              <a:rPr lang="en-US" sz="2400" smtClean="0"/>
              <a:t>Backprop with 500 --&gt;300 hiddens                  ~1.6%</a:t>
            </a:r>
          </a:p>
          <a:p>
            <a:pPr eaLnBrk="1" hangingPunct="1"/>
            <a:r>
              <a:rPr lang="en-US" sz="2400" smtClean="0"/>
              <a:t>K-Nearest Neighbor                                        ~ 3.3%</a:t>
            </a:r>
          </a:p>
          <a:p>
            <a:pPr eaLnBrk="1" hangingPunct="1"/>
            <a:r>
              <a:rPr lang="en-US" sz="2400" smtClean="0"/>
              <a:t>See Le Cun et. al. 1998 for more results</a:t>
            </a:r>
          </a:p>
          <a:p>
            <a:pPr eaLnBrk="1" hangingPunct="1"/>
            <a:endParaRPr lang="en-US" sz="2400" smtClean="0">
              <a:solidFill>
                <a:srgbClr val="0099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009900"/>
                </a:solidFill>
              </a:rPr>
              <a:t>Its better than backprop and much more neurally plausible because the neurons only need to send one kind of signal, and the teacher can be another sensory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93675" y="274638"/>
            <a:ext cx="8686800" cy="1143000"/>
          </a:xfrm>
        </p:spPr>
        <p:txBody>
          <a:bodyPr/>
          <a:lstStyle/>
          <a:p>
            <a:r>
              <a:rPr lang="en-CA" sz="3200" smtClean="0"/>
              <a:t>Unsupervised “pre-training” also helps for models that have more data and better priors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13000"/>
          </a:xfrm>
        </p:spPr>
        <p:txBody>
          <a:bodyPr/>
          <a:lstStyle/>
          <a:p>
            <a:r>
              <a:rPr lang="en-CA" smtClean="0"/>
              <a:t>Ranzato et. al. (NIPS 2006) used an additional 600,000 distorted digits.</a:t>
            </a:r>
          </a:p>
          <a:p>
            <a:r>
              <a:rPr lang="en-CA" smtClean="0"/>
              <a:t>They also used convolutional multilayer neural networks that have some built-in, local translational invariance.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01675" y="4418013"/>
            <a:ext cx="82232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>
                <a:solidFill>
                  <a:srgbClr val="3333CC"/>
                </a:solidFill>
              </a:rPr>
              <a:t>Back-propagation alone:                  0.49% </a:t>
            </a:r>
          </a:p>
          <a:p>
            <a:endParaRPr lang="en-CA" sz="2800">
              <a:solidFill>
                <a:srgbClr val="3333CC"/>
              </a:solidFill>
            </a:endParaRPr>
          </a:p>
          <a:p>
            <a:r>
              <a:rPr lang="en-CA" sz="2800">
                <a:solidFill>
                  <a:srgbClr val="3333CC"/>
                </a:solidFill>
              </a:rPr>
              <a:t>Unsupervised layer-by-layer</a:t>
            </a:r>
          </a:p>
          <a:p>
            <a:r>
              <a:rPr lang="en-CA" sz="2800">
                <a:solidFill>
                  <a:srgbClr val="3333CC"/>
                </a:solidFill>
              </a:rPr>
              <a:t>pre-training followed by backprop:   0.39% </a:t>
            </a:r>
            <a:r>
              <a:rPr lang="en-CA" sz="2400">
                <a:solidFill>
                  <a:srgbClr val="FF0000"/>
                </a:solidFill>
              </a:rPr>
              <a:t>(record)</a:t>
            </a:r>
            <a:endParaRPr lang="en-CA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Historical background:</a:t>
            </a:r>
            <a:br>
              <a:rPr lang="en-US" smtClean="0"/>
            </a:br>
            <a:r>
              <a:rPr lang="en-US" sz="3200" smtClean="0"/>
              <a:t>First generation neural networks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Perceptrons (~1960) used a layer of hand-coded features and tried to recognize objects by learning how to weight these features.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There was a neat learning algorithm for adjusting the weights.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But perceptrons are fundamentally limited in what they can learn to do.</a:t>
            </a:r>
          </a:p>
        </p:txBody>
      </p:sp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7272338" y="3213100"/>
            <a:ext cx="1652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non-adaptive</a:t>
            </a:r>
          </a:p>
          <a:p>
            <a:r>
              <a:rPr lang="en-US" sz="2000">
                <a:solidFill>
                  <a:srgbClr val="3333CC"/>
                </a:solidFill>
              </a:rPr>
              <a:t>hand-coded</a:t>
            </a:r>
          </a:p>
          <a:p>
            <a:r>
              <a:rPr lang="en-US" sz="2000">
                <a:solidFill>
                  <a:srgbClr val="3333CC"/>
                </a:solidFill>
              </a:rPr>
              <a:t>features</a:t>
            </a:r>
          </a:p>
        </p:txBody>
      </p:sp>
      <p:sp>
        <p:nvSpPr>
          <p:cNvPr id="31749" name="Text Box 15"/>
          <p:cNvSpPr txBox="1">
            <a:spLocks noChangeArrowheads="1"/>
          </p:cNvSpPr>
          <p:nvPr/>
        </p:nvSpPr>
        <p:spPr bwMode="auto">
          <a:xfrm>
            <a:off x="6875463" y="1700213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output units  e.g. class labels</a:t>
            </a:r>
          </a:p>
        </p:txBody>
      </p:sp>
      <p:sp>
        <p:nvSpPr>
          <p:cNvPr id="31750" name="Text Box 32"/>
          <p:cNvSpPr txBox="1">
            <a:spLocks noChangeArrowheads="1"/>
          </p:cNvSpPr>
          <p:nvPr/>
        </p:nvSpPr>
        <p:spPr bwMode="auto">
          <a:xfrm>
            <a:off x="7253288" y="4779963"/>
            <a:ext cx="160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input units e.g. pixels</a:t>
            </a:r>
          </a:p>
        </p:txBody>
      </p:sp>
      <p:sp>
        <p:nvSpPr>
          <p:cNvPr id="31751" name="Text Box 33"/>
          <p:cNvSpPr txBox="1">
            <a:spLocks noChangeArrowheads="1"/>
          </p:cNvSpPr>
          <p:nvPr/>
        </p:nvSpPr>
        <p:spPr bwMode="auto">
          <a:xfrm>
            <a:off x="4679950" y="5667375"/>
            <a:ext cx="3997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Sketch of a typical perceptron from the 1960’s</a:t>
            </a:r>
          </a:p>
        </p:txBody>
      </p:sp>
      <p:sp>
        <p:nvSpPr>
          <p:cNvPr id="31752" name="Oval 37"/>
          <p:cNvSpPr>
            <a:spLocks noChangeArrowheads="1"/>
          </p:cNvSpPr>
          <p:nvPr/>
        </p:nvSpPr>
        <p:spPr bwMode="auto">
          <a:xfrm>
            <a:off x="4824413" y="3500438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3" name="Oval 38"/>
          <p:cNvSpPr>
            <a:spLocks noChangeArrowheads="1"/>
          </p:cNvSpPr>
          <p:nvPr/>
        </p:nvSpPr>
        <p:spPr bwMode="auto">
          <a:xfrm>
            <a:off x="5508625" y="3500438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4" name="Oval 39"/>
          <p:cNvSpPr>
            <a:spLocks noChangeArrowheads="1"/>
          </p:cNvSpPr>
          <p:nvPr/>
        </p:nvSpPr>
        <p:spPr bwMode="auto">
          <a:xfrm>
            <a:off x="6191250" y="3500438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5" name="Oval 40"/>
          <p:cNvSpPr>
            <a:spLocks noChangeArrowheads="1"/>
          </p:cNvSpPr>
          <p:nvPr/>
        </p:nvSpPr>
        <p:spPr bwMode="auto">
          <a:xfrm>
            <a:off x="5254625" y="191611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6" name="Oval 41"/>
          <p:cNvSpPr>
            <a:spLocks noChangeArrowheads="1"/>
          </p:cNvSpPr>
          <p:nvPr/>
        </p:nvSpPr>
        <p:spPr bwMode="auto">
          <a:xfrm>
            <a:off x="6191250" y="191611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7" name="Oval 42"/>
          <p:cNvSpPr>
            <a:spLocks noChangeArrowheads="1"/>
          </p:cNvSpPr>
          <p:nvPr/>
        </p:nvSpPr>
        <p:spPr bwMode="auto">
          <a:xfrm>
            <a:off x="5003800" y="497681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8" name="Oval 43"/>
          <p:cNvSpPr>
            <a:spLocks noChangeArrowheads="1"/>
          </p:cNvSpPr>
          <p:nvPr/>
        </p:nvSpPr>
        <p:spPr bwMode="auto">
          <a:xfrm>
            <a:off x="5795963" y="497681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9" name="Oval 44"/>
          <p:cNvSpPr>
            <a:spLocks noChangeArrowheads="1"/>
          </p:cNvSpPr>
          <p:nvPr/>
        </p:nvSpPr>
        <p:spPr bwMode="auto">
          <a:xfrm>
            <a:off x="6588125" y="497681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60" name="Oval 46"/>
          <p:cNvSpPr>
            <a:spLocks noChangeArrowheads="1"/>
          </p:cNvSpPr>
          <p:nvPr/>
        </p:nvSpPr>
        <p:spPr bwMode="auto">
          <a:xfrm>
            <a:off x="6840538" y="3500438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31761" name="AutoShape 48"/>
          <p:cNvCxnSpPr>
            <a:cxnSpLocks noChangeShapeType="1"/>
            <a:stCxn id="31758" idx="0"/>
            <a:endCxn id="31754" idx="4"/>
          </p:cNvCxnSpPr>
          <p:nvPr/>
        </p:nvCxnSpPr>
        <p:spPr bwMode="auto">
          <a:xfrm flipV="1">
            <a:off x="6011863" y="3946525"/>
            <a:ext cx="395287" cy="1016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2" name="AutoShape 49"/>
          <p:cNvCxnSpPr>
            <a:cxnSpLocks noChangeShapeType="1"/>
            <a:stCxn id="31757" idx="0"/>
            <a:endCxn id="31753" idx="4"/>
          </p:cNvCxnSpPr>
          <p:nvPr/>
        </p:nvCxnSpPr>
        <p:spPr bwMode="auto">
          <a:xfrm flipV="1">
            <a:off x="5219700" y="3946525"/>
            <a:ext cx="504825" cy="1016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50"/>
          <p:cNvCxnSpPr>
            <a:cxnSpLocks noChangeShapeType="1"/>
            <a:stCxn id="31759" idx="0"/>
            <a:endCxn id="31760" idx="4"/>
          </p:cNvCxnSpPr>
          <p:nvPr/>
        </p:nvCxnSpPr>
        <p:spPr bwMode="auto">
          <a:xfrm flipV="1">
            <a:off x="6804025" y="3946525"/>
            <a:ext cx="252413" cy="1016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4" name="AutoShape 52"/>
          <p:cNvCxnSpPr>
            <a:cxnSpLocks noChangeShapeType="1"/>
            <a:stCxn id="31753" idx="0"/>
            <a:endCxn id="31755" idx="4"/>
          </p:cNvCxnSpPr>
          <p:nvPr/>
        </p:nvCxnSpPr>
        <p:spPr bwMode="auto">
          <a:xfrm flipH="1" flipV="1">
            <a:off x="5470525" y="2362200"/>
            <a:ext cx="254000" cy="1123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5" name="AutoShape 54"/>
          <p:cNvCxnSpPr>
            <a:cxnSpLocks noChangeShapeType="1"/>
            <a:stCxn id="31758" idx="7"/>
            <a:endCxn id="31760" idx="3"/>
          </p:cNvCxnSpPr>
          <p:nvPr/>
        </p:nvCxnSpPr>
        <p:spPr bwMode="auto">
          <a:xfrm flipV="1">
            <a:off x="6164263" y="3883025"/>
            <a:ext cx="739775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6" name="AutoShape 56"/>
          <p:cNvCxnSpPr>
            <a:cxnSpLocks noChangeShapeType="1"/>
            <a:stCxn id="31752" idx="0"/>
            <a:endCxn id="31755" idx="3"/>
          </p:cNvCxnSpPr>
          <p:nvPr/>
        </p:nvCxnSpPr>
        <p:spPr bwMode="auto">
          <a:xfrm flipV="1">
            <a:off x="5040313" y="2298700"/>
            <a:ext cx="277812" cy="1187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57"/>
          <p:cNvCxnSpPr>
            <a:cxnSpLocks noChangeShapeType="1"/>
            <a:stCxn id="31753" idx="7"/>
            <a:endCxn id="31756" idx="3"/>
          </p:cNvCxnSpPr>
          <p:nvPr/>
        </p:nvCxnSpPr>
        <p:spPr bwMode="auto">
          <a:xfrm flipV="1">
            <a:off x="5876925" y="2298700"/>
            <a:ext cx="377825" cy="1250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8" name="AutoShape 59"/>
          <p:cNvCxnSpPr>
            <a:cxnSpLocks noChangeShapeType="1"/>
            <a:stCxn id="31759" idx="1"/>
            <a:endCxn id="31754" idx="5"/>
          </p:cNvCxnSpPr>
          <p:nvPr/>
        </p:nvCxnSpPr>
        <p:spPr bwMode="auto">
          <a:xfrm flipH="1" flipV="1">
            <a:off x="6559550" y="3883025"/>
            <a:ext cx="92075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9" name="AutoShape 60"/>
          <p:cNvCxnSpPr>
            <a:cxnSpLocks noChangeShapeType="1"/>
            <a:stCxn id="31754" idx="1"/>
            <a:endCxn id="31755" idx="5"/>
          </p:cNvCxnSpPr>
          <p:nvPr/>
        </p:nvCxnSpPr>
        <p:spPr bwMode="auto">
          <a:xfrm flipH="1" flipV="1">
            <a:off x="5622925" y="2298700"/>
            <a:ext cx="631825" cy="1250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62"/>
          <p:cNvCxnSpPr>
            <a:cxnSpLocks noChangeShapeType="1"/>
            <a:stCxn id="31757" idx="1"/>
            <a:endCxn id="31752" idx="4"/>
          </p:cNvCxnSpPr>
          <p:nvPr/>
        </p:nvCxnSpPr>
        <p:spPr bwMode="auto">
          <a:xfrm flipH="1" flipV="1">
            <a:off x="5040313" y="3946525"/>
            <a:ext cx="26987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1" name="AutoShape 63"/>
          <p:cNvCxnSpPr>
            <a:cxnSpLocks noChangeShapeType="1"/>
            <a:stCxn id="31758" idx="0"/>
            <a:endCxn id="31753" idx="5"/>
          </p:cNvCxnSpPr>
          <p:nvPr/>
        </p:nvCxnSpPr>
        <p:spPr bwMode="auto">
          <a:xfrm flipH="1" flipV="1">
            <a:off x="5876925" y="3883025"/>
            <a:ext cx="134938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2" name="AutoShape 65"/>
          <p:cNvCxnSpPr>
            <a:cxnSpLocks noChangeShapeType="1"/>
            <a:stCxn id="31757" idx="7"/>
            <a:endCxn id="31754" idx="3"/>
          </p:cNvCxnSpPr>
          <p:nvPr/>
        </p:nvCxnSpPr>
        <p:spPr bwMode="auto">
          <a:xfrm flipV="1">
            <a:off x="5372100" y="3883025"/>
            <a:ext cx="88265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3" name="AutoShape 75"/>
          <p:cNvCxnSpPr>
            <a:cxnSpLocks noChangeShapeType="1"/>
            <a:stCxn id="31760" idx="1"/>
            <a:endCxn id="31756" idx="5"/>
          </p:cNvCxnSpPr>
          <p:nvPr/>
        </p:nvCxnSpPr>
        <p:spPr bwMode="auto">
          <a:xfrm flipH="1" flipV="1">
            <a:off x="6559550" y="2298700"/>
            <a:ext cx="344488" cy="1250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4" name="AutoShape 76"/>
          <p:cNvCxnSpPr>
            <a:cxnSpLocks noChangeShapeType="1"/>
            <a:stCxn id="31754" idx="0"/>
            <a:endCxn id="31756" idx="4"/>
          </p:cNvCxnSpPr>
          <p:nvPr/>
        </p:nvCxnSpPr>
        <p:spPr bwMode="auto">
          <a:xfrm flipV="1">
            <a:off x="6407150" y="2362200"/>
            <a:ext cx="0" cy="1123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5" name="AutoShape 77"/>
          <p:cNvCxnSpPr>
            <a:cxnSpLocks noChangeShapeType="1"/>
            <a:stCxn id="31758" idx="1"/>
            <a:endCxn id="31752" idx="5"/>
          </p:cNvCxnSpPr>
          <p:nvPr/>
        </p:nvCxnSpPr>
        <p:spPr bwMode="auto">
          <a:xfrm flipH="1" flipV="1">
            <a:off x="5192713" y="3883025"/>
            <a:ext cx="66675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6" name="Oval 70"/>
          <p:cNvSpPr>
            <a:spLocks noChangeArrowheads="1"/>
          </p:cNvSpPr>
          <p:nvPr/>
        </p:nvSpPr>
        <p:spPr bwMode="auto">
          <a:xfrm>
            <a:off x="6551613" y="2420938"/>
            <a:ext cx="144462" cy="144462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77" name="Oval 71"/>
          <p:cNvSpPr>
            <a:spLocks noChangeArrowheads="1"/>
          </p:cNvSpPr>
          <p:nvPr/>
        </p:nvSpPr>
        <p:spPr bwMode="auto">
          <a:xfrm>
            <a:off x="6119813" y="2419350"/>
            <a:ext cx="144462" cy="144463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78" name="Oval 73"/>
          <p:cNvSpPr>
            <a:spLocks noChangeArrowheads="1"/>
          </p:cNvSpPr>
          <p:nvPr/>
        </p:nvSpPr>
        <p:spPr bwMode="auto">
          <a:xfrm>
            <a:off x="6335713" y="24907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79" name="Text Box 78"/>
          <p:cNvSpPr txBox="1">
            <a:spLocks noChangeArrowheads="1"/>
          </p:cNvSpPr>
          <p:nvPr/>
        </p:nvSpPr>
        <p:spPr bwMode="auto">
          <a:xfrm>
            <a:off x="5076825" y="152082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Bomb</a:t>
            </a:r>
          </a:p>
        </p:txBody>
      </p:sp>
      <p:sp>
        <p:nvSpPr>
          <p:cNvPr id="31780" name="Text Box 79"/>
          <p:cNvSpPr txBox="1">
            <a:spLocks noChangeArrowheads="1"/>
          </p:cNvSpPr>
          <p:nvPr/>
        </p:nvSpPr>
        <p:spPr bwMode="auto">
          <a:xfrm>
            <a:off x="6119813" y="1514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Toy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Another view of why layer-by-layer    learning works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There is an unexpected equivalence between RBM’s and directed networks with many layers that all use the same weights.</a:t>
            </a:r>
          </a:p>
          <a:p>
            <a:pPr lvl="1" eaLnBrk="1" hangingPunct="1"/>
            <a:r>
              <a:rPr lang="en-US" smtClean="0"/>
              <a:t>This equivalence also gives insight into why contrastive divergence learning 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69875"/>
            <a:ext cx="532765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An infinite sigmoid belief net that is equivalent to an RBM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5554663" cy="5148263"/>
          </a:xfrm>
        </p:spPr>
        <p:txBody>
          <a:bodyPr/>
          <a:lstStyle/>
          <a:p>
            <a:pPr eaLnBrk="1" hangingPunct="1"/>
            <a:r>
              <a:rPr lang="en-US" sz="2400" smtClean="0"/>
              <a:t>The distribution generated by this infinite directed net with replicated weights is the equilibrium distribution for a compatible pair of conditional distributions: p(v|h) and p(h|v) that are both defined by W</a:t>
            </a:r>
          </a:p>
          <a:p>
            <a:pPr lvl="1" eaLnBrk="1" hangingPunct="1"/>
            <a:r>
              <a:rPr lang="en-US" smtClean="0"/>
              <a:t>A top-down pass of the directed net is exactly equivalent to letting a Restricted Boltzmann Machine settle to equilibrium.</a:t>
            </a:r>
          </a:p>
          <a:p>
            <a:pPr lvl="1" eaLnBrk="1" hangingPunct="1"/>
            <a:r>
              <a:rPr lang="en-US" smtClean="0"/>
              <a:t>So this infinite directed net  defines the same distribution as an RBM.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7702550" y="3825875"/>
          <a:ext cx="395288" cy="395288"/>
        </p:xfrm>
        <a:graphic>
          <a:graphicData uri="http://schemas.openxmlformats.org/presentationml/2006/ole">
            <p:oleObj spid="_x0000_s12290" name="Equation" r:id="rId4" imgW="177480" imgH="177480" progId="Equation.3">
              <p:embed/>
            </p:oleObj>
          </a:graphicData>
        </a:graphic>
      </p:graphicFrame>
      <p:sp>
        <p:nvSpPr>
          <p:cNvPr id="12298" name="Text Box 5"/>
          <p:cNvSpPr txBox="1">
            <a:spLocks noChangeArrowheads="1"/>
          </p:cNvSpPr>
          <p:nvPr/>
        </p:nvSpPr>
        <p:spPr bwMode="auto">
          <a:xfrm>
            <a:off x="6764338" y="4232275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1</a:t>
            </a:r>
          </a:p>
        </p:txBody>
      </p:sp>
      <p:sp>
        <p:nvSpPr>
          <p:cNvPr id="12299" name="AutoShape 6"/>
          <p:cNvSpPr>
            <a:spLocks noChangeArrowheads="1"/>
          </p:cNvSpPr>
          <p:nvPr/>
        </p:nvSpPr>
        <p:spPr bwMode="auto">
          <a:xfrm>
            <a:off x="7270750" y="477202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0" name="Text Box 7"/>
          <p:cNvSpPr txBox="1">
            <a:spLocks noChangeArrowheads="1"/>
          </p:cNvSpPr>
          <p:nvPr/>
        </p:nvSpPr>
        <p:spPr bwMode="auto">
          <a:xfrm>
            <a:off x="6262688" y="327183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1</a:t>
            </a:r>
          </a:p>
        </p:txBody>
      </p:sp>
      <p:sp>
        <p:nvSpPr>
          <p:cNvPr id="12301" name="AutoShape 8"/>
          <p:cNvSpPr>
            <a:spLocks noChangeArrowheads="1"/>
          </p:cNvSpPr>
          <p:nvPr/>
        </p:nvSpPr>
        <p:spPr bwMode="auto">
          <a:xfrm>
            <a:off x="7270750" y="3800475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2" name="Text Box 9"/>
          <p:cNvSpPr txBox="1">
            <a:spLocks noChangeArrowheads="1"/>
          </p:cNvSpPr>
          <p:nvPr/>
        </p:nvSpPr>
        <p:spPr bwMode="auto">
          <a:xfrm>
            <a:off x="6764338" y="614045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0</a:t>
            </a:r>
          </a:p>
        </p:txBody>
      </p:sp>
      <p:sp>
        <p:nvSpPr>
          <p:cNvPr id="12303" name="Text Box 10"/>
          <p:cNvSpPr txBox="1">
            <a:spLocks noChangeArrowheads="1"/>
          </p:cNvSpPr>
          <p:nvPr/>
        </p:nvSpPr>
        <p:spPr bwMode="auto">
          <a:xfrm>
            <a:off x="6262688" y="518001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0</a:t>
            </a:r>
          </a:p>
        </p:txBody>
      </p:sp>
      <p:sp>
        <p:nvSpPr>
          <p:cNvPr id="12304" name="AutoShape 11"/>
          <p:cNvSpPr>
            <a:spLocks noChangeArrowheads="1"/>
          </p:cNvSpPr>
          <p:nvPr/>
        </p:nvSpPr>
        <p:spPr bwMode="auto">
          <a:xfrm>
            <a:off x="7270750" y="570865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5" name="Text Box 12"/>
          <p:cNvSpPr txBox="1">
            <a:spLocks noChangeArrowheads="1"/>
          </p:cNvSpPr>
          <p:nvPr/>
        </p:nvSpPr>
        <p:spPr bwMode="auto">
          <a:xfrm>
            <a:off x="6764338" y="232410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2</a:t>
            </a:r>
          </a:p>
        </p:txBody>
      </p:sp>
      <p:sp>
        <p:nvSpPr>
          <p:cNvPr id="12306" name="AutoShape 13"/>
          <p:cNvSpPr>
            <a:spLocks noChangeArrowheads="1"/>
          </p:cNvSpPr>
          <p:nvPr/>
        </p:nvSpPr>
        <p:spPr bwMode="auto">
          <a:xfrm>
            <a:off x="7270750" y="2863850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7" name="Text Box 14"/>
          <p:cNvSpPr txBox="1">
            <a:spLocks noChangeArrowheads="1"/>
          </p:cNvSpPr>
          <p:nvPr/>
        </p:nvSpPr>
        <p:spPr bwMode="auto">
          <a:xfrm>
            <a:off x="6262688" y="136366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2</a:t>
            </a:r>
          </a:p>
        </p:txBody>
      </p:sp>
      <p:sp>
        <p:nvSpPr>
          <p:cNvPr id="12308" name="AutoShape 15"/>
          <p:cNvSpPr>
            <a:spLocks noChangeArrowheads="1"/>
          </p:cNvSpPr>
          <p:nvPr/>
        </p:nvSpPr>
        <p:spPr bwMode="auto">
          <a:xfrm>
            <a:off x="7270750" y="189230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9" name="AutoShape 16"/>
          <p:cNvSpPr>
            <a:spLocks noChangeArrowheads="1"/>
          </p:cNvSpPr>
          <p:nvPr/>
        </p:nvSpPr>
        <p:spPr bwMode="auto">
          <a:xfrm>
            <a:off x="7270750" y="95567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291" name="Object 17"/>
          <p:cNvGraphicFramePr>
            <a:graphicFrameLocks noChangeAspect="1"/>
          </p:cNvGraphicFramePr>
          <p:nvPr>
            <p:ph sz="half" idx="4294967295"/>
          </p:nvPr>
        </p:nvGraphicFramePr>
        <p:xfrm>
          <a:off x="7685088" y="4724400"/>
          <a:ext cx="520700" cy="446088"/>
        </p:xfrm>
        <a:graphic>
          <a:graphicData uri="http://schemas.openxmlformats.org/presentationml/2006/ole">
            <p:oleObj spid="_x0000_s12291" name="Equation" r:id="rId5" imgW="266400" imgH="228600" progId="Equation.3">
              <p:embed/>
            </p:oleObj>
          </a:graphicData>
        </a:graphic>
      </p:graphicFrame>
      <p:graphicFrame>
        <p:nvGraphicFramePr>
          <p:cNvPr id="12292" name="Object 18"/>
          <p:cNvGraphicFramePr>
            <a:graphicFrameLocks noChangeAspect="1"/>
          </p:cNvGraphicFramePr>
          <p:nvPr/>
        </p:nvGraphicFramePr>
        <p:xfrm>
          <a:off x="7629525" y="2816225"/>
          <a:ext cx="520700" cy="446088"/>
        </p:xfrm>
        <a:graphic>
          <a:graphicData uri="http://schemas.openxmlformats.org/presentationml/2006/ole">
            <p:oleObj spid="_x0000_s12292" name="Equation" r:id="rId6" imgW="266400" imgH="228600" progId="Equation.3">
              <p:embed/>
            </p:oleObj>
          </a:graphicData>
        </a:graphic>
      </p:graphicFrame>
      <p:graphicFrame>
        <p:nvGraphicFramePr>
          <p:cNvPr id="12293" name="Object 19"/>
          <p:cNvGraphicFramePr>
            <a:graphicFrameLocks noChangeAspect="1"/>
          </p:cNvGraphicFramePr>
          <p:nvPr/>
        </p:nvGraphicFramePr>
        <p:xfrm>
          <a:off x="7702550" y="822325"/>
          <a:ext cx="520700" cy="446088"/>
        </p:xfrm>
        <a:graphic>
          <a:graphicData uri="http://schemas.openxmlformats.org/presentationml/2006/ole">
            <p:oleObj spid="_x0000_s12293" name="Equation" r:id="rId7" imgW="266400" imgH="228600" progId="Equation.3">
              <p:embed/>
            </p:oleObj>
          </a:graphicData>
        </a:graphic>
      </p:graphicFrame>
      <p:graphicFrame>
        <p:nvGraphicFramePr>
          <p:cNvPr id="12294" name="Object 20"/>
          <p:cNvGraphicFramePr>
            <a:graphicFrameLocks noChangeAspect="1"/>
          </p:cNvGraphicFramePr>
          <p:nvPr/>
        </p:nvGraphicFramePr>
        <p:xfrm>
          <a:off x="7702550" y="1906588"/>
          <a:ext cx="395288" cy="395287"/>
        </p:xfrm>
        <a:graphic>
          <a:graphicData uri="http://schemas.openxmlformats.org/presentationml/2006/ole">
            <p:oleObj spid="_x0000_s12294" name="Equation" r:id="rId8" imgW="177480" imgH="177480" progId="Equation.3">
              <p:embed/>
            </p:oleObj>
          </a:graphicData>
        </a:graphic>
      </p:graphicFrame>
      <p:graphicFrame>
        <p:nvGraphicFramePr>
          <p:cNvPr id="12295" name="Object 21"/>
          <p:cNvGraphicFramePr>
            <a:graphicFrameLocks noChangeAspect="1"/>
          </p:cNvGraphicFramePr>
          <p:nvPr/>
        </p:nvGraphicFramePr>
        <p:xfrm>
          <a:off x="7702550" y="5734050"/>
          <a:ext cx="395288" cy="395288"/>
        </p:xfrm>
        <a:graphic>
          <a:graphicData uri="http://schemas.openxmlformats.org/presentationml/2006/ole">
            <p:oleObj spid="_x0000_s12295" name="Equation" r:id="rId9" imgW="177480" imgH="177480" progId="Equation.3">
              <p:embed/>
            </p:oleObj>
          </a:graphicData>
        </a:graphic>
      </p:graphicFrame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054850" y="404813"/>
            <a:ext cx="1116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5472112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variables in h0 are conditionally independent given v0.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Inference is trivial. We just multiply v0 by </a:t>
            </a:r>
            <a:r>
              <a:rPr lang="en-US" smtClean="0">
                <a:solidFill>
                  <a:schemeClr val="tx1"/>
                </a:solidFill>
              </a:rPr>
              <a:t>W transpose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model above h0 implements a </a:t>
            </a:r>
            <a:r>
              <a:rPr lang="en-US" smtClean="0">
                <a:solidFill>
                  <a:schemeClr val="hlink"/>
                </a:solidFill>
              </a:rPr>
              <a:t>complementary prior.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Multiplying v0 by </a:t>
            </a:r>
            <a:r>
              <a:rPr lang="en-US" smtClean="0">
                <a:solidFill>
                  <a:schemeClr val="tx1"/>
                </a:solidFill>
              </a:rPr>
              <a:t>W transpose</a:t>
            </a:r>
            <a:r>
              <a:rPr lang="en-US" smtClean="0"/>
              <a:t> gives the </a:t>
            </a:r>
            <a:r>
              <a:rPr lang="en-US" smtClean="0">
                <a:solidFill>
                  <a:srgbClr val="FF0000"/>
                </a:solidFill>
              </a:rPr>
              <a:t>product</a:t>
            </a:r>
            <a:r>
              <a:rPr lang="en-US" smtClean="0"/>
              <a:t> of the likelihood term and the prior term.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Inference in the directed net is exactly equivalent to letting a Restricted Boltzmann Machine settle to equilibrium starting at the data.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188913"/>
            <a:ext cx="4978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Inference in a directed net with replicated weights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7702550" y="3825875"/>
          <a:ext cx="395288" cy="395288"/>
        </p:xfrm>
        <a:graphic>
          <a:graphicData uri="http://schemas.openxmlformats.org/presentationml/2006/ole">
            <p:oleObj spid="_x0000_s13314" name="Equation" r:id="rId4" imgW="177480" imgH="177480" progId="Equation.3">
              <p:embed/>
            </p:oleObj>
          </a:graphicData>
        </a:graphic>
      </p:graphicFrame>
      <p:sp>
        <p:nvSpPr>
          <p:cNvPr id="13322" name="Text Box 5"/>
          <p:cNvSpPr txBox="1">
            <a:spLocks noChangeArrowheads="1"/>
          </p:cNvSpPr>
          <p:nvPr/>
        </p:nvSpPr>
        <p:spPr bwMode="auto">
          <a:xfrm>
            <a:off x="6764338" y="4232275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v</a:t>
            </a:r>
            <a:r>
              <a:rPr lang="en-US" sz="2400"/>
              <a:t>1</a:t>
            </a:r>
          </a:p>
        </p:txBody>
      </p:sp>
      <p:sp>
        <p:nvSpPr>
          <p:cNvPr id="13323" name="AutoShape 6"/>
          <p:cNvSpPr>
            <a:spLocks noChangeArrowheads="1"/>
          </p:cNvSpPr>
          <p:nvPr/>
        </p:nvSpPr>
        <p:spPr bwMode="auto">
          <a:xfrm>
            <a:off x="7416800" y="477202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4" name="Text Box 7"/>
          <p:cNvSpPr txBox="1">
            <a:spLocks noChangeArrowheads="1"/>
          </p:cNvSpPr>
          <p:nvPr/>
        </p:nvSpPr>
        <p:spPr bwMode="auto">
          <a:xfrm>
            <a:off x="6262688" y="327183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1</a:t>
            </a:r>
          </a:p>
        </p:txBody>
      </p:sp>
      <p:sp>
        <p:nvSpPr>
          <p:cNvPr id="13325" name="AutoShape 8"/>
          <p:cNvSpPr>
            <a:spLocks noChangeArrowheads="1"/>
          </p:cNvSpPr>
          <p:nvPr/>
        </p:nvSpPr>
        <p:spPr bwMode="auto">
          <a:xfrm>
            <a:off x="7270750" y="3800475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6" name="Text Box 9"/>
          <p:cNvSpPr txBox="1">
            <a:spLocks noChangeArrowheads="1"/>
          </p:cNvSpPr>
          <p:nvPr/>
        </p:nvSpPr>
        <p:spPr bwMode="auto">
          <a:xfrm>
            <a:off x="6764338" y="614045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0</a:t>
            </a:r>
          </a:p>
        </p:txBody>
      </p:sp>
      <p:sp>
        <p:nvSpPr>
          <p:cNvPr id="13327" name="Text Box 10"/>
          <p:cNvSpPr txBox="1">
            <a:spLocks noChangeArrowheads="1"/>
          </p:cNvSpPr>
          <p:nvPr/>
        </p:nvSpPr>
        <p:spPr bwMode="auto">
          <a:xfrm>
            <a:off x="6262688" y="518001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   h</a:t>
            </a:r>
            <a:r>
              <a:rPr lang="en-US" sz="2400"/>
              <a:t>0</a:t>
            </a:r>
          </a:p>
        </p:txBody>
      </p:sp>
      <p:sp>
        <p:nvSpPr>
          <p:cNvPr id="13328" name="AutoShape 11"/>
          <p:cNvSpPr>
            <a:spLocks noChangeArrowheads="1"/>
          </p:cNvSpPr>
          <p:nvPr/>
        </p:nvSpPr>
        <p:spPr bwMode="auto">
          <a:xfrm>
            <a:off x="7416800" y="570865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9" name="Text Box 12"/>
          <p:cNvSpPr txBox="1">
            <a:spLocks noChangeArrowheads="1"/>
          </p:cNvSpPr>
          <p:nvPr/>
        </p:nvSpPr>
        <p:spPr bwMode="auto">
          <a:xfrm>
            <a:off x="6764338" y="232410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2</a:t>
            </a:r>
          </a:p>
        </p:txBody>
      </p:sp>
      <p:sp>
        <p:nvSpPr>
          <p:cNvPr id="13330" name="AutoShape 13"/>
          <p:cNvSpPr>
            <a:spLocks noChangeArrowheads="1"/>
          </p:cNvSpPr>
          <p:nvPr/>
        </p:nvSpPr>
        <p:spPr bwMode="auto">
          <a:xfrm>
            <a:off x="7270750" y="2863850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1" name="Text Box 14"/>
          <p:cNvSpPr txBox="1">
            <a:spLocks noChangeArrowheads="1"/>
          </p:cNvSpPr>
          <p:nvPr/>
        </p:nvSpPr>
        <p:spPr bwMode="auto">
          <a:xfrm>
            <a:off x="6262688" y="136366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2</a:t>
            </a:r>
          </a:p>
        </p:txBody>
      </p:sp>
      <p:sp>
        <p:nvSpPr>
          <p:cNvPr id="13332" name="AutoShape 15"/>
          <p:cNvSpPr>
            <a:spLocks noChangeArrowheads="1"/>
          </p:cNvSpPr>
          <p:nvPr/>
        </p:nvSpPr>
        <p:spPr bwMode="auto">
          <a:xfrm>
            <a:off x="7270750" y="189230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3" name="AutoShape 16"/>
          <p:cNvSpPr>
            <a:spLocks noChangeArrowheads="1"/>
          </p:cNvSpPr>
          <p:nvPr/>
        </p:nvSpPr>
        <p:spPr bwMode="auto">
          <a:xfrm>
            <a:off x="7270750" y="95567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3315" name="Object 17"/>
          <p:cNvGraphicFramePr>
            <a:graphicFrameLocks noChangeAspect="1"/>
          </p:cNvGraphicFramePr>
          <p:nvPr>
            <p:ph sz="half" idx="4294967295"/>
          </p:nvPr>
        </p:nvGraphicFramePr>
        <p:xfrm>
          <a:off x="7723188" y="4724400"/>
          <a:ext cx="520700" cy="446088"/>
        </p:xfrm>
        <a:graphic>
          <a:graphicData uri="http://schemas.openxmlformats.org/presentationml/2006/ole">
            <p:oleObj spid="_x0000_s13315" name="Equation" r:id="rId5" imgW="266400" imgH="228600" progId="Equation.3">
              <p:embed/>
            </p:oleObj>
          </a:graphicData>
        </a:graphic>
      </p:graphicFrame>
      <p:graphicFrame>
        <p:nvGraphicFramePr>
          <p:cNvPr id="13316" name="Object 18"/>
          <p:cNvGraphicFramePr>
            <a:graphicFrameLocks noChangeAspect="1"/>
          </p:cNvGraphicFramePr>
          <p:nvPr/>
        </p:nvGraphicFramePr>
        <p:xfrm>
          <a:off x="7629525" y="2816225"/>
          <a:ext cx="520700" cy="446088"/>
        </p:xfrm>
        <a:graphic>
          <a:graphicData uri="http://schemas.openxmlformats.org/presentationml/2006/ole">
            <p:oleObj spid="_x0000_s13316" name="Equation" r:id="rId6" imgW="266400" imgH="228600" progId="Equation.3">
              <p:embed/>
            </p:oleObj>
          </a:graphicData>
        </a:graphic>
      </p:graphicFrame>
      <p:graphicFrame>
        <p:nvGraphicFramePr>
          <p:cNvPr id="13317" name="Object 19"/>
          <p:cNvGraphicFramePr>
            <a:graphicFrameLocks noChangeAspect="1"/>
          </p:cNvGraphicFramePr>
          <p:nvPr/>
        </p:nvGraphicFramePr>
        <p:xfrm>
          <a:off x="7702550" y="822325"/>
          <a:ext cx="520700" cy="446088"/>
        </p:xfrm>
        <a:graphic>
          <a:graphicData uri="http://schemas.openxmlformats.org/presentationml/2006/ole">
            <p:oleObj spid="_x0000_s13317" name="Equation" r:id="rId7" imgW="266400" imgH="228600" progId="Equation.3">
              <p:embed/>
            </p:oleObj>
          </a:graphicData>
        </a:graphic>
      </p:graphicFrame>
      <p:graphicFrame>
        <p:nvGraphicFramePr>
          <p:cNvPr id="13318" name="Object 20"/>
          <p:cNvGraphicFramePr>
            <a:graphicFrameLocks noChangeAspect="1"/>
          </p:cNvGraphicFramePr>
          <p:nvPr/>
        </p:nvGraphicFramePr>
        <p:xfrm>
          <a:off x="7702550" y="1906588"/>
          <a:ext cx="395288" cy="395287"/>
        </p:xfrm>
        <a:graphic>
          <a:graphicData uri="http://schemas.openxmlformats.org/presentationml/2006/ole">
            <p:oleObj spid="_x0000_s13318" name="Equation" r:id="rId8" imgW="177480" imgH="177480" progId="Equation.3">
              <p:embed/>
            </p:oleObj>
          </a:graphicData>
        </a:graphic>
      </p:graphicFrame>
      <p:graphicFrame>
        <p:nvGraphicFramePr>
          <p:cNvPr id="13319" name="Object 21"/>
          <p:cNvGraphicFramePr>
            <a:graphicFrameLocks noChangeAspect="1"/>
          </p:cNvGraphicFramePr>
          <p:nvPr/>
        </p:nvGraphicFramePr>
        <p:xfrm>
          <a:off x="7702550" y="5734050"/>
          <a:ext cx="395288" cy="395288"/>
        </p:xfrm>
        <a:graphic>
          <a:graphicData uri="http://schemas.openxmlformats.org/presentationml/2006/ole">
            <p:oleObj spid="_x0000_s13319" name="Equation" r:id="rId9" imgW="177480" imgH="177480" progId="Equation.3">
              <p:embed/>
            </p:oleObj>
          </a:graphicData>
        </a:graphic>
      </p:graphicFrame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7054850" y="404813"/>
            <a:ext cx="1116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etc.</a:t>
            </a: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6300788" y="5300663"/>
            <a:ext cx="358775" cy="358775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6805613" y="6238875"/>
            <a:ext cx="358775" cy="358775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6950075" y="5300663"/>
            <a:ext cx="358775" cy="358775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6877050" y="4365625"/>
            <a:ext cx="358775" cy="358775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13339" name="AutoShape 27"/>
          <p:cNvCxnSpPr>
            <a:cxnSpLocks noChangeShapeType="1"/>
            <a:stCxn id="13338" idx="3"/>
            <a:endCxn id="13335" idx="7"/>
          </p:cNvCxnSpPr>
          <p:nvPr/>
        </p:nvCxnSpPr>
        <p:spPr bwMode="auto">
          <a:xfrm flipH="1">
            <a:off x="6607175" y="4686300"/>
            <a:ext cx="322263" cy="6524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40" name="AutoShape 28"/>
          <p:cNvCxnSpPr>
            <a:cxnSpLocks noChangeShapeType="1"/>
            <a:stCxn id="13338" idx="4"/>
            <a:endCxn id="13338" idx="4"/>
          </p:cNvCxnSpPr>
          <p:nvPr/>
        </p:nvCxnSpPr>
        <p:spPr bwMode="auto">
          <a:xfrm>
            <a:off x="7056438" y="47386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41" name="AutoShape 29"/>
          <p:cNvCxnSpPr>
            <a:cxnSpLocks noChangeShapeType="1"/>
            <a:stCxn id="13338" idx="4"/>
            <a:endCxn id="13337" idx="0"/>
          </p:cNvCxnSpPr>
          <p:nvPr/>
        </p:nvCxnSpPr>
        <p:spPr bwMode="auto">
          <a:xfrm>
            <a:off x="7056438" y="4738688"/>
            <a:ext cx="73025" cy="5476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42" name="AutoShape 30"/>
          <p:cNvCxnSpPr>
            <a:cxnSpLocks noChangeShapeType="1"/>
            <a:stCxn id="13335" idx="4"/>
            <a:endCxn id="13336" idx="1"/>
          </p:cNvCxnSpPr>
          <p:nvPr/>
        </p:nvCxnSpPr>
        <p:spPr bwMode="auto">
          <a:xfrm>
            <a:off x="6480175" y="5673725"/>
            <a:ext cx="377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43" name="AutoShape 31"/>
          <p:cNvCxnSpPr>
            <a:cxnSpLocks noChangeShapeType="1"/>
            <a:stCxn id="13337" idx="4"/>
            <a:endCxn id="13336" idx="0"/>
          </p:cNvCxnSpPr>
          <p:nvPr/>
        </p:nvCxnSpPr>
        <p:spPr bwMode="auto">
          <a:xfrm flipH="1">
            <a:off x="6985000" y="5673725"/>
            <a:ext cx="144463" cy="550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148263" y="5445125"/>
            <a:ext cx="503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6443663" y="4652963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6300788" y="5718175"/>
            <a:ext cx="503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7021513" y="4652963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7021513" y="5718175"/>
            <a:ext cx="503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5761037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The learning rule for a sigmoid belief net is: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With replicated weights this becomes: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8172450" y="3681413"/>
          <a:ext cx="395288" cy="395287"/>
        </p:xfrm>
        <a:graphic>
          <a:graphicData uri="http://schemas.openxmlformats.org/presentationml/2006/ole">
            <p:oleObj spid="_x0000_s14338" name="Equation" r:id="rId4" imgW="177480" imgH="177480" progId="Equation.3">
              <p:embed/>
            </p:oleObj>
          </a:graphicData>
        </a:graphic>
      </p:graphicFrame>
      <p:sp>
        <p:nvSpPr>
          <p:cNvPr id="14358" name="Text Box 4"/>
          <p:cNvSpPr txBox="1">
            <a:spLocks noChangeArrowheads="1"/>
          </p:cNvSpPr>
          <p:nvPr/>
        </p:nvSpPr>
        <p:spPr bwMode="auto">
          <a:xfrm>
            <a:off x="6764338" y="4087813"/>
            <a:ext cx="1296987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v</a:t>
            </a:r>
            <a:r>
              <a:rPr lang="en-US" sz="2400"/>
              <a:t>1</a:t>
            </a:r>
          </a:p>
        </p:txBody>
      </p:sp>
      <p:sp>
        <p:nvSpPr>
          <p:cNvPr id="14359" name="AutoShape 5"/>
          <p:cNvSpPr>
            <a:spLocks noChangeArrowheads="1"/>
          </p:cNvSpPr>
          <p:nvPr/>
        </p:nvSpPr>
        <p:spPr bwMode="auto">
          <a:xfrm>
            <a:off x="7740650" y="4627563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60" name="Text Box 6"/>
          <p:cNvSpPr txBox="1">
            <a:spLocks noChangeArrowheads="1"/>
          </p:cNvSpPr>
          <p:nvPr/>
        </p:nvSpPr>
        <p:spPr bwMode="auto">
          <a:xfrm>
            <a:off x="6262688" y="3127375"/>
            <a:ext cx="230505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h</a:t>
            </a:r>
            <a:r>
              <a:rPr lang="en-US" sz="2400"/>
              <a:t>1</a:t>
            </a:r>
          </a:p>
        </p:txBody>
      </p:sp>
      <p:sp>
        <p:nvSpPr>
          <p:cNvPr id="14361" name="AutoShape 7"/>
          <p:cNvSpPr>
            <a:spLocks noChangeArrowheads="1"/>
          </p:cNvSpPr>
          <p:nvPr/>
        </p:nvSpPr>
        <p:spPr bwMode="auto">
          <a:xfrm>
            <a:off x="7740650" y="3656013"/>
            <a:ext cx="323850" cy="398462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62" name="Text Box 8"/>
          <p:cNvSpPr txBox="1">
            <a:spLocks noChangeArrowheads="1"/>
          </p:cNvSpPr>
          <p:nvPr/>
        </p:nvSpPr>
        <p:spPr bwMode="auto">
          <a:xfrm>
            <a:off x="6764338" y="5995988"/>
            <a:ext cx="1296987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v</a:t>
            </a:r>
            <a:r>
              <a:rPr lang="en-US" sz="2400"/>
              <a:t>0</a:t>
            </a:r>
          </a:p>
        </p:txBody>
      </p:sp>
      <p:sp>
        <p:nvSpPr>
          <p:cNvPr id="14363" name="Text Box 9"/>
          <p:cNvSpPr txBox="1">
            <a:spLocks noChangeArrowheads="1"/>
          </p:cNvSpPr>
          <p:nvPr/>
        </p:nvSpPr>
        <p:spPr bwMode="auto">
          <a:xfrm>
            <a:off x="6262688" y="5035550"/>
            <a:ext cx="230505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h</a:t>
            </a:r>
            <a:r>
              <a:rPr lang="en-US" sz="2400"/>
              <a:t>0</a:t>
            </a:r>
          </a:p>
        </p:txBody>
      </p:sp>
      <p:sp>
        <p:nvSpPr>
          <p:cNvPr id="14364" name="AutoShape 10"/>
          <p:cNvSpPr>
            <a:spLocks noChangeArrowheads="1"/>
          </p:cNvSpPr>
          <p:nvPr/>
        </p:nvSpPr>
        <p:spPr bwMode="auto">
          <a:xfrm>
            <a:off x="7705725" y="5564188"/>
            <a:ext cx="323850" cy="398462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65" name="Text Box 11"/>
          <p:cNvSpPr txBox="1">
            <a:spLocks noChangeArrowheads="1"/>
          </p:cNvSpPr>
          <p:nvPr/>
        </p:nvSpPr>
        <p:spPr bwMode="auto">
          <a:xfrm>
            <a:off x="6764338" y="2179638"/>
            <a:ext cx="1296987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v</a:t>
            </a:r>
            <a:r>
              <a:rPr lang="en-US" sz="2400"/>
              <a:t>2</a:t>
            </a:r>
          </a:p>
        </p:txBody>
      </p:sp>
      <p:sp>
        <p:nvSpPr>
          <p:cNvPr id="14366" name="AutoShape 12"/>
          <p:cNvSpPr>
            <a:spLocks noChangeArrowheads="1"/>
          </p:cNvSpPr>
          <p:nvPr/>
        </p:nvSpPr>
        <p:spPr bwMode="auto">
          <a:xfrm>
            <a:off x="7724775" y="2719388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67" name="Text Box 13"/>
          <p:cNvSpPr txBox="1">
            <a:spLocks noChangeArrowheads="1"/>
          </p:cNvSpPr>
          <p:nvPr/>
        </p:nvSpPr>
        <p:spPr bwMode="auto">
          <a:xfrm>
            <a:off x="6262688" y="1219200"/>
            <a:ext cx="230505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h</a:t>
            </a:r>
            <a:r>
              <a:rPr lang="en-US" sz="2400"/>
              <a:t>2</a:t>
            </a:r>
          </a:p>
        </p:txBody>
      </p:sp>
      <p:sp>
        <p:nvSpPr>
          <p:cNvPr id="14368" name="AutoShape 14"/>
          <p:cNvSpPr>
            <a:spLocks noChangeArrowheads="1"/>
          </p:cNvSpPr>
          <p:nvPr/>
        </p:nvSpPr>
        <p:spPr bwMode="auto">
          <a:xfrm>
            <a:off x="7705725" y="1747838"/>
            <a:ext cx="323850" cy="398462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69" name="AutoShape 15"/>
          <p:cNvSpPr>
            <a:spLocks noChangeArrowheads="1"/>
          </p:cNvSpPr>
          <p:nvPr/>
        </p:nvSpPr>
        <p:spPr bwMode="auto">
          <a:xfrm>
            <a:off x="7723188" y="811213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4339" name="Object 16"/>
          <p:cNvGraphicFramePr>
            <a:graphicFrameLocks noChangeAspect="1"/>
          </p:cNvGraphicFramePr>
          <p:nvPr>
            <p:ph sz="half" idx="4294967295"/>
          </p:nvPr>
        </p:nvGraphicFramePr>
        <p:xfrm>
          <a:off x="8154988" y="4579938"/>
          <a:ext cx="520700" cy="446087"/>
        </p:xfrm>
        <a:graphic>
          <a:graphicData uri="http://schemas.openxmlformats.org/presentationml/2006/ole">
            <p:oleObj spid="_x0000_s14339" name="Equation" r:id="rId5" imgW="266400" imgH="228600" progId="Equation.3">
              <p:embed/>
            </p:oleObj>
          </a:graphicData>
        </a:graphic>
      </p:graphicFrame>
      <p:graphicFrame>
        <p:nvGraphicFramePr>
          <p:cNvPr id="14340" name="Object 17"/>
          <p:cNvGraphicFramePr>
            <a:graphicFrameLocks noChangeAspect="1"/>
          </p:cNvGraphicFramePr>
          <p:nvPr/>
        </p:nvGraphicFramePr>
        <p:xfrm>
          <a:off x="8083550" y="2671763"/>
          <a:ext cx="520700" cy="446087"/>
        </p:xfrm>
        <a:graphic>
          <a:graphicData uri="http://schemas.openxmlformats.org/presentationml/2006/ole">
            <p:oleObj spid="_x0000_s14340" name="Equation" r:id="rId6" imgW="266400" imgH="228600" progId="Equation.3">
              <p:embed/>
            </p:oleObj>
          </a:graphicData>
        </a:graphic>
      </p:graphicFrame>
      <p:graphicFrame>
        <p:nvGraphicFramePr>
          <p:cNvPr id="14341" name="Object 18"/>
          <p:cNvGraphicFramePr>
            <a:graphicFrameLocks noChangeAspect="1"/>
          </p:cNvGraphicFramePr>
          <p:nvPr/>
        </p:nvGraphicFramePr>
        <p:xfrm>
          <a:off x="8154988" y="677863"/>
          <a:ext cx="520700" cy="446087"/>
        </p:xfrm>
        <a:graphic>
          <a:graphicData uri="http://schemas.openxmlformats.org/presentationml/2006/ole">
            <p:oleObj spid="_x0000_s14341" name="Equation" r:id="rId7" imgW="266400" imgH="228600" progId="Equation.3">
              <p:embed/>
            </p:oleObj>
          </a:graphicData>
        </a:graphic>
      </p:graphicFrame>
      <p:graphicFrame>
        <p:nvGraphicFramePr>
          <p:cNvPr id="14342" name="Object 19"/>
          <p:cNvGraphicFramePr>
            <a:graphicFrameLocks noChangeAspect="1"/>
          </p:cNvGraphicFramePr>
          <p:nvPr/>
        </p:nvGraphicFramePr>
        <p:xfrm>
          <a:off x="8137525" y="1762125"/>
          <a:ext cx="395288" cy="395288"/>
        </p:xfrm>
        <a:graphic>
          <a:graphicData uri="http://schemas.openxmlformats.org/presentationml/2006/ole">
            <p:oleObj spid="_x0000_s14342" name="Equation" r:id="rId8" imgW="177480" imgH="177480" progId="Equation.3">
              <p:embed/>
            </p:oleObj>
          </a:graphicData>
        </a:graphic>
      </p:graphicFrame>
      <p:graphicFrame>
        <p:nvGraphicFramePr>
          <p:cNvPr id="14343" name="Object 20"/>
          <p:cNvGraphicFramePr>
            <a:graphicFrameLocks noChangeAspect="1"/>
          </p:cNvGraphicFramePr>
          <p:nvPr/>
        </p:nvGraphicFramePr>
        <p:xfrm>
          <a:off x="8137525" y="5589588"/>
          <a:ext cx="395288" cy="395287"/>
        </p:xfrm>
        <a:graphic>
          <a:graphicData uri="http://schemas.openxmlformats.org/presentationml/2006/ole">
            <p:oleObj spid="_x0000_s14343" name="Equation" r:id="rId9" imgW="177480" imgH="177480" progId="Equation.3">
              <p:embed/>
            </p:oleObj>
          </a:graphicData>
        </a:graphic>
      </p:graphicFrame>
      <p:sp>
        <p:nvSpPr>
          <p:cNvPr id="14370" name="Text Box 21"/>
          <p:cNvSpPr txBox="1">
            <a:spLocks noChangeArrowheads="1"/>
          </p:cNvSpPr>
          <p:nvPr/>
        </p:nvSpPr>
        <p:spPr bwMode="auto">
          <a:xfrm>
            <a:off x="7507288" y="260350"/>
            <a:ext cx="1116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etc.</a:t>
            </a:r>
          </a:p>
        </p:txBody>
      </p:sp>
      <p:graphicFrame>
        <p:nvGraphicFramePr>
          <p:cNvPr id="14344" name="Object 22"/>
          <p:cNvGraphicFramePr>
            <a:graphicFrameLocks noChangeAspect="1"/>
          </p:cNvGraphicFramePr>
          <p:nvPr/>
        </p:nvGraphicFramePr>
        <p:xfrm>
          <a:off x="7680325" y="5948363"/>
          <a:ext cx="420688" cy="612775"/>
        </p:xfrm>
        <a:graphic>
          <a:graphicData uri="http://schemas.openxmlformats.org/presentationml/2006/ole">
            <p:oleObj spid="_x0000_s14344" name="Equation" r:id="rId10" imgW="164880" imgH="241200" progId="Equation.3">
              <p:embed/>
            </p:oleObj>
          </a:graphicData>
        </a:graphic>
      </p:graphicFrame>
      <p:graphicFrame>
        <p:nvGraphicFramePr>
          <p:cNvPr id="14345" name="Object 23"/>
          <p:cNvGraphicFramePr>
            <a:graphicFrameLocks noChangeAspect="1"/>
          </p:cNvGraphicFramePr>
          <p:nvPr/>
        </p:nvGraphicFramePr>
        <p:xfrm>
          <a:off x="7740650" y="5013325"/>
          <a:ext cx="374650" cy="576263"/>
        </p:xfrm>
        <a:graphic>
          <a:graphicData uri="http://schemas.openxmlformats.org/presentationml/2006/ole">
            <p:oleObj spid="_x0000_s14345" name="Equation" r:id="rId11" imgW="164880" imgH="253800" progId="Equation.3">
              <p:embed/>
            </p:oleObj>
          </a:graphicData>
        </a:graphic>
      </p:graphicFrame>
      <p:graphicFrame>
        <p:nvGraphicFramePr>
          <p:cNvPr id="14346" name="Object 24"/>
          <p:cNvGraphicFramePr>
            <a:graphicFrameLocks noChangeAspect="1"/>
          </p:cNvGraphicFramePr>
          <p:nvPr/>
        </p:nvGraphicFramePr>
        <p:xfrm>
          <a:off x="7775575" y="3103563"/>
          <a:ext cx="374650" cy="576262"/>
        </p:xfrm>
        <a:graphic>
          <a:graphicData uri="http://schemas.openxmlformats.org/presentationml/2006/ole">
            <p:oleObj spid="_x0000_s14346" name="Equation" r:id="rId12" imgW="164880" imgH="253800" progId="Equation.3">
              <p:embed/>
            </p:oleObj>
          </a:graphicData>
        </a:graphic>
      </p:graphicFrame>
      <p:graphicFrame>
        <p:nvGraphicFramePr>
          <p:cNvPr id="14347" name="Object 25"/>
          <p:cNvGraphicFramePr>
            <a:graphicFrameLocks noChangeAspect="1"/>
          </p:cNvGraphicFramePr>
          <p:nvPr/>
        </p:nvGraphicFramePr>
        <p:xfrm>
          <a:off x="7740650" y="1160463"/>
          <a:ext cx="374650" cy="576262"/>
        </p:xfrm>
        <a:graphic>
          <a:graphicData uri="http://schemas.openxmlformats.org/presentationml/2006/ole">
            <p:oleObj spid="_x0000_s14347" name="Equation" r:id="rId13" imgW="164880" imgH="253800" progId="Equation.3">
              <p:embed/>
            </p:oleObj>
          </a:graphicData>
        </a:graphic>
      </p:graphicFrame>
      <p:graphicFrame>
        <p:nvGraphicFramePr>
          <p:cNvPr id="14348" name="Object 26"/>
          <p:cNvGraphicFramePr>
            <a:graphicFrameLocks noChangeAspect="1"/>
          </p:cNvGraphicFramePr>
          <p:nvPr/>
        </p:nvGraphicFramePr>
        <p:xfrm>
          <a:off x="7712075" y="4003675"/>
          <a:ext cx="388938" cy="612775"/>
        </p:xfrm>
        <a:graphic>
          <a:graphicData uri="http://schemas.openxmlformats.org/presentationml/2006/ole">
            <p:oleObj spid="_x0000_s14348" name="Equation" r:id="rId14" imgW="152280" imgH="241200" progId="Equation.3">
              <p:embed/>
            </p:oleObj>
          </a:graphicData>
        </a:graphic>
      </p:graphicFrame>
      <p:graphicFrame>
        <p:nvGraphicFramePr>
          <p:cNvPr id="14349" name="Object 27"/>
          <p:cNvGraphicFramePr>
            <a:graphicFrameLocks noChangeAspect="1"/>
          </p:cNvGraphicFramePr>
          <p:nvPr/>
        </p:nvGraphicFramePr>
        <p:xfrm>
          <a:off x="7680325" y="2132013"/>
          <a:ext cx="420688" cy="612775"/>
        </p:xfrm>
        <a:graphic>
          <a:graphicData uri="http://schemas.openxmlformats.org/presentationml/2006/ole">
            <p:oleObj spid="_x0000_s14349" name="Equation" r:id="rId15" imgW="164880" imgH="241200" progId="Equation.3">
              <p:embed/>
            </p:oleObj>
          </a:graphicData>
        </a:graphic>
      </p:graphicFrame>
      <p:graphicFrame>
        <p:nvGraphicFramePr>
          <p:cNvPr id="14350" name="Object 28"/>
          <p:cNvGraphicFramePr>
            <a:graphicFrameLocks noChangeAspect="1"/>
          </p:cNvGraphicFramePr>
          <p:nvPr/>
        </p:nvGraphicFramePr>
        <p:xfrm>
          <a:off x="668338" y="3076575"/>
          <a:ext cx="5091112" cy="2908300"/>
        </p:xfrm>
        <a:graphic>
          <a:graphicData uri="http://schemas.openxmlformats.org/presentationml/2006/ole">
            <p:oleObj spid="_x0000_s14350" name="Equation" r:id="rId16" imgW="2044440" imgH="1168200" progId="Equation.3">
              <p:embed/>
            </p:oleObj>
          </a:graphicData>
        </a:graphic>
      </p:graphicFrame>
      <p:sp>
        <p:nvSpPr>
          <p:cNvPr id="14371" name="AutoShape 29"/>
          <p:cNvSpPr>
            <a:spLocks noChangeArrowheads="1"/>
          </p:cNvSpPr>
          <p:nvPr/>
        </p:nvSpPr>
        <p:spPr bwMode="auto">
          <a:xfrm rot="10800000">
            <a:off x="6911975" y="5553075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4351" name="Object 30"/>
          <p:cNvGraphicFramePr>
            <a:graphicFrameLocks noChangeAspect="1"/>
          </p:cNvGraphicFramePr>
          <p:nvPr/>
        </p:nvGraphicFramePr>
        <p:xfrm>
          <a:off x="6408738" y="5538788"/>
          <a:ext cx="520700" cy="446087"/>
        </p:xfrm>
        <a:graphic>
          <a:graphicData uri="http://schemas.openxmlformats.org/presentationml/2006/ole">
            <p:oleObj spid="_x0000_s14351" name="Equation" r:id="rId17" imgW="266400" imgH="228600" progId="Equation.3">
              <p:embed/>
            </p:oleObj>
          </a:graphicData>
        </a:graphic>
      </p:graphicFrame>
      <p:sp>
        <p:nvSpPr>
          <p:cNvPr id="14372" name="AutoShape 31"/>
          <p:cNvSpPr>
            <a:spLocks noChangeArrowheads="1"/>
          </p:cNvSpPr>
          <p:nvPr/>
        </p:nvSpPr>
        <p:spPr bwMode="auto">
          <a:xfrm rot="10800000">
            <a:off x="6911975" y="461645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73" name="AutoShape 32"/>
          <p:cNvSpPr>
            <a:spLocks noChangeArrowheads="1"/>
          </p:cNvSpPr>
          <p:nvPr/>
        </p:nvSpPr>
        <p:spPr bwMode="auto">
          <a:xfrm rot="10800000">
            <a:off x="6911975" y="364490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74" name="AutoShape 33"/>
          <p:cNvSpPr>
            <a:spLocks noChangeArrowheads="1"/>
          </p:cNvSpPr>
          <p:nvPr/>
        </p:nvSpPr>
        <p:spPr bwMode="auto">
          <a:xfrm rot="10800000">
            <a:off x="6911975" y="2708275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75" name="AutoShape 34"/>
          <p:cNvSpPr>
            <a:spLocks noChangeArrowheads="1"/>
          </p:cNvSpPr>
          <p:nvPr/>
        </p:nvSpPr>
        <p:spPr bwMode="auto">
          <a:xfrm rot="10800000">
            <a:off x="6911975" y="1736725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76" name="AutoShape 35"/>
          <p:cNvSpPr>
            <a:spLocks noChangeArrowheads="1"/>
          </p:cNvSpPr>
          <p:nvPr/>
        </p:nvSpPr>
        <p:spPr bwMode="auto">
          <a:xfrm rot="10800000">
            <a:off x="6911975" y="80010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4352" name="Object 36"/>
          <p:cNvGraphicFramePr>
            <a:graphicFrameLocks noChangeAspect="1"/>
          </p:cNvGraphicFramePr>
          <p:nvPr/>
        </p:nvGraphicFramePr>
        <p:xfrm>
          <a:off x="6443663" y="3630613"/>
          <a:ext cx="520700" cy="446087"/>
        </p:xfrm>
        <a:graphic>
          <a:graphicData uri="http://schemas.openxmlformats.org/presentationml/2006/ole">
            <p:oleObj spid="_x0000_s14352" name="Equation" r:id="rId18" imgW="266400" imgH="228600" progId="Equation.3">
              <p:embed/>
            </p:oleObj>
          </a:graphicData>
        </a:graphic>
      </p:graphicFrame>
      <p:graphicFrame>
        <p:nvGraphicFramePr>
          <p:cNvPr id="14353" name="Object 37"/>
          <p:cNvGraphicFramePr>
            <a:graphicFrameLocks noChangeAspect="1"/>
          </p:cNvGraphicFramePr>
          <p:nvPr/>
        </p:nvGraphicFramePr>
        <p:xfrm>
          <a:off x="6443663" y="1722438"/>
          <a:ext cx="520700" cy="446087"/>
        </p:xfrm>
        <a:graphic>
          <a:graphicData uri="http://schemas.openxmlformats.org/presentationml/2006/ole">
            <p:oleObj spid="_x0000_s14353" name="Equation" r:id="rId19" imgW="266400" imgH="228600" progId="Equation.3">
              <p:embed/>
            </p:oleObj>
          </a:graphicData>
        </a:graphic>
      </p:graphicFrame>
      <p:graphicFrame>
        <p:nvGraphicFramePr>
          <p:cNvPr id="14354" name="Object 38"/>
          <p:cNvGraphicFramePr>
            <a:graphicFrameLocks noChangeAspect="1"/>
          </p:cNvGraphicFramePr>
          <p:nvPr/>
        </p:nvGraphicFramePr>
        <p:xfrm>
          <a:off x="6588125" y="4652963"/>
          <a:ext cx="395288" cy="395287"/>
        </p:xfrm>
        <a:graphic>
          <a:graphicData uri="http://schemas.openxmlformats.org/presentationml/2006/ole">
            <p:oleObj spid="_x0000_s14354" name="Equation" r:id="rId20" imgW="177480" imgH="177480" progId="Equation.3">
              <p:embed/>
            </p:oleObj>
          </a:graphicData>
        </a:graphic>
      </p:graphicFrame>
      <p:graphicFrame>
        <p:nvGraphicFramePr>
          <p:cNvPr id="14355" name="Object 39"/>
          <p:cNvGraphicFramePr>
            <a:graphicFrameLocks noChangeAspect="1"/>
          </p:cNvGraphicFramePr>
          <p:nvPr/>
        </p:nvGraphicFramePr>
        <p:xfrm>
          <a:off x="6551613" y="2744788"/>
          <a:ext cx="395287" cy="395287"/>
        </p:xfrm>
        <a:graphic>
          <a:graphicData uri="http://schemas.openxmlformats.org/presentationml/2006/ole">
            <p:oleObj spid="_x0000_s14355" name="Equation" r:id="rId21" imgW="177480" imgH="177480" progId="Equation.3">
              <p:embed/>
            </p:oleObj>
          </a:graphicData>
        </a:graphic>
      </p:graphicFrame>
      <p:graphicFrame>
        <p:nvGraphicFramePr>
          <p:cNvPr id="14356" name="Object 40"/>
          <p:cNvGraphicFramePr>
            <a:graphicFrameLocks noChangeAspect="1"/>
          </p:cNvGraphicFramePr>
          <p:nvPr/>
        </p:nvGraphicFramePr>
        <p:xfrm>
          <a:off x="2016125" y="1520825"/>
          <a:ext cx="3132138" cy="692150"/>
        </p:xfrm>
        <a:graphic>
          <a:graphicData uri="http://schemas.openxmlformats.org/presentationml/2006/ole">
            <p:oleObj spid="_x0000_s14356" name="Equation" r:id="rId22" imgW="1091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484313"/>
            <a:ext cx="5472112" cy="3205162"/>
          </a:xfrm>
        </p:spPr>
        <p:txBody>
          <a:bodyPr/>
          <a:lstStyle/>
          <a:p>
            <a:pPr eaLnBrk="1" hangingPunct="1"/>
            <a:r>
              <a:rPr lang="en-US" sz="2400" smtClean="0"/>
              <a:t>First learn with all the weights tied</a:t>
            </a:r>
          </a:p>
          <a:p>
            <a:pPr lvl="1" eaLnBrk="1" hangingPunct="1"/>
            <a:r>
              <a:rPr lang="en-US" smtClean="0"/>
              <a:t>This is exactly equivalent to learning an RBM</a:t>
            </a:r>
          </a:p>
          <a:p>
            <a:pPr lvl="1" eaLnBrk="1" hangingPunct="1"/>
            <a:r>
              <a:rPr lang="en-US" smtClean="0"/>
              <a:t>Contrastive divergence learning is equivalent to ignoring the small derivatives contributed by the tied weights between deeper layers.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4978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Learning a deep directed network</a:t>
            </a:r>
          </a:p>
        </p:txBody>
      </p:sp>
      <p:graphicFrame>
        <p:nvGraphicFramePr>
          <p:cNvPr id="15362" name="Object 28"/>
          <p:cNvGraphicFramePr>
            <a:graphicFrameLocks noChangeAspect="1"/>
          </p:cNvGraphicFramePr>
          <p:nvPr/>
        </p:nvGraphicFramePr>
        <p:xfrm>
          <a:off x="3370263" y="5438775"/>
          <a:ext cx="452437" cy="565150"/>
        </p:xfrm>
        <a:graphic>
          <a:graphicData uri="http://schemas.openxmlformats.org/presentationml/2006/ole">
            <p:oleObj spid="_x0000_s15362" name="Equation" r:id="rId4" imgW="203040" imgH="253800" progId="Equation.3">
              <p:embed/>
            </p:oleObj>
          </a:graphicData>
        </a:graphic>
      </p:graphicFrame>
      <p:sp>
        <p:nvSpPr>
          <p:cNvPr id="15371" name="AutoShape 29"/>
          <p:cNvSpPr>
            <a:spLocks noChangeArrowheads="1"/>
          </p:cNvSpPr>
          <p:nvPr/>
        </p:nvSpPr>
        <p:spPr bwMode="auto">
          <a:xfrm>
            <a:off x="2951163" y="5456238"/>
            <a:ext cx="323850" cy="504825"/>
          </a:xfrm>
          <a:prstGeom prst="upDownArrow">
            <a:avLst>
              <a:gd name="adj1" fmla="val 50000"/>
              <a:gd name="adj2" fmla="val 31176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5363" name="Object 51"/>
          <p:cNvGraphicFramePr>
            <a:graphicFrameLocks noChangeAspect="1"/>
          </p:cNvGraphicFramePr>
          <p:nvPr/>
        </p:nvGraphicFramePr>
        <p:xfrm>
          <a:off x="7702550" y="3825875"/>
          <a:ext cx="395288" cy="395288"/>
        </p:xfrm>
        <a:graphic>
          <a:graphicData uri="http://schemas.openxmlformats.org/presentationml/2006/ole">
            <p:oleObj spid="_x0000_s15363" name="Equation" r:id="rId5" imgW="177480" imgH="177480" progId="Equation.3">
              <p:embed/>
            </p:oleObj>
          </a:graphicData>
        </a:graphic>
      </p:graphicFrame>
      <p:sp>
        <p:nvSpPr>
          <p:cNvPr id="15372" name="Text Box 52"/>
          <p:cNvSpPr txBox="1">
            <a:spLocks noChangeArrowheads="1"/>
          </p:cNvSpPr>
          <p:nvPr/>
        </p:nvSpPr>
        <p:spPr bwMode="auto">
          <a:xfrm>
            <a:off x="6764338" y="4232275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1</a:t>
            </a:r>
          </a:p>
        </p:txBody>
      </p:sp>
      <p:sp>
        <p:nvSpPr>
          <p:cNvPr id="15373" name="AutoShape 53"/>
          <p:cNvSpPr>
            <a:spLocks noChangeArrowheads="1"/>
          </p:cNvSpPr>
          <p:nvPr/>
        </p:nvSpPr>
        <p:spPr bwMode="auto">
          <a:xfrm>
            <a:off x="7270750" y="477202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74" name="Text Box 54"/>
          <p:cNvSpPr txBox="1">
            <a:spLocks noChangeArrowheads="1"/>
          </p:cNvSpPr>
          <p:nvPr/>
        </p:nvSpPr>
        <p:spPr bwMode="auto">
          <a:xfrm>
            <a:off x="6262688" y="327183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1</a:t>
            </a:r>
          </a:p>
        </p:txBody>
      </p:sp>
      <p:sp>
        <p:nvSpPr>
          <p:cNvPr id="15375" name="AutoShape 55"/>
          <p:cNvSpPr>
            <a:spLocks noChangeArrowheads="1"/>
          </p:cNvSpPr>
          <p:nvPr/>
        </p:nvSpPr>
        <p:spPr bwMode="auto">
          <a:xfrm>
            <a:off x="7270750" y="3800475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76" name="Text Box 56"/>
          <p:cNvSpPr txBox="1">
            <a:spLocks noChangeArrowheads="1"/>
          </p:cNvSpPr>
          <p:nvPr/>
        </p:nvSpPr>
        <p:spPr bwMode="auto">
          <a:xfrm>
            <a:off x="6764338" y="614045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0</a:t>
            </a:r>
          </a:p>
        </p:txBody>
      </p:sp>
      <p:sp>
        <p:nvSpPr>
          <p:cNvPr id="15377" name="Text Box 57"/>
          <p:cNvSpPr txBox="1">
            <a:spLocks noChangeArrowheads="1"/>
          </p:cNvSpPr>
          <p:nvPr/>
        </p:nvSpPr>
        <p:spPr bwMode="auto">
          <a:xfrm>
            <a:off x="6262688" y="518001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0</a:t>
            </a:r>
          </a:p>
        </p:txBody>
      </p:sp>
      <p:sp>
        <p:nvSpPr>
          <p:cNvPr id="15378" name="AutoShape 58"/>
          <p:cNvSpPr>
            <a:spLocks noChangeArrowheads="1"/>
          </p:cNvSpPr>
          <p:nvPr/>
        </p:nvSpPr>
        <p:spPr bwMode="auto">
          <a:xfrm>
            <a:off x="7270750" y="570865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79" name="Text Box 59"/>
          <p:cNvSpPr txBox="1">
            <a:spLocks noChangeArrowheads="1"/>
          </p:cNvSpPr>
          <p:nvPr/>
        </p:nvSpPr>
        <p:spPr bwMode="auto">
          <a:xfrm>
            <a:off x="6764338" y="232410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2</a:t>
            </a:r>
          </a:p>
        </p:txBody>
      </p:sp>
      <p:sp>
        <p:nvSpPr>
          <p:cNvPr id="15380" name="AutoShape 60"/>
          <p:cNvSpPr>
            <a:spLocks noChangeArrowheads="1"/>
          </p:cNvSpPr>
          <p:nvPr/>
        </p:nvSpPr>
        <p:spPr bwMode="auto">
          <a:xfrm>
            <a:off x="7270750" y="2863850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1" name="Text Box 61"/>
          <p:cNvSpPr txBox="1">
            <a:spLocks noChangeArrowheads="1"/>
          </p:cNvSpPr>
          <p:nvPr/>
        </p:nvSpPr>
        <p:spPr bwMode="auto">
          <a:xfrm>
            <a:off x="6262688" y="136366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2</a:t>
            </a:r>
          </a:p>
        </p:txBody>
      </p:sp>
      <p:sp>
        <p:nvSpPr>
          <p:cNvPr id="15382" name="AutoShape 62"/>
          <p:cNvSpPr>
            <a:spLocks noChangeArrowheads="1"/>
          </p:cNvSpPr>
          <p:nvPr/>
        </p:nvSpPr>
        <p:spPr bwMode="auto">
          <a:xfrm>
            <a:off x="7270750" y="189230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3" name="AutoShape 63"/>
          <p:cNvSpPr>
            <a:spLocks noChangeArrowheads="1"/>
          </p:cNvSpPr>
          <p:nvPr/>
        </p:nvSpPr>
        <p:spPr bwMode="auto">
          <a:xfrm>
            <a:off x="7270750" y="95567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5364" name="Object 64"/>
          <p:cNvGraphicFramePr>
            <a:graphicFrameLocks noChangeAspect="1"/>
          </p:cNvGraphicFramePr>
          <p:nvPr/>
        </p:nvGraphicFramePr>
        <p:xfrm>
          <a:off x="7685088" y="4724400"/>
          <a:ext cx="520700" cy="446088"/>
        </p:xfrm>
        <a:graphic>
          <a:graphicData uri="http://schemas.openxmlformats.org/presentationml/2006/ole">
            <p:oleObj spid="_x0000_s15364" name="Equation" r:id="rId6" imgW="266400" imgH="228600" progId="Equation.3">
              <p:embed/>
            </p:oleObj>
          </a:graphicData>
        </a:graphic>
      </p:graphicFrame>
      <p:graphicFrame>
        <p:nvGraphicFramePr>
          <p:cNvPr id="15365" name="Object 65"/>
          <p:cNvGraphicFramePr>
            <a:graphicFrameLocks noChangeAspect="1"/>
          </p:cNvGraphicFramePr>
          <p:nvPr/>
        </p:nvGraphicFramePr>
        <p:xfrm>
          <a:off x="7629525" y="2816225"/>
          <a:ext cx="520700" cy="446088"/>
        </p:xfrm>
        <a:graphic>
          <a:graphicData uri="http://schemas.openxmlformats.org/presentationml/2006/ole">
            <p:oleObj spid="_x0000_s15365" name="Equation" r:id="rId7" imgW="266400" imgH="228600" progId="Equation.3">
              <p:embed/>
            </p:oleObj>
          </a:graphicData>
        </a:graphic>
      </p:graphicFrame>
      <p:graphicFrame>
        <p:nvGraphicFramePr>
          <p:cNvPr id="15366" name="Object 66"/>
          <p:cNvGraphicFramePr>
            <a:graphicFrameLocks noChangeAspect="1"/>
          </p:cNvGraphicFramePr>
          <p:nvPr/>
        </p:nvGraphicFramePr>
        <p:xfrm>
          <a:off x="7702550" y="822325"/>
          <a:ext cx="520700" cy="446088"/>
        </p:xfrm>
        <a:graphic>
          <a:graphicData uri="http://schemas.openxmlformats.org/presentationml/2006/ole">
            <p:oleObj spid="_x0000_s15366" name="Equation" r:id="rId8" imgW="266400" imgH="228600" progId="Equation.3">
              <p:embed/>
            </p:oleObj>
          </a:graphicData>
        </a:graphic>
      </p:graphicFrame>
      <p:graphicFrame>
        <p:nvGraphicFramePr>
          <p:cNvPr id="15367" name="Object 67"/>
          <p:cNvGraphicFramePr>
            <a:graphicFrameLocks noChangeAspect="1"/>
          </p:cNvGraphicFramePr>
          <p:nvPr/>
        </p:nvGraphicFramePr>
        <p:xfrm>
          <a:off x="7702550" y="1906588"/>
          <a:ext cx="395288" cy="395287"/>
        </p:xfrm>
        <a:graphic>
          <a:graphicData uri="http://schemas.openxmlformats.org/presentationml/2006/ole">
            <p:oleObj spid="_x0000_s15367" name="Equation" r:id="rId9" imgW="177480" imgH="177480" progId="Equation.3">
              <p:embed/>
            </p:oleObj>
          </a:graphicData>
        </a:graphic>
      </p:graphicFrame>
      <p:sp>
        <p:nvSpPr>
          <p:cNvPr id="15384" name="Text Box 69"/>
          <p:cNvSpPr txBox="1">
            <a:spLocks noChangeArrowheads="1"/>
          </p:cNvSpPr>
          <p:nvPr/>
        </p:nvSpPr>
        <p:spPr bwMode="auto">
          <a:xfrm>
            <a:off x="7054850" y="404813"/>
            <a:ext cx="1116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etc.</a:t>
            </a:r>
          </a:p>
        </p:txBody>
      </p:sp>
      <p:sp>
        <p:nvSpPr>
          <p:cNvPr id="15385" name="Text Box 70"/>
          <p:cNvSpPr txBox="1">
            <a:spLocks noChangeArrowheads="1"/>
          </p:cNvSpPr>
          <p:nvPr/>
        </p:nvSpPr>
        <p:spPr bwMode="auto">
          <a:xfrm>
            <a:off x="2409825" y="6032500"/>
            <a:ext cx="129698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0</a:t>
            </a:r>
          </a:p>
        </p:txBody>
      </p:sp>
      <p:sp>
        <p:nvSpPr>
          <p:cNvPr id="15386" name="Text Box 71"/>
          <p:cNvSpPr txBox="1">
            <a:spLocks noChangeArrowheads="1"/>
          </p:cNvSpPr>
          <p:nvPr/>
        </p:nvSpPr>
        <p:spPr bwMode="auto">
          <a:xfrm>
            <a:off x="1908175" y="4879975"/>
            <a:ext cx="230505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0</a:t>
            </a:r>
          </a:p>
        </p:txBody>
      </p:sp>
      <p:graphicFrame>
        <p:nvGraphicFramePr>
          <p:cNvPr id="15368" name="Object 73"/>
          <p:cNvGraphicFramePr>
            <a:graphicFrameLocks noChangeAspect="1"/>
          </p:cNvGraphicFramePr>
          <p:nvPr/>
        </p:nvGraphicFramePr>
        <p:xfrm>
          <a:off x="7683500" y="5749925"/>
          <a:ext cx="376238" cy="376238"/>
        </p:xfrm>
        <a:graphic>
          <a:graphicData uri="http://schemas.openxmlformats.org/presentationml/2006/ole">
            <p:oleObj spid="_x0000_s15368" name="Equation" r:id="rId10" imgW="1774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775" y="441325"/>
            <a:ext cx="5472113" cy="3205163"/>
          </a:xfrm>
        </p:spPr>
        <p:txBody>
          <a:bodyPr/>
          <a:lstStyle/>
          <a:p>
            <a:pPr eaLnBrk="1" hangingPunct="1"/>
            <a:r>
              <a:rPr lang="en-US" sz="2400" smtClean="0"/>
              <a:t>Then freeze the first layer of weights in both directions and learn the remaining weights (still tied together).</a:t>
            </a:r>
          </a:p>
          <a:p>
            <a:pPr lvl="1" eaLnBrk="1" hangingPunct="1"/>
            <a:r>
              <a:rPr lang="en-US" sz="2400" smtClean="0"/>
              <a:t>This is equivalent to learning another RBM, using the aggregated posterior distribution of h0 as the data.</a:t>
            </a:r>
          </a:p>
        </p:txBody>
      </p:sp>
      <p:sp>
        <p:nvSpPr>
          <p:cNvPr id="16395" name="AutoShape 3"/>
          <p:cNvSpPr>
            <a:spLocks noChangeArrowheads="1"/>
          </p:cNvSpPr>
          <p:nvPr/>
        </p:nvSpPr>
        <p:spPr bwMode="auto">
          <a:xfrm>
            <a:off x="2519363" y="4652963"/>
            <a:ext cx="323850" cy="504825"/>
          </a:xfrm>
          <a:prstGeom prst="upDownArrow">
            <a:avLst>
              <a:gd name="adj1" fmla="val 50000"/>
              <a:gd name="adj2" fmla="val 31176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7702550" y="3825875"/>
          <a:ext cx="395288" cy="395288"/>
        </p:xfrm>
        <a:graphic>
          <a:graphicData uri="http://schemas.openxmlformats.org/presentationml/2006/ole">
            <p:oleObj spid="_x0000_s16386" name="Equation" r:id="rId4" imgW="177480" imgH="177480" progId="Equation.3">
              <p:embed/>
            </p:oleObj>
          </a:graphicData>
        </a:graphic>
      </p:graphicFrame>
      <p:sp>
        <p:nvSpPr>
          <p:cNvPr id="16396" name="Text Box 5"/>
          <p:cNvSpPr txBox="1">
            <a:spLocks noChangeArrowheads="1"/>
          </p:cNvSpPr>
          <p:nvPr/>
        </p:nvSpPr>
        <p:spPr bwMode="auto">
          <a:xfrm>
            <a:off x="6764338" y="4232275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1</a:t>
            </a:r>
          </a:p>
        </p:txBody>
      </p:sp>
      <p:sp>
        <p:nvSpPr>
          <p:cNvPr id="16397" name="AutoShape 6"/>
          <p:cNvSpPr>
            <a:spLocks noChangeArrowheads="1"/>
          </p:cNvSpPr>
          <p:nvPr/>
        </p:nvSpPr>
        <p:spPr bwMode="auto">
          <a:xfrm>
            <a:off x="7270750" y="477202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398" name="Text Box 7"/>
          <p:cNvSpPr txBox="1">
            <a:spLocks noChangeArrowheads="1"/>
          </p:cNvSpPr>
          <p:nvPr/>
        </p:nvSpPr>
        <p:spPr bwMode="auto">
          <a:xfrm>
            <a:off x="6262688" y="327183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1</a:t>
            </a:r>
          </a:p>
        </p:txBody>
      </p:sp>
      <p:sp>
        <p:nvSpPr>
          <p:cNvPr id="16399" name="AutoShape 8"/>
          <p:cNvSpPr>
            <a:spLocks noChangeArrowheads="1"/>
          </p:cNvSpPr>
          <p:nvPr/>
        </p:nvSpPr>
        <p:spPr bwMode="auto">
          <a:xfrm>
            <a:off x="7270750" y="3800475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400" name="Text Box 9"/>
          <p:cNvSpPr txBox="1">
            <a:spLocks noChangeArrowheads="1"/>
          </p:cNvSpPr>
          <p:nvPr/>
        </p:nvSpPr>
        <p:spPr bwMode="auto">
          <a:xfrm>
            <a:off x="6764338" y="614045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0</a:t>
            </a:r>
          </a:p>
        </p:txBody>
      </p:sp>
      <p:sp>
        <p:nvSpPr>
          <p:cNvPr id="16401" name="Text Box 10"/>
          <p:cNvSpPr txBox="1">
            <a:spLocks noChangeArrowheads="1"/>
          </p:cNvSpPr>
          <p:nvPr/>
        </p:nvSpPr>
        <p:spPr bwMode="auto">
          <a:xfrm>
            <a:off x="6262688" y="518001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0</a:t>
            </a:r>
          </a:p>
        </p:txBody>
      </p:sp>
      <p:sp>
        <p:nvSpPr>
          <p:cNvPr id="16402" name="AutoShape 11"/>
          <p:cNvSpPr>
            <a:spLocks noChangeArrowheads="1"/>
          </p:cNvSpPr>
          <p:nvPr/>
        </p:nvSpPr>
        <p:spPr bwMode="auto">
          <a:xfrm>
            <a:off x="7632700" y="570865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403" name="Text Box 12"/>
          <p:cNvSpPr txBox="1">
            <a:spLocks noChangeArrowheads="1"/>
          </p:cNvSpPr>
          <p:nvPr/>
        </p:nvSpPr>
        <p:spPr bwMode="auto">
          <a:xfrm>
            <a:off x="6764338" y="232410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2</a:t>
            </a:r>
          </a:p>
        </p:txBody>
      </p:sp>
      <p:sp>
        <p:nvSpPr>
          <p:cNvPr id="16404" name="AutoShape 13"/>
          <p:cNvSpPr>
            <a:spLocks noChangeArrowheads="1"/>
          </p:cNvSpPr>
          <p:nvPr/>
        </p:nvSpPr>
        <p:spPr bwMode="auto">
          <a:xfrm>
            <a:off x="7270750" y="2863850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405" name="Text Box 14"/>
          <p:cNvSpPr txBox="1">
            <a:spLocks noChangeArrowheads="1"/>
          </p:cNvSpPr>
          <p:nvPr/>
        </p:nvSpPr>
        <p:spPr bwMode="auto">
          <a:xfrm>
            <a:off x="6262688" y="136366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2</a:t>
            </a:r>
          </a:p>
        </p:txBody>
      </p:sp>
      <p:sp>
        <p:nvSpPr>
          <p:cNvPr id="16406" name="AutoShape 15"/>
          <p:cNvSpPr>
            <a:spLocks noChangeArrowheads="1"/>
          </p:cNvSpPr>
          <p:nvPr/>
        </p:nvSpPr>
        <p:spPr bwMode="auto">
          <a:xfrm>
            <a:off x="7270750" y="189230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407" name="AutoShape 16"/>
          <p:cNvSpPr>
            <a:spLocks noChangeArrowheads="1"/>
          </p:cNvSpPr>
          <p:nvPr/>
        </p:nvSpPr>
        <p:spPr bwMode="auto">
          <a:xfrm>
            <a:off x="7270750" y="95567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6387" name="Object 17"/>
          <p:cNvGraphicFramePr>
            <a:graphicFrameLocks noChangeAspect="1"/>
          </p:cNvGraphicFramePr>
          <p:nvPr/>
        </p:nvGraphicFramePr>
        <p:xfrm>
          <a:off x="7685088" y="4724400"/>
          <a:ext cx="520700" cy="446088"/>
        </p:xfrm>
        <a:graphic>
          <a:graphicData uri="http://schemas.openxmlformats.org/presentationml/2006/ole">
            <p:oleObj spid="_x0000_s16387" name="Equation" r:id="rId5" imgW="266400" imgH="228600" progId="Equation.3">
              <p:embed/>
            </p:oleObj>
          </a:graphicData>
        </a:graphic>
      </p:graphicFrame>
      <p:graphicFrame>
        <p:nvGraphicFramePr>
          <p:cNvPr id="16388" name="Object 18"/>
          <p:cNvGraphicFramePr>
            <a:graphicFrameLocks noChangeAspect="1"/>
          </p:cNvGraphicFramePr>
          <p:nvPr/>
        </p:nvGraphicFramePr>
        <p:xfrm>
          <a:off x="7629525" y="2816225"/>
          <a:ext cx="520700" cy="446088"/>
        </p:xfrm>
        <a:graphic>
          <a:graphicData uri="http://schemas.openxmlformats.org/presentationml/2006/ole">
            <p:oleObj spid="_x0000_s16388" name="Equation" r:id="rId6" imgW="266400" imgH="228600" progId="Equation.3">
              <p:embed/>
            </p:oleObj>
          </a:graphicData>
        </a:graphic>
      </p:graphicFrame>
      <p:graphicFrame>
        <p:nvGraphicFramePr>
          <p:cNvPr id="16389" name="Object 19"/>
          <p:cNvGraphicFramePr>
            <a:graphicFrameLocks noChangeAspect="1"/>
          </p:cNvGraphicFramePr>
          <p:nvPr/>
        </p:nvGraphicFramePr>
        <p:xfrm>
          <a:off x="7702550" y="822325"/>
          <a:ext cx="520700" cy="446088"/>
        </p:xfrm>
        <a:graphic>
          <a:graphicData uri="http://schemas.openxmlformats.org/presentationml/2006/ole">
            <p:oleObj spid="_x0000_s16389" name="Equation" r:id="rId7" imgW="266400" imgH="228600" progId="Equation.3">
              <p:embed/>
            </p:oleObj>
          </a:graphicData>
        </a:graphic>
      </p:graphicFrame>
      <p:graphicFrame>
        <p:nvGraphicFramePr>
          <p:cNvPr id="16390" name="Object 20"/>
          <p:cNvGraphicFramePr>
            <a:graphicFrameLocks noChangeAspect="1"/>
          </p:cNvGraphicFramePr>
          <p:nvPr/>
        </p:nvGraphicFramePr>
        <p:xfrm>
          <a:off x="7702550" y="1906588"/>
          <a:ext cx="395288" cy="395287"/>
        </p:xfrm>
        <a:graphic>
          <a:graphicData uri="http://schemas.openxmlformats.org/presentationml/2006/ole">
            <p:oleObj spid="_x0000_s16390" name="Equation" r:id="rId8" imgW="177480" imgH="177480" progId="Equation.3">
              <p:embed/>
            </p:oleObj>
          </a:graphicData>
        </a:graphic>
      </p:graphicFrame>
      <p:sp>
        <p:nvSpPr>
          <p:cNvPr id="16408" name="Text Box 21"/>
          <p:cNvSpPr txBox="1">
            <a:spLocks noChangeArrowheads="1"/>
          </p:cNvSpPr>
          <p:nvPr/>
        </p:nvSpPr>
        <p:spPr bwMode="auto">
          <a:xfrm>
            <a:off x="7054850" y="404813"/>
            <a:ext cx="1116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etc.</a:t>
            </a:r>
          </a:p>
        </p:txBody>
      </p:sp>
      <p:graphicFrame>
        <p:nvGraphicFramePr>
          <p:cNvPr id="16391" name="Object 22"/>
          <p:cNvGraphicFramePr>
            <a:graphicFrameLocks noChangeAspect="1"/>
          </p:cNvGraphicFramePr>
          <p:nvPr/>
        </p:nvGraphicFramePr>
        <p:xfrm>
          <a:off x="7969250" y="5683250"/>
          <a:ext cx="995363" cy="511175"/>
        </p:xfrm>
        <a:graphic>
          <a:graphicData uri="http://schemas.openxmlformats.org/presentationml/2006/ole">
            <p:oleObj spid="_x0000_s16391" name="Equation" r:id="rId9" imgW="469800" imgH="241200" progId="Equation.3">
              <p:embed/>
            </p:oleObj>
          </a:graphicData>
        </a:graphic>
      </p:graphicFrame>
      <p:sp>
        <p:nvSpPr>
          <p:cNvPr id="16409" name="Rectangle 23"/>
          <p:cNvSpPr>
            <a:spLocks noChangeArrowheads="1"/>
          </p:cNvSpPr>
          <p:nvPr/>
        </p:nvSpPr>
        <p:spPr bwMode="auto">
          <a:xfrm>
            <a:off x="5580063" y="5300663"/>
            <a:ext cx="3527425" cy="1439862"/>
          </a:xfrm>
          <a:prstGeom prst="rect">
            <a:avLst/>
          </a:prstGeom>
          <a:solidFill>
            <a:srgbClr val="0000FF">
              <a:alpha val="18823"/>
            </a:srgbClr>
          </a:solidFill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410" name="Text Box 24"/>
          <p:cNvSpPr txBox="1">
            <a:spLocks noChangeArrowheads="1"/>
          </p:cNvSpPr>
          <p:nvPr/>
        </p:nvSpPr>
        <p:spPr bwMode="auto">
          <a:xfrm>
            <a:off x="2012950" y="4076700"/>
            <a:ext cx="129698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v</a:t>
            </a:r>
            <a:r>
              <a:rPr lang="en-US" sz="2400"/>
              <a:t>1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auto">
          <a:xfrm>
            <a:off x="1511300" y="5168900"/>
            <a:ext cx="230505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h</a:t>
            </a:r>
            <a:r>
              <a:rPr lang="en-US" sz="2400"/>
              <a:t>0</a:t>
            </a:r>
          </a:p>
        </p:txBody>
      </p:sp>
      <p:graphicFrame>
        <p:nvGraphicFramePr>
          <p:cNvPr id="16392" name="Object 26"/>
          <p:cNvGraphicFramePr>
            <a:graphicFrameLocks noChangeAspect="1"/>
          </p:cNvGraphicFramePr>
          <p:nvPr/>
        </p:nvGraphicFramePr>
        <p:xfrm>
          <a:off x="3019425" y="4738688"/>
          <a:ext cx="347663" cy="346075"/>
        </p:xfrm>
        <a:graphic>
          <a:graphicData uri="http://schemas.openxmlformats.org/presentationml/2006/ole">
            <p:oleObj spid="_x0000_s16392" name="Equation" r:id="rId10" imgW="177480" imgH="177480" progId="Equation.3">
              <p:embed/>
            </p:oleObj>
          </a:graphicData>
        </a:graphic>
      </p:graphicFrame>
      <p:graphicFrame>
        <p:nvGraphicFramePr>
          <p:cNvPr id="16393" name="Object 27"/>
          <p:cNvGraphicFramePr>
            <a:graphicFrameLocks noChangeAspect="1"/>
          </p:cNvGraphicFramePr>
          <p:nvPr/>
        </p:nvGraphicFramePr>
        <p:xfrm>
          <a:off x="5688013" y="5657850"/>
          <a:ext cx="995362" cy="592138"/>
        </p:xfrm>
        <a:graphic>
          <a:graphicData uri="http://schemas.openxmlformats.org/presentationml/2006/ole">
            <p:oleObj spid="_x0000_s16393" name="Equation" r:id="rId11" imgW="469800" imgH="279360" progId="Equation.3">
              <p:embed/>
            </p:oleObj>
          </a:graphicData>
        </a:graphic>
      </p:graphicFrame>
      <p:sp>
        <p:nvSpPr>
          <p:cNvPr id="16412" name="AutoShape 28"/>
          <p:cNvSpPr>
            <a:spLocks noChangeArrowheads="1"/>
          </p:cNvSpPr>
          <p:nvPr/>
        </p:nvSpPr>
        <p:spPr bwMode="auto">
          <a:xfrm rot="10800000">
            <a:off x="6840538" y="573405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How many layers should we use and how wide should they be? </a:t>
            </a:r>
            <a:r>
              <a:rPr lang="en-CA" smtClean="0"/>
              <a:t/>
            </a:r>
            <a:br>
              <a:rPr lang="en-CA" smtClean="0"/>
            </a:br>
            <a:r>
              <a:rPr lang="en-CA" sz="2400" smtClean="0"/>
              <a:t>(I am indebted to Karl Rove for this slide)</a:t>
            </a:r>
            <a:endParaRPr lang="en-CA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63525" y="1785938"/>
            <a:ext cx="8686800" cy="4640262"/>
          </a:xfrm>
        </p:spPr>
        <p:txBody>
          <a:bodyPr/>
          <a:lstStyle/>
          <a:p>
            <a:r>
              <a:rPr lang="en-CA" sz="2400" smtClean="0"/>
              <a:t>How many lines of code should an AI program use and how long should each line be?</a:t>
            </a:r>
          </a:p>
          <a:p>
            <a:pPr lvl="1"/>
            <a:r>
              <a:rPr lang="en-CA" sz="2400" smtClean="0"/>
              <a:t>This is obviously a silly question.</a:t>
            </a:r>
          </a:p>
          <a:p>
            <a:r>
              <a:rPr lang="en-CA" sz="2400" smtClean="0"/>
              <a:t>Deep belief nets give the creator a lot of freedom. </a:t>
            </a:r>
          </a:p>
          <a:p>
            <a:pPr lvl="1"/>
            <a:r>
              <a:rPr lang="en-CA" sz="2400" smtClean="0"/>
              <a:t>How best to make use of that freedom depends on the task.</a:t>
            </a:r>
          </a:p>
          <a:p>
            <a:pPr lvl="1"/>
            <a:r>
              <a:rPr lang="en-CA" sz="2400" smtClean="0"/>
              <a:t>With enough narrow layers we can model any distribution over binary vectors (Sutskever &amp; Hinton, 2007)</a:t>
            </a:r>
          </a:p>
          <a:p>
            <a:r>
              <a:rPr lang="en-CA" sz="2400" smtClean="0"/>
              <a:t>If freedom scares you, stick to convex optimization of shallow models that are obviously inadequate for doing Artificial Intelligence.</a:t>
            </a:r>
            <a:endParaRPr lang="en-CA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What happens when the weights in higher layers become different from the weights in the first layer?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higher layers no longer implement a complementary prior.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So performing inference using the frozen weights in the first layer is no longer correct.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Using this incorrect inference procedure gives a variational  lower bound on the log probability of the data.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We lose by the slackness of the bound.</a:t>
            </a:r>
          </a:p>
          <a:p>
            <a:pPr lvl="2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higher layers learn a prior that is closer to the aggregated posterior distribution of the first hidden layer.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improves the network’s model of the data.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Hinton, Osindero and Teh (2006) prove that this improvement is always bigger than the loss.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stack of RBM’s</a:t>
            </a:r>
            <a:br>
              <a:rPr lang="en-US" smtClean="0"/>
            </a:br>
            <a:r>
              <a:rPr lang="en-US" sz="2400" smtClean="0"/>
              <a:t>(Yee-Whye Teh’s idea)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376363"/>
            <a:ext cx="4943475" cy="5481637"/>
          </a:xfrm>
        </p:spPr>
        <p:txBody>
          <a:bodyPr/>
          <a:lstStyle/>
          <a:p>
            <a:pPr eaLnBrk="1" hangingPunct="1"/>
            <a:r>
              <a:rPr lang="en-US" sz="2000" smtClean="0"/>
              <a:t>Each RBM has the same subscript as its </a:t>
            </a:r>
            <a:r>
              <a:rPr lang="en-US" sz="2000" smtClean="0">
                <a:solidFill>
                  <a:srgbClr val="FF0000"/>
                </a:solidFill>
              </a:rPr>
              <a:t>hidden</a:t>
            </a:r>
            <a:r>
              <a:rPr lang="en-US" sz="2000" smtClean="0"/>
              <a:t> layer.</a:t>
            </a:r>
          </a:p>
          <a:p>
            <a:pPr eaLnBrk="1" hangingPunct="1"/>
            <a:r>
              <a:rPr lang="en-US" sz="2000" smtClean="0"/>
              <a:t>Each RBM defines its own distribution over its visible vectors</a:t>
            </a:r>
            <a:r>
              <a:rPr lang="en-US" sz="2400" smtClean="0"/>
              <a:t>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000" smtClean="0"/>
              <a:t>Each RBM defines its own distribution over its hidden vectors</a:t>
            </a:r>
          </a:p>
        </p:txBody>
      </p:sp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6370638" y="5805488"/>
            <a:ext cx="1657350" cy="604837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v</a:t>
            </a:r>
          </a:p>
        </p:txBody>
      </p:sp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6370638" y="4365625"/>
            <a:ext cx="1657350" cy="604838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h</a:t>
            </a:r>
            <a:r>
              <a:rPr lang="en-US" sz="2800"/>
              <a:t>1</a:t>
            </a:r>
          </a:p>
        </p:txBody>
      </p:sp>
      <p:sp>
        <p:nvSpPr>
          <p:cNvPr id="17419" name="Text Box 6"/>
          <p:cNvSpPr txBox="1">
            <a:spLocks noChangeArrowheads="1"/>
          </p:cNvSpPr>
          <p:nvPr/>
        </p:nvSpPr>
        <p:spPr bwMode="auto">
          <a:xfrm>
            <a:off x="6407150" y="2816225"/>
            <a:ext cx="1657350" cy="604838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h</a:t>
            </a:r>
            <a:r>
              <a:rPr lang="en-US" sz="2800"/>
              <a:t>2</a:t>
            </a:r>
          </a:p>
        </p:txBody>
      </p:sp>
      <p:sp>
        <p:nvSpPr>
          <p:cNvPr id="17420" name="Text Box 7"/>
          <p:cNvSpPr txBox="1">
            <a:spLocks noChangeArrowheads="1"/>
          </p:cNvSpPr>
          <p:nvPr/>
        </p:nvSpPr>
        <p:spPr bwMode="auto">
          <a:xfrm>
            <a:off x="6443663" y="1304925"/>
            <a:ext cx="1657350" cy="604838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h</a:t>
            </a:r>
            <a:r>
              <a:rPr lang="en-US" sz="2800"/>
              <a:t>L</a:t>
            </a:r>
          </a:p>
        </p:txBody>
      </p:sp>
      <p:sp>
        <p:nvSpPr>
          <p:cNvPr id="17421" name="AutoShape 8"/>
          <p:cNvSpPr>
            <a:spLocks noChangeArrowheads="1"/>
          </p:cNvSpPr>
          <p:nvPr/>
        </p:nvSpPr>
        <p:spPr bwMode="auto">
          <a:xfrm>
            <a:off x="7091363" y="4976813"/>
            <a:ext cx="288925" cy="828675"/>
          </a:xfrm>
          <a:prstGeom prst="upDownArrow">
            <a:avLst>
              <a:gd name="adj1" fmla="val 50000"/>
              <a:gd name="adj2" fmla="val 5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22" name="AutoShape 9"/>
          <p:cNvSpPr>
            <a:spLocks noChangeArrowheads="1"/>
          </p:cNvSpPr>
          <p:nvPr/>
        </p:nvSpPr>
        <p:spPr bwMode="auto">
          <a:xfrm>
            <a:off x="7127875" y="3429000"/>
            <a:ext cx="287338" cy="936625"/>
          </a:xfrm>
          <a:prstGeom prst="upDownArrow">
            <a:avLst>
              <a:gd name="adj1" fmla="val 50000"/>
              <a:gd name="adj2" fmla="val 651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23" name="AutoShape 10"/>
          <p:cNvSpPr>
            <a:spLocks noChangeArrowheads="1"/>
          </p:cNvSpPr>
          <p:nvPr/>
        </p:nvSpPr>
        <p:spPr bwMode="auto">
          <a:xfrm>
            <a:off x="7127875" y="1916113"/>
            <a:ext cx="250825" cy="900112"/>
          </a:xfrm>
          <a:prstGeom prst="upDownArrow">
            <a:avLst>
              <a:gd name="adj1" fmla="val 50000"/>
              <a:gd name="adj2" fmla="val 717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7410" name="Object 11"/>
          <p:cNvGraphicFramePr>
            <a:graphicFrameLocks noChangeAspect="1"/>
          </p:cNvGraphicFramePr>
          <p:nvPr/>
        </p:nvGraphicFramePr>
        <p:xfrm>
          <a:off x="5754688" y="5049838"/>
          <a:ext cx="412750" cy="539750"/>
        </p:xfrm>
        <a:graphic>
          <a:graphicData uri="http://schemas.openxmlformats.org/presentationml/2006/ole">
            <p:oleObj spid="_x0000_s17410" name="Equation" r:id="rId4" imgW="164880" imgH="215640" progId="Equation.3">
              <p:embed/>
            </p:oleObj>
          </a:graphicData>
        </a:graphic>
      </p:graphicFrame>
      <p:graphicFrame>
        <p:nvGraphicFramePr>
          <p:cNvPr id="17411" name="Object 12"/>
          <p:cNvGraphicFramePr>
            <a:graphicFrameLocks noChangeAspect="1"/>
          </p:cNvGraphicFramePr>
          <p:nvPr/>
        </p:nvGraphicFramePr>
        <p:xfrm>
          <a:off x="5738813" y="3573463"/>
          <a:ext cx="444500" cy="539750"/>
        </p:xfrm>
        <a:graphic>
          <a:graphicData uri="http://schemas.openxmlformats.org/presentationml/2006/ole">
            <p:oleObj spid="_x0000_s17411" name="Equation" r:id="rId5" imgW="177480" imgH="215640" progId="Equation.3">
              <p:embed/>
            </p:oleObj>
          </a:graphicData>
        </a:graphic>
      </p:graphicFrame>
      <p:graphicFrame>
        <p:nvGraphicFramePr>
          <p:cNvPr id="17412" name="Object 13"/>
          <p:cNvGraphicFramePr>
            <a:graphicFrameLocks noChangeAspect="1"/>
          </p:cNvGraphicFramePr>
          <p:nvPr/>
        </p:nvGraphicFramePr>
        <p:xfrm>
          <a:off x="5722938" y="1989138"/>
          <a:ext cx="476250" cy="539750"/>
        </p:xfrm>
        <a:graphic>
          <a:graphicData uri="http://schemas.openxmlformats.org/presentationml/2006/ole">
            <p:oleObj spid="_x0000_s17412" name="Equation" r:id="rId6" imgW="190440" imgH="215640" progId="Equation.3">
              <p:embed/>
            </p:oleObj>
          </a:graphicData>
        </a:graphic>
      </p:graphicFrame>
      <p:graphicFrame>
        <p:nvGraphicFramePr>
          <p:cNvPr id="17413" name="Object 14"/>
          <p:cNvGraphicFramePr>
            <a:graphicFrameLocks noChangeAspect="1"/>
          </p:cNvGraphicFramePr>
          <p:nvPr/>
        </p:nvGraphicFramePr>
        <p:xfrm>
          <a:off x="850900" y="2781300"/>
          <a:ext cx="3735388" cy="1203325"/>
        </p:xfrm>
        <a:graphic>
          <a:graphicData uri="http://schemas.openxmlformats.org/presentationml/2006/ole">
            <p:oleObj spid="_x0000_s17413" name="Equation" r:id="rId7" imgW="1892160" imgH="609480" progId="Equation.3">
              <p:embed/>
            </p:oleObj>
          </a:graphicData>
        </a:graphic>
      </p:graphicFrame>
      <p:graphicFrame>
        <p:nvGraphicFramePr>
          <p:cNvPr id="17414" name="Object 15"/>
          <p:cNvGraphicFramePr>
            <a:graphicFrameLocks noChangeAspect="1"/>
          </p:cNvGraphicFramePr>
          <p:nvPr/>
        </p:nvGraphicFramePr>
        <p:xfrm>
          <a:off x="884238" y="4941888"/>
          <a:ext cx="3681412" cy="1244600"/>
        </p:xfrm>
        <a:graphic>
          <a:graphicData uri="http://schemas.openxmlformats.org/presentationml/2006/ole">
            <p:oleObj spid="_x0000_s17414" name="Equation" r:id="rId8" imgW="180324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The variational bound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503238" y="1633538"/>
          <a:ext cx="7575550" cy="1027112"/>
        </p:xfrm>
        <a:graphic>
          <a:graphicData uri="http://schemas.openxmlformats.org/presentationml/2006/ole">
            <p:oleObj spid="_x0000_s18434" name="Equation" r:id="rId4" imgW="3555720" imgH="482400" progId="Equation.3">
              <p:embed/>
            </p:oleObj>
          </a:graphicData>
        </a:graphic>
      </p:graphicFrame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544513" y="4760913"/>
          <a:ext cx="7493000" cy="1027112"/>
        </p:xfrm>
        <a:graphic>
          <a:graphicData uri="http://schemas.openxmlformats.org/presentationml/2006/ole">
            <p:oleObj spid="_x0000_s18435" name="Equation" r:id="rId5" imgW="3517560" imgH="482400" progId="Equation.3">
              <p:embed/>
            </p:oleObj>
          </a:graphicData>
        </a:graphic>
      </p:graphicFrame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484188" y="2751138"/>
            <a:ext cx="7867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Now we cancel out all of the partition functions except the top one and replace log probabilities by goodnesses using the fact that:</a:t>
            </a: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468313" y="5842000"/>
            <a:ext cx="676751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This has simple derivatives that give a more justifiable fine-tuning algorithm than contrastive wake-sleep</a:t>
            </a:r>
            <a:r>
              <a:rPr lang="en-US">
                <a:solidFill>
                  <a:srgbClr val="009900"/>
                </a:solidFill>
              </a:rPr>
              <a:t>.</a:t>
            </a:r>
          </a:p>
        </p:txBody>
      </p:sp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611188" y="3822700"/>
          <a:ext cx="3438525" cy="506413"/>
        </p:xfrm>
        <a:graphic>
          <a:graphicData uri="http://schemas.openxmlformats.org/presentationml/2006/ole">
            <p:oleObj spid="_x0000_s18436" name="Equation" r:id="rId6" imgW="1549080" imgH="228600" progId="Equation.3">
              <p:embed/>
            </p:oleObj>
          </a:graphicData>
        </a:graphic>
      </p:graphicFrame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539750" y="1016000"/>
            <a:ext cx="748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Each time we replace the prior over the hidden units by a better prior, we win by the difference in the probability assigned </a:t>
            </a:r>
          </a:p>
        </p:txBody>
      </p:sp>
      <p:graphicFrame>
        <p:nvGraphicFramePr>
          <p:cNvPr id="18437" name="Object 9"/>
          <p:cNvGraphicFramePr>
            <a:graphicFrameLocks noChangeAspect="1"/>
          </p:cNvGraphicFramePr>
          <p:nvPr/>
        </p:nvGraphicFramePr>
        <p:xfrm>
          <a:off x="4619625" y="3460750"/>
          <a:ext cx="3449638" cy="1533525"/>
        </p:xfrm>
        <a:graphic>
          <a:graphicData uri="http://schemas.openxmlformats.org/presentationml/2006/ole">
            <p:oleObj spid="_x0000_s18437" name="Equation" r:id="rId7" imgW="171432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57287"/>
          </a:xfrm>
        </p:spPr>
        <p:txBody>
          <a:bodyPr/>
          <a:lstStyle/>
          <a:p>
            <a:pPr eaLnBrk="1" hangingPunct="1"/>
            <a:r>
              <a:rPr lang="en-US" sz="3200" smtClean="0"/>
              <a:t>Second generation neural networks (~1985)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840538" y="5840413"/>
            <a:ext cx="162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input vector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7596188" y="4264025"/>
            <a:ext cx="115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hidden layers</a:t>
            </a:r>
            <a:endParaRPr lang="en-US" sz="1800">
              <a:solidFill>
                <a:srgbClr val="3333CC"/>
              </a:solidFill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6913563" y="2636838"/>
            <a:ext cx="154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outputs</a:t>
            </a:r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2916238" y="4870450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75" name="Oval 8"/>
          <p:cNvSpPr>
            <a:spLocks noChangeArrowheads="1"/>
          </p:cNvSpPr>
          <p:nvPr/>
        </p:nvSpPr>
        <p:spPr bwMode="auto">
          <a:xfrm>
            <a:off x="3708400" y="4870450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4500563" y="4870450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77" name="Oval 10"/>
          <p:cNvSpPr>
            <a:spLocks noChangeArrowheads="1"/>
          </p:cNvSpPr>
          <p:nvPr/>
        </p:nvSpPr>
        <p:spPr bwMode="auto">
          <a:xfrm>
            <a:off x="3563938" y="3862388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78" name="Oval 11"/>
          <p:cNvSpPr>
            <a:spLocks noChangeArrowheads="1"/>
          </p:cNvSpPr>
          <p:nvPr/>
        </p:nvSpPr>
        <p:spPr bwMode="auto">
          <a:xfrm>
            <a:off x="4500563" y="3862388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79" name="Oval 12"/>
          <p:cNvSpPr>
            <a:spLocks noChangeArrowheads="1"/>
          </p:cNvSpPr>
          <p:nvPr/>
        </p:nvSpPr>
        <p:spPr bwMode="auto">
          <a:xfrm>
            <a:off x="3708400" y="587851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0" name="Oval 13"/>
          <p:cNvSpPr>
            <a:spLocks noChangeArrowheads="1"/>
          </p:cNvSpPr>
          <p:nvPr/>
        </p:nvSpPr>
        <p:spPr bwMode="auto">
          <a:xfrm>
            <a:off x="4500563" y="587851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1" name="Oval 14"/>
          <p:cNvSpPr>
            <a:spLocks noChangeArrowheads="1"/>
          </p:cNvSpPr>
          <p:nvPr/>
        </p:nvSpPr>
        <p:spPr bwMode="auto">
          <a:xfrm>
            <a:off x="5292725" y="587851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auto">
          <a:xfrm>
            <a:off x="4068763" y="270986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3" name="Oval 16"/>
          <p:cNvSpPr>
            <a:spLocks noChangeArrowheads="1"/>
          </p:cNvSpPr>
          <p:nvPr/>
        </p:nvSpPr>
        <p:spPr bwMode="auto">
          <a:xfrm>
            <a:off x="4860925" y="2709863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4" name="Oval 17"/>
          <p:cNvSpPr>
            <a:spLocks noChangeArrowheads="1"/>
          </p:cNvSpPr>
          <p:nvPr/>
        </p:nvSpPr>
        <p:spPr bwMode="auto">
          <a:xfrm>
            <a:off x="5508625" y="3933825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5" name="Oval 18"/>
          <p:cNvSpPr>
            <a:spLocks noChangeArrowheads="1"/>
          </p:cNvSpPr>
          <p:nvPr/>
        </p:nvSpPr>
        <p:spPr bwMode="auto">
          <a:xfrm>
            <a:off x="5292725" y="4870450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6" name="Oval 19"/>
          <p:cNvSpPr>
            <a:spLocks noChangeArrowheads="1"/>
          </p:cNvSpPr>
          <p:nvPr/>
        </p:nvSpPr>
        <p:spPr bwMode="auto">
          <a:xfrm>
            <a:off x="6084888" y="4870450"/>
            <a:ext cx="431800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32787" name="AutoShape 20"/>
          <p:cNvCxnSpPr>
            <a:cxnSpLocks noChangeShapeType="1"/>
            <a:stCxn id="32780" idx="0"/>
            <a:endCxn id="32776" idx="4"/>
          </p:cNvCxnSpPr>
          <p:nvPr/>
        </p:nvCxnSpPr>
        <p:spPr bwMode="auto">
          <a:xfrm flipV="1">
            <a:off x="4716463" y="5316538"/>
            <a:ext cx="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8" name="AutoShape 21"/>
          <p:cNvCxnSpPr>
            <a:cxnSpLocks noChangeShapeType="1"/>
            <a:stCxn id="32779" idx="0"/>
            <a:endCxn id="32775" idx="4"/>
          </p:cNvCxnSpPr>
          <p:nvPr/>
        </p:nvCxnSpPr>
        <p:spPr bwMode="auto">
          <a:xfrm flipV="1">
            <a:off x="3924300" y="5316538"/>
            <a:ext cx="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9" name="AutoShape 22"/>
          <p:cNvCxnSpPr>
            <a:cxnSpLocks noChangeShapeType="1"/>
            <a:stCxn id="32781" idx="0"/>
            <a:endCxn id="32785" idx="4"/>
          </p:cNvCxnSpPr>
          <p:nvPr/>
        </p:nvCxnSpPr>
        <p:spPr bwMode="auto">
          <a:xfrm flipV="1">
            <a:off x="5508625" y="5316538"/>
            <a:ext cx="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0" name="AutoShape 23"/>
          <p:cNvCxnSpPr>
            <a:cxnSpLocks noChangeShapeType="1"/>
            <a:stCxn id="32776" idx="0"/>
            <a:endCxn id="32778" idx="4"/>
          </p:cNvCxnSpPr>
          <p:nvPr/>
        </p:nvCxnSpPr>
        <p:spPr bwMode="auto">
          <a:xfrm flipV="1">
            <a:off x="4716463" y="4308475"/>
            <a:ext cx="0" cy="547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1" name="AutoShape 24"/>
          <p:cNvCxnSpPr>
            <a:cxnSpLocks noChangeShapeType="1"/>
            <a:stCxn id="32775" idx="0"/>
            <a:endCxn id="32777" idx="4"/>
          </p:cNvCxnSpPr>
          <p:nvPr/>
        </p:nvCxnSpPr>
        <p:spPr bwMode="auto">
          <a:xfrm flipH="1" flipV="1">
            <a:off x="3779838" y="4308475"/>
            <a:ext cx="144462" cy="547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2" name="AutoShape 25"/>
          <p:cNvCxnSpPr>
            <a:cxnSpLocks noChangeShapeType="1"/>
            <a:stCxn id="32785" idx="0"/>
            <a:endCxn id="32784" idx="4"/>
          </p:cNvCxnSpPr>
          <p:nvPr/>
        </p:nvCxnSpPr>
        <p:spPr bwMode="auto">
          <a:xfrm flipV="1">
            <a:off x="5508625" y="4379913"/>
            <a:ext cx="215900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3" name="AutoShape 26"/>
          <p:cNvCxnSpPr>
            <a:cxnSpLocks noChangeShapeType="1"/>
            <a:stCxn id="32778" idx="7"/>
            <a:endCxn id="32783" idx="4"/>
          </p:cNvCxnSpPr>
          <p:nvPr/>
        </p:nvCxnSpPr>
        <p:spPr bwMode="auto">
          <a:xfrm flipV="1">
            <a:off x="4868863" y="3155950"/>
            <a:ext cx="207962" cy="755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4" name="AutoShape 27"/>
          <p:cNvCxnSpPr>
            <a:cxnSpLocks noChangeShapeType="1"/>
            <a:stCxn id="32784" idx="0"/>
            <a:endCxn id="32783" idx="5"/>
          </p:cNvCxnSpPr>
          <p:nvPr/>
        </p:nvCxnSpPr>
        <p:spPr bwMode="auto">
          <a:xfrm flipH="1" flipV="1">
            <a:off x="5229225" y="3092450"/>
            <a:ext cx="495300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5" name="AutoShape 28"/>
          <p:cNvCxnSpPr>
            <a:cxnSpLocks noChangeShapeType="1"/>
            <a:stCxn id="32780" idx="7"/>
            <a:endCxn id="32785" idx="3"/>
          </p:cNvCxnSpPr>
          <p:nvPr/>
        </p:nvCxnSpPr>
        <p:spPr bwMode="auto">
          <a:xfrm flipV="1">
            <a:off x="4868863" y="5253038"/>
            <a:ext cx="487362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6" name="AutoShape 29"/>
          <p:cNvCxnSpPr>
            <a:cxnSpLocks noChangeShapeType="1"/>
            <a:stCxn id="32781" idx="7"/>
            <a:endCxn id="32786" idx="3"/>
          </p:cNvCxnSpPr>
          <p:nvPr/>
        </p:nvCxnSpPr>
        <p:spPr bwMode="auto">
          <a:xfrm flipV="1">
            <a:off x="5661025" y="5253038"/>
            <a:ext cx="487363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7" name="AutoShape 30"/>
          <p:cNvCxnSpPr>
            <a:cxnSpLocks noChangeShapeType="1"/>
            <a:stCxn id="32774" idx="0"/>
            <a:endCxn id="32777" idx="3"/>
          </p:cNvCxnSpPr>
          <p:nvPr/>
        </p:nvCxnSpPr>
        <p:spPr bwMode="auto">
          <a:xfrm flipV="1">
            <a:off x="3132138" y="4244975"/>
            <a:ext cx="495300" cy="611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8" name="AutoShape 31"/>
          <p:cNvCxnSpPr>
            <a:cxnSpLocks noChangeShapeType="1"/>
            <a:stCxn id="32775" idx="7"/>
            <a:endCxn id="32778" idx="3"/>
          </p:cNvCxnSpPr>
          <p:nvPr/>
        </p:nvCxnSpPr>
        <p:spPr bwMode="auto">
          <a:xfrm flipV="1">
            <a:off x="4076700" y="4244975"/>
            <a:ext cx="487363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9" name="AutoShape 32"/>
          <p:cNvCxnSpPr>
            <a:cxnSpLocks noChangeShapeType="1"/>
            <a:stCxn id="32786" idx="0"/>
            <a:endCxn id="32784" idx="5"/>
          </p:cNvCxnSpPr>
          <p:nvPr/>
        </p:nvCxnSpPr>
        <p:spPr bwMode="auto">
          <a:xfrm flipH="1" flipV="1">
            <a:off x="5876925" y="4316413"/>
            <a:ext cx="423863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0" name="AutoShape 33"/>
          <p:cNvCxnSpPr>
            <a:cxnSpLocks noChangeShapeType="1"/>
            <a:stCxn id="32781" idx="1"/>
            <a:endCxn id="32776" idx="5"/>
          </p:cNvCxnSpPr>
          <p:nvPr/>
        </p:nvCxnSpPr>
        <p:spPr bwMode="auto">
          <a:xfrm flipH="1" flipV="1">
            <a:off x="4868863" y="5253038"/>
            <a:ext cx="487362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1" name="AutoShape 34"/>
          <p:cNvCxnSpPr>
            <a:cxnSpLocks noChangeShapeType="1"/>
            <a:stCxn id="32776" idx="1"/>
            <a:endCxn id="32777" idx="5"/>
          </p:cNvCxnSpPr>
          <p:nvPr/>
        </p:nvCxnSpPr>
        <p:spPr bwMode="auto">
          <a:xfrm flipH="1" flipV="1">
            <a:off x="3932238" y="4244975"/>
            <a:ext cx="631825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2" name="AutoShape 35"/>
          <p:cNvCxnSpPr>
            <a:cxnSpLocks noChangeShapeType="1"/>
            <a:stCxn id="32785" idx="1"/>
            <a:endCxn id="32778" idx="5"/>
          </p:cNvCxnSpPr>
          <p:nvPr/>
        </p:nvCxnSpPr>
        <p:spPr bwMode="auto">
          <a:xfrm flipH="1" flipV="1">
            <a:off x="4868863" y="4244975"/>
            <a:ext cx="487362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3" name="AutoShape 36"/>
          <p:cNvCxnSpPr>
            <a:cxnSpLocks noChangeShapeType="1"/>
            <a:stCxn id="32779" idx="1"/>
            <a:endCxn id="32774" idx="4"/>
          </p:cNvCxnSpPr>
          <p:nvPr/>
        </p:nvCxnSpPr>
        <p:spPr bwMode="auto">
          <a:xfrm flipH="1" flipV="1">
            <a:off x="3132138" y="5316538"/>
            <a:ext cx="639762" cy="611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4" name="AutoShape 37"/>
          <p:cNvCxnSpPr>
            <a:cxnSpLocks noChangeShapeType="1"/>
            <a:stCxn id="32780" idx="1"/>
            <a:endCxn id="32775" idx="5"/>
          </p:cNvCxnSpPr>
          <p:nvPr/>
        </p:nvCxnSpPr>
        <p:spPr bwMode="auto">
          <a:xfrm flipH="1" flipV="1">
            <a:off x="4076700" y="5253038"/>
            <a:ext cx="487363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5" name="AutoShape 38"/>
          <p:cNvCxnSpPr>
            <a:cxnSpLocks noChangeShapeType="1"/>
            <a:stCxn id="32778" idx="1"/>
            <a:endCxn id="32782" idx="4"/>
          </p:cNvCxnSpPr>
          <p:nvPr/>
        </p:nvCxnSpPr>
        <p:spPr bwMode="auto">
          <a:xfrm flipH="1" flipV="1">
            <a:off x="4284663" y="3155950"/>
            <a:ext cx="279400" cy="755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6" name="AutoShape 39"/>
          <p:cNvCxnSpPr>
            <a:cxnSpLocks noChangeShapeType="1"/>
            <a:stCxn id="32784" idx="1"/>
            <a:endCxn id="32782" idx="5"/>
          </p:cNvCxnSpPr>
          <p:nvPr/>
        </p:nvCxnSpPr>
        <p:spPr bwMode="auto">
          <a:xfrm flipH="1" flipV="1">
            <a:off x="4437063" y="3092450"/>
            <a:ext cx="1135062" cy="890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7" name="AutoShape 40"/>
          <p:cNvCxnSpPr>
            <a:cxnSpLocks noChangeShapeType="1"/>
            <a:stCxn id="32777" idx="7"/>
            <a:endCxn id="32783" idx="3"/>
          </p:cNvCxnSpPr>
          <p:nvPr/>
        </p:nvCxnSpPr>
        <p:spPr bwMode="auto">
          <a:xfrm flipV="1">
            <a:off x="3932238" y="3092450"/>
            <a:ext cx="992187" cy="819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8" name="AutoShape 41"/>
          <p:cNvCxnSpPr>
            <a:cxnSpLocks noChangeShapeType="1"/>
            <a:stCxn id="32777" idx="0"/>
            <a:endCxn id="32782" idx="3"/>
          </p:cNvCxnSpPr>
          <p:nvPr/>
        </p:nvCxnSpPr>
        <p:spPr bwMode="auto">
          <a:xfrm flipV="1">
            <a:off x="3779838" y="3092450"/>
            <a:ext cx="352425" cy="755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9" name="AutoShape 42"/>
          <p:cNvCxnSpPr>
            <a:cxnSpLocks noChangeShapeType="1"/>
            <a:stCxn id="32776" idx="7"/>
            <a:endCxn id="32784" idx="3"/>
          </p:cNvCxnSpPr>
          <p:nvPr/>
        </p:nvCxnSpPr>
        <p:spPr bwMode="auto">
          <a:xfrm flipV="1">
            <a:off x="4868863" y="4316413"/>
            <a:ext cx="703262" cy="603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10" name="AutoShape 43"/>
          <p:cNvCxnSpPr>
            <a:cxnSpLocks noChangeShapeType="1"/>
            <a:stCxn id="32779" idx="7"/>
            <a:endCxn id="32776" idx="3"/>
          </p:cNvCxnSpPr>
          <p:nvPr/>
        </p:nvCxnSpPr>
        <p:spPr bwMode="auto">
          <a:xfrm flipV="1">
            <a:off x="4076700" y="5253038"/>
            <a:ext cx="487363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11" name="AutoShape 44"/>
          <p:cNvCxnSpPr>
            <a:cxnSpLocks noChangeShapeType="1"/>
            <a:stCxn id="32774" idx="7"/>
            <a:endCxn id="32778" idx="2"/>
          </p:cNvCxnSpPr>
          <p:nvPr/>
        </p:nvCxnSpPr>
        <p:spPr bwMode="auto">
          <a:xfrm flipV="1">
            <a:off x="3284538" y="4078288"/>
            <a:ext cx="1201737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12" name="AutoShape 45"/>
          <p:cNvCxnSpPr>
            <a:cxnSpLocks noChangeShapeType="1"/>
            <a:stCxn id="32786" idx="1"/>
            <a:endCxn id="32778" idx="6"/>
          </p:cNvCxnSpPr>
          <p:nvPr/>
        </p:nvCxnSpPr>
        <p:spPr bwMode="auto">
          <a:xfrm flipH="1" flipV="1">
            <a:off x="4946650" y="4078288"/>
            <a:ext cx="1201738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813" name="AutoShape 46"/>
          <p:cNvSpPr>
            <a:spLocks noChangeArrowheads="1"/>
          </p:cNvSpPr>
          <p:nvPr/>
        </p:nvSpPr>
        <p:spPr bwMode="auto">
          <a:xfrm>
            <a:off x="6156325" y="6021388"/>
            <a:ext cx="504825" cy="142875"/>
          </a:xfrm>
          <a:prstGeom prst="leftArrow">
            <a:avLst>
              <a:gd name="adj1" fmla="val 50000"/>
              <a:gd name="adj2" fmla="val 8833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14" name="AutoShape 47"/>
          <p:cNvSpPr>
            <a:spLocks noChangeArrowheads="1"/>
          </p:cNvSpPr>
          <p:nvPr/>
        </p:nvSpPr>
        <p:spPr bwMode="auto">
          <a:xfrm rot="784861">
            <a:off x="6731000" y="4294188"/>
            <a:ext cx="504825" cy="142875"/>
          </a:xfrm>
          <a:prstGeom prst="leftArrow">
            <a:avLst>
              <a:gd name="adj1" fmla="val 50000"/>
              <a:gd name="adj2" fmla="val 8833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15" name="AutoShape 48"/>
          <p:cNvSpPr>
            <a:spLocks noChangeArrowheads="1"/>
          </p:cNvSpPr>
          <p:nvPr/>
        </p:nvSpPr>
        <p:spPr bwMode="auto">
          <a:xfrm>
            <a:off x="6156325" y="2854325"/>
            <a:ext cx="504825" cy="142875"/>
          </a:xfrm>
          <a:prstGeom prst="leftArrow">
            <a:avLst>
              <a:gd name="adj1" fmla="val 50000"/>
              <a:gd name="adj2" fmla="val 8833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16" name="AutoShape 49"/>
          <p:cNvSpPr>
            <a:spLocks noChangeArrowheads="1"/>
          </p:cNvSpPr>
          <p:nvPr/>
        </p:nvSpPr>
        <p:spPr bwMode="auto">
          <a:xfrm rot="-768256">
            <a:off x="6732588" y="4870450"/>
            <a:ext cx="504825" cy="142875"/>
          </a:xfrm>
          <a:prstGeom prst="leftArrow">
            <a:avLst>
              <a:gd name="adj1" fmla="val 50000"/>
              <a:gd name="adj2" fmla="val 8833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17" name="Rectangle 50"/>
          <p:cNvSpPr>
            <a:spLocks noChangeArrowheads="1"/>
          </p:cNvSpPr>
          <p:nvPr/>
        </p:nvSpPr>
        <p:spPr bwMode="auto">
          <a:xfrm>
            <a:off x="6661150" y="2565400"/>
            <a:ext cx="1655763" cy="647700"/>
          </a:xfrm>
          <a:prstGeom prst="rect">
            <a:avLst/>
          </a:prstGeom>
          <a:solidFill>
            <a:srgbClr val="3333CC">
              <a:alpha val="2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18" name="Rectangle 51"/>
          <p:cNvSpPr>
            <a:spLocks noChangeArrowheads="1"/>
          </p:cNvSpPr>
          <p:nvPr/>
        </p:nvSpPr>
        <p:spPr bwMode="auto">
          <a:xfrm>
            <a:off x="7237413" y="4221163"/>
            <a:ext cx="1655762" cy="935037"/>
          </a:xfrm>
          <a:prstGeom prst="rect">
            <a:avLst/>
          </a:prstGeom>
          <a:solidFill>
            <a:srgbClr val="3333CC">
              <a:alpha val="2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19" name="Rectangle 52"/>
          <p:cNvSpPr>
            <a:spLocks noChangeArrowheads="1"/>
          </p:cNvSpPr>
          <p:nvPr/>
        </p:nvSpPr>
        <p:spPr bwMode="auto">
          <a:xfrm>
            <a:off x="6661150" y="5734050"/>
            <a:ext cx="1800225" cy="647700"/>
          </a:xfrm>
          <a:prstGeom prst="rect">
            <a:avLst/>
          </a:prstGeom>
          <a:solidFill>
            <a:srgbClr val="3333CC">
              <a:alpha val="2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0" name="Oval 53"/>
          <p:cNvSpPr>
            <a:spLocks noChangeArrowheads="1"/>
          </p:cNvSpPr>
          <p:nvPr/>
        </p:nvSpPr>
        <p:spPr bwMode="auto">
          <a:xfrm>
            <a:off x="4356100" y="5373688"/>
            <a:ext cx="144463" cy="144462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1" name="Oval 54"/>
          <p:cNvSpPr>
            <a:spLocks noChangeArrowheads="1"/>
          </p:cNvSpPr>
          <p:nvPr/>
        </p:nvSpPr>
        <p:spPr bwMode="auto">
          <a:xfrm>
            <a:off x="4932363" y="5373688"/>
            <a:ext cx="144462" cy="144462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2" name="Oval 55"/>
          <p:cNvSpPr>
            <a:spLocks noChangeArrowheads="1"/>
          </p:cNvSpPr>
          <p:nvPr/>
        </p:nvSpPr>
        <p:spPr bwMode="auto">
          <a:xfrm>
            <a:off x="4714875" y="3141663"/>
            <a:ext cx="144463" cy="144462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3" name="Oval 56"/>
          <p:cNvSpPr>
            <a:spLocks noChangeArrowheads="1"/>
          </p:cNvSpPr>
          <p:nvPr/>
        </p:nvSpPr>
        <p:spPr bwMode="auto">
          <a:xfrm>
            <a:off x="5291138" y="3213100"/>
            <a:ext cx="144462" cy="144463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4" name="Oval 57"/>
          <p:cNvSpPr>
            <a:spLocks noChangeArrowheads="1"/>
          </p:cNvSpPr>
          <p:nvPr/>
        </p:nvSpPr>
        <p:spPr bwMode="auto">
          <a:xfrm>
            <a:off x="4356100" y="4365625"/>
            <a:ext cx="144463" cy="144463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5" name="Oval 58"/>
          <p:cNvSpPr>
            <a:spLocks noChangeArrowheads="1"/>
          </p:cNvSpPr>
          <p:nvPr/>
        </p:nvSpPr>
        <p:spPr bwMode="auto">
          <a:xfrm>
            <a:off x="4932363" y="43656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6" name="Oval 59"/>
          <p:cNvSpPr>
            <a:spLocks noChangeArrowheads="1"/>
          </p:cNvSpPr>
          <p:nvPr/>
        </p:nvSpPr>
        <p:spPr bwMode="auto">
          <a:xfrm>
            <a:off x="4645025" y="44370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7" name="Oval 60"/>
          <p:cNvSpPr>
            <a:spLocks noChangeArrowheads="1"/>
          </p:cNvSpPr>
          <p:nvPr/>
        </p:nvSpPr>
        <p:spPr bwMode="auto">
          <a:xfrm>
            <a:off x="4645025" y="54451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8" name="Oval 61"/>
          <p:cNvSpPr>
            <a:spLocks noChangeArrowheads="1"/>
          </p:cNvSpPr>
          <p:nvPr/>
        </p:nvSpPr>
        <p:spPr bwMode="auto">
          <a:xfrm>
            <a:off x="4932363" y="32861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29" name="AutoShape 62"/>
          <p:cNvSpPr>
            <a:spLocks noChangeArrowheads="1"/>
          </p:cNvSpPr>
          <p:nvPr/>
        </p:nvSpPr>
        <p:spPr bwMode="auto">
          <a:xfrm>
            <a:off x="1547813" y="3141663"/>
            <a:ext cx="287337" cy="2303462"/>
          </a:xfrm>
          <a:prstGeom prst="downArrow">
            <a:avLst>
              <a:gd name="adj1" fmla="val 50000"/>
              <a:gd name="adj2" fmla="val 20041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30" name="Text Box 63"/>
          <p:cNvSpPr txBox="1">
            <a:spLocks noChangeArrowheads="1"/>
          </p:cNvSpPr>
          <p:nvPr/>
        </p:nvSpPr>
        <p:spPr bwMode="auto">
          <a:xfrm>
            <a:off x="468313" y="1412875"/>
            <a:ext cx="2447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</a:rPr>
              <a:t>Back-propagate                error signal to get derivatives for learning</a:t>
            </a:r>
          </a:p>
        </p:txBody>
      </p:sp>
      <p:cxnSp>
        <p:nvCxnSpPr>
          <p:cNvPr id="32831" name="AutoShape 64"/>
          <p:cNvCxnSpPr>
            <a:cxnSpLocks noChangeShapeType="1"/>
            <a:stCxn id="32782" idx="0"/>
          </p:cNvCxnSpPr>
          <p:nvPr/>
        </p:nvCxnSpPr>
        <p:spPr bwMode="auto">
          <a:xfrm flipV="1">
            <a:off x="4284663" y="2349500"/>
            <a:ext cx="0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32" name="AutoShape 65"/>
          <p:cNvCxnSpPr>
            <a:cxnSpLocks noChangeShapeType="1"/>
            <a:stCxn id="32783" idx="0"/>
          </p:cNvCxnSpPr>
          <p:nvPr/>
        </p:nvCxnSpPr>
        <p:spPr bwMode="auto">
          <a:xfrm flipV="1">
            <a:off x="5076825" y="2349500"/>
            <a:ext cx="1588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833" name="Text Box 66"/>
          <p:cNvSpPr txBox="1">
            <a:spLocks noChangeArrowheads="1"/>
          </p:cNvSpPr>
          <p:nvPr/>
        </p:nvSpPr>
        <p:spPr bwMode="auto">
          <a:xfrm>
            <a:off x="3421063" y="1196975"/>
            <a:ext cx="2735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Compare outputs with </a:t>
            </a:r>
            <a:r>
              <a:rPr lang="en-US" sz="2000">
                <a:solidFill>
                  <a:srgbClr val="FF0000"/>
                </a:solidFill>
              </a:rPr>
              <a:t>correct answer</a:t>
            </a:r>
            <a:r>
              <a:rPr lang="en-US" sz="2000"/>
              <a:t> to get error signal</a:t>
            </a:r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3348038" y="1125538"/>
            <a:ext cx="2736850" cy="1152525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Restricted Boltzmann Machines provide a simple way to learn a layer of features without any supervision.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Maximum likelihood learning is computationally expensive because of the normalization term, but contrastive divergence learning is fast and usually works well.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Many layers of representation can be learned by treating the hidden states of one RBM as the visible data for training the next RBM </a:t>
            </a:r>
            <a:r>
              <a:rPr lang="en-US" sz="2400" smtClean="0">
                <a:solidFill>
                  <a:srgbClr val="3333CC"/>
                </a:solidFill>
              </a:rPr>
              <a:t>(a composition of experts).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This creates good generative models that can then be fine-tuned.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Contrastive wake-sleep can fine-tune generation.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the rest of the tutorial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/>
            <a:r>
              <a:rPr lang="en-US" sz="2400" smtClean="0"/>
              <a:t>How to fine-tune a greedily trained generative model to be better at discrimination.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How to learn a kernel for a Gaussian process.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How to use deep belief nets for non-linear dimensionality reduction and document retrieval.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How to use deep belief nets for sequential data.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How to learn a generative hierarchy of conditional random fields.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>
          <a:xfrm>
            <a:off x="431800" y="2636838"/>
            <a:ext cx="8229600" cy="1143000"/>
          </a:xfrm>
        </p:spPr>
        <p:txBody>
          <a:bodyPr/>
          <a:lstStyle/>
          <a:p>
            <a:pPr eaLnBrk="1" hangingPunct="1"/>
            <a:r>
              <a:rPr lang="en-US" sz="7200" smtClean="0"/>
              <a:t>BREAK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Fine-tuning for discrimination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First learn one layer at a time greedily.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Then treat this as “pre-training” that finds a good initial set of weights which can be fine-tuned by  a local search procedure.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Contrastive wake-sleep is one way of fine-tuning the model to be better at generation.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Backpropagation can be used to fine-tune the model for better discrimination.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overcomes many of the limitations of standard backpropagation.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100013"/>
            <a:ext cx="8686800" cy="1714501"/>
          </a:xfrm>
        </p:spPr>
        <p:txBody>
          <a:bodyPr/>
          <a:lstStyle/>
          <a:p>
            <a:pPr eaLnBrk="1" hangingPunct="1"/>
            <a:r>
              <a:rPr lang="en-US" smtClean="0"/>
              <a:t>Why backpropagation works better after greedy pre-training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Greedily learning one layer at a time scales well to really big networks, especially if we have locality in each layer.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We do not start backpropagation until we already have sensible weights that already do well at the task.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So the initial gradients are sensible and backprop only needs to perform a </a:t>
            </a:r>
            <a:r>
              <a:rPr lang="en-US" sz="2400" smtClean="0">
                <a:solidFill>
                  <a:schemeClr val="hlink"/>
                </a:solidFill>
              </a:rPr>
              <a:t>local</a:t>
            </a:r>
            <a:r>
              <a:rPr lang="en-US" sz="2400" smtClean="0"/>
              <a:t> search.</a:t>
            </a:r>
            <a:endParaRPr lang="en-US" sz="240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Most of the information in the final weights comes from modeling the distribution of input vectors.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precious information in the labels is only used for the final fine-tuning. It slightly modifies the features. It does not need to discover features.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type of backpropagation works well even if most of the training data is unlabeled. The unlabeled data is still very useful for discovering good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First, model the distribution of digit images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227763" y="1341438"/>
            <a:ext cx="2557462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2000 units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626225" y="2673350"/>
            <a:ext cx="18351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500 units 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627813" y="3862388"/>
            <a:ext cx="1835150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500 units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913563" y="4978400"/>
            <a:ext cx="1152525" cy="115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28 x 28 pixel     image</a:t>
            </a:r>
            <a:r>
              <a:rPr lang="en-US" sz="2800"/>
              <a:t> 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7381875" y="1989138"/>
            <a:ext cx="252413" cy="612775"/>
          </a:xfrm>
          <a:prstGeom prst="upDownArrow">
            <a:avLst>
              <a:gd name="adj1" fmla="val 50000"/>
              <a:gd name="adj2" fmla="val 4855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7705725" y="335756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7742238" y="447357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7129463" y="4473575"/>
            <a:ext cx="252412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7129463" y="3321050"/>
            <a:ext cx="252412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31800" y="2889250"/>
            <a:ext cx="61198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network learns a density model for unlabeled digit images. When we generate from the model we get things that look like real digits of all classes. </a:t>
            </a:r>
            <a:endParaRPr lang="en-US" sz="200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/>
              <a:t>But do the hidden features really help with digit discrimination? </a:t>
            </a:r>
          </a:p>
          <a:p>
            <a:pPr>
              <a:spcBef>
                <a:spcPct val="50000"/>
              </a:spcBef>
            </a:pPr>
            <a:r>
              <a:rPr lang="en-US" sz="2400"/>
              <a:t>Add 10 softmaxed units to the top and do backpropagation.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898525" y="1341438"/>
            <a:ext cx="4681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top two layers form a restricted Boltzmann machine whose free energy landscape should model the low dimensional manifolds of the digits.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73025" y="274638"/>
            <a:ext cx="9155113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Results on permutation-invariant MNIST task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Very carefully trained backprop net with      1.6% one or two hidden layers </a:t>
            </a:r>
            <a:r>
              <a:rPr lang="en-US" sz="2400" smtClean="0">
                <a:solidFill>
                  <a:srgbClr val="3333CC"/>
                </a:solidFill>
              </a:rPr>
              <a:t>(Platt; Hinton)</a:t>
            </a:r>
            <a:endParaRPr lang="en-US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SVM </a:t>
            </a:r>
            <a:r>
              <a:rPr lang="en-US" sz="2400" smtClean="0">
                <a:solidFill>
                  <a:srgbClr val="3333CC"/>
                </a:solidFill>
              </a:rPr>
              <a:t>(Decoste &amp; Schoelkopf, 2002)                       </a:t>
            </a:r>
            <a:r>
              <a:rPr lang="en-US" smtClean="0"/>
              <a:t>1.4%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Generative model of joint density of             1.25% images and labels </a:t>
            </a:r>
            <a:r>
              <a:rPr lang="en-US" sz="2400" smtClean="0">
                <a:solidFill>
                  <a:srgbClr val="3333CC"/>
                </a:solidFill>
              </a:rPr>
              <a:t>(+ generative fine-tuning)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Generative model of unlabelled digits          1.15% followed by gentle backpropagation                 </a:t>
            </a:r>
            <a:r>
              <a:rPr lang="en-US" sz="2400" smtClean="0">
                <a:solidFill>
                  <a:srgbClr val="3333CC"/>
                </a:solidFill>
              </a:rPr>
              <a:t>(Hinton &amp; Salakhutdinov, Science 2006)</a:t>
            </a:r>
            <a:endParaRPr lang="en-US" smtClean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80963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Combining deep belief nets with Gaussian processes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Deep belief nets can benefit a lot from unlabeled data when labeled data is scarce.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They just use the labeled data for fine-tuning.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Kernel methods, like Gaussian processes, work well on small labeled training sets but are slow for large training sets.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So when there is a lot of unlabeled data and only a little labeled data, combine the two approaches: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First learn a deep belief net without using the labels.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Then apply Gaussian process models to the deepest layer of features. This works better than using the raw data.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Then use GP’s to get the derivatives that are back-propagated through the deep belief net. This is a further win. It allows GP’s to fine-tune complicated domain-specific kernels.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Learning to extract the orientation of a face patch </a:t>
            </a:r>
            <a:r>
              <a:rPr lang="en-US" sz="2400" smtClean="0"/>
              <a:t>(Salakhutdinov &amp; Hinton, NIPS 2007)</a:t>
            </a:r>
            <a:endParaRPr lang="en-US" sz="2800" smtClean="0"/>
          </a:p>
        </p:txBody>
      </p:sp>
      <p:pic>
        <p:nvPicPr>
          <p:cNvPr id="68611" name="Picture 4" descr="GP_f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1570038"/>
            <a:ext cx="8383587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training and test sets</a:t>
            </a:r>
          </a:p>
        </p:txBody>
      </p:sp>
      <p:pic>
        <p:nvPicPr>
          <p:cNvPr id="69635" name="Picture 4" descr="faces_clean"/>
          <p:cNvPicPr>
            <a:picLocks noChangeAspect="1" noChangeArrowheads="1"/>
          </p:cNvPicPr>
          <p:nvPr/>
        </p:nvPicPr>
        <p:blipFill>
          <a:blip r:embed="rId3" cstate="print"/>
          <a:srcRect r="30612" b="36423"/>
          <a:stretch>
            <a:fillRect/>
          </a:stretch>
        </p:blipFill>
        <p:spPr bwMode="auto">
          <a:xfrm>
            <a:off x="179388" y="1971675"/>
            <a:ext cx="903763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6" descr="faces_clean"/>
          <p:cNvPicPr>
            <a:picLocks noChangeAspect="1" noChangeArrowheads="1"/>
          </p:cNvPicPr>
          <p:nvPr/>
        </p:nvPicPr>
        <p:blipFill>
          <a:blip r:embed="rId3" cstate="print"/>
          <a:srcRect l="66121" b="36423"/>
          <a:stretch>
            <a:fillRect/>
          </a:stretch>
        </p:blipFill>
        <p:spPr bwMode="auto">
          <a:xfrm>
            <a:off x="2735263" y="4437063"/>
            <a:ext cx="3941762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5291138" y="3573463"/>
            <a:ext cx="306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11,000 unlabeled cases</a:t>
            </a: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755650" y="3573463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100, 500, or 1000 labeled cases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3059113" y="5732463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face patches from new people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 temporary digression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0463"/>
            <a:ext cx="8229600" cy="5472112"/>
          </a:xfrm>
        </p:spPr>
        <p:txBody>
          <a:bodyPr/>
          <a:lstStyle/>
          <a:p>
            <a:pPr eaLnBrk="1" hangingPunct="1"/>
            <a:r>
              <a:rPr lang="en-US" sz="2400" smtClean="0"/>
              <a:t>Vapnik and his co-workers developed a very clever type of perceptron called a Support Vector Machine.</a:t>
            </a:r>
          </a:p>
          <a:p>
            <a:pPr lvl="1" eaLnBrk="1" hangingPunct="1"/>
            <a:r>
              <a:rPr lang="en-US" sz="2400" smtClean="0"/>
              <a:t>Instead of hand-coding the layer of non-adaptive features, each training example is used to create a new feature using a fixed recipe.</a:t>
            </a:r>
          </a:p>
          <a:p>
            <a:pPr lvl="2" eaLnBrk="1" hangingPunct="1"/>
            <a:r>
              <a:rPr lang="en-US" sz="2000" smtClean="0"/>
              <a:t>The feature computes how similar a test example is to that training example. </a:t>
            </a:r>
          </a:p>
          <a:p>
            <a:pPr lvl="1" eaLnBrk="1" hangingPunct="1"/>
            <a:r>
              <a:rPr lang="en-US" sz="2400" smtClean="0"/>
              <a:t>Then a clever optimization technique is used to select the best subset of the features and to decide how to weight each feature when classifying a test case.</a:t>
            </a:r>
          </a:p>
          <a:p>
            <a:pPr lvl="2" eaLnBrk="1" hangingPunct="1"/>
            <a:r>
              <a:rPr lang="en-US" sz="2000" smtClean="0"/>
              <a:t>But its just a perceptron and has all the same limitations.</a:t>
            </a:r>
          </a:p>
          <a:p>
            <a:pPr eaLnBrk="1" hangingPunct="1"/>
            <a:r>
              <a:rPr lang="en-US" sz="2400" smtClean="0"/>
              <a:t>In the 1990’s, many researchers abandoned neural networks with multiple adaptive hidden layers because Support Vector Machines worked better.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root mean squared error in the orientation when combining GP’s with deep belief nets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952750" y="2836863"/>
            <a:ext cx="5400675" cy="2068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22.2         17.9          15.2</a:t>
            </a:r>
          </a:p>
          <a:p>
            <a:pPr>
              <a:spcBef>
                <a:spcPct val="50000"/>
              </a:spcBef>
            </a:pPr>
            <a:r>
              <a:rPr lang="en-US"/>
              <a:t>17.2         12.7            7.2</a:t>
            </a:r>
          </a:p>
          <a:p>
            <a:pPr>
              <a:spcBef>
                <a:spcPct val="50000"/>
              </a:spcBef>
            </a:pPr>
            <a:r>
              <a:rPr lang="en-US"/>
              <a:t>16.3         11.2            6.4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5487988" y="52197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952750" y="1665288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GP on the pixels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4681538" y="1665288"/>
            <a:ext cx="1619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GP on top-level features</a:t>
            </a: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6410325" y="1665288"/>
            <a:ext cx="2446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GP on top-level features with fine-tuning</a:t>
            </a:r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682625" y="2852738"/>
            <a:ext cx="27368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</a:rPr>
              <a:t>  100 labels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</a:rPr>
              <a:t>  500 labels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</a:rPr>
              <a:t>1000 labels</a:t>
            </a:r>
          </a:p>
        </p:txBody>
      </p:sp>
      <p:sp>
        <p:nvSpPr>
          <p:cNvPr id="70665" name="Text Box 10"/>
          <p:cNvSpPr txBox="1">
            <a:spLocks noChangeArrowheads="1"/>
          </p:cNvSpPr>
          <p:nvPr/>
        </p:nvSpPr>
        <p:spPr bwMode="auto">
          <a:xfrm>
            <a:off x="1008063" y="5516563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Conclusion: The deep features are much better than the pixels. Fine-tuning helps a lot.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real-valued data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For images of digits it is possible to represent intermediate intensities as if they were probabilities by using “mean-field” logistic units.</a:t>
            </a:r>
          </a:p>
          <a:p>
            <a:pPr lvl="1" eaLnBrk="1" hangingPunct="1"/>
            <a:r>
              <a:rPr lang="en-US" sz="2400" smtClean="0"/>
              <a:t>We can treat intermediate values as the probability that the pixel is inked.</a:t>
            </a:r>
          </a:p>
          <a:p>
            <a:pPr eaLnBrk="1" hangingPunct="1"/>
            <a:r>
              <a:rPr lang="en-US" sz="2400" smtClean="0"/>
              <a:t>This will not work for real images.</a:t>
            </a:r>
          </a:p>
          <a:p>
            <a:pPr lvl="1" eaLnBrk="1" hangingPunct="1"/>
            <a:r>
              <a:rPr lang="en-US" sz="2400" smtClean="0"/>
              <a:t>In a real image, the intensity of a pixel is almost always almost exactly the average of the neighboring pixels.</a:t>
            </a:r>
          </a:p>
          <a:p>
            <a:pPr lvl="1" eaLnBrk="1" hangingPunct="1"/>
            <a:r>
              <a:rPr lang="en-US" sz="2400" smtClean="0"/>
              <a:t>Mean-field logistic units cannot represent precise intermediate values.</a:t>
            </a:r>
          </a:p>
          <a:p>
            <a:pPr lvl="1" eaLnBrk="1" hangingPunct="1"/>
            <a:endParaRPr lang="en-US" sz="240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The free-energy of a mean-field logistic unit</a:t>
            </a:r>
            <a:endParaRPr lang="en-US" sz="20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414463"/>
            <a:ext cx="5040313" cy="4643437"/>
          </a:xfrm>
        </p:spPr>
        <p:txBody>
          <a:bodyPr/>
          <a:lstStyle/>
          <a:p>
            <a:pPr eaLnBrk="1" hangingPunct="1"/>
            <a:r>
              <a:rPr lang="en-US" sz="2400" smtClean="0"/>
              <a:t>In a mean-field logistic unit, the total input provides a linear energy-gradient and the negative entropy provides a containment function with fixed curvature. </a:t>
            </a:r>
          </a:p>
          <a:p>
            <a:pPr eaLnBrk="1" hangingPunct="1"/>
            <a:r>
              <a:rPr lang="en-US" sz="2400" smtClean="0"/>
              <a:t>So it is impossible for the value 0.7 to have much lower free energy than both 0.8 and 0.6. This is no good for modeling real-valued data. 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6048375" y="2097088"/>
            <a:ext cx="2482850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5902325" y="4184650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output-&gt;         1</a:t>
            </a: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 rot="-5400000">
            <a:off x="5363369" y="2670969"/>
            <a:ext cx="75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</a:t>
            </a:r>
            <a:r>
              <a:rPr lang="en-US" sz="2000">
                <a:sym typeface="Wingdings" pitchFamily="2" charset="2"/>
              </a:rPr>
              <a:t></a:t>
            </a:r>
            <a:endParaRPr lang="en-US" sz="2000"/>
          </a:p>
        </p:txBody>
      </p:sp>
      <p:sp>
        <p:nvSpPr>
          <p:cNvPr id="72711" name="Line 8"/>
          <p:cNvSpPr>
            <a:spLocks noChangeShapeType="1"/>
          </p:cNvSpPr>
          <p:nvPr/>
        </p:nvSpPr>
        <p:spPr bwMode="auto">
          <a:xfrm>
            <a:off x="6048375" y="2349500"/>
            <a:ext cx="2482850" cy="10080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Freeform 9"/>
          <p:cNvSpPr>
            <a:spLocks/>
          </p:cNvSpPr>
          <p:nvPr/>
        </p:nvSpPr>
        <p:spPr bwMode="auto">
          <a:xfrm>
            <a:off x="6035675" y="3068638"/>
            <a:ext cx="1308100" cy="658812"/>
          </a:xfrm>
          <a:custGeom>
            <a:avLst/>
            <a:gdLst>
              <a:gd name="T0" fmla="*/ 20161250 w 824"/>
              <a:gd name="T1" fmla="*/ 0 h 415"/>
              <a:gd name="T2" fmla="*/ 75604690 w 824"/>
              <a:gd name="T3" fmla="*/ 287297609 h 415"/>
              <a:gd name="T4" fmla="*/ 476310382 w 824"/>
              <a:gd name="T5" fmla="*/ 685481977 h 415"/>
              <a:gd name="T6" fmla="*/ 1103828507 w 824"/>
              <a:gd name="T7" fmla="*/ 914815358 h 415"/>
              <a:gd name="T8" fmla="*/ 1675904997 w 824"/>
              <a:gd name="T9" fmla="*/ 1028223064 h 415"/>
              <a:gd name="T10" fmla="*/ 2076608928 w 824"/>
              <a:gd name="T11" fmla="*/ 1028223064 h 4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4"/>
              <a:gd name="T19" fmla="*/ 0 h 415"/>
              <a:gd name="T20" fmla="*/ 824 w 824"/>
              <a:gd name="T21" fmla="*/ 415 h 4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4" h="415">
                <a:moveTo>
                  <a:pt x="8" y="0"/>
                </a:moveTo>
                <a:cubicBezTo>
                  <a:pt x="4" y="34"/>
                  <a:pt x="0" y="69"/>
                  <a:pt x="30" y="114"/>
                </a:cubicBezTo>
                <a:cubicBezTo>
                  <a:pt x="60" y="159"/>
                  <a:pt x="121" y="231"/>
                  <a:pt x="189" y="272"/>
                </a:cubicBezTo>
                <a:cubicBezTo>
                  <a:pt x="257" y="313"/>
                  <a:pt x="359" y="340"/>
                  <a:pt x="438" y="363"/>
                </a:cubicBezTo>
                <a:cubicBezTo>
                  <a:pt x="517" y="386"/>
                  <a:pt x="601" y="401"/>
                  <a:pt x="665" y="408"/>
                </a:cubicBezTo>
                <a:cubicBezTo>
                  <a:pt x="729" y="415"/>
                  <a:pt x="801" y="408"/>
                  <a:pt x="824" y="40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713" name="Freeform 10"/>
          <p:cNvSpPr>
            <a:spLocks/>
          </p:cNvSpPr>
          <p:nvPr/>
        </p:nvSpPr>
        <p:spPr bwMode="auto">
          <a:xfrm flipH="1">
            <a:off x="7283450" y="3068638"/>
            <a:ext cx="1247775" cy="658812"/>
          </a:xfrm>
          <a:custGeom>
            <a:avLst/>
            <a:gdLst>
              <a:gd name="T0" fmla="*/ 18344110 w 824"/>
              <a:gd name="T1" fmla="*/ 0 h 415"/>
              <a:gd name="T2" fmla="*/ 68792686 w 824"/>
              <a:gd name="T3" fmla="*/ 287297609 h 415"/>
              <a:gd name="T4" fmla="*/ 433391387 w 824"/>
              <a:gd name="T5" fmla="*/ 685481977 h 415"/>
              <a:gd name="T6" fmla="*/ 1004366584 w 824"/>
              <a:gd name="T7" fmla="*/ 914815358 h 415"/>
              <a:gd name="T8" fmla="*/ 1524894549 w 824"/>
              <a:gd name="T9" fmla="*/ 1028223064 h 415"/>
              <a:gd name="T10" fmla="*/ 1889493463 w 824"/>
              <a:gd name="T11" fmla="*/ 1028223064 h 4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4"/>
              <a:gd name="T19" fmla="*/ 0 h 415"/>
              <a:gd name="T20" fmla="*/ 824 w 824"/>
              <a:gd name="T21" fmla="*/ 415 h 4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4" h="415">
                <a:moveTo>
                  <a:pt x="8" y="0"/>
                </a:moveTo>
                <a:cubicBezTo>
                  <a:pt x="4" y="34"/>
                  <a:pt x="0" y="69"/>
                  <a:pt x="30" y="114"/>
                </a:cubicBezTo>
                <a:cubicBezTo>
                  <a:pt x="60" y="159"/>
                  <a:pt x="121" y="231"/>
                  <a:pt x="189" y="272"/>
                </a:cubicBezTo>
                <a:cubicBezTo>
                  <a:pt x="257" y="313"/>
                  <a:pt x="359" y="340"/>
                  <a:pt x="438" y="363"/>
                </a:cubicBezTo>
                <a:cubicBezTo>
                  <a:pt x="517" y="386"/>
                  <a:pt x="601" y="401"/>
                  <a:pt x="665" y="408"/>
                </a:cubicBezTo>
                <a:cubicBezTo>
                  <a:pt x="729" y="415"/>
                  <a:pt x="801" y="408"/>
                  <a:pt x="824" y="40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714" name="Text Box 11"/>
          <p:cNvSpPr txBox="1">
            <a:spLocks noChangeArrowheads="1"/>
          </p:cNvSpPr>
          <p:nvPr/>
        </p:nvSpPr>
        <p:spPr bwMode="auto">
          <a:xfrm>
            <a:off x="7019925" y="2457450"/>
            <a:ext cx="147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</a:rPr>
              <a:t>energy</a:t>
            </a:r>
          </a:p>
        </p:txBody>
      </p:sp>
      <p:sp>
        <p:nvSpPr>
          <p:cNvPr id="72715" name="Text Box 12"/>
          <p:cNvSpPr txBox="1">
            <a:spLocks noChangeArrowheads="1"/>
          </p:cNvSpPr>
          <p:nvPr/>
        </p:nvSpPr>
        <p:spPr bwMode="auto">
          <a:xfrm>
            <a:off x="6731000" y="3162300"/>
            <a:ext cx="1163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 </a:t>
            </a:r>
            <a:r>
              <a:rPr lang="en-US" sz="1800">
                <a:solidFill>
                  <a:srgbClr val="FF0000"/>
                </a:solidFill>
              </a:rPr>
              <a:t>entropy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 RBM with real-valued visible units</a:t>
            </a:r>
            <a:endParaRPr lang="en-US" sz="240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125538"/>
            <a:ext cx="3924300" cy="3033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Using Gaussian visible units we can get much sharper predictions and alternating Gibbs sampling is still easy, though learning is slower.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612775" y="4706938"/>
          <a:ext cx="7847013" cy="1184275"/>
        </p:xfrm>
        <a:graphic>
          <a:graphicData uri="http://schemas.openxmlformats.org/presentationml/2006/ole">
            <p:oleObj spid="_x0000_s19458" name="Equation" r:id="rId4" imgW="3365280" imgH="507960" progId="Equation.3">
              <p:embed/>
            </p:oleObj>
          </a:graphicData>
        </a:graphic>
      </p:graphicFrame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4967288" y="1233488"/>
            <a:ext cx="3492500" cy="1979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 rot="-5400000">
            <a:off x="4283869" y="2132806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ym typeface="Wingdings" pitchFamily="2" charset="2"/>
              </a:rPr>
              <a:t>E </a:t>
            </a:r>
            <a:endParaRPr lang="en-US" sz="2000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076825" y="1233488"/>
            <a:ext cx="3240088" cy="19431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6372225" y="3721100"/>
            <a:ext cx="2701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energy-gradient produced by the total input to a visible unit</a:t>
            </a:r>
            <a:r>
              <a:rPr lang="en-US" sz="180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7848600" y="4714875"/>
            <a:ext cx="46038" cy="3937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4319588" y="3789363"/>
            <a:ext cx="1908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parabolic containment function</a:t>
            </a:r>
          </a:p>
        </p:txBody>
      </p:sp>
      <p:sp>
        <p:nvSpPr>
          <p:cNvPr id="19468" name="Freeform 15"/>
          <p:cNvSpPr>
            <a:spLocks/>
          </p:cNvSpPr>
          <p:nvPr/>
        </p:nvSpPr>
        <p:spPr bwMode="auto">
          <a:xfrm>
            <a:off x="5327650" y="1231900"/>
            <a:ext cx="1331913" cy="1836738"/>
          </a:xfrm>
          <a:custGeom>
            <a:avLst/>
            <a:gdLst>
              <a:gd name="T0" fmla="*/ 0 w 431"/>
              <a:gd name="T1" fmla="*/ 0 h 749"/>
              <a:gd name="T2" fmla="*/ 210096179 w 431"/>
              <a:gd name="T3" fmla="*/ 1365076601 h 749"/>
              <a:gd name="T4" fmla="*/ 859488855 w 431"/>
              <a:gd name="T5" fmla="*/ 2147483647 h 749"/>
              <a:gd name="T6" fmla="*/ 1948171751 w 431"/>
              <a:gd name="T7" fmla="*/ 2147483647 h 749"/>
              <a:gd name="T8" fmla="*/ 2147483647 w 431"/>
              <a:gd name="T9" fmla="*/ 2147483647 h 749"/>
              <a:gd name="T10" fmla="*/ 2147483647 w 431"/>
              <a:gd name="T11" fmla="*/ 2147483647 h 7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1"/>
              <a:gd name="T19" fmla="*/ 0 h 749"/>
              <a:gd name="T20" fmla="*/ 431 w 431"/>
              <a:gd name="T21" fmla="*/ 749 h 7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1" h="749">
                <a:moveTo>
                  <a:pt x="0" y="0"/>
                </a:moveTo>
                <a:cubicBezTo>
                  <a:pt x="3" y="74"/>
                  <a:pt x="7" y="148"/>
                  <a:pt x="22" y="227"/>
                </a:cubicBezTo>
                <a:cubicBezTo>
                  <a:pt x="37" y="306"/>
                  <a:pt x="60" y="412"/>
                  <a:pt x="90" y="476"/>
                </a:cubicBezTo>
                <a:cubicBezTo>
                  <a:pt x="120" y="540"/>
                  <a:pt x="166" y="575"/>
                  <a:pt x="204" y="613"/>
                </a:cubicBezTo>
                <a:cubicBezTo>
                  <a:pt x="242" y="651"/>
                  <a:pt x="279" y="680"/>
                  <a:pt x="317" y="703"/>
                </a:cubicBezTo>
                <a:cubicBezTo>
                  <a:pt x="355" y="726"/>
                  <a:pt x="405" y="741"/>
                  <a:pt x="431" y="74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Freeform 16"/>
          <p:cNvSpPr>
            <a:spLocks/>
          </p:cNvSpPr>
          <p:nvPr/>
        </p:nvSpPr>
        <p:spPr bwMode="auto">
          <a:xfrm flipH="1">
            <a:off x="6659563" y="1231900"/>
            <a:ext cx="1331912" cy="1836738"/>
          </a:xfrm>
          <a:custGeom>
            <a:avLst/>
            <a:gdLst>
              <a:gd name="T0" fmla="*/ 0 w 431"/>
              <a:gd name="T1" fmla="*/ 0 h 749"/>
              <a:gd name="T2" fmla="*/ 210096021 w 431"/>
              <a:gd name="T3" fmla="*/ 1365076601 h 749"/>
              <a:gd name="T4" fmla="*/ 859485120 w 431"/>
              <a:gd name="T5" fmla="*/ 2147483647 h 749"/>
              <a:gd name="T6" fmla="*/ 1948170289 w 431"/>
              <a:gd name="T7" fmla="*/ 2147483647 h 749"/>
              <a:gd name="T8" fmla="*/ 2147483647 w 431"/>
              <a:gd name="T9" fmla="*/ 2147483647 h 749"/>
              <a:gd name="T10" fmla="*/ 2147483647 w 431"/>
              <a:gd name="T11" fmla="*/ 2147483647 h 7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1"/>
              <a:gd name="T19" fmla="*/ 0 h 749"/>
              <a:gd name="T20" fmla="*/ 431 w 431"/>
              <a:gd name="T21" fmla="*/ 749 h 7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1" h="749">
                <a:moveTo>
                  <a:pt x="0" y="0"/>
                </a:moveTo>
                <a:cubicBezTo>
                  <a:pt x="3" y="74"/>
                  <a:pt x="7" y="148"/>
                  <a:pt x="22" y="227"/>
                </a:cubicBezTo>
                <a:cubicBezTo>
                  <a:pt x="37" y="306"/>
                  <a:pt x="60" y="412"/>
                  <a:pt x="90" y="476"/>
                </a:cubicBezTo>
                <a:cubicBezTo>
                  <a:pt x="120" y="540"/>
                  <a:pt x="166" y="575"/>
                  <a:pt x="204" y="613"/>
                </a:cubicBezTo>
                <a:cubicBezTo>
                  <a:pt x="242" y="651"/>
                  <a:pt x="279" y="680"/>
                  <a:pt x="317" y="703"/>
                </a:cubicBezTo>
                <a:cubicBezTo>
                  <a:pt x="355" y="726"/>
                  <a:pt x="405" y="741"/>
                  <a:pt x="431" y="74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0" name="Line 17"/>
          <p:cNvSpPr>
            <a:spLocks noChangeShapeType="1"/>
          </p:cNvSpPr>
          <p:nvPr/>
        </p:nvSpPr>
        <p:spPr bwMode="auto">
          <a:xfrm flipH="1">
            <a:off x="3635375" y="4268788"/>
            <a:ext cx="5762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459" name="Object 18"/>
          <p:cNvGraphicFramePr>
            <a:graphicFrameLocks noChangeAspect="1"/>
          </p:cNvGraphicFramePr>
          <p:nvPr/>
        </p:nvGraphicFramePr>
        <p:xfrm>
          <a:off x="6551613" y="3213100"/>
          <a:ext cx="1743075" cy="531813"/>
        </p:xfrm>
        <a:graphic>
          <a:graphicData uri="http://schemas.openxmlformats.org/presentationml/2006/ole">
            <p:oleObj spid="_x0000_s19459" name="Equation" r:id="rId5" imgW="749160" imgH="228600" progId="Equation.3">
              <p:embed/>
            </p:oleObj>
          </a:graphicData>
        </a:graphic>
      </p:graphicFrame>
      <p:sp>
        <p:nvSpPr>
          <p:cNvPr id="19471" name="Line 19"/>
          <p:cNvSpPr>
            <a:spLocks noChangeShapeType="1"/>
          </p:cNvSpPr>
          <p:nvPr/>
        </p:nvSpPr>
        <p:spPr bwMode="auto">
          <a:xfrm>
            <a:off x="6659563" y="3141663"/>
            <a:ext cx="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TextBox 15"/>
          <p:cNvSpPr txBox="1">
            <a:spLocks noChangeArrowheads="1"/>
          </p:cNvSpPr>
          <p:nvPr/>
        </p:nvSpPr>
        <p:spPr bwMode="auto">
          <a:xfrm>
            <a:off x="592138" y="5948363"/>
            <a:ext cx="8105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solidFill>
                  <a:srgbClr val="009900"/>
                </a:solidFill>
              </a:rPr>
              <a:t>Welling et. al. (2005) show how to extend RBM’s to the exponential family. See also Bengio et. al.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47275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Deep Autoencoders</a:t>
            </a:r>
            <a:br>
              <a:rPr lang="en-US" sz="3200" smtClean="0"/>
            </a:br>
            <a:r>
              <a:rPr lang="en-US" sz="2400" smtClean="0"/>
              <a:t>(Hinton &amp; Salakhutdinov, 2006)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304925"/>
            <a:ext cx="5005387" cy="5068888"/>
          </a:xfrm>
        </p:spPr>
        <p:txBody>
          <a:bodyPr/>
          <a:lstStyle/>
          <a:p>
            <a:pPr eaLnBrk="1" hangingPunct="1"/>
            <a:r>
              <a:rPr lang="en-US" sz="2400" smtClean="0"/>
              <a:t>They always looked like a really nice way to do non-linear dimensionality reduction:</a:t>
            </a:r>
          </a:p>
          <a:p>
            <a:pPr lvl="1" eaLnBrk="1" hangingPunct="1"/>
            <a:r>
              <a:rPr lang="en-US" sz="2400" smtClean="0"/>
              <a:t>But it is </a:t>
            </a:r>
            <a:r>
              <a:rPr lang="en-US" sz="2400" smtClean="0">
                <a:solidFill>
                  <a:srgbClr val="FF0000"/>
                </a:solidFill>
              </a:rPr>
              <a:t>very </a:t>
            </a:r>
            <a:r>
              <a:rPr lang="en-US" sz="2400" smtClean="0"/>
              <a:t>difficult to optimize deep autoencoders using backpropagation.</a:t>
            </a:r>
          </a:p>
          <a:p>
            <a:pPr eaLnBrk="1" hangingPunct="1"/>
            <a:r>
              <a:rPr lang="en-US" sz="2400" smtClean="0"/>
              <a:t>We now have a much better way to optimize them:</a:t>
            </a:r>
          </a:p>
          <a:p>
            <a:pPr lvl="1" eaLnBrk="1" hangingPunct="1"/>
            <a:r>
              <a:rPr lang="en-US" sz="2400" smtClean="0"/>
              <a:t>First train a stack of 4 RBM’s</a:t>
            </a:r>
          </a:p>
          <a:p>
            <a:pPr lvl="1" eaLnBrk="1" hangingPunct="1"/>
            <a:r>
              <a:rPr lang="en-US" sz="2400" smtClean="0"/>
              <a:t>Then “unroll” them.  </a:t>
            </a:r>
          </a:p>
          <a:p>
            <a:pPr lvl="1" eaLnBrk="1" hangingPunct="1"/>
            <a:r>
              <a:rPr lang="en-US" sz="2400" smtClean="0"/>
              <a:t>Then fine-tune with backprop.</a:t>
            </a:r>
          </a:p>
          <a:p>
            <a:pPr lvl="1" eaLnBrk="1" hangingPunct="1"/>
            <a:endParaRPr lang="en-US" sz="2400" smtClean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543550" y="908050"/>
            <a:ext cx="2986088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</a:t>
            </a:r>
            <a:r>
              <a:rPr lang="en-US" sz="1800"/>
              <a:t>1000  neurons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942013" y="1700213"/>
            <a:ext cx="2195512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neurons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913563" y="1376363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978525" y="4833938"/>
            <a:ext cx="2230438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neurons</a:t>
            </a:r>
            <a:r>
              <a:rPr lang="en-US" sz="2400"/>
              <a:t>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92838" y="4041775"/>
            <a:ext cx="1728787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250 neurons</a:t>
            </a:r>
            <a:r>
              <a:rPr lang="en-US" sz="2400"/>
              <a:t> 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192838" y="2492375"/>
            <a:ext cx="1763712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250 neurons</a:t>
            </a:r>
            <a:r>
              <a:rPr lang="en-US" sz="2400"/>
              <a:t>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769100" y="3248025"/>
            <a:ext cx="539750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30</a:t>
            </a:r>
            <a:r>
              <a:rPr lang="en-US" sz="2000"/>
              <a:t> </a:t>
            </a:r>
            <a:r>
              <a:rPr lang="en-US" sz="2400"/>
              <a:t> 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6948488" y="2184400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6948488" y="2960688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6948488" y="3752850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6985000" y="4524375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6985000" y="5300663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722938" y="5589588"/>
            <a:ext cx="2986087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</a:t>
            </a:r>
            <a:r>
              <a:rPr lang="en-US" sz="1800"/>
              <a:t>1000  neurons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6659563" y="6308725"/>
            <a:ext cx="936625" cy="428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28x28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6516688" y="188913"/>
            <a:ext cx="936625" cy="428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28x28</a:t>
            </a:r>
          </a:p>
        </p:txBody>
      </p:sp>
      <p:sp>
        <p:nvSpPr>
          <p:cNvPr id="20500" name="AutoShape 21"/>
          <p:cNvSpPr>
            <a:spLocks noChangeArrowheads="1"/>
          </p:cNvSpPr>
          <p:nvPr/>
        </p:nvSpPr>
        <p:spPr bwMode="auto">
          <a:xfrm>
            <a:off x="6911975" y="620713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01" name="AutoShape 22"/>
          <p:cNvSpPr>
            <a:spLocks noChangeArrowheads="1"/>
          </p:cNvSpPr>
          <p:nvPr/>
        </p:nvSpPr>
        <p:spPr bwMode="auto">
          <a:xfrm>
            <a:off x="7019925" y="6035675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0482" name="Object 23"/>
          <p:cNvGraphicFramePr>
            <a:graphicFrameLocks noChangeAspect="1"/>
          </p:cNvGraphicFramePr>
          <p:nvPr/>
        </p:nvGraphicFramePr>
        <p:xfrm>
          <a:off x="5688013" y="549275"/>
          <a:ext cx="428625" cy="6516688"/>
        </p:xfrm>
        <a:graphic>
          <a:graphicData uri="http://schemas.openxmlformats.org/presentationml/2006/ole">
            <p:oleObj spid="_x0000_s20482" name="Equation" r:id="rId4" imgW="279360" imgH="4254480" progId="Equation.3">
              <p:embed/>
            </p:oleObj>
          </a:graphicData>
        </a:graphic>
      </p:graphicFrame>
      <p:sp>
        <p:nvSpPr>
          <p:cNvPr id="20502" name="Text Box 24"/>
          <p:cNvSpPr txBox="1">
            <a:spLocks noChangeArrowheads="1"/>
          </p:cNvSpPr>
          <p:nvPr/>
        </p:nvSpPr>
        <p:spPr bwMode="auto">
          <a:xfrm>
            <a:off x="7920038" y="3141663"/>
            <a:ext cx="1081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linear units</a:t>
            </a:r>
          </a:p>
        </p:txBody>
      </p:sp>
      <p:sp>
        <p:nvSpPr>
          <p:cNvPr id="20503" name="Line 25"/>
          <p:cNvSpPr>
            <a:spLocks noChangeShapeType="1"/>
          </p:cNvSpPr>
          <p:nvPr/>
        </p:nvSpPr>
        <p:spPr bwMode="auto">
          <a:xfrm flipH="1">
            <a:off x="7451725" y="3500438"/>
            <a:ext cx="32385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comparison of methods for compressing digit images to 30 real numbers.</a:t>
            </a:r>
          </a:p>
        </p:txBody>
      </p:sp>
      <p:pic>
        <p:nvPicPr>
          <p:cNvPr id="73731" name="Picture 3" descr="digits_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1713"/>
            <a:ext cx="7437438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416800" y="2312988"/>
            <a:ext cx="16192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real              data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30-D       deep auto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30-D logistic PCA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30-D         PCA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50825" y="5410200"/>
            <a:ext cx="8893175" cy="719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37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Do the 30-D codes found by the deep autoencoder preserve the class structure of the data?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55850"/>
            <a:ext cx="8229600" cy="3413125"/>
          </a:xfrm>
        </p:spPr>
        <p:txBody>
          <a:bodyPr/>
          <a:lstStyle/>
          <a:p>
            <a:pPr eaLnBrk="1" hangingPunct="1"/>
            <a:r>
              <a:rPr lang="en-US" smtClean="0"/>
              <a:t>Take the 30-D activity patterns in the code layer and display them in 2-D using a new form of non-linear multi-dimensional scaling </a:t>
            </a:r>
          </a:p>
          <a:p>
            <a:pPr lvl="1" eaLnBrk="1" hangingPunct="1"/>
            <a:r>
              <a:rPr lang="en-US" smtClean="0"/>
              <a:t>The method is called  UNI-SNE (Cook et. al. 2007).</a:t>
            </a:r>
          </a:p>
          <a:p>
            <a:pPr lvl="1" eaLnBrk="1" hangingPunct="1"/>
            <a:r>
              <a:rPr lang="en-US" smtClean="0"/>
              <a:t>It keeps similar patterns close together and tries to push dissimilar ones far apart.</a:t>
            </a:r>
          </a:p>
          <a:p>
            <a:pPr eaLnBrk="1" hangingPunct="1"/>
            <a:r>
              <a:rPr lang="en-US" smtClean="0"/>
              <a:t>Does the learning find the natural classes?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russ10c"/>
          <p:cNvPicPr>
            <a:picLocks noChangeAspect="1" noChangeArrowheads="1"/>
          </p:cNvPicPr>
          <p:nvPr/>
        </p:nvPicPr>
        <p:blipFill>
          <a:blip r:embed="rId3" cstate="print"/>
          <a:srcRect l="7654" t="7635" r="15308" b="7635"/>
          <a:stretch>
            <a:fillRect/>
          </a:stretch>
        </p:blipFill>
        <p:spPr bwMode="auto">
          <a:xfrm>
            <a:off x="0" y="200025"/>
            <a:ext cx="89058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27088" y="441325"/>
            <a:ext cx="2197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entirely unsupervised except for the colors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Retrieving documents that are similar to a query document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en-US" smtClean="0"/>
              <a:t>We can use an autoencoder to find low-dimensional codes for documents that allow fast and accurate retrieval of similar documents from a large set.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start by converting each document into a “bag of words”.  This a 2000 dimensional vector that contains the counts for each of the 2000 commonest words.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How to compress the count vector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600200"/>
            <a:ext cx="38989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We train the neural network to reproduce its input vector as its output</a:t>
            </a:r>
          </a:p>
          <a:p>
            <a:pPr eaLnBrk="1" hangingPunct="1"/>
            <a:r>
              <a:rPr lang="en-US" sz="2400" smtClean="0"/>
              <a:t>This forces it to compress as much information as possible into the 10 numbers in the central bottleneck.</a:t>
            </a:r>
          </a:p>
          <a:p>
            <a:pPr eaLnBrk="1" hangingPunct="1"/>
            <a:r>
              <a:rPr lang="en-US" sz="2400" smtClean="0"/>
              <a:t>These 10 numbers are then a good way to compare documents.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73138" y="944563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000"/>
              <a:t>2000  reconstructed counts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657350" y="1736725"/>
            <a:ext cx="2195513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500 neurons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2628900" y="1449388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971550" y="6118225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2000  word counts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693863" y="5265738"/>
            <a:ext cx="2230437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500 neurons</a:t>
            </a:r>
            <a:r>
              <a:rPr lang="en-US" sz="2800"/>
              <a:t> 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908175" y="4365625"/>
            <a:ext cx="172878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250 neurons</a:t>
            </a:r>
            <a:r>
              <a:rPr lang="en-US" sz="2800"/>
              <a:t> 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908175" y="2560638"/>
            <a:ext cx="1763713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250 neurons</a:t>
            </a:r>
            <a:r>
              <a:rPr lang="en-US" sz="2800"/>
              <a:t> 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2484438" y="3465513"/>
            <a:ext cx="576262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10</a:t>
            </a:r>
            <a:r>
              <a:rPr lang="en-US" sz="2400"/>
              <a:t> </a:t>
            </a:r>
            <a:r>
              <a:rPr lang="en-US" sz="2800"/>
              <a:t> </a:t>
            </a:r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>
            <a:off x="2663825" y="2241550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auto">
          <a:xfrm>
            <a:off x="2663825" y="3155950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7838" name="AutoShape 14"/>
          <p:cNvSpPr>
            <a:spLocks noChangeArrowheads="1"/>
          </p:cNvSpPr>
          <p:nvPr/>
        </p:nvSpPr>
        <p:spPr bwMode="auto">
          <a:xfrm>
            <a:off x="2663825" y="4056063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2700338" y="4956175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2700338" y="5819775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608513" y="5984875"/>
            <a:ext cx="115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input vector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4608513" y="765175"/>
            <a:ext cx="115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output vector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wrong with back-propagation?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628775"/>
            <a:ext cx="8435975" cy="4852988"/>
          </a:xfrm>
        </p:spPr>
        <p:txBody>
          <a:bodyPr/>
          <a:lstStyle/>
          <a:p>
            <a:pPr eaLnBrk="1" hangingPunct="1"/>
            <a:r>
              <a:rPr lang="en-US" sz="3200" smtClean="0"/>
              <a:t>It requires labeled training data.</a:t>
            </a:r>
          </a:p>
          <a:p>
            <a:pPr lvl="1" eaLnBrk="1" hangingPunct="1"/>
            <a:r>
              <a:rPr lang="en-US" sz="3200" smtClean="0"/>
              <a:t>Almost all data is unlabeled.	</a:t>
            </a:r>
          </a:p>
          <a:p>
            <a:pPr eaLnBrk="1" hangingPunct="1"/>
            <a:r>
              <a:rPr lang="en-US" sz="3200" smtClean="0"/>
              <a:t>The learning time does not scale well</a:t>
            </a:r>
          </a:p>
          <a:p>
            <a:pPr lvl="1" eaLnBrk="1" hangingPunct="1"/>
            <a:r>
              <a:rPr lang="en-US" sz="3200" smtClean="0"/>
              <a:t>It is very slow in networks with multiple hidden layers.</a:t>
            </a:r>
          </a:p>
          <a:p>
            <a:pPr eaLnBrk="1" hangingPunct="1"/>
            <a:r>
              <a:rPr lang="en-US" sz="3200" smtClean="0"/>
              <a:t>It can get stuck in poor local optima.</a:t>
            </a:r>
          </a:p>
          <a:p>
            <a:pPr eaLnBrk="1" hangingPunct="1"/>
            <a:endParaRPr lang="en-US" sz="3200" smtClean="0"/>
          </a:p>
          <a:p>
            <a:pPr lvl="1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Performance of the autoencoder at document retrieval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Train on bags of 2000 words for 400,000 training cases of business documents.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First train a stack of RBM’s. Then fine-tune with backprop.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Test on a separate 400,000 documents.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Pick one test document as a query. Rank order all the other test documents by using the cosine of the angle between codes.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Repeat this using each of the 400,000 test documents as the query </a:t>
            </a:r>
            <a:r>
              <a:rPr lang="en-US" sz="2400" smtClean="0">
                <a:solidFill>
                  <a:srgbClr val="3333CC"/>
                </a:solidFill>
              </a:rPr>
              <a:t>(requires 0.16 trillion comparisons).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Plot the number of retrieved documents against the proportion that are in the same hand-labeled class as the query document.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RP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0" y="804863"/>
            <a:ext cx="66802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smtClean="0"/>
              <a:t>Proportion of retrieved documents in same class as query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484438" y="6127750"/>
            <a:ext cx="3851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Number of documents retrieved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899" name="Picture 3" descr="2dL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025" y="263525"/>
            <a:ext cx="5986463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50825" y="441325"/>
            <a:ext cx="8893175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First compress all documents to 2 numbers using a type of PCA                               Then use different colors for different document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2dau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2400"/>
            <a:ext cx="7720012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50825" y="0"/>
            <a:ext cx="8893175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              First compress all documents to 2 numbers.                         Then use different colors for different document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Finding binary codes for documents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89025"/>
            <a:ext cx="4895850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Train an auto-encoder using 30 logistic units for the code layer.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During the fine-tuning stage, add noise to the inputs to the code units.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“noise” vector for each training case is fixed. So we still get a deterministic gradient.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noise forces their activities  to become bimodal in order to resist the effects of the noise.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Then we simply round the activities of the 30 code units to 1 or 0.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257800" y="944563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000"/>
              <a:t>2000  reconstructed counts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942013" y="1736725"/>
            <a:ext cx="2195512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500 neurons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6913563" y="1449388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256213" y="6118225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2000  word counts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978525" y="5265738"/>
            <a:ext cx="2230438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500 neurons</a:t>
            </a:r>
            <a:r>
              <a:rPr lang="en-US" sz="2800"/>
              <a:t> 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192838" y="4365625"/>
            <a:ext cx="1728787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250 neurons</a:t>
            </a:r>
            <a:r>
              <a:rPr lang="en-US" sz="2800"/>
              <a:t> 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192838" y="2560638"/>
            <a:ext cx="1763712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250 neurons</a:t>
            </a:r>
            <a:r>
              <a:rPr lang="en-US" sz="2800"/>
              <a:t> 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769100" y="3465513"/>
            <a:ext cx="539750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30</a:t>
            </a:r>
            <a:r>
              <a:rPr lang="en-US" sz="2400"/>
              <a:t> </a:t>
            </a:r>
            <a:r>
              <a:rPr lang="en-US" sz="2800"/>
              <a:t> 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6948488" y="2241550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>
            <a:off x="6948488" y="3155950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6948488" y="4056063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>
            <a:off x="6985000" y="4956175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960" name="AutoShape 16"/>
          <p:cNvSpPr>
            <a:spLocks noChangeArrowheads="1"/>
          </p:cNvSpPr>
          <p:nvPr/>
        </p:nvSpPr>
        <p:spPr bwMode="auto">
          <a:xfrm>
            <a:off x="6985000" y="5819775"/>
            <a:ext cx="215900" cy="273050"/>
          </a:xfrm>
          <a:prstGeom prst="upArrow">
            <a:avLst>
              <a:gd name="adj1" fmla="val 50000"/>
              <a:gd name="adj2" fmla="val 31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7812088" y="39338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noise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 flipH="1" flipV="1">
            <a:off x="7343775" y="3897313"/>
            <a:ext cx="468313" cy="1793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5413"/>
            <a:ext cx="8243888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Semantic hashing: Using a deep autoencoder as a hash-function for finding </a:t>
            </a:r>
            <a:r>
              <a:rPr lang="en-US" sz="2800" smtClean="0">
                <a:solidFill>
                  <a:srgbClr val="FF0000"/>
                </a:solidFill>
              </a:rPr>
              <a:t>approximate</a:t>
            </a:r>
            <a:r>
              <a:rPr lang="en-US" sz="2800" smtClean="0"/>
              <a:t> matches (Salakhutdinov &amp; Hinton, 2007)</a:t>
            </a:r>
          </a:p>
        </p:txBody>
      </p:sp>
      <p:pic>
        <p:nvPicPr>
          <p:cNvPr id="83971" name="Picture 3" descr="mem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38" y="2112963"/>
            <a:ext cx="618807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087563" y="5187950"/>
            <a:ext cx="396875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504950" y="5137150"/>
            <a:ext cx="1366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hash function</a:t>
            </a: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5616575" y="6175375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“supermarket search”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How good is a shortlist found this way?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4563"/>
            <a:ext cx="8435975" cy="542925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have only implemented it for a million documents with 20-bit codes --- but what could possibly go wrong?</a:t>
            </a:r>
          </a:p>
          <a:p>
            <a:pPr lvl="1" eaLnBrk="1" hangingPunct="1"/>
            <a:r>
              <a:rPr lang="en-US" smtClean="0"/>
              <a:t>A 20-D hypercube allows us to capture enough of the similarity structure of our document set. </a:t>
            </a:r>
          </a:p>
          <a:p>
            <a:pPr eaLnBrk="1" hangingPunct="1"/>
            <a:r>
              <a:rPr lang="en-US" smtClean="0"/>
              <a:t>The shortlist found using binary codes actually improves the precision-recall curves of TF-IDF.</a:t>
            </a:r>
          </a:p>
          <a:p>
            <a:pPr lvl="1" eaLnBrk="1" hangingPunct="1"/>
            <a:r>
              <a:rPr lang="en-US" smtClean="0"/>
              <a:t>Locality sensitive hashing (the fastest other method) is 50 times slower and has worse precision-recall curves.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series models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Inference is difficult in directed models of time series if we use non-linear distributed representations in the hidden units.</a:t>
            </a:r>
          </a:p>
          <a:p>
            <a:pPr lvl="1" eaLnBrk="1" hangingPunct="1"/>
            <a:r>
              <a:rPr lang="en-US" smtClean="0"/>
              <a:t>It is hard to fit Dynamic Bayes Nets to high-dimensional sequences (e.g motion capture data). </a:t>
            </a:r>
          </a:p>
          <a:p>
            <a:pPr eaLnBrk="1" hangingPunct="1"/>
            <a:r>
              <a:rPr lang="en-US" smtClean="0"/>
              <a:t>So people tend to avoid distributed representations and use much weaker methods (e.g. HMM’s).</a:t>
            </a:r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series models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If we really need distributed representations (which we nearly always do), we can make inference much simpler by using three tricks: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 an RBM for the interactions between hidden and visible variables. This ensures that the main source of information wants the posterior to be factorial.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Model short-range temporal information by allowing several previous frames to provide input to the hidden units and to the visible units.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This leads to a temporal module that can be stacked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 we can use greedy learning to learn deep models of temporal structure.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449263"/>
            <a:ext cx="8928100" cy="1143000"/>
          </a:xfrm>
        </p:spPr>
        <p:txBody>
          <a:bodyPr/>
          <a:lstStyle/>
          <a:p>
            <a:pPr eaLnBrk="1" hangingPunct="1"/>
            <a:r>
              <a:rPr lang="en-US" smtClean="0"/>
              <a:t>The conditional RBM model </a:t>
            </a:r>
            <a:br>
              <a:rPr lang="en-US" smtClean="0"/>
            </a:br>
            <a:r>
              <a:rPr lang="en-US" sz="2400" smtClean="0"/>
              <a:t>(Sutskever &amp; Hinton 2007)</a:t>
            </a:r>
            <a:r>
              <a:rPr lang="en-US" smtClean="0"/>
              <a:t/>
            </a:r>
            <a:br>
              <a:rPr lang="en-US" smtClean="0"/>
            </a:br>
            <a:endParaRPr lang="en-US" sz="280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449388"/>
            <a:ext cx="5221287" cy="4960937"/>
          </a:xfrm>
        </p:spPr>
        <p:txBody>
          <a:bodyPr/>
          <a:lstStyle/>
          <a:p>
            <a:pPr eaLnBrk="1" hangingPunct="1"/>
            <a:r>
              <a:rPr lang="en-US" sz="2000" smtClean="0"/>
              <a:t>Given the data and the previous hidden state, the hidden units at time t are conditionally independent.</a:t>
            </a:r>
          </a:p>
          <a:p>
            <a:pPr lvl="1" eaLnBrk="1" hangingPunct="1"/>
            <a:r>
              <a:rPr lang="en-US" sz="2000" smtClean="0"/>
              <a:t>So online inference is very easy </a:t>
            </a:r>
          </a:p>
          <a:p>
            <a:pPr eaLnBrk="1" hangingPunct="1"/>
            <a:r>
              <a:rPr lang="en-US" sz="2000" smtClean="0"/>
              <a:t>Learning can be done by using contrastive divergence.</a:t>
            </a:r>
          </a:p>
          <a:p>
            <a:pPr lvl="1" eaLnBrk="1" hangingPunct="1"/>
            <a:r>
              <a:rPr lang="en-US" sz="2000" smtClean="0"/>
              <a:t>Reconstruct the data at time t from the inferred states of the hidden units and the earlier states of the visibles.</a:t>
            </a:r>
          </a:p>
          <a:p>
            <a:pPr lvl="1" eaLnBrk="1" hangingPunct="1"/>
            <a:r>
              <a:rPr lang="en-US" sz="2000" smtClean="0"/>
              <a:t>The temporal connections can be learned as if they were additional biases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6335713" y="4016375"/>
            <a:ext cx="431800" cy="190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7200900" y="4016375"/>
            <a:ext cx="431800" cy="190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8064500" y="4016375"/>
            <a:ext cx="431800" cy="19081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8064500" y="1820863"/>
            <a:ext cx="431800" cy="13684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1515" name="AutoShape 9"/>
          <p:cNvCxnSpPr>
            <a:cxnSpLocks noChangeShapeType="1"/>
            <a:stCxn id="21514" idx="2"/>
            <a:endCxn id="21513" idx="0"/>
          </p:cNvCxnSpPr>
          <p:nvPr/>
        </p:nvCxnSpPr>
        <p:spPr bwMode="auto">
          <a:xfrm>
            <a:off x="8280400" y="3208338"/>
            <a:ext cx="0" cy="788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6229350" y="6032500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t-</a:t>
            </a:r>
            <a:r>
              <a:rPr lang="en-US" sz="2000"/>
              <a:t>2</a:t>
            </a:r>
            <a:r>
              <a:rPr lang="en-US" sz="2400"/>
              <a:t>       t-</a:t>
            </a:r>
            <a:r>
              <a:rPr lang="en-US" sz="2000"/>
              <a:t>1</a:t>
            </a:r>
            <a:r>
              <a:rPr lang="en-US" sz="2400"/>
              <a:t>        t</a:t>
            </a: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8135938" y="1363663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</a:t>
            </a:r>
          </a:p>
        </p:txBody>
      </p:sp>
      <p:graphicFrame>
        <p:nvGraphicFramePr>
          <p:cNvPr id="21506" name="Object 13"/>
          <p:cNvGraphicFramePr>
            <a:graphicFrameLocks noChangeAspect="1"/>
          </p:cNvGraphicFramePr>
          <p:nvPr/>
        </p:nvGraphicFramePr>
        <p:xfrm>
          <a:off x="611188" y="5510213"/>
          <a:ext cx="5113337" cy="547687"/>
        </p:xfrm>
        <a:graphic>
          <a:graphicData uri="http://schemas.openxmlformats.org/presentationml/2006/ole">
            <p:oleObj spid="_x0000_s21506" name="Equation" r:id="rId4" imgW="2247840" imgH="241200" progId="Equation.3">
              <p:embed/>
            </p:oleObj>
          </a:graphicData>
        </a:graphic>
      </p:graphicFrame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6408738" y="4303713"/>
            <a:ext cx="3238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8135938" y="1916113"/>
            <a:ext cx="3238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6481763" y="4292600"/>
          <a:ext cx="180975" cy="334963"/>
        </p:xfrm>
        <a:graphic>
          <a:graphicData uri="http://schemas.openxmlformats.org/presentationml/2006/ole">
            <p:oleObj spid="_x0000_s21507" name="Equation" r:id="rId5" imgW="88560" imgH="164880" progId="Equation.3">
              <p:embed/>
            </p:oleObj>
          </a:graphicData>
        </a:graphic>
      </p:graphicFrame>
      <p:graphicFrame>
        <p:nvGraphicFramePr>
          <p:cNvPr id="21508" name="Object 17"/>
          <p:cNvGraphicFramePr>
            <a:graphicFrameLocks noChangeAspect="1"/>
          </p:cNvGraphicFramePr>
          <p:nvPr/>
        </p:nvGraphicFramePr>
        <p:xfrm>
          <a:off x="8158163" y="1879600"/>
          <a:ext cx="242887" cy="361950"/>
        </p:xfrm>
        <a:graphic>
          <a:graphicData uri="http://schemas.openxmlformats.org/presentationml/2006/ole">
            <p:oleObj spid="_x0000_s21508" name="Equation" r:id="rId6" imgW="126720" imgH="190440" progId="Equation.3">
              <p:embed/>
            </p:oleObj>
          </a:graphicData>
        </a:graphic>
      </p:graphicFrame>
      <p:cxnSp>
        <p:nvCxnSpPr>
          <p:cNvPr id="21520" name="AutoShape 18"/>
          <p:cNvCxnSpPr>
            <a:cxnSpLocks noChangeShapeType="1"/>
            <a:stCxn id="21511" idx="0"/>
          </p:cNvCxnSpPr>
          <p:nvPr/>
        </p:nvCxnSpPr>
        <p:spPr bwMode="auto">
          <a:xfrm flipV="1">
            <a:off x="6551613" y="3130550"/>
            <a:ext cx="1441450" cy="885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521" name="AutoShape 19"/>
          <p:cNvCxnSpPr>
            <a:cxnSpLocks noChangeShapeType="1"/>
            <a:stCxn id="21512" idx="0"/>
          </p:cNvCxnSpPr>
          <p:nvPr/>
        </p:nvCxnSpPr>
        <p:spPr bwMode="auto">
          <a:xfrm flipV="1">
            <a:off x="7416800" y="3213100"/>
            <a:ext cx="682625" cy="803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522" name="AutoShape 20"/>
          <p:cNvCxnSpPr>
            <a:cxnSpLocks noChangeShapeType="1"/>
            <a:stCxn id="21511" idx="2"/>
            <a:endCxn id="21513" idx="2"/>
          </p:cNvCxnSpPr>
          <p:nvPr/>
        </p:nvCxnSpPr>
        <p:spPr bwMode="auto">
          <a:xfrm rot="16200000" flipH="1">
            <a:off x="7406482" y="5069681"/>
            <a:ext cx="19050" cy="1728787"/>
          </a:xfrm>
          <a:prstGeom prst="curvedConnector3">
            <a:avLst>
              <a:gd name="adj1" fmla="val 833333"/>
            </a:avLst>
          </a:prstGeom>
          <a:noFill/>
          <a:ln w="28575">
            <a:solidFill>
              <a:srgbClr val="3333CC"/>
            </a:solidFill>
            <a:round/>
            <a:headEnd/>
            <a:tailEnd type="triangle" w="lg" len="lg"/>
          </a:ln>
        </p:spPr>
      </p:cxnSp>
      <p:cxnSp>
        <p:nvCxnSpPr>
          <p:cNvPr id="21523" name="AutoShape 21"/>
          <p:cNvCxnSpPr>
            <a:cxnSpLocks noChangeShapeType="1"/>
            <a:stCxn id="21512" idx="3"/>
            <a:endCxn id="21513" idx="1"/>
          </p:cNvCxnSpPr>
          <p:nvPr/>
        </p:nvCxnSpPr>
        <p:spPr bwMode="auto">
          <a:xfrm>
            <a:off x="7632700" y="4970463"/>
            <a:ext cx="412750" cy="0"/>
          </a:xfrm>
          <a:prstGeom prst="straightConnector1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52400"/>
            <a:ext cx="8867775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CC"/>
                </a:solidFill>
              </a:rPr>
              <a:t>Overcoming the limitations of  back-propagation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128713"/>
            <a:ext cx="8435975" cy="48529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mtClean="0"/>
              <a:t>Keep the efficiency and simplicity of using a gradient method for adjusting the weights, but use it for modeling the structure of the sensory input.</a:t>
            </a:r>
          </a:p>
          <a:p>
            <a:pPr lvl="1" eaLnBrk="1" hangingPunct="1"/>
            <a:r>
              <a:rPr lang="en-US" smtClean="0"/>
              <a:t>Adjust the weights to maximize the probability that a generative model would have produced the sensory input. </a:t>
            </a:r>
          </a:p>
          <a:p>
            <a:pPr lvl="1" eaLnBrk="1" hangingPunct="1"/>
            <a:r>
              <a:rPr lang="en-US" smtClean="0"/>
              <a:t>Learn </a:t>
            </a:r>
            <a:r>
              <a:rPr lang="en-US" smtClean="0">
                <a:solidFill>
                  <a:schemeClr val="tx1"/>
                </a:solidFill>
              </a:rPr>
              <a:t>p(image)</a:t>
            </a:r>
            <a:r>
              <a:rPr lang="en-US" smtClean="0"/>
              <a:t>  not  </a:t>
            </a:r>
            <a:r>
              <a:rPr lang="en-US" smtClean="0">
                <a:solidFill>
                  <a:schemeClr val="tx1"/>
                </a:solidFill>
              </a:rPr>
              <a:t>p(label | image)</a:t>
            </a:r>
          </a:p>
          <a:p>
            <a:pPr lvl="2" eaLnBrk="1" hangingPunct="1"/>
            <a:r>
              <a:rPr lang="en-US" smtClean="0">
                <a:solidFill>
                  <a:srgbClr val="3333CC"/>
                </a:solidFill>
              </a:rPr>
              <a:t>If you want to do computer vision, first learn computer graphics</a:t>
            </a:r>
          </a:p>
          <a:p>
            <a:pPr eaLnBrk="1" hangingPunct="1"/>
            <a:r>
              <a:rPr lang="en-US" smtClean="0"/>
              <a:t>What kind of generative model should we learn?</a:t>
            </a:r>
          </a:p>
          <a:p>
            <a:pPr eaLnBrk="1" hangingPunct="1"/>
            <a:endParaRPr lang="en-US" smtClean="0">
              <a:solidFill>
                <a:srgbClr val="3333CC"/>
              </a:solidFill>
            </a:endParaRP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Why the autoregressive connections do not cause problems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447800"/>
            <a:ext cx="8424862" cy="5076825"/>
          </a:xfrm>
        </p:spPr>
        <p:txBody>
          <a:bodyPr/>
          <a:lstStyle/>
          <a:p>
            <a:pPr eaLnBrk="1" hangingPunct="1"/>
            <a:r>
              <a:rPr lang="en-US" sz="2400" smtClean="0"/>
              <a:t>The autoregressive connections do not mess up contrastive divergence learning because:</a:t>
            </a:r>
          </a:p>
          <a:p>
            <a:pPr lvl="1" eaLnBrk="1" hangingPunct="1"/>
            <a:r>
              <a:rPr lang="en-US" smtClean="0"/>
              <a:t>We know the initial state of the visible units, so we know the initial effect of the autoregressive  connections.</a:t>
            </a:r>
          </a:p>
          <a:p>
            <a:pPr lvl="1" eaLnBrk="1" hangingPunct="1"/>
            <a:r>
              <a:rPr lang="en-US" smtClean="0"/>
              <a:t>It is not necessary for the reconstructions to be at equilibrium with the hidden units. </a:t>
            </a:r>
          </a:p>
          <a:p>
            <a:pPr lvl="1" eaLnBrk="1" hangingPunct="1"/>
            <a:r>
              <a:rPr lang="en-US" smtClean="0"/>
              <a:t>The important thing for contrastive divergence  is to ensure the hiddens are in equilibrium with the visibles whenever statistics are measured.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Generating from a learned model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51425" cy="4816475"/>
          </a:xfrm>
        </p:spPr>
        <p:txBody>
          <a:bodyPr/>
          <a:lstStyle/>
          <a:p>
            <a:pPr eaLnBrk="1" hangingPunct="1"/>
            <a:r>
              <a:rPr lang="en-US" sz="2400" smtClean="0"/>
              <a:t>The inputs from the earlier states of the visible units create dynamic biases for the hidden and current visible units. </a:t>
            </a:r>
          </a:p>
          <a:p>
            <a:pPr eaLnBrk="1" hangingPunct="1"/>
            <a:r>
              <a:rPr lang="en-US" sz="2400" smtClean="0"/>
              <a:t>Perform alternating Gibbs sampling for a few iterations between the hidden units and the current visible units.</a:t>
            </a:r>
          </a:p>
          <a:p>
            <a:pPr lvl="1" eaLnBrk="1" hangingPunct="1"/>
            <a:r>
              <a:rPr lang="en-US" smtClean="0"/>
              <a:t>This picks new hidden and visible states that are compatible with each other and with the recent history.</a:t>
            </a:r>
          </a:p>
        </p:txBody>
      </p:sp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6010275" y="4016375"/>
            <a:ext cx="431800" cy="190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35" name="Rectangle 20"/>
          <p:cNvSpPr>
            <a:spLocks noChangeArrowheads="1"/>
          </p:cNvSpPr>
          <p:nvPr/>
        </p:nvSpPr>
        <p:spPr bwMode="auto">
          <a:xfrm>
            <a:off x="6875463" y="4016375"/>
            <a:ext cx="431800" cy="190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36" name="Rectangle 21"/>
          <p:cNvSpPr>
            <a:spLocks noChangeArrowheads="1"/>
          </p:cNvSpPr>
          <p:nvPr/>
        </p:nvSpPr>
        <p:spPr bwMode="auto">
          <a:xfrm>
            <a:off x="7739063" y="4016375"/>
            <a:ext cx="431800" cy="19081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37" name="Rectangle 22"/>
          <p:cNvSpPr>
            <a:spLocks noChangeArrowheads="1"/>
          </p:cNvSpPr>
          <p:nvPr/>
        </p:nvSpPr>
        <p:spPr bwMode="auto">
          <a:xfrm>
            <a:off x="7739063" y="1820863"/>
            <a:ext cx="431800" cy="13684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2538" name="AutoShape 23"/>
          <p:cNvCxnSpPr>
            <a:cxnSpLocks noChangeShapeType="1"/>
            <a:stCxn id="22537" idx="2"/>
            <a:endCxn id="22536" idx="0"/>
          </p:cNvCxnSpPr>
          <p:nvPr/>
        </p:nvCxnSpPr>
        <p:spPr bwMode="auto">
          <a:xfrm>
            <a:off x="7954963" y="3208338"/>
            <a:ext cx="0" cy="788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22539" name="Text Box 24"/>
          <p:cNvSpPr txBox="1">
            <a:spLocks noChangeArrowheads="1"/>
          </p:cNvSpPr>
          <p:nvPr/>
        </p:nvSpPr>
        <p:spPr bwMode="auto">
          <a:xfrm>
            <a:off x="5903913" y="6032500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t-</a:t>
            </a:r>
            <a:r>
              <a:rPr lang="en-US" sz="2000"/>
              <a:t>2</a:t>
            </a:r>
            <a:r>
              <a:rPr lang="en-US" sz="2400"/>
              <a:t>       t-</a:t>
            </a:r>
            <a:r>
              <a:rPr lang="en-US" sz="2000"/>
              <a:t>1</a:t>
            </a:r>
            <a:r>
              <a:rPr lang="en-US" sz="2400"/>
              <a:t>        t</a:t>
            </a:r>
          </a:p>
        </p:txBody>
      </p:sp>
      <p:sp>
        <p:nvSpPr>
          <p:cNvPr id="22540" name="Text Box 25"/>
          <p:cNvSpPr txBox="1">
            <a:spLocks noChangeArrowheads="1"/>
          </p:cNvSpPr>
          <p:nvPr/>
        </p:nvSpPr>
        <p:spPr bwMode="auto">
          <a:xfrm>
            <a:off x="7810500" y="1363663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</a:t>
            </a:r>
          </a:p>
        </p:txBody>
      </p:sp>
      <p:sp>
        <p:nvSpPr>
          <p:cNvPr id="22541" name="Oval 26"/>
          <p:cNvSpPr>
            <a:spLocks noChangeArrowheads="1"/>
          </p:cNvSpPr>
          <p:nvPr/>
        </p:nvSpPr>
        <p:spPr bwMode="auto">
          <a:xfrm>
            <a:off x="6083300" y="4303713"/>
            <a:ext cx="3238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2" name="Oval 27"/>
          <p:cNvSpPr>
            <a:spLocks noChangeArrowheads="1"/>
          </p:cNvSpPr>
          <p:nvPr/>
        </p:nvSpPr>
        <p:spPr bwMode="auto">
          <a:xfrm>
            <a:off x="7810500" y="1916113"/>
            <a:ext cx="3238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2530" name="Object 28"/>
          <p:cNvGraphicFramePr>
            <a:graphicFrameLocks noChangeAspect="1"/>
          </p:cNvGraphicFramePr>
          <p:nvPr/>
        </p:nvGraphicFramePr>
        <p:xfrm>
          <a:off x="6156325" y="4292600"/>
          <a:ext cx="180975" cy="334963"/>
        </p:xfrm>
        <a:graphic>
          <a:graphicData uri="http://schemas.openxmlformats.org/presentationml/2006/ole">
            <p:oleObj spid="_x0000_s22530" name="Equation" r:id="rId4" imgW="88560" imgH="164880" progId="Equation.3">
              <p:embed/>
            </p:oleObj>
          </a:graphicData>
        </a:graphic>
      </p:graphicFrame>
      <p:graphicFrame>
        <p:nvGraphicFramePr>
          <p:cNvPr id="22531" name="Object 29"/>
          <p:cNvGraphicFramePr>
            <a:graphicFrameLocks noChangeAspect="1"/>
          </p:cNvGraphicFramePr>
          <p:nvPr/>
        </p:nvGraphicFramePr>
        <p:xfrm>
          <a:off x="7832725" y="1879600"/>
          <a:ext cx="242888" cy="361950"/>
        </p:xfrm>
        <a:graphic>
          <a:graphicData uri="http://schemas.openxmlformats.org/presentationml/2006/ole">
            <p:oleObj spid="_x0000_s22531" name="Equation" r:id="rId5" imgW="126720" imgH="190440" progId="Equation.3">
              <p:embed/>
            </p:oleObj>
          </a:graphicData>
        </a:graphic>
      </p:graphicFrame>
      <p:cxnSp>
        <p:nvCxnSpPr>
          <p:cNvPr id="22543" name="AutoShape 30"/>
          <p:cNvCxnSpPr>
            <a:cxnSpLocks noChangeShapeType="1"/>
            <a:stCxn id="22534" idx="0"/>
          </p:cNvCxnSpPr>
          <p:nvPr/>
        </p:nvCxnSpPr>
        <p:spPr bwMode="auto">
          <a:xfrm flipV="1">
            <a:off x="6226175" y="3130550"/>
            <a:ext cx="1441450" cy="885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2544" name="AutoShape 31"/>
          <p:cNvCxnSpPr>
            <a:cxnSpLocks noChangeShapeType="1"/>
            <a:stCxn id="22535" idx="0"/>
          </p:cNvCxnSpPr>
          <p:nvPr/>
        </p:nvCxnSpPr>
        <p:spPr bwMode="auto">
          <a:xfrm flipV="1">
            <a:off x="7091363" y="3213100"/>
            <a:ext cx="682625" cy="803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2545" name="AutoShape 32"/>
          <p:cNvCxnSpPr>
            <a:cxnSpLocks noChangeShapeType="1"/>
            <a:stCxn id="22534" idx="2"/>
            <a:endCxn id="22536" idx="2"/>
          </p:cNvCxnSpPr>
          <p:nvPr/>
        </p:nvCxnSpPr>
        <p:spPr bwMode="auto">
          <a:xfrm rot="16200000" flipH="1">
            <a:off x="7081044" y="5069681"/>
            <a:ext cx="19050" cy="1728788"/>
          </a:xfrm>
          <a:prstGeom prst="curvedConnector3">
            <a:avLst>
              <a:gd name="adj1" fmla="val 833333"/>
            </a:avLst>
          </a:prstGeom>
          <a:noFill/>
          <a:ln w="28575">
            <a:solidFill>
              <a:srgbClr val="3333CC"/>
            </a:solidFill>
            <a:round/>
            <a:headEnd/>
            <a:tailEnd type="triangle" w="lg" len="lg"/>
          </a:ln>
        </p:spPr>
      </p:cxnSp>
      <p:cxnSp>
        <p:nvCxnSpPr>
          <p:cNvPr id="22546" name="AutoShape 33"/>
          <p:cNvCxnSpPr>
            <a:cxnSpLocks noChangeShapeType="1"/>
            <a:stCxn id="22535" idx="3"/>
            <a:endCxn id="22536" idx="1"/>
          </p:cNvCxnSpPr>
          <p:nvPr/>
        </p:nvCxnSpPr>
        <p:spPr bwMode="auto">
          <a:xfrm>
            <a:off x="7307263" y="4970463"/>
            <a:ext cx="412750" cy="0"/>
          </a:xfrm>
          <a:prstGeom prst="straightConnector1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Stacking temporal RBM’s</a:t>
            </a:r>
          </a:p>
        </p:txBody>
      </p:sp>
      <p:sp>
        <p:nvSpPr>
          <p:cNvPr id="89091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5483225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Treat the hidden activities of the first level TRBM as the data for the second-level TRBM.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So when we learn the second level, we get connections across time in the first hidden layer.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After greedy learning, we can generate from the composite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First, generate from the top-level model by using alternating Gibbs sampling between the current hiddens and visibles of the top-level model, using the dynamic biases created by the  previous top-level visibles.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Then do a single top-down pass through the lower layers, but using the autoregressive inputs coming from earlier states of each layer.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369050" y="3079750"/>
            <a:ext cx="431800" cy="889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7234238" y="3079750"/>
            <a:ext cx="431800" cy="889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8097838" y="3079750"/>
            <a:ext cx="431800" cy="8890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8097838" y="1412875"/>
            <a:ext cx="431800" cy="8397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89096" name="AutoShape 8"/>
          <p:cNvCxnSpPr>
            <a:cxnSpLocks noChangeShapeType="1"/>
            <a:stCxn id="89095" idx="2"/>
            <a:endCxn id="89094" idx="0"/>
          </p:cNvCxnSpPr>
          <p:nvPr/>
        </p:nvCxnSpPr>
        <p:spPr bwMode="auto">
          <a:xfrm>
            <a:off x="8313738" y="2271713"/>
            <a:ext cx="0" cy="788987"/>
          </a:xfrm>
          <a:prstGeom prst="straightConnector1">
            <a:avLst/>
          </a:prstGeom>
          <a:noFill/>
          <a:ln w="9525">
            <a:solidFill>
              <a:srgbClr val="3333CC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89097" name="AutoShape 14"/>
          <p:cNvCxnSpPr>
            <a:cxnSpLocks noChangeShapeType="1"/>
            <a:stCxn id="89092" idx="0"/>
          </p:cNvCxnSpPr>
          <p:nvPr/>
        </p:nvCxnSpPr>
        <p:spPr bwMode="auto">
          <a:xfrm flipV="1">
            <a:off x="6584950" y="2193925"/>
            <a:ext cx="1441450" cy="885825"/>
          </a:xfrm>
          <a:prstGeom prst="straightConnector1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lg" len="lg"/>
          </a:ln>
        </p:spPr>
      </p:cxnSp>
      <p:cxnSp>
        <p:nvCxnSpPr>
          <p:cNvPr id="89098" name="AutoShape 15"/>
          <p:cNvCxnSpPr>
            <a:cxnSpLocks noChangeShapeType="1"/>
            <a:stCxn id="89093" idx="0"/>
          </p:cNvCxnSpPr>
          <p:nvPr/>
        </p:nvCxnSpPr>
        <p:spPr bwMode="auto">
          <a:xfrm flipV="1">
            <a:off x="7450138" y="2276475"/>
            <a:ext cx="682625" cy="803275"/>
          </a:xfrm>
          <a:prstGeom prst="straightConnector1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lg" len="lg"/>
          </a:ln>
        </p:spPr>
      </p:cxnSp>
      <p:cxnSp>
        <p:nvCxnSpPr>
          <p:cNvPr id="89099" name="AutoShape 16"/>
          <p:cNvCxnSpPr>
            <a:cxnSpLocks noChangeShapeType="1"/>
            <a:stCxn id="89092" idx="2"/>
            <a:endCxn id="89094" idx="2"/>
          </p:cNvCxnSpPr>
          <p:nvPr/>
        </p:nvCxnSpPr>
        <p:spPr bwMode="auto">
          <a:xfrm rot="16200000" flipH="1">
            <a:off x="7439819" y="3113881"/>
            <a:ext cx="19050" cy="1728788"/>
          </a:xfrm>
          <a:prstGeom prst="curvedConnector3">
            <a:avLst>
              <a:gd name="adj1" fmla="val 1200000"/>
            </a:avLst>
          </a:prstGeom>
          <a:noFill/>
          <a:ln w="28575">
            <a:solidFill>
              <a:srgbClr val="3333CC"/>
            </a:solidFill>
            <a:round/>
            <a:headEnd/>
            <a:tailEnd type="triangle" w="lg" len="lg"/>
          </a:ln>
        </p:spPr>
      </p:cxnSp>
      <p:cxnSp>
        <p:nvCxnSpPr>
          <p:cNvPr id="89100" name="AutoShape 17"/>
          <p:cNvCxnSpPr>
            <a:cxnSpLocks noChangeShapeType="1"/>
            <a:stCxn id="89093" idx="3"/>
            <a:endCxn id="89094" idx="1"/>
          </p:cNvCxnSpPr>
          <p:nvPr/>
        </p:nvCxnSpPr>
        <p:spPr bwMode="auto">
          <a:xfrm>
            <a:off x="7666038" y="3524250"/>
            <a:ext cx="412750" cy="0"/>
          </a:xfrm>
          <a:prstGeom prst="straightConnector1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lg" len="lg"/>
          </a:ln>
        </p:spPr>
      </p:cxnSp>
      <p:sp>
        <p:nvSpPr>
          <p:cNvPr id="89101" name="Rectangle 20"/>
          <p:cNvSpPr>
            <a:spLocks noChangeArrowheads="1"/>
          </p:cNvSpPr>
          <p:nvPr/>
        </p:nvSpPr>
        <p:spPr bwMode="auto">
          <a:xfrm>
            <a:off x="6370638" y="4772025"/>
            <a:ext cx="431800" cy="88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9102" name="Rectangle 21"/>
          <p:cNvSpPr>
            <a:spLocks noChangeArrowheads="1"/>
          </p:cNvSpPr>
          <p:nvPr/>
        </p:nvSpPr>
        <p:spPr bwMode="auto">
          <a:xfrm>
            <a:off x="7235825" y="4772025"/>
            <a:ext cx="431800" cy="88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9103" name="Rectangle 22"/>
          <p:cNvSpPr>
            <a:spLocks noChangeArrowheads="1"/>
          </p:cNvSpPr>
          <p:nvPr/>
        </p:nvSpPr>
        <p:spPr bwMode="auto">
          <a:xfrm>
            <a:off x="8099425" y="4772025"/>
            <a:ext cx="431800" cy="889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9104" name="Rectangle 23"/>
          <p:cNvSpPr>
            <a:spLocks noChangeArrowheads="1"/>
          </p:cNvSpPr>
          <p:nvPr/>
        </p:nvSpPr>
        <p:spPr bwMode="auto">
          <a:xfrm>
            <a:off x="8135938" y="3105150"/>
            <a:ext cx="431800" cy="8397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89105" name="AutoShape 24"/>
          <p:cNvCxnSpPr>
            <a:cxnSpLocks noChangeShapeType="1"/>
            <a:stCxn id="89104" idx="2"/>
            <a:endCxn id="89103" idx="0"/>
          </p:cNvCxnSpPr>
          <p:nvPr/>
        </p:nvCxnSpPr>
        <p:spPr bwMode="auto">
          <a:xfrm flipH="1">
            <a:off x="8315325" y="3963988"/>
            <a:ext cx="36513" cy="788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89106" name="AutoShape 25"/>
          <p:cNvCxnSpPr>
            <a:cxnSpLocks noChangeShapeType="1"/>
          </p:cNvCxnSpPr>
          <p:nvPr/>
        </p:nvCxnSpPr>
        <p:spPr bwMode="auto">
          <a:xfrm flipV="1">
            <a:off x="6659563" y="3860800"/>
            <a:ext cx="1441450" cy="885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9107" name="AutoShape 26"/>
          <p:cNvCxnSpPr>
            <a:cxnSpLocks noChangeShapeType="1"/>
            <a:stCxn id="89102" idx="0"/>
          </p:cNvCxnSpPr>
          <p:nvPr/>
        </p:nvCxnSpPr>
        <p:spPr bwMode="auto">
          <a:xfrm flipV="1">
            <a:off x="7451725" y="3968750"/>
            <a:ext cx="682625" cy="803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9108" name="AutoShape 27"/>
          <p:cNvCxnSpPr>
            <a:cxnSpLocks noChangeShapeType="1"/>
            <a:stCxn id="89101" idx="2"/>
            <a:endCxn id="89103" idx="2"/>
          </p:cNvCxnSpPr>
          <p:nvPr/>
        </p:nvCxnSpPr>
        <p:spPr bwMode="auto">
          <a:xfrm rot="16200000" flipH="1">
            <a:off x="7441407" y="4806156"/>
            <a:ext cx="19050" cy="1728787"/>
          </a:xfrm>
          <a:prstGeom prst="curvedConnector3">
            <a:avLst>
              <a:gd name="adj1" fmla="val 12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9109" name="AutoShape 28"/>
          <p:cNvCxnSpPr>
            <a:cxnSpLocks noChangeShapeType="1"/>
            <a:stCxn id="89102" idx="3"/>
            <a:endCxn id="89103" idx="1"/>
          </p:cNvCxnSpPr>
          <p:nvPr/>
        </p:nvCxnSpPr>
        <p:spPr bwMode="auto">
          <a:xfrm>
            <a:off x="7667625" y="5216525"/>
            <a:ext cx="4127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application to modeling </a:t>
            </a:r>
            <a:br>
              <a:rPr lang="en-US" smtClean="0"/>
            </a:br>
            <a:r>
              <a:rPr lang="en-US" smtClean="0"/>
              <a:t>motion capture data </a:t>
            </a:r>
            <a:br>
              <a:rPr lang="en-US" smtClean="0"/>
            </a:br>
            <a:r>
              <a:rPr lang="en-US" sz="2800" smtClean="0"/>
              <a:t>(Taylor, Roweis &amp; Hinton, 2007)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Human motion can be captured by placing reflective markers on the joints and then using lots of infrared cameras to track the 3-D positions of the markers.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Given a skeletal model, the 3-D positions of the markers can be converted into the joint angles plus 6 parameters that describe the 3-D position  and the roll, pitch and yaw of the pelvis.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We only represent </a:t>
            </a:r>
            <a:r>
              <a:rPr lang="en-US" sz="2400" smtClean="0">
                <a:solidFill>
                  <a:srgbClr val="3333CC"/>
                </a:solidFill>
              </a:rPr>
              <a:t>changes</a:t>
            </a:r>
            <a:r>
              <a:rPr lang="en-US" sz="2400" smtClean="0"/>
              <a:t> in yaw because physics doesn’t care about its value and we want to avoid circular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multiple types of motion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can easily learn to model walking and running in a single model.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means we can share a lot of knowledge.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It should also make it much easier to learn nice transitions between walking and running.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 a switching mixture of dynamical systems its hard to get the latent variables to join up nicely when we switch from one system to another.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Because we can do online inference (slightly incorrectly), we can fill in missing markers in real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4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Show Graham Taylor’s movies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/>
              <a:t>available at www.cs.toronto/~hinton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15888"/>
            <a:ext cx="9074150" cy="1143000"/>
          </a:xfrm>
        </p:spPr>
        <p:txBody>
          <a:bodyPr/>
          <a:lstStyle/>
          <a:p>
            <a:pPr eaLnBrk="1" hangingPunct="1"/>
            <a:r>
              <a:rPr lang="en-US" smtClean="0"/>
              <a:t>Generating the parts of an object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4321175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One way to maintain the constraints between the parts is to generate each part very accurately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But this would require a lot of communication bandwidth.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Sloppy top-down specification of the parts is less demanding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but it messes up relationships between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 use redundant features and use lateral interactions to clean up the mess.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Each transformed feature helps to locate the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allows a noisy channel</a:t>
            </a: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 flipH="1">
            <a:off x="4859338" y="2943225"/>
            <a:ext cx="792162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5075238" y="3230563"/>
            <a:ext cx="720725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5291138" y="3087688"/>
            <a:ext cx="433387" cy="1150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H="1">
            <a:off x="4932363" y="3302000"/>
            <a:ext cx="719137" cy="631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5075238" y="3878263"/>
            <a:ext cx="1081087" cy="217487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5291138" y="4094163"/>
            <a:ext cx="1081087" cy="217487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5148263" y="4167188"/>
            <a:ext cx="1079500" cy="14287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5075238" y="4167188"/>
            <a:ext cx="1008062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>
            <a:off x="6227763" y="3303588"/>
            <a:ext cx="287337" cy="93503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H="1">
            <a:off x="6156325" y="3500438"/>
            <a:ext cx="503238" cy="6667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6370638" y="3159125"/>
            <a:ext cx="73025" cy="10080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 flipH="1">
            <a:off x="6156325" y="3159125"/>
            <a:ext cx="287338" cy="93503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5722938" y="3068638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5938838" y="3230563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5580063" y="308768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flipV="1">
            <a:off x="5651500" y="3070225"/>
            <a:ext cx="792163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4" name="AutoShape 20"/>
          <p:cNvSpPr>
            <a:spLocks noChangeArrowheads="1"/>
          </p:cNvSpPr>
          <p:nvPr/>
        </p:nvSpPr>
        <p:spPr bwMode="auto">
          <a:xfrm>
            <a:off x="5795963" y="211455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6588125" y="206057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sloppy  top-down activation of parts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6696075" y="4724400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clean-up using known interactions</a:t>
            </a:r>
          </a:p>
        </p:txBody>
      </p:sp>
      <p:sp>
        <p:nvSpPr>
          <p:cNvPr id="93207" name="AutoShape 23"/>
          <p:cNvSpPr>
            <a:spLocks noChangeArrowheads="1"/>
          </p:cNvSpPr>
          <p:nvPr/>
        </p:nvSpPr>
        <p:spPr bwMode="auto">
          <a:xfrm>
            <a:off x="5795963" y="4598988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6588125" y="1376363"/>
            <a:ext cx="2160588" cy="4191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pose parameters </a:t>
            </a:r>
          </a:p>
        </p:txBody>
      </p:sp>
      <p:sp>
        <p:nvSpPr>
          <p:cNvPr id="93209" name="Freeform 25"/>
          <p:cNvSpPr>
            <a:spLocks/>
          </p:cNvSpPr>
          <p:nvPr/>
        </p:nvSpPr>
        <p:spPr bwMode="auto">
          <a:xfrm>
            <a:off x="5435600" y="2781300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0" name="Freeform 26"/>
          <p:cNvSpPr>
            <a:spLocks/>
          </p:cNvSpPr>
          <p:nvPr/>
        </p:nvSpPr>
        <p:spPr bwMode="auto">
          <a:xfrm>
            <a:off x="5508625" y="2997200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1" name="Freeform 27"/>
          <p:cNvSpPr>
            <a:spLocks/>
          </p:cNvSpPr>
          <p:nvPr/>
        </p:nvSpPr>
        <p:spPr bwMode="auto">
          <a:xfrm>
            <a:off x="5651500" y="2924175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2" name="Freeform 28"/>
          <p:cNvSpPr>
            <a:spLocks/>
          </p:cNvSpPr>
          <p:nvPr/>
        </p:nvSpPr>
        <p:spPr bwMode="auto">
          <a:xfrm rot="-5588698">
            <a:off x="5148263" y="3860800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3" name="Freeform 29"/>
          <p:cNvSpPr>
            <a:spLocks/>
          </p:cNvSpPr>
          <p:nvPr/>
        </p:nvSpPr>
        <p:spPr bwMode="auto">
          <a:xfrm rot="-7148898">
            <a:off x="5148263" y="4076700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4" name="Freeform 30"/>
          <p:cNvSpPr>
            <a:spLocks/>
          </p:cNvSpPr>
          <p:nvPr/>
        </p:nvSpPr>
        <p:spPr bwMode="auto">
          <a:xfrm rot="-4673391">
            <a:off x="4860926" y="3932237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5" name="Freeform 31"/>
          <p:cNvSpPr>
            <a:spLocks/>
          </p:cNvSpPr>
          <p:nvPr/>
        </p:nvSpPr>
        <p:spPr bwMode="auto">
          <a:xfrm rot="4162207">
            <a:off x="6156326" y="2997200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6" name="Freeform 32"/>
          <p:cNvSpPr>
            <a:spLocks/>
          </p:cNvSpPr>
          <p:nvPr/>
        </p:nvSpPr>
        <p:spPr bwMode="auto">
          <a:xfrm rot="4162207">
            <a:off x="6229351" y="3213100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7" name="Freeform 33"/>
          <p:cNvSpPr>
            <a:spLocks/>
          </p:cNvSpPr>
          <p:nvPr/>
        </p:nvSpPr>
        <p:spPr bwMode="auto">
          <a:xfrm rot="4162207">
            <a:off x="6372226" y="3140075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8" name="Freeform 34"/>
          <p:cNvSpPr>
            <a:spLocks/>
          </p:cNvSpPr>
          <p:nvPr/>
        </p:nvSpPr>
        <p:spPr bwMode="auto">
          <a:xfrm rot="9428130">
            <a:off x="5940425" y="4003675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9" name="Freeform 35"/>
          <p:cNvSpPr>
            <a:spLocks/>
          </p:cNvSpPr>
          <p:nvPr/>
        </p:nvSpPr>
        <p:spPr bwMode="auto">
          <a:xfrm rot="9428130">
            <a:off x="6013450" y="4219575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0" name="Freeform 36"/>
          <p:cNvSpPr>
            <a:spLocks/>
          </p:cNvSpPr>
          <p:nvPr/>
        </p:nvSpPr>
        <p:spPr bwMode="auto">
          <a:xfrm rot="9428130">
            <a:off x="6156325" y="4146550"/>
            <a:ext cx="431800" cy="288925"/>
          </a:xfrm>
          <a:custGeom>
            <a:avLst/>
            <a:gdLst>
              <a:gd name="T0" fmla="*/ 0 w 272"/>
              <a:gd name="T1" fmla="*/ 458668482 h 182"/>
              <a:gd name="T2" fmla="*/ 342741195 w 272"/>
              <a:gd name="T3" fmla="*/ 0 h 182"/>
              <a:gd name="T4" fmla="*/ 685482391 w 272"/>
              <a:gd name="T5" fmla="*/ 342741234 h 182"/>
              <a:gd name="T6" fmla="*/ 0 60000 65536"/>
              <a:gd name="T7" fmla="*/ 0 60000 65536"/>
              <a:gd name="T8" fmla="*/ 0 60000 65536"/>
              <a:gd name="T9" fmla="*/ 0 w 272"/>
              <a:gd name="T10" fmla="*/ 0 h 182"/>
              <a:gd name="T11" fmla="*/ 272 w 27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82">
                <a:moveTo>
                  <a:pt x="0" y="182"/>
                </a:moveTo>
                <a:lnTo>
                  <a:pt x="136" y="0"/>
                </a:lnTo>
                <a:lnTo>
                  <a:pt x="272" y="13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1" name="Line 37"/>
          <p:cNvSpPr>
            <a:spLocks noChangeShapeType="1"/>
          </p:cNvSpPr>
          <p:nvPr/>
        </p:nvSpPr>
        <p:spPr bwMode="auto">
          <a:xfrm flipH="1">
            <a:off x="4932363" y="5373688"/>
            <a:ext cx="287337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2" name="Line 38"/>
          <p:cNvSpPr>
            <a:spLocks noChangeShapeType="1"/>
          </p:cNvSpPr>
          <p:nvPr/>
        </p:nvSpPr>
        <p:spPr bwMode="auto">
          <a:xfrm>
            <a:off x="4932363" y="6308725"/>
            <a:ext cx="863600" cy="2889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5867400" y="5661025"/>
            <a:ext cx="288925" cy="863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>
            <a:off x="5292725" y="5300663"/>
            <a:ext cx="8636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5" name="Freeform 41"/>
          <p:cNvSpPr>
            <a:spLocks/>
          </p:cNvSpPr>
          <p:nvPr/>
        </p:nvSpPr>
        <p:spPr bwMode="auto">
          <a:xfrm rot="1215350">
            <a:off x="4870450" y="6092825"/>
            <a:ext cx="277813" cy="285750"/>
          </a:xfrm>
          <a:custGeom>
            <a:avLst/>
            <a:gdLst>
              <a:gd name="T0" fmla="*/ 0 w 91"/>
              <a:gd name="T1" fmla="*/ 0 h 136"/>
              <a:gd name="T2" fmla="*/ 0 w 91"/>
              <a:gd name="T3" fmla="*/ 600390159 h 136"/>
              <a:gd name="T4" fmla="*/ 848132657 w 91"/>
              <a:gd name="T5" fmla="*/ 600390159 h 136"/>
              <a:gd name="T6" fmla="*/ 0 60000 65536"/>
              <a:gd name="T7" fmla="*/ 0 60000 65536"/>
              <a:gd name="T8" fmla="*/ 0 60000 65536"/>
              <a:gd name="T9" fmla="*/ 0 w 91"/>
              <a:gd name="T10" fmla="*/ 0 h 136"/>
              <a:gd name="T11" fmla="*/ 91 w 9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136">
                <a:moveTo>
                  <a:pt x="0" y="0"/>
                </a:moveTo>
                <a:lnTo>
                  <a:pt x="0" y="136"/>
                </a:lnTo>
                <a:lnTo>
                  <a:pt x="91" y="136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6" name="Freeform 42"/>
          <p:cNvSpPr>
            <a:spLocks/>
          </p:cNvSpPr>
          <p:nvPr/>
        </p:nvSpPr>
        <p:spPr bwMode="auto">
          <a:xfrm rot="1062226" flipV="1">
            <a:off x="5145088" y="5238750"/>
            <a:ext cx="287337" cy="288925"/>
          </a:xfrm>
          <a:custGeom>
            <a:avLst/>
            <a:gdLst>
              <a:gd name="T0" fmla="*/ 0 w 91"/>
              <a:gd name="T1" fmla="*/ 0 h 136"/>
              <a:gd name="T2" fmla="*/ 0 w 91"/>
              <a:gd name="T3" fmla="*/ 613806281 h 136"/>
              <a:gd name="T4" fmla="*/ 907280877 w 91"/>
              <a:gd name="T5" fmla="*/ 613806281 h 136"/>
              <a:gd name="T6" fmla="*/ 0 60000 65536"/>
              <a:gd name="T7" fmla="*/ 0 60000 65536"/>
              <a:gd name="T8" fmla="*/ 0 60000 65536"/>
              <a:gd name="T9" fmla="*/ 0 w 91"/>
              <a:gd name="T10" fmla="*/ 0 h 136"/>
              <a:gd name="T11" fmla="*/ 91 w 9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136">
                <a:moveTo>
                  <a:pt x="0" y="0"/>
                </a:moveTo>
                <a:lnTo>
                  <a:pt x="0" y="136"/>
                </a:lnTo>
                <a:lnTo>
                  <a:pt x="91" y="136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7" name="Freeform 43"/>
          <p:cNvSpPr>
            <a:spLocks/>
          </p:cNvSpPr>
          <p:nvPr/>
        </p:nvSpPr>
        <p:spPr bwMode="auto">
          <a:xfrm rot="1194009" flipH="1" flipV="1">
            <a:off x="5942013" y="5510213"/>
            <a:ext cx="285750" cy="366712"/>
          </a:xfrm>
          <a:custGeom>
            <a:avLst/>
            <a:gdLst>
              <a:gd name="T0" fmla="*/ 0 w 91"/>
              <a:gd name="T1" fmla="*/ 0 h 136"/>
              <a:gd name="T2" fmla="*/ 0 w 91"/>
              <a:gd name="T3" fmla="*/ 988806444 h 136"/>
              <a:gd name="T4" fmla="*/ 897286493 w 91"/>
              <a:gd name="T5" fmla="*/ 988806444 h 136"/>
              <a:gd name="T6" fmla="*/ 0 60000 65536"/>
              <a:gd name="T7" fmla="*/ 0 60000 65536"/>
              <a:gd name="T8" fmla="*/ 0 60000 65536"/>
              <a:gd name="T9" fmla="*/ 0 w 91"/>
              <a:gd name="T10" fmla="*/ 0 h 136"/>
              <a:gd name="T11" fmla="*/ 91 w 9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136">
                <a:moveTo>
                  <a:pt x="0" y="0"/>
                </a:moveTo>
                <a:lnTo>
                  <a:pt x="0" y="136"/>
                </a:lnTo>
                <a:lnTo>
                  <a:pt x="91" y="136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8" name="Freeform 44"/>
          <p:cNvSpPr>
            <a:spLocks/>
          </p:cNvSpPr>
          <p:nvPr/>
        </p:nvSpPr>
        <p:spPr bwMode="auto">
          <a:xfrm rot="1064109" flipH="1">
            <a:off x="5654675" y="6381750"/>
            <a:ext cx="285750" cy="287338"/>
          </a:xfrm>
          <a:custGeom>
            <a:avLst/>
            <a:gdLst>
              <a:gd name="T0" fmla="*/ 0 w 91"/>
              <a:gd name="T1" fmla="*/ 0 h 136"/>
              <a:gd name="T2" fmla="*/ 0 w 91"/>
              <a:gd name="T3" fmla="*/ 607081802 h 136"/>
              <a:gd name="T4" fmla="*/ 897286493 w 91"/>
              <a:gd name="T5" fmla="*/ 607081802 h 136"/>
              <a:gd name="T6" fmla="*/ 0 60000 65536"/>
              <a:gd name="T7" fmla="*/ 0 60000 65536"/>
              <a:gd name="T8" fmla="*/ 0 60000 65536"/>
              <a:gd name="T9" fmla="*/ 0 w 91"/>
              <a:gd name="T10" fmla="*/ 0 h 136"/>
              <a:gd name="T11" fmla="*/ 91 w 9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136">
                <a:moveTo>
                  <a:pt x="0" y="0"/>
                </a:moveTo>
                <a:lnTo>
                  <a:pt x="0" y="136"/>
                </a:lnTo>
                <a:lnTo>
                  <a:pt x="91" y="136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9" name="Text Box 45"/>
          <p:cNvSpPr txBox="1">
            <a:spLocks noChangeArrowheads="1"/>
          </p:cNvSpPr>
          <p:nvPr/>
        </p:nvSpPr>
        <p:spPr bwMode="auto">
          <a:xfrm>
            <a:off x="7092950" y="3213100"/>
            <a:ext cx="1800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features with top-down support</a:t>
            </a:r>
          </a:p>
        </p:txBody>
      </p:sp>
      <p:sp>
        <p:nvSpPr>
          <p:cNvPr id="93230" name="Text Box 46"/>
          <p:cNvSpPr txBox="1">
            <a:spLocks noChangeArrowheads="1"/>
          </p:cNvSpPr>
          <p:nvPr/>
        </p:nvSpPr>
        <p:spPr bwMode="auto">
          <a:xfrm>
            <a:off x="4572000" y="1341438"/>
            <a:ext cx="1368425" cy="479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“square”</a:t>
            </a:r>
          </a:p>
        </p:txBody>
      </p:sp>
      <p:sp>
        <p:nvSpPr>
          <p:cNvPr id="93231" name="Text Box 47"/>
          <p:cNvSpPr txBox="1">
            <a:spLocks noChangeArrowheads="1"/>
          </p:cNvSpPr>
          <p:nvPr/>
        </p:nvSpPr>
        <p:spPr bwMode="auto">
          <a:xfrm>
            <a:off x="6084888" y="1341438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93232" name="Text Box 48"/>
          <p:cNvSpPr txBox="1">
            <a:spLocks noChangeArrowheads="1"/>
          </p:cNvSpPr>
          <p:nvPr/>
        </p:nvSpPr>
        <p:spPr bwMode="auto">
          <a:xfrm>
            <a:off x="6911975" y="609282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Its like soldiers on a parade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Semi-restricted Boltzmann Machines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6156325" cy="5661025"/>
          </a:xfrm>
        </p:spPr>
        <p:txBody>
          <a:bodyPr/>
          <a:lstStyle/>
          <a:p>
            <a:pPr eaLnBrk="1" hangingPunct="1"/>
            <a:r>
              <a:rPr lang="en-US" sz="2400" smtClean="0"/>
              <a:t>We restrict the connectivity to make learning easier.</a:t>
            </a:r>
          </a:p>
          <a:p>
            <a:pPr eaLnBrk="1" hangingPunct="1"/>
            <a:r>
              <a:rPr lang="en-US" sz="2400" smtClean="0"/>
              <a:t>Contrastive divergence learning requires the hidden units to be in conditional equilibrium with the visibles.</a:t>
            </a:r>
          </a:p>
          <a:p>
            <a:pPr lvl="1" eaLnBrk="1" hangingPunct="1"/>
            <a:r>
              <a:rPr lang="en-US" sz="2400" smtClean="0"/>
              <a:t>But it does not require the visible units to be in conditional equilibrium with the hiddens.</a:t>
            </a:r>
          </a:p>
          <a:p>
            <a:pPr lvl="1" eaLnBrk="1" hangingPunct="1"/>
            <a:r>
              <a:rPr lang="en-US" sz="2400" smtClean="0"/>
              <a:t>All we require is that the visible units are closer to equilibrium in the reconstructions than in the data.</a:t>
            </a:r>
          </a:p>
          <a:p>
            <a:pPr eaLnBrk="1" hangingPunct="1"/>
            <a:r>
              <a:rPr lang="en-US" sz="2400" smtClean="0"/>
              <a:t>So we can allow connections between the visibles.</a:t>
            </a:r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69119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77755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637063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94215" name="AutoShape 7"/>
          <p:cNvCxnSpPr>
            <a:cxnSpLocks noChangeShapeType="1"/>
            <a:stCxn id="94214" idx="4"/>
            <a:endCxn id="94212" idx="1"/>
          </p:cNvCxnSpPr>
          <p:nvPr/>
        </p:nvCxnSpPr>
        <p:spPr bwMode="auto">
          <a:xfrm>
            <a:off x="6605588" y="2649538"/>
            <a:ext cx="37465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94216" name="AutoShape 8"/>
          <p:cNvCxnSpPr>
            <a:cxnSpLocks noChangeShapeType="1"/>
            <a:stCxn id="94214" idx="5"/>
            <a:endCxn id="94213" idx="1"/>
          </p:cNvCxnSpPr>
          <p:nvPr/>
        </p:nvCxnSpPr>
        <p:spPr bwMode="auto">
          <a:xfrm>
            <a:off x="6770688" y="2581275"/>
            <a:ext cx="1073150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7307263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94218" name="AutoShape 10"/>
          <p:cNvCxnSpPr>
            <a:cxnSpLocks noChangeShapeType="1"/>
            <a:stCxn id="94217" idx="3"/>
            <a:endCxn id="94212" idx="0"/>
          </p:cNvCxnSpPr>
          <p:nvPr/>
        </p:nvCxnSpPr>
        <p:spPr bwMode="auto">
          <a:xfrm flipH="1">
            <a:off x="7146925" y="2581275"/>
            <a:ext cx="2286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94219" name="AutoShape 11"/>
          <p:cNvCxnSpPr>
            <a:cxnSpLocks noChangeShapeType="1"/>
            <a:stCxn id="94217" idx="5"/>
            <a:endCxn id="94213" idx="0"/>
          </p:cNvCxnSpPr>
          <p:nvPr/>
        </p:nvCxnSpPr>
        <p:spPr bwMode="auto">
          <a:xfrm>
            <a:off x="7707313" y="2581275"/>
            <a:ext cx="303212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94220" name="Oval 12"/>
          <p:cNvSpPr>
            <a:spLocks noChangeArrowheads="1"/>
          </p:cNvSpPr>
          <p:nvPr/>
        </p:nvSpPr>
        <p:spPr bwMode="auto">
          <a:xfrm>
            <a:off x="824388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94221" name="AutoShape 13"/>
          <p:cNvCxnSpPr>
            <a:cxnSpLocks noChangeShapeType="1"/>
            <a:stCxn id="94220" idx="3"/>
            <a:endCxn id="94212" idx="7"/>
          </p:cNvCxnSpPr>
          <p:nvPr/>
        </p:nvCxnSpPr>
        <p:spPr bwMode="auto">
          <a:xfrm flipH="1">
            <a:off x="7312025" y="2581275"/>
            <a:ext cx="1000125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94222" name="AutoShape 14"/>
          <p:cNvCxnSpPr>
            <a:cxnSpLocks noChangeShapeType="1"/>
            <a:stCxn id="94220" idx="4"/>
            <a:endCxn id="94213" idx="7"/>
          </p:cNvCxnSpPr>
          <p:nvPr/>
        </p:nvCxnSpPr>
        <p:spPr bwMode="auto">
          <a:xfrm flipH="1">
            <a:off x="8175625" y="2649538"/>
            <a:ext cx="303213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7019925" y="15922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hidden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7021513" y="346233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7413625" y="2203450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7091363" y="3967163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visible</a:t>
            </a:r>
          </a:p>
        </p:txBody>
      </p:sp>
      <p:cxnSp>
        <p:nvCxnSpPr>
          <p:cNvPr id="94227" name="AutoShape 19"/>
          <p:cNvCxnSpPr>
            <a:cxnSpLocks noChangeShapeType="1"/>
            <a:stCxn id="94224" idx="3"/>
            <a:endCxn id="94213" idx="2"/>
          </p:cNvCxnSpPr>
          <p:nvPr/>
        </p:nvCxnSpPr>
        <p:spPr bwMode="auto">
          <a:xfrm>
            <a:off x="7380288" y="3660775"/>
            <a:ext cx="381000" cy="158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8"/>
          <p:cNvSpPr>
            <a:spLocks noChangeArrowheads="1"/>
          </p:cNvSpPr>
          <p:nvPr/>
        </p:nvSpPr>
        <p:spPr bwMode="auto">
          <a:xfrm>
            <a:off x="4572000" y="3032125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1695450" y="3032125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Learning a semi-restricted Boltzmann Machine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15900" y="2182813"/>
          <a:ext cx="976313" cy="488950"/>
        </p:xfrm>
        <a:graphic>
          <a:graphicData uri="http://schemas.openxmlformats.org/presentationml/2006/ole">
            <p:oleObj spid="_x0000_s23554" name="Equation" r:id="rId4" imgW="507960" imgH="253800" progId="Equation.3">
              <p:embed/>
            </p:oleObj>
          </a:graphicData>
        </a:graphic>
      </p:graphicFrame>
      <p:graphicFrame>
        <p:nvGraphicFramePr>
          <p:cNvPr id="2355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5184775" y="2205038"/>
          <a:ext cx="900113" cy="461962"/>
        </p:xfrm>
        <a:graphic>
          <a:graphicData uri="http://schemas.openxmlformats.org/presentationml/2006/ole">
            <p:oleObj spid="_x0000_s23555" name="Equation" r:id="rId5" imgW="495000" imgH="253800" progId="Equation.3">
              <p:embed/>
            </p:oleObj>
          </a:graphicData>
        </a:graphic>
      </p:graphicFrame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327025" y="3032125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2" name="Oval 7"/>
          <p:cNvSpPr>
            <a:spLocks noChangeArrowheads="1"/>
          </p:cNvSpPr>
          <p:nvPr/>
        </p:nvSpPr>
        <p:spPr bwMode="auto">
          <a:xfrm>
            <a:off x="398463" y="3140075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3" name="Oval 8"/>
          <p:cNvSpPr>
            <a:spLocks noChangeArrowheads="1"/>
          </p:cNvSpPr>
          <p:nvPr/>
        </p:nvSpPr>
        <p:spPr bwMode="auto">
          <a:xfrm>
            <a:off x="852488" y="3140075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723900" y="1592263"/>
            <a:ext cx="1511300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5" name="Oval 10"/>
          <p:cNvSpPr>
            <a:spLocks noChangeArrowheads="1"/>
          </p:cNvSpPr>
          <p:nvPr/>
        </p:nvSpPr>
        <p:spPr bwMode="auto">
          <a:xfrm>
            <a:off x="817563" y="17224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6" name="Oval 11"/>
          <p:cNvSpPr>
            <a:spLocks noChangeArrowheads="1"/>
          </p:cNvSpPr>
          <p:nvPr/>
        </p:nvSpPr>
        <p:spPr bwMode="auto">
          <a:xfrm>
            <a:off x="1322388" y="17224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7" name="Oval 12"/>
          <p:cNvSpPr>
            <a:spLocks noChangeArrowheads="1"/>
          </p:cNvSpPr>
          <p:nvPr/>
        </p:nvSpPr>
        <p:spPr bwMode="auto">
          <a:xfrm>
            <a:off x="1803400" y="1736725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3568" name="AutoShape 13"/>
          <p:cNvCxnSpPr>
            <a:cxnSpLocks noChangeShapeType="1"/>
            <a:stCxn id="23562" idx="7"/>
            <a:endCxn id="23566" idx="3"/>
          </p:cNvCxnSpPr>
          <p:nvPr/>
        </p:nvCxnSpPr>
        <p:spPr bwMode="auto">
          <a:xfrm flipV="1">
            <a:off x="687388" y="2011363"/>
            <a:ext cx="684212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3569" name="Text Box 14"/>
          <p:cNvSpPr txBox="1">
            <a:spLocks noChangeArrowheads="1"/>
          </p:cNvSpPr>
          <p:nvPr/>
        </p:nvSpPr>
        <p:spPr bwMode="auto">
          <a:xfrm>
            <a:off x="433388" y="3103563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23570" name="Text Box 15"/>
          <p:cNvSpPr txBox="1">
            <a:spLocks noChangeArrowheads="1"/>
          </p:cNvSpPr>
          <p:nvPr/>
        </p:nvSpPr>
        <p:spPr bwMode="auto">
          <a:xfrm>
            <a:off x="1371600" y="16637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23571" name="Oval 17"/>
          <p:cNvSpPr>
            <a:spLocks noChangeArrowheads="1"/>
          </p:cNvSpPr>
          <p:nvPr/>
        </p:nvSpPr>
        <p:spPr bwMode="auto">
          <a:xfrm>
            <a:off x="1766888" y="3140075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72" name="Oval 18"/>
          <p:cNvSpPr>
            <a:spLocks noChangeArrowheads="1"/>
          </p:cNvSpPr>
          <p:nvPr/>
        </p:nvSpPr>
        <p:spPr bwMode="auto">
          <a:xfrm>
            <a:off x="2220913" y="3140075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73" name="Rectangle 19"/>
          <p:cNvSpPr>
            <a:spLocks noChangeArrowheads="1"/>
          </p:cNvSpPr>
          <p:nvPr/>
        </p:nvSpPr>
        <p:spPr bwMode="auto">
          <a:xfrm>
            <a:off x="4681538" y="1592263"/>
            <a:ext cx="1511300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74" name="Oval 20"/>
          <p:cNvSpPr>
            <a:spLocks noChangeArrowheads="1"/>
          </p:cNvSpPr>
          <p:nvPr/>
        </p:nvSpPr>
        <p:spPr bwMode="auto">
          <a:xfrm>
            <a:off x="4775200" y="17224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75" name="Oval 21"/>
          <p:cNvSpPr>
            <a:spLocks noChangeArrowheads="1"/>
          </p:cNvSpPr>
          <p:nvPr/>
        </p:nvSpPr>
        <p:spPr bwMode="auto">
          <a:xfrm>
            <a:off x="5280025" y="17224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76" name="Oval 22"/>
          <p:cNvSpPr>
            <a:spLocks noChangeArrowheads="1"/>
          </p:cNvSpPr>
          <p:nvPr/>
        </p:nvSpPr>
        <p:spPr bwMode="auto">
          <a:xfrm>
            <a:off x="5761038" y="1736725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3577" name="AutoShape 23"/>
          <p:cNvCxnSpPr>
            <a:cxnSpLocks noChangeShapeType="1"/>
            <a:stCxn id="23589" idx="0"/>
            <a:endCxn id="23575" idx="3"/>
          </p:cNvCxnSpPr>
          <p:nvPr/>
        </p:nvCxnSpPr>
        <p:spPr bwMode="auto">
          <a:xfrm flipV="1">
            <a:off x="4852988" y="2011363"/>
            <a:ext cx="476250" cy="1130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3578" name="Text Box 24"/>
          <p:cNvSpPr txBox="1">
            <a:spLocks noChangeArrowheads="1"/>
          </p:cNvSpPr>
          <p:nvPr/>
        </p:nvSpPr>
        <p:spPr bwMode="auto">
          <a:xfrm>
            <a:off x="1803400" y="3103563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23579" name="Text Box 25"/>
          <p:cNvSpPr txBox="1">
            <a:spLocks noChangeArrowheads="1"/>
          </p:cNvSpPr>
          <p:nvPr/>
        </p:nvSpPr>
        <p:spPr bwMode="auto">
          <a:xfrm>
            <a:off x="5329238" y="16637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23580" name="Text Box 26"/>
          <p:cNvSpPr txBox="1">
            <a:spLocks noChangeArrowheads="1"/>
          </p:cNvSpPr>
          <p:nvPr/>
        </p:nvSpPr>
        <p:spPr bwMode="auto">
          <a:xfrm>
            <a:off x="471488" y="3644900"/>
            <a:ext cx="5216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t = 0                                                      t = 1   </a:t>
            </a:r>
          </a:p>
        </p:txBody>
      </p:sp>
      <p:graphicFrame>
        <p:nvGraphicFramePr>
          <p:cNvPr id="23556" name="Object 27"/>
          <p:cNvGraphicFramePr>
            <a:graphicFrameLocks noChangeAspect="1"/>
          </p:cNvGraphicFramePr>
          <p:nvPr>
            <p:ph sz="quarter" idx="4"/>
          </p:nvPr>
        </p:nvGraphicFramePr>
        <p:xfrm>
          <a:off x="576263" y="4652963"/>
          <a:ext cx="4221162" cy="561975"/>
        </p:xfrm>
        <a:graphic>
          <a:graphicData uri="http://schemas.openxmlformats.org/presentationml/2006/ole">
            <p:oleObj spid="_x0000_s23556" name="Equation" r:id="rId6" imgW="1904760" imgH="253800" progId="Equation.3">
              <p:embed/>
            </p:oleObj>
          </a:graphicData>
        </a:graphic>
      </p:graphicFrame>
      <p:sp>
        <p:nvSpPr>
          <p:cNvPr id="23581" name="Text Box 28"/>
          <p:cNvSpPr txBox="1">
            <a:spLocks noChangeArrowheads="1"/>
          </p:cNvSpPr>
          <p:nvPr/>
        </p:nvSpPr>
        <p:spPr bwMode="auto">
          <a:xfrm>
            <a:off x="6335713" y="1341438"/>
            <a:ext cx="26289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Start with a training vector on the visible units.</a:t>
            </a:r>
          </a:p>
          <a:p>
            <a:pPr>
              <a:spcBef>
                <a:spcPct val="50000"/>
              </a:spcBef>
            </a:pPr>
            <a:r>
              <a:rPr lang="en-US" sz="2000"/>
              <a:t>2. Update all of the hidden units in parallel</a:t>
            </a:r>
          </a:p>
          <a:p>
            <a:pPr>
              <a:spcBef>
                <a:spcPct val="50000"/>
              </a:spcBef>
            </a:pPr>
            <a:r>
              <a:rPr lang="en-US" sz="2000"/>
              <a:t>3. Repeatedly update all of the visible units in parallel using mean-field updates (with the hiddens fixed) to get a “reconstruction”.</a:t>
            </a:r>
          </a:p>
          <a:p>
            <a:pPr>
              <a:spcBef>
                <a:spcPct val="50000"/>
              </a:spcBef>
            </a:pPr>
            <a:r>
              <a:rPr lang="en-US" sz="2000"/>
              <a:t>4. Update all of the hidden units again</a:t>
            </a:r>
            <a:r>
              <a:rPr lang="en-US" sz="1800"/>
              <a:t>. </a:t>
            </a:r>
          </a:p>
        </p:txBody>
      </p:sp>
      <p:sp>
        <p:nvSpPr>
          <p:cNvPr id="23582" name="Text Box 29"/>
          <p:cNvSpPr txBox="1">
            <a:spLocks noChangeArrowheads="1"/>
          </p:cNvSpPr>
          <p:nvPr/>
        </p:nvSpPr>
        <p:spPr bwMode="auto">
          <a:xfrm>
            <a:off x="4283075" y="3933825"/>
            <a:ext cx="205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reconstruction</a:t>
            </a:r>
          </a:p>
        </p:txBody>
      </p:sp>
      <p:sp>
        <p:nvSpPr>
          <p:cNvPr id="23583" name="Text Box 30"/>
          <p:cNvSpPr txBox="1">
            <a:spLocks noChangeArrowheads="1"/>
          </p:cNvSpPr>
          <p:nvPr/>
        </p:nvSpPr>
        <p:spPr bwMode="auto">
          <a:xfrm>
            <a:off x="471488" y="3970338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  <p:graphicFrame>
        <p:nvGraphicFramePr>
          <p:cNvPr id="23557" name="Object 31"/>
          <p:cNvGraphicFramePr>
            <a:graphicFrameLocks noChangeAspect="1"/>
          </p:cNvGraphicFramePr>
          <p:nvPr/>
        </p:nvGraphicFramePr>
        <p:xfrm>
          <a:off x="647700" y="5445125"/>
          <a:ext cx="4211638" cy="542925"/>
        </p:xfrm>
        <a:graphic>
          <a:graphicData uri="http://schemas.openxmlformats.org/presentationml/2006/ole">
            <p:oleObj spid="_x0000_s23557" name="Equation" r:id="rId7" imgW="1866600" imgH="241200" progId="Equation.3">
              <p:embed/>
            </p:oleObj>
          </a:graphicData>
        </a:graphic>
      </p:graphicFrame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866775" y="310515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k</a:t>
            </a:r>
          </a:p>
        </p:txBody>
      </p:sp>
      <p:sp>
        <p:nvSpPr>
          <p:cNvPr id="23585" name="Rectangle 34"/>
          <p:cNvSpPr>
            <a:spLocks noChangeArrowheads="1"/>
          </p:cNvSpPr>
          <p:nvPr/>
        </p:nvSpPr>
        <p:spPr bwMode="auto">
          <a:xfrm>
            <a:off x="3135313" y="30337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86" name="Oval 35"/>
          <p:cNvSpPr>
            <a:spLocks noChangeArrowheads="1"/>
          </p:cNvSpPr>
          <p:nvPr/>
        </p:nvSpPr>
        <p:spPr bwMode="auto">
          <a:xfrm>
            <a:off x="3206750" y="3141663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87" name="Oval 36"/>
          <p:cNvSpPr>
            <a:spLocks noChangeArrowheads="1"/>
          </p:cNvSpPr>
          <p:nvPr/>
        </p:nvSpPr>
        <p:spPr bwMode="auto">
          <a:xfrm>
            <a:off x="3660775" y="3141663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88" name="Text Box 37"/>
          <p:cNvSpPr txBox="1">
            <a:spLocks noChangeArrowheads="1"/>
          </p:cNvSpPr>
          <p:nvPr/>
        </p:nvSpPr>
        <p:spPr bwMode="auto">
          <a:xfrm>
            <a:off x="3243263" y="3105150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23589" name="Oval 39"/>
          <p:cNvSpPr>
            <a:spLocks noChangeArrowheads="1"/>
          </p:cNvSpPr>
          <p:nvPr/>
        </p:nvSpPr>
        <p:spPr bwMode="auto">
          <a:xfrm>
            <a:off x="4683125" y="3141663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0" name="Oval 40"/>
          <p:cNvSpPr>
            <a:spLocks noChangeArrowheads="1"/>
          </p:cNvSpPr>
          <p:nvPr/>
        </p:nvSpPr>
        <p:spPr bwMode="auto">
          <a:xfrm>
            <a:off x="5137150" y="3141663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1" name="Text Box 41"/>
          <p:cNvSpPr txBox="1">
            <a:spLocks noChangeArrowheads="1"/>
          </p:cNvSpPr>
          <p:nvPr/>
        </p:nvSpPr>
        <p:spPr bwMode="auto">
          <a:xfrm>
            <a:off x="4716463" y="310356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cxnSp>
        <p:nvCxnSpPr>
          <p:cNvPr id="23592" name="AutoShape 43"/>
          <p:cNvCxnSpPr>
            <a:cxnSpLocks noChangeShapeType="1"/>
            <a:stCxn id="23564" idx="2"/>
            <a:endCxn id="23559" idx="0"/>
          </p:cNvCxnSpPr>
          <p:nvPr/>
        </p:nvCxnSpPr>
        <p:spPr bwMode="auto">
          <a:xfrm>
            <a:off x="1479550" y="2203450"/>
            <a:ext cx="720725" cy="8286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93" name="AutoShape 44"/>
          <p:cNvCxnSpPr>
            <a:cxnSpLocks noChangeShapeType="1"/>
            <a:stCxn id="23564" idx="2"/>
            <a:endCxn id="23585" idx="0"/>
          </p:cNvCxnSpPr>
          <p:nvPr/>
        </p:nvCxnSpPr>
        <p:spPr bwMode="auto">
          <a:xfrm>
            <a:off x="1479550" y="2203450"/>
            <a:ext cx="2160588" cy="8302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94" name="AutoShape 45"/>
          <p:cNvCxnSpPr>
            <a:cxnSpLocks noChangeShapeType="1"/>
            <a:stCxn id="23564" idx="2"/>
            <a:endCxn id="23558" idx="0"/>
          </p:cNvCxnSpPr>
          <p:nvPr/>
        </p:nvCxnSpPr>
        <p:spPr bwMode="auto">
          <a:xfrm>
            <a:off x="1479550" y="2203450"/>
            <a:ext cx="3597275" cy="8286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95" name="AutoShape 46"/>
          <p:cNvCxnSpPr>
            <a:cxnSpLocks noChangeShapeType="1"/>
            <a:stCxn id="23561" idx="3"/>
            <a:endCxn id="23559" idx="1"/>
          </p:cNvCxnSpPr>
          <p:nvPr/>
        </p:nvCxnSpPr>
        <p:spPr bwMode="auto">
          <a:xfrm>
            <a:off x="1335088" y="3321050"/>
            <a:ext cx="360362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96" name="AutoShape 47"/>
          <p:cNvCxnSpPr>
            <a:cxnSpLocks noChangeShapeType="1"/>
            <a:stCxn id="23585" idx="3"/>
            <a:endCxn id="23558" idx="1"/>
          </p:cNvCxnSpPr>
          <p:nvPr/>
        </p:nvCxnSpPr>
        <p:spPr bwMode="auto">
          <a:xfrm flipV="1">
            <a:off x="4143375" y="3321050"/>
            <a:ext cx="428625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97" name="AutoShape 48"/>
          <p:cNvCxnSpPr>
            <a:cxnSpLocks noChangeShapeType="1"/>
            <a:stCxn id="23559" idx="3"/>
            <a:endCxn id="23585" idx="1"/>
          </p:cNvCxnSpPr>
          <p:nvPr/>
        </p:nvCxnSpPr>
        <p:spPr bwMode="auto">
          <a:xfrm>
            <a:off x="2703513" y="3321050"/>
            <a:ext cx="431800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98" name="Text Box 52"/>
          <p:cNvSpPr txBox="1">
            <a:spLocks noChangeArrowheads="1"/>
          </p:cNvSpPr>
          <p:nvPr/>
        </p:nvSpPr>
        <p:spPr bwMode="auto">
          <a:xfrm>
            <a:off x="2235200" y="310515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k</a:t>
            </a:r>
          </a:p>
        </p:txBody>
      </p:sp>
      <p:sp>
        <p:nvSpPr>
          <p:cNvPr id="23599" name="Text Box 53"/>
          <p:cNvSpPr txBox="1">
            <a:spLocks noChangeArrowheads="1"/>
          </p:cNvSpPr>
          <p:nvPr/>
        </p:nvSpPr>
        <p:spPr bwMode="auto">
          <a:xfrm>
            <a:off x="3675063" y="3105150"/>
            <a:ext cx="39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k</a:t>
            </a:r>
          </a:p>
        </p:txBody>
      </p:sp>
      <p:sp>
        <p:nvSpPr>
          <p:cNvPr id="23600" name="Text Box 54"/>
          <p:cNvSpPr txBox="1">
            <a:spLocks noChangeArrowheads="1"/>
          </p:cNvSpPr>
          <p:nvPr/>
        </p:nvSpPr>
        <p:spPr bwMode="auto">
          <a:xfrm>
            <a:off x="5148263" y="3105150"/>
            <a:ext cx="39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k</a:t>
            </a:r>
          </a:p>
        </p:txBody>
      </p:sp>
      <p:sp>
        <p:nvSpPr>
          <p:cNvPr id="23601" name="Text Box 55"/>
          <p:cNvSpPr txBox="1">
            <a:spLocks noChangeArrowheads="1"/>
          </p:cNvSpPr>
          <p:nvPr/>
        </p:nvSpPr>
        <p:spPr bwMode="auto">
          <a:xfrm>
            <a:off x="358775" y="6092825"/>
            <a:ext cx="190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update for a lateral weight</a:t>
            </a:r>
          </a:p>
        </p:txBody>
      </p:sp>
      <p:sp>
        <p:nvSpPr>
          <p:cNvPr id="23602" name="Line 56"/>
          <p:cNvSpPr>
            <a:spLocks noChangeShapeType="1"/>
          </p:cNvSpPr>
          <p:nvPr/>
        </p:nvSpPr>
        <p:spPr bwMode="auto">
          <a:xfrm flipV="1">
            <a:off x="935038" y="5913438"/>
            <a:ext cx="0" cy="2159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Learning in Semi-restricted Boltzmann Machines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333CC"/>
                </a:solidFill>
              </a:rPr>
              <a:t>Method 1:</a:t>
            </a:r>
            <a:r>
              <a:rPr lang="en-US" smtClean="0"/>
              <a:t> To form a reconstruction, cycle through the visible units updating each in turn using the top-down input from the hiddens plus the lateral input from the other visibles. </a:t>
            </a:r>
          </a:p>
          <a:p>
            <a:pPr eaLnBrk="1" hangingPunct="1"/>
            <a:r>
              <a:rPr lang="en-US" smtClean="0">
                <a:solidFill>
                  <a:srgbClr val="3333CC"/>
                </a:solidFill>
              </a:rPr>
              <a:t>Method 2:</a:t>
            </a:r>
            <a:r>
              <a:rPr lang="en-US" smtClean="0"/>
              <a:t> Use “mean field” visible units that have real values. Update them all in parallel.</a:t>
            </a:r>
          </a:p>
          <a:p>
            <a:pPr lvl="1" eaLnBrk="1" hangingPunct="1"/>
            <a:r>
              <a:rPr lang="en-US" smtClean="0"/>
              <a:t>Use damping to prevent oscillations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1763713" y="4868863"/>
          <a:ext cx="4344987" cy="741362"/>
        </p:xfrm>
        <a:graphic>
          <a:graphicData uri="http://schemas.openxmlformats.org/presentationml/2006/ole">
            <p:oleObj spid="_x0000_s24578" name="Equation" r:id="rId4" imgW="1562040" imgH="266400" progId="Equation.3">
              <p:embed/>
            </p:oleObj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56213" y="5949950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total input to i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651500" y="5661025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463800" y="598487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damping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059113" y="5661025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Belief Nets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465637" cy="5624513"/>
          </a:xfrm>
        </p:spPr>
        <p:txBody>
          <a:bodyPr/>
          <a:lstStyle/>
          <a:p>
            <a:pPr eaLnBrk="1" hangingPunct="1"/>
            <a:r>
              <a:rPr lang="en-US" sz="2400" smtClean="0"/>
              <a:t>A belief net is a directed acyclic graph composed of stochastic variables.</a:t>
            </a:r>
          </a:p>
          <a:p>
            <a:pPr eaLnBrk="1" hangingPunct="1"/>
            <a:r>
              <a:rPr lang="en-US" sz="2400" smtClean="0"/>
              <a:t>We get to observe some of the variables and we would like to solve two problems:</a:t>
            </a:r>
          </a:p>
          <a:p>
            <a:pPr eaLnBrk="1" hangingPunct="1"/>
            <a:r>
              <a:rPr lang="en-US" sz="2400" smtClean="0">
                <a:solidFill>
                  <a:srgbClr val="3333CC"/>
                </a:solidFill>
              </a:rPr>
              <a:t>The inference problem:</a:t>
            </a:r>
            <a:r>
              <a:rPr lang="en-US" sz="2400" smtClean="0"/>
              <a:t> Infer the states of the unobserved variables.</a:t>
            </a:r>
          </a:p>
          <a:p>
            <a:pPr eaLnBrk="1" hangingPunct="1"/>
            <a:r>
              <a:rPr lang="en-US" sz="2400" smtClean="0">
                <a:solidFill>
                  <a:srgbClr val="3333CC"/>
                </a:solidFill>
              </a:rPr>
              <a:t>The learning problem:</a:t>
            </a:r>
            <a:r>
              <a:rPr lang="en-US" sz="2400" smtClean="0"/>
              <a:t> Adjust the interactions between variables to make the network more likely to generate the observed data.</a:t>
            </a:r>
          </a:p>
        </p:txBody>
      </p:sp>
      <p:sp>
        <p:nvSpPr>
          <p:cNvPr id="36868" name="Oval 4"/>
          <p:cNvSpPr>
            <a:spLocks noChangeAspect="1" noChangeArrowheads="1"/>
          </p:cNvSpPr>
          <p:nvPr/>
        </p:nvSpPr>
        <p:spPr bwMode="auto">
          <a:xfrm>
            <a:off x="5724525" y="1557338"/>
            <a:ext cx="360363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69" name="Oval 5"/>
          <p:cNvSpPr>
            <a:spLocks noChangeAspect="1" noChangeArrowheads="1"/>
          </p:cNvSpPr>
          <p:nvPr/>
        </p:nvSpPr>
        <p:spPr bwMode="auto">
          <a:xfrm>
            <a:off x="5003800" y="2997200"/>
            <a:ext cx="360363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70" name="Oval 6"/>
          <p:cNvSpPr>
            <a:spLocks noChangeAspect="1" noChangeArrowheads="1"/>
          </p:cNvSpPr>
          <p:nvPr/>
        </p:nvSpPr>
        <p:spPr bwMode="auto">
          <a:xfrm>
            <a:off x="5508625" y="4437063"/>
            <a:ext cx="360363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71" name="Oval 7"/>
          <p:cNvSpPr>
            <a:spLocks noChangeAspect="1" noChangeArrowheads="1"/>
          </p:cNvSpPr>
          <p:nvPr/>
        </p:nvSpPr>
        <p:spPr bwMode="auto">
          <a:xfrm>
            <a:off x="7667625" y="4437063"/>
            <a:ext cx="360363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72" name="Oval 8"/>
          <p:cNvSpPr>
            <a:spLocks noChangeAspect="1" noChangeArrowheads="1"/>
          </p:cNvSpPr>
          <p:nvPr/>
        </p:nvSpPr>
        <p:spPr bwMode="auto">
          <a:xfrm>
            <a:off x="6516688" y="2997200"/>
            <a:ext cx="360362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36873" name="AutoShape 9"/>
          <p:cNvCxnSpPr>
            <a:cxnSpLocks noChangeShapeType="1"/>
            <a:stCxn id="36868" idx="5"/>
            <a:endCxn id="36872" idx="1"/>
          </p:cNvCxnSpPr>
          <p:nvPr/>
        </p:nvCxnSpPr>
        <p:spPr bwMode="auto">
          <a:xfrm>
            <a:off x="6032500" y="1865313"/>
            <a:ext cx="536575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4" name="AutoShape 10"/>
          <p:cNvCxnSpPr>
            <a:cxnSpLocks noChangeShapeType="1"/>
            <a:stCxn id="36872" idx="7"/>
            <a:endCxn id="36872" idx="7"/>
          </p:cNvCxnSpPr>
          <p:nvPr/>
        </p:nvCxnSpPr>
        <p:spPr bwMode="auto">
          <a:xfrm>
            <a:off x="6824663" y="30495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5" name="AutoShape 11"/>
          <p:cNvCxnSpPr>
            <a:cxnSpLocks noChangeShapeType="1"/>
            <a:stCxn id="36888" idx="3"/>
            <a:endCxn id="36872" idx="7"/>
          </p:cNvCxnSpPr>
          <p:nvPr/>
        </p:nvCxnSpPr>
        <p:spPr bwMode="auto">
          <a:xfrm flipH="1">
            <a:off x="6824663" y="1865313"/>
            <a:ext cx="46355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6" name="AutoShape 12"/>
          <p:cNvCxnSpPr>
            <a:cxnSpLocks noChangeShapeType="1"/>
          </p:cNvCxnSpPr>
          <p:nvPr/>
        </p:nvCxnSpPr>
        <p:spPr bwMode="auto">
          <a:xfrm>
            <a:off x="8281988" y="3429000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7" name="AutoShape 13"/>
          <p:cNvCxnSpPr>
            <a:cxnSpLocks noChangeShapeType="1"/>
            <a:stCxn id="36872" idx="4"/>
            <a:endCxn id="36870" idx="7"/>
          </p:cNvCxnSpPr>
          <p:nvPr/>
        </p:nvCxnSpPr>
        <p:spPr bwMode="auto">
          <a:xfrm flipH="1">
            <a:off x="5816600" y="3357563"/>
            <a:ext cx="881063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8" name="AutoShape 14"/>
          <p:cNvCxnSpPr>
            <a:cxnSpLocks noChangeShapeType="1"/>
            <a:stCxn id="36872" idx="5"/>
            <a:endCxn id="36871" idx="1"/>
          </p:cNvCxnSpPr>
          <p:nvPr/>
        </p:nvCxnSpPr>
        <p:spPr bwMode="auto">
          <a:xfrm>
            <a:off x="6824663" y="3305175"/>
            <a:ext cx="89535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879" name="Oval 15"/>
          <p:cNvSpPr>
            <a:spLocks noChangeAspect="1" noChangeArrowheads="1"/>
          </p:cNvSpPr>
          <p:nvPr/>
        </p:nvSpPr>
        <p:spPr bwMode="auto">
          <a:xfrm>
            <a:off x="8101013" y="3068638"/>
            <a:ext cx="360362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36880" name="AutoShape 16"/>
          <p:cNvCxnSpPr>
            <a:cxnSpLocks noChangeShapeType="1"/>
            <a:stCxn id="36879" idx="3"/>
            <a:endCxn id="36871" idx="0"/>
          </p:cNvCxnSpPr>
          <p:nvPr/>
        </p:nvCxnSpPr>
        <p:spPr bwMode="auto">
          <a:xfrm flipH="1">
            <a:off x="7848600" y="3376613"/>
            <a:ext cx="304800" cy="1060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1" name="AutoShape 17"/>
          <p:cNvCxnSpPr>
            <a:cxnSpLocks noChangeShapeType="1"/>
            <a:stCxn id="36868" idx="3"/>
            <a:endCxn id="36869" idx="0"/>
          </p:cNvCxnSpPr>
          <p:nvPr/>
        </p:nvCxnSpPr>
        <p:spPr bwMode="auto">
          <a:xfrm flipH="1">
            <a:off x="5184775" y="1865313"/>
            <a:ext cx="592138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2" name="AutoShape 18"/>
          <p:cNvCxnSpPr>
            <a:cxnSpLocks noChangeShapeType="1"/>
            <a:stCxn id="36888" idx="5"/>
            <a:endCxn id="36879" idx="1"/>
          </p:cNvCxnSpPr>
          <p:nvPr/>
        </p:nvCxnSpPr>
        <p:spPr bwMode="auto">
          <a:xfrm>
            <a:off x="7543800" y="1865313"/>
            <a:ext cx="609600" cy="1255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3" name="AutoShape 19"/>
          <p:cNvCxnSpPr>
            <a:cxnSpLocks noChangeShapeType="1"/>
            <a:stCxn id="36879" idx="2"/>
            <a:endCxn id="36870" idx="6"/>
          </p:cNvCxnSpPr>
          <p:nvPr/>
        </p:nvCxnSpPr>
        <p:spPr bwMode="auto">
          <a:xfrm flipH="1">
            <a:off x="5868988" y="3249613"/>
            <a:ext cx="2232025" cy="136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4" name="AutoShape 20"/>
          <p:cNvCxnSpPr>
            <a:cxnSpLocks noChangeShapeType="1"/>
            <a:stCxn id="36868" idx="4"/>
            <a:endCxn id="36870" idx="0"/>
          </p:cNvCxnSpPr>
          <p:nvPr/>
        </p:nvCxnSpPr>
        <p:spPr bwMode="auto">
          <a:xfrm flipH="1">
            <a:off x="5689600" y="1917700"/>
            <a:ext cx="215900" cy="2519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85" name="AutoShape 21"/>
          <p:cNvCxnSpPr>
            <a:cxnSpLocks noChangeShapeType="1"/>
            <a:stCxn id="36869" idx="4"/>
            <a:endCxn id="36870" idx="1"/>
          </p:cNvCxnSpPr>
          <p:nvPr/>
        </p:nvCxnSpPr>
        <p:spPr bwMode="auto">
          <a:xfrm>
            <a:off x="5184775" y="3357563"/>
            <a:ext cx="376238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740650" y="1304925"/>
            <a:ext cx="1258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stochastic</a:t>
            </a:r>
          </a:p>
          <a:p>
            <a:r>
              <a:rPr lang="en-US" sz="1800"/>
              <a:t>hidden        cause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8008938" y="4384675"/>
            <a:ext cx="88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visible </a:t>
            </a:r>
          </a:p>
          <a:p>
            <a:r>
              <a:rPr lang="en-US" sz="1800"/>
              <a:t>effect</a:t>
            </a:r>
          </a:p>
        </p:txBody>
      </p:sp>
      <p:sp>
        <p:nvSpPr>
          <p:cNvPr id="36888" name="Oval 24"/>
          <p:cNvSpPr>
            <a:spLocks noChangeAspect="1" noChangeArrowheads="1"/>
          </p:cNvSpPr>
          <p:nvPr/>
        </p:nvSpPr>
        <p:spPr bwMode="auto">
          <a:xfrm>
            <a:off x="7235825" y="1557338"/>
            <a:ext cx="360363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4894263" y="5108575"/>
            <a:ext cx="4241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We will use nets composed of layers of stochastic binary variables with weighted connections.  Later, we will generalize to other types of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Results on modeling natural image patches using a stack of RBM’s </a:t>
            </a:r>
            <a:r>
              <a:rPr lang="en-US" sz="2800" smtClean="0"/>
              <a:t>(Osindero and Hinton)</a:t>
            </a:r>
            <a:r>
              <a:rPr lang="en-US" sz="3200" smtClean="0"/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376363"/>
            <a:ext cx="4943475" cy="4852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Stack of RBM’s learned one at a time.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400 Gaussian visible units that see whitened image patches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Derived from 100,000 Van Hateren image patches, each 20x20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hidden units are all binary.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The lateral connections are learned when they are the visible units of their RBM.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Reconstruction involves letting the visible units of each RBM settle using mean-field dynamics.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already decided states in the level above determine the effective biases during mean-field settling.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6478588" y="3024188"/>
            <a:ext cx="2341562" cy="5857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6613525" y="3205163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7199313" y="3205163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7785100" y="3205163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8369300" y="3205163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6884988" y="3340100"/>
            <a:ext cx="3143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7469188" y="3340100"/>
            <a:ext cx="3143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8054975" y="3340100"/>
            <a:ext cx="3143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44" name="Freeform 12"/>
          <p:cNvSpPr>
            <a:spLocks/>
          </p:cNvSpPr>
          <p:nvPr/>
        </p:nvSpPr>
        <p:spPr bwMode="auto">
          <a:xfrm>
            <a:off x="6884988" y="3070225"/>
            <a:ext cx="1530350" cy="134938"/>
          </a:xfrm>
          <a:custGeom>
            <a:avLst/>
            <a:gdLst>
              <a:gd name="T0" fmla="*/ 0 w 1077"/>
              <a:gd name="T1" fmla="*/ 80212632 h 227"/>
              <a:gd name="T2" fmla="*/ 1086257071 w 1077"/>
              <a:gd name="T3" fmla="*/ 0 h 227"/>
              <a:gd name="T4" fmla="*/ 2147483647 w 1077"/>
              <a:gd name="T5" fmla="*/ 80212632 h 227"/>
              <a:gd name="T6" fmla="*/ 0 60000 65536"/>
              <a:gd name="T7" fmla="*/ 0 60000 65536"/>
              <a:gd name="T8" fmla="*/ 0 60000 65536"/>
              <a:gd name="T9" fmla="*/ 0 w 1077"/>
              <a:gd name="T10" fmla="*/ 0 h 227"/>
              <a:gd name="T11" fmla="*/ 1077 w 107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7" h="227">
                <a:moveTo>
                  <a:pt x="0" y="227"/>
                </a:moveTo>
                <a:cubicBezTo>
                  <a:pt x="179" y="113"/>
                  <a:pt x="359" y="0"/>
                  <a:pt x="538" y="0"/>
                </a:cubicBezTo>
                <a:cubicBezTo>
                  <a:pt x="717" y="0"/>
                  <a:pt x="987" y="189"/>
                  <a:pt x="1077" y="227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6478588" y="4283075"/>
            <a:ext cx="2341562" cy="585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6613525" y="4464050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7199313" y="4464050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48" name="Oval 16"/>
          <p:cNvSpPr>
            <a:spLocks noChangeArrowheads="1"/>
          </p:cNvSpPr>
          <p:nvPr/>
        </p:nvSpPr>
        <p:spPr bwMode="auto">
          <a:xfrm>
            <a:off x="7785100" y="4464050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8369300" y="4464050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6884988" y="4598988"/>
            <a:ext cx="3143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7469188" y="4598988"/>
            <a:ext cx="3143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8054975" y="4598988"/>
            <a:ext cx="3143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53" name="Freeform 21"/>
          <p:cNvSpPr>
            <a:spLocks/>
          </p:cNvSpPr>
          <p:nvPr/>
        </p:nvSpPr>
        <p:spPr bwMode="auto">
          <a:xfrm>
            <a:off x="6884988" y="4329113"/>
            <a:ext cx="1530350" cy="134937"/>
          </a:xfrm>
          <a:custGeom>
            <a:avLst/>
            <a:gdLst>
              <a:gd name="T0" fmla="*/ 0 w 1077"/>
              <a:gd name="T1" fmla="*/ 80211443 h 227"/>
              <a:gd name="T2" fmla="*/ 1086257071 w 1077"/>
              <a:gd name="T3" fmla="*/ 0 h 227"/>
              <a:gd name="T4" fmla="*/ 2147483647 w 1077"/>
              <a:gd name="T5" fmla="*/ 80211443 h 227"/>
              <a:gd name="T6" fmla="*/ 0 60000 65536"/>
              <a:gd name="T7" fmla="*/ 0 60000 65536"/>
              <a:gd name="T8" fmla="*/ 0 60000 65536"/>
              <a:gd name="T9" fmla="*/ 0 w 1077"/>
              <a:gd name="T10" fmla="*/ 0 h 227"/>
              <a:gd name="T11" fmla="*/ 1077 w 107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7" h="227">
                <a:moveTo>
                  <a:pt x="0" y="227"/>
                </a:moveTo>
                <a:cubicBezTo>
                  <a:pt x="179" y="113"/>
                  <a:pt x="359" y="0"/>
                  <a:pt x="538" y="0"/>
                </a:cubicBezTo>
                <a:cubicBezTo>
                  <a:pt x="717" y="0"/>
                  <a:pt x="987" y="189"/>
                  <a:pt x="1077" y="227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6478588" y="1763713"/>
            <a:ext cx="2341562" cy="5857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55" name="Oval 23"/>
          <p:cNvSpPr>
            <a:spLocks noChangeArrowheads="1"/>
          </p:cNvSpPr>
          <p:nvPr/>
        </p:nvSpPr>
        <p:spPr bwMode="auto">
          <a:xfrm>
            <a:off x="6613525" y="1944688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56" name="Oval 24"/>
          <p:cNvSpPr>
            <a:spLocks noChangeArrowheads="1"/>
          </p:cNvSpPr>
          <p:nvPr/>
        </p:nvSpPr>
        <p:spPr bwMode="auto">
          <a:xfrm>
            <a:off x="7199313" y="1944688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57" name="Oval 25"/>
          <p:cNvSpPr>
            <a:spLocks noChangeArrowheads="1"/>
          </p:cNvSpPr>
          <p:nvPr/>
        </p:nvSpPr>
        <p:spPr bwMode="auto">
          <a:xfrm>
            <a:off x="7785100" y="1944688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58" name="Oval 26"/>
          <p:cNvSpPr>
            <a:spLocks noChangeArrowheads="1"/>
          </p:cNvSpPr>
          <p:nvPr/>
        </p:nvSpPr>
        <p:spPr bwMode="auto">
          <a:xfrm>
            <a:off x="8369300" y="1944688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 flipH="1">
            <a:off x="6678613" y="2214563"/>
            <a:ext cx="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auto">
          <a:xfrm>
            <a:off x="6478588" y="5540375"/>
            <a:ext cx="2341562" cy="585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61" name="Oval 29"/>
          <p:cNvSpPr>
            <a:spLocks noChangeArrowheads="1"/>
          </p:cNvSpPr>
          <p:nvPr/>
        </p:nvSpPr>
        <p:spPr bwMode="auto">
          <a:xfrm>
            <a:off x="6613525" y="5721350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>
            <a:off x="7199313" y="5721350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>
            <a:off x="7785100" y="5721350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>
            <a:off x="8369300" y="5721350"/>
            <a:ext cx="269875" cy="269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 flipH="1">
            <a:off x="6794500" y="2214563"/>
            <a:ext cx="53975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>
            <a:off x="7378700" y="2214563"/>
            <a:ext cx="49530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 flipH="1">
            <a:off x="8008938" y="2214563"/>
            <a:ext cx="49530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flipH="1">
            <a:off x="7378700" y="2214563"/>
            <a:ext cx="53975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flipH="1">
            <a:off x="6678613" y="3475038"/>
            <a:ext cx="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 flipH="1">
            <a:off x="6794500" y="3475038"/>
            <a:ext cx="53975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>
            <a:off x="7378700" y="3475038"/>
            <a:ext cx="49530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 flipH="1">
            <a:off x="8008938" y="3475038"/>
            <a:ext cx="49530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3" name="Line 41"/>
          <p:cNvSpPr>
            <a:spLocks noChangeShapeType="1"/>
          </p:cNvSpPr>
          <p:nvPr/>
        </p:nvSpPr>
        <p:spPr bwMode="auto">
          <a:xfrm flipH="1">
            <a:off x="7378700" y="3475038"/>
            <a:ext cx="539750" cy="9890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4" name="Line 42"/>
          <p:cNvSpPr>
            <a:spLocks noChangeShapeType="1"/>
          </p:cNvSpPr>
          <p:nvPr/>
        </p:nvSpPr>
        <p:spPr bwMode="auto">
          <a:xfrm flipH="1">
            <a:off x="6678613" y="4733925"/>
            <a:ext cx="0" cy="9890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5" name="Line 43"/>
          <p:cNvSpPr>
            <a:spLocks noChangeShapeType="1"/>
          </p:cNvSpPr>
          <p:nvPr/>
        </p:nvSpPr>
        <p:spPr bwMode="auto">
          <a:xfrm flipH="1">
            <a:off x="6794500" y="4733925"/>
            <a:ext cx="539750" cy="9890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6" name="Line 44"/>
          <p:cNvSpPr>
            <a:spLocks noChangeShapeType="1"/>
          </p:cNvSpPr>
          <p:nvPr/>
        </p:nvSpPr>
        <p:spPr bwMode="auto">
          <a:xfrm>
            <a:off x="7378700" y="4733925"/>
            <a:ext cx="495300" cy="9890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 flipH="1">
            <a:off x="8008938" y="4733925"/>
            <a:ext cx="495300" cy="9890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8" name="Line 46"/>
          <p:cNvSpPr>
            <a:spLocks noChangeShapeType="1"/>
          </p:cNvSpPr>
          <p:nvPr/>
        </p:nvSpPr>
        <p:spPr bwMode="auto">
          <a:xfrm flipH="1">
            <a:off x="7378700" y="4733925"/>
            <a:ext cx="539750" cy="9890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9" name="Text Box 47"/>
          <p:cNvSpPr txBox="1">
            <a:spLocks noChangeArrowheads="1"/>
          </p:cNvSpPr>
          <p:nvPr/>
        </p:nvSpPr>
        <p:spPr bwMode="auto">
          <a:xfrm>
            <a:off x="6613525" y="5051425"/>
            <a:ext cx="1984375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/>
              <a:t>Directed Connections</a:t>
            </a:r>
            <a:endParaRPr lang="en-US" sz="1400"/>
          </a:p>
        </p:txBody>
      </p:sp>
      <p:sp>
        <p:nvSpPr>
          <p:cNvPr id="95280" name="Text Box 48"/>
          <p:cNvSpPr txBox="1">
            <a:spLocks noChangeArrowheads="1"/>
          </p:cNvSpPr>
          <p:nvPr/>
        </p:nvSpPr>
        <p:spPr bwMode="auto">
          <a:xfrm>
            <a:off x="6613525" y="3770313"/>
            <a:ext cx="1984375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/>
              <a:t>Directed Connections</a:t>
            </a:r>
            <a:endParaRPr lang="en-US" sz="1400"/>
          </a:p>
        </p:txBody>
      </p:sp>
      <p:sp>
        <p:nvSpPr>
          <p:cNvPr id="95281" name="Text Box 49"/>
          <p:cNvSpPr txBox="1">
            <a:spLocks noChangeArrowheads="1"/>
          </p:cNvSpPr>
          <p:nvPr/>
        </p:nvSpPr>
        <p:spPr bwMode="auto">
          <a:xfrm>
            <a:off x="6613525" y="2540000"/>
            <a:ext cx="2206625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/>
              <a:t>Undirected Connections</a:t>
            </a:r>
            <a:endParaRPr lang="en-US" sz="1400"/>
          </a:p>
        </p:txBody>
      </p:sp>
      <p:sp>
        <p:nvSpPr>
          <p:cNvPr id="95282" name="Text Box 50"/>
          <p:cNvSpPr txBox="1">
            <a:spLocks noChangeArrowheads="1"/>
          </p:cNvSpPr>
          <p:nvPr/>
        </p:nvSpPr>
        <p:spPr bwMode="auto">
          <a:xfrm>
            <a:off x="5399088" y="5445125"/>
            <a:ext cx="1082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400 Gaussian units </a:t>
            </a:r>
            <a:endParaRPr lang="en-US" sz="1600"/>
          </a:p>
        </p:txBody>
      </p:sp>
      <p:sp>
        <p:nvSpPr>
          <p:cNvPr id="95283" name="Text Box 51"/>
          <p:cNvSpPr txBox="1">
            <a:spLocks noChangeArrowheads="1"/>
          </p:cNvSpPr>
          <p:nvPr/>
        </p:nvSpPr>
        <p:spPr bwMode="auto">
          <a:xfrm>
            <a:off x="5257800" y="4184650"/>
            <a:ext cx="1208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Hidden MRF with 2000 units</a:t>
            </a:r>
            <a:endParaRPr lang="en-US" sz="1600"/>
          </a:p>
        </p:txBody>
      </p:sp>
      <p:sp>
        <p:nvSpPr>
          <p:cNvPr id="95284" name="Text Box 52"/>
          <p:cNvSpPr txBox="1">
            <a:spLocks noChangeArrowheads="1"/>
          </p:cNvSpPr>
          <p:nvPr/>
        </p:nvSpPr>
        <p:spPr bwMode="auto">
          <a:xfrm>
            <a:off x="5381625" y="2924175"/>
            <a:ext cx="10652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Hidden MRF with 500 units</a:t>
            </a:r>
            <a:endParaRPr lang="en-US" sz="1600"/>
          </a:p>
        </p:txBody>
      </p:sp>
      <p:sp>
        <p:nvSpPr>
          <p:cNvPr id="95285" name="Text Box 53"/>
          <p:cNvSpPr txBox="1">
            <a:spLocks noChangeArrowheads="1"/>
          </p:cNvSpPr>
          <p:nvPr/>
        </p:nvSpPr>
        <p:spPr bwMode="auto">
          <a:xfrm>
            <a:off x="5184775" y="1628775"/>
            <a:ext cx="14049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1000 top-level units. No MRF.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100Samples_WithoutLats"/>
          <p:cNvPicPr>
            <a:picLocks noChangeAspect="1" noChangeArrowheads="1"/>
          </p:cNvPicPr>
          <p:nvPr/>
        </p:nvPicPr>
        <p:blipFill>
          <a:blip r:embed="rId3" cstate="print"/>
          <a:srcRect l="15807" r="15807"/>
          <a:stretch>
            <a:fillRect/>
          </a:stretch>
        </p:blipFill>
        <p:spPr bwMode="auto">
          <a:xfrm>
            <a:off x="4464050" y="1160463"/>
            <a:ext cx="46736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635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Without lateral connections</a:t>
            </a:r>
          </a:p>
        </p:txBody>
      </p:sp>
      <p:pic>
        <p:nvPicPr>
          <p:cNvPr id="96260" name="Picture 4" descr="100Samples_TrueData"/>
          <p:cNvPicPr>
            <a:picLocks noChangeAspect="1" noChangeArrowheads="1"/>
          </p:cNvPicPr>
          <p:nvPr/>
        </p:nvPicPr>
        <p:blipFill>
          <a:blip r:embed="rId4" cstate="print"/>
          <a:srcRect l="15807" r="15807"/>
          <a:stretch>
            <a:fillRect/>
          </a:stretch>
        </p:blipFill>
        <p:spPr bwMode="auto">
          <a:xfrm>
            <a:off x="-215900" y="1160463"/>
            <a:ext cx="46736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727200" y="108902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CC"/>
                </a:solidFill>
              </a:rPr>
              <a:t>real data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508625" y="1100138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CC"/>
                </a:solidFill>
              </a:rPr>
              <a:t>samples from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5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With lateral connections</a:t>
            </a:r>
          </a:p>
        </p:txBody>
      </p:sp>
      <p:pic>
        <p:nvPicPr>
          <p:cNvPr id="97283" name="Picture 3" descr="100Samples_WithLats"/>
          <p:cNvPicPr>
            <a:picLocks noChangeAspect="1" noChangeArrowheads="1"/>
          </p:cNvPicPr>
          <p:nvPr/>
        </p:nvPicPr>
        <p:blipFill>
          <a:blip r:embed="rId3" cstate="print"/>
          <a:srcRect l="15807" r="15807"/>
          <a:stretch>
            <a:fillRect/>
          </a:stretch>
        </p:blipFill>
        <p:spPr bwMode="auto">
          <a:xfrm>
            <a:off x="4470400" y="1160463"/>
            <a:ext cx="46736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100Samples_TrueData"/>
          <p:cNvPicPr>
            <a:picLocks noChangeAspect="1" noChangeArrowheads="1"/>
          </p:cNvPicPr>
          <p:nvPr/>
        </p:nvPicPr>
        <p:blipFill>
          <a:blip r:embed="rId4" cstate="print"/>
          <a:srcRect l="15807" r="15807"/>
          <a:stretch>
            <a:fillRect/>
          </a:stretch>
        </p:blipFill>
        <p:spPr bwMode="auto">
          <a:xfrm>
            <a:off x="-215900" y="1160463"/>
            <a:ext cx="46736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727200" y="108902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CC"/>
                </a:solidFill>
              </a:rPr>
              <a:t>real data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508625" y="1100138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CC"/>
                </a:solidFill>
              </a:rPr>
              <a:t>samples from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funny way to use an MRF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9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lateral connections form an MRF.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MRF is used during learning and generation.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MRF is not used for inference.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is  a novel idea so vision researchers don’t like it.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MRF enforces constraints. During inference, constraints do not need to be enforced because the data obeys them.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constraints only need to be enforced during generation.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Unobserved hidden units cannot enforce constraints.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requires lateral connections or observed descendants.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we whiten data?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Images typically have strong pair-wise correlations.</a:t>
            </a:r>
          </a:p>
          <a:p>
            <a:pPr eaLnBrk="1" hangingPunct="1"/>
            <a:r>
              <a:rPr lang="en-US" sz="2400" smtClean="0"/>
              <a:t>Learning higher order statistics is difficult when there are strong pair-wise correlations.</a:t>
            </a:r>
          </a:p>
          <a:p>
            <a:pPr lvl="1" eaLnBrk="1" hangingPunct="1"/>
            <a:r>
              <a:rPr lang="en-US" sz="2400" smtClean="0"/>
              <a:t>Small changes in parameter values that improve the modeling of higher order statistics may be rejected because they form a slightly worse model of the much stronger pair-wise statistics.</a:t>
            </a:r>
          </a:p>
          <a:p>
            <a:pPr eaLnBrk="1" hangingPunct="1"/>
            <a:r>
              <a:rPr lang="en-US" sz="2400" smtClean="0"/>
              <a:t>So we often remove the second-order statistics before trying to learn the higher-order statistics.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74638"/>
            <a:ext cx="6840538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Whitening the learning signal instead of the data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95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Contrastive divergence learning can remove the effects of the second-order statistics on the learning without actually changing the data.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lateral connections model the second order statistics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a pixel can be reconstructed correctly using second order statistics, its will be the same in the reconstruction as in the data.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hidden units can then focus on modeling high-order structure that cannot be predicted by the lateral connections.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For example, a pixel close to an edge, where interpolation from nearby pixels causes incorrect smoothing.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143000"/>
          </a:xfrm>
        </p:spPr>
        <p:txBody>
          <a:bodyPr/>
          <a:lstStyle/>
          <a:p>
            <a:r>
              <a:rPr lang="en-CA" sz="3200" smtClean="0"/>
              <a:t>Towards a more powerful, multi-linear stackable learning module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230188" y="1639888"/>
            <a:ext cx="8686800" cy="4525962"/>
          </a:xfrm>
        </p:spPr>
        <p:txBody>
          <a:bodyPr/>
          <a:lstStyle/>
          <a:p>
            <a:r>
              <a:rPr lang="en-CA" sz="2400" smtClean="0"/>
              <a:t>So far, the states of the units in one layer have only been used to determine the effective biases of the units in the layer below.</a:t>
            </a:r>
          </a:p>
          <a:p>
            <a:r>
              <a:rPr lang="en-CA" sz="2400" smtClean="0"/>
              <a:t>It would be much more powerful to modulate the pair-wise interactions in the layer below. </a:t>
            </a:r>
            <a:r>
              <a:rPr lang="en-CA" sz="2400" smtClean="0">
                <a:solidFill>
                  <a:srgbClr val="3333CC"/>
                </a:solidFill>
              </a:rPr>
              <a:t>(A good way to design a hierarchical system is to allow each level to determine the objective function of the level below.)</a:t>
            </a:r>
          </a:p>
          <a:p>
            <a:pPr lvl="1"/>
            <a:r>
              <a:rPr lang="en-CA" sz="2400" smtClean="0"/>
              <a:t>For example, a vertical edge represents a breakdown in the usual correlational structure of the pixels: Horizontal interpolation does not work, so it needs to be turned off, but interpolation parallel to the edge is OK.</a:t>
            </a:r>
          </a:p>
          <a:p>
            <a:r>
              <a:rPr lang="en-CA" sz="2400" smtClean="0"/>
              <a:t>To modulate pair-wise interactions we need higher-order Boltzmann machines.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Higher order Boltzmann machines </a:t>
            </a:r>
            <a:r>
              <a:rPr lang="en-US" sz="2800" smtClean="0"/>
              <a:t>(Sejnowski, ~1986)</a:t>
            </a:r>
            <a:endParaRPr lang="en-US" sz="3200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33488"/>
            <a:ext cx="8218488" cy="641350"/>
          </a:xfrm>
        </p:spPr>
        <p:txBody>
          <a:bodyPr/>
          <a:lstStyle/>
          <a:p>
            <a:pPr eaLnBrk="1" hangingPunct="1"/>
            <a:r>
              <a:rPr lang="en-US" sz="2400" smtClean="0"/>
              <a:t>The usual energy function is quadratic in the states:</a:t>
            </a: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2744788"/>
            <a:ext cx="7632700" cy="968375"/>
          </a:xfrm>
        </p:spPr>
        <p:txBody>
          <a:bodyPr/>
          <a:lstStyle/>
          <a:p>
            <a:pPr eaLnBrk="1" hangingPunct="1"/>
            <a:r>
              <a:rPr lang="en-US" sz="2400" smtClean="0"/>
              <a:t>But we could use higher order interactions: </a:t>
            </a: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5602" name="Equation" r:id="rId4" imgW="114120" imgH="215640" progId="Equation.3">
              <p:embed/>
            </p:oleObj>
          </a:graphicData>
        </a:graphic>
      </p:graphicFrame>
      <p:graphicFrame>
        <p:nvGraphicFramePr>
          <p:cNvPr id="25603" name="Object 6"/>
          <p:cNvGraphicFramePr>
            <a:graphicFrameLocks noChangeAspect="1"/>
          </p:cNvGraphicFramePr>
          <p:nvPr/>
        </p:nvGraphicFramePr>
        <p:xfrm>
          <a:off x="1752600" y="1766888"/>
          <a:ext cx="4410075" cy="990600"/>
        </p:xfrm>
        <a:graphic>
          <a:graphicData uri="http://schemas.openxmlformats.org/presentationml/2006/ole">
            <p:oleObj spid="_x0000_s25603" name="Equation" r:id="rId5" imgW="1752480" imgH="393480" progId="Equation.3">
              <p:embed/>
            </p:oleObj>
          </a:graphicData>
        </a:graphic>
      </p:graphicFrame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1684338" y="3321050"/>
          <a:ext cx="5046662" cy="990600"/>
        </p:xfrm>
        <a:graphic>
          <a:graphicData uri="http://schemas.openxmlformats.org/presentationml/2006/ole">
            <p:oleObj spid="_x0000_s25604" name="Equation" r:id="rId6" imgW="2006280" imgH="393480" progId="Equation.3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41338" y="4437063"/>
            <a:ext cx="7667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Unit k acts as a switch. When unit k is on, it switches in the pairwise interaction between unit i and unit j.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9900"/>
                </a:solidFill>
              </a:rPr>
              <a:t>Units i and j can also be viewed as switches that control the pairwise interactions between j and k or between i and 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306388"/>
            <a:ext cx="7570788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 picture of a conditional,</a:t>
            </a:r>
            <a:br>
              <a:rPr lang="en-US" sz="3200" smtClean="0"/>
            </a:br>
            <a:r>
              <a:rPr lang="en-US" sz="3200" smtClean="0"/>
              <a:t> higher-order Boltzmann machine </a:t>
            </a:r>
            <a:br>
              <a:rPr lang="en-US" sz="3200" smtClean="0"/>
            </a:br>
            <a:r>
              <a:rPr lang="en-US" sz="2400" smtClean="0"/>
              <a:t>(Hinton &amp; Lang,1985)</a:t>
            </a:r>
            <a:endParaRPr lang="en-US" sz="3200" smtClean="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5942013" y="4594225"/>
            <a:ext cx="1042987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7454900" y="2181225"/>
            <a:ext cx="1042988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500563" y="2516188"/>
            <a:ext cx="1800225" cy="554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4859338" y="2606675"/>
            <a:ext cx="325437" cy="35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5614988" y="2606675"/>
            <a:ext cx="325437" cy="35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6229350" y="4884738"/>
            <a:ext cx="179388" cy="236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6373813" y="5316538"/>
            <a:ext cx="179387" cy="236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8029575" y="2471738"/>
            <a:ext cx="179388" cy="236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8174038" y="2903538"/>
            <a:ext cx="179387" cy="236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12" name="AutoShape 12"/>
          <p:cNvSpPr>
            <a:spLocks noChangeArrowheads="1"/>
          </p:cNvSpPr>
          <p:nvPr/>
        </p:nvSpPr>
        <p:spPr bwMode="auto">
          <a:xfrm rot="-3530962">
            <a:off x="6369050" y="3398838"/>
            <a:ext cx="236538" cy="1825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940425" y="5695950"/>
            <a:ext cx="1331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retina-based features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7345363" y="1520825"/>
            <a:ext cx="183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object-based features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4535488" y="1808163"/>
            <a:ext cx="1836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viewing transform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360363" y="3140075"/>
            <a:ext cx="42481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We can view it as a Boltzmann machine in which the inputs create interactions between the other variables.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9900"/>
                </a:solidFill>
              </a:rPr>
              <a:t>This type of model is now called a conditional random field.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9900"/>
                </a:solidFill>
              </a:rPr>
              <a:t>It is hard to learn with two hidden groups.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cxnSp>
        <p:nvCxnSpPr>
          <p:cNvPr id="102417" name="AutoShape 17"/>
          <p:cNvCxnSpPr>
            <a:cxnSpLocks noChangeShapeType="1"/>
            <a:stCxn id="102406" idx="5"/>
            <a:endCxn id="102410" idx="2"/>
          </p:cNvCxnSpPr>
          <p:nvPr/>
        </p:nvCxnSpPr>
        <p:spPr bwMode="auto">
          <a:xfrm rot="5400000" flipH="1" flipV="1">
            <a:off x="6527800" y="1317625"/>
            <a:ext cx="201613" cy="2982913"/>
          </a:xfrm>
          <a:prstGeom prst="curvedConnector3">
            <a:avLst>
              <a:gd name="adj1" fmla="val -255907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2418" name="AutoShape 18"/>
          <p:cNvCxnSpPr>
            <a:cxnSpLocks noChangeShapeType="1"/>
            <a:stCxn id="102406" idx="4"/>
            <a:endCxn id="102411" idx="2"/>
          </p:cNvCxnSpPr>
          <p:nvPr/>
        </p:nvCxnSpPr>
        <p:spPr bwMode="auto">
          <a:xfrm rot="16200000" flipH="1">
            <a:off x="6554788" y="1430337"/>
            <a:ext cx="177800" cy="3241675"/>
          </a:xfrm>
          <a:prstGeom prst="curvedConnector3">
            <a:avLst>
              <a:gd name="adj1" fmla="val 57053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2419" name="AutoShape 19"/>
          <p:cNvSpPr>
            <a:spLocks noChangeArrowheads="1"/>
          </p:cNvSpPr>
          <p:nvPr/>
        </p:nvSpPr>
        <p:spPr bwMode="auto">
          <a:xfrm rot="-3530962">
            <a:off x="6548438" y="3938587"/>
            <a:ext cx="236538" cy="1825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102420" name="AutoShape 20"/>
          <p:cNvCxnSpPr>
            <a:cxnSpLocks noChangeShapeType="1"/>
            <a:stCxn id="102408" idx="0"/>
            <a:endCxn id="102412" idx="2"/>
          </p:cNvCxnSpPr>
          <p:nvPr/>
        </p:nvCxnSpPr>
        <p:spPr bwMode="auto">
          <a:xfrm flipV="1">
            <a:off x="6319838" y="3648075"/>
            <a:ext cx="196850" cy="1236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21" name="AutoShape 21"/>
          <p:cNvCxnSpPr>
            <a:cxnSpLocks noChangeShapeType="1"/>
            <a:stCxn id="102409" idx="0"/>
            <a:endCxn id="102419" idx="2"/>
          </p:cNvCxnSpPr>
          <p:nvPr/>
        </p:nvCxnSpPr>
        <p:spPr bwMode="auto">
          <a:xfrm flipV="1">
            <a:off x="6464300" y="4187825"/>
            <a:ext cx="231775" cy="112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Using conditional higher-order Boltzmann machines to model image transformations </a:t>
            </a:r>
            <a:r>
              <a:rPr lang="en-US" sz="2400" smtClean="0"/>
              <a:t>(Memisevic and Hinton, 2007)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8150"/>
            <a:ext cx="8229600" cy="2549525"/>
          </a:xfrm>
        </p:spPr>
        <p:txBody>
          <a:bodyPr/>
          <a:lstStyle/>
          <a:p>
            <a:pPr eaLnBrk="1" hangingPunct="1"/>
            <a:r>
              <a:rPr lang="en-US" smtClean="0"/>
              <a:t>A transformation unit specifies which pixel goes to which other pixel.</a:t>
            </a:r>
          </a:p>
          <a:p>
            <a:pPr eaLnBrk="1" hangingPunct="1"/>
            <a:r>
              <a:rPr lang="en-US" smtClean="0"/>
              <a:t>Conversely, each pair of similar intensity pixels, one in each image, votes for all the compatible transformation units.</a:t>
            </a: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4514850" y="3182938"/>
          <a:ext cx="114300" cy="215900"/>
        </p:xfrm>
        <a:graphic>
          <a:graphicData uri="http://schemas.openxmlformats.org/presentationml/2006/ole">
            <p:oleObj spid="_x0000_s26626" name="Equation" r:id="rId4" imgW="114120" imgH="215640" progId="Equation.3">
              <p:embed/>
            </p:oleObj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223963" y="5121275"/>
            <a:ext cx="140335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481763" y="5121275"/>
            <a:ext cx="143827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527425" y="4654550"/>
            <a:ext cx="18002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3886200" y="4727575"/>
            <a:ext cx="325438" cy="3238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641850" y="4727575"/>
            <a:ext cx="325438" cy="3238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871663" y="5734050"/>
            <a:ext cx="17938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016125" y="6165850"/>
            <a:ext cx="1793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056438" y="5734050"/>
            <a:ext cx="17938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200900" y="6165850"/>
            <a:ext cx="1793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6638" name="AutoShape 14"/>
          <p:cNvCxnSpPr>
            <a:cxnSpLocks noChangeShapeType="1"/>
            <a:stCxn id="26640" idx="0"/>
            <a:endCxn id="26632" idx="3"/>
          </p:cNvCxnSpPr>
          <p:nvPr/>
        </p:nvCxnSpPr>
        <p:spPr bwMode="auto">
          <a:xfrm flipV="1">
            <a:off x="3887788" y="5018088"/>
            <a:ext cx="46037" cy="9525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6639" name="AutoShape 15"/>
          <p:cNvCxnSpPr>
            <a:cxnSpLocks noChangeShapeType="1"/>
            <a:stCxn id="26641" idx="0"/>
            <a:endCxn id="26632" idx="5"/>
          </p:cNvCxnSpPr>
          <p:nvPr/>
        </p:nvCxnSpPr>
        <p:spPr bwMode="auto">
          <a:xfrm flipH="1" flipV="1">
            <a:off x="4164013" y="5018088"/>
            <a:ext cx="192087" cy="13843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3779838" y="5984875"/>
            <a:ext cx="215900" cy="180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4248150" y="6416675"/>
            <a:ext cx="215900" cy="180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368425" y="4689475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image(t)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480175" y="468947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image(t+1)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167063" y="4221163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image transformation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343775" y="5518150"/>
            <a:ext cx="1793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7488238" y="5949950"/>
            <a:ext cx="17938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6647" name="AutoShape 23"/>
          <p:cNvCxnSpPr>
            <a:cxnSpLocks noChangeShapeType="1"/>
            <a:stCxn id="26649" idx="0"/>
            <a:endCxn id="26633" idx="3"/>
          </p:cNvCxnSpPr>
          <p:nvPr/>
        </p:nvCxnSpPr>
        <p:spPr bwMode="auto">
          <a:xfrm flipV="1">
            <a:off x="4643438" y="5018088"/>
            <a:ext cx="46037" cy="520700"/>
          </a:xfrm>
          <a:prstGeom prst="straightConnector1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</p:cxnSp>
      <p:cxnSp>
        <p:nvCxnSpPr>
          <p:cNvPr id="26648" name="AutoShape 24"/>
          <p:cNvCxnSpPr>
            <a:cxnSpLocks noChangeShapeType="1"/>
            <a:stCxn id="26650" idx="0"/>
            <a:endCxn id="26633" idx="5"/>
          </p:cNvCxnSpPr>
          <p:nvPr/>
        </p:nvCxnSpPr>
        <p:spPr bwMode="auto">
          <a:xfrm flipH="1" flipV="1">
            <a:off x="4919663" y="5018088"/>
            <a:ext cx="481012" cy="881062"/>
          </a:xfrm>
          <a:prstGeom prst="straightConnector1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</p:cxn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4535488" y="5553075"/>
            <a:ext cx="215900" cy="180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5292725" y="5913438"/>
            <a:ext cx="215900" cy="180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6651" name="AutoShape 27"/>
          <p:cNvCxnSpPr>
            <a:cxnSpLocks noChangeShapeType="1"/>
            <a:stCxn id="26634" idx="3"/>
            <a:endCxn id="26645" idx="1"/>
          </p:cNvCxnSpPr>
          <p:nvPr/>
        </p:nvCxnSpPr>
        <p:spPr bwMode="auto">
          <a:xfrm flipV="1">
            <a:off x="2051050" y="5626100"/>
            <a:ext cx="5292725" cy="215900"/>
          </a:xfrm>
          <a:prstGeom prst="straightConnector1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</p:cxnSp>
      <p:cxnSp>
        <p:nvCxnSpPr>
          <p:cNvPr id="26652" name="AutoShape 28"/>
          <p:cNvCxnSpPr>
            <a:cxnSpLocks noChangeShapeType="1"/>
            <a:stCxn id="26634" idx="2"/>
            <a:endCxn id="26636" idx="2"/>
          </p:cNvCxnSpPr>
          <p:nvPr/>
        </p:nvCxnSpPr>
        <p:spPr bwMode="auto">
          <a:xfrm rot="16200000" flipH="1">
            <a:off x="4553744" y="3358356"/>
            <a:ext cx="1588" cy="5184775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6653" name="AutoShape 29"/>
          <p:cNvCxnSpPr>
            <a:cxnSpLocks noChangeShapeType="1"/>
            <a:stCxn id="26635" idx="2"/>
            <a:endCxn id="26637" idx="2"/>
          </p:cNvCxnSpPr>
          <p:nvPr/>
        </p:nvCxnSpPr>
        <p:spPr bwMode="auto">
          <a:xfrm rot="16200000" flipH="1">
            <a:off x="4698207" y="3790156"/>
            <a:ext cx="1588" cy="5184775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6654" name="AutoShape 30"/>
          <p:cNvCxnSpPr>
            <a:cxnSpLocks noChangeShapeType="1"/>
            <a:stCxn id="26635" idx="3"/>
            <a:endCxn id="26646" idx="1"/>
          </p:cNvCxnSpPr>
          <p:nvPr/>
        </p:nvCxnSpPr>
        <p:spPr bwMode="auto">
          <a:xfrm flipV="1">
            <a:off x="2195513" y="6057900"/>
            <a:ext cx="5292725" cy="215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GEOFF@VC7ZR8NFUVWXY5I2" val="2971"/>
</p:tagLst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13516</TotalTime>
  <Words>6971</Words>
  <Application>Microsoft Office PowerPoint</Application>
  <PresentationFormat>On-screen Show (4:3)</PresentationFormat>
  <Paragraphs>840</Paragraphs>
  <Slides>100</Slides>
  <Notes>100</Notes>
  <HiddenSlides>0</HiddenSlides>
  <MMClips>2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Wingdings</vt:lpstr>
      <vt:lpstr>Default Design</vt:lpstr>
      <vt:lpstr>Microsoft Equation 3.0</vt:lpstr>
      <vt:lpstr>2007 NIPS Tutorial on:  Deep Belief Nets</vt:lpstr>
      <vt:lpstr>Some things you will learn in this tutorial</vt:lpstr>
      <vt:lpstr>A spectrum of machine learning tasks</vt:lpstr>
      <vt:lpstr>Historical background: First generation neural networks</vt:lpstr>
      <vt:lpstr>Second generation neural networks (~1985)</vt:lpstr>
      <vt:lpstr>A temporary digression</vt:lpstr>
      <vt:lpstr>What is wrong with back-propagation?</vt:lpstr>
      <vt:lpstr>Overcoming the limitations of  back-propagation</vt:lpstr>
      <vt:lpstr> Belief Nets</vt:lpstr>
      <vt:lpstr>Stochastic binary units (Bernoulli variables)</vt:lpstr>
      <vt:lpstr> Learning Deep Belief Nets</vt:lpstr>
      <vt:lpstr>The learning rule for sigmoid belief nets</vt:lpstr>
      <vt:lpstr>Explaining away (Judea Pearl)</vt:lpstr>
      <vt:lpstr>Why it is usually very hard to learn     sigmoid belief nets one layer at a time</vt:lpstr>
      <vt:lpstr>Two types of generative neural network</vt:lpstr>
      <vt:lpstr>Restricted Boltzmann Machines (Smolensky ,1986, called them “harmoniums”)</vt:lpstr>
      <vt:lpstr>The Energy of a joint configuration (ignoring terms to do with biases)</vt:lpstr>
      <vt:lpstr>Weights  Energies  Probabilities</vt:lpstr>
      <vt:lpstr>Using energies to define probabilities</vt:lpstr>
      <vt:lpstr>A picture of the maximum likelihood learning algorithm for an RBM</vt:lpstr>
      <vt:lpstr>A quick way to learn an RBM</vt:lpstr>
      <vt:lpstr>How to learn a set of features that are good for reconstructing images of the digit 2 </vt:lpstr>
      <vt:lpstr>Slide 23</vt:lpstr>
      <vt:lpstr>How well can we reconstruct the digit images from the binary feature activations?</vt:lpstr>
      <vt:lpstr>Three ways to combine probability density models (an underlying theme of the tutorial)</vt:lpstr>
      <vt:lpstr>Training a deep network (the main reason RBM’s are interesting)</vt:lpstr>
      <vt:lpstr>The generative model after learning 3 layers</vt:lpstr>
      <vt:lpstr>Why does greedy learning work?        An aside: Averaging factorial distributions        </vt:lpstr>
      <vt:lpstr>Why does greedy learning work?</vt:lpstr>
      <vt:lpstr>Why does greedy learning work?</vt:lpstr>
      <vt:lpstr>Which distributions are factorial in a directed belief net?</vt:lpstr>
      <vt:lpstr>Why does greedy learning fail in a directed module?</vt:lpstr>
      <vt:lpstr>A model of digit recognition</vt:lpstr>
      <vt:lpstr>Fine-tuning with a contrastive version of the “wake-sleep” algorithm</vt:lpstr>
      <vt:lpstr>Show the movie of the network generating digits    (available at www.cs.toronto/~hinton)</vt:lpstr>
      <vt:lpstr>Samples generated by letting the associative memory run with one label clamped. There are 1000 iterations of alternating Gibbs sampling between samples.</vt:lpstr>
      <vt:lpstr>Examples of correctly recognized handwritten digits that the neural network had never seen before           </vt:lpstr>
      <vt:lpstr>How well does it discriminate on MNIST test set with no extra information about geometric distortions?</vt:lpstr>
      <vt:lpstr>Unsupervised “pre-training” also helps for models that have more data and better priors</vt:lpstr>
      <vt:lpstr>Another view of why layer-by-layer    learning works</vt:lpstr>
      <vt:lpstr>An infinite sigmoid belief net that is equivalent to an RBM</vt:lpstr>
      <vt:lpstr>Inference in a directed net with replicated weights</vt:lpstr>
      <vt:lpstr>Slide 43</vt:lpstr>
      <vt:lpstr>Learning a deep directed network</vt:lpstr>
      <vt:lpstr>Slide 45</vt:lpstr>
      <vt:lpstr>How many layers should we use and how wide should they be?  (I am indebted to Karl Rove for this slide)</vt:lpstr>
      <vt:lpstr>What happens when the weights in higher layers become different from the weights in the first layer?</vt:lpstr>
      <vt:lpstr>A stack of RBM’s (Yee-Whye Teh’s idea)</vt:lpstr>
      <vt:lpstr>The variational bound</vt:lpstr>
      <vt:lpstr>Summary so far</vt:lpstr>
      <vt:lpstr>Overview of the rest of the tutorial</vt:lpstr>
      <vt:lpstr>BREAK</vt:lpstr>
      <vt:lpstr>Fine-tuning for discrimination</vt:lpstr>
      <vt:lpstr>Why backpropagation works better after greedy pre-training</vt:lpstr>
      <vt:lpstr>First, model the distribution of digit images</vt:lpstr>
      <vt:lpstr>Results on permutation-invariant MNIST task</vt:lpstr>
      <vt:lpstr>Combining deep belief nets with Gaussian processes</vt:lpstr>
      <vt:lpstr>Learning to extract the orientation of a face patch (Salakhutdinov &amp; Hinton, NIPS 2007)</vt:lpstr>
      <vt:lpstr>The training and test sets</vt:lpstr>
      <vt:lpstr>The root mean squared error in the orientation when combining GP’s with deep belief nets</vt:lpstr>
      <vt:lpstr>Modeling real-valued data</vt:lpstr>
      <vt:lpstr>The free-energy of a mean-field logistic unit</vt:lpstr>
      <vt:lpstr>An RBM with real-valued visible units</vt:lpstr>
      <vt:lpstr>Deep Autoencoders (Hinton &amp; Salakhutdinov, 2006)</vt:lpstr>
      <vt:lpstr>A comparison of methods for compressing digit images to 30 real numbers.</vt:lpstr>
      <vt:lpstr>Do the 30-D codes found by the deep autoencoder preserve the class structure of the data?</vt:lpstr>
      <vt:lpstr>Slide 67</vt:lpstr>
      <vt:lpstr>Retrieving documents that are similar to a query document</vt:lpstr>
      <vt:lpstr>How to compress the count vector </vt:lpstr>
      <vt:lpstr>Performance of the autoencoder at document retrieval</vt:lpstr>
      <vt:lpstr>Proportion of retrieved documents in same class as query</vt:lpstr>
      <vt:lpstr>Slide 72</vt:lpstr>
      <vt:lpstr>Slide 73</vt:lpstr>
      <vt:lpstr>Finding binary codes for documents</vt:lpstr>
      <vt:lpstr>Semantic hashing: Using a deep autoencoder as a hash-function for finding approximate matches (Salakhutdinov &amp; Hinton, 2007)</vt:lpstr>
      <vt:lpstr>How good is a shortlist found this way? </vt:lpstr>
      <vt:lpstr>Time series models</vt:lpstr>
      <vt:lpstr>Time series models</vt:lpstr>
      <vt:lpstr>The conditional RBM model  (Sutskever &amp; Hinton 2007) </vt:lpstr>
      <vt:lpstr>Why the autoregressive connections do not cause problems</vt:lpstr>
      <vt:lpstr>Generating from a learned model</vt:lpstr>
      <vt:lpstr>Stacking temporal RBM’s</vt:lpstr>
      <vt:lpstr>An application to modeling  motion capture data  (Taylor, Roweis &amp; Hinton, 2007)</vt:lpstr>
      <vt:lpstr>Modeling multiple types of motion</vt:lpstr>
      <vt:lpstr>Show Graham Taylor’s movies  available at www.cs.toronto/~hinton</vt:lpstr>
      <vt:lpstr>Generating the parts of an object </vt:lpstr>
      <vt:lpstr>Semi-restricted Boltzmann Machines</vt:lpstr>
      <vt:lpstr>Learning a semi-restricted Boltzmann Machine</vt:lpstr>
      <vt:lpstr>Learning in Semi-restricted Boltzmann Machines </vt:lpstr>
      <vt:lpstr>Results on modeling natural image patches using a stack of RBM’s (Osindero and Hinton) </vt:lpstr>
      <vt:lpstr>Without lateral connections</vt:lpstr>
      <vt:lpstr>With lateral connections</vt:lpstr>
      <vt:lpstr>A funny way to use an MRF</vt:lpstr>
      <vt:lpstr>Why do we whiten data?</vt:lpstr>
      <vt:lpstr>Whitening the learning signal instead of the data</vt:lpstr>
      <vt:lpstr>Towards a more powerful, multi-linear stackable learning module</vt:lpstr>
      <vt:lpstr>Higher order Boltzmann machines (Sejnowski, ~1986)</vt:lpstr>
      <vt:lpstr>A picture of a conditional,  higher-order Boltzmann machine  (Hinton &amp; Lang,1985)</vt:lpstr>
      <vt:lpstr>Using conditional higher-order Boltzmann machines to model image transformations (Memisevic and Hinton, 2007)</vt:lpstr>
      <vt:lpstr>Readings on deep belief nets</vt:lpstr>
    </vt:vector>
  </TitlesOfParts>
  <Company>university of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lec3</dc:title>
  <dc:creator>hinton</dc:creator>
  <cp:lastModifiedBy>Nathan</cp:lastModifiedBy>
  <cp:revision>293</cp:revision>
  <dcterms:created xsi:type="dcterms:W3CDTF">2002-09-28T03:36:33Z</dcterms:created>
  <dcterms:modified xsi:type="dcterms:W3CDTF">2010-05-26T04:25:50Z</dcterms:modified>
</cp:coreProperties>
</file>