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4"/>
  </p:notesMasterIdLst>
  <p:handoutMasterIdLst>
    <p:handoutMasterId r:id="rId75"/>
  </p:handoutMasterIdLst>
  <p:sldIdLst>
    <p:sldId id="256" r:id="rId2"/>
    <p:sldId id="656" r:id="rId3"/>
    <p:sldId id="657" r:id="rId4"/>
    <p:sldId id="658" r:id="rId5"/>
    <p:sldId id="659" r:id="rId6"/>
    <p:sldId id="661" r:id="rId7"/>
    <p:sldId id="605" r:id="rId8"/>
    <p:sldId id="606" r:id="rId9"/>
    <p:sldId id="607" r:id="rId10"/>
    <p:sldId id="663" r:id="rId11"/>
    <p:sldId id="664" r:id="rId12"/>
    <p:sldId id="665" r:id="rId13"/>
    <p:sldId id="666" r:id="rId14"/>
    <p:sldId id="667" r:id="rId15"/>
    <p:sldId id="668" r:id="rId16"/>
    <p:sldId id="669" r:id="rId17"/>
    <p:sldId id="608" r:id="rId18"/>
    <p:sldId id="609" r:id="rId19"/>
    <p:sldId id="610" r:id="rId20"/>
    <p:sldId id="611" r:id="rId21"/>
    <p:sldId id="612" r:id="rId22"/>
    <p:sldId id="613" r:id="rId23"/>
    <p:sldId id="614" r:id="rId24"/>
    <p:sldId id="615" r:id="rId25"/>
    <p:sldId id="616" r:id="rId26"/>
    <p:sldId id="617" r:id="rId27"/>
    <p:sldId id="618" r:id="rId28"/>
    <p:sldId id="619" r:id="rId29"/>
    <p:sldId id="620" r:id="rId30"/>
    <p:sldId id="621" r:id="rId31"/>
    <p:sldId id="670" r:id="rId32"/>
    <p:sldId id="622" r:id="rId33"/>
    <p:sldId id="623" r:id="rId34"/>
    <p:sldId id="624" r:id="rId35"/>
    <p:sldId id="625" r:id="rId36"/>
    <p:sldId id="626" r:id="rId37"/>
    <p:sldId id="627" r:id="rId38"/>
    <p:sldId id="672" r:id="rId39"/>
    <p:sldId id="628" r:id="rId40"/>
    <p:sldId id="629" r:id="rId41"/>
    <p:sldId id="630" r:id="rId42"/>
    <p:sldId id="631" r:id="rId43"/>
    <p:sldId id="632" r:id="rId44"/>
    <p:sldId id="633" r:id="rId45"/>
    <p:sldId id="634" r:id="rId46"/>
    <p:sldId id="635" r:id="rId47"/>
    <p:sldId id="671" r:id="rId48"/>
    <p:sldId id="636" r:id="rId49"/>
    <p:sldId id="676" r:id="rId50"/>
    <p:sldId id="637" r:id="rId51"/>
    <p:sldId id="638" r:id="rId52"/>
    <p:sldId id="639" r:id="rId53"/>
    <p:sldId id="640" r:id="rId54"/>
    <p:sldId id="641" r:id="rId55"/>
    <p:sldId id="642" r:id="rId56"/>
    <p:sldId id="643" r:id="rId57"/>
    <p:sldId id="644" r:id="rId58"/>
    <p:sldId id="678" r:id="rId59"/>
    <p:sldId id="677" r:id="rId60"/>
    <p:sldId id="645" r:id="rId61"/>
    <p:sldId id="674" r:id="rId62"/>
    <p:sldId id="675" r:id="rId63"/>
    <p:sldId id="646" r:id="rId64"/>
    <p:sldId id="647" r:id="rId65"/>
    <p:sldId id="648" r:id="rId66"/>
    <p:sldId id="649" r:id="rId67"/>
    <p:sldId id="650" r:id="rId68"/>
    <p:sldId id="571" r:id="rId69"/>
    <p:sldId id="603" r:id="rId70"/>
    <p:sldId id="604" r:id="rId71"/>
    <p:sldId id="673" r:id="rId72"/>
    <p:sldId id="568" r:id="rId73"/>
  </p:sldIdLst>
  <p:sldSz cx="9144000" cy="6858000" type="screen4x3"/>
  <p:notesSz cx="6997700" cy="9283700"/>
  <p:custShowLst>
    <p:custShow name="Custom Show 1" id="0">
      <p:sldLst>
        <p:sld r:id="rId2"/>
        <p:sld r:id="rId44"/>
        <p:sld r:id="rId45"/>
        <p:sld r:id="rId46"/>
        <p:sld r:id="rId47"/>
        <p:sld r:id="rId48"/>
        <p:sld r:id="rId49"/>
        <p:sld r:id="rId51"/>
        <p:sld r:id="rId52"/>
        <p:sld r:id="rId53"/>
        <p:sld r:id="rId50"/>
        <p:sld r:id="rId54"/>
        <p:sld r:id="rId55"/>
        <p:sld r:id="rId58"/>
        <p:sld r:id="rId59"/>
        <p:sld r:id="rId56"/>
        <p:sld r:id="rId57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5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E1E1"/>
    <a:srgbClr val="008000"/>
    <a:srgbClr val="009900"/>
    <a:srgbClr val="FF0000"/>
    <a:srgbClr val="F0F0F0"/>
    <a:srgbClr val="F02E00"/>
    <a:srgbClr val="FFC76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1" autoAdjust="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710" y="-96"/>
      </p:cViewPr>
      <p:guideLst>
        <p:guide orient="horz" pos="2925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5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5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Times New Roman" panose="02020603050405020304" pitchFamily="18" charset="0"/>
              </a:defRPr>
            </a:lvl1pPr>
          </a:lstStyle>
          <a:p>
            <a:fld id="{E8DB2A55-CD0A-48B2-AB47-6358660A66F8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solidFill>
                  <a:schemeClr val="tx1"/>
                </a:solidFill>
                <a:latin typeface="Math C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3371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algn="r" rtl="1">
              <a:defRPr sz="1200">
                <a:solidFill>
                  <a:schemeClr val="tx1"/>
                </a:solidFill>
                <a:latin typeface="Math C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63575"/>
            <a:ext cx="4718050" cy="3538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22775"/>
            <a:ext cx="5135563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 noProof="0" smtClean="0"/>
              <a:t>לחץ כדי לערוך סגנונות טקסט של תבנית בסיס</a:t>
            </a:r>
            <a:endParaRPr lang="en-US" altLang="en-US" noProof="0" smtClean="0"/>
          </a:p>
          <a:p>
            <a:pPr lvl="1"/>
            <a:r>
              <a:rPr lang="he-IL" altLang="en-US" noProof="0" smtClean="0"/>
              <a:t>רמה שנייה</a:t>
            </a:r>
            <a:endParaRPr lang="en-US" altLang="en-US" noProof="0" smtClean="0"/>
          </a:p>
          <a:p>
            <a:pPr lvl="2"/>
            <a:r>
              <a:rPr lang="he-IL" altLang="en-US" noProof="0" smtClean="0"/>
              <a:t>רמה שלישית</a:t>
            </a:r>
            <a:endParaRPr lang="en-US" altLang="en-US" noProof="0" smtClean="0"/>
          </a:p>
          <a:p>
            <a:pPr lvl="3"/>
            <a:r>
              <a:rPr lang="he-IL" altLang="en-US" noProof="0" smtClean="0"/>
              <a:t>רמה רביעית</a:t>
            </a:r>
            <a:endParaRPr lang="en-US" altLang="en-US" noProof="0" smtClean="0"/>
          </a:p>
          <a:p>
            <a:pPr lvl="4"/>
            <a:r>
              <a:rPr lang="he-IL" altLang="en-US" noProof="0" smtClean="0"/>
              <a:t>רמה חמישית</a:t>
            </a:r>
            <a:endParaRPr lang="en-US" altLang="en-US" noProof="0" smtClean="0"/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550"/>
            <a:ext cx="303371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solidFill>
                  <a:schemeClr val="tx1"/>
                </a:solidFill>
                <a:latin typeface="Math C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45550"/>
            <a:ext cx="303371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algn="r" rtl="1">
              <a:defRPr sz="1200">
                <a:solidFill>
                  <a:schemeClr val="tx1"/>
                </a:solidFill>
                <a:latin typeface="Math C" panose="05000000000000000000" pitchFamily="2" charset="2"/>
              </a:defRPr>
            </a:lvl1pPr>
          </a:lstStyle>
          <a:p>
            <a:fld id="{F079EB28-545C-4C32-BCEE-9D2C8FE10C12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5C36D2B8-1AB3-4ADB-80A3-25048B155761}" type="slidenum">
              <a:rPr lang="he-IL" altLang="en-US" sz="1200">
                <a:solidFill>
                  <a:schemeClr val="tx1"/>
                </a:solidFill>
                <a:latin typeface="Math C" panose="05000000000000000000" pitchFamily="2" charset="2"/>
              </a:rPr>
              <a:pPr/>
              <a:t>1</a:t>
            </a:fld>
            <a:endParaRPr lang="en-US" altLang="en-US" sz="1200">
              <a:solidFill>
                <a:schemeClr val="tx1"/>
              </a:solidFill>
              <a:latin typeface="Math C" panose="05000000000000000000" pitchFamily="2" charset="2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166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3669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03312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73617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17744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87563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51097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3442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06829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5531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0331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4750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246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4137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9849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84676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8389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1746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1137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09433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466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077505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96608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81497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263351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117002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47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935521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55968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51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613918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52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36990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54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452470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55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019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24830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56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8097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57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026640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58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42342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59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30215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60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42636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63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992468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65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462949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66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64135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67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984852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71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9281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5C48A64D-477F-4600-8342-6B62564702C5}" type="slidenum">
              <a:rPr lang="he-IL" altLang="en-US" sz="1200">
                <a:solidFill>
                  <a:schemeClr val="tx1"/>
                </a:solidFill>
                <a:latin typeface="Math C" panose="05000000000000000000" pitchFamily="2" charset="2"/>
              </a:rPr>
              <a:pPr/>
              <a:t>11</a:t>
            </a:fld>
            <a:endParaRPr lang="en-US" altLang="en-US" sz="1200">
              <a:solidFill>
                <a:schemeClr val="tx1"/>
              </a:solidFill>
              <a:latin typeface="Math C" panose="05000000000000000000" pitchFamily="2" charset="2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168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30157E6F-60E0-4F05-803C-B9ED923557A7}" type="slidenum">
              <a:rPr lang="he-IL" altLang="en-US" sz="1200">
                <a:solidFill>
                  <a:schemeClr val="tx1"/>
                </a:solidFill>
                <a:latin typeface="Math C" panose="05000000000000000000" pitchFamily="2" charset="2"/>
              </a:rPr>
              <a:pPr/>
              <a:t>12</a:t>
            </a:fld>
            <a:endParaRPr lang="en-US" altLang="en-US" sz="1200">
              <a:solidFill>
                <a:schemeClr val="tx1"/>
              </a:solidFill>
              <a:latin typeface="Math C" panose="05000000000000000000" pitchFamily="2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648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464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22091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235B-0DC9-4487-80F4-AF34D2F17C29}" type="slidenum">
              <a:rPr lang="he-IL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8154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28785C-D49D-4A58-B535-C43911B49ED8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744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9B089-211E-468D-A1B0-BE6862A27239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746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0718B-843A-4B53-BBAA-060B43354F14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377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6D5A8-8974-40B1-BDE4-80B552D5C4AA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787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4C5542-CD78-470C-A32C-4221775E8678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30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60C969-DD17-48E6-B99C-E891C3AEFADD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3309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36310-C5BB-4D84-AFC9-096340A444A0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65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74E2D-7073-4D28-A813-2B12AE756407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83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8608BA-D4A6-4BD9-ADF7-EA2C60AFD46C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71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190136-FFDC-4A5F-9C87-14B52048E779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02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19CDF8-2258-4D22-84BF-6D6F0BAA9701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269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cs typeface="Times New Roman" panose="02020603050405020304" pitchFamily="18" charset="0"/>
              </a:defRPr>
            </a:lvl1pPr>
          </a:lstStyle>
          <a:p>
            <a:fld id="{F0210DD3-EC21-4FE6-A187-DAF69EBB9D63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1675" y="236538"/>
            <a:ext cx="8037513" cy="1571625"/>
          </a:xfrm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Syntax Analysis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38288"/>
            <a:ext cx="9144000" cy="3227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he-IL" sz="4400" dirty="0" err="1" smtClean="0"/>
              <a:t>Mooly</a:t>
            </a:r>
            <a:r>
              <a:rPr lang="en-US" altLang="he-IL" sz="4400" dirty="0" smtClean="0"/>
              <a:t> </a:t>
            </a:r>
            <a:r>
              <a:rPr lang="en-US" altLang="he-IL" sz="4400" dirty="0" err="1" smtClean="0"/>
              <a:t>Sagiv</a:t>
            </a:r>
            <a:endParaRPr lang="en-US" altLang="he-IL" sz="4400" dirty="0" smtClean="0"/>
          </a:p>
          <a:p>
            <a:pPr>
              <a:lnSpc>
                <a:spcPct val="90000"/>
              </a:lnSpc>
            </a:pPr>
            <a:endParaRPr lang="en-US" altLang="he-IL" sz="4400" dirty="0" smtClean="0"/>
          </a:p>
          <a:p>
            <a:pPr>
              <a:lnSpc>
                <a:spcPct val="90000"/>
              </a:lnSpc>
            </a:pPr>
            <a:r>
              <a:rPr lang="en-US" altLang="he-IL" dirty="0" err="1" smtClean="0"/>
              <a:t>Textbook:Modern</a:t>
            </a:r>
            <a:r>
              <a:rPr lang="en-US" altLang="he-IL" dirty="0" smtClean="0"/>
              <a:t> Compiler Design</a:t>
            </a:r>
          </a:p>
          <a:p>
            <a:pPr>
              <a:lnSpc>
                <a:spcPct val="90000"/>
              </a:lnSpc>
            </a:pPr>
            <a:r>
              <a:rPr lang="en-US" altLang="he-IL" dirty="0" smtClean="0"/>
              <a:t>Chapter 2.2 (Partial)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FB95370E-6A8B-4A88-A372-0421A6FE3180}" type="slidenum">
              <a:rPr lang="he-IL" altLang="en-US" sz="1400">
                <a:solidFill>
                  <a:schemeClr val="tx1"/>
                </a:solidFill>
              </a:rPr>
              <a:pPr/>
              <a:t>1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375" y="-204788"/>
            <a:ext cx="7772400" cy="1143001"/>
          </a:xfrm>
        </p:spPr>
        <p:txBody>
          <a:bodyPr/>
          <a:lstStyle/>
          <a:p>
            <a:r>
              <a:rPr lang="en-US" altLang="he-IL" sz="3200" smtClean="0">
                <a:solidFill>
                  <a:schemeClr val="tx1"/>
                </a:solidFill>
              </a:rPr>
              <a:t>Basic Compiler Phases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9219" name="Text Box 44"/>
          <p:cNvSpPr txBox="1">
            <a:spLocks noChangeArrowheads="1"/>
          </p:cNvSpPr>
          <p:nvPr/>
        </p:nvSpPr>
        <p:spPr bwMode="auto">
          <a:xfrm>
            <a:off x="2076450" y="842963"/>
            <a:ext cx="3890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Source program (string)</a:t>
            </a:r>
          </a:p>
        </p:txBody>
      </p:sp>
      <p:sp>
        <p:nvSpPr>
          <p:cNvPr id="9220" name="Text Box 45"/>
          <p:cNvSpPr txBox="1">
            <a:spLocks noChangeArrowheads="1"/>
          </p:cNvSpPr>
          <p:nvPr/>
        </p:nvSpPr>
        <p:spPr bwMode="auto">
          <a:xfrm>
            <a:off x="3683000" y="6400800"/>
            <a:ext cx="3238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Fin. Assembly </a:t>
            </a:r>
          </a:p>
        </p:txBody>
      </p:sp>
      <p:sp>
        <p:nvSpPr>
          <p:cNvPr id="9221" name="Text Box 46"/>
          <p:cNvSpPr txBox="1">
            <a:spLocks noChangeArrowheads="1"/>
          </p:cNvSpPr>
          <p:nvPr/>
        </p:nvSpPr>
        <p:spPr bwMode="auto">
          <a:xfrm>
            <a:off x="2667000" y="1928813"/>
            <a:ext cx="2089150" cy="4953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lexical analysis</a:t>
            </a:r>
          </a:p>
        </p:txBody>
      </p:sp>
      <p:sp>
        <p:nvSpPr>
          <p:cNvPr id="9222" name="Text Box 47"/>
          <p:cNvSpPr txBox="1">
            <a:spLocks noChangeArrowheads="1"/>
          </p:cNvSpPr>
          <p:nvPr/>
        </p:nvSpPr>
        <p:spPr bwMode="auto">
          <a:xfrm>
            <a:off x="2854325" y="2922588"/>
            <a:ext cx="2227263" cy="4953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he-IL">
                <a:solidFill>
                  <a:schemeClr val="tx1"/>
                </a:solidFill>
              </a:rPr>
              <a:t>syntax analysis</a:t>
            </a:r>
          </a:p>
        </p:txBody>
      </p:sp>
      <p:sp>
        <p:nvSpPr>
          <p:cNvPr id="9223" name="Text Box 48"/>
          <p:cNvSpPr txBox="1">
            <a:spLocks noChangeArrowheads="1"/>
          </p:cNvSpPr>
          <p:nvPr/>
        </p:nvSpPr>
        <p:spPr bwMode="auto">
          <a:xfrm>
            <a:off x="2689225" y="3835400"/>
            <a:ext cx="2360613" cy="4953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semantic analysis</a:t>
            </a:r>
          </a:p>
        </p:txBody>
      </p:sp>
      <p:sp>
        <p:nvSpPr>
          <p:cNvPr id="9224" name="Text Box 52"/>
          <p:cNvSpPr txBox="1">
            <a:spLocks noChangeArrowheads="1"/>
          </p:cNvSpPr>
          <p:nvPr/>
        </p:nvSpPr>
        <p:spPr bwMode="auto">
          <a:xfrm>
            <a:off x="4114800" y="2443163"/>
            <a:ext cx="1093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Tokens</a:t>
            </a:r>
          </a:p>
        </p:txBody>
      </p:sp>
      <p:sp>
        <p:nvSpPr>
          <p:cNvPr id="9225" name="Text Box 53"/>
          <p:cNvSpPr txBox="1">
            <a:spLocks noChangeArrowheads="1"/>
          </p:cNvSpPr>
          <p:nvPr/>
        </p:nvSpPr>
        <p:spPr bwMode="auto">
          <a:xfrm>
            <a:off x="4038600" y="3452813"/>
            <a:ext cx="302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e-IL">
                <a:solidFill>
                  <a:schemeClr val="tx1"/>
                </a:solidFill>
              </a:rPr>
              <a:t>Abstract syntax tree</a:t>
            </a:r>
          </a:p>
        </p:txBody>
      </p:sp>
      <p:sp>
        <p:nvSpPr>
          <p:cNvPr id="9226" name="Line 57"/>
          <p:cNvSpPr>
            <a:spLocks noChangeShapeType="1"/>
          </p:cNvSpPr>
          <p:nvPr/>
        </p:nvSpPr>
        <p:spPr bwMode="auto">
          <a:xfrm flipH="1">
            <a:off x="3997325" y="1208088"/>
            <a:ext cx="0" cy="671512"/>
          </a:xfrm>
          <a:prstGeom prst="line">
            <a:avLst/>
          </a:prstGeom>
          <a:noFill/>
          <a:ln w="38100">
            <a:solidFill>
              <a:srgbClr val="F000D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58"/>
          <p:cNvSpPr>
            <a:spLocks noChangeShapeType="1"/>
          </p:cNvSpPr>
          <p:nvPr/>
        </p:nvSpPr>
        <p:spPr bwMode="auto">
          <a:xfrm>
            <a:off x="4010025" y="2432050"/>
            <a:ext cx="0" cy="501650"/>
          </a:xfrm>
          <a:prstGeom prst="line">
            <a:avLst/>
          </a:prstGeom>
          <a:noFill/>
          <a:ln w="38100">
            <a:solidFill>
              <a:srgbClr val="F000D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59"/>
          <p:cNvSpPr>
            <a:spLocks noChangeShapeType="1"/>
          </p:cNvSpPr>
          <p:nvPr/>
        </p:nvSpPr>
        <p:spPr bwMode="auto">
          <a:xfrm flipH="1">
            <a:off x="4010025" y="3436938"/>
            <a:ext cx="25400" cy="398462"/>
          </a:xfrm>
          <a:prstGeom prst="line">
            <a:avLst/>
          </a:prstGeom>
          <a:noFill/>
          <a:ln w="38100">
            <a:solidFill>
              <a:srgbClr val="F000D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60"/>
          <p:cNvSpPr>
            <a:spLocks noChangeShapeType="1"/>
          </p:cNvSpPr>
          <p:nvPr/>
        </p:nvSpPr>
        <p:spPr bwMode="auto">
          <a:xfrm>
            <a:off x="3919538" y="4389438"/>
            <a:ext cx="0" cy="398462"/>
          </a:xfrm>
          <a:prstGeom prst="line">
            <a:avLst/>
          </a:prstGeom>
          <a:noFill/>
          <a:ln w="38100">
            <a:solidFill>
              <a:srgbClr val="F000D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63"/>
          <p:cNvSpPr>
            <a:spLocks noChangeShapeType="1"/>
          </p:cNvSpPr>
          <p:nvPr/>
        </p:nvSpPr>
        <p:spPr bwMode="auto">
          <a:xfrm>
            <a:off x="3792538" y="6267450"/>
            <a:ext cx="0" cy="682625"/>
          </a:xfrm>
          <a:prstGeom prst="line">
            <a:avLst/>
          </a:prstGeom>
          <a:noFill/>
          <a:ln w="38100">
            <a:solidFill>
              <a:srgbClr val="F000D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Rectangle 70"/>
          <p:cNvSpPr>
            <a:spLocks noChangeArrowheads="1"/>
          </p:cNvSpPr>
          <p:nvPr/>
        </p:nvSpPr>
        <p:spPr bwMode="auto">
          <a:xfrm>
            <a:off x="2227263" y="1546225"/>
            <a:ext cx="4186237" cy="29495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Ctr="1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Front-End</a:t>
            </a:r>
          </a:p>
        </p:txBody>
      </p:sp>
      <p:sp>
        <p:nvSpPr>
          <p:cNvPr id="9232" name="Rectangle 71"/>
          <p:cNvSpPr>
            <a:spLocks noChangeArrowheads="1"/>
          </p:cNvSpPr>
          <p:nvPr/>
        </p:nvSpPr>
        <p:spPr bwMode="auto">
          <a:xfrm>
            <a:off x="1790700" y="4816475"/>
            <a:ext cx="4906963" cy="14430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Back-End</a:t>
            </a:r>
          </a:p>
        </p:txBody>
      </p:sp>
      <p:sp>
        <p:nvSpPr>
          <p:cNvPr id="302152" name="Line 72"/>
          <p:cNvSpPr>
            <a:spLocks noChangeShapeType="1"/>
          </p:cNvSpPr>
          <p:nvPr/>
        </p:nvSpPr>
        <p:spPr bwMode="auto">
          <a:xfrm flipH="1">
            <a:off x="5135563" y="2225675"/>
            <a:ext cx="2209800" cy="882650"/>
          </a:xfrm>
          <a:prstGeom prst="line">
            <a:avLst/>
          </a:prstGeom>
          <a:noFill/>
          <a:ln w="38100">
            <a:solidFill>
              <a:srgbClr val="FFC76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4F5A482E-1FCA-4DA7-BA99-18E5EDC137A7}" type="slidenum">
              <a:rPr lang="he-IL" altLang="en-US" sz="1400">
                <a:solidFill>
                  <a:schemeClr val="tx1"/>
                </a:solidFill>
              </a:rPr>
              <a:pPr/>
              <a:t>10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51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1988" y="1508125"/>
            <a:ext cx="7772400" cy="5180013"/>
          </a:xfrm>
        </p:spPr>
        <p:txBody>
          <a:bodyPr/>
          <a:lstStyle/>
          <a:p>
            <a:r>
              <a:rPr lang="en-US" altLang="he-IL" sz="2800" smtClean="0"/>
              <a:t>input</a:t>
            </a:r>
          </a:p>
          <a:p>
            <a:pPr lvl="1"/>
            <a:r>
              <a:rPr lang="en-US" altLang="he-IL" smtClean="0"/>
              <a:t>Sequence of tokens</a:t>
            </a:r>
          </a:p>
          <a:p>
            <a:r>
              <a:rPr lang="en-US" altLang="he-IL" sz="2800" smtClean="0"/>
              <a:t>output</a:t>
            </a:r>
          </a:p>
          <a:p>
            <a:pPr lvl="1"/>
            <a:r>
              <a:rPr lang="en-US" altLang="he-IL" sz="2400" smtClean="0"/>
              <a:t>Abstract Syntax Tree</a:t>
            </a:r>
          </a:p>
          <a:p>
            <a:r>
              <a:rPr lang="en-US" altLang="he-IL" sz="2800" smtClean="0"/>
              <a:t>Report syntax errors</a:t>
            </a:r>
          </a:p>
          <a:p>
            <a:pPr lvl="2"/>
            <a:r>
              <a:rPr lang="en-US" altLang="he-IL" sz="2000" smtClean="0"/>
              <a:t>unbalanced parenthesizes</a:t>
            </a:r>
          </a:p>
          <a:p>
            <a:r>
              <a:rPr lang="en-US" altLang="he-IL" sz="2800" smtClean="0"/>
              <a:t>[Create “symbol-table” ]</a:t>
            </a:r>
          </a:p>
          <a:p>
            <a:r>
              <a:rPr lang="en-US" altLang="he-IL" sz="2800" smtClean="0"/>
              <a:t>[Create pretty-printed  version of the program]</a:t>
            </a:r>
          </a:p>
          <a:p>
            <a:r>
              <a:rPr lang="en-US" altLang="he-IL" sz="2800" smtClean="0"/>
              <a:t>In some cases the tree need not be generated </a:t>
            </a:r>
            <a:br>
              <a:rPr lang="en-US" altLang="he-IL" sz="2800" smtClean="0"/>
            </a:br>
            <a:r>
              <a:rPr lang="en-US" altLang="he-IL" sz="2800" smtClean="0"/>
              <a:t>(one-pass compilers)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772400" cy="1143000"/>
          </a:xfrm>
        </p:spPr>
        <p:txBody>
          <a:bodyPr/>
          <a:lstStyle/>
          <a:p>
            <a:r>
              <a:rPr lang="en-US" altLang="he-IL" sz="3600" smtClean="0">
                <a:solidFill>
                  <a:schemeClr val="tx1"/>
                </a:solidFill>
              </a:rPr>
              <a:t>Syntax Analysis (Parsing)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676F1C17-49B9-4A90-8EEB-C522C1DB2BD1}" type="slidenum">
              <a:rPr lang="he-IL" altLang="en-US" sz="1400">
                <a:solidFill>
                  <a:schemeClr val="tx1"/>
                </a:solidFill>
              </a:rPr>
              <a:pPr/>
              <a:t>11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60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1988" y="1508125"/>
            <a:ext cx="7772400" cy="5180013"/>
          </a:xfrm>
        </p:spPr>
        <p:txBody>
          <a:bodyPr/>
          <a:lstStyle/>
          <a:p>
            <a:r>
              <a:rPr lang="en-US" altLang="he-IL" smtClean="0"/>
              <a:t>Report and locate the error</a:t>
            </a:r>
          </a:p>
          <a:p>
            <a:r>
              <a:rPr lang="en-US" altLang="he-IL" smtClean="0"/>
              <a:t>Diagnose the error</a:t>
            </a:r>
          </a:p>
          <a:p>
            <a:r>
              <a:rPr lang="en-US" altLang="he-IL" smtClean="0"/>
              <a:t>Correct the error</a:t>
            </a:r>
          </a:p>
          <a:p>
            <a:r>
              <a:rPr lang="en-US" altLang="he-IL" smtClean="0"/>
              <a:t>Recover from the error in order to discover more errors</a:t>
            </a:r>
          </a:p>
          <a:p>
            <a:pPr lvl="1"/>
            <a:r>
              <a:rPr lang="en-US" altLang="he-IL" smtClean="0"/>
              <a:t>without reporting too many “strange” errors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772400" cy="1143000"/>
          </a:xfrm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Handling Syntax Errors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1FC52C71-75FF-486B-B5B9-8970F0B93A8D}" type="slidenum">
              <a:rPr lang="he-IL" altLang="en-US" sz="1400">
                <a:solidFill>
                  <a:schemeClr val="tx1"/>
                </a:solidFill>
              </a:rPr>
              <a:pPr/>
              <a:t>12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54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Example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1249363" y="2087563"/>
            <a:ext cx="60356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en-US" sz="3200">
                <a:solidFill>
                  <a:schemeClr val="tx1"/>
                </a:solidFill>
              </a:rPr>
              <a:t>a := a * ( b + c * d  ;</a:t>
            </a:r>
            <a:endParaRPr lang="en-US" altLang="en-US" sz="3200">
              <a:solidFill>
                <a:schemeClr val="tx1"/>
              </a:solidFill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081DCB66-6D0E-4A92-828D-234AAB1FDC97}" type="slidenum">
              <a:rPr lang="he-IL" altLang="en-US" sz="1400">
                <a:solidFill>
                  <a:schemeClr val="tx1"/>
                </a:solidFill>
              </a:rPr>
              <a:pPr/>
              <a:t>13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47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The Valid Prefix Property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For every prefix tokens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 smtClean="0"/>
              <a:t>t</a:t>
            </a:r>
            <a:r>
              <a:rPr lang="en-US" altLang="en-US" sz="2400" i="1" baseline="-25000" smtClean="0"/>
              <a:t>1</a:t>
            </a:r>
            <a:r>
              <a:rPr lang="en-US" altLang="en-US" sz="2400" smtClean="0"/>
              <a:t>, </a:t>
            </a:r>
            <a:r>
              <a:rPr lang="en-US" altLang="en-US" sz="2400" i="1" smtClean="0"/>
              <a:t>t</a:t>
            </a:r>
            <a:r>
              <a:rPr lang="en-US" altLang="en-US" sz="2400" i="1" baseline="-25000" smtClean="0"/>
              <a:t>2</a:t>
            </a:r>
            <a:r>
              <a:rPr lang="en-US" altLang="en-US" sz="2400" smtClean="0"/>
              <a:t>, …, </a:t>
            </a:r>
            <a:r>
              <a:rPr lang="en-US" altLang="en-US" sz="2400" i="1" smtClean="0"/>
              <a:t>t</a:t>
            </a:r>
            <a:r>
              <a:rPr lang="en-US" altLang="en-US" sz="2400" i="1" baseline="-25000" smtClean="0"/>
              <a:t>i </a:t>
            </a:r>
            <a:r>
              <a:rPr lang="en-US" altLang="en-US" sz="2400" smtClean="0"/>
              <a:t>that the parser identifies as legal: </a:t>
            </a:r>
            <a:br>
              <a:rPr lang="en-US" altLang="en-US" sz="2400" smtClean="0"/>
            </a:br>
            <a:endParaRPr lang="en-US" altLang="en-US" sz="2400" smtClean="0"/>
          </a:p>
          <a:p>
            <a:pPr lvl="2">
              <a:lnSpc>
                <a:spcPct val="90000"/>
              </a:lnSpc>
            </a:pPr>
            <a:r>
              <a:rPr lang="en-US" altLang="en-US" smtClean="0"/>
              <a:t>there exists tokens</a:t>
            </a:r>
            <a:r>
              <a:rPr lang="en-US" altLang="en-US" i="1" smtClean="0"/>
              <a:t> t</a:t>
            </a:r>
            <a:r>
              <a:rPr lang="en-US" altLang="en-US" i="1" baseline="-25000" smtClean="0"/>
              <a:t>i+1</a:t>
            </a:r>
            <a:r>
              <a:rPr lang="en-US" altLang="en-US" smtClean="0"/>
              <a:t>, </a:t>
            </a:r>
            <a:r>
              <a:rPr lang="en-US" altLang="en-US" i="1" smtClean="0"/>
              <a:t>t</a:t>
            </a:r>
            <a:r>
              <a:rPr lang="en-US" altLang="en-US" i="1" baseline="-25000" smtClean="0"/>
              <a:t>i+2</a:t>
            </a:r>
            <a:r>
              <a:rPr lang="en-US" altLang="en-US" smtClean="0"/>
              <a:t>, …, </a:t>
            </a:r>
            <a:r>
              <a:rPr lang="en-US" altLang="en-US" i="1" smtClean="0"/>
              <a:t>t</a:t>
            </a:r>
            <a:r>
              <a:rPr lang="en-US" altLang="en-US" i="1" baseline="-25000" smtClean="0"/>
              <a:t>n</a:t>
            </a:r>
            <a:r>
              <a:rPr lang="en-US" altLang="en-US" i="1" smtClean="0"/>
              <a:t/>
            </a:r>
            <a:br>
              <a:rPr lang="en-US" altLang="en-US" i="1" smtClean="0"/>
            </a:br>
            <a:r>
              <a:rPr lang="en-US" altLang="en-US" smtClean="0"/>
              <a:t>such that </a:t>
            </a:r>
            <a:r>
              <a:rPr lang="en-US" altLang="en-US" i="1" smtClean="0"/>
              <a:t>t</a:t>
            </a:r>
            <a:r>
              <a:rPr lang="en-US" altLang="en-US" i="1" baseline="-25000" smtClean="0"/>
              <a:t>1</a:t>
            </a:r>
            <a:r>
              <a:rPr lang="en-US" altLang="en-US" smtClean="0"/>
              <a:t>, </a:t>
            </a:r>
            <a:r>
              <a:rPr lang="en-US" altLang="en-US" i="1" smtClean="0"/>
              <a:t>t</a:t>
            </a:r>
            <a:r>
              <a:rPr lang="en-US" altLang="en-US" i="1" baseline="-25000" smtClean="0"/>
              <a:t>2</a:t>
            </a:r>
            <a:r>
              <a:rPr lang="en-US" altLang="en-US" smtClean="0"/>
              <a:t>, …, </a:t>
            </a:r>
            <a:r>
              <a:rPr lang="en-US" altLang="en-US" i="1" smtClean="0"/>
              <a:t>t</a:t>
            </a:r>
            <a:r>
              <a:rPr lang="en-US" altLang="en-US" i="1" baseline="-25000" smtClean="0"/>
              <a:t>n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is a syntactically valid program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If every token is considered as single character: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For every prefix word u that the parser identifies as legal: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there exists w such that</a:t>
            </a:r>
          </a:p>
          <a:p>
            <a:pPr lvl="3">
              <a:lnSpc>
                <a:spcPct val="90000"/>
              </a:lnSpc>
            </a:pPr>
            <a:r>
              <a:rPr lang="en-US" altLang="en-US" smtClean="0"/>
              <a:t>u.w is a valid program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11D78D68-38E0-4B6B-9E6A-E670FA087C36}" type="slidenum">
              <a:rPr lang="he-IL" altLang="en-US" sz="1400">
                <a:solidFill>
                  <a:schemeClr val="tx1"/>
                </a:solidFill>
              </a:rPr>
              <a:pPr/>
              <a:t>14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46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Error Diagnosis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Line number 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may be far from the actual error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The current token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The expected tokens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Parser configuration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D8816E47-A8C2-4578-BD15-A29050D268F8}" type="slidenum">
              <a:rPr lang="he-IL" altLang="en-US" sz="1400">
                <a:solidFill>
                  <a:schemeClr val="tx1"/>
                </a:solidFill>
              </a:rPr>
              <a:pPr/>
              <a:t>15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18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Error Recovery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Becomes less important in interactive environments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Example heuristics: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Search for a semi-column and ignore the statement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Try to “replace” tokens for common errors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Refrain from reporting 3 subsequent errors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Globally optimal solutions 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For every input w, find a valid program w’  with a “minimal-distance” from w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A66DCF09-43A4-4AAD-AB4E-EF0509579CB2}" type="slidenum">
              <a:rPr lang="he-IL" altLang="en-US" sz="1400">
                <a:solidFill>
                  <a:schemeClr val="tx1"/>
                </a:solidFill>
              </a:rPr>
              <a:pPr/>
              <a:t>16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42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Recursive Syntax Definitions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0000"/>
                </a:solidFill>
              </a:rPr>
              <a:t>The syntax of programming languages is naturally defined recursively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Valid program are represented as syntax trees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456C2-6812-4472-A10E-DE01B3FD6FEE}" type="slidenum">
              <a:rPr lang="he-IL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713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Expression Definitions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622612"/>
          </a:xfrm>
        </p:spPr>
        <p:txBody>
          <a:bodyPr/>
          <a:lstStyle/>
          <a:p>
            <a:r>
              <a:rPr lang="en-US" sz="2400" dirty="0" smtClean="0">
                <a:solidFill>
                  <a:srgbClr val="000000"/>
                </a:solidFill>
              </a:rPr>
              <a:t>Every </a:t>
            </a:r>
            <a:r>
              <a:rPr lang="en-US" sz="2400" dirty="0" smtClean="0">
                <a:solidFill>
                  <a:srgbClr val="FF0000"/>
                </a:solidFill>
              </a:rPr>
              <a:t>identifier</a:t>
            </a:r>
            <a:r>
              <a:rPr lang="en-US" sz="2400" dirty="0" smtClean="0">
                <a:solidFill>
                  <a:srgbClr val="000000"/>
                </a:solidFill>
              </a:rPr>
              <a:t> is an </a:t>
            </a:r>
            <a:r>
              <a:rPr lang="en-US" sz="2400" dirty="0" smtClean="0">
                <a:solidFill>
                  <a:srgbClr val="FF0000"/>
                </a:solidFill>
              </a:rPr>
              <a:t>expression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If E1 and E2 are </a:t>
            </a:r>
            <a:r>
              <a:rPr lang="en-US" sz="2400" dirty="0" smtClean="0">
                <a:solidFill>
                  <a:srgbClr val="FF0000"/>
                </a:solidFill>
              </a:rPr>
              <a:t>expressions</a:t>
            </a:r>
            <a:r>
              <a:rPr lang="en-US" sz="2400" dirty="0" smtClean="0">
                <a:solidFill>
                  <a:srgbClr val="000000"/>
                </a:solidFill>
              </a:rPr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op </a:t>
            </a:r>
            <a:r>
              <a:rPr lang="en-US" sz="2400" dirty="0" smtClean="0">
                <a:solidFill>
                  <a:srgbClr val="000000"/>
                </a:solidFill>
              </a:rPr>
              <a:t>is a binary operation then so is ‘</a:t>
            </a:r>
            <a:r>
              <a:rPr lang="en-US" sz="2400" dirty="0" smtClean="0">
                <a:solidFill>
                  <a:srgbClr val="FF0000"/>
                </a:solidFill>
              </a:rPr>
              <a:t>E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 op E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’ is an </a:t>
            </a:r>
            <a:r>
              <a:rPr lang="en-US" sz="2400" dirty="0" smtClean="0">
                <a:solidFill>
                  <a:srgbClr val="FF0000"/>
                </a:solidFill>
              </a:rPr>
              <a:t>expression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11" y="3729323"/>
            <a:ext cx="4948518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&lt;E&gt;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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id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| &lt;E&gt; &lt;op&gt; &lt;E&gt;</a:t>
            </a:r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&lt;op&gt;  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+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|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-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|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*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|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/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456C2-6812-4472-A10E-DE01B3FD6FEE}" type="slidenum">
              <a:rPr lang="he-IL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867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Statement Definitions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223247"/>
          </a:xfrm>
        </p:spPr>
        <p:txBody>
          <a:bodyPr/>
          <a:lstStyle/>
          <a:p>
            <a:r>
              <a:rPr lang="en-US" sz="2400" dirty="0" smtClean="0">
                <a:solidFill>
                  <a:srgbClr val="000000"/>
                </a:solidFill>
              </a:rPr>
              <a:t>If </a:t>
            </a:r>
            <a:r>
              <a:rPr lang="en-US" sz="2400" dirty="0" smtClean="0">
                <a:solidFill>
                  <a:srgbClr val="FF0000"/>
                </a:solidFill>
              </a:rPr>
              <a:t>id</a:t>
            </a:r>
            <a:r>
              <a:rPr lang="en-US" sz="2400" dirty="0" smtClean="0">
                <a:solidFill>
                  <a:srgbClr val="000000"/>
                </a:solidFill>
              </a:rPr>
              <a:t> is a </a:t>
            </a:r>
            <a:r>
              <a:rPr lang="en-US" sz="2400" dirty="0" smtClean="0">
                <a:solidFill>
                  <a:srgbClr val="FF0000"/>
                </a:solidFill>
              </a:rPr>
              <a:t>identifier</a:t>
            </a:r>
            <a:r>
              <a:rPr lang="en-US" sz="2400" dirty="0" smtClean="0">
                <a:solidFill>
                  <a:srgbClr val="000000"/>
                </a:solidFill>
              </a:rPr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>
                <a:solidFill>
                  <a:srgbClr val="000000"/>
                </a:solidFill>
              </a:rPr>
              <a:t> is an expression then ‘</a:t>
            </a:r>
            <a:r>
              <a:rPr lang="en-US" sz="2400" dirty="0" smtClean="0">
                <a:solidFill>
                  <a:srgbClr val="FF0000"/>
                </a:solidFill>
              </a:rPr>
              <a:t>id := E</a:t>
            </a:r>
            <a:r>
              <a:rPr lang="en-US" sz="2400" dirty="0" smtClean="0">
                <a:solidFill>
                  <a:srgbClr val="000000"/>
                </a:solidFill>
              </a:rPr>
              <a:t>’ is a </a:t>
            </a:r>
            <a:r>
              <a:rPr lang="en-US" sz="2400" dirty="0" smtClean="0">
                <a:solidFill>
                  <a:srgbClr val="FF0000"/>
                </a:solidFill>
              </a:rPr>
              <a:t>statement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If </a:t>
            </a:r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baseline="-250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are statements and </a:t>
            </a:r>
            <a:r>
              <a:rPr lang="en-US" sz="2400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>
                <a:solidFill>
                  <a:srgbClr val="000000"/>
                </a:solidFill>
              </a:rPr>
              <a:t> is an expression then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‘</a:t>
            </a:r>
            <a:r>
              <a:rPr lang="en-US" sz="2000" dirty="0" smtClean="0">
                <a:solidFill>
                  <a:srgbClr val="FF0000"/>
                </a:solidFill>
              </a:rPr>
              <a:t>S</a:t>
            </a:r>
            <a:r>
              <a:rPr lang="en-US" sz="2000" baseline="-25000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>
                <a:solidFill>
                  <a:srgbClr val="FF0000"/>
                </a:solidFill>
              </a:rPr>
              <a:t> ; S</a:t>
            </a:r>
            <a:r>
              <a:rPr lang="en-US" sz="2000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’  is a statement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‘</a:t>
            </a:r>
            <a:r>
              <a:rPr lang="en-US" sz="2000" dirty="0" smtClean="0">
                <a:solidFill>
                  <a:srgbClr val="FF0000"/>
                </a:solidFill>
              </a:rPr>
              <a:t>if (E) S</a:t>
            </a:r>
            <a:r>
              <a:rPr lang="en-US" sz="2000" baseline="-25000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>
                <a:solidFill>
                  <a:srgbClr val="FF0000"/>
                </a:solidFill>
              </a:rPr>
              <a:t> else S</a:t>
            </a:r>
            <a:r>
              <a:rPr lang="en-US" sz="2000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’ is a statement </a:t>
            </a:r>
          </a:p>
          <a:p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04062" y="4276188"/>
            <a:ext cx="4948518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&lt;S&gt;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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id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:= &lt;E&gt;</a:t>
            </a:r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&lt;S&gt;   &lt;S&gt;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;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&lt;S&gt;</a:t>
            </a:r>
            <a:endParaRPr lang="en-US" dirty="0">
              <a:solidFill>
                <a:schemeClr val="tx1"/>
              </a:solidFill>
              <a:sym typeface="Symbol"/>
            </a:endParaRPr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&lt;S&gt; 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if (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&lt;E&gt;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)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&lt;S&gt;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 else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&lt;S&gt;</a:t>
            </a:r>
            <a:endParaRPr lang="en-US" dirty="0">
              <a:solidFill>
                <a:srgbClr val="0070C0"/>
              </a:solidFill>
              <a:sym typeface="Symbo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456C2-6812-4472-A10E-DE01B3FD6FEE}" type="slidenum">
              <a:rPr lang="he-IL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34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3988"/>
            <a:ext cx="7772400" cy="833437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A motivating example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068388"/>
            <a:ext cx="7897812" cy="5789612"/>
          </a:xfrm>
        </p:spPr>
        <p:txBody>
          <a:bodyPr/>
          <a:lstStyle/>
          <a:p>
            <a:r>
              <a:rPr lang="en-US" altLang="he-IL" sz="2800" smtClean="0"/>
              <a:t>Create a desk calculator</a:t>
            </a:r>
          </a:p>
          <a:p>
            <a:r>
              <a:rPr lang="en-US" altLang="he-IL" sz="2800" smtClean="0"/>
              <a:t>Challenges</a:t>
            </a:r>
          </a:p>
          <a:p>
            <a:pPr lvl="1"/>
            <a:r>
              <a:rPr lang="en-US" altLang="he-IL" sz="2400" smtClean="0"/>
              <a:t>Non trivial syntax</a:t>
            </a:r>
          </a:p>
          <a:p>
            <a:pPr lvl="1"/>
            <a:r>
              <a:rPr lang="en-US" altLang="he-IL" sz="2400" smtClean="0"/>
              <a:t>Recursive expressions (semantics)</a:t>
            </a:r>
          </a:p>
          <a:p>
            <a:pPr lvl="2"/>
            <a:r>
              <a:rPr lang="en-US" altLang="he-IL" sz="2000" smtClean="0"/>
              <a:t>Operator precedence  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C451BC58-EF74-423A-9B92-D8E6834C54F1}" type="slidenum">
              <a:rPr lang="he-IL" altLang="en-US" sz="1400">
                <a:solidFill>
                  <a:schemeClr val="tx1"/>
                </a:solidFill>
              </a:rPr>
              <a:pPr/>
              <a:t>2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13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758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00"/>
                </a:solidFill>
              </a:rPr>
              <a:t>C </a:t>
            </a:r>
            <a:r>
              <a:rPr lang="en-US" sz="3600" dirty="0" smtClean="0">
                <a:solidFill>
                  <a:srgbClr val="000000"/>
                </a:solidFill>
              </a:rPr>
              <a:t>Example</a:t>
            </a:r>
            <a:endParaRPr lang="en-US" sz="4000" dirty="0" smtClean="0">
              <a:solidFill>
                <a:srgbClr val="000000"/>
              </a:solidFill>
            </a:endParaRPr>
          </a:p>
        </p:txBody>
      </p:sp>
      <p:sp>
        <p:nvSpPr>
          <p:cNvPr id="12291" name="Text Box 8"/>
          <p:cNvSpPr txBox="1">
            <a:spLocks noChangeArrowheads="1"/>
          </p:cNvSpPr>
          <p:nvPr/>
        </p:nvSpPr>
        <p:spPr bwMode="auto">
          <a:xfrm>
            <a:off x="305135" y="1402043"/>
            <a:ext cx="2509784" cy="2554545"/>
          </a:xfrm>
          <a:prstGeom prst="rect">
            <a:avLst/>
          </a:prstGeom>
          <a:noFill/>
          <a:ln w="38100">
            <a:solidFill>
              <a:srgbClr val="0099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2000" dirty="0">
                <a:solidFill>
                  <a:schemeClr val="tx1"/>
                </a:solidFill>
              </a:rPr>
              <a:t>void match0(char *s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/* find a zero */</a:t>
            </a:r>
          </a:p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2000" dirty="0">
                <a:solidFill>
                  <a:schemeClr val="tx1"/>
                </a:solidFill>
              </a:rPr>
              <a:t>{</a:t>
            </a:r>
          </a:p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if (!</a:t>
            </a:r>
            <a:r>
              <a:rPr lang="en-US" sz="2000" dirty="0" err="1" smtClean="0">
                <a:solidFill>
                  <a:schemeClr val="tx1"/>
                </a:solidFill>
              </a:rPr>
              <a:t>strcmp</a:t>
            </a:r>
            <a:r>
              <a:rPr lang="en-US" sz="2000" dirty="0" smtClean="0">
                <a:solidFill>
                  <a:schemeClr val="tx1"/>
                </a:solidFill>
              </a:rPr>
              <a:t>(s</a:t>
            </a:r>
            <a:r>
              <a:rPr lang="en-US" sz="2000" dirty="0">
                <a:solidFill>
                  <a:schemeClr val="tx1"/>
                </a:solidFill>
              </a:rPr>
              <a:t>, “</a:t>
            </a:r>
            <a:r>
              <a:rPr lang="en-US" sz="2000" dirty="0" smtClean="0">
                <a:solidFill>
                  <a:schemeClr val="tx1"/>
                </a:solidFill>
              </a:rPr>
              <a:t>0.0”))</a:t>
            </a:r>
          </a:p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 return 0 </a:t>
            </a:r>
            <a:r>
              <a:rPr lang="en-US" sz="2000" dirty="0">
                <a:solidFill>
                  <a:schemeClr val="tx1"/>
                </a:solidFill>
              </a:rPr>
              <a:t>;</a:t>
            </a:r>
          </a:p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20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6076542" y="1037612"/>
            <a:ext cx="1572672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&lt;Proc&gt;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5051854" y="1948796"/>
            <a:ext cx="1433248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&lt;S&gt;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3498582" y="3527964"/>
            <a:ext cx="1018192" cy="48962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lang="en-US" sz="2000" dirty="0" smtClean="0">
                <a:solidFill>
                  <a:srgbClr val="00B0F0"/>
                </a:solidFill>
              </a:rPr>
              <a:t>!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485102" y="3917084"/>
            <a:ext cx="1053834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&lt;S&gt;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3336603" y="4461852"/>
            <a:ext cx="1070042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lang="en-US" sz="2000" dirty="0" smtClean="0">
                <a:solidFill>
                  <a:srgbClr val="00B0F0"/>
                </a:solidFill>
              </a:rPr>
              <a:t>ID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536141" y="4432668"/>
            <a:ext cx="2070847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&lt;Exp-List&gt;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4675694" y="3527965"/>
            <a:ext cx="1404124" cy="54473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&lt;E&gt;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3057574" y="5303295"/>
            <a:ext cx="1387962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&lt;E&gt;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4127057" y="2833450"/>
            <a:ext cx="1705664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&lt;E&gt;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4721086" y="5334124"/>
            <a:ext cx="1990957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&lt;Exp-List&gt;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5729526" y="6023256"/>
            <a:ext cx="1147928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Exp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6608504" y="4555884"/>
            <a:ext cx="1531449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lang="en-US" sz="2000" dirty="0" smtClean="0">
                <a:solidFill>
                  <a:srgbClr val="00B0F0"/>
                </a:solidFill>
              </a:rPr>
              <a:t>return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8095128" y="4347973"/>
            <a:ext cx="997477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&lt;E&gt;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342446" y="3048044"/>
            <a:ext cx="1245130" cy="45393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lang="en-US" sz="2000" dirty="0" smtClean="0">
                <a:solidFill>
                  <a:srgbClr val="00B0F0"/>
                </a:solidFill>
              </a:rPr>
              <a:t>Type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689433" y="1939052"/>
            <a:ext cx="1827037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&lt;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ArgList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&gt;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7026666" y="2623260"/>
            <a:ext cx="1183491" cy="372877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&lt;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Arg</a:t>
            </a:r>
            <a:r>
              <a:rPr lang="en-US" sz="2000" dirty="0">
                <a:solidFill>
                  <a:schemeClr val="tx1"/>
                </a:solidFill>
              </a:rPr>
              <a:t>&gt;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2844890" y="1670979"/>
            <a:ext cx="1647152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lang="en-US" sz="2000" dirty="0" smtClean="0">
                <a:solidFill>
                  <a:srgbClr val="00B0F0"/>
                </a:solidFill>
              </a:rPr>
              <a:t>Type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7928122" y="3084717"/>
            <a:ext cx="1183491" cy="372877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</a:rPr>
              <a:t>ID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7279526" y="3407980"/>
            <a:ext cx="1018192" cy="48962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lang="en-US" sz="2000" dirty="0" smtClean="0">
                <a:solidFill>
                  <a:srgbClr val="00B0F0"/>
                </a:solidFill>
              </a:rPr>
              <a:t>*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Straight Arrow Connector 24"/>
          <p:cNvCxnSpPr>
            <a:stCxn id="5" idx="2"/>
            <a:endCxn id="21" idx="0"/>
          </p:cNvCxnSpPr>
          <p:nvPr/>
        </p:nvCxnSpPr>
        <p:spPr>
          <a:xfrm flipH="1">
            <a:off x="3668466" y="1305123"/>
            <a:ext cx="2408076" cy="365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5" idx="4"/>
            <a:endCxn id="6" idx="0"/>
          </p:cNvCxnSpPr>
          <p:nvPr/>
        </p:nvCxnSpPr>
        <p:spPr>
          <a:xfrm flipH="1">
            <a:off x="5768478" y="1572633"/>
            <a:ext cx="1094400" cy="376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4"/>
            <a:endCxn id="19" idx="0"/>
          </p:cNvCxnSpPr>
          <p:nvPr/>
        </p:nvCxnSpPr>
        <p:spPr>
          <a:xfrm>
            <a:off x="6862878" y="1572633"/>
            <a:ext cx="740074" cy="3664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289742" y="2105686"/>
            <a:ext cx="989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void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68854" y="3385273"/>
            <a:ext cx="9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char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8122526" y="3290119"/>
            <a:ext cx="9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128548" y="4567685"/>
            <a:ext cx="1370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strcmp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3080427" y="6063724"/>
            <a:ext cx="1070042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lang="en-US" sz="2000" dirty="0" smtClean="0">
                <a:solidFill>
                  <a:srgbClr val="00B0F0"/>
                </a:solidFill>
              </a:rPr>
              <a:t>ID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96777" y="6307951"/>
            <a:ext cx="1370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4247786" y="6008773"/>
            <a:ext cx="1339122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lang="en-US" sz="2000" dirty="0" smtClean="0">
                <a:solidFill>
                  <a:srgbClr val="00B0F0"/>
                </a:solidFill>
              </a:rPr>
              <a:t>FNUM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05446" y="6396335"/>
            <a:ext cx="1370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“0.0”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19" idx="4"/>
            <a:endCxn id="20" idx="0"/>
          </p:cNvCxnSpPr>
          <p:nvPr/>
        </p:nvCxnSpPr>
        <p:spPr>
          <a:xfrm>
            <a:off x="7602952" y="2474073"/>
            <a:ext cx="15460" cy="149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0" idx="3"/>
            <a:endCxn id="18" idx="0"/>
          </p:cNvCxnSpPr>
          <p:nvPr/>
        </p:nvCxnSpPr>
        <p:spPr>
          <a:xfrm flipH="1">
            <a:off x="6965011" y="2941530"/>
            <a:ext cx="234973" cy="1065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0" idx="4"/>
            <a:endCxn id="23" idx="0"/>
          </p:cNvCxnSpPr>
          <p:nvPr/>
        </p:nvCxnSpPr>
        <p:spPr>
          <a:xfrm>
            <a:off x="7618412" y="2996137"/>
            <a:ext cx="170210" cy="4118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0" idx="5"/>
            <a:endCxn id="22" idx="0"/>
          </p:cNvCxnSpPr>
          <p:nvPr/>
        </p:nvCxnSpPr>
        <p:spPr>
          <a:xfrm>
            <a:off x="8036839" y="2941530"/>
            <a:ext cx="483029" cy="143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6" idx="4"/>
            <a:endCxn id="8" idx="1"/>
          </p:cNvCxnSpPr>
          <p:nvPr/>
        </p:nvCxnSpPr>
        <p:spPr>
          <a:xfrm>
            <a:off x="5768478" y="2483817"/>
            <a:ext cx="870955" cy="15116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6" idx="4"/>
            <a:endCxn id="13" idx="0"/>
          </p:cNvCxnSpPr>
          <p:nvPr/>
        </p:nvCxnSpPr>
        <p:spPr>
          <a:xfrm flipH="1">
            <a:off x="4979889" y="2483817"/>
            <a:ext cx="788589" cy="3496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3" idx="3"/>
            <a:endCxn id="7" idx="0"/>
          </p:cNvCxnSpPr>
          <p:nvPr/>
        </p:nvCxnSpPr>
        <p:spPr>
          <a:xfrm flipH="1">
            <a:off x="4007678" y="3290119"/>
            <a:ext cx="369168" cy="2378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3" idx="4"/>
            <a:endCxn id="11" idx="0"/>
          </p:cNvCxnSpPr>
          <p:nvPr/>
        </p:nvCxnSpPr>
        <p:spPr>
          <a:xfrm>
            <a:off x="4979889" y="3368471"/>
            <a:ext cx="397867" cy="159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9" idx="0"/>
          </p:cNvCxnSpPr>
          <p:nvPr/>
        </p:nvCxnSpPr>
        <p:spPr>
          <a:xfrm flipH="1">
            <a:off x="3871624" y="4072695"/>
            <a:ext cx="1506132" cy="389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1" idx="4"/>
            <a:endCxn id="10" idx="0"/>
          </p:cNvCxnSpPr>
          <p:nvPr/>
        </p:nvCxnSpPr>
        <p:spPr>
          <a:xfrm>
            <a:off x="5377756" y="4072695"/>
            <a:ext cx="193809" cy="3599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0" idx="3"/>
            <a:endCxn id="12" idx="0"/>
          </p:cNvCxnSpPr>
          <p:nvPr/>
        </p:nvCxnSpPr>
        <p:spPr>
          <a:xfrm flipH="1">
            <a:off x="3751555" y="4889337"/>
            <a:ext cx="1087855" cy="4139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0" idx="4"/>
            <a:endCxn id="14" idx="0"/>
          </p:cNvCxnSpPr>
          <p:nvPr/>
        </p:nvCxnSpPr>
        <p:spPr>
          <a:xfrm>
            <a:off x="5571565" y="4967689"/>
            <a:ext cx="145000" cy="3664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2" idx="4"/>
            <a:endCxn id="38" idx="0"/>
          </p:cNvCxnSpPr>
          <p:nvPr/>
        </p:nvCxnSpPr>
        <p:spPr>
          <a:xfrm flipH="1">
            <a:off x="3615448" y="5838316"/>
            <a:ext cx="136107" cy="225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4" idx="4"/>
            <a:endCxn id="15" idx="0"/>
          </p:cNvCxnSpPr>
          <p:nvPr/>
        </p:nvCxnSpPr>
        <p:spPr>
          <a:xfrm>
            <a:off x="5716565" y="5869145"/>
            <a:ext cx="586925" cy="1541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endCxn id="40" idx="6"/>
          </p:cNvCxnSpPr>
          <p:nvPr/>
        </p:nvCxnSpPr>
        <p:spPr>
          <a:xfrm flipH="1" flipV="1">
            <a:off x="5586908" y="6276284"/>
            <a:ext cx="142618" cy="222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 bwMode="auto">
          <a:xfrm>
            <a:off x="7817225" y="5022643"/>
            <a:ext cx="1271998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lang="en-US" sz="2000" dirty="0" smtClean="0">
                <a:solidFill>
                  <a:srgbClr val="00B0F0"/>
                </a:solidFill>
              </a:rPr>
              <a:t>NUM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285225" y="6366823"/>
            <a:ext cx="1370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“0”</a:t>
            </a:r>
            <a:endParaRPr lang="en-US" dirty="0"/>
          </a:p>
        </p:txBody>
      </p:sp>
      <p:cxnSp>
        <p:nvCxnSpPr>
          <p:cNvPr id="80" name="Straight Arrow Connector 79"/>
          <p:cNvCxnSpPr>
            <a:stCxn id="17" idx="4"/>
            <a:endCxn id="75" idx="0"/>
          </p:cNvCxnSpPr>
          <p:nvPr/>
        </p:nvCxnSpPr>
        <p:spPr>
          <a:xfrm flipH="1">
            <a:off x="8453224" y="4882994"/>
            <a:ext cx="140643" cy="1396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 bwMode="auto">
          <a:xfrm>
            <a:off x="4473693" y="1519512"/>
            <a:ext cx="1070042" cy="53502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None/>
              <a:tabLst/>
            </a:pPr>
            <a:r>
              <a:rPr lang="en-US" sz="2000" dirty="0" smtClean="0">
                <a:solidFill>
                  <a:srgbClr val="00B0F0"/>
                </a:solidFill>
              </a:rPr>
              <a:t>ID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247786" y="992220"/>
            <a:ext cx="1370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match0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7" name="Straight Arrow Connector 86"/>
          <p:cNvCxnSpPr>
            <a:stCxn id="5" idx="2"/>
            <a:endCxn id="84" idx="7"/>
          </p:cNvCxnSpPr>
          <p:nvPr/>
        </p:nvCxnSpPr>
        <p:spPr>
          <a:xfrm flipH="1">
            <a:off x="5387031" y="1305123"/>
            <a:ext cx="689511" cy="2927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8" idx="4"/>
            <a:endCxn id="16" idx="0"/>
          </p:cNvCxnSpPr>
          <p:nvPr/>
        </p:nvCxnSpPr>
        <p:spPr bwMode="auto">
          <a:xfrm>
            <a:off x="7012019" y="4452105"/>
            <a:ext cx="362210" cy="103779"/>
          </a:xfrm>
          <a:prstGeom prst="straightConnector1">
            <a:avLst/>
          </a:prstGeom>
          <a:noFill/>
          <a:ln w="12700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>
            <a:stCxn id="8" idx="6"/>
            <a:endCxn id="17" idx="1"/>
          </p:cNvCxnSpPr>
          <p:nvPr/>
        </p:nvCxnSpPr>
        <p:spPr bwMode="auto">
          <a:xfrm>
            <a:off x="7538936" y="4184595"/>
            <a:ext cx="702269" cy="241730"/>
          </a:xfrm>
          <a:prstGeom prst="straightConnector1">
            <a:avLst/>
          </a:prstGeom>
          <a:noFill/>
          <a:ln w="12700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15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Context Free Grammars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426450" cy="4114800"/>
          </a:xfrm>
        </p:spPr>
        <p:txBody>
          <a:bodyPr/>
          <a:lstStyle/>
          <a:p>
            <a:r>
              <a:rPr lang="en-US" smtClean="0"/>
              <a:t>Non-terminals</a:t>
            </a:r>
          </a:p>
          <a:p>
            <a:pPr lvl="1"/>
            <a:r>
              <a:rPr lang="en-US" smtClean="0"/>
              <a:t>Start non-terminal</a:t>
            </a:r>
          </a:p>
          <a:p>
            <a:r>
              <a:rPr lang="en-US" smtClean="0"/>
              <a:t>Terminals (tokens)</a:t>
            </a:r>
          </a:p>
          <a:p>
            <a:r>
              <a:rPr lang="en-US" smtClean="0"/>
              <a:t>Context Free Rules</a:t>
            </a:r>
            <a:br>
              <a:rPr lang="en-US" smtClean="0"/>
            </a:br>
            <a:r>
              <a:rPr lang="en-US" smtClean="0"/>
              <a:t>&lt;Non-Terminal&gt; </a:t>
            </a:r>
            <a:r>
              <a:rPr lang="en-US" smtClean="0">
                <a:sym typeface="Symbol" pitchFamily="18" charset="2"/>
              </a:rPr>
              <a:t> Symbol Symbol … Symbol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847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Example Context Free Grammar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920875" y="2073275"/>
            <a:ext cx="3138488" cy="34163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None/>
            </a:pPr>
            <a:r>
              <a:rPr lang="pt-BR" dirty="0">
                <a:solidFill>
                  <a:schemeClr val="tx1"/>
                </a:solidFill>
              </a:rPr>
              <a:t>1 </a:t>
            </a:r>
            <a:r>
              <a:rPr lang="pt-BR" dirty="0"/>
              <a:t> </a:t>
            </a:r>
            <a:r>
              <a:rPr lang="pt-BR" dirty="0" smtClean="0">
                <a:solidFill>
                  <a:schemeClr val="tx1"/>
                </a:solidFill>
              </a:rPr>
              <a:t>&lt;S&gt; </a:t>
            </a:r>
            <a:r>
              <a:rPr lang="pt-BR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pt-BR" dirty="0">
                <a:solidFill>
                  <a:schemeClr val="tx1"/>
                </a:solidFill>
              </a:rPr>
              <a:t> &lt;</a:t>
            </a:r>
            <a:r>
              <a:rPr lang="pt-BR" dirty="0" smtClean="0">
                <a:solidFill>
                  <a:schemeClr val="tx1"/>
                </a:solidFill>
              </a:rPr>
              <a:t>S&gt;</a:t>
            </a:r>
            <a:r>
              <a:rPr lang="pt-BR" dirty="0" smtClean="0">
                <a:solidFill>
                  <a:srgbClr val="FFC763"/>
                </a:solidFill>
              </a:rPr>
              <a:t> </a:t>
            </a:r>
            <a:r>
              <a:rPr lang="pt-BR" dirty="0">
                <a:solidFill>
                  <a:srgbClr val="00B0F0"/>
                </a:solidFill>
              </a:rPr>
              <a:t>; </a:t>
            </a:r>
            <a:r>
              <a:rPr lang="pt-BR" dirty="0" smtClean="0">
                <a:solidFill>
                  <a:schemeClr val="tx1"/>
                </a:solidFill>
              </a:rPr>
              <a:t>&lt;S&gt;</a:t>
            </a:r>
            <a:endParaRPr lang="pt-BR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dirty="0">
                <a:solidFill>
                  <a:schemeClr val="tx1"/>
                </a:solidFill>
              </a:rPr>
              <a:t>2  </a:t>
            </a:r>
            <a:r>
              <a:rPr lang="pt-BR" dirty="0" smtClean="0">
                <a:solidFill>
                  <a:schemeClr val="tx1"/>
                </a:solidFill>
              </a:rPr>
              <a:t>&lt;S&gt; </a:t>
            </a:r>
            <a:r>
              <a:rPr lang="pt-BR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pt-BR" dirty="0">
                <a:solidFill>
                  <a:srgbClr val="00B0F0"/>
                </a:solidFill>
              </a:rPr>
              <a:t> id :=</a:t>
            </a:r>
            <a:r>
              <a:rPr lang="pt-BR" dirty="0"/>
              <a:t> </a:t>
            </a:r>
            <a:r>
              <a:rPr lang="pt-BR" dirty="0" smtClean="0">
                <a:solidFill>
                  <a:schemeClr val="tx1"/>
                </a:solidFill>
              </a:rPr>
              <a:t>&lt;E&gt; </a:t>
            </a:r>
            <a:endParaRPr lang="pt-BR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dirty="0">
                <a:solidFill>
                  <a:schemeClr val="tx1"/>
                </a:solidFill>
              </a:rPr>
              <a:t>3  </a:t>
            </a:r>
            <a:r>
              <a:rPr lang="pt-BR" dirty="0" smtClean="0">
                <a:solidFill>
                  <a:schemeClr val="tx1"/>
                </a:solidFill>
              </a:rPr>
              <a:t>&lt;S&gt; </a:t>
            </a:r>
            <a:r>
              <a:rPr lang="pt-BR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pt-BR" dirty="0">
                <a:solidFill>
                  <a:srgbClr val="00B0F0"/>
                </a:solidFill>
              </a:rPr>
              <a:t> print </a:t>
            </a:r>
            <a:r>
              <a:rPr lang="pt-BR" dirty="0" smtClean="0">
                <a:solidFill>
                  <a:srgbClr val="00B0F0"/>
                </a:solidFill>
              </a:rPr>
              <a:t>(</a:t>
            </a:r>
            <a:r>
              <a:rPr lang="pt-BR" dirty="0" smtClean="0">
                <a:solidFill>
                  <a:schemeClr val="tx1"/>
                </a:solidFill>
              </a:rPr>
              <a:t>&lt;L&gt;</a:t>
            </a:r>
            <a:r>
              <a:rPr lang="pt-BR" dirty="0" smtClean="0">
                <a:solidFill>
                  <a:srgbClr val="00B0F0"/>
                </a:solidFill>
              </a:rPr>
              <a:t>)</a:t>
            </a:r>
            <a:endParaRPr lang="pt-BR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pt-BR" dirty="0">
                <a:solidFill>
                  <a:schemeClr val="tx1"/>
                </a:solidFill>
              </a:rPr>
              <a:t>4  </a:t>
            </a:r>
            <a:r>
              <a:rPr lang="pt-BR" dirty="0" smtClean="0">
                <a:solidFill>
                  <a:schemeClr val="tx1"/>
                </a:solidFill>
              </a:rPr>
              <a:t>&lt;E&gt; </a:t>
            </a:r>
            <a:r>
              <a:rPr lang="pt-BR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pt-BR" dirty="0"/>
              <a:t> </a:t>
            </a:r>
            <a:r>
              <a:rPr lang="pt-BR" dirty="0">
                <a:solidFill>
                  <a:srgbClr val="00B0F0"/>
                </a:solidFill>
              </a:rPr>
              <a:t>id </a:t>
            </a:r>
          </a:p>
          <a:p>
            <a:pPr>
              <a:buNone/>
            </a:pPr>
            <a:r>
              <a:rPr lang="pt-BR" dirty="0">
                <a:solidFill>
                  <a:schemeClr val="tx1"/>
                </a:solidFill>
              </a:rPr>
              <a:t>5  </a:t>
            </a:r>
            <a:r>
              <a:rPr lang="pt-BR" dirty="0" smtClean="0">
                <a:solidFill>
                  <a:schemeClr val="tx1"/>
                </a:solidFill>
              </a:rPr>
              <a:t>&lt;E&gt; </a:t>
            </a:r>
            <a:r>
              <a:rPr lang="pt-BR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pt-BR" dirty="0"/>
              <a:t> </a:t>
            </a:r>
            <a:r>
              <a:rPr lang="pt-BR" dirty="0">
                <a:solidFill>
                  <a:srgbClr val="00B0F0"/>
                </a:solidFill>
              </a:rPr>
              <a:t>num</a:t>
            </a:r>
          </a:p>
          <a:p>
            <a:pPr>
              <a:buNone/>
            </a:pPr>
            <a:r>
              <a:rPr lang="pt-BR" dirty="0">
                <a:solidFill>
                  <a:schemeClr val="tx1"/>
                </a:solidFill>
              </a:rPr>
              <a:t>6  </a:t>
            </a:r>
            <a:r>
              <a:rPr lang="pt-BR" dirty="0" smtClean="0">
                <a:solidFill>
                  <a:schemeClr val="tx1"/>
                </a:solidFill>
              </a:rPr>
              <a:t>&lt;E&gt; </a:t>
            </a:r>
            <a:r>
              <a:rPr lang="pt-BR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&lt;E&gt;</a:t>
            </a:r>
            <a:r>
              <a:rPr lang="pt-BR" dirty="0" smtClean="0"/>
              <a:t>  </a:t>
            </a:r>
            <a:r>
              <a:rPr lang="pt-BR" dirty="0">
                <a:solidFill>
                  <a:srgbClr val="00B0F0"/>
                </a:solidFill>
              </a:rPr>
              <a:t>+</a:t>
            </a:r>
            <a:r>
              <a:rPr lang="pt-BR" dirty="0">
                <a:solidFill>
                  <a:srgbClr val="FFC763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&lt;E&gt;</a:t>
            </a:r>
            <a:endParaRPr lang="pt-BR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dirty="0">
                <a:solidFill>
                  <a:schemeClr val="tx1"/>
                </a:solidFill>
              </a:rPr>
              <a:t>7  </a:t>
            </a:r>
            <a:r>
              <a:rPr lang="pt-BR" dirty="0" smtClean="0">
                <a:solidFill>
                  <a:schemeClr val="tx1"/>
                </a:solidFill>
              </a:rPr>
              <a:t>&lt;E&gt; </a:t>
            </a:r>
            <a:r>
              <a:rPr lang="pt-BR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pt-BR" dirty="0"/>
              <a:t> </a:t>
            </a:r>
            <a:r>
              <a:rPr lang="pt-BR" dirty="0" smtClean="0">
                <a:solidFill>
                  <a:srgbClr val="00B0F0"/>
                </a:solidFill>
              </a:rPr>
              <a:t>(</a:t>
            </a:r>
            <a:r>
              <a:rPr lang="pt-BR" dirty="0" smtClean="0">
                <a:solidFill>
                  <a:schemeClr val="tx1"/>
                </a:solidFill>
              </a:rPr>
              <a:t>&lt;S&gt;</a:t>
            </a:r>
            <a:r>
              <a:rPr lang="pt-BR" dirty="0" smtClean="0">
                <a:solidFill>
                  <a:srgbClr val="FFC763"/>
                </a:solidFill>
              </a:rPr>
              <a:t>,</a:t>
            </a:r>
            <a:r>
              <a:rPr lang="pt-BR" dirty="0" smtClean="0"/>
              <a:t> </a:t>
            </a:r>
            <a:r>
              <a:rPr lang="pt-BR" dirty="0" smtClean="0">
                <a:solidFill>
                  <a:schemeClr val="tx1"/>
                </a:solidFill>
              </a:rPr>
              <a:t>&lt;E&gt;</a:t>
            </a:r>
            <a:r>
              <a:rPr lang="pt-BR" dirty="0" smtClean="0">
                <a:solidFill>
                  <a:srgbClr val="00B0F0"/>
                </a:solidFill>
              </a:rPr>
              <a:t>)</a:t>
            </a:r>
            <a:endParaRPr lang="pt-BR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pt-BR" dirty="0">
                <a:solidFill>
                  <a:schemeClr val="tx1"/>
                </a:solidFill>
              </a:rPr>
              <a:t>8  </a:t>
            </a:r>
            <a:r>
              <a:rPr lang="pt-BR" dirty="0" smtClean="0">
                <a:solidFill>
                  <a:schemeClr val="tx1"/>
                </a:solidFill>
              </a:rPr>
              <a:t>&lt;L&gt; </a:t>
            </a:r>
            <a:r>
              <a:rPr lang="pt-BR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&lt;E&gt;</a:t>
            </a:r>
            <a:endParaRPr lang="pt-BR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dirty="0">
                <a:solidFill>
                  <a:schemeClr val="tx1"/>
                </a:solidFill>
              </a:rPr>
              <a:t>9  </a:t>
            </a:r>
            <a:r>
              <a:rPr lang="pt-BR" dirty="0" smtClean="0">
                <a:solidFill>
                  <a:schemeClr val="tx1"/>
                </a:solidFill>
              </a:rPr>
              <a:t>&lt;L&gt; </a:t>
            </a:r>
            <a:r>
              <a:rPr lang="pt-BR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&lt;L&gt;</a:t>
            </a:r>
            <a:r>
              <a:rPr lang="pt-BR" dirty="0" smtClean="0">
                <a:solidFill>
                  <a:srgbClr val="00B0F0"/>
                </a:solidFill>
              </a:rPr>
              <a:t>,</a:t>
            </a:r>
            <a:r>
              <a:rPr lang="pt-BR" dirty="0" smtClean="0"/>
              <a:t> </a:t>
            </a:r>
            <a:r>
              <a:rPr lang="pt-BR" dirty="0" smtClean="0">
                <a:solidFill>
                  <a:schemeClr val="tx1"/>
                </a:solidFill>
              </a:rPr>
              <a:t>&lt;E&gt;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552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Derivations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4264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Show that a sentence is in the grammar 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(valid program)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Start with the start symbol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Repeatedly  replace one of the non-terminals by a right-hand side of a production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Stop when the sentence contains terminals only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Rightmost derivation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Leftmost derivation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74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Parse Trees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426450" cy="4114800"/>
          </a:xfrm>
        </p:spPr>
        <p:txBody>
          <a:bodyPr/>
          <a:lstStyle/>
          <a:p>
            <a:r>
              <a:rPr lang="en-US" smtClean="0">
                <a:sym typeface="Symbol" pitchFamily="18" charset="2"/>
              </a:rPr>
              <a:t>The trace of a derivation</a:t>
            </a:r>
          </a:p>
          <a:p>
            <a:r>
              <a:rPr lang="en-US" smtClean="0">
                <a:sym typeface="Symbol" pitchFamily="18" charset="2"/>
              </a:rPr>
              <a:t>Every internal node is labeled by a non-terminal</a:t>
            </a:r>
          </a:p>
          <a:p>
            <a:r>
              <a:rPr lang="en-US" smtClean="0">
                <a:sym typeface="Symbol" pitchFamily="18" charset="2"/>
              </a:rPr>
              <a:t>Each symbol is connected to the deriving non-terminal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423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250825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Example Parse Tree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684213" y="1171835"/>
            <a:ext cx="2743200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&lt;&lt;S&gt;&gt;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725488" y="1722698"/>
            <a:ext cx="2743200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&lt;S&gt; </a:t>
            </a:r>
            <a:r>
              <a:rPr lang="en-US" dirty="0">
                <a:solidFill>
                  <a:srgbClr val="00B0F0"/>
                </a:solidFill>
              </a:rPr>
              <a:t>;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&lt;S&gt;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57" name="Line 6"/>
          <p:cNvSpPr>
            <a:spLocks noChangeShapeType="1"/>
          </p:cNvSpPr>
          <p:nvPr/>
        </p:nvSpPr>
        <p:spPr bwMode="auto">
          <a:xfrm>
            <a:off x="1754188" y="1613160"/>
            <a:ext cx="685800" cy="0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58" name="Line 7"/>
          <p:cNvSpPr>
            <a:spLocks noChangeShapeType="1"/>
          </p:cNvSpPr>
          <p:nvPr/>
        </p:nvSpPr>
        <p:spPr bwMode="auto">
          <a:xfrm>
            <a:off x="2171700" y="2138623"/>
            <a:ext cx="366713" cy="14287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725488" y="2414848"/>
            <a:ext cx="2743200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&lt;S&gt; </a:t>
            </a:r>
            <a:r>
              <a:rPr lang="en-US" dirty="0">
                <a:solidFill>
                  <a:srgbClr val="00B0F0"/>
                </a:solidFill>
              </a:rPr>
              <a:t>; id :=</a:t>
            </a:r>
            <a:r>
              <a:rPr lang="en-US" dirty="0">
                <a:solidFill>
                  <a:schemeClr val="tx1"/>
                </a:solidFill>
              </a:rPr>
              <a:t> E</a:t>
            </a:r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>
            <a:off x="1335088" y="2889510"/>
            <a:ext cx="366712" cy="14288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61" name="Text Box 10"/>
          <p:cNvSpPr txBox="1">
            <a:spLocks noChangeArrowheads="1"/>
          </p:cNvSpPr>
          <p:nvPr/>
        </p:nvSpPr>
        <p:spPr bwMode="auto">
          <a:xfrm>
            <a:off x="725488" y="3106998"/>
            <a:ext cx="3039688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b="1" dirty="0">
                <a:solidFill>
                  <a:srgbClr val="00B0F0"/>
                </a:solidFill>
              </a:rPr>
              <a:t>id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rgbClr val="00B0F0"/>
                </a:solidFill>
              </a:rPr>
              <a:t>:=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b="1" dirty="0">
                <a:solidFill>
                  <a:srgbClr val="00B0F0"/>
                </a:solidFill>
              </a:rPr>
              <a:t>; id := </a:t>
            </a:r>
            <a:r>
              <a:rPr lang="en-US" b="1" dirty="0" smtClean="0">
                <a:solidFill>
                  <a:schemeClr val="tx1"/>
                </a:solidFill>
              </a:rPr>
              <a:t>&lt;</a:t>
            </a:r>
            <a:r>
              <a:rPr lang="en-US" dirty="0" smtClean="0">
                <a:solidFill>
                  <a:schemeClr val="tx1"/>
                </a:solidFill>
              </a:rPr>
              <a:t>E&gt;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>
            <a:off x="1617098" y="3568960"/>
            <a:ext cx="366712" cy="14288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63" name="Text Box 12"/>
          <p:cNvSpPr txBox="1">
            <a:spLocks noChangeArrowheads="1"/>
          </p:cNvSpPr>
          <p:nvPr/>
        </p:nvSpPr>
        <p:spPr bwMode="auto">
          <a:xfrm>
            <a:off x="725487" y="3835400"/>
            <a:ext cx="3190875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b="1" dirty="0" smtClean="0">
                <a:solidFill>
                  <a:srgbClr val="00B0F0"/>
                </a:solidFill>
              </a:rPr>
              <a:t>id := num ; id </a:t>
            </a:r>
            <a:r>
              <a:rPr lang="en-US" b="1" dirty="0">
                <a:solidFill>
                  <a:srgbClr val="00B0F0"/>
                </a:solidFill>
              </a:rPr>
              <a:t>:= </a:t>
            </a:r>
            <a:r>
              <a:rPr lang="en-US" b="1" dirty="0" smtClean="0">
                <a:solidFill>
                  <a:schemeClr val="tx1"/>
                </a:solidFill>
              </a:rPr>
              <a:t>&lt;</a:t>
            </a:r>
            <a:r>
              <a:rPr lang="en-US" dirty="0" smtClean="0">
                <a:solidFill>
                  <a:schemeClr val="tx1"/>
                </a:solidFill>
              </a:rPr>
              <a:t>E&gt;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>
            <a:off x="3148357" y="4230948"/>
            <a:ext cx="366712" cy="14287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65" name="Text Box 14"/>
          <p:cNvSpPr txBox="1">
            <a:spLocks noChangeArrowheads="1"/>
          </p:cNvSpPr>
          <p:nvPr/>
        </p:nvSpPr>
        <p:spPr bwMode="auto">
          <a:xfrm>
            <a:off x="436563" y="4492885"/>
            <a:ext cx="3937000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b="1" dirty="0">
                <a:solidFill>
                  <a:srgbClr val="00B0F0"/>
                </a:solidFill>
              </a:rPr>
              <a:t>id := num ; </a:t>
            </a:r>
            <a:r>
              <a:rPr lang="en-US" dirty="0">
                <a:solidFill>
                  <a:srgbClr val="00B0F0"/>
                </a:solidFill>
              </a:rPr>
              <a:t>id </a:t>
            </a:r>
            <a:r>
              <a:rPr lang="en-US" dirty="0">
                <a:solidFill>
                  <a:schemeClr val="tx1"/>
                </a:solidFill>
              </a:rPr>
              <a:t>:=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dirty="0">
                <a:solidFill>
                  <a:srgbClr val="00B0F0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66" name="Line 15"/>
          <p:cNvSpPr>
            <a:spLocks noChangeShapeType="1"/>
          </p:cNvSpPr>
          <p:nvPr/>
        </p:nvSpPr>
        <p:spPr bwMode="auto">
          <a:xfrm>
            <a:off x="2835954" y="4871365"/>
            <a:ext cx="366712" cy="14287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67" name="Text Box 16"/>
          <p:cNvSpPr txBox="1">
            <a:spLocks noChangeArrowheads="1"/>
          </p:cNvSpPr>
          <p:nvPr/>
        </p:nvSpPr>
        <p:spPr bwMode="auto">
          <a:xfrm>
            <a:off x="436563" y="5151439"/>
            <a:ext cx="4256087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b="1" dirty="0">
                <a:solidFill>
                  <a:srgbClr val="00B0F0"/>
                </a:solidFill>
              </a:rPr>
              <a:t>id := num ; id := </a:t>
            </a:r>
            <a:r>
              <a:rPr lang="en-US" b="1" dirty="0" smtClean="0">
                <a:solidFill>
                  <a:schemeClr val="tx1"/>
                </a:solidFill>
              </a:rPr>
              <a:t>&lt;</a:t>
            </a:r>
            <a:r>
              <a:rPr lang="en-US" dirty="0" smtClean="0">
                <a:solidFill>
                  <a:schemeClr val="tx1"/>
                </a:solidFill>
              </a:rPr>
              <a:t>E&gt; </a:t>
            </a:r>
            <a:r>
              <a:rPr lang="en-US" dirty="0">
                <a:solidFill>
                  <a:schemeClr val="tx1"/>
                </a:solidFill>
              </a:rPr>
              <a:t>+ num</a:t>
            </a:r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>
            <a:off x="3047105" y="5640648"/>
            <a:ext cx="366713" cy="14287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69" name="Text Box 18"/>
          <p:cNvSpPr txBox="1">
            <a:spLocks noChangeArrowheads="1"/>
          </p:cNvSpPr>
          <p:nvPr/>
        </p:nvSpPr>
        <p:spPr bwMode="auto">
          <a:xfrm>
            <a:off x="200025" y="5877185"/>
            <a:ext cx="5103813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b="1" dirty="0">
                <a:solidFill>
                  <a:srgbClr val="00B0F0"/>
                </a:solidFill>
              </a:rPr>
              <a:t>id := num ; id :=num + num</a:t>
            </a:r>
          </a:p>
        </p:txBody>
      </p:sp>
      <p:sp>
        <p:nvSpPr>
          <p:cNvPr id="23570" name="Oval 19"/>
          <p:cNvSpPr>
            <a:spLocks noChangeArrowheads="1"/>
          </p:cNvSpPr>
          <p:nvPr/>
        </p:nvSpPr>
        <p:spPr bwMode="auto">
          <a:xfrm>
            <a:off x="5899150" y="2478088"/>
            <a:ext cx="776288" cy="3667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dirty="0">
                <a:solidFill>
                  <a:srgbClr val="00B0F0"/>
                </a:solidFill>
              </a:rPr>
              <a:t>;</a:t>
            </a:r>
          </a:p>
        </p:txBody>
      </p:sp>
      <p:sp>
        <p:nvSpPr>
          <p:cNvPr id="23571" name="Oval 20"/>
          <p:cNvSpPr>
            <a:spLocks noChangeArrowheads="1"/>
          </p:cNvSpPr>
          <p:nvPr/>
        </p:nvSpPr>
        <p:spPr bwMode="auto">
          <a:xfrm>
            <a:off x="4784725" y="2476500"/>
            <a:ext cx="776288" cy="3667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&lt;S&gt;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72" name="Oval 21"/>
          <p:cNvSpPr>
            <a:spLocks noChangeArrowheads="1"/>
          </p:cNvSpPr>
          <p:nvPr/>
        </p:nvSpPr>
        <p:spPr bwMode="auto">
          <a:xfrm>
            <a:off x="6904038" y="2476500"/>
            <a:ext cx="776287" cy="3667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&lt;S&gt;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73" name="Oval 22"/>
          <p:cNvSpPr>
            <a:spLocks noChangeArrowheads="1"/>
          </p:cNvSpPr>
          <p:nvPr/>
        </p:nvSpPr>
        <p:spPr bwMode="auto">
          <a:xfrm>
            <a:off x="5913438" y="1563688"/>
            <a:ext cx="776287" cy="3667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&lt;S&gt;.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74" name="Oval 23"/>
          <p:cNvSpPr>
            <a:spLocks noChangeArrowheads="1"/>
          </p:cNvSpPr>
          <p:nvPr/>
        </p:nvSpPr>
        <p:spPr bwMode="auto">
          <a:xfrm>
            <a:off x="3916363" y="3383043"/>
            <a:ext cx="776287" cy="3667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dirty="0">
                <a:solidFill>
                  <a:srgbClr val="00B0F0"/>
                </a:solidFill>
              </a:rPr>
              <a:t>id</a:t>
            </a:r>
          </a:p>
        </p:txBody>
      </p:sp>
      <p:sp>
        <p:nvSpPr>
          <p:cNvPr id="23575" name="Oval 24"/>
          <p:cNvSpPr>
            <a:spLocks noChangeArrowheads="1"/>
          </p:cNvSpPr>
          <p:nvPr/>
        </p:nvSpPr>
        <p:spPr bwMode="auto">
          <a:xfrm>
            <a:off x="4792663" y="3468688"/>
            <a:ext cx="776287" cy="3667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dirty="0">
                <a:solidFill>
                  <a:srgbClr val="00B0F0"/>
                </a:solidFill>
              </a:rPr>
              <a:t>:=</a:t>
            </a:r>
          </a:p>
        </p:txBody>
      </p:sp>
      <p:sp>
        <p:nvSpPr>
          <p:cNvPr id="23576" name="Oval 25"/>
          <p:cNvSpPr>
            <a:spLocks noChangeArrowheads="1"/>
          </p:cNvSpPr>
          <p:nvPr/>
        </p:nvSpPr>
        <p:spPr bwMode="auto">
          <a:xfrm>
            <a:off x="5670550" y="3468688"/>
            <a:ext cx="776288" cy="3667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&lt;E&gt;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77" name="Oval 26"/>
          <p:cNvSpPr>
            <a:spLocks noChangeArrowheads="1"/>
          </p:cNvSpPr>
          <p:nvPr/>
        </p:nvSpPr>
        <p:spPr bwMode="auto">
          <a:xfrm>
            <a:off x="6613525" y="3468688"/>
            <a:ext cx="776288" cy="3667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b="1" dirty="0">
                <a:solidFill>
                  <a:srgbClr val="00B0F0"/>
                </a:solidFill>
              </a:rPr>
              <a:t>id</a:t>
            </a:r>
          </a:p>
        </p:txBody>
      </p:sp>
      <p:sp>
        <p:nvSpPr>
          <p:cNvPr id="23578" name="Oval 27"/>
          <p:cNvSpPr>
            <a:spLocks noChangeArrowheads="1"/>
          </p:cNvSpPr>
          <p:nvPr/>
        </p:nvSpPr>
        <p:spPr bwMode="auto">
          <a:xfrm>
            <a:off x="7489825" y="3468688"/>
            <a:ext cx="776288" cy="3667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b="1" dirty="0">
                <a:solidFill>
                  <a:srgbClr val="00B0F0"/>
                </a:solidFill>
              </a:rPr>
              <a:t>:=</a:t>
            </a:r>
          </a:p>
        </p:txBody>
      </p:sp>
      <p:sp>
        <p:nvSpPr>
          <p:cNvPr id="23579" name="Oval 28"/>
          <p:cNvSpPr>
            <a:spLocks noChangeArrowheads="1"/>
          </p:cNvSpPr>
          <p:nvPr/>
        </p:nvSpPr>
        <p:spPr bwMode="auto">
          <a:xfrm>
            <a:off x="8367713" y="3468688"/>
            <a:ext cx="776287" cy="3667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&lt;E&gt;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80" name="Oval 31"/>
          <p:cNvSpPr>
            <a:spLocks noChangeArrowheads="1"/>
          </p:cNvSpPr>
          <p:nvPr/>
        </p:nvSpPr>
        <p:spPr bwMode="auto">
          <a:xfrm>
            <a:off x="5746750" y="4759325"/>
            <a:ext cx="776288" cy="3667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dirty="0">
                <a:solidFill>
                  <a:srgbClr val="00B0F0"/>
                </a:solidFill>
              </a:rPr>
              <a:t>num</a:t>
            </a:r>
          </a:p>
        </p:txBody>
      </p:sp>
      <p:sp>
        <p:nvSpPr>
          <p:cNvPr id="23581" name="Oval 32"/>
          <p:cNvSpPr>
            <a:spLocks noChangeArrowheads="1"/>
          </p:cNvSpPr>
          <p:nvPr/>
        </p:nvSpPr>
        <p:spPr bwMode="auto">
          <a:xfrm>
            <a:off x="6613525" y="4759325"/>
            <a:ext cx="776288" cy="3667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&lt;E&gt;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82" name="Oval 33"/>
          <p:cNvSpPr>
            <a:spLocks noChangeArrowheads="1"/>
          </p:cNvSpPr>
          <p:nvPr/>
        </p:nvSpPr>
        <p:spPr bwMode="auto">
          <a:xfrm>
            <a:off x="7489825" y="4759325"/>
            <a:ext cx="776288" cy="3667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dirty="0">
                <a:solidFill>
                  <a:srgbClr val="00B0F0"/>
                </a:solidFill>
              </a:rPr>
              <a:t>+</a:t>
            </a:r>
          </a:p>
        </p:txBody>
      </p:sp>
      <p:sp>
        <p:nvSpPr>
          <p:cNvPr id="23583" name="Oval 34"/>
          <p:cNvSpPr>
            <a:spLocks noChangeArrowheads="1"/>
          </p:cNvSpPr>
          <p:nvPr/>
        </p:nvSpPr>
        <p:spPr bwMode="auto">
          <a:xfrm>
            <a:off x="8367713" y="4759325"/>
            <a:ext cx="776287" cy="3667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&lt;E&gt;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84" name="Oval 37"/>
          <p:cNvSpPr>
            <a:spLocks noChangeArrowheads="1"/>
          </p:cNvSpPr>
          <p:nvPr/>
        </p:nvSpPr>
        <p:spPr bwMode="auto">
          <a:xfrm>
            <a:off x="8124825" y="5751513"/>
            <a:ext cx="776288" cy="3667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dirty="0">
                <a:solidFill>
                  <a:srgbClr val="00B0F0"/>
                </a:solidFill>
              </a:rPr>
              <a:t>num</a:t>
            </a:r>
          </a:p>
        </p:txBody>
      </p:sp>
      <p:sp>
        <p:nvSpPr>
          <p:cNvPr id="23585" name="Line 39"/>
          <p:cNvSpPr>
            <a:spLocks noChangeShapeType="1"/>
          </p:cNvSpPr>
          <p:nvPr/>
        </p:nvSpPr>
        <p:spPr bwMode="auto">
          <a:xfrm flipH="1">
            <a:off x="5303838" y="1798638"/>
            <a:ext cx="639762" cy="639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86" name="Line 40"/>
          <p:cNvSpPr>
            <a:spLocks noChangeShapeType="1"/>
          </p:cNvSpPr>
          <p:nvPr/>
        </p:nvSpPr>
        <p:spPr bwMode="auto">
          <a:xfrm>
            <a:off x="6675438" y="1782763"/>
            <a:ext cx="503237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87" name="Line 41"/>
          <p:cNvSpPr>
            <a:spLocks noChangeShapeType="1"/>
          </p:cNvSpPr>
          <p:nvPr/>
        </p:nvSpPr>
        <p:spPr bwMode="auto">
          <a:xfrm>
            <a:off x="6278563" y="1951038"/>
            <a:ext cx="0" cy="517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88" name="Line 42"/>
          <p:cNvSpPr>
            <a:spLocks noChangeShapeType="1"/>
          </p:cNvSpPr>
          <p:nvPr/>
        </p:nvSpPr>
        <p:spPr bwMode="auto">
          <a:xfrm flipH="1">
            <a:off x="4373563" y="2803525"/>
            <a:ext cx="595312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89" name="Line 43"/>
          <p:cNvSpPr>
            <a:spLocks noChangeShapeType="1"/>
          </p:cNvSpPr>
          <p:nvPr/>
        </p:nvSpPr>
        <p:spPr bwMode="auto">
          <a:xfrm>
            <a:off x="5197475" y="2835275"/>
            <a:ext cx="0" cy="593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90" name="Line 44"/>
          <p:cNvSpPr>
            <a:spLocks noChangeShapeType="1"/>
          </p:cNvSpPr>
          <p:nvPr/>
        </p:nvSpPr>
        <p:spPr bwMode="auto">
          <a:xfrm>
            <a:off x="5456238" y="2803525"/>
            <a:ext cx="609600" cy="655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91" name="Line 45"/>
          <p:cNvSpPr>
            <a:spLocks noChangeShapeType="1"/>
          </p:cNvSpPr>
          <p:nvPr/>
        </p:nvSpPr>
        <p:spPr bwMode="auto">
          <a:xfrm flipH="1">
            <a:off x="7026275" y="2835275"/>
            <a:ext cx="228600" cy="593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92" name="Line 46"/>
          <p:cNvSpPr>
            <a:spLocks noChangeShapeType="1"/>
          </p:cNvSpPr>
          <p:nvPr/>
        </p:nvSpPr>
        <p:spPr bwMode="auto">
          <a:xfrm>
            <a:off x="7497763" y="2865438"/>
            <a:ext cx="366712" cy="547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93" name="Line 47"/>
          <p:cNvSpPr>
            <a:spLocks noChangeShapeType="1"/>
          </p:cNvSpPr>
          <p:nvPr/>
        </p:nvSpPr>
        <p:spPr bwMode="auto">
          <a:xfrm>
            <a:off x="7696200" y="2743200"/>
            <a:ext cx="1020763" cy="639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94" name="Line 50"/>
          <p:cNvSpPr>
            <a:spLocks noChangeShapeType="1"/>
          </p:cNvSpPr>
          <p:nvPr/>
        </p:nvSpPr>
        <p:spPr bwMode="auto">
          <a:xfrm>
            <a:off x="6142038" y="3856038"/>
            <a:ext cx="14287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95" name="Line 51"/>
          <p:cNvSpPr>
            <a:spLocks noChangeShapeType="1"/>
          </p:cNvSpPr>
          <p:nvPr/>
        </p:nvSpPr>
        <p:spPr bwMode="auto">
          <a:xfrm>
            <a:off x="8763000" y="3870325"/>
            <a:ext cx="15875" cy="777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96" name="Line 52"/>
          <p:cNvSpPr>
            <a:spLocks noChangeShapeType="1"/>
          </p:cNvSpPr>
          <p:nvPr/>
        </p:nvSpPr>
        <p:spPr bwMode="auto">
          <a:xfrm flipH="1">
            <a:off x="7940675" y="3870325"/>
            <a:ext cx="639763" cy="869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97" name="Line 53"/>
          <p:cNvSpPr>
            <a:spLocks noChangeShapeType="1"/>
          </p:cNvSpPr>
          <p:nvPr/>
        </p:nvSpPr>
        <p:spPr bwMode="auto">
          <a:xfrm flipH="1">
            <a:off x="7026275" y="3763963"/>
            <a:ext cx="1416050" cy="1006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98" name="Line 57"/>
          <p:cNvSpPr>
            <a:spLocks noChangeShapeType="1"/>
          </p:cNvSpPr>
          <p:nvPr/>
        </p:nvSpPr>
        <p:spPr bwMode="auto">
          <a:xfrm flipH="1">
            <a:off x="8518525" y="5151438"/>
            <a:ext cx="198438" cy="639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3599" name="Oval 58"/>
          <p:cNvSpPr>
            <a:spLocks noChangeArrowheads="1"/>
          </p:cNvSpPr>
          <p:nvPr/>
        </p:nvSpPr>
        <p:spPr bwMode="auto">
          <a:xfrm>
            <a:off x="6677025" y="5751513"/>
            <a:ext cx="776288" cy="3667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en-US" dirty="0">
                <a:solidFill>
                  <a:srgbClr val="00B0F0"/>
                </a:solidFill>
              </a:rPr>
              <a:t>num</a:t>
            </a:r>
          </a:p>
        </p:txBody>
      </p:sp>
      <p:sp>
        <p:nvSpPr>
          <p:cNvPr id="23600" name="Line 59"/>
          <p:cNvSpPr>
            <a:spLocks noChangeShapeType="1"/>
          </p:cNvSpPr>
          <p:nvPr/>
        </p:nvSpPr>
        <p:spPr bwMode="auto">
          <a:xfrm>
            <a:off x="6980238" y="5121275"/>
            <a:ext cx="46037" cy="577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buNone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214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Ambiguous  Grammars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426450" cy="4114800"/>
          </a:xfrm>
        </p:spPr>
        <p:txBody>
          <a:bodyPr/>
          <a:lstStyle/>
          <a:p>
            <a:r>
              <a:rPr lang="en-US" smtClean="0">
                <a:sym typeface="Symbol" pitchFamily="18" charset="2"/>
              </a:rPr>
              <a:t>Two leftmost derivations</a:t>
            </a:r>
          </a:p>
          <a:p>
            <a:r>
              <a:rPr lang="en-US" smtClean="0">
                <a:sym typeface="Symbol" pitchFamily="18" charset="2"/>
              </a:rPr>
              <a:t>Two rightmost derivations</a:t>
            </a:r>
          </a:p>
          <a:p>
            <a:r>
              <a:rPr lang="en-US" smtClean="0">
                <a:sym typeface="Symbol" pitchFamily="18" charset="2"/>
              </a:rPr>
              <a:t>Two parse trees</a:t>
            </a:r>
          </a:p>
          <a:p>
            <a:endParaRPr lang="en-US" smtClean="0">
              <a:sym typeface="Symbol" pitchFamily="18" charset="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544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solidFill>
                  <a:schemeClr val="tx1"/>
                </a:solidFill>
              </a:rPr>
              <a:t>A Grammar for Arithmetic Expressions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762000" y="2819400"/>
            <a:ext cx="3236259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1 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dirty="0">
                <a:solidFill>
                  <a:srgbClr val="00B0F0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</a:t>
            </a: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2 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dirty="0">
                <a:solidFill>
                  <a:srgbClr val="00B0F0"/>
                </a:solidFill>
              </a:rPr>
              <a:t>*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</a:t>
            </a: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3 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id</a:t>
            </a: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4 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&lt;E&gt;</a:t>
            </a:r>
            <a:r>
              <a:rPr lang="en-US" dirty="0" smtClean="0">
                <a:solidFill>
                  <a:srgbClr val="00B0F0"/>
                </a:solidFill>
              </a:rPr>
              <a:t>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979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>
                <a:solidFill>
                  <a:schemeClr val="tx1"/>
                </a:solidFill>
              </a:rPr>
              <a:t>Drawbacks of </a:t>
            </a:r>
            <a:br>
              <a:rPr lang="en-US" sz="4000" smtClean="0">
                <a:solidFill>
                  <a:schemeClr val="tx1"/>
                </a:solidFill>
              </a:rPr>
            </a:br>
            <a:r>
              <a:rPr lang="en-US" sz="4000" smtClean="0">
                <a:solidFill>
                  <a:schemeClr val="tx1"/>
                </a:solidFill>
              </a:rPr>
              <a:t>Ambiguous Grammars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Ambiguous semantics</a:t>
            </a:r>
          </a:p>
          <a:p>
            <a:r>
              <a:rPr lang="en-US" dirty="0" smtClean="0"/>
              <a:t>Parsing complexity</a:t>
            </a:r>
          </a:p>
          <a:p>
            <a:r>
              <a:rPr lang="en-US" dirty="0" smtClean="0"/>
              <a:t>May affect other phases</a:t>
            </a:r>
          </a:p>
          <a:p>
            <a:r>
              <a:rPr lang="en-US" dirty="0" smtClean="0"/>
              <a:t>But how can we express the syntax of PL using non-ambiguous </a:t>
            </a:r>
            <a:r>
              <a:rPr lang="en-US" dirty="0" err="1" smtClean="0"/>
              <a:t>gramars</a:t>
            </a:r>
            <a:r>
              <a:rPr lang="en-US" dirty="0" smtClean="0"/>
              <a:t>?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456C2-6812-4472-A10E-DE01B3FD6FEE}" type="slidenum">
              <a:rPr lang="he-IL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367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smtClean="0">
                <a:solidFill>
                  <a:schemeClr val="tx1"/>
                </a:solidFill>
              </a:rPr>
              <a:t>Non Ambiguous Grammar</a:t>
            </a:r>
            <a:br>
              <a:rPr lang="en-US" sz="3600" smtClean="0">
                <a:solidFill>
                  <a:schemeClr val="tx1"/>
                </a:solidFill>
              </a:rPr>
            </a:br>
            <a:r>
              <a:rPr lang="en-US" sz="3600" smtClean="0">
                <a:solidFill>
                  <a:schemeClr val="tx1"/>
                </a:solidFill>
              </a:rPr>
              <a:t>for Arithmetic Expressions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334963" y="2133600"/>
            <a:ext cx="3154362" cy="9541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>
                <a:solidFill>
                  <a:schemeClr val="tx1"/>
                </a:solidFill>
              </a:rPr>
              <a:t>Ambiguous grammar</a:t>
            </a:r>
          </a:p>
        </p:txBody>
      </p:sp>
      <p:sp>
        <p:nvSpPr>
          <p:cNvPr id="450565" name="Text Box 5"/>
          <p:cNvSpPr txBox="1">
            <a:spLocks noChangeArrowheads="1"/>
          </p:cNvSpPr>
          <p:nvPr/>
        </p:nvSpPr>
        <p:spPr bwMode="auto">
          <a:xfrm>
            <a:off x="4110037" y="2941638"/>
            <a:ext cx="3043797" cy="230832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</a:rPr>
              <a:t>1 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b="1" dirty="0">
                <a:solidFill>
                  <a:srgbClr val="00B0F0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&lt;T&gt;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</a:rPr>
              <a:t>2 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 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&lt;T&gt;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</a:rPr>
              <a:t>3 &lt;T&gt;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&lt;T&gt; </a:t>
            </a:r>
            <a:r>
              <a:rPr lang="en-US" b="1" dirty="0">
                <a:solidFill>
                  <a:srgbClr val="00B0F0"/>
                </a:solidFill>
              </a:rPr>
              <a:t>*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&lt;F&gt;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</a:rPr>
              <a:t>4 &lt;T&gt;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 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&lt;F&gt;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en-US" dirty="0">
                <a:solidFill>
                  <a:schemeClr val="tx1"/>
                </a:solidFill>
              </a:rPr>
              <a:t>5 </a:t>
            </a:r>
            <a:r>
              <a:rPr lang="en-US" dirty="0" smtClean="0">
                <a:solidFill>
                  <a:schemeClr val="tx1"/>
                </a:solidFill>
              </a:rPr>
              <a:t>&lt;F&gt;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rgbClr val="00B0F0"/>
                </a:solidFill>
              </a:rPr>
              <a:t>id</a:t>
            </a:r>
          </a:p>
          <a:p>
            <a:pPr marL="457200" indent="-457200">
              <a:buNone/>
            </a:pPr>
            <a:r>
              <a:rPr lang="en-US" dirty="0">
                <a:solidFill>
                  <a:schemeClr val="tx1"/>
                </a:solidFill>
              </a:rPr>
              <a:t>6 </a:t>
            </a:r>
            <a:r>
              <a:rPr lang="en-US" dirty="0" smtClean="0">
                <a:solidFill>
                  <a:schemeClr val="tx1"/>
                </a:solidFill>
              </a:rPr>
              <a:t>&lt;F&gt;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&lt;</a:t>
            </a:r>
            <a:r>
              <a:rPr lang="en-US" dirty="0" smtClean="0">
                <a:solidFill>
                  <a:schemeClr val="tx1"/>
                </a:solidFill>
              </a:rPr>
              <a:t>E&gt;</a:t>
            </a:r>
            <a:r>
              <a:rPr lang="en-US" b="1" dirty="0" smtClean="0">
                <a:solidFill>
                  <a:srgbClr val="00B0F0"/>
                </a:solidFill>
              </a:rPr>
              <a:t>)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914400" y="2971800"/>
            <a:ext cx="2931459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1 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b="1" dirty="0">
                <a:solidFill>
                  <a:srgbClr val="00B0F0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</a:t>
            </a: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2 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b="1" dirty="0">
                <a:solidFill>
                  <a:srgbClr val="00B0F0"/>
                </a:solidFill>
              </a:rPr>
              <a:t>*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</a:t>
            </a: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3  &lt;</a:t>
            </a:r>
            <a:r>
              <a:rPr lang="en-US" dirty="0" smtClean="0">
                <a:solidFill>
                  <a:schemeClr val="tx1"/>
                </a:solidFill>
              </a:rPr>
              <a:t>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rgbClr val="00B0F0"/>
                </a:solidFill>
              </a:rPr>
              <a:t>id</a:t>
            </a: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4 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&lt;E&gt;</a:t>
            </a:r>
            <a:r>
              <a:rPr lang="en-US" b="1" dirty="0" smtClean="0">
                <a:solidFill>
                  <a:srgbClr val="00B0F0"/>
                </a:solidFill>
              </a:rPr>
              <a:t>)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90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09600" y="990600"/>
            <a:ext cx="8229600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java_cup.runtime.*;</a:t>
            </a:r>
          </a:p>
          <a:p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%%</a:t>
            </a:r>
          </a:p>
          <a:p>
            <a:r>
              <a:rPr lang="en-US" altLang="en-US" sz="16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%cup</a:t>
            </a:r>
          </a:p>
          <a:p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%eofval{</a:t>
            </a:r>
          </a:p>
          <a:p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sym.EOF;</a:t>
            </a:r>
          </a:p>
          <a:p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%eofval}</a:t>
            </a:r>
          </a:p>
          <a:p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NUMBER=[0-9]+</a:t>
            </a:r>
          </a:p>
          <a:p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%%</a:t>
            </a:r>
          </a:p>
          <a:p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”+” { return new Symbol(sym.PLUS); }</a:t>
            </a:r>
          </a:p>
          <a:p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”-” { return new Symbol(sym.MINUS); }</a:t>
            </a:r>
          </a:p>
          <a:p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”*” { return new Symbol(sym.MULT); }</a:t>
            </a:r>
          </a:p>
          <a:p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”/” { return new Symbol(sym.DIV); }</a:t>
            </a:r>
          </a:p>
          <a:p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”(” { return new Symbol(sym.LPAREN); }</a:t>
            </a:r>
          </a:p>
          <a:p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”)” { return new Symbol(sym.RPAREN); }</a:t>
            </a:r>
          </a:p>
          <a:p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{NUMBER} { </a:t>
            </a:r>
          </a:p>
          <a:p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new Symbol(sym.NUMBER, new Integer(yytext()));</a:t>
            </a:r>
          </a:p>
          <a:p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 { }</a:t>
            </a:r>
          </a:p>
          <a:p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{ }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609600"/>
          </a:xfrm>
        </p:spPr>
        <p:txBody>
          <a:bodyPr/>
          <a:lstStyle/>
          <a:p>
            <a:r>
              <a:rPr lang="en-US" altLang="he-IL" sz="4000" smtClean="0">
                <a:solidFill>
                  <a:schemeClr val="tx1"/>
                </a:solidFill>
              </a:rPr>
              <a:t>Solution (lexical analysis)</a:t>
            </a:r>
            <a:endParaRPr lang="en-US" altLang="en-US" sz="4000" smtClean="0">
              <a:solidFill>
                <a:schemeClr val="tx1"/>
              </a:solidFill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6229350"/>
            <a:ext cx="8178800" cy="628650"/>
          </a:xfrm>
        </p:spPr>
        <p:txBody>
          <a:bodyPr/>
          <a:lstStyle/>
          <a:p>
            <a:r>
              <a:rPr lang="en-US" altLang="en-US" sz="2800" smtClean="0"/>
              <a:t>Parser gets terminals from the Lexer </a:t>
            </a:r>
          </a:p>
          <a:p>
            <a:pPr>
              <a:buFontTx/>
              <a:buNone/>
            </a:pPr>
            <a:endParaRPr lang="en-US" altLang="en-US" sz="2800" smtClean="0"/>
          </a:p>
          <a:p>
            <a:endParaRPr lang="en-US" altLang="en-US" sz="2800" smtClean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55BA2577-F151-4405-BBCD-D61F42CC7FFF}" type="slidenum">
              <a:rPr lang="he-IL" altLang="en-US" sz="1400">
                <a:solidFill>
                  <a:schemeClr val="tx1"/>
                </a:solidFill>
              </a:rPr>
              <a:pPr/>
              <a:t>3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05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smtClean="0">
                <a:solidFill>
                  <a:schemeClr val="tx1"/>
                </a:solidFill>
              </a:rPr>
              <a:t>Non Ambiguous Grammars</a:t>
            </a:r>
            <a:br>
              <a:rPr lang="en-US" sz="3600" smtClean="0">
                <a:solidFill>
                  <a:schemeClr val="tx1"/>
                </a:solidFill>
              </a:rPr>
            </a:br>
            <a:r>
              <a:rPr lang="en-US" sz="3600" smtClean="0">
                <a:solidFill>
                  <a:schemeClr val="tx1"/>
                </a:solidFill>
              </a:rPr>
              <a:t>for Arithmetic Expressions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34963" y="2133600"/>
            <a:ext cx="3154362" cy="9541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>
                <a:solidFill>
                  <a:schemeClr val="tx1"/>
                </a:solidFill>
              </a:rPr>
              <a:t>Ambiguous grammar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532094" y="2941638"/>
            <a:ext cx="2836956" cy="230832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</a:rPr>
              <a:t>1 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b="1" dirty="0">
                <a:solidFill>
                  <a:srgbClr val="00B0F0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&lt;T&gt;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</a:rPr>
              <a:t>2 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 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&lt;T&gt;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</a:rPr>
              <a:t>3 T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&lt;T&gt; </a:t>
            </a:r>
            <a:r>
              <a:rPr lang="en-US" dirty="0">
                <a:solidFill>
                  <a:srgbClr val="00B0F0"/>
                </a:solidFill>
              </a:rPr>
              <a:t>*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&lt;F&gt;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</a:rPr>
              <a:t>4 T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 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&lt;F&gt;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</a:rPr>
              <a:t>5 F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rgbClr val="00B0F0"/>
                </a:solidFill>
              </a:rPr>
              <a:t>id</a:t>
            </a: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</a:rPr>
              <a:t>6 F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&lt;E&gt;</a:t>
            </a:r>
            <a:r>
              <a:rPr lang="en-US" b="1" dirty="0" smtClean="0">
                <a:solidFill>
                  <a:srgbClr val="00B0F0"/>
                </a:solidFill>
              </a:rPr>
              <a:t>)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708212" y="2971800"/>
            <a:ext cx="2913529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1 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b="1" dirty="0">
                <a:solidFill>
                  <a:srgbClr val="00B0F0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</a:t>
            </a: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2 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b="1" dirty="0">
                <a:solidFill>
                  <a:srgbClr val="00B0F0"/>
                </a:solidFill>
              </a:rPr>
              <a:t>*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</a:t>
            </a: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3 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rgbClr val="00B0F0"/>
                </a:solidFill>
              </a:rPr>
              <a:t>id</a:t>
            </a: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4 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&lt;E&gt;</a:t>
            </a:r>
            <a:r>
              <a:rPr lang="en-US" b="1" dirty="0" smtClean="0">
                <a:solidFill>
                  <a:srgbClr val="00B0F0"/>
                </a:solidFill>
              </a:rPr>
              <a:t>)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451590" name="Text Box 6"/>
          <p:cNvSpPr txBox="1">
            <a:spLocks noChangeArrowheads="1"/>
          </p:cNvSpPr>
          <p:nvPr/>
        </p:nvSpPr>
        <p:spPr bwMode="auto">
          <a:xfrm>
            <a:off x="6176683" y="2941638"/>
            <a:ext cx="2823882" cy="230832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</a:rPr>
              <a:t>1 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dirty="0">
                <a:solidFill>
                  <a:srgbClr val="00B0F0"/>
                </a:solidFill>
              </a:rPr>
              <a:t>*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&lt;T&gt;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</a:rPr>
              <a:t>2 &lt;E&gt;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 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&lt;T&gt;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</a:rPr>
              <a:t>3 &lt;T&gt;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&lt;F&gt; </a:t>
            </a:r>
            <a:r>
              <a:rPr lang="en-US" b="1" dirty="0">
                <a:solidFill>
                  <a:srgbClr val="00B0F0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&lt;T&gt;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</a:rPr>
              <a:t>4 &lt;T&gt;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 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&lt;F&gt;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</a:rPr>
              <a:t>5 &lt;F&gt;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rgbClr val="00B0F0"/>
                </a:solidFill>
              </a:rPr>
              <a:t>id</a:t>
            </a:r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</a:rPr>
              <a:t>6 &lt;F&gt;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&lt;E&gt;</a:t>
            </a:r>
            <a:r>
              <a:rPr lang="en-US" b="1" dirty="0" smtClean="0">
                <a:solidFill>
                  <a:srgbClr val="00B0F0"/>
                </a:solidFill>
              </a:rPr>
              <a:t>)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80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9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Parsing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context free grammar G</a:t>
            </a:r>
          </a:p>
          <a:p>
            <a:r>
              <a:rPr lang="en-US" dirty="0" smtClean="0"/>
              <a:t>An input program P as a sequence of tokens</a:t>
            </a:r>
          </a:p>
          <a:p>
            <a:r>
              <a:rPr lang="en-US" dirty="0" smtClean="0"/>
              <a:t>Does there exists a tree in G which drives W</a:t>
            </a:r>
          </a:p>
          <a:p>
            <a:pPr lvl="1"/>
            <a:r>
              <a:rPr lang="en-US" dirty="0" smtClean="0"/>
              <a:t>Yes </a:t>
            </a:r>
            <a:r>
              <a:rPr lang="en-IL" dirty="0" smtClean="0"/>
              <a:t>–</a:t>
            </a:r>
            <a:r>
              <a:rPr lang="en-US" dirty="0" smtClean="0"/>
              <a:t> Produce an output tree</a:t>
            </a:r>
          </a:p>
          <a:p>
            <a:pPr lvl="1"/>
            <a:r>
              <a:rPr lang="en-US" dirty="0" smtClean="0"/>
              <a:t>No </a:t>
            </a:r>
            <a:r>
              <a:rPr lang="en-IL" dirty="0" smtClean="0"/>
              <a:t>–</a:t>
            </a:r>
            <a:r>
              <a:rPr lang="en-US" dirty="0" smtClean="0"/>
              <a:t> Produce a prefix P’ of P which cannot be extended into a valid word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D5A8-8974-40B1-BDE4-80B552D5C4AA}" type="slidenum">
              <a:rPr lang="he-IL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55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Parser Generators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Input: A context free grammar</a:t>
            </a:r>
          </a:p>
          <a:p>
            <a:r>
              <a:rPr lang="en-US" dirty="0" smtClean="0"/>
              <a:t>Output: A parser for this grammar</a:t>
            </a:r>
          </a:p>
          <a:p>
            <a:pPr lvl="1"/>
            <a:r>
              <a:rPr lang="en-US" dirty="0" smtClean="0"/>
              <a:t>Reports syntax error</a:t>
            </a:r>
          </a:p>
          <a:p>
            <a:pPr lvl="1"/>
            <a:r>
              <a:rPr lang="en-US" dirty="0" smtClean="0"/>
              <a:t>Generates syntax tree </a:t>
            </a:r>
          </a:p>
          <a:p>
            <a:r>
              <a:rPr lang="en-US" dirty="0" smtClean="0"/>
              <a:t>General algorithms</a:t>
            </a:r>
          </a:p>
          <a:p>
            <a:pPr lvl="1"/>
            <a:r>
              <a:rPr lang="en-US" dirty="0" err="1" smtClean="0"/>
              <a:t>Earley</a:t>
            </a:r>
            <a:r>
              <a:rPr lang="en-US" dirty="0" smtClean="0"/>
              <a:t> O(n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</a:p>
          <a:p>
            <a:r>
              <a:rPr lang="en-US" dirty="0" smtClean="0"/>
              <a:t>Tools for special grammars</a:t>
            </a:r>
          </a:p>
          <a:p>
            <a:pPr lvl="1"/>
            <a:r>
              <a:rPr lang="en-US" dirty="0" err="1" smtClean="0"/>
              <a:t>yacc</a:t>
            </a:r>
            <a:r>
              <a:rPr lang="en-US" dirty="0" smtClean="0"/>
              <a:t>, bison, CUP,  ANTLR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456C2-6812-4472-A10E-DE01B3FD6FEE}" type="slidenum">
              <a:rPr lang="he-IL" altLang="en-US" smtClean="0"/>
              <a:pPr>
                <a:defRPr/>
              </a:pPr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4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Pushdown Automaton 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3078163" y="3581400"/>
            <a:ext cx="2514600" cy="16764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b" anchorCtr="1"/>
          <a:lstStyle/>
          <a:p>
            <a:pPr algn="ctr"/>
            <a:r>
              <a:rPr lang="en-US">
                <a:solidFill>
                  <a:schemeClr val="tx1"/>
                </a:solidFill>
              </a:rPr>
              <a:t>control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673475" y="4022725"/>
            <a:ext cx="1736725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b" anchorCtr="1"/>
          <a:lstStyle/>
          <a:p>
            <a:pPr algn="ctr"/>
            <a:r>
              <a:rPr lang="en-US">
                <a:solidFill>
                  <a:schemeClr val="tx1"/>
                </a:solidFill>
              </a:rPr>
              <a:t>parser-table</a:t>
            </a: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1050925" y="2438400"/>
            <a:ext cx="5883275" cy="4429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3717925" y="1889125"/>
            <a:ext cx="16160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input</a:t>
            </a:r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792163" y="3322638"/>
            <a:ext cx="609600" cy="28495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080" name="Text Box 10"/>
          <p:cNvSpPr txBox="1">
            <a:spLocks noChangeArrowheads="1"/>
          </p:cNvSpPr>
          <p:nvPr/>
        </p:nvSpPr>
        <p:spPr bwMode="auto">
          <a:xfrm>
            <a:off x="547688" y="6400800"/>
            <a:ext cx="16160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3081" name="Text Box 11"/>
          <p:cNvSpPr txBox="1">
            <a:spLocks noChangeArrowheads="1"/>
          </p:cNvSpPr>
          <p:nvPr/>
        </p:nvSpPr>
        <p:spPr bwMode="auto">
          <a:xfrm>
            <a:off x="854075" y="5699125"/>
            <a:ext cx="4270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$</a:t>
            </a:r>
          </a:p>
        </p:txBody>
      </p:sp>
      <p:sp>
        <p:nvSpPr>
          <p:cNvPr id="3082" name="Text Box 12"/>
          <p:cNvSpPr txBox="1">
            <a:spLocks noChangeArrowheads="1"/>
          </p:cNvSpPr>
          <p:nvPr/>
        </p:nvSpPr>
        <p:spPr bwMode="auto">
          <a:xfrm>
            <a:off x="6461125" y="2408238"/>
            <a:ext cx="4270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B0F0"/>
                </a:solidFill>
              </a:rPr>
              <a:t>$</a:t>
            </a:r>
          </a:p>
        </p:txBody>
      </p:sp>
      <p:sp>
        <p:nvSpPr>
          <p:cNvPr id="3083" name="Text Box 13"/>
          <p:cNvSpPr txBox="1">
            <a:spLocks noChangeArrowheads="1"/>
          </p:cNvSpPr>
          <p:nvPr/>
        </p:nvSpPr>
        <p:spPr bwMode="auto">
          <a:xfrm>
            <a:off x="1522413" y="2408238"/>
            <a:ext cx="42703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3084" name="Text Box 14"/>
          <p:cNvSpPr txBox="1">
            <a:spLocks noChangeArrowheads="1"/>
          </p:cNvSpPr>
          <p:nvPr/>
        </p:nvSpPr>
        <p:spPr bwMode="auto">
          <a:xfrm>
            <a:off x="4006850" y="2408238"/>
            <a:ext cx="4270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B0F0"/>
                </a:solidFill>
              </a:rPr>
              <a:t>t</a:t>
            </a:r>
          </a:p>
        </p:txBody>
      </p:sp>
      <p:sp>
        <p:nvSpPr>
          <p:cNvPr id="3085" name="Text Box 15"/>
          <p:cNvSpPr txBox="1">
            <a:spLocks noChangeArrowheads="1"/>
          </p:cNvSpPr>
          <p:nvPr/>
        </p:nvSpPr>
        <p:spPr bwMode="auto">
          <a:xfrm>
            <a:off x="5241925" y="2408238"/>
            <a:ext cx="4270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3086" name="Line 16"/>
          <p:cNvSpPr>
            <a:spLocks noChangeShapeType="1"/>
          </p:cNvSpPr>
          <p:nvPr/>
        </p:nvSpPr>
        <p:spPr bwMode="auto">
          <a:xfrm flipH="1">
            <a:off x="4114800" y="2819400"/>
            <a:ext cx="30163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Text Box 17"/>
          <p:cNvSpPr txBox="1">
            <a:spLocks noChangeArrowheads="1"/>
          </p:cNvSpPr>
          <p:nvPr/>
        </p:nvSpPr>
        <p:spPr bwMode="auto">
          <a:xfrm>
            <a:off x="898525" y="3429000"/>
            <a:ext cx="4270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3088" name="Line 18"/>
          <p:cNvSpPr>
            <a:spLocks noChangeShapeType="1"/>
          </p:cNvSpPr>
          <p:nvPr/>
        </p:nvSpPr>
        <p:spPr bwMode="auto">
          <a:xfrm>
            <a:off x="1189038" y="3657600"/>
            <a:ext cx="2895600" cy="487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009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7475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Efficient Parsers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4638" y="1123950"/>
            <a:ext cx="8426450" cy="4114800"/>
          </a:xfrm>
        </p:spPr>
        <p:txBody>
          <a:bodyPr/>
          <a:lstStyle/>
          <a:p>
            <a:r>
              <a:rPr lang="en-US" smtClean="0">
                <a:sym typeface="Symbol" pitchFamily="18" charset="2"/>
              </a:rPr>
              <a:t>Pushdown automata</a:t>
            </a:r>
          </a:p>
          <a:p>
            <a:r>
              <a:rPr lang="en-US" smtClean="0">
                <a:sym typeface="Symbol" pitchFamily="18" charset="2"/>
              </a:rPr>
              <a:t>Deterministic</a:t>
            </a:r>
          </a:p>
          <a:p>
            <a:r>
              <a:rPr lang="en-US" smtClean="0">
                <a:sym typeface="Symbol" pitchFamily="18" charset="2"/>
              </a:rPr>
              <a:t>Report an error as soon as the input is not a prefix of a valid program</a:t>
            </a:r>
          </a:p>
          <a:p>
            <a:r>
              <a:rPr lang="en-US" smtClean="0">
                <a:sym typeface="Symbol" pitchFamily="18" charset="2"/>
              </a:rPr>
              <a:t>Not usable for all context free grammars</a:t>
            </a:r>
          </a:p>
        </p:txBody>
      </p:sp>
      <p:sp>
        <p:nvSpPr>
          <p:cNvPr id="452612" name="Text Box 4"/>
          <p:cNvSpPr txBox="1">
            <a:spLocks noChangeArrowheads="1"/>
          </p:cNvSpPr>
          <p:nvPr/>
        </p:nvSpPr>
        <p:spPr bwMode="auto">
          <a:xfrm>
            <a:off x="4591050" y="4784725"/>
            <a:ext cx="1147763" cy="6175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he-IL" sz="3200">
                <a:solidFill>
                  <a:schemeClr val="tx1"/>
                </a:solidFill>
              </a:rPr>
              <a:t>cup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005263" y="3967163"/>
            <a:ext cx="2803525" cy="938212"/>
            <a:chOff x="2523" y="2199"/>
            <a:chExt cx="1766" cy="591"/>
          </a:xfrm>
        </p:grpSpPr>
        <p:sp>
          <p:nvSpPr>
            <p:cNvPr id="30738" name="Text Box 6"/>
            <p:cNvSpPr txBox="1">
              <a:spLocks noChangeArrowheads="1"/>
            </p:cNvSpPr>
            <p:nvPr/>
          </p:nvSpPr>
          <p:spPr bwMode="auto">
            <a:xfrm>
              <a:off x="2523" y="2199"/>
              <a:ext cx="1766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he-IL">
                  <a:solidFill>
                    <a:schemeClr val="tx1"/>
                  </a:solidFill>
                </a:rPr>
                <a:t>context free grammar</a:t>
              </a:r>
            </a:p>
          </p:txBody>
        </p:sp>
        <p:sp>
          <p:nvSpPr>
            <p:cNvPr id="30739" name="Line 7"/>
            <p:cNvSpPr>
              <a:spLocks noChangeShapeType="1"/>
            </p:cNvSpPr>
            <p:nvPr/>
          </p:nvSpPr>
          <p:spPr bwMode="auto">
            <a:xfrm flipH="1">
              <a:off x="3218" y="2533"/>
              <a:ext cx="16" cy="2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24000" y="6081713"/>
            <a:ext cx="2643188" cy="457200"/>
            <a:chOff x="960" y="3611"/>
            <a:chExt cx="1665" cy="288"/>
          </a:xfrm>
        </p:grpSpPr>
        <p:sp>
          <p:nvSpPr>
            <p:cNvPr id="30736" name="Text Box 9"/>
            <p:cNvSpPr txBox="1">
              <a:spLocks noChangeArrowheads="1"/>
            </p:cNvSpPr>
            <p:nvPr/>
          </p:nvSpPr>
          <p:spPr bwMode="auto">
            <a:xfrm>
              <a:off x="960" y="3611"/>
              <a:ext cx="1248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he-IL">
                  <a:solidFill>
                    <a:schemeClr val="tx1"/>
                  </a:solidFill>
                </a:rPr>
                <a:t>tokens</a:t>
              </a:r>
            </a:p>
          </p:txBody>
        </p:sp>
        <p:sp>
          <p:nvSpPr>
            <p:cNvPr id="30737" name="Line 10"/>
            <p:cNvSpPr>
              <a:spLocks noChangeShapeType="1"/>
            </p:cNvSpPr>
            <p:nvPr/>
          </p:nvSpPr>
          <p:spPr bwMode="auto">
            <a:xfrm>
              <a:off x="2206" y="3739"/>
              <a:ext cx="4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059238" y="5395913"/>
            <a:ext cx="2212975" cy="1042987"/>
            <a:chOff x="2557" y="3179"/>
            <a:chExt cx="1394" cy="657"/>
          </a:xfrm>
        </p:grpSpPr>
        <p:sp>
          <p:nvSpPr>
            <p:cNvPr id="30734" name="Text Box 12"/>
            <p:cNvSpPr txBox="1">
              <a:spLocks noChangeArrowheads="1"/>
            </p:cNvSpPr>
            <p:nvPr/>
          </p:nvSpPr>
          <p:spPr bwMode="auto">
            <a:xfrm>
              <a:off x="2557" y="3548"/>
              <a:ext cx="1394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he-IL">
                  <a:solidFill>
                    <a:schemeClr val="tx1"/>
                  </a:solidFill>
                </a:rPr>
                <a:t>parser</a:t>
              </a:r>
            </a:p>
          </p:txBody>
        </p:sp>
        <p:sp>
          <p:nvSpPr>
            <p:cNvPr id="30735" name="Line 13"/>
            <p:cNvSpPr>
              <a:spLocks noChangeShapeType="1"/>
            </p:cNvSpPr>
            <p:nvPr/>
          </p:nvSpPr>
          <p:spPr bwMode="auto">
            <a:xfrm>
              <a:off x="3234" y="3179"/>
              <a:ext cx="0" cy="2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2622" name="Oval 14"/>
          <p:cNvSpPr>
            <a:spLocks noChangeArrowheads="1"/>
          </p:cNvSpPr>
          <p:nvPr/>
        </p:nvSpPr>
        <p:spPr bwMode="auto">
          <a:xfrm>
            <a:off x="4156075" y="5830888"/>
            <a:ext cx="2076450" cy="914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623" name="Text Box 15"/>
          <p:cNvSpPr txBox="1">
            <a:spLocks noChangeArrowheads="1"/>
          </p:cNvSpPr>
          <p:nvPr/>
        </p:nvSpPr>
        <p:spPr bwMode="auto">
          <a:xfrm>
            <a:off x="6188075" y="4784725"/>
            <a:ext cx="182880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“Ambiguity errors”</a:t>
            </a:r>
          </a:p>
        </p:txBody>
      </p:sp>
      <p:sp>
        <p:nvSpPr>
          <p:cNvPr id="452627" name="Text Box 19"/>
          <p:cNvSpPr txBox="1">
            <a:spLocks noChangeArrowheads="1"/>
          </p:cNvSpPr>
          <p:nvPr/>
        </p:nvSpPr>
        <p:spPr bwMode="auto">
          <a:xfrm>
            <a:off x="6567488" y="6094413"/>
            <a:ext cx="2317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parse tree</a:t>
            </a:r>
          </a:p>
        </p:txBody>
      </p:sp>
      <p:sp>
        <p:nvSpPr>
          <p:cNvPr id="452628" name="Line 20"/>
          <p:cNvSpPr>
            <a:spLocks noChangeShapeType="1"/>
          </p:cNvSpPr>
          <p:nvPr/>
        </p:nvSpPr>
        <p:spPr bwMode="auto">
          <a:xfrm flipV="1">
            <a:off x="6172200" y="6276975"/>
            <a:ext cx="334963" cy="158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629" name="Line 21"/>
          <p:cNvSpPr>
            <a:spLocks noChangeShapeType="1"/>
          </p:cNvSpPr>
          <p:nvPr/>
        </p:nvSpPr>
        <p:spPr bwMode="auto">
          <a:xfrm flipV="1">
            <a:off x="5761038" y="5089525"/>
            <a:ext cx="731837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22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2" grpId="0" animBg="1" autoUpdateAnimBg="0"/>
      <p:bldP spid="452622" grpId="0" animBg="1"/>
      <p:bldP spid="452623" grpId="0"/>
      <p:bldP spid="452627" grpId="0"/>
      <p:bldP spid="452628" grpId="0" animBg="1"/>
      <p:bldP spid="45262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Designing a parser</a:t>
            </a:r>
            <a:r>
              <a:rPr lang="en-US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646238" y="1844675"/>
            <a:ext cx="5348287" cy="495300"/>
          </a:xfrm>
          <a:prstGeom prst="rect">
            <a:avLst/>
          </a:prstGeom>
          <a:noFill/>
          <a:ln w="38100">
            <a:solidFill>
              <a:srgbClr val="FFC76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C763"/>
                </a:solidFill>
              </a:rPr>
              <a:t>language design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738313" y="3155950"/>
            <a:ext cx="5348287" cy="495300"/>
          </a:xfrm>
          <a:prstGeom prst="rect">
            <a:avLst/>
          </a:prstGeom>
          <a:noFill/>
          <a:ln w="38100">
            <a:solidFill>
              <a:srgbClr val="FFC76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C763"/>
                </a:solidFill>
              </a:rPr>
              <a:t>context-free grammar design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798638" y="4114800"/>
            <a:ext cx="534828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Cup</a:t>
            </a: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3490913" y="4008438"/>
            <a:ext cx="19812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4373563" y="2346325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4359275" y="3687763"/>
            <a:ext cx="30163" cy="334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955925" y="5395913"/>
            <a:ext cx="3003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parser (Java program)</a:t>
            </a: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4359275" y="4968875"/>
            <a:ext cx="30163" cy="471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713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Kinds of Parsers 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4264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sym typeface="Symbol" pitchFamily="18" charset="2"/>
              </a:rPr>
              <a:t>Top-Down (Predictive Parsing) LL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ym typeface="Symbol" pitchFamily="18" charset="2"/>
              </a:rPr>
              <a:t>Construct parse tree in a top-down matter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ym typeface="Symbol" pitchFamily="18" charset="2"/>
              </a:rPr>
              <a:t>Find the leftmost derivation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ym typeface="Symbol" pitchFamily="18" charset="2"/>
              </a:rPr>
              <a:t>For every non-terminal and token </a:t>
            </a:r>
            <a:r>
              <a:rPr lang="en-US" sz="2000" b="1" dirty="0" smtClean="0">
                <a:sym typeface="Symbol" pitchFamily="18" charset="2"/>
              </a:rPr>
              <a:t>predict</a:t>
            </a:r>
            <a:r>
              <a:rPr lang="en-US" sz="2000" dirty="0" smtClean="0">
                <a:sym typeface="Symbol" pitchFamily="18" charset="2"/>
              </a:rPr>
              <a:t> the next production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ym typeface="Symbol" pitchFamily="18" charset="2"/>
              </a:rPr>
              <a:t>Preorder tree traversal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ym typeface="Symbol" pitchFamily="18" charset="2"/>
              </a:rPr>
              <a:t>Bottom-Up LR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ym typeface="Symbol" pitchFamily="18" charset="2"/>
              </a:rPr>
              <a:t>Construct parse tree in a bottom-up manner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ym typeface="Symbol" pitchFamily="18" charset="2"/>
              </a:rPr>
              <a:t>Find the rightmost derivation in a reverse order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ym typeface="Symbol" pitchFamily="18" charset="2"/>
              </a:rPr>
              <a:t>For every  potential right hand side and token decide when a production is found </a:t>
            </a:r>
          </a:p>
          <a:p>
            <a:pPr lvl="1">
              <a:lnSpc>
                <a:spcPct val="90000"/>
              </a:lnSpc>
            </a:pPr>
            <a:r>
              <a:rPr lang="en-US" sz="2000" dirty="0" err="1" smtClean="0">
                <a:sym typeface="Symbol" pitchFamily="18" charset="2"/>
              </a:rPr>
              <a:t>Postorder</a:t>
            </a:r>
            <a:r>
              <a:rPr lang="en-US" sz="2000" dirty="0" smtClean="0">
                <a:sym typeface="Symbol" pitchFamily="18" charset="2"/>
              </a:rPr>
              <a:t> tree traversal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37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3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3838"/>
            <a:ext cx="7772400" cy="11430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Top-Down Parsing</a:t>
            </a:r>
          </a:p>
        </p:txBody>
      </p:sp>
      <p:sp>
        <p:nvSpPr>
          <p:cNvPr id="490503" name="Oval 7"/>
          <p:cNvSpPr>
            <a:spLocks noChangeArrowheads="1"/>
          </p:cNvSpPr>
          <p:nvPr/>
        </p:nvSpPr>
        <p:spPr bwMode="auto">
          <a:xfrm>
            <a:off x="4343400" y="1266825"/>
            <a:ext cx="404813" cy="4381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3796" name="Text Box 17"/>
          <p:cNvSpPr txBox="1">
            <a:spLocks noChangeArrowheads="1"/>
          </p:cNvSpPr>
          <p:nvPr/>
        </p:nvSpPr>
        <p:spPr bwMode="auto">
          <a:xfrm>
            <a:off x="738188" y="6013450"/>
            <a:ext cx="7789862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B0F0"/>
                </a:solidFill>
              </a:rPr>
              <a:t>t</a:t>
            </a:r>
            <a:r>
              <a:rPr lang="en-US" baseline="-25000" dirty="0">
                <a:solidFill>
                  <a:srgbClr val="00B0F0"/>
                </a:solidFill>
              </a:rPr>
              <a:t>1</a:t>
            </a:r>
            <a:r>
              <a:rPr lang="en-US" dirty="0">
                <a:solidFill>
                  <a:srgbClr val="00B0F0"/>
                </a:solidFill>
              </a:rPr>
              <a:t> t</a:t>
            </a:r>
            <a:r>
              <a:rPr lang="en-US" baseline="-25000" dirty="0">
                <a:solidFill>
                  <a:srgbClr val="00B0F0"/>
                </a:solidFill>
              </a:rPr>
              <a:t>2</a:t>
            </a:r>
            <a:r>
              <a:rPr lang="en-US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33797" name="Text Box 18"/>
          <p:cNvSpPr txBox="1">
            <a:spLocks noChangeArrowheads="1"/>
          </p:cNvSpPr>
          <p:nvPr/>
        </p:nvSpPr>
        <p:spPr bwMode="auto">
          <a:xfrm>
            <a:off x="0" y="5240338"/>
            <a:ext cx="12842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input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896938" y="4032250"/>
            <a:ext cx="3024187" cy="2105025"/>
            <a:chOff x="565" y="2540"/>
            <a:chExt cx="1905" cy="1326"/>
          </a:xfrm>
        </p:grpSpPr>
        <p:sp>
          <p:nvSpPr>
            <p:cNvPr id="33814" name="Oval 16"/>
            <p:cNvSpPr>
              <a:spLocks noChangeArrowheads="1"/>
            </p:cNvSpPr>
            <p:nvPr/>
          </p:nvSpPr>
          <p:spPr bwMode="auto">
            <a:xfrm>
              <a:off x="1783" y="3289"/>
              <a:ext cx="255" cy="27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815" name="Line 21"/>
            <p:cNvSpPr>
              <a:spLocks noChangeShapeType="1"/>
            </p:cNvSpPr>
            <p:nvPr/>
          </p:nvSpPr>
          <p:spPr bwMode="auto">
            <a:xfrm flipH="1">
              <a:off x="565" y="3002"/>
              <a:ext cx="886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3816" name="AutoShape 22"/>
            <p:cNvCxnSpPr>
              <a:cxnSpLocks noChangeShapeType="1"/>
              <a:stCxn id="33822" idx="5"/>
              <a:endCxn id="33814" idx="1"/>
            </p:cNvCxnSpPr>
            <p:nvPr/>
          </p:nvCxnSpPr>
          <p:spPr bwMode="auto">
            <a:xfrm>
              <a:off x="1592" y="3038"/>
              <a:ext cx="228" cy="27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33817" name="Group 39"/>
            <p:cNvGrpSpPr>
              <a:grpSpLocks/>
            </p:cNvGrpSpPr>
            <p:nvPr/>
          </p:nvGrpSpPr>
          <p:grpSpPr bwMode="auto">
            <a:xfrm>
              <a:off x="1374" y="2540"/>
              <a:ext cx="1096" cy="526"/>
              <a:chOff x="1374" y="2540"/>
              <a:chExt cx="1096" cy="526"/>
            </a:xfrm>
          </p:grpSpPr>
          <p:grpSp>
            <p:nvGrpSpPr>
              <p:cNvPr id="33818" name="Group 20"/>
              <p:cNvGrpSpPr>
                <a:grpSpLocks/>
              </p:cNvGrpSpPr>
              <p:nvPr/>
            </p:nvGrpSpPr>
            <p:grpSpPr bwMode="auto">
              <a:xfrm>
                <a:off x="1374" y="2790"/>
                <a:ext cx="1096" cy="276"/>
                <a:chOff x="1374" y="2733"/>
                <a:chExt cx="1096" cy="276"/>
              </a:xfrm>
            </p:grpSpPr>
            <p:sp>
              <p:nvSpPr>
                <p:cNvPr id="33822" name="Oval 13"/>
                <p:cNvSpPr>
                  <a:spLocks noChangeArrowheads="1"/>
                </p:cNvSpPr>
                <p:nvPr/>
              </p:nvSpPr>
              <p:spPr bwMode="auto">
                <a:xfrm>
                  <a:off x="1374" y="2733"/>
                  <a:ext cx="255" cy="276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  <p:sp>
              <p:nvSpPr>
                <p:cNvPr id="33823" name="Oval 14"/>
                <p:cNvSpPr>
                  <a:spLocks noChangeArrowheads="1"/>
                </p:cNvSpPr>
                <p:nvPr/>
              </p:nvSpPr>
              <p:spPr bwMode="auto">
                <a:xfrm>
                  <a:off x="1800" y="2733"/>
                  <a:ext cx="255" cy="276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3824" name="Oval 15"/>
                <p:cNvSpPr>
                  <a:spLocks noChangeArrowheads="1"/>
                </p:cNvSpPr>
                <p:nvPr/>
              </p:nvSpPr>
              <p:spPr bwMode="auto">
                <a:xfrm>
                  <a:off x="2215" y="2733"/>
                  <a:ext cx="255" cy="276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33819" name="AutoShape 24"/>
              <p:cNvCxnSpPr>
                <a:cxnSpLocks noChangeShapeType="1"/>
                <a:stCxn id="33812" idx="3"/>
                <a:endCxn id="33822" idx="7"/>
              </p:cNvCxnSpPr>
              <p:nvPr/>
            </p:nvCxnSpPr>
            <p:spPr bwMode="auto">
              <a:xfrm flipH="1">
                <a:off x="1592" y="2540"/>
                <a:ext cx="215" cy="278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3820" name="AutoShape 26"/>
              <p:cNvCxnSpPr>
                <a:cxnSpLocks noChangeShapeType="1"/>
                <a:stCxn id="33812" idx="4"/>
                <a:endCxn id="33823" idx="0"/>
              </p:cNvCxnSpPr>
              <p:nvPr/>
            </p:nvCxnSpPr>
            <p:spPr bwMode="auto">
              <a:xfrm>
                <a:off x="1898" y="2580"/>
                <a:ext cx="30" cy="198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3821" name="AutoShape 27"/>
              <p:cNvCxnSpPr>
                <a:cxnSpLocks noChangeShapeType="1"/>
                <a:stCxn id="33812" idx="5"/>
                <a:endCxn id="33824" idx="0"/>
              </p:cNvCxnSpPr>
              <p:nvPr/>
            </p:nvCxnSpPr>
            <p:spPr bwMode="auto">
              <a:xfrm>
                <a:off x="1988" y="2540"/>
                <a:ext cx="355" cy="238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2809875" y="3305175"/>
            <a:ext cx="404813" cy="771525"/>
            <a:chOff x="1770" y="2082"/>
            <a:chExt cx="255" cy="486"/>
          </a:xfrm>
        </p:grpSpPr>
        <p:sp>
          <p:nvSpPr>
            <p:cNvPr id="33812" name="Oval 12"/>
            <p:cNvSpPr>
              <a:spLocks noChangeArrowheads="1"/>
            </p:cNvSpPr>
            <p:nvPr/>
          </p:nvSpPr>
          <p:spPr bwMode="auto">
            <a:xfrm>
              <a:off x="1770" y="2292"/>
              <a:ext cx="255" cy="27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4</a:t>
              </a:r>
            </a:p>
          </p:txBody>
        </p:sp>
        <p:cxnSp>
          <p:nvCxnSpPr>
            <p:cNvPr id="33813" name="AutoShape 28"/>
            <p:cNvCxnSpPr>
              <a:cxnSpLocks noChangeShapeType="1"/>
              <a:stCxn id="33810" idx="4"/>
              <a:endCxn id="33812" idx="0"/>
            </p:cNvCxnSpPr>
            <p:nvPr/>
          </p:nvCxnSpPr>
          <p:spPr bwMode="auto">
            <a:xfrm flipH="1">
              <a:off x="1898" y="2082"/>
              <a:ext cx="3" cy="19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814638" y="2451100"/>
            <a:ext cx="744537" cy="835025"/>
            <a:chOff x="1773" y="1544"/>
            <a:chExt cx="469" cy="526"/>
          </a:xfrm>
        </p:grpSpPr>
        <p:sp>
          <p:nvSpPr>
            <p:cNvPr id="33810" name="Oval 11"/>
            <p:cNvSpPr>
              <a:spLocks noChangeArrowheads="1"/>
            </p:cNvSpPr>
            <p:nvPr/>
          </p:nvSpPr>
          <p:spPr bwMode="auto">
            <a:xfrm>
              <a:off x="1773" y="1794"/>
              <a:ext cx="255" cy="27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33811" name="AutoShape 29"/>
            <p:cNvCxnSpPr>
              <a:cxnSpLocks noChangeShapeType="1"/>
              <a:stCxn id="33804" idx="3"/>
              <a:endCxn id="33810" idx="0"/>
            </p:cNvCxnSpPr>
            <p:nvPr/>
          </p:nvCxnSpPr>
          <p:spPr bwMode="auto">
            <a:xfrm flipH="1">
              <a:off x="1901" y="1544"/>
              <a:ext cx="341" cy="23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3500438" y="1660525"/>
            <a:ext cx="2063750" cy="835025"/>
            <a:chOff x="2205" y="1046"/>
            <a:chExt cx="1300" cy="526"/>
          </a:xfrm>
        </p:grpSpPr>
        <p:sp>
          <p:nvSpPr>
            <p:cNvPr id="33803" name="Oval 8"/>
            <p:cNvSpPr>
              <a:spLocks noChangeArrowheads="1"/>
            </p:cNvSpPr>
            <p:nvPr/>
          </p:nvSpPr>
          <p:spPr bwMode="auto">
            <a:xfrm>
              <a:off x="2733" y="1296"/>
              <a:ext cx="255" cy="27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804" name="Oval 9"/>
            <p:cNvSpPr>
              <a:spLocks noChangeArrowheads="1"/>
            </p:cNvSpPr>
            <p:nvPr/>
          </p:nvSpPr>
          <p:spPr bwMode="auto">
            <a:xfrm>
              <a:off x="2205" y="1296"/>
              <a:ext cx="255" cy="27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3805" name="Oval 10"/>
            <p:cNvSpPr>
              <a:spLocks noChangeArrowheads="1"/>
            </p:cNvSpPr>
            <p:nvPr/>
          </p:nvSpPr>
          <p:spPr bwMode="auto">
            <a:xfrm>
              <a:off x="3250" y="1296"/>
              <a:ext cx="255" cy="27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3806" name="Group 35"/>
            <p:cNvGrpSpPr>
              <a:grpSpLocks/>
            </p:cNvGrpSpPr>
            <p:nvPr/>
          </p:nvGrpSpPr>
          <p:grpSpPr bwMode="auto">
            <a:xfrm>
              <a:off x="2423" y="1046"/>
              <a:ext cx="864" cy="278"/>
              <a:chOff x="2423" y="1046"/>
              <a:chExt cx="864" cy="278"/>
            </a:xfrm>
          </p:grpSpPr>
          <p:cxnSp>
            <p:nvCxnSpPr>
              <p:cNvPr id="33807" name="AutoShape 32"/>
              <p:cNvCxnSpPr>
                <a:cxnSpLocks noChangeShapeType="1"/>
                <a:stCxn id="490503" idx="5"/>
                <a:endCxn id="33805" idx="1"/>
              </p:cNvCxnSpPr>
              <p:nvPr/>
            </p:nvCxnSpPr>
            <p:spPr bwMode="auto">
              <a:xfrm>
                <a:off x="2954" y="1046"/>
                <a:ext cx="333" cy="278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3808" name="AutoShape 33"/>
              <p:cNvCxnSpPr>
                <a:cxnSpLocks noChangeShapeType="1"/>
                <a:stCxn id="490503" idx="4"/>
                <a:endCxn id="33803" idx="0"/>
              </p:cNvCxnSpPr>
              <p:nvPr/>
            </p:nvCxnSpPr>
            <p:spPr bwMode="auto">
              <a:xfrm flipH="1">
                <a:off x="2861" y="1086"/>
                <a:ext cx="3" cy="198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3809" name="AutoShape 34"/>
              <p:cNvCxnSpPr>
                <a:cxnSpLocks noChangeShapeType="1"/>
                <a:stCxn id="490503" idx="3"/>
                <a:endCxn id="33804" idx="7"/>
              </p:cNvCxnSpPr>
              <p:nvPr/>
            </p:nvCxnSpPr>
            <p:spPr bwMode="auto">
              <a:xfrm flipH="1">
                <a:off x="2423" y="1046"/>
                <a:ext cx="350" cy="278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456C2-6812-4472-A10E-DE01B3FD6FEE}" type="slidenum">
              <a:rPr lang="he-IL" altLang="en-US" smtClean="0"/>
              <a:pPr>
                <a:defRPr/>
              </a:pPr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028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50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581025" y="522288"/>
            <a:ext cx="6488113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int P(...) {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   /* try parse the alternative  P 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 A</a:t>
            </a:r>
            <a:r>
              <a:rPr lang="en-US" altLang="en-US" sz="1800" baseline="-25000">
                <a:solidFill>
                  <a:schemeClr val="tx1"/>
                </a:solidFill>
                <a:sym typeface="Symbol" panose="05050102010706020507" pitchFamily="18" charset="2"/>
              </a:rPr>
              <a:t>1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A</a:t>
            </a:r>
            <a:r>
              <a:rPr lang="en-US" altLang="en-US" sz="1800" baseline="-2500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... A</a:t>
            </a:r>
            <a:r>
              <a:rPr lang="en-US" altLang="en-US" sz="1800" baseline="-25000">
                <a:solidFill>
                  <a:schemeClr val="tx1"/>
                </a:solidFill>
                <a:sym typeface="Symbol" panose="05050102010706020507" pitchFamily="18" charset="2"/>
              </a:rPr>
              <a:t>n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*/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  if (A</a:t>
            </a:r>
            <a:r>
              <a:rPr lang="en-US" altLang="en-US" sz="1800" baseline="-25000">
                <a:solidFill>
                  <a:schemeClr val="tx1"/>
                </a:solidFill>
                <a:sym typeface="Symbol" panose="05050102010706020507" pitchFamily="18" charset="2"/>
              </a:rPr>
              <a:t>1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(...)) {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     if (!A</a:t>
            </a:r>
            <a:r>
              <a:rPr lang="en-US" altLang="en-US" sz="1800" baseline="-2500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()) Error(“Missing A</a:t>
            </a:r>
            <a:r>
              <a:rPr lang="en-US" altLang="en-US" sz="1800" baseline="-2500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”);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     if (!A</a:t>
            </a:r>
            <a:r>
              <a:rPr lang="en-US" altLang="en-US" sz="1800" baseline="-25000">
                <a:solidFill>
                  <a:schemeClr val="tx1"/>
                </a:solidFill>
                <a:sym typeface="Symbol" panose="05050102010706020507" pitchFamily="18" charset="2"/>
              </a:rPr>
              <a:t>3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()) Error(“Missing A</a:t>
            </a:r>
            <a:r>
              <a:rPr lang="en-US" altLang="en-US" sz="1800" baseline="-25000">
                <a:solidFill>
                  <a:schemeClr val="tx1"/>
                </a:solidFill>
                <a:sym typeface="Symbol" panose="05050102010706020507" pitchFamily="18" charset="2"/>
              </a:rPr>
              <a:t>3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”);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     ..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     if (!A</a:t>
            </a:r>
            <a:r>
              <a:rPr lang="en-US" altLang="en-US" sz="1800" baseline="-25000">
                <a:solidFill>
                  <a:schemeClr val="tx1"/>
                </a:solidFill>
                <a:sym typeface="Symbol" panose="05050102010706020507" pitchFamily="18" charset="2"/>
              </a:rPr>
              <a:t>n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()) Error(Missing A</a:t>
            </a:r>
            <a:r>
              <a:rPr lang="en-US" altLang="en-US" sz="1800" baseline="-25000">
                <a:solidFill>
                  <a:schemeClr val="tx1"/>
                </a:solidFill>
                <a:sym typeface="Symbol" panose="05050102010706020507" pitchFamily="18" charset="2"/>
              </a:rPr>
              <a:t>n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”);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     return 1;</a:t>
            </a:r>
          </a:p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                  }</a:t>
            </a:r>
          </a:p>
          <a:p>
            <a:r>
              <a:rPr lang="en-US" altLang="en-US" sz="1800">
                <a:solidFill>
                  <a:schemeClr val="tx1"/>
                </a:solidFill>
              </a:rPr>
              <a:t>/* try parse the alternative  P 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 B</a:t>
            </a:r>
            <a:r>
              <a:rPr lang="en-US" altLang="en-US" sz="1800" baseline="-25000">
                <a:solidFill>
                  <a:schemeClr val="tx1"/>
                </a:solidFill>
                <a:sym typeface="Symbol" panose="05050102010706020507" pitchFamily="18" charset="2"/>
              </a:rPr>
              <a:t>1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B</a:t>
            </a:r>
            <a:r>
              <a:rPr lang="en-US" altLang="en-US" sz="1800" baseline="-2500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... B</a:t>
            </a:r>
            <a:r>
              <a:rPr lang="en-US" altLang="en-US" sz="1800" baseline="-25000">
                <a:solidFill>
                  <a:schemeClr val="tx1"/>
                </a:solidFill>
                <a:sym typeface="Symbol" panose="05050102010706020507" pitchFamily="18" charset="2"/>
              </a:rPr>
              <a:t>m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*/</a:t>
            </a:r>
          </a:p>
          <a:p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  if (B</a:t>
            </a:r>
            <a:r>
              <a:rPr lang="en-US" altLang="en-US" sz="1800" baseline="-25000">
                <a:solidFill>
                  <a:schemeClr val="tx1"/>
                </a:solidFill>
                <a:sym typeface="Symbol" panose="05050102010706020507" pitchFamily="18" charset="2"/>
              </a:rPr>
              <a:t>1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(...)) {</a:t>
            </a:r>
          </a:p>
          <a:p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     if (!B</a:t>
            </a:r>
            <a:r>
              <a:rPr lang="en-US" altLang="en-US" sz="1800" baseline="-2500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()) Error(“Missing B</a:t>
            </a:r>
            <a:r>
              <a:rPr lang="en-US" altLang="en-US" sz="1800" baseline="-2500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”);</a:t>
            </a:r>
          </a:p>
          <a:p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     if (!B</a:t>
            </a:r>
            <a:r>
              <a:rPr lang="en-US" altLang="en-US" sz="1800" baseline="-25000">
                <a:solidFill>
                  <a:schemeClr val="tx1"/>
                </a:solidFill>
                <a:sym typeface="Symbol" panose="05050102010706020507" pitchFamily="18" charset="2"/>
              </a:rPr>
              <a:t>3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()) Error(“Missing B</a:t>
            </a:r>
            <a:r>
              <a:rPr lang="en-US" altLang="en-US" sz="1800" baseline="-25000">
                <a:solidFill>
                  <a:schemeClr val="tx1"/>
                </a:solidFill>
                <a:sym typeface="Symbol" panose="05050102010706020507" pitchFamily="18" charset="2"/>
              </a:rPr>
              <a:t>3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”);</a:t>
            </a:r>
          </a:p>
          <a:p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     ..</a:t>
            </a:r>
          </a:p>
          <a:p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     if (!B</a:t>
            </a:r>
            <a:r>
              <a:rPr lang="en-US" altLang="en-US" sz="1800" baseline="-25000">
                <a:solidFill>
                  <a:schemeClr val="tx1"/>
                </a:solidFill>
                <a:sym typeface="Symbol" panose="05050102010706020507" pitchFamily="18" charset="2"/>
              </a:rPr>
              <a:t>m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()) Error(Missing B</a:t>
            </a:r>
            <a:r>
              <a:rPr lang="en-US" altLang="en-US" sz="1800" baseline="-25000">
                <a:solidFill>
                  <a:schemeClr val="tx1"/>
                </a:solidFill>
                <a:sym typeface="Symbol" panose="05050102010706020507" pitchFamily="18" charset="2"/>
              </a:rPr>
              <a:t>m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”);</a:t>
            </a:r>
          </a:p>
          <a:p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     return 1;</a:t>
            </a:r>
          </a:p>
          <a:p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                  }</a:t>
            </a:r>
          </a:p>
          <a:p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     return 0;</a:t>
            </a:r>
          </a:p>
          <a:p>
            <a:pPr>
              <a:spcBef>
                <a:spcPct val="50000"/>
              </a:spcBef>
            </a:pPr>
            <a:endParaRPr lang="en-US" altLang="en-US" sz="180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3891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CCF40D2C-777A-4ADE-996A-C42C57BD7728}" type="slidenum">
              <a:rPr lang="he-IL" altLang="en-US" sz="1400">
                <a:solidFill>
                  <a:schemeClr val="tx1"/>
                </a:solidFill>
              </a:rPr>
              <a:pPr/>
              <a:t>38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71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2800" smtClean="0">
                <a:solidFill>
                  <a:schemeClr val="tx1"/>
                </a:solidFill>
              </a:rPr>
              <a:t>Bottom-Up Parsing</a:t>
            </a:r>
          </a:p>
        </p:txBody>
      </p:sp>
      <p:sp>
        <p:nvSpPr>
          <p:cNvPr id="34819" name="Text Box 15"/>
          <p:cNvSpPr txBox="1">
            <a:spLocks noChangeArrowheads="1"/>
          </p:cNvSpPr>
          <p:nvPr/>
        </p:nvSpPr>
        <p:spPr bwMode="auto">
          <a:xfrm>
            <a:off x="738188" y="6013450"/>
            <a:ext cx="7789862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B0F0"/>
                </a:solidFill>
              </a:rPr>
              <a:t>t</a:t>
            </a:r>
            <a:r>
              <a:rPr lang="en-US" baseline="-25000" dirty="0">
                <a:solidFill>
                  <a:srgbClr val="00B0F0"/>
                </a:solidFill>
              </a:rPr>
              <a:t>1</a:t>
            </a:r>
            <a:r>
              <a:rPr lang="en-US" dirty="0">
                <a:solidFill>
                  <a:srgbClr val="00B0F0"/>
                </a:solidFill>
              </a:rPr>
              <a:t> t</a:t>
            </a:r>
            <a:r>
              <a:rPr lang="en-US" baseline="-25000" dirty="0">
                <a:solidFill>
                  <a:srgbClr val="00B0F0"/>
                </a:solidFill>
              </a:rPr>
              <a:t>2</a:t>
            </a:r>
            <a:r>
              <a:rPr lang="en-US" dirty="0">
                <a:solidFill>
                  <a:srgbClr val="00B0F0"/>
                </a:solidFill>
              </a:rPr>
              <a:t>                                 t</a:t>
            </a:r>
            <a:r>
              <a:rPr lang="en-US" baseline="-25000" dirty="0">
                <a:solidFill>
                  <a:srgbClr val="00B0F0"/>
                </a:solidFill>
              </a:rPr>
              <a:t>4</a:t>
            </a:r>
            <a:r>
              <a:rPr lang="en-US" dirty="0">
                <a:solidFill>
                  <a:srgbClr val="00B0F0"/>
                </a:solidFill>
              </a:rPr>
              <a:t>    t</a:t>
            </a:r>
            <a:r>
              <a:rPr lang="en-US" baseline="-25000" dirty="0">
                <a:solidFill>
                  <a:srgbClr val="00B0F0"/>
                </a:solidFill>
              </a:rPr>
              <a:t>5</a:t>
            </a:r>
            <a:r>
              <a:rPr lang="en-US" dirty="0">
                <a:solidFill>
                  <a:srgbClr val="00B0F0"/>
                </a:solidFill>
              </a:rPr>
              <a:t>       t</a:t>
            </a:r>
            <a:r>
              <a:rPr lang="en-US" baseline="-25000" dirty="0">
                <a:solidFill>
                  <a:srgbClr val="00B0F0"/>
                </a:solidFill>
              </a:rPr>
              <a:t>6</a:t>
            </a:r>
            <a:r>
              <a:rPr lang="en-US" dirty="0">
                <a:solidFill>
                  <a:srgbClr val="00B0F0"/>
                </a:solidFill>
              </a:rPr>
              <a:t>      t</a:t>
            </a:r>
            <a:r>
              <a:rPr lang="en-US" baseline="-25000" dirty="0">
                <a:solidFill>
                  <a:srgbClr val="00B0F0"/>
                </a:solidFill>
              </a:rPr>
              <a:t>7    </a:t>
            </a:r>
            <a:r>
              <a:rPr lang="en-US" dirty="0">
                <a:solidFill>
                  <a:srgbClr val="00B0F0"/>
                </a:solidFill>
              </a:rPr>
              <a:t> t</a:t>
            </a:r>
            <a:r>
              <a:rPr lang="en-US" baseline="-25000" dirty="0">
                <a:solidFill>
                  <a:srgbClr val="00B0F0"/>
                </a:solidFill>
              </a:rPr>
              <a:t>8</a:t>
            </a:r>
          </a:p>
        </p:txBody>
      </p:sp>
      <p:sp>
        <p:nvSpPr>
          <p:cNvPr id="34820" name="Text Box 16"/>
          <p:cNvSpPr txBox="1">
            <a:spLocks noChangeArrowheads="1"/>
          </p:cNvSpPr>
          <p:nvPr/>
        </p:nvSpPr>
        <p:spPr bwMode="auto">
          <a:xfrm>
            <a:off x="0" y="5240338"/>
            <a:ext cx="12842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input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997325" y="4429125"/>
            <a:ext cx="519113" cy="1658938"/>
            <a:chOff x="2518" y="2790"/>
            <a:chExt cx="327" cy="1045"/>
          </a:xfrm>
        </p:grpSpPr>
        <p:sp>
          <p:nvSpPr>
            <p:cNvPr id="34834" name="Oval 11"/>
            <p:cNvSpPr>
              <a:spLocks noChangeArrowheads="1"/>
            </p:cNvSpPr>
            <p:nvPr/>
          </p:nvSpPr>
          <p:spPr bwMode="auto">
            <a:xfrm>
              <a:off x="2590" y="2790"/>
              <a:ext cx="255" cy="27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835" name="Line 27"/>
            <p:cNvSpPr>
              <a:spLocks noChangeShapeType="1"/>
            </p:cNvSpPr>
            <p:nvPr/>
          </p:nvSpPr>
          <p:spPr bwMode="auto">
            <a:xfrm flipH="1">
              <a:off x="2518" y="3061"/>
              <a:ext cx="197" cy="6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6" name="Line 28"/>
            <p:cNvSpPr>
              <a:spLocks noChangeShapeType="1"/>
            </p:cNvSpPr>
            <p:nvPr/>
          </p:nvSpPr>
          <p:spPr bwMode="auto">
            <a:xfrm>
              <a:off x="2748" y="3077"/>
              <a:ext cx="0" cy="7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5430838" y="4325938"/>
            <a:ext cx="787400" cy="1735137"/>
            <a:chOff x="3421" y="2725"/>
            <a:chExt cx="496" cy="1093"/>
          </a:xfrm>
        </p:grpSpPr>
        <p:sp>
          <p:nvSpPr>
            <p:cNvPr id="34831" name="Oval 13"/>
            <p:cNvSpPr>
              <a:spLocks noChangeArrowheads="1"/>
            </p:cNvSpPr>
            <p:nvPr/>
          </p:nvSpPr>
          <p:spPr bwMode="auto">
            <a:xfrm>
              <a:off x="3421" y="2725"/>
              <a:ext cx="276" cy="40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4832" name="Line 29"/>
            <p:cNvSpPr>
              <a:spLocks noChangeShapeType="1"/>
            </p:cNvSpPr>
            <p:nvPr/>
          </p:nvSpPr>
          <p:spPr bwMode="auto">
            <a:xfrm>
              <a:off x="3555" y="3077"/>
              <a:ext cx="33" cy="6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3" name="Line 30"/>
            <p:cNvSpPr>
              <a:spLocks noChangeShapeType="1"/>
            </p:cNvSpPr>
            <p:nvPr/>
          </p:nvSpPr>
          <p:spPr bwMode="auto">
            <a:xfrm>
              <a:off x="3588" y="3110"/>
              <a:ext cx="329" cy="7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4457700" y="3638550"/>
            <a:ext cx="1192213" cy="2370138"/>
            <a:chOff x="2808" y="2292"/>
            <a:chExt cx="751" cy="1493"/>
          </a:xfrm>
        </p:grpSpPr>
        <p:sp>
          <p:nvSpPr>
            <p:cNvPr id="34827" name="Oval 9"/>
            <p:cNvSpPr>
              <a:spLocks noChangeArrowheads="1"/>
            </p:cNvSpPr>
            <p:nvPr/>
          </p:nvSpPr>
          <p:spPr bwMode="auto">
            <a:xfrm>
              <a:off x="2986" y="2292"/>
              <a:ext cx="255" cy="27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34828" name="AutoShape 19"/>
            <p:cNvCxnSpPr>
              <a:cxnSpLocks noChangeShapeType="1"/>
              <a:stCxn id="34827" idx="3"/>
              <a:endCxn id="34834" idx="7"/>
            </p:cNvCxnSpPr>
            <p:nvPr/>
          </p:nvCxnSpPr>
          <p:spPr bwMode="auto">
            <a:xfrm flipH="1">
              <a:off x="2808" y="2540"/>
              <a:ext cx="215" cy="27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829" name="AutoShape 21"/>
            <p:cNvCxnSpPr>
              <a:cxnSpLocks noChangeShapeType="1"/>
              <a:stCxn id="34827" idx="5"/>
              <a:endCxn id="34831" idx="0"/>
            </p:cNvCxnSpPr>
            <p:nvPr/>
          </p:nvCxnSpPr>
          <p:spPr bwMode="auto">
            <a:xfrm>
              <a:off x="3204" y="2540"/>
              <a:ext cx="355" cy="17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4830" name="Line 31"/>
            <p:cNvSpPr>
              <a:spLocks noChangeShapeType="1"/>
            </p:cNvSpPr>
            <p:nvPr/>
          </p:nvSpPr>
          <p:spPr bwMode="auto">
            <a:xfrm>
              <a:off x="3094" y="2551"/>
              <a:ext cx="82" cy="12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24" name="Line 32"/>
          <p:cNvSpPr>
            <a:spLocks noChangeShapeType="1"/>
          </p:cNvSpPr>
          <p:nvPr/>
        </p:nvSpPr>
        <p:spPr bwMode="auto">
          <a:xfrm flipV="1">
            <a:off x="836613" y="2717800"/>
            <a:ext cx="2638425" cy="3448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Line 33"/>
          <p:cNvSpPr>
            <a:spLocks noChangeShapeType="1"/>
          </p:cNvSpPr>
          <p:nvPr/>
        </p:nvSpPr>
        <p:spPr bwMode="auto">
          <a:xfrm flipV="1">
            <a:off x="1201738" y="2768600"/>
            <a:ext cx="2768600" cy="3370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456C2-6812-4472-A10E-DE01B3FD6FEE}" type="slidenum">
              <a:rPr lang="he-IL" altLang="en-US" smtClean="0"/>
              <a:pPr>
                <a:defRPr/>
              </a:pPr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51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46188" y="1068388"/>
            <a:ext cx="7897812" cy="5789612"/>
          </a:xfrm>
        </p:spPr>
        <p:txBody>
          <a:bodyPr/>
          <a:lstStyle/>
          <a:p>
            <a:endParaRPr lang="en-US" altLang="he-IL" sz="2000" smtClean="0"/>
          </a:p>
          <a:p>
            <a:endParaRPr lang="en-US" altLang="he-IL" sz="2000" smtClean="0"/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946150" y="277813"/>
            <a:ext cx="7192963" cy="640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1" lang="en-US" altLang="en-US" sz="1800">
                <a:solidFill>
                  <a:schemeClr val="tx1"/>
                </a:solidFill>
              </a:rPr>
              <a:t>terminal Integer NUMBER;</a:t>
            </a:r>
          </a:p>
          <a:p>
            <a:r>
              <a:rPr kumimoji="1" lang="en-US" altLang="en-US" sz="1800">
                <a:solidFill>
                  <a:schemeClr val="tx1"/>
                </a:solidFill>
              </a:rPr>
              <a:t>terminal PLUS,MINUS,MULT,DIV;</a:t>
            </a:r>
          </a:p>
          <a:p>
            <a:r>
              <a:rPr kumimoji="1" lang="en-US" altLang="en-US" sz="1800">
                <a:solidFill>
                  <a:schemeClr val="tx1"/>
                </a:solidFill>
              </a:rPr>
              <a:t>terminal LPAREN, RPAREN;</a:t>
            </a:r>
          </a:p>
          <a:p>
            <a:r>
              <a:rPr kumimoji="1" lang="en-US" altLang="en-US" sz="1800">
                <a:solidFill>
                  <a:schemeClr val="tx2"/>
                </a:solidFill>
              </a:rPr>
              <a:t>terminal UMINUS;</a:t>
            </a:r>
          </a:p>
          <a:p>
            <a:r>
              <a:rPr kumimoji="1" lang="en-US" altLang="en-US" sz="1800">
                <a:solidFill>
                  <a:schemeClr val="tx1"/>
                </a:solidFill>
              </a:rPr>
              <a:t>non terminal Integer expr;</a:t>
            </a:r>
          </a:p>
          <a:p>
            <a:r>
              <a:rPr kumimoji="1" lang="en-US" altLang="en-US" sz="1800">
                <a:solidFill>
                  <a:schemeClr val="tx2"/>
                </a:solidFill>
              </a:rPr>
              <a:t>precedence left PLUS, MINUS;</a:t>
            </a:r>
          </a:p>
          <a:p>
            <a:r>
              <a:rPr kumimoji="1" lang="en-US" altLang="en-US" sz="1800">
                <a:solidFill>
                  <a:schemeClr val="tx2"/>
                </a:solidFill>
              </a:rPr>
              <a:t>precedence left DIV, MULT;</a:t>
            </a:r>
          </a:p>
          <a:p>
            <a:r>
              <a:rPr kumimoji="1" lang="en-US" altLang="en-US" sz="1800">
                <a:solidFill>
                  <a:schemeClr val="tx2"/>
                </a:solidFill>
              </a:rPr>
              <a:t>Precedence left UMINUS;</a:t>
            </a:r>
          </a:p>
          <a:p>
            <a:r>
              <a:rPr lang="en-US" altLang="he-IL" sz="1800">
                <a:solidFill>
                  <a:schemeClr val="tx1"/>
                </a:solidFill>
              </a:rPr>
              <a:t>%%</a:t>
            </a:r>
          </a:p>
          <a:p>
            <a:r>
              <a:rPr kumimoji="1" lang="en-US" altLang="en-US" sz="1800">
                <a:solidFill>
                  <a:schemeClr val="tx1"/>
                </a:solidFill>
              </a:rPr>
              <a:t>expr ::= expr:e1 PLUS expr:e2</a:t>
            </a:r>
          </a:p>
          <a:p>
            <a:r>
              <a:rPr kumimoji="1" lang="en-US" altLang="en-US" sz="1800">
                <a:solidFill>
                  <a:schemeClr val="tx1"/>
                </a:solidFill>
              </a:rPr>
              <a:t>	{: RESULT = new Integer(e1.intValue() + e2.intValue()); :}</a:t>
            </a:r>
          </a:p>
          <a:p>
            <a:r>
              <a:rPr kumimoji="1" lang="en-US" altLang="en-US" sz="1800">
                <a:solidFill>
                  <a:schemeClr val="tx1"/>
                </a:solidFill>
              </a:rPr>
              <a:t>	| expr:e1 MINUS expr:e2</a:t>
            </a:r>
          </a:p>
          <a:p>
            <a:r>
              <a:rPr kumimoji="1" lang="en-US" altLang="en-US" sz="1800">
                <a:solidFill>
                  <a:schemeClr val="tx1"/>
                </a:solidFill>
              </a:rPr>
              <a:t>	{: RESULT = new Integer(e1.intValue() - e2.intValue()); :}</a:t>
            </a:r>
          </a:p>
          <a:p>
            <a:r>
              <a:rPr kumimoji="1" lang="en-US" altLang="en-US" sz="1800">
                <a:solidFill>
                  <a:schemeClr val="tx1"/>
                </a:solidFill>
              </a:rPr>
              <a:t>	| expr:e1 MULT expr:e2</a:t>
            </a:r>
          </a:p>
          <a:p>
            <a:r>
              <a:rPr kumimoji="1" lang="en-US" altLang="en-US" sz="1800">
                <a:solidFill>
                  <a:schemeClr val="tx1"/>
                </a:solidFill>
              </a:rPr>
              <a:t>	{: RESULT = new Integer(e1.intValue() * e2.intValue()); :}</a:t>
            </a:r>
          </a:p>
          <a:p>
            <a:r>
              <a:rPr kumimoji="1" lang="en-US" altLang="en-US" sz="1800">
                <a:solidFill>
                  <a:schemeClr val="tx1"/>
                </a:solidFill>
              </a:rPr>
              <a:t>	| expr:e1 DIV expr:e2</a:t>
            </a:r>
          </a:p>
          <a:p>
            <a:r>
              <a:rPr kumimoji="1" lang="en-US" altLang="en-US" sz="1800">
                <a:solidFill>
                  <a:schemeClr val="tx1"/>
                </a:solidFill>
              </a:rPr>
              <a:t>	{: RESULT = new Integer(e1.intValue() / e2.intValue()); :}</a:t>
            </a:r>
          </a:p>
          <a:p>
            <a:r>
              <a:rPr kumimoji="1" lang="en-US" altLang="en-US" sz="1800">
                <a:solidFill>
                  <a:schemeClr val="tx1"/>
                </a:solidFill>
              </a:rPr>
              <a:t>	| MINUS expr:e1 %prec UMINUS</a:t>
            </a:r>
          </a:p>
          <a:p>
            <a:r>
              <a:rPr kumimoji="1" lang="en-US" altLang="en-US" sz="1800">
                <a:solidFill>
                  <a:schemeClr val="tx2"/>
                </a:solidFill>
              </a:rPr>
              <a:t>	</a:t>
            </a:r>
            <a:r>
              <a:rPr kumimoji="1" lang="en-US" altLang="en-US" sz="1800">
                <a:solidFill>
                  <a:schemeClr val="tx1"/>
                </a:solidFill>
              </a:rPr>
              <a:t>{: RESULT = new Integer(0 - e1.intValue(); :}</a:t>
            </a:r>
            <a:endParaRPr kumimoji="1" lang="en-US" altLang="en-US" sz="1800">
              <a:solidFill>
                <a:schemeClr val="tx2"/>
              </a:solidFill>
            </a:endParaRPr>
          </a:p>
          <a:p>
            <a:r>
              <a:rPr kumimoji="1" lang="en-US" altLang="en-US" sz="1800">
                <a:solidFill>
                  <a:schemeClr val="tx1"/>
                </a:solidFill>
              </a:rPr>
              <a:t>	| LPAREN expr:e1 RPAREN</a:t>
            </a:r>
          </a:p>
          <a:p>
            <a:r>
              <a:rPr kumimoji="1" lang="en-US" altLang="en-US" sz="1800">
                <a:solidFill>
                  <a:schemeClr val="tx1"/>
                </a:solidFill>
              </a:rPr>
              <a:t>	{: RESULT = e1; :}</a:t>
            </a:r>
          </a:p>
          <a:p>
            <a:r>
              <a:rPr kumimoji="1" lang="en-US" altLang="en-US" sz="1800">
                <a:solidFill>
                  <a:schemeClr val="tx1"/>
                </a:solidFill>
              </a:rPr>
              <a:t>	| NUMBER:n </a:t>
            </a:r>
          </a:p>
          <a:p>
            <a:r>
              <a:rPr kumimoji="1" lang="en-US" altLang="en-US" sz="1800">
                <a:solidFill>
                  <a:schemeClr val="tx1"/>
                </a:solidFill>
              </a:rPr>
              <a:t>	{: RESULT = n; :}</a:t>
            </a:r>
            <a:endParaRPr kumimoji="1" lang="en-US" altLang="he-IL" sz="1800">
              <a:solidFill>
                <a:schemeClr val="tx1"/>
              </a:solidFill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CDC0E183-9981-4D20-8CA4-3FA132A7FEEE}" type="slidenum">
              <a:rPr lang="he-IL" altLang="en-US" sz="1400">
                <a:solidFill>
                  <a:schemeClr val="tx1"/>
                </a:solidFill>
              </a:rPr>
              <a:pPr/>
              <a:t>4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87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9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40763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Example Grammar for Predictive Parsing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55709" y="1999153"/>
            <a:ext cx="4948518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&lt;S&gt;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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id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:= &lt;E&gt;</a:t>
            </a:r>
          </a:p>
          <a:p>
            <a:r>
              <a:rPr lang="en-US" strike="sngStrike" dirty="0" smtClean="0">
                <a:solidFill>
                  <a:schemeClr val="tx1"/>
                </a:solidFill>
                <a:sym typeface="Symbol"/>
              </a:rPr>
              <a:t>&lt;S&gt;   &lt;S&gt; </a:t>
            </a:r>
            <a:r>
              <a:rPr lang="en-US" b="1" strike="sngStrike" dirty="0" smtClean="0">
                <a:solidFill>
                  <a:srgbClr val="0070C0"/>
                </a:solidFill>
                <a:sym typeface="Symbol"/>
              </a:rPr>
              <a:t>;</a:t>
            </a:r>
            <a:r>
              <a:rPr lang="en-US" strike="sngStrike" dirty="0" smtClean="0">
                <a:solidFill>
                  <a:schemeClr val="tx1"/>
                </a:solidFill>
                <a:sym typeface="Symbol"/>
              </a:rPr>
              <a:t> &lt;S&gt;</a:t>
            </a:r>
            <a:endParaRPr lang="en-US" strike="sngStrike" dirty="0">
              <a:solidFill>
                <a:schemeClr val="tx1"/>
              </a:solidFill>
              <a:sym typeface="Symbol"/>
            </a:endParaRPr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&lt;S&gt; 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if (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&lt;E&gt;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)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&lt;S&gt;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 else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&lt;S&gt;</a:t>
            </a:r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&lt;E&gt;  &lt;T&gt; &lt;EP&gt;</a:t>
            </a:r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&lt;T&gt; 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id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|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(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&lt;E&gt;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)</a:t>
            </a:r>
            <a:endParaRPr lang="en-US" dirty="0" smtClean="0">
              <a:solidFill>
                <a:srgbClr val="0070C0"/>
              </a:solidFill>
              <a:sym typeface="Symbol"/>
            </a:endParaRPr>
          </a:p>
          <a:p>
            <a:r>
              <a:rPr lang="en-US" dirty="0" smtClean="0">
                <a:solidFill>
                  <a:schemeClr val="tx1"/>
                </a:solidFill>
                <a:sym typeface="Symbol"/>
              </a:rPr>
              <a:t>&lt;EP&gt;   |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+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&lt;E&gt;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01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12083"/>
            <a:ext cx="8640763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Example Predictive Parser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615" y="2366656"/>
            <a:ext cx="3318934" cy="4016484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</a:rPr>
              <a:t>def </a:t>
            </a:r>
            <a:r>
              <a:rPr lang="en-US" sz="1700" dirty="0" err="1" smtClean="0">
                <a:solidFill>
                  <a:schemeClr val="tx1"/>
                </a:solidFill>
                <a:latin typeface="Consolas" pitchFamily="49" charset="0"/>
              </a:rPr>
              <a:t>parse_S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</a:rPr>
              <a:t>():</a:t>
            </a:r>
          </a:p>
          <a:p>
            <a:r>
              <a:rPr lang="en-US" sz="17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</a:rPr>
              <a:t> if id(input):</a:t>
            </a:r>
          </a:p>
          <a:p>
            <a:r>
              <a:rPr lang="en-US" sz="17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</a:rPr>
              <a:t>   match(input, id)</a:t>
            </a:r>
          </a:p>
          <a:p>
            <a:r>
              <a:rPr lang="en-US" sz="17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</a:rPr>
              <a:t>   match(input, assign)</a:t>
            </a:r>
          </a:p>
          <a:p>
            <a:r>
              <a:rPr lang="en-US" sz="17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</a:rPr>
              <a:t>   </a:t>
            </a:r>
            <a:r>
              <a:rPr lang="en-US" sz="1700" dirty="0" err="1" smtClean="0">
                <a:solidFill>
                  <a:schemeClr val="tx1"/>
                </a:solidFill>
                <a:latin typeface="Consolas" pitchFamily="49" charset="0"/>
              </a:rPr>
              <a:t>parse_E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</a:rPr>
              <a:t>()</a:t>
            </a:r>
          </a:p>
          <a:p>
            <a:r>
              <a:rPr lang="en-US" sz="17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700" dirty="0" err="1" smtClean="0">
                <a:solidFill>
                  <a:schemeClr val="tx1"/>
                </a:solidFill>
                <a:latin typeface="Consolas" pitchFamily="49" charset="0"/>
              </a:rPr>
              <a:t>elif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700" dirty="0" err="1" smtClean="0">
                <a:solidFill>
                  <a:schemeClr val="tx1"/>
                </a:solidFill>
                <a:latin typeface="Consolas" pitchFamily="49" charset="0"/>
              </a:rPr>
              <a:t>if_tok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</a:rPr>
              <a:t>(input):</a:t>
            </a:r>
          </a:p>
          <a:p>
            <a:r>
              <a:rPr lang="en-US" sz="17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</a:rPr>
              <a:t>   match(input, </a:t>
            </a:r>
            <a:r>
              <a:rPr lang="en-US" sz="1700" dirty="0" err="1" smtClean="0">
                <a:solidFill>
                  <a:schemeClr val="tx1"/>
                </a:solidFill>
                <a:latin typeface="Consolas" pitchFamily="49" charset="0"/>
              </a:rPr>
              <a:t>if_tok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</a:rPr>
              <a:t>    match(input, </a:t>
            </a:r>
            <a:r>
              <a:rPr lang="en-US" sz="1700" dirty="0" err="1" smtClean="0">
                <a:solidFill>
                  <a:schemeClr val="tx1"/>
                </a:solidFill>
                <a:latin typeface="Consolas" pitchFamily="49" charset="0"/>
              </a:rPr>
              <a:t>lp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</a:rPr>
              <a:t>    </a:t>
            </a:r>
            <a:r>
              <a:rPr lang="en-US" sz="1700" dirty="0" err="1" smtClean="0">
                <a:solidFill>
                  <a:schemeClr val="tx1"/>
                </a:solidFill>
                <a:latin typeface="Consolas" pitchFamily="49" charset="0"/>
              </a:rPr>
              <a:t>parse_E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</a:rPr>
              <a:t>()</a:t>
            </a:r>
          </a:p>
          <a:p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</a:rPr>
              <a:t>    match(input, </a:t>
            </a:r>
            <a:r>
              <a:rPr lang="en-US" sz="1700" dirty="0" err="1" smtClean="0">
                <a:solidFill>
                  <a:schemeClr val="tx1"/>
                </a:solidFill>
                <a:latin typeface="Consolas" pitchFamily="49" charset="0"/>
              </a:rPr>
              <a:t>rp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US" sz="17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</a:rPr>
              <a:t>   </a:t>
            </a:r>
            <a:r>
              <a:rPr lang="en-US" sz="1700" dirty="0" err="1" smtClean="0">
                <a:solidFill>
                  <a:schemeClr val="tx1"/>
                </a:solidFill>
                <a:latin typeface="Consolas" pitchFamily="49" charset="0"/>
              </a:rPr>
              <a:t>parse_S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</a:rPr>
              <a:t>()</a:t>
            </a:r>
          </a:p>
          <a:p>
            <a:r>
              <a:rPr lang="en-US" sz="17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</a:rPr>
              <a:t>   match(input, </a:t>
            </a:r>
            <a:r>
              <a:rPr lang="en-US" sz="1700" dirty="0" err="1" smtClean="0">
                <a:solidFill>
                  <a:schemeClr val="tx1"/>
                </a:solidFill>
                <a:latin typeface="Consolas" pitchFamily="49" charset="0"/>
              </a:rPr>
              <a:t>else_tok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US" sz="17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</a:rPr>
              <a:t>   </a:t>
            </a:r>
            <a:r>
              <a:rPr lang="en-US" sz="1700" dirty="0" err="1" smtClean="0">
                <a:solidFill>
                  <a:schemeClr val="tx1"/>
                </a:solidFill>
                <a:latin typeface="Consolas" pitchFamily="49" charset="0"/>
              </a:rPr>
              <a:t>parse_S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</a:rPr>
              <a:t>()</a:t>
            </a:r>
          </a:p>
          <a:p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</a:rPr>
              <a:t>  else:</a:t>
            </a:r>
          </a:p>
          <a:p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</a:rPr>
              <a:t>    </a:t>
            </a:r>
            <a:r>
              <a:rPr lang="en-US" sz="1700" dirty="0" err="1" smtClean="0">
                <a:solidFill>
                  <a:schemeClr val="tx1"/>
                </a:solidFill>
                <a:latin typeface="Consolas" pitchFamily="49" charset="0"/>
              </a:rPr>
              <a:t>syntax_error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</a:rPr>
              <a:t>()</a:t>
            </a:r>
            <a:endParaRPr lang="en-US" sz="1700" dirty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99385" y="2170551"/>
            <a:ext cx="3074895" cy="2970044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 </a:t>
            </a:r>
            <a:r>
              <a:rPr lang="en-US" sz="17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parse_EP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():</a:t>
            </a:r>
          </a:p>
          <a:p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if plus(input):</a:t>
            </a:r>
          </a:p>
          <a:p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match(input, plus)</a:t>
            </a:r>
          </a:p>
          <a:p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7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parse_E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7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elif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7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rp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(input) or</a:t>
            </a:r>
          </a:p>
          <a:p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7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else_tok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(input) or</a:t>
            </a:r>
          </a:p>
          <a:p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7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eof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(input):</a:t>
            </a:r>
          </a:p>
          <a:p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return // 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  <a:sym typeface="Symbol"/>
              </a:rPr>
              <a:t> </a:t>
            </a:r>
            <a:endParaRPr lang="en-US" sz="17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else: </a:t>
            </a:r>
          </a:p>
          <a:p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7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syntax_error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</a:t>
            </a:r>
            <a:endParaRPr lang="en-US" sz="17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4627" y="2367151"/>
            <a:ext cx="2566789" cy="3493264"/>
          </a:xfrm>
          <a:prstGeom prst="rect">
            <a:avLst/>
          </a:prstGeom>
          <a:solidFill>
            <a:schemeClr val="bg1"/>
          </a:solidFill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 </a:t>
            </a:r>
            <a:r>
              <a:rPr lang="en-US" sz="17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parse_E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():</a:t>
            </a:r>
          </a:p>
          <a:p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7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parse_T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7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parse_EP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endParaRPr lang="en-US" sz="17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 </a:t>
            </a:r>
            <a:r>
              <a:rPr lang="en-US" sz="17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parse_T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():</a:t>
            </a:r>
          </a:p>
          <a:p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if id(input):</a:t>
            </a:r>
          </a:p>
          <a:p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match(input, id)</a:t>
            </a:r>
          </a:p>
          <a:p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7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elif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lp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(input):</a:t>
            </a:r>
          </a:p>
          <a:p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match(input, </a:t>
            </a:r>
            <a:r>
              <a:rPr lang="en-US" sz="17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lp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7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parse_E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match(input, </a:t>
            </a:r>
            <a:r>
              <a:rPr lang="en-US" sz="17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rp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else:</a:t>
            </a:r>
          </a:p>
          <a:p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7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syntax_error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</a:t>
            </a:r>
            <a:endParaRPr lang="en-US" sz="17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764" y="767003"/>
            <a:ext cx="3068903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&lt;S&gt;</a:t>
            </a:r>
            <a:r>
              <a:rPr lang="en-US" sz="1800" dirty="0" smtClean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1800" b="1" dirty="0" smtClean="0">
                <a:solidFill>
                  <a:srgbClr val="0070C0"/>
                </a:solidFill>
                <a:sym typeface="Symbol"/>
              </a:rPr>
              <a:t>id</a:t>
            </a:r>
            <a:r>
              <a:rPr lang="en-US" sz="1800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sym typeface="Symbol"/>
              </a:rPr>
              <a:t>:=</a:t>
            </a:r>
            <a:r>
              <a:rPr lang="en-US" sz="1800" dirty="0" smtClean="0">
                <a:solidFill>
                  <a:schemeClr val="tx1"/>
                </a:solidFill>
                <a:sym typeface="Symbol"/>
              </a:rPr>
              <a:t> &lt;E&gt;</a:t>
            </a:r>
          </a:p>
          <a:p>
            <a:r>
              <a:rPr lang="en-US" sz="1800" dirty="0" smtClean="0">
                <a:solidFill>
                  <a:schemeClr val="tx1"/>
                </a:solidFill>
                <a:sym typeface="Symbol"/>
              </a:rPr>
              <a:t>&lt;S&gt;  </a:t>
            </a:r>
            <a:r>
              <a:rPr lang="en-US" sz="1800" b="1" dirty="0" smtClean="0">
                <a:solidFill>
                  <a:srgbClr val="0070C0"/>
                </a:solidFill>
                <a:sym typeface="Symbol"/>
              </a:rPr>
              <a:t>if (</a:t>
            </a:r>
            <a:r>
              <a:rPr lang="en-US" sz="1800" dirty="0" smtClean="0">
                <a:solidFill>
                  <a:schemeClr val="tx1"/>
                </a:solidFill>
                <a:sym typeface="Symbol"/>
              </a:rPr>
              <a:t>&lt;E&gt;</a:t>
            </a:r>
            <a:r>
              <a:rPr lang="en-US" sz="1800" b="1" dirty="0" smtClean="0">
                <a:solidFill>
                  <a:srgbClr val="0070C0"/>
                </a:solidFill>
                <a:sym typeface="Symbol"/>
              </a:rPr>
              <a:t>) </a:t>
            </a:r>
            <a:r>
              <a:rPr lang="en-US" sz="1800" dirty="0" smtClean="0">
                <a:solidFill>
                  <a:schemeClr val="tx1"/>
                </a:solidFill>
                <a:sym typeface="Symbol"/>
              </a:rPr>
              <a:t>&lt;S&gt;</a:t>
            </a:r>
            <a:r>
              <a:rPr lang="en-US" sz="1800" b="1" dirty="0" smtClean="0">
                <a:solidFill>
                  <a:srgbClr val="0070C0"/>
                </a:solidFill>
                <a:sym typeface="Symbol"/>
              </a:rPr>
              <a:t> else</a:t>
            </a:r>
            <a:r>
              <a:rPr lang="en-US" sz="1800" dirty="0" smtClean="0">
                <a:solidFill>
                  <a:schemeClr val="tx1"/>
                </a:solidFill>
                <a:sym typeface="Symbol"/>
              </a:rPr>
              <a:t> &lt;S&gt;</a:t>
            </a:r>
            <a:endParaRPr lang="en-US" sz="1800" dirty="0" smtClean="0">
              <a:solidFill>
                <a:srgbClr val="0070C0"/>
              </a:solidFill>
              <a:sym typeface="Symbol"/>
            </a:endParaRPr>
          </a:p>
          <a:p>
            <a:r>
              <a:rPr lang="en-US" sz="1800" dirty="0" smtClean="0">
                <a:solidFill>
                  <a:schemeClr val="tx1"/>
                </a:solidFill>
                <a:sym typeface="Symbol"/>
              </a:rPr>
              <a:t>&lt;E&gt;  &lt;T&gt; &lt;EP&gt;</a:t>
            </a:r>
          </a:p>
          <a:p>
            <a:r>
              <a:rPr lang="en-US" sz="1800" dirty="0" smtClean="0">
                <a:solidFill>
                  <a:schemeClr val="tx1"/>
                </a:solidFill>
                <a:sym typeface="Symbol"/>
              </a:rPr>
              <a:t>&lt;T&gt;  </a:t>
            </a:r>
            <a:r>
              <a:rPr lang="en-US" sz="1800" b="1" dirty="0" smtClean="0">
                <a:solidFill>
                  <a:srgbClr val="0070C0"/>
                </a:solidFill>
                <a:sym typeface="Symbol"/>
              </a:rPr>
              <a:t>id</a:t>
            </a:r>
            <a:r>
              <a:rPr lang="en-US" sz="1800" dirty="0" smtClean="0">
                <a:solidFill>
                  <a:schemeClr val="tx1"/>
                </a:solidFill>
                <a:sym typeface="Symbol"/>
              </a:rPr>
              <a:t> | </a:t>
            </a:r>
            <a:r>
              <a:rPr lang="en-US" sz="1800" b="1" dirty="0" smtClean="0">
                <a:solidFill>
                  <a:srgbClr val="0070C0"/>
                </a:solidFill>
                <a:sym typeface="Symbol"/>
              </a:rPr>
              <a:t>(</a:t>
            </a:r>
            <a:r>
              <a:rPr lang="en-US" sz="1800" dirty="0" smtClean="0">
                <a:solidFill>
                  <a:schemeClr val="tx1"/>
                </a:solidFill>
                <a:sym typeface="Symbol"/>
              </a:rPr>
              <a:t>&lt;E&gt;</a:t>
            </a:r>
            <a:r>
              <a:rPr lang="en-US" sz="1800" b="1" dirty="0" smtClean="0">
                <a:solidFill>
                  <a:srgbClr val="0070C0"/>
                </a:solidFill>
                <a:sym typeface="Symbol"/>
              </a:rPr>
              <a:t>)</a:t>
            </a:r>
            <a:endParaRPr lang="en-US" sz="1800" dirty="0" smtClean="0">
              <a:solidFill>
                <a:srgbClr val="0070C0"/>
              </a:solidFill>
              <a:sym typeface="Symbol"/>
            </a:endParaRPr>
          </a:p>
          <a:p>
            <a:r>
              <a:rPr lang="en-US" sz="1800" dirty="0" smtClean="0">
                <a:solidFill>
                  <a:schemeClr val="tx1"/>
                </a:solidFill>
                <a:sym typeface="Symbol"/>
              </a:rPr>
              <a:t>&lt;EP&gt;   | </a:t>
            </a:r>
            <a:r>
              <a:rPr lang="en-US" sz="1800" b="1" dirty="0" smtClean="0">
                <a:solidFill>
                  <a:srgbClr val="0070C0"/>
                </a:solidFill>
                <a:sym typeface="Symbol"/>
              </a:rPr>
              <a:t>+</a:t>
            </a:r>
            <a:r>
              <a:rPr lang="en-US" sz="1800" dirty="0" smtClean="0">
                <a:solidFill>
                  <a:schemeClr val="tx1"/>
                </a:solidFill>
                <a:sym typeface="Symbol"/>
              </a:rPr>
              <a:t> &lt;E&gt;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51764" y="857089"/>
            <a:ext cx="231537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&lt;S&gt;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 &lt;S&gt; </a:t>
            </a:r>
            <a:r>
              <a:rPr lang="en-US" sz="2000" b="1" dirty="0" smtClean="0">
                <a:solidFill>
                  <a:srgbClr val="0070C0"/>
                </a:solidFill>
                <a:sym typeface="Symbol"/>
              </a:rPr>
              <a:t>;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 &lt;S&gt;</a:t>
            </a:r>
            <a:endParaRPr lang="en-US" sz="2000" dirty="0">
              <a:solidFill>
                <a:srgbClr val="0070C0"/>
              </a:solidFill>
              <a:sym typeface="Symbo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14765" y="587101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28593" y="5253280"/>
            <a:ext cx="3006280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def</a:t>
            </a:r>
            <a:r>
              <a:rPr lang="en-US" dirty="0" smtClean="0">
                <a:solidFill>
                  <a:schemeClr val="tx1"/>
                </a:solidFill>
              </a:rPr>
              <a:t> main: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parse_S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if not match(input, EOF) 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547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Bad Example for Predictive Parsing</a:t>
            </a:r>
          </a:p>
        </p:txBody>
      </p:sp>
      <p:sp>
        <p:nvSpPr>
          <p:cNvPr id="39939" name="TextBox 4"/>
          <p:cNvSpPr txBox="1">
            <a:spLocks noChangeArrowheads="1"/>
          </p:cNvSpPr>
          <p:nvPr/>
        </p:nvSpPr>
        <p:spPr bwMode="auto">
          <a:xfrm>
            <a:off x="3359150" y="1674626"/>
            <a:ext cx="3106738" cy="1200150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&lt;S&gt;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&lt;</a:t>
            </a:r>
            <a:r>
              <a:rPr lang="en-US" dirty="0" smtClean="0">
                <a:solidFill>
                  <a:schemeClr val="tx1"/>
                </a:solidFill>
              </a:rPr>
              <a:t>A&gt; </a:t>
            </a:r>
            <a:r>
              <a:rPr lang="en-US" b="1" dirty="0">
                <a:solidFill>
                  <a:srgbClr val="00B0F0"/>
                </a:solidFill>
              </a:rPr>
              <a:t>c</a:t>
            </a:r>
            <a:r>
              <a:rPr lang="en-US" dirty="0">
                <a:solidFill>
                  <a:schemeClr val="tx1"/>
                </a:solidFill>
              </a:rPr>
              <a:t> | </a:t>
            </a:r>
            <a:r>
              <a:rPr lang="en-US" dirty="0" smtClean="0">
                <a:solidFill>
                  <a:schemeClr val="tx1"/>
                </a:solidFill>
              </a:rPr>
              <a:t>&lt;B&gt; </a:t>
            </a:r>
            <a:r>
              <a:rPr lang="en-US" b="1" dirty="0">
                <a:solidFill>
                  <a:srgbClr val="00B0F0"/>
                </a:solidFill>
              </a:rPr>
              <a:t>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&lt;A&gt;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b="1" dirty="0">
                <a:solidFill>
                  <a:srgbClr val="00B0F0"/>
                </a:solidFill>
                <a:sym typeface="Wingdings" pitchFamily="2" charset="2"/>
              </a:rPr>
              <a:t>a</a:t>
            </a:r>
          </a:p>
          <a:p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&lt;B&gt;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b="1" dirty="0">
                <a:solidFill>
                  <a:srgbClr val="00B0F0"/>
                </a:solidFill>
                <a:sym typeface="Wingdings" pitchFamily="2" charset="2"/>
              </a:rPr>
              <a:t>a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7890" y="3155563"/>
            <a:ext cx="3541060" cy="3170099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def </a:t>
            </a:r>
            <a:r>
              <a:rPr lang="en-US" sz="2000" dirty="0" err="1" smtClean="0">
                <a:solidFill>
                  <a:schemeClr val="tx1"/>
                </a:solidFill>
              </a:rPr>
              <a:t>parse_S</a:t>
            </a:r>
            <a:r>
              <a:rPr lang="en-US" sz="2000" dirty="0" smtClean="0">
                <a:solidFill>
                  <a:schemeClr val="tx1"/>
                </a:solidFill>
              </a:rPr>
              <a:t>():</a:t>
            </a:r>
          </a:p>
          <a:p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if a(input):</a:t>
            </a:r>
          </a:p>
          <a:p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match(input, a)</a:t>
            </a:r>
          </a:p>
          <a:p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dirty="0" err="1" smtClean="0">
                <a:solidFill>
                  <a:schemeClr val="tx1"/>
                </a:solidFill>
              </a:rPr>
              <a:t>parse_A</a:t>
            </a:r>
            <a:r>
              <a:rPr lang="en-US" sz="2000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match(input, c)</a:t>
            </a:r>
          </a:p>
          <a:p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elif</a:t>
            </a:r>
            <a:r>
              <a:rPr lang="en-US" sz="2000" dirty="0" smtClean="0">
                <a:solidFill>
                  <a:schemeClr val="tx1"/>
                </a:solidFill>
              </a:rPr>
              <a:t> a(input):</a:t>
            </a:r>
          </a:p>
          <a:p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match(input, a)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en-US" sz="2000" dirty="0" err="1" smtClean="0">
                <a:solidFill>
                  <a:schemeClr val="tx1"/>
                </a:solidFill>
              </a:rPr>
              <a:t>parse_A</a:t>
            </a:r>
            <a:r>
              <a:rPr lang="en-US" sz="2000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match(input, c)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else report syntax error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478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7475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Efficient Predictive Parsers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4638" y="1123950"/>
            <a:ext cx="8426450" cy="4114800"/>
          </a:xfrm>
        </p:spPr>
        <p:txBody>
          <a:bodyPr/>
          <a:lstStyle/>
          <a:p>
            <a:r>
              <a:rPr lang="en-US" dirty="0" smtClean="0">
                <a:sym typeface="Symbol" pitchFamily="18" charset="2"/>
              </a:rPr>
              <a:t>Pushdown automata/Recursive descent</a:t>
            </a:r>
          </a:p>
          <a:p>
            <a:r>
              <a:rPr lang="en-US" dirty="0" smtClean="0">
                <a:sym typeface="Symbol" pitchFamily="18" charset="2"/>
              </a:rPr>
              <a:t>Deterministic</a:t>
            </a:r>
          </a:p>
          <a:p>
            <a:r>
              <a:rPr lang="en-US" dirty="0" smtClean="0">
                <a:sym typeface="Symbol" pitchFamily="18" charset="2"/>
              </a:rPr>
              <a:t>Report an error as soon as the input is not a prefix of a valid program</a:t>
            </a:r>
          </a:p>
          <a:p>
            <a:r>
              <a:rPr lang="en-US" dirty="0" smtClean="0">
                <a:sym typeface="Symbol" pitchFamily="18" charset="2"/>
              </a:rPr>
              <a:t>Not usable for all context free grammars</a:t>
            </a:r>
          </a:p>
        </p:txBody>
      </p:sp>
      <p:sp>
        <p:nvSpPr>
          <p:cNvPr id="452612" name="Text Box 4"/>
          <p:cNvSpPr txBox="1">
            <a:spLocks noChangeArrowheads="1"/>
          </p:cNvSpPr>
          <p:nvPr/>
        </p:nvSpPr>
        <p:spPr bwMode="auto">
          <a:xfrm>
            <a:off x="3667125" y="4554538"/>
            <a:ext cx="2566988" cy="10779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he-IL" sz="3200">
                <a:solidFill>
                  <a:schemeClr val="tx1"/>
                </a:solidFill>
              </a:rPr>
              <a:t>Parser Generator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005263" y="3890963"/>
            <a:ext cx="2803525" cy="715962"/>
            <a:chOff x="2523" y="2151"/>
            <a:chExt cx="1766" cy="451"/>
          </a:xfrm>
        </p:grpSpPr>
        <p:sp>
          <p:nvSpPr>
            <p:cNvPr id="40978" name="Text Box 6"/>
            <p:cNvSpPr txBox="1">
              <a:spLocks noChangeArrowheads="1"/>
            </p:cNvSpPr>
            <p:nvPr/>
          </p:nvSpPr>
          <p:spPr bwMode="auto">
            <a:xfrm>
              <a:off x="2523" y="2151"/>
              <a:ext cx="1766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he-IL" dirty="0">
                  <a:solidFill>
                    <a:schemeClr val="tx1"/>
                  </a:solidFill>
                </a:rPr>
                <a:t>context free grammar</a:t>
              </a:r>
            </a:p>
          </p:txBody>
        </p:sp>
        <p:sp>
          <p:nvSpPr>
            <p:cNvPr id="40979" name="Line 7"/>
            <p:cNvSpPr>
              <a:spLocks noChangeShapeType="1"/>
            </p:cNvSpPr>
            <p:nvPr/>
          </p:nvSpPr>
          <p:spPr bwMode="auto">
            <a:xfrm flipH="1">
              <a:off x="3218" y="2345"/>
              <a:ext cx="16" cy="2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24000" y="6081713"/>
            <a:ext cx="2643188" cy="457200"/>
            <a:chOff x="960" y="3611"/>
            <a:chExt cx="1665" cy="288"/>
          </a:xfrm>
        </p:grpSpPr>
        <p:sp>
          <p:nvSpPr>
            <p:cNvPr id="40976" name="Text Box 9"/>
            <p:cNvSpPr txBox="1">
              <a:spLocks noChangeArrowheads="1"/>
            </p:cNvSpPr>
            <p:nvPr/>
          </p:nvSpPr>
          <p:spPr bwMode="auto">
            <a:xfrm>
              <a:off x="960" y="3611"/>
              <a:ext cx="1248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he-IL">
                  <a:solidFill>
                    <a:schemeClr val="tx1"/>
                  </a:solidFill>
                </a:rPr>
                <a:t>tokens</a:t>
              </a:r>
            </a:p>
          </p:txBody>
        </p:sp>
        <p:sp>
          <p:nvSpPr>
            <p:cNvPr id="40977" name="Line 10"/>
            <p:cNvSpPr>
              <a:spLocks noChangeShapeType="1"/>
            </p:cNvSpPr>
            <p:nvPr/>
          </p:nvSpPr>
          <p:spPr bwMode="auto">
            <a:xfrm>
              <a:off x="2206" y="3739"/>
              <a:ext cx="4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059238" y="5414963"/>
            <a:ext cx="2212975" cy="1023937"/>
            <a:chOff x="2557" y="3191"/>
            <a:chExt cx="1394" cy="645"/>
          </a:xfrm>
        </p:grpSpPr>
        <p:sp>
          <p:nvSpPr>
            <p:cNvPr id="40974" name="Text Box 12"/>
            <p:cNvSpPr txBox="1">
              <a:spLocks noChangeArrowheads="1"/>
            </p:cNvSpPr>
            <p:nvPr/>
          </p:nvSpPr>
          <p:spPr bwMode="auto">
            <a:xfrm>
              <a:off x="2557" y="3548"/>
              <a:ext cx="1394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he-IL">
                  <a:solidFill>
                    <a:schemeClr val="tx1"/>
                  </a:solidFill>
                </a:rPr>
                <a:t>parser</a:t>
              </a:r>
            </a:p>
          </p:txBody>
        </p:sp>
        <p:sp>
          <p:nvSpPr>
            <p:cNvPr id="40975" name="Line 13"/>
            <p:cNvSpPr>
              <a:spLocks noChangeShapeType="1"/>
            </p:cNvSpPr>
            <p:nvPr/>
          </p:nvSpPr>
          <p:spPr bwMode="auto">
            <a:xfrm>
              <a:off x="3234" y="3191"/>
              <a:ext cx="0" cy="2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2622" name="Oval 14"/>
          <p:cNvSpPr>
            <a:spLocks noChangeArrowheads="1"/>
          </p:cNvSpPr>
          <p:nvPr/>
        </p:nvSpPr>
        <p:spPr bwMode="auto">
          <a:xfrm>
            <a:off x="4156075" y="5830888"/>
            <a:ext cx="2076450" cy="914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623" name="Text Box 15"/>
          <p:cNvSpPr txBox="1">
            <a:spLocks noChangeArrowheads="1"/>
          </p:cNvSpPr>
          <p:nvPr/>
        </p:nvSpPr>
        <p:spPr bwMode="auto">
          <a:xfrm>
            <a:off x="6188075" y="4784725"/>
            <a:ext cx="182880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“Ambiguity errors”</a:t>
            </a:r>
          </a:p>
        </p:txBody>
      </p:sp>
      <p:sp>
        <p:nvSpPr>
          <p:cNvPr id="452627" name="Text Box 19"/>
          <p:cNvSpPr txBox="1">
            <a:spLocks noChangeArrowheads="1"/>
          </p:cNvSpPr>
          <p:nvPr/>
        </p:nvSpPr>
        <p:spPr bwMode="auto">
          <a:xfrm>
            <a:off x="6567488" y="6094413"/>
            <a:ext cx="2317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parse tree</a:t>
            </a:r>
          </a:p>
        </p:txBody>
      </p:sp>
      <p:sp>
        <p:nvSpPr>
          <p:cNvPr id="452628" name="Line 20"/>
          <p:cNvSpPr>
            <a:spLocks noChangeShapeType="1"/>
          </p:cNvSpPr>
          <p:nvPr/>
        </p:nvSpPr>
        <p:spPr bwMode="auto">
          <a:xfrm flipV="1">
            <a:off x="6172200" y="6276975"/>
            <a:ext cx="334963" cy="158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629" name="Line 21"/>
          <p:cNvSpPr>
            <a:spLocks noChangeShapeType="1"/>
          </p:cNvSpPr>
          <p:nvPr/>
        </p:nvSpPr>
        <p:spPr bwMode="auto">
          <a:xfrm flipV="1">
            <a:off x="5761038" y="5089525"/>
            <a:ext cx="731837" cy="1587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183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2" grpId="0" animBg="1" autoUpdateAnimBg="0"/>
      <p:bldP spid="452622" grpId="0" animBg="1"/>
      <p:bldP spid="452623" grpId="0"/>
      <p:bldP spid="452627" grpId="0"/>
      <p:bldP spid="452628" grpId="0" animBg="1"/>
      <p:bldP spid="45262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Automatically Constructing Predictive Parser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Input: A context free grammar</a:t>
            </a:r>
          </a:p>
          <a:p>
            <a:r>
              <a:rPr lang="en-US" dirty="0" smtClean="0"/>
              <a:t>Output:</a:t>
            </a:r>
          </a:p>
          <a:p>
            <a:pPr lvl="1"/>
            <a:r>
              <a:rPr lang="en-US" dirty="0" smtClean="0"/>
              <a:t>An indication that the grammar is not good</a:t>
            </a:r>
          </a:p>
          <a:p>
            <a:pPr lvl="2"/>
            <a:r>
              <a:rPr lang="en-US" dirty="0" smtClean="0"/>
              <a:t>Ambiguous for predictive parsing</a:t>
            </a:r>
          </a:p>
          <a:p>
            <a:pPr lvl="1"/>
            <a:r>
              <a:rPr lang="en-US" dirty="0" smtClean="0"/>
              <a:t>Parsing tables</a:t>
            </a:r>
          </a:p>
          <a:p>
            <a:pPr lvl="2"/>
            <a:r>
              <a:rPr lang="en-US" dirty="0" smtClean="0"/>
              <a:t>Python/Java/C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456C2-6812-4472-A10E-DE01B3FD6FEE}" type="slidenum">
              <a:rPr lang="he-IL" altLang="en-US" smtClean="0"/>
              <a:pPr>
                <a:defRPr/>
              </a:pPr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558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Predictive Parser Generation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assume that all non-terminals are not </a:t>
            </a:r>
            <a:r>
              <a:rPr lang="en-US" dirty="0" err="1" smtClean="0"/>
              <a:t>nullable</a:t>
            </a:r>
            <a:endParaRPr lang="en-US" dirty="0" smtClean="0"/>
          </a:p>
          <a:p>
            <a:pPr lvl="1"/>
            <a:r>
              <a:rPr lang="en-US" dirty="0" smtClean="0"/>
              <a:t>No possibility for  &lt;A&gt;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baseline="30000" dirty="0" smtClean="0">
                <a:sym typeface="Wingdings" pitchFamily="2" charset="2"/>
              </a:rPr>
              <a:t>*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Symbol" pitchFamily="18" charset="2"/>
              </a:rPr>
              <a:t>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r>
              <a:rPr lang="en-US" dirty="0" smtClean="0">
                <a:sym typeface="Wingdings" pitchFamily="2" charset="2"/>
              </a:rPr>
              <a:t>Define for every string of grammar symbols </a:t>
            </a:r>
            <a:r>
              <a:rPr lang="en-US" dirty="0" smtClean="0">
                <a:sym typeface="Symbol" pitchFamily="18" charset="2"/>
              </a:rPr>
              <a:t>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First(</a:t>
            </a:r>
            <a:r>
              <a:rPr lang="en-US" dirty="0" smtClean="0">
                <a:sym typeface="Symbol" pitchFamily="18" charset="2"/>
              </a:rPr>
              <a:t></a:t>
            </a:r>
            <a:r>
              <a:rPr lang="en-US" dirty="0" smtClean="0">
                <a:sym typeface="Wingdings" pitchFamily="2" charset="2"/>
              </a:rPr>
              <a:t>) = {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 |  </a:t>
            </a:r>
            <a:r>
              <a:rPr lang="en-US" dirty="0" smtClean="0">
                <a:sym typeface="Symbol" pitchFamily="18" charset="2"/>
              </a:rPr>
              <a:t>: 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baseline="30000" dirty="0" smtClean="0">
                <a:sym typeface="Wingdings" pitchFamily="2" charset="2"/>
              </a:rPr>
              <a:t>*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t </a:t>
            </a:r>
            <a:r>
              <a:rPr lang="en-US" dirty="0" smtClean="0">
                <a:sym typeface="Symbol" pitchFamily="18" charset="2"/>
              </a:rPr>
              <a:t> }</a:t>
            </a:r>
          </a:p>
          <a:p>
            <a:r>
              <a:rPr lang="en-US" dirty="0" smtClean="0">
                <a:sym typeface="Symbol" pitchFamily="18" charset="2"/>
              </a:rPr>
              <a:t>The grammar is LL(1) if for every two grammar rules &lt;A&gt;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Symbol" pitchFamily="18" charset="2"/>
              </a:rPr>
              <a:t>  and &lt;A&gt;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Symbol" pitchFamily="18" charset="2"/>
              </a:rPr>
              <a:t></a:t>
            </a:r>
          </a:p>
          <a:p>
            <a:pPr lvl="1"/>
            <a:r>
              <a:rPr lang="en-US" dirty="0" smtClean="0">
                <a:sym typeface="Symbol" pitchFamily="18" charset="2"/>
              </a:rPr>
              <a:t>First() First() = 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456C2-6812-4472-A10E-DE01B3FD6FEE}" type="slidenum">
              <a:rPr lang="he-IL" altLang="en-US" smtClean="0"/>
              <a:pPr>
                <a:defRPr/>
              </a:pPr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40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Bad Example for Predictive Parsing</a:t>
            </a:r>
          </a:p>
        </p:txBody>
      </p:sp>
      <p:sp>
        <p:nvSpPr>
          <p:cNvPr id="43011" name="TextBox 4"/>
          <p:cNvSpPr txBox="1">
            <a:spLocks noChangeArrowheads="1"/>
          </p:cNvSpPr>
          <p:nvPr/>
        </p:nvSpPr>
        <p:spPr bwMode="auto">
          <a:xfrm>
            <a:off x="1073150" y="2230438"/>
            <a:ext cx="31067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&lt;S&gt;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&lt;</a:t>
            </a:r>
            <a:r>
              <a:rPr lang="en-US" dirty="0" smtClean="0">
                <a:solidFill>
                  <a:schemeClr val="tx1"/>
                </a:solidFill>
              </a:rPr>
              <a:t>A&gt; </a:t>
            </a:r>
            <a:r>
              <a:rPr lang="en-US" dirty="0">
                <a:solidFill>
                  <a:srgbClr val="00B0F0"/>
                </a:solidFill>
              </a:rPr>
              <a:t>c</a:t>
            </a:r>
            <a:r>
              <a:rPr lang="en-US" dirty="0">
                <a:solidFill>
                  <a:schemeClr val="tx1"/>
                </a:solidFill>
              </a:rPr>
              <a:t> | </a:t>
            </a:r>
            <a:r>
              <a:rPr lang="en-US" dirty="0" smtClean="0">
                <a:solidFill>
                  <a:schemeClr val="tx1"/>
                </a:solidFill>
              </a:rPr>
              <a:t>&lt;B&gt; </a:t>
            </a:r>
            <a:r>
              <a:rPr lang="en-US" dirty="0">
                <a:solidFill>
                  <a:srgbClr val="00B0F0"/>
                </a:solidFill>
              </a:rPr>
              <a:t>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&lt;A&gt;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dirty="0">
                <a:solidFill>
                  <a:srgbClr val="00B0F0"/>
                </a:solidFill>
                <a:sym typeface="Wingdings" pitchFamily="2" charset="2"/>
              </a:rPr>
              <a:t>a</a:t>
            </a:r>
          </a:p>
          <a:p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&lt;B&gt;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dirty="0">
                <a:solidFill>
                  <a:srgbClr val="00B0F0"/>
                </a:solidFill>
                <a:sym typeface="Wingdings" pitchFamily="2" charset="2"/>
              </a:rPr>
              <a:t>a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434666"/>
              </p:ext>
            </p:extLst>
          </p:nvPr>
        </p:nvGraphicFramePr>
        <p:xfrm>
          <a:off x="4479925" y="2119313"/>
          <a:ext cx="3541222" cy="3379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0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468"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Symbol"/>
                        </a:rPr>
                        <a:t>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First(</a:t>
                      </a:r>
                      <a:r>
                        <a:rPr lang="en-US" dirty="0" smtClean="0">
                          <a:sym typeface="Symbol"/>
                        </a:rPr>
                        <a:t>)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468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468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{c}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468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{d}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468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468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468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468">
                <a:tc>
                  <a:txBody>
                    <a:bodyPr/>
                    <a:lstStyle/>
                    <a:p>
                      <a:r>
                        <a:rPr lang="en-US" dirty="0" smtClean="0"/>
                        <a:t>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46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46</a:t>
            </a:fld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151792" y="3808919"/>
            <a:ext cx="2778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L(S)={ac, ad}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15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Good Example for Predictive Parsing</a:t>
            </a:r>
          </a:p>
        </p:txBody>
      </p:sp>
      <p:sp>
        <p:nvSpPr>
          <p:cNvPr id="43011" name="TextBox 4"/>
          <p:cNvSpPr txBox="1">
            <a:spLocks noChangeArrowheads="1"/>
          </p:cNvSpPr>
          <p:nvPr/>
        </p:nvSpPr>
        <p:spPr bwMode="auto">
          <a:xfrm>
            <a:off x="1073150" y="2230438"/>
            <a:ext cx="31067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&lt;S&gt;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&lt;</a:t>
            </a:r>
            <a:r>
              <a:rPr lang="en-US" dirty="0" smtClean="0">
                <a:solidFill>
                  <a:schemeClr val="tx1"/>
                </a:solidFill>
              </a:rPr>
              <a:t>A&gt; &lt;CD&gt; &lt;A&gt;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 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a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&lt;CD&gt;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c</a:t>
            </a:r>
          </a:p>
          <a:p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&lt;CD&gt;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d</a:t>
            </a:r>
            <a:endParaRPr lang="en-US" dirty="0">
              <a:solidFill>
                <a:schemeClr val="tx1"/>
              </a:solidFill>
              <a:sym typeface="Wingdings" pitchFamily="2" charset="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013840"/>
              </p:ext>
            </p:extLst>
          </p:nvPr>
        </p:nvGraphicFramePr>
        <p:xfrm>
          <a:off x="4479925" y="2119313"/>
          <a:ext cx="3541222" cy="3003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0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468"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Symbol"/>
                        </a:rPr>
                        <a:t>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First(</a:t>
                      </a:r>
                      <a:r>
                        <a:rPr lang="en-US" dirty="0" smtClean="0">
                          <a:sym typeface="Symbol"/>
                        </a:rPr>
                        <a:t>)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468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468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{c}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468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{d}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468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468">
                <a:tc>
                  <a:txBody>
                    <a:bodyPr/>
                    <a:lstStyle/>
                    <a:p>
                      <a:r>
                        <a:rPr lang="en-US" dirty="0" smtClean="0"/>
                        <a:t>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c,d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468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468">
                <a:tc>
                  <a:txBody>
                    <a:bodyPr/>
                    <a:lstStyle/>
                    <a:p>
                      <a:r>
                        <a:rPr lang="en-US" dirty="0" smtClean="0"/>
                        <a:t>ACD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47</a:t>
            </a:fld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151793" y="3808919"/>
            <a:ext cx="2593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L(S)={ac, ad}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99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Ambiguous Grammar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0080" y="2450592"/>
            <a:ext cx="3617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&lt;E&gt;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&lt;E&gt; </a:t>
            </a:r>
            <a:r>
              <a:rPr lang="en-US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+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&lt;E&gt;</a:t>
            </a:r>
            <a:r>
              <a:rPr lang="he-IL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he-IL" dirty="0" smtClean="0">
                <a:solidFill>
                  <a:schemeClr val="tx1"/>
                </a:solidFill>
                <a:sym typeface="Wingdings" panose="05000000000000000000" pitchFamily="2" charset="2"/>
              </a:rPr>
              <a:t>| 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sym typeface="Wingdings" panose="05000000000000000000" pitchFamily="2" charset="2"/>
              </a:rPr>
              <a:t>num</a:t>
            </a:r>
            <a:endParaRPr lang="he-IL" dirty="0" smtClean="0">
              <a:solidFill>
                <a:schemeClr val="accent2"/>
              </a:solidFill>
              <a:sym typeface="Wingdings" panose="05000000000000000000" pitchFamily="2" charset="2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805859"/>
              </p:ext>
            </p:extLst>
          </p:nvPr>
        </p:nvGraphicFramePr>
        <p:xfrm>
          <a:off x="2624328" y="3090672"/>
          <a:ext cx="5306568" cy="1268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3284">
                  <a:extLst>
                    <a:ext uri="{9D8B030D-6E8A-4147-A177-3AD203B41FA5}">
                      <a16:colId xmlns:a16="http://schemas.microsoft.com/office/drawing/2014/main" val="1289791186"/>
                    </a:ext>
                  </a:extLst>
                </a:gridCol>
                <a:gridCol w="2653284">
                  <a:extLst>
                    <a:ext uri="{9D8B030D-6E8A-4147-A177-3AD203B41FA5}">
                      <a16:colId xmlns:a16="http://schemas.microsoft.com/office/drawing/2014/main" val="1291914136"/>
                    </a:ext>
                  </a:extLst>
                </a:gridCol>
              </a:tblGrid>
              <a:tr h="422910">
                <a:tc>
                  <a:txBody>
                    <a:bodyPr/>
                    <a:lstStyle/>
                    <a:p>
                      <a:r>
                        <a:rPr lang="en-US" dirty="0" smtClean="0"/>
                        <a:t>String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655483"/>
                  </a:ext>
                </a:extLst>
              </a:tr>
              <a:tr h="42291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222446"/>
                  </a:ext>
                </a:extLst>
              </a:tr>
              <a:tr h="422910">
                <a:tc>
                  <a:txBody>
                    <a:bodyPr/>
                    <a:lstStyle/>
                    <a:p>
                      <a:r>
                        <a:rPr lang="en-US" dirty="0" smtClean="0"/>
                        <a:t>&lt;E&gt; + &lt;E&gt;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19179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354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Ambiguous Grammar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0079" y="2450592"/>
            <a:ext cx="3848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&lt;E&gt;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&lt;E&gt; </a:t>
            </a:r>
            <a:r>
              <a:rPr lang="en-US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+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&lt;E&gt;</a:t>
            </a:r>
            <a:r>
              <a:rPr lang="he-IL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he-IL" dirty="0" smtClean="0">
                <a:solidFill>
                  <a:schemeClr val="tx1"/>
                </a:solidFill>
                <a:sym typeface="Wingdings" panose="05000000000000000000" pitchFamily="2" charset="2"/>
              </a:rPr>
              <a:t>| 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sym typeface="Wingdings" panose="05000000000000000000" pitchFamily="2" charset="2"/>
              </a:rPr>
              <a:t>num</a:t>
            </a:r>
            <a:endParaRPr lang="he-IL" dirty="0" smtClean="0">
              <a:solidFill>
                <a:schemeClr val="accent2"/>
              </a:solidFill>
              <a:sym typeface="Wingdings" panose="05000000000000000000" pitchFamily="2" charset="2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33631"/>
              </p:ext>
            </p:extLst>
          </p:nvPr>
        </p:nvGraphicFramePr>
        <p:xfrm>
          <a:off x="2624328" y="3090672"/>
          <a:ext cx="5306568" cy="1268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3284">
                  <a:extLst>
                    <a:ext uri="{9D8B030D-6E8A-4147-A177-3AD203B41FA5}">
                      <a16:colId xmlns:a16="http://schemas.microsoft.com/office/drawing/2014/main" val="1289791186"/>
                    </a:ext>
                  </a:extLst>
                </a:gridCol>
                <a:gridCol w="2653284">
                  <a:extLst>
                    <a:ext uri="{9D8B030D-6E8A-4147-A177-3AD203B41FA5}">
                      <a16:colId xmlns:a16="http://schemas.microsoft.com/office/drawing/2014/main" val="1291914136"/>
                    </a:ext>
                  </a:extLst>
                </a:gridCol>
              </a:tblGrid>
              <a:tr h="422910">
                <a:tc>
                  <a:txBody>
                    <a:bodyPr/>
                    <a:lstStyle/>
                    <a:p>
                      <a:r>
                        <a:rPr lang="en-US" dirty="0" smtClean="0"/>
                        <a:t>String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655483"/>
                  </a:ext>
                </a:extLst>
              </a:tr>
              <a:tr h="42291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num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222446"/>
                  </a:ext>
                </a:extLst>
              </a:tr>
              <a:tr h="422910">
                <a:tc>
                  <a:txBody>
                    <a:bodyPr/>
                    <a:lstStyle/>
                    <a:p>
                      <a:r>
                        <a:rPr lang="en-US" dirty="0" smtClean="0"/>
                        <a:t>&lt;E&gt; + &lt;E&gt;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num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19179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49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43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8900"/>
            <a:ext cx="7772400" cy="1143000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Solution (syntax analysis)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46188" y="1068388"/>
            <a:ext cx="7897812" cy="5789612"/>
          </a:xfrm>
        </p:spPr>
        <p:txBody>
          <a:bodyPr/>
          <a:lstStyle/>
          <a:p>
            <a:endParaRPr lang="en-US" altLang="he-IL" sz="2800" smtClean="0"/>
          </a:p>
          <a:p>
            <a:endParaRPr lang="en-US" altLang="he-IL" sz="2800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46150" y="3328988"/>
            <a:ext cx="49498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he-IL">
                <a:solidFill>
                  <a:schemeClr val="tx1"/>
                </a:solidFill>
              </a:rPr>
              <a:t>// input </a:t>
            </a:r>
          </a:p>
          <a:p>
            <a:r>
              <a:rPr lang="en-US" altLang="he-IL">
                <a:solidFill>
                  <a:schemeClr val="tx1"/>
                </a:solidFill>
              </a:rPr>
              <a:t>7 + 5 * 3</a:t>
            </a:r>
          </a:p>
        </p:txBody>
      </p:sp>
      <p:sp>
        <p:nvSpPr>
          <p:cNvPr id="422917" name="Text Box 5"/>
          <p:cNvSpPr txBox="1">
            <a:spLocks noChangeArrowheads="1"/>
          </p:cNvSpPr>
          <p:nvPr/>
        </p:nvSpPr>
        <p:spPr bwMode="auto">
          <a:xfrm>
            <a:off x="5286375" y="3276600"/>
            <a:ext cx="1987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calc &lt;input</a:t>
            </a:r>
          </a:p>
        </p:txBody>
      </p:sp>
      <p:sp>
        <p:nvSpPr>
          <p:cNvPr id="422920" name="Text Box 8"/>
          <p:cNvSpPr txBox="1">
            <a:spLocks noChangeArrowheads="1"/>
          </p:cNvSpPr>
          <p:nvPr/>
        </p:nvSpPr>
        <p:spPr bwMode="auto">
          <a:xfrm>
            <a:off x="5286375" y="4191000"/>
            <a:ext cx="1987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71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43EF8C1F-FB7B-4573-AE3C-DFEABBF545C7}" type="slidenum">
              <a:rPr lang="he-IL" altLang="en-US" sz="1400">
                <a:solidFill>
                  <a:schemeClr val="tx1"/>
                </a:solidFill>
              </a:rPr>
              <a:pPr/>
              <a:t>5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20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5" grpId="0" build="p" autoUpdateAnimBg="0"/>
      <p:bldP spid="422917" grpId="0"/>
      <p:bldP spid="42292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First Sets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tokens </a:t>
            </a:r>
            <a:r>
              <a:rPr lang="en-US" dirty="0" smtClean="0">
                <a:solidFill>
                  <a:srgbClr val="00B0F0"/>
                </a:solidFill>
              </a:rPr>
              <a:t>t</a:t>
            </a:r>
            <a:r>
              <a:rPr lang="en-US" dirty="0" smtClean="0"/>
              <a:t>, define First(</a:t>
            </a:r>
            <a:r>
              <a:rPr lang="en-US" dirty="0" smtClean="0">
                <a:solidFill>
                  <a:srgbClr val="00B0F0"/>
                </a:solidFill>
              </a:rPr>
              <a:t>t</a:t>
            </a:r>
            <a:r>
              <a:rPr lang="en-US" dirty="0" smtClean="0"/>
              <a:t>) = {</a:t>
            </a:r>
            <a:r>
              <a:rPr lang="en-US" dirty="0" smtClean="0">
                <a:solidFill>
                  <a:srgbClr val="00B0F0"/>
                </a:solidFill>
              </a:rPr>
              <a:t>t</a:t>
            </a:r>
            <a:r>
              <a:rPr lang="en-US" dirty="0" smtClean="0"/>
              <a:t>}</a:t>
            </a:r>
          </a:p>
          <a:p>
            <a:r>
              <a:rPr lang="en-US" dirty="0" smtClean="0"/>
              <a:t>For Non-terminals &lt;A&gt;, defines First(&lt;A&gt;) inductively</a:t>
            </a:r>
          </a:p>
          <a:p>
            <a:pPr lvl="1"/>
            <a:r>
              <a:rPr lang="en-US" dirty="0" smtClean="0"/>
              <a:t>If &lt;A&gt; </a:t>
            </a:r>
            <a:r>
              <a:rPr lang="en-US" dirty="0" smtClean="0">
                <a:sym typeface="Wingdings" pitchFamily="2" charset="2"/>
              </a:rPr>
              <a:t> V</a:t>
            </a:r>
            <a:r>
              <a:rPr lang="en-US" dirty="0" smtClean="0">
                <a:sym typeface="Symbol" pitchFamily="18" charset="2"/>
              </a:rPr>
              <a:t> then First(V)  First(A)</a:t>
            </a:r>
          </a:p>
          <a:p>
            <a:r>
              <a:rPr lang="en-US" dirty="0" smtClean="0">
                <a:sym typeface="Symbol" pitchFamily="18" charset="2"/>
              </a:rPr>
              <a:t>Can be computed iteratively</a:t>
            </a:r>
          </a:p>
          <a:p>
            <a:r>
              <a:rPr lang="en-US" dirty="0" smtClean="0">
                <a:sym typeface="Symbol" pitchFamily="18" charset="2"/>
              </a:rPr>
              <a:t>For  = V  define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	First() = First(V)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456C2-6812-4472-A10E-DE01B3FD6FEE}" type="slidenum">
              <a:rPr lang="he-IL" altLang="en-US" smtClean="0"/>
              <a:pPr>
                <a:defRPr/>
              </a:pPr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087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Computing First Iteratively</a:t>
            </a:r>
          </a:p>
        </p:txBody>
      </p:sp>
      <p:sp>
        <p:nvSpPr>
          <p:cNvPr id="45059" name="TextBox 3"/>
          <p:cNvSpPr txBox="1">
            <a:spLocks noChangeArrowheads="1"/>
          </p:cNvSpPr>
          <p:nvPr/>
        </p:nvSpPr>
        <p:spPr bwMode="auto">
          <a:xfrm>
            <a:off x="649288" y="1925638"/>
            <a:ext cx="79406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For each token </a:t>
            </a:r>
            <a:r>
              <a:rPr lang="en-US" dirty="0">
                <a:solidFill>
                  <a:srgbClr val="00B0F0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, First(t) := {</a:t>
            </a:r>
            <a:r>
              <a:rPr lang="en-US" dirty="0">
                <a:solidFill>
                  <a:srgbClr val="00B0F0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}</a:t>
            </a:r>
          </a:p>
          <a:p>
            <a:r>
              <a:rPr lang="en-US" dirty="0">
                <a:solidFill>
                  <a:schemeClr val="tx1"/>
                </a:solidFill>
              </a:rPr>
              <a:t>For each non-terminal </a:t>
            </a:r>
            <a:r>
              <a:rPr lang="en-US" dirty="0" smtClean="0">
                <a:solidFill>
                  <a:schemeClr val="tx1"/>
                </a:solidFill>
              </a:rPr>
              <a:t>&lt;A&gt;, </a:t>
            </a:r>
            <a:r>
              <a:rPr lang="en-US" dirty="0">
                <a:solidFill>
                  <a:schemeClr val="tx1"/>
                </a:solidFill>
              </a:rPr>
              <a:t>First</a:t>
            </a:r>
            <a:r>
              <a:rPr lang="en-US" dirty="0" smtClean="0">
                <a:solidFill>
                  <a:schemeClr val="tx1"/>
                </a:solidFill>
              </a:rPr>
              <a:t>(&lt;A&gt;) </a:t>
            </a:r>
            <a:r>
              <a:rPr lang="en-US" dirty="0">
                <a:solidFill>
                  <a:schemeClr val="tx1"/>
                </a:solidFill>
              </a:rPr>
              <a:t>:= {}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while changes occur do</a:t>
            </a:r>
          </a:p>
          <a:p>
            <a:r>
              <a:rPr lang="en-US" dirty="0">
                <a:solidFill>
                  <a:schemeClr val="tx1"/>
                </a:solidFill>
              </a:rPr>
              <a:t>    if there exists a non-terminal </a:t>
            </a:r>
            <a:r>
              <a:rPr lang="en-US" dirty="0" smtClean="0">
                <a:solidFill>
                  <a:schemeClr val="tx1"/>
                </a:solidFill>
              </a:rPr>
              <a:t>&lt;A&gt; </a:t>
            </a:r>
            <a:r>
              <a:rPr lang="en-US" dirty="0">
                <a:solidFill>
                  <a:schemeClr val="tx1"/>
                </a:solidFill>
              </a:rPr>
              <a:t>and </a:t>
            </a:r>
          </a:p>
          <a:p>
            <a:r>
              <a:rPr lang="en-US" dirty="0">
                <a:solidFill>
                  <a:schemeClr val="tx1"/>
                </a:solidFill>
              </a:rPr>
              <a:t>                          a rule </a:t>
            </a:r>
            <a:r>
              <a:rPr lang="en-US" dirty="0" smtClean="0">
                <a:solidFill>
                  <a:schemeClr val="tx1"/>
                </a:solidFill>
              </a:rPr>
              <a:t>&lt;A&gt;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 V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  and </a:t>
            </a:r>
            <a:br>
              <a:rPr lang="en-US" dirty="0">
                <a:solidFill>
                  <a:schemeClr val="tx1"/>
                </a:solidFill>
                <a:sym typeface="Symbol" pitchFamily="18" charset="2"/>
              </a:rPr>
            </a:b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                          a token </a:t>
            </a:r>
            <a:r>
              <a:rPr lang="en-US" dirty="0">
                <a:solidFill>
                  <a:srgbClr val="00B0F0"/>
                </a:solidFill>
                <a:sym typeface="Symbol" pitchFamily="18" charset="2"/>
              </a:rPr>
              <a:t>t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  First(V) and </a:t>
            </a:r>
            <a:br>
              <a:rPr lang="en-US" dirty="0">
                <a:solidFill>
                  <a:schemeClr val="tx1"/>
                </a:solidFill>
                <a:sym typeface="Symbol" pitchFamily="18" charset="2"/>
              </a:rPr>
            </a:b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                          </a:t>
            </a:r>
            <a:r>
              <a:rPr lang="en-US" dirty="0">
                <a:solidFill>
                  <a:srgbClr val="00B0F0"/>
                </a:solidFill>
                <a:sym typeface="Symbol" pitchFamily="18" charset="2"/>
              </a:rPr>
              <a:t>t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 First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(&lt;A&gt;)</a:t>
            </a:r>
            <a:endParaRPr lang="en-US" dirty="0">
              <a:solidFill>
                <a:schemeClr val="tx1"/>
              </a:solidFill>
              <a:sym typeface="Symbol" pitchFamily="18" charset="2"/>
            </a:endParaRPr>
          </a:p>
          <a:p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     add </a:t>
            </a:r>
            <a:r>
              <a:rPr lang="en-US" dirty="0">
                <a:solidFill>
                  <a:srgbClr val="00B0F0"/>
                </a:solidFill>
                <a:sym typeface="Symbol" pitchFamily="18" charset="2"/>
              </a:rPr>
              <a:t>t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 to First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(&lt;A&gt;)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51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017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Example</a:t>
            </a:r>
          </a:p>
        </p:txBody>
      </p:sp>
      <p:sp>
        <p:nvSpPr>
          <p:cNvPr id="46083" name="TextBox 2"/>
          <p:cNvSpPr txBox="1">
            <a:spLocks noChangeArrowheads="1"/>
          </p:cNvSpPr>
          <p:nvPr/>
        </p:nvSpPr>
        <p:spPr bwMode="auto">
          <a:xfrm>
            <a:off x="1309688" y="2101850"/>
            <a:ext cx="3646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dirty="0">
                <a:solidFill>
                  <a:srgbClr val="00B0F0"/>
                </a:solidFill>
                <a:sym typeface="Wingdings" pitchFamily="2" charset="2"/>
              </a:rPr>
              <a:t>(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&lt;E&gt; </a:t>
            </a:r>
            <a:r>
              <a:rPr lang="en-US" dirty="0">
                <a:solidFill>
                  <a:srgbClr val="00B0F0"/>
                </a:solidFill>
                <a:sym typeface="Wingdings" pitchFamily="2" charset="2"/>
              </a:rPr>
              <a:t>)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 | </a:t>
            </a:r>
            <a:r>
              <a:rPr lang="en-US" dirty="0">
                <a:solidFill>
                  <a:srgbClr val="00B0F0"/>
                </a:solidFill>
                <a:sym typeface="Wingdings" pitchFamily="2" charset="2"/>
              </a:rPr>
              <a:t>ID</a:t>
            </a:r>
            <a:r>
              <a:rPr lang="en-US" dirty="0">
                <a:solidFill>
                  <a:srgbClr val="00B0F0"/>
                </a:solidFill>
              </a:rPr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992771"/>
          <a:ext cx="4064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First(ID)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First(&lt;E&gt;)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{ID}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{ID}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{ID,</a:t>
                      </a:r>
                      <a:r>
                        <a:rPr lang="en-US" baseline="0" dirty="0" smtClean="0"/>
                        <a:t> (}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52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88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Ambiguous Grammar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0079" y="2450592"/>
            <a:ext cx="3691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&lt;E&gt;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&lt;E&gt; </a:t>
            </a:r>
            <a:r>
              <a:rPr lang="en-US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+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&lt;E&gt;</a:t>
            </a:r>
            <a:r>
              <a:rPr lang="he-IL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he-IL" dirty="0" smtClean="0">
                <a:solidFill>
                  <a:schemeClr val="tx1"/>
                </a:solidFill>
                <a:sym typeface="Wingdings" panose="05000000000000000000" pitchFamily="2" charset="2"/>
              </a:rPr>
              <a:t>| 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sym typeface="Wingdings" panose="05000000000000000000" pitchFamily="2" charset="2"/>
              </a:rPr>
              <a:t>num</a:t>
            </a:r>
            <a:endParaRPr lang="he-IL" dirty="0" smtClean="0">
              <a:solidFill>
                <a:schemeClr val="accent2"/>
              </a:solidFill>
              <a:sym typeface="Wingdings" panose="05000000000000000000" pitchFamily="2" charset="2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464719"/>
              </p:ext>
            </p:extLst>
          </p:nvPr>
        </p:nvGraphicFramePr>
        <p:xfrm>
          <a:off x="2624328" y="3090672"/>
          <a:ext cx="5306568" cy="1268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3284">
                  <a:extLst>
                    <a:ext uri="{9D8B030D-6E8A-4147-A177-3AD203B41FA5}">
                      <a16:colId xmlns:a16="http://schemas.microsoft.com/office/drawing/2014/main" val="1289791186"/>
                    </a:ext>
                  </a:extLst>
                </a:gridCol>
                <a:gridCol w="2653284">
                  <a:extLst>
                    <a:ext uri="{9D8B030D-6E8A-4147-A177-3AD203B41FA5}">
                      <a16:colId xmlns:a16="http://schemas.microsoft.com/office/drawing/2014/main" val="1291914136"/>
                    </a:ext>
                  </a:extLst>
                </a:gridCol>
              </a:tblGrid>
              <a:tr h="422910">
                <a:tc>
                  <a:txBody>
                    <a:bodyPr/>
                    <a:lstStyle/>
                    <a:p>
                      <a:r>
                        <a:rPr lang="en-US" dirty="0" smtClean="0"/>
                        <a:t>String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655483"/>
                  </a:ext>
                </a:extLst>
              </a:tr>
              <a:tr h="42291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num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222446"/>
                  </a:ext>
                </a:extLst>
              </a:tr>
              <a:tr h="422910">
                <a:tc>
                  <a:txBody>
                    <a:bodyPr/>
                    <a:lstStyle/>
                    <a:p>
                      <a:r>
                        <a:rPr lang="en-US" dirty="0" smtClean="0"/>
                        <a:t>&lt;E&gt; + &lt;E&gt;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num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19179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53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00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Predictive Parser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 First sets</a:t>
            </a:r>
          </a:p>
          <a:p>
            <a:r>
              <a:rPr lang="en-US" dirty="0" smtClean="0"/>
              <a:t>If the grammar is not LL(1) report an error</a:t>
            </a:r>
          </a:p>
          <a:p>
            <a:r>
              <a:rPr lang="en-US" dirty="0" smtClean="0"/>
              <a:t>Otherwise construct a predictive parser</a:t>
            </a:r>
          </a:p>
          <a:p>
            <a:r>
              <a:rPr lang="en-US" dirty="0" smtClean="0"/>
              <a:t>A procedure for every non-terminals</a:t>
            </a:r>
          </a:p>
          <a:p>
            <a:r>
              <a:rPr lang="en-US" dirty="0" smtClean="0"/>
              <a:t>For tokens </a:t>
            </a:r>
            <a:r>
              <a:rPr lang="en-US" dirty="0" smtClean="0">
                <a:solidFill>
                  <a:srgbClr val="00B0F0"/>
                </a:solidFill>
              </a:rPr>
              <a:t>t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 First() apply the rule 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&lt;A&gt;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Symbol" pitchFamily="18" charset="2"/>
              </a:rPr>
              <a:t> </a:t>
            </a:r>
          </a:p>
          <a:p>
            <a:pPr lvl="1"/>
            <a:r>
              <a:rPr lang="en-US" dirty="0" smtClean="0">
                <a:sym typeface="Symbol" pitchFamily="18" charset="2"/>
              </a:rPr>
              <a:t>Otherwise report an error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456C2-6812-4472-A10E-DE01B3FD6FEE}" type="slidenum">
              <a:rPr lang="he-IL" altLang="en-US" smtClean="0"/>
              <a:pPr>
                <a:defRPr/>
              </a:pPr>
              <a:t>54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75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Handling Nullable Non-Terminals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741363" y="1906588"/>
            <a:ext cx="7772400" cy="4114800"/>
          </a:xfrm>
        </p:spPr>
        <p:txBody>
          <a:bodyPr/>
          <a:lstStyle/>
          <a:p>
            <a:r>
              <a:rPr lang="en-US" dirty="0" smtClean="0"/>
              <a:t>Which tokens predicate empty derivations?</a:t>
            </a:r>
          </a:p>
          <a:p>
            <a:r>
              <a:rPr lang="en-US" dirty="0" smtClean="0"/>
              <a:t>For a non-terminal A define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Follow(</a:t>
            </a:r>
            <a:r>
              <a:rPr lang="en-US" dirty="0" smtClean="0">
                <a:sym typeface="Symbol" pitchFamily="18" charset="2"/>
              </a:rPr>
              <a:t>A</a:t>
            </a:r>
            <a:r>
              <a:rPr lang="en-US" dirty="0" smtClean="0">
                <a:sym typeface="Wingdings" pitchFamily="2" charset="2"/>
              </a:rPr>
              <a:t>) = </a:t>
            </a:r>
            <a:r>
              <a:rPr lang="en-US" dirty="0" smtClean="0"/>
              <a:t>{ </a:t>
            </a:r>
            <a:r>
              <a:rPr lang="en-US" dirty="0" smtClean="0">
                <a:solidFill>
                  <a:srgbClr val="00B0F0"/>
                </a:solidFill>
              </a:rPr>
              <a:t>t</a:t>
            </a:r>
            <a:r>
              <a:rPr lang="en-US" dirty="0" smtClean="0"/>
              <a:t> | </a:t>
            </a:r>
            <a:r>
              <a:rPr lang="en-US" dirty="0" smtClean="0">
                <a:sym typeface="Symbol" pitchFamily="18" charset="2"/>
              </a:rPr>
              <a:t>,</a:t>
            </a:r>
            <a:r>
              <a:rPr lang="en-US" dirty="0" smtClean="0">
                <a:sym typeface="Symbol"/>
              </a:rPr>
              <a:t></a:t>
            </a:r>
            <a:r>
              <a:rPr lang="en-US" dirty="0" smtClean="0">
                <a:sym typeface="Symbol" pitchFamily="18" charset="2"/>
              </a:rPr>
              <a:t>: &lt;S&gt;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baseline="30000" dirty="0" smtClean="0">
                <a:sym typeface="Wingdings" pitchFamily="2" charset="2"/>
              </a:rPr>
              <a:t>*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Symbol" pitchFamily="18" charset="2"/>
              </a:rPr>
              <a:t> </a:t>
            </a:r>
            <a:r>
              <a:rPr lang="en-US" dirty="0" smtClean="0">
                <a:sym typeface="Wingdings" pitchFamily="2" charset="2"/>
              </a:rPr>
              <a:t>&lt;A&gt;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t</a:t>
            </a:r>
            <a:r>
              <a:rPr lang="en-US" dirty="0" smtClean="0">
                <a:sym typeface="Symbol"/>
              </a:rPr>
              <a:t> </a:t>
            </a:r>
            <a:r>
              <a:rPr lang="en-US" dirty="0" smtClean="0">
                <a:sym typeface="Symbol" pitchFamily="18" charset="2"/>
              </a:rPr>
              <a:t>}</a:t>
            </a:r>
            <a:endParaRPr lang="en-US" dirty="0" smtClean="0"/>
          </a:p>
          <a:p>
            <a:r>
              <a:rPr lang="en-US" dirty="0" smtClean="0">
                <a:sym typeface="Symbol" pitchFamily="18" charset="2"/>
              </a:rPr>
              <a:t>Follow can be computed iteratively</a:t>
            </a:r>
          </a:p>
          <a:p>
            <a:r>
              <a:rPr lang="en-US" dirty="0" smtClean="0">
                <a:sym typeface="Symbol" pitchFamily="18" charset="2"/>
              </a:rPr>
              <a:t>First need to be updated too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456C2-6812-4472-A10E-DE01B3FD6FEE}" type="slidenum">
              <a:rPr lang="he-IL" altLang="en-US" smtClean="0"/>
              <a:pPr>
                <a:defRPr/>
              </a:pPr>
              <a:t>55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874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35880"/>
            <a:ext cx="8640763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Predictive Parser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7097" y="1004070"/>
            <a:ext cx="4948518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&lt;S&gt;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2000" b="1" dirty="0" smtClean="0">
                <a:solidFill>
                  <a:srgbClr val="0070C0"/>
                </a:solidFill>
                <a:sym typeface="Symbol"/>
              </a:rPr>
              <a:t>id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 := &lt;E&gt;</a:t>
            </a:r>
          </a:p>
          <a:p>
            <a:r>
              <a:rPr lang="en-US" sz="2000" dirty="0" smtClean="0">
                <a:solidFill>
                  <a:schemeClr val="tx1"/>
                </a:solidFill>
                <a:sym typeface="Symbol"/>
              </a:rPr>
              <a:t>&lt;S&gt;  </a:t>
            </a:r>
            <a:r>
              <a:rPr lang="en-US" sz="2000" b="1" dirty="0" smtClean="0">
                <a:solidFill>
                  <a:srgbClr val="0070C0"/>
                </a:solidFill>
                <a:sym typeface="Symbol"/>
              </a:rPr>
              <a:t>if (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&lt;E&gt;</a:t>
            </a:r>
            <a:r>
              <a:rPr lang="en-US" sz="2000" b="1" dirty="0" smtClean="0">
                <a:solidFill>
                  <a:srgbClr val="0070C0"/>
                </a:solidFill>
                <a:sym typeface="Symbol"/>
              </a:rPr>
              <a:t>)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&lt;S&gt;</a:t>
            </a:r>
            <a:r>
              <a:rPr lang="en-US" sz="2000" b="1" dirty="0" smtClean="0">
                <a:solidFill>
                  <a:srgbClr val="0070C0"/>
                </a:solidFill>
                <a:sym typeface="Symbol"/>
              </a:rPr>
              <a:t> else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 &lt;S&gt;</a:t>
            </a:r>
            <a:endParaRPr lang="en-US" sz="2000" dirty="0" smtClean="0">
              <a:solidFill>
                <a:srgbClr val="0070C0"/>
              </a:solidFill>
              <a:sym typeface="Symbol"/>
            </a:endParaRPr>
          </a:p>
          <a:p>
            <a:r>
              <a:rPr lang="en-US" sz="2000" dirty="0" smtClean="0">
                <a:solidFill>
                  <a:schemeClr val="tx1"/>
                </a:solidFill>
                <a:sym typeface="Symbol"/>
              </a:rPr>
              <a:t>&lt;E&gt;  </a:t>
            </a:r>
            <a:r>
              <a:rPr lang="en-US" sz="2000" b="1" dirty="0" smtClean="0">
                <a:solidFill>
                  <a:srgbClr val="0070C0"/>
                </a:solidFill>
                <a:sym typeface="Symbol"/>
              </a:rPr>
              <a:t>id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 &lt;EP&gt; | </a:t>
            </a:r>
            <a:r>
              <a:rPr lang="en-US" sz="2000" b="1" dirty="0" smtClean="0">
                <a:solidFill>
                  <a:srgbClr val="0070C0"/>
                </a:solidFill>
                <a:sym typeface="Symbol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&lt;E&gt;</a:t>
            </a:r>
            <a:r>
              <a:rPr lang="en-US" sz="2000" b="1" dirty="0" smtClean="0">
                <a:solidFill>
                  <a:srgbClr val="0070C0"/>
                </a:solidFill>
                <a:sym typeface="Symbol"/>
              </a:rPr>
              <a:t>)</a:t>
            </a:r>
          </a:p>
          <a:p>
            <a:r>
              <a:rPr lang="en-US" sz="2000" dirty="0" smtClean="0">
                <a:solidFill>
                  <a:schemeClr val="tx1"/>
                </a:solidFill>
                <a:sym typeface="Symbol"/>
              </a:rPr>
              <a:t>&lt;EP&gt;   | </a:t>
            </a:r>
            <a:r>
              <a:rPr lang="en-US" sz="2000" b="1" dirty="0" smtClean="0">
                <a:solidFill>
                  <a:srgbClr val="0070C0"/>
                </a:solidFill>
                <a:sym typeface="Symbol"/>
              </a:rPr>
              <a:t>+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 &lt;E&gt; &lt;EP&gt;</a:t>
            </a:r>
            <a:endParaRPr lang="en-US" sz="2000" dirty="0">
              <a:solidFill>
                <a:srgbClr val="0070C0"/>
              </a:solidFill>
              <a:sym typeface="Symbo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" y="2366656"/>
            <a:ext cx="3478307" cy="4247317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def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parse_S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():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if id(input):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match(input, id)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match(input, assign)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parse_E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()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elif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if_tok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(input):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match(input,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if_tok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 match(input,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lp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parse_E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()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 match(input,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rp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parse_S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()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match(input,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else_tok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parse_S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()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else: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</a:rPr>
              <a:t>syntax_error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</a:rPr>
              <a:t>()</a:t>
            </a:r>
            <a:endParaRPr lang="en-US" sz="2000" dirty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34635" y="2373101"/>
            <a:ext cx="3074895" cy="3416320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parse_EP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():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if plus(input):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match(input, plus)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parse_E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parse_EP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elif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rp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(input) or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else_tok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(input) or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eof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(input):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return //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  <a:sym typeface="Symbol"/>
              </a:rPr>
              <a:t> </a:t>
            </a:r>
            <a:endParaRPr lang="en-US" sz="18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else: 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syntax_error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</a:t>
            </a:r>
            <a:endParaRPr lang="en-US" sz="18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73610" y="2375618"/>
            <a:ext cx="2761025" cy="2862322"/>
          </a:xfrm>
          <a:prstGeom prst="rect">
            <a:avLst/>
          </a:prstGeom>
          <a:solidFill>
            <a:schemeClr val="bg1"/>
          </a:solidFill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parse_E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():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if id(input):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match(input, id)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parse_EP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elif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lp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(input):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match(input,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lp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parse_E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match(input,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rp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else: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syntax_error</a:t>
            </a:r>
            <a:r>
              <a:rPr lang="en-US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</a:t>
            </a:r>
            <a:endParaRPr lang="en-US" sz="18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56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11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Handling Nullable Non-Terminals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set can change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&lt;S&gt;</a:t>
            </a:r>
            <a:r>
              <a:rPr lang="en-IL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&lt;A&gt; | b</a:t>
            </a:r>
          </a:p>
          <a:p>
            <a:pPr lvl="1"/>
            <a:r>
              <a:rPr lang="en-US" dirty="0" smtClean="0"/>
              <a:t>&lt;A&gt; </a:t>
            </a:r>
            <a:r>
              <a:rPr lang="en-IL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a | &lt;X&gt; b</a:t>
            </a:r>
          </a:p>
          <a:p>
            <a:pPr lvl="1"/>
            <a:r>
              <a:rPr lang="en-US" dirty="0" smtClean="0"/>
              <a:t>&lt;X&gt; </a:t>
            </a:r>
            <a:r>
              <a:rPr lang="en-IL" dirty="0" smtClean="0">
                <a:sym typeface="Wingdings" panose="05000000000000000000" pitchFamily="2" charset="2"/>
              </a:rPr>
              <a:t>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IL" dirty="0" smtClean="0">
                <a:sym typeface="Symbol" panose="05050102010706020507" pitchFamily="18" charset="2"/>
              </a:rPr>
              <a:t></a:t>
            </a:r>
            <a:endParaRPr lang="en-US" dirty="0" smtClean="0"/>
          </a:p>
          <a:p>
            <a:r>
              <a:rPr lang="en-US" dirty="0" smtClean="0"/>
              <a:t>First may not be enough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00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Handling Nullable Non-Terminals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set can change</a:t>
            </a:r>
          </a:p>
          <a:p>
            <a:r>
              <a:rPr lang="en-US" dirty="0" smtClean="0"/>
              <a:t>First may not be enough</a:t>
            </a:r>
          </a:p>
          <a:p>
            <a:pPr lvl="1"/>
            <a:r>
              <a:rPr lang="en-US" dirty="0" smtClean="0"/>
              <a:t>&lt;B&gt; </a:t>
            </a:r>
            <a:r>
              <a:rPr lang="en-IL" dirty="0" smtClean="0">
                <a:sym typeface="Wingdings" panose="05000000000000000000" pitchFamily="2" charset="2"/>
              </a:rPr>
              <a:t></a:t>
            </a:r>
            <a:r>
              <a:rPr lang="en-US" dirty="0" smtClean="0">
                <a:sym typeface="Wingdings" panose="05000000000000000000" pitchFamily="2" charset="2"/>
              </a:rPr>
              <a:t> &lt;S&gt; A e</a:t>
            </a:r>
          </a:p>
          <a:p>
            <a:pPr lvl="1"/>
            <a:r>
              <a:rPr lang="en-US" dirty="0" smtClean="0"/>
              <a:t>&lt;S&gt; </a:t>
            </a:r>
            <a:r>
              <a:rPr lang="en-IL" dirty="0" smtClean="0">
                <a:sym typeface="Wingdings" panose="05000000000000000000" pitchFamily="2" charset="2"/>
              </a:rPr>
              <a:t></a:t>
            </a:r>
            <a:r>
              <a:rPr lang="en-US" dirty="0" smtClean="0">
                <a:sym typeface="Wingdings" panose="05000000000000000000" pitchFamily="2" charset="2"/>
              </a:rPr>
              <a:t> a &lt;S&gt; b | </a:t>
            </a:r>
            <a:r>
              <a:rPr lang="en-IL" dirty="0" smtClean="0">
                <a:sym typeface="Symbol" panose="05050102010706020507" pitchFamily="18" charset="2"/>
              </a:rPr>
              <a:t>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A </a:t>
            </a:r>
            <a:r>
              <a:rPr lang="en-IL" dirty="0" smtClean="0">
                <a:sym typeface="Wingdings" panose="05000000000000000000" pitchFamily="2" charset="2"/>
              </a:rPr>
              <a:t></a:t>
            </a:r>
            <a:r>
              <a:rPr lang="en-US" dirty="0" smtClean="0">
                <a:sym typeface="Wingdings" panose="05000000000000000000" pitchFamily="2" charset="2"/>
              </a:rPr>
              <a:t> 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68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Handling Nullable Non-Terminals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For a non-terminal &lt;A&gt; define</a:t>
            </a:r>
          </a:p>
          <a:p>
            <a:pPr lvl="1"/>
            <a:r>
              <a:rPr lang="en-US" sz="2400" dirty="0" smtClean="0"/>
              <a:t>Follow(&lt;A&gt;) = { </a:t>
            </a:r>
            <a:r>
              <a:rPr lang="en-US" sz="2400" dirty="0" smtClean="0">
                <a:solidFill>
                  <a:srgbClr val="00B0F0"/>
                </a:solidFill>
              </a:rPr>
              <a:t>t</a:t>
            </a:r>
            <a:r>
              <a:rPr lang="en-US" sz="2400" dirty="0" smtClean="0"/>
              <a:t> | </a:t>
            </a:r>
            <a:r>
              <a:rPr lang="en-US" sz="2400" dirty="0" smtClean="0">
                <a:sym typeface="Symbol" pitchFamily="18" charset="2"/>
              </a:rPr>
              <a:t>: &lt;S&gt;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baseline="30000" dirty="0" smtClean="0">
                <a:sym typeface="Wingdings" pitchFamily="2" charset="2"/>
              </a:rPr>
              <a:t>*</a:t>
            </a:r>
            <a:r>
              <a:rPr lang="en-US" sz="2400" dirty="0" smtClean="0">
                <a:sym typeface="Wingdings" pitchFamily="2" charset="2"/>
              </a:rPr>
              <a:t>  &lt;A&gt;</a:t>
            </a:r>
            <a:r>
              <a:rPr lang="en-US" sz="2400" dirty="0" smtClean="0">
                <a:solidFill>
                  <a:srgbClr val="00B0F0"/>
                </a:solidFill>
                <a:sym typeface="Wingdings" pitchFamily="2" charset="2"/>
              </a:rPr>
              <a:t>t</a:t>
            </a:r>
            <a:r>
              <a:rPr lang="en-US" sz="2400" dirty="0" smtClean="0">
                <a:sym typeface="Symbol" pitchFamily="18" charset="2"/>
              </a:rPr>
              <a:t> }</a:t>
            </a:r>
          </a:p>
          <a:p>
            <a:r>
              <a:rPr lang="en-US" sz="2800" dirty="0" smtClean="0">
                <a:sym typeface="Symbol" pitchFamily="18" charset="2"/>
              </a:rPr>
              <a:t>For a rule &lt;A&gt;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>
                <a:sym typeface="Symbol" pitchFamily="18" charset="2"/>
              </a:rPr>
              <a:t> </a:t>
            </a:r>
          </a:p>
          <a:p>
            <a:pPr lvl="1"/>
            <a:r>
              <a:rPr lang="en-US" sz="2400" dirty="0" smtClean="0">
                <a:sym typeface="Symbol" pitchFamily="18" charset="2"/>
              </a:rPr>
              <a:t>If  is </a:t>
            </a:r>
            <a:r>
              <a:rPr lang="en-US" sz="2400" dirty="0" err="1" smtClean="0">
                <a:sym typeface="Symbol" pitchFamily="18" charset="2"/>
              </a:rPr>
              <a:t>nullable</a:t>
            </a:r>
            <a:r>
              <a:rPr lang="en-US" sz="2400" dirty="0" smtClean="0">
                <a:sym typeface="Symbol" pitchFamily="18" charset="2"/>
              </a:rPr>
              <a:t> then </a:t>
            </a:r>
            <a:br>
              <a:rPr lang="en-US" sz="2400" dirty="0" smtClean="0">
                <a:sym typeface="Symbol" pitchFamily="18" charset="2"/>
              </a:rPr>
            </a:br>
            <a:r>
              <a:rPr lang="en-US" sz="2400" dirty="0" smtClean="0">
                <a:sym typeface="Symbol" pitchFamily="18" charset="2"/>
              </a:rPr>
              <a:t> select(&lt;A&gt;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>
                <a:sym typeface="Symbol" pitchFamily="18" charset="2"/>
              </a:rPr>
              <a:t> ) = First()  Follow(&lt;A&gt;)</a:t>
            </a:r>
          </a:p>
          <a:p>
            <a:pPr lvl="2"/>
            <a:r>
              <a:rPr lang="en-US" sz="2000" dirty="0" smtClean="0">
                <a:sym typeface="Symbol" pitchFamily="18" charset="2"/>
              </a:rPr>
              <a:t>Otherwise  select(&lt;A&gt;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>
                <a:sym typeface="Symbol" pitchFamily="18" charset="2"/>
              </a:rPr>
              <a:t> ) = First()</a:t>
            </a:r>
          </a:p>
          <a:p>
            <a:r>
              <a:rPr lang="en-US" sz="2800" dirty="0" smtClean="0">
                <a:sym typeface="Symbol" pitchFamily="18" charset="2"/>
              </a:rPr>
              <a:t>The grammar is LL(1) if for every two grammar rules &lt;A&gt;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>
                <a:sym typeface="Symbol" pitchFamily="18" charset="2"/>
              </a:rPr>
              <a:t>  and &lt;A&gt;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>
                <a:sym typeface="Symbol" pitchFamily="18" charset="2"/>
              </a:rPr>
              <a:t></a:t>
            </a:r>
          </a:p>
          <a:p>
            <a:pPr lvl="1"/>
            <a:r>
              <a:rPr lang="en-US" sz="2400" dirty="0" smtClean="0">
                <a:sym typeface="Symbol" pitchFamily="18" charset="2"/>
              </a:rPr>
              <a:t>Select(A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>
                <a:sym typeface="Symbol" pitchFamily="18" charset="2"/>
              </a:rPr>
              <a:t>)  Select(A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>
                <a:sym typeface="Symbol" pitchFamily="18" charset="2"/>
              </a:rPr>
              <a:t>) = </a:t>
            </a:r>
            <a:endParaRPr lang="en-US" sz="2400" dirty="0" smtClean="0"/>
          </a:p>
          <a:p>
            <a:pPr lvl="2"/>
            <a:endParaRPr lang="en-US" sz="2000" dirty="0" smtClean="0">
              <a:sym typeface="Symbol" pitchFamily="18" charset="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456C2-6812-4472-A10E-DE01B3FD6FEE}" type="slidenum">
              <a:rPr lang="he-IL" altLang="en-US" smtClean="0"/>
              <a:pPr>
                <a:defRPr/>
              </a:pPr>
              <a:t>59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70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3988"/>
            <a:ext cx="7772400" cy="833437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Subjects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068388"/>
            <a:ext cx="7897812" cy="5789612"/>
          </a:xfrm>
        </p:spPr>
        <p:txBody>
          <a:bodyPr/>
          <a:lstStyle/>
          <a:p>
            <a:r>
              <a:rPr lang="en-US" altLang="he-IL" smtClean="0"/>
              <a:t>The task of syntax analysis</a:t>
            </a:r>
          </a:p>
          <a:p>
            <a:r>
              <a:rPr lang="en-US" altLang="he-IL" smtClean="0"/>
              <a:t>Automatic generation</a:t>
            </a:r>
          </a:p>
          <a:p>
            <a:r>
              <a:rPr lang="en-US" altLang="he-IL" smtClean="0"/>
              <a:t>Error handling</a:t>
            </a:r>
          </a:p>
          <a:p>
            <a:r>
              <a:rPr lang="en-US" altLang="he-IL" smtClean="0"/>
              <a:t>Context Free Grammars</a:t>
            </a:r>
          </a:p>
          <a:p>
            <a:r>
              <a:rPr lang="en-US" altLang="he-IL" smtClean="0"/>
              <a:t>Ambiguous Grammars</a:t>
            </a:r>
          </a:p>
          <a:p>
            <a:r>
              <a:rPr lang="en-US" altLang="he-IL" smtClean="0"/>
              <a:t>Top-Down vs. Bottom-Up parsing</a:t>
            </a:r>
          </a:p>
          <a:p>
            <a:r>
              <a:rPr lang="en-US" altLang="he-IL" smtClean="0"/>
              <a:t>Simple Top-Down Parsing</a:t>
            </a:r>
          </a:p>
          <a:p>
            <a:r>
              <a:rPr lang="en-US" altLang="he-IL" smtClean="0"/>
              <a:t>Bottom-Up Parsing (next lesson)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6EEADB49-58BF-4C1B-A318-563A5830CCAB}" type="slidenum">
              <a:rPr lang="he-IL" altLang="en-US" sz="1400">
                <a:solidFill>
                  <a:schemeClr val="tx1"/>
                </a:solidFill>
              </a:rPr>
              <a:pPr/>
              <a:t>6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31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 build="p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Computing First For Nullable Non-Terminals</a:t>
            </a:r>
          </a:p>
        </p:txBody>
      </p:sp>
      <p:sp>
        <p:nvSpPr>
          <p:cNvPr id="50179" name="TextBox 3"/>
          <p:cNvSpPr txBox="1">
            <a:spLocks noChangeArrowheads="1"/>
          </p:cNvSpPr>
          <p:nvPr/>
        </p:nvSpPr>
        <p:spPr bwMode="auto">
          <a:xfrm>
            <a:off x="649288" y="1925638"/>
            <a:ext cx="794067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For each token </a:t>
            </a:r>
            <a:r>
              <a:rPr lang="en-US" dirty="0">
                <a:solidFill>
                  <a:srgbClr val="00B0F0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, First(</a:t>
            </a:r>
            <a:r>
              <a:rPr lang="en-US" dirty="0">
                <a:solidFill>
                  <a:srgbClr val="00B0F0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) := {</a:t>
            </a:r>
            <a:r>
              <a:rPr lang="en-US" dirty="0">
                <a:solidFill>
                  <a:srgbClr val="00B0F0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}</a:t>
            </a:r>
          </a:p>
          <a:p>
            <a:r>
              <a:rPr lang="en-US" dirty="0">
                <a:solidFill>
                  <a:schemeClr val="tx1"/>
                </a:solidFill>
              </a:rPr>
              <a:t>For each non-terminal </a:t>
            </a:r>
            <a:r>
              <a:rPr lang="en-US" dirty="0" smtClean="0">
                <a:solidFill>
                  <a:schemeClr val="tx1"/>
                </a:solidFill>
              </a:rPr>
              <a:t>&lt;A&gt;, </a:t>
            </a:r>
            <a:r>
              <a:rPr lang="en-US" dirty="0">
                <a:solidFill>
                  <a:schemeClr val="tx1"/>
                </a:solidFill>
              </a:rPr>
              <a:t>First</a:t>
            </a:r>
            <a:r>
              <a:rPr lang="en-US" dirty="0" smtClean="0">
                <a:solidFill>
                  <a:schemeClr val="tx1"/>
                </a:solidFill>
              </a:rPr>
              <a:t>(&lt;A&gt;) </a:t>
            </a:r>
            <a:r>
              <a:rPr lang="en-US" dirty="0">
                <a:solidFill>
                  <a:schemeClr val="tx1"/>
                </a:solidFill>
              </a:rPr>
              <a:t>= {}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while changes occur do</a:t>
            </a:r>
          </a:p>
          <a:p>
            <a:r>
              <a:rPr lang="en-US" dirty="0">
                <a:solidFill>
                  <a:schemeClr val="tx1"/>
                </a:solidFill>
              </a:rPr>
              <a:t>    if there exists a non-terminal </a:t>
            </a:r>
            <a:r>
              <a:rPr lang="en-US" dirty="0" smtClean="0">
                <a:solidFill>
                  <a:schemeClr val="tx1"/>
                </a:solidFill>
              </a:rPr>
              <a:t>&lt;A&gt; </a:t>
            </a:r>
            <a:r>
              <a:rPr lang="en-US" dirty="0">
                <a:solidFill>
                  <a:schemeClr val="tx1"/>
                </a:solidFill>
              </a:rPr>
              <a:t>and </a:t>
            </a:r>
          </a:p>
          <a:p>
            <a:r>
              <a:rPr lang="en-US" dirty="0">
                <a:solidFill>
                  <a:schemeClr val="tx1"/>
                </a:solidFill>
              </a:rPr>
              <a:t>                          a rule </a:t>
            </a:r>
            <a:r>
              <a:rPr lang="en-US" dirty="0" smtClean="0">
                <a:solidFill>
                  <a:schemeClr val="tx1"/>
                </a:solidFill>
              </a:rPr>
              <a:t>&lt;A&gt;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 V</a:t>
            </a:r>
            <a:r>
              <a:rPr lang="en-US" baseline="-25000" dirty="0">
                <a:solidFill>
                  <a:schemeClr val="tx1"/>
                </a:solidFill>
                <a:sym typeface="Wingdings" pitchFamily="2" charset="2"/>
              </a:rPr>
              <a:t>1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 V</a:t>
            </a:r>
            <a:r>
              <a:rPr lang="en-US" baseline="-25000" dirty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 … </a:t>
            </a:r>
            <a:r>
              <a:rPr lang="en-US" dirty="0" err="1">
                <a:solidFill>
                  <a:schemeClr val="tx1"/>
                </a:solidFill>
                <a:sym typeface="Wingdings" pitchFamily="2" charset="2"/>
              </a:rPr>
              <a:t>V</a:t>
            </a:r>
            <a:r>
              <a:rPr lang="en-US" baseline="-25000" dirty="0" err="1">
                <a:solidFill>
                  <a:schemeClr val="tx1"/>
                </a:solidFill>
                <a:sym typeface="Wingdings" pitchFamily="2" charset="2"/>
              </a:rPr>
              <a:t>n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  and </a:t>
            </a:r>
          </a:p>
          <a:p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                          V</a:t>
            </a:r>
            <a:r>
              <a:rPr lang="en-US" baseline="-25000" dirty="0">
                <a:solidFill>
                  <a:schemeClr val="tx1"/>
                </a:solidFill>
                <a:sym typeface="Symbol" pitchFamily="18" charset="2"/>
              </a:rPr>
              <a:t>1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, V</a:t>
            </a:r>
            <a:r>
              <a:rPr lang="en-US" baseline="-25000" dirty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, …, V</a:t>
            </a:r>
            <a:r>
              <a:rPr lang="en-US" baseline="-25000" dirty="0">
                <a:solidFill>
                  <a:schemeClr val="tx1"/>
                </a:solidFill>
                <a:sym typeface="Symbol" pitchFamily="18" charset="2"/>
              </a:rPr>
              <a:t>n-1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are </a:t>
            </a:r>
            <a:r>
              <a:rPr lang="en-US" dirty="0" err="1">
                <a:solidFill>
                  <a:schemeClr val="tx1"/>
                </a:solidFill>
                <a:sym typeface="Symbol" pitchFamily="18" charset="2"/>
              </a:rPr>
              <a:t>nullable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/>
            </a:r>
            <a:br>
              <a:rPr lang="en-US" dirty="0">
                <a:solidFill>
                  <a:schemeClr val="tx1"/>
                </a:solidFill>
                <a:sym typeface="Symbol" pitchFamily="18" charset="2"/>
              </a:rPr>
            </a:b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                          a token </a:t>
            </a:r>
            <a:r>
              <a:rPr lang="en-US" dirty="0">
                <a:solidFill>
                  <a:srgbClr val="00B0F0"/>
                </a:solidFill>
                <a:sym typeface="Symbol" pitchFamily="18" charset="2"/>
              </a:rPr>
              <a:t>t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  First(</a:t>
            </a:r>
            <a:r>
              <a:rPr lang="en-US" dirty="0" err="1">
                <a:solidFill>
                  <a:schemeClr val="tx1"/>
                </a:solidFill>
                <a:sym typeface="Symbol" pitchFamily="18" charset="2"/>
              </a:rPr>
              <a:t>V</a:t>
            </a:r>
            <a:r>
              <a:rPr lang="en-US" baseline="-25000" dirty="0" err="1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) and </a:t>
            </a:r>
            <a:br>
              <a:rPr lang="en-US" dirty="0">
                <a:solidFill>
                  <a:schemeClr val="tx1"/>
                </a:solidFill>
                <a:sym typeface="Symbol" pitchFamily="18" charset="2"/>
              </a:rPr>
            </a:b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                          </a:t>
            </a:r>
            <a:r>
              <a:rPr lang="en-US" dirty="0">
                <a:solidFill>
                  <a:srgbClr val="00B0F0"/>
                </a:solidFill>
                <a:sym typeface="Symbol" pitchFamily="18" charset="2"/>
              </a:rPr>
              <a:t>t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 First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(&lt;A&gt;)</a:t>
            </a:r>
            <a:endParaRPr lang="en-US" dirty="0">
              <a:solidFill>
                <a:schemeClr val="tx1"/>
              </a:solidFill>
              <a:sym typeface="Symbol" pitchFamily="18" charset="2"/>
            </a:endParaRPr>
          </a:p>
          <a:p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     add </a:t>
            </a:r>
            <a:r>
              <a:rPr lang="en-US" dirty="0">
                <a:solidFill>
                  <a:srgbClr val="00B0F0"/>
                </a:solidFill>
                <a:sym typeface="Symbol" pitchFamily="18" charset="2"/>
              </a:rPr>
              <a:t>t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 to First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(&lt;A&gt;)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60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38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Computing Follow Iteratively</a:t>
            </a:r>
          </a:p>
        </p:txBody>
      </p:sp>
      <p:sp>
        <p:nvSpPr>
          <p:cNvPr id="45059" name="TextBox 3"/>
          <p:cNvSpPr txBox="1">
            <a:spLocks noChangeArrowheads="1"/>
          </p:cNvSpPr>
          <p:nvPr/>
        </p:nvSpPr>
        <p:spPr bwMode="auto">
          <a:xfrm>
            <a:off x="649288" y="1925638"/>
            <a:ext cx="794067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>
                <a:solidFill>
                  <a:schemeClr val="tx1"/>
                </a:solidFill>
              </a:rPr>
              <a:t>For </a:t>
            </a:r>
            <a:r>
              <a:rPr lang="en-US" altLang="en-US" dirty="0">
                <a:solidFill>
                  <a:schemeClr val="tx1"/>
                </a:solidFill>
              </a:rPr>
              <a:t>each non-terminal A, </a:t>
            </a:r>
            <a:r>
              <a:rPr lang="en-US" altLang="en-US" dirty="0" smtClean="0">
                <a:solidFill>
                  <a:schemeClr val="tx1"/>
                </a:solidFill>
              </a:rPr>
              <a:t>Follow(A</a:t>
            </a:r>
            <a:r>
              <a:rPr lang="en-US" altLang="en-US" dirty="0">
                <a:solidFill>
                  <a:schemeClr val="tx1"/>
                </a:solidFill>
              </a:rPr>
              <a:t>) := </a:t>
            </a:r>
            <a:r>
              <a:rPr lang="en-US" altLang="en-US" dirty="0" smtClean="0">
                <a:solidFill>
                  <a:schemeClr val="tx1"/>
                </a:solidFill>
              </a:rPr>
              <a:t>{}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Follow(S) = {$}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while </a:t>
            </a:r>
            <a:r>
              <a:rPr lang="en-US" altLang="en-US" dirty="0">
                <a:solidFill>
                  <a:schemeClr val="tx1"/>
                </a:solidFill>
              </a:rPr>
              <a:t>changes occur 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dirty="0" smtClean="0">
                <a:solidFill>
                  <a:schemeClr val="tx1"/>
                </a:solidFill>
              </a:rPr>
              <a:t>for each rule V </a:t>
            </a:r>
            <a:r>
              <a:rPr lang="en-US" altLang="en-US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altLang="en-US" dirty="0">
                <a:solidFill>
                  <a:schemeClr val="tx1"/>
                </a:solidFill>
                <a:sym typeface="Symbol" panose="05050102010706020507" pitchFamily="18" charset="2"/>
              </a:rPr>
              <a:t> </a:t>
            </a: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A </a:t>
            </a:r>
            <a:r>
              <a:rPr lang="en-IL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</a:t>
            </a:r>
            <a:endParaRPr lang="en-US" altLang="en-US" dirty="0" smtClean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r>
              <a:rPr lang="en-US" altLang="en-US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        for each token </a:t>
            </a:r>
            <a:r>
              <a:rPr lang="en-US" altLang="en-US" dirty="0">
                <a:solidFill>
                  <a:schemeClr val="tx1"/>
                </a:solidFill>
                <a:sym typeface="Symbol" panose="05050102010706020507" pitchFamily="18" charset="2"/>
              </a:rPr>
              <a:t>t  First</a:t>
            </a: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(</a:t>
            </a:r>
            <a:r>
              <a:rPr lang="en-IL" altLang="en-US" dirty="0">
                <a:solidFill>
                  <a:schemeClr val="tx1"/>
                </a:solidFill>
                <a:sym typeface="Symbol" panose="05050102010706020507" pitchFamily="18" charset="2"/>
              </a:rPr>
              <a:t></a:t>
            </a: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) </a:t>
            </a:r>
            <a:r>
              <a:rPr lang="en-US" altLang="en-US" dirty="0">
                <a:solidFill>
                  <a:schemeClr val="tx1"/>
                </a:solidFill>
                <a:sym typeface="Symbol" panose="05050102010706020507" pitchFamily="18" charset="2"/>
              </a:rPr>
              <a:t>and </a:t>
            </a:r>
            <a:br>
              <a:rPr lang="en-US" altLang="en-US" dirty="0">
                <a:solidFill>
                  <a:schemeClr val="tx1"/>
                </a:solidFill>
                <a:sym typeface="Symbol" panose="05050102010706020507" pitchFamily="18" charset="2"/>
              </a:rPr>
            </a:br>
            <a:r>
              <a:rPr lang="en-US" altLang="en-US" dirty="0">
                <a:solidFill>
                  <a:schemeClr val="tx1"/>
                </a:solidFill>
                <a:sym typeface="Symbol" panose="05050102010706020507" pitchFamily="18" charset="2"/>
              </a:rPr>
              <a:t>                   </a:t>
            </a: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add </a:t>
            </a:r>
            <a:r>
              <a:rPr lang="en-US" altLang="en-US" dirty="0">
                <a:solidFill>
                  <a:schemeClr val="tx1"/>
                </a:solidFill>
                <a:sym typeface="Symbol" panose="05050102010706020507" pitchFamily="18" charset="2"/>
              </a:rPr>
              <a:t>t to </a:t>
            </a: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Follow(A)</a:t>
            </a:r>
          </a:p>
          <a:p>
            <a:r>
              <a:rPr lang="en-US" altLang="en-US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     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 if </a:t>
            </a:r>
            <a:r>
              <a:rPr lang="en-IL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</a:t>
            </a: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 is </a:t>
            </a:r>
            <a:r>
              <a:rPr lang="en-US" altLang="en-US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nullable</a:t>
            </a:r>
            <a:endParaRPr lang="en-US" altLang="en-US" dirty="0" smtClean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r>
              <a:rPr lang="en-US" altLang="en-US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                 for each token t </a:t>
            </a:r>
            <a:r>
              <a:rPr lang="en-US" altLang="en-US" dirty="0">
                <a:solidFill>
                  <a:schemeClr val="tx1"/>
                </a:solidFill>
                <a:sym typeface="Symbol" panose="05050102010706020507" pitchFamily="18" charset="2"/>
              </a:rPr>
              <a:t> </a:t>
            </a: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 Follow(V)</a:t>
            </a:r>
            <a:b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</a:b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                    </a:t>
            </a:r>
            <a:r>
              <a:rPr lang="en-US" altLang="en-US" dirty="0">
                <a:solidFill>
                  <a:schemeClr val="tx1"/>
                </a:solidFill>
                <a:sym typeface="Symbol" panose="05050102010706020507" pitchFamily="18" charset="2"/>
              </a:rPr>
              <a:t>add t to Follow(A</a:t>
            </a: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)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3AE5F352-19C1-4CB5-85D8-21A828695CE6}" type="slidenum">
              <a:rPr lang="he-IL" altLang="en-US" sz="1400">
                <a:solidFill>
                  <a:schemeClr val="tx1"/>
                </a:solidFill>
              </a:rPr>
              <a:pPr/>
              <a:t>61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14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Iteratively Computing Follow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4E2D-7073-4D28-A813-2B12AE756407}" type="slidenum">
              <a:rPr lang="he-IL" altLang="en-US" smtClean="0"/>
              <a:pPr/>
              <a:t>62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6877" y="1848461"/>
            <a:ext cx="2093913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lain"/>
            </a:pPr>
            <a:r>
              <a:rPr lang="en-US" altLang="en-US">
                <a:solidFill>
                  <a:schemeClr val="tx1"/>
                </a:solidFill>
              </a:rPr>
              <a:t>E 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tx1"/>
                </a:solidFill>
              </a:rPr>
              <a:t> T E’</a:t>
            </a:r>
          </a:p>
          <a:p>
            <a:pPr>
              <a:buFontTx/>
              <a:buAutoNum type="arabicPlain"/>
            </a:pPr>
            <a:r>
              <a:rPr lang="en-US" altLang="en-US">
                <a:solidFill>
                  <a:schemeClr val="tx1"/>
                </a:solidFill>
              </a:rPr>
              <a:t>E’ 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 </a:t>
            </a:r>
          </a:p>
          <a:p>
            <a:pPr>
              <a:buFontTx/>
              <a:buAutoNum type="arabicPlain"/>
            </a:pP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E’ + T E’</a:t>
            </a:r>
          </a:p>
          <a:p>
            <a:pPr>
              <a:buFontTx/>
              <a:buAutoNum type="arabicPlain"/>
            </a:pPr>
            <a:r>
              <a:rPr lang="en-US" altLang="en-US" i="1">
                <a:solidFill>
                  <a:schemeClr val="tx1"/>
                </a:solidFill>
              </a:rPr>
              <a:t>T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</a:t>
            </a:r>
            <a:r>
              <a:rPr lang="en-US" altLang="en-US" i="1">
                <a:solidFill>
                  <a:schemeClr val="tx1"/>
                </a:solidFill>
              </a:rPr>
              <a:t> F T’</a:t>
            </a:r>
          </a:p>
          <a:p>
            <a:pPr>
              <a:buFontTx/>
              <a:buAutoNum type="arabicPlain"/>
            </a:pPr>
            <a:r>
              <a:rPr lang="en-US" altLang="en-US">
                <a:solidFill>
                  <a:schemeClr val="tx1"/>
                </a:solidFill>
              </a:rPr>
              <a:t>T’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  </a:t>
            </a:r>
          </a:p>
          <a:p>
            <a:pPr>
              <a:buFontTx/>
              <a:buAutoNum type="arabicPlain"/>
            </a:pPr>
            <a:r>
              <a:rPr lang="en-US" altLang="en-US">
                <a:solidFill>
                  <a:schemeClr val="tx1"/>
                </a:solidFill>
              </a:rPr>
              <a:t>T’ 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 * F T’ </a:t>
            </a:r>
          </a:p>
          <a:p>
            <a:pPr>
              <a:buFontTx/>
              <a:buAutoNum type="arabicPlain"/>
            </a:pP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F 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tx1"/>
                </a:solidFill>
              </a:rPr>
              <a:t> id</a:t>
            </a:r>
          </a:p>
          <a:p>
            <a:pPr>
              <a:buFontTx/>
              <a:buAutoNum type="arabicPlain"/>
            </a:pPr>
            <a:r>
              <a:rPr lang="en-US" altLang="en-US">
                <a:solidFill>
                  <a:schemeClr val="tx1"/>
                </a:solidFill>
              </a:rPr>
              <a:t> F 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tx1"/>
                </a:solidFill>
              </a:rPr>
              <a:t> (E)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933541"/>
              </p:ext>
            </p:extLst>
          </p:nvPr>
        </p:nvGraphicFramePr>
        <p:xfrm>
          <a:off x="3323491" y="1806576"/>
          <a:ext cx="4844565" cy="397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8913">
                  <a:extLst>
                    <a:ext uri="{9D8B030D-6E8A-4147-A177-3AD203B41FA5}">
                      <a16:colId xmlns:a16="http://schemas.microsoft.com/office/drawing/2014/main" val="1174251179"/>
                    </a:ext>
                  </a:extLst>
                </a:gridCol>
                <a:gridCol w="968913">
                  <a:extLst>
                    <a:ext uri="{9D8B030D-6E8A-4147-A177-3AD203B41FA5}">
                      <a16:colId xmlns:a16="http://schemas.microsoft.com/office/drawing/2014/main" val="1957485307"/>
                    </a:ext>
                  </a:extLst>
                </a:gridCol>
                <a:gridCol w="968913">
                  <a:extLst>
                    <a:ext uri="{9D8B030D-6E8A-4147-A177-3AD203B41FA5}">
                      <a16:colId xmlns:a16="http://schemas.microsoft.com/office/drawing/2014/main" val="1445571858"/>
                    </a:ext>
                  </a:extLst>
                </a:gridCol>
                <a:gridCol w="968913">
                  <a:extLst>
                    <a:ext uri="{9D8B030D-6E8A-4147-A177-3AD203B41FA5}">
                      <a16:colId xmlns:a16="http://schemas.microsoft.com/office/drawing/2014/main" val="2001613946"/>
                    </a:ext>
                  </a:extLst>
                </a:gridCol>
                <a:gridCol w="968913">
                  <a:extLst>
                    <a:ext uri="{9D8B030D-6E8A-4147-A177-3AD203B41FA5}">
                      <a16:colId xmlns:a16="http://schemas.microsoft.com/office/drawing/2014/main" val="1799493953"/>
                    </a:ext>
                  </a:extLst>
                </a:gridCol>
              </a:tblGrid>
              <a:tr h="496802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436303"/>
                  </a:ext>
                </a:extLst>
              </a:tr>
              <a:tr h="496802"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807838"/>
                  </a:ext>
                </a:extLst>
              </a:tr>
              <a:tr h="4968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373312"/>
                  </a:ext>
                </a:extLst>
              </a:tr>
              <a:tr h="4968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+,</a:t>
                      </a:r>
                      <a:r>
                        <a:rPr lang="en-US" baseline="0" dirty="0" smtClean="0"/>
                        <a:t> 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327723"/>
                  </a:ext>
                </a:extLst>
              </a:tr>
              <a:tr h="4968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243441"/>
                  </a:ext>
                </a:extLst>
              </a:tr>
              <a:tr h="4968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17686"/>
                  </a:ext>
                </a:extLst>
              </a:tr>
              <a:tr h="496802">
                <a:tc>
                  <a:txBody>
                    <a:bodyPr/>
                    <a:lstStyle/>
                    <a:p>
                      <a:r>
                        <a:rPr lang="en-US" dirty="0" smtClean="0"/>
                        <a:t>$,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015549"/>
                  </a:ext>
                </a:extLst>
              </a:tr>
              <a:tr h="4968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+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$,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849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29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Imperative View</a:t>
            </a:r>
          </a:p>
        </p:txBody>
      </p:sp>
      <p:sp>
        <p:nvSpPr>
          <p:cNvPr id="5120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table with </a:t>
            </a:r>
            <a:br>
              <a:rPr lang="en-US" dirty="0" smtClean="0"/>
            </a:br>
            <a:r>
              <a:rPr lang="en-US" dirty="0" smtClean="0"/>
              <a:t> #Non-Terminals </a:t>
            </a:r>
            <a:r>
              <a:rPr lang="en-US" dirty="0" smtClean="0">
                <a:sym typeface="Symbol" pitchFamily="18" charset="2"/>
              </a:rPr>
              <a:t></a:t>
            </a:r>
            <a:r>
              <a:rPr lang="en-US" dirty="0" smtClean="0"/>
              <a:t> #Tokens </a:t>
            </a:r>
            <a:br>
              <a:rPr lang="en-US" dirty="0" smtClean="0"/>
            </a:br>
            <a:r>
              <a:rPr lang="en-US" dirty="0" smtClean="0"/>
              <a:t>Entries</a:t>
            </a:r>
          </a:p>
          <a:p>
            <a:r>
              <a:rPr lang="en-US" dirty="0" smtClean="0"/>
              <a:t>If </a:t>
            </a:r>
            <a:r>
              <a:rPr lang="en-US" dirty="0" smtClean="0">
                <a:solidFill>
                  <a:srgbClr val="0070C0"/>
                </a:solidFill>
              </a:rPr>
              <a:t>t </a:t>
            </a:r>
            <a:r>
              <a:rPr lang="en-US" dirty="0" smtClean="0">
                <a:sym typeface="Symbol" pitchFamily="18" charset="2"/>
              </a:rPr>
              <a:t> select(&lt;A&gt;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Symbol" pitchFamily="18" charset="2"/>
              </a:rPr>
              <a:t>) apply the rule “apply the rule &lt;A&gt;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Symbol" pitchFamily="18" charset="2"/>
              </a:rPr>
              <a:t>”</a:t>
            </a:r>
          </a:p>
          <a:p>
            <a:r>
              <a:rPr lang="en-US" dirty="0" smtClean="0">
                <a:sym typeface="Symbol" pitchFamily="18" charset="2"/>
              </a:rPr>
              <a:t>Empty entries correspond to syntax errors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456C2-6812-4472-A10E-DE01B3FD6FEE}" type="slidenum">
              <a:rPr lang="he-IL" altLang="en-US" smtClean="0"/>
              <a:pPr>
                <a:defRPr/>
              </a:pPr>
              <a:t>63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5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7032"/>
            <a:ext cx="7772400" cy="1143000"/>
          </a:xfrm>
        </p:spPr>
        <p:txBody>
          <a:bodyPr/>
          <a:lstStyle/>
          <a:p>
            <a:r>
              <a:rPr lang="en-US" dirty="0" smtClean="0"/>
              <a:t>Summary thus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09872"/>
          </a:xfrm>
        </p:spPr>
        <p:txBody>
          <a:bodyPr/>
          <a:lstStyle/>
          <a:p>
            <a:r>
              <a:rPr lang="en-US" dirty="0" smtClean="0"/>
              <a:t>Predictive parsers are intuitive</a:t>
            </a:r>
          </a:p>
          <a:p>
            <a:r>
              <a:rPr lang="en-US" dirty="0" smtClean="0"/>
              <a:t>Good error detection &amp; recovery</a:t>
            </a:r>
          </a:p>
          <a:p>
            <a:r>
              <a:rPr lang="en-US" dirty="0" smtClean="0"/>
              <a:t>But limited in power</a:t>
            </a:r>
          </a:p>
          <a:p>
            <a:r>
              <a:rPr lang="en-US" dirty="0" smtClean="0"/>
              <a:t>Solutions:</a:t>
            </a:r>
          </a:p>
          <a:p>
            <a:pPr lvl="1"/>
            <a:r>
              <a:rPr lang="en-US" dirty="0" smtClean="0"/>
              <a:t>Limited programming languages: Pascal, Oberon</a:t>
            </a:r>
          </a:p>
          <a:p>
            <a:pPr lvl="1"/>
            <a:r>
              <a:rPr lang="en-US" dirty="0" smtClean="0"/>
              <a:t>Look-ahead</a:t>
            </a:r>
          </a:p>
          <a:p>
            <a:pPr lvl="1"/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456C2-6812-4472-A10E-DE01B3FD6FEE}" type="slidenum">
              <a:rPr lang="he-IL" altLang="en-US" smtClean="0"/>
              <a:pPr>
                <a:defRPr/>
              </a:pPr>
              <a:t>64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98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Example</a:t>
            </a:r>
          </a:p>
        </p:txBody>
      </p:sp>
      <p:sp>
        <p:nvSpPr>
          <p:cNvPr id="52227" name="TextBox 2"/>
          <p:cNvSpPr txBox="1">
            <a:spLocks noChangeArrowheads="1"/>
          </p:cNvSpPr>
          <p:nvPr/>
        </p:nvSpPr>
        <p:spPr bwMode="auto">
          <a:xfrm>
            <a:off x="877888" y="2417763"/>
            <a:ext cx="3646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&lt;E&gt;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 (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&lt;E&gt;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) | </a:t>
            </a:r>
            <a:r>
              <a:rPr lang="en-US" dirty="0">
                <a:solidFill>
                  <a:srgbClr val="00B0F0"/>
                </a:solidFill>
                <a:sym typeface="Wingdings" pitchFamily="2" charset="2"/>
              </a:rPr>
              <a:t>ID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90675" y="41656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5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(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ID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$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&lt;E&gt;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&lt;E&gt;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 </a:t>
                      </a:r>
                      <a:r>
                        <a:rPr lang="en-US" dirty="0" smtClean="0"/>
                        <a:t>(&lt;E&gt;)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&lt;E&gt;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</a:t>
                      </a:r>
                      <a:r>
                        <a:rPr lang="en-US" dirty="0" smtClean="0">
                          <a:solidFill>
                            <a:srgbClr val="00B0F0"/>
                          </a:solidFill>
                          <a:sym typeface="Wingdings" pitchFamily="2" charset="2"/>
                        </a:rPr>
                        <a:t>id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C2DD2-1759-4F0B-8767-685052DCF594}" type="slidenum">
              <a:rPr lang="he-IL" altLang="en-US" smtClean="0"/>
              <a:pPr>
                <a:defRPr/>
              </a:pPr>
              <a:t>65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686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Factoring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grammar contains two productions </a:t>
            </a:r>
          </a:p>
          <a:p>
            <a:pPr lvl="1"/>
            <a:r>
              <a:rPr lang="en-US" dirty="0" smtClean="0"/>
              <a:t>&lt;A&gt; </a:t>
            </a:r>
            <a:r>
              <a:rPr lang="en-US" dirty="0" smtClean="0">
                <a:sym typeface="Wingdings" pitchFamily="2" charset="2"/>
              </a:rPr>
              <a:t> a  </a:t>
            </a:r>
            <a:r>
              <a:rPr lang="en-US" dirty="0" smtClean="0">
                <a:sym typeface="Symbol"/>
              </a:rPr>
              <a:t> </a:t>
            </a:r>
            <a:r>
              <a:rPr lang="en-US" dirty="0" smtClean="0">
                <a:sym typeface="Wingdings" pitchFamily="2" charset="2"/>
              </a:rPr>
              <a:t>| a </a:t>
            </a:r>
            <a:r>
              <a:rPr lang="en-US" dirty="0" smtClean="0">
                <a:sym typeface="Symbol"/>
              </a:rPr>
              <a:t>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then it </a:t>
            </a:r>
            <a:r>
              <a:rPr lang="en-US" dirty="0" err="1" smtClean="0">
                <a:sym typeface="Symbol"/>
              </a:rPr>
              <a:t>it</a:t>
            </a:r>
            <a:r>
              <a:rPr lang="en-US" dirty="0" smtClean="0">
                <a:sym typeface="Symbol"/>
              </a:rPr>
              <a:t> is not LL(1)</a:t>
            </a:r>
            <a:endParaRPr lang="en-US" dirty="0" smtClean="0"/>
          </a:p>
          <a:p>
            <a:r>
              <a:rPr lang="en-US" dirty="0" smtClean="0"/>
              <a:t>Left factor A </a:t>
            </a:r>
            <a:r>
              <a:rPr lang="en-US" dirty="0" smtClean="0">
                <a:sym typeface="Wingdings" pitchFamily="2" charset="2"/>
              </a:rPr>
              <a:t> a </a:t>
            </a:r>
            <a:r>
              <a:rPr lang="en-US" dirty="0" err="1" smtClean="0"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’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                 A’ </a:t>
            </a:r>
            <a:r>
              <a:rPr lang="en-US" dirty="0" smtClean="0">
                <a:sym typeface="Symbol"/>
              </a:rPr>
              <a:t>  </a:t>
            </a:r>
            <a:r>
              <a:rPr lang="en-US" dirty="0" smtClean="0">
                <a:sym typeface="Wingdings" pitchFamily="2" charset="2"/>
              </a:rPr>
              <a:t>| </a:t>
            </a:r>
            <a:r>
              <a:rPr lang="en-US" dirty="0" smtClean="0">
                <a:sym typeface="Symbol"/>
              </a:rPr>
              <a:t> </a:t>
            </a:r>
            <a:endParaRPr lang="en-US" dirty="0" smtClean="0"/>
          </a:p>
          <a:p>
            <a:r>
              <a:rPr lang="en-US" dirty="0" smtClean="0"/>
              <a:t>Can be done for a general grammar</a:t>
            </a:r>
          </a:p>
          <a:p>
            <a:r>
              <a:rPr lang="en-US" dirty="0" smtClean="0"/>
              <a:t>The resulting grammar may or may not be LL(1)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456C2-6812-4472-A10E-DE01B3FD6FEE}" type="slidenum">
              <a:rPr lang="he-IL" altLang="en-US" smtClean="0"/>
              <a:pPr>
                <a:defRPr/>
              </a:pPr>
              <a:t>66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289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Left Recursion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Left recursive grammar is never LL(1)</a:t>
            </a:r>
          </a:p>
          <a:p>
            <a:pPr lvl="1"/>
            <a:r>
              <a:rPr lang="en-US" dirty="0" smtClean="0"/>
              <a:t>&lt;A&gt; </a:t>
            </a:r>
            <a:r>
              <a:rPr lang="en-US" dirty="0" smtClean="0">
                <a:sym typeface="Wingdings" pitchFamily="2" charset="2"/>
              </a:rPr>
              <a:t> &lt;A&gt;a | b</a:t>
            </a:r>
          </a:p>
          <a:p>
            <a:pPr lvl="1"/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&lt;A&gt; </a:t>
            </a:r>
            <a:r>
              <a:rPr lang="en-IL" dirty="0" smtClean="0">
                <a:sym typeface="Wingdings" panose="05000000000000000000" pitchFamily="2" charset="2"/>
              </a:rPr>
              <a:t></a:t>
            </a:r>
            <a:r>
              <a:rPr lang="en-US" dirty="0" smtClean="0">
                <a:sym typeface="Wingdings" panose="05000000000000000000" pitchFamily="2" charset="2"/>
              </a:rPr>
              <a:t> b C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&lt;C&gt; -&gt; epsilon | a &lt;C&gt;</a:t>
            </a:r>
            <a:endParaRPr lang="en-US" dirty="0" smtClean="0"/>
          </a:p>
          <a:p>
            <a:r>
              <a:rPr lang="en-US" dirty="0" smtClean="0"/>
              <a:t>Convert into a right-recursive grammar</a:t>
            </a:r>
          </a:p>
          <a:p>
            <a:r>
              <a:rPr lang="en-US" dirty="0" smtClean="0"/>
              <a:t>Can be done for a general grammar</a:t>
            </a:r>
          </a:p>
          <a:p>
            <a:r>
              <a:rPr lang="en-US" dirty="0" smtClean="0"/>
              <a:t>The resulting grammar may or may not be LL(1)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456C2-6812-4472-A10E-DE01B3FD6FEE}" type="slidenum">
              <a:rPr lang="he-IL" altLang="en-US" smtClean="0"/>
              <a:pPr>
                <a:defRPr/>
              </a:pPr>
              <a:t>67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55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</p:spPr>
        <p:txBody>
          <a:bodyPr/>
          <a:lstStyle/>
          <a:p>
            <a:r>
              <a:rPr lang="en-US" altLang="en-US" sz="3600" smtClean="0">
                <a:solidFill>
                  <a:schemeClr val="tx1"/>
                </a:solidFill>
              </a:rPr>
              <a:t>Predictive Parser for Arithmetic Expressions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Grammar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C-code?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135313" y="2147888"/>
            <a:ext cx="2544762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lain"/>
            </a:pPr>
            <a:r>
              <a:rPr lang="en-US" altLang="en-US">
                <a:solidFill>
                  <a:schemeClr val="tx1"/>
                </a:solidFill>
              </a:rPr>
              <a:t>E 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tx1"/>
                </a:solidFill>
              </a:rPr>
              <a:t> E + T</a:t>
            </a:r>
          </a:p>
          <a:p>
            <a:pPr>
              <a:buFontTx/>
              <a:buAutoNum type="arabicPlain"/>
            </a:pPr>
            <a:r>
              <a:rPr lang="en-US" altLang="en-US">
                <a:solidFill>
                  <a:schemeClr val="tx1"/>
                </a:solidFill>
              </a:rPr>
              <a:t>E 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 T</a:t>
            </a:r>
            <a:endParaRPr lang="en-US" altLang="en-US">
              <a:solidFill>
                <a:schemeClr val="tx1"/>
              </a:solidFill>
            </a:endParaRPr>
          </a:p>
          <a:p>
            <a:pPr>
              <a:buFontTx/>
              <a:buAutoNum type="arabicPlain" startAt="3"/>
            </a:pPr>
            <a:r>
              <a:rPr lang="en-US" altLang="en-US">
                <a:solidFill>
                  <a:schemeClr val="tx1"/>
                </a:solidFill>
              </a:rPr>
              <a:t>T 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tx1"/>
                </a:solidFill>
              </a:rPr>
              <a:t> T * F</a:t>
            </a:r>
          </a:p>
          <a:p>
            <a:pPr>
              <a:buFontTx/>
              <a:buAutoNum type="arabicPlain" startAt="3"/>
            </a:pPr>
            <a:r>
              <a:rPr lang="en-US" altLang="en-US">
                <a:solidFill>
                  <a:schemeClr val="tx1"/>
                </a:solidFill>
              </a:rPr>
              <a:t>T 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 F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5    F 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tx1"/>
                </a:solidFill>
              </a:rPr>
              <a:t> id</a:t>
            </a:r>
          </a:p>
          <a:p>
            <a:r>
              <a:rPr lang="en-US" altLang="en-US">
                <a:solidFill>
                  <a:schemeClr val="tx1"/>
                </a:solidFill>
              </a:rPr>
              <a:t>6    F 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tx1"/>
                </a:solidFill>
              </a:rPr>
              <a:t> (E)</a:t>
            </a:r>
          </a:p>
        </p:txBody>
      </p:sp>
      <p:sp>
        <p:nvSpPr>
          <p:cNvPr id="542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E4AFE6DE-5A27-4FAC-BBF5-C92008E3FA12}" type="slidenum">
              <a:rPr lang="he-IL" altLang="en-US" sz="1400">
                <a:solidFill>
                  <a:schemeClr val="tx1"/>
                </a:solidFill>
              </a:rPr>
              <a:pPr/>
              <a:t>68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</p:spPr>
        <p:txBody>
          <a:bodyPr/>
          <a:lstStyle/>
          <a:p>
            <a:r>
              <a:rPr lang="en-US" altLang="en-US" sz="3200" smtClean="0">
                <a:solidFill>
                  <a:schemeClr val="tx1"/>
                </a:solidFill>
              </a:rPr>
              <a:t>Computing First Sets for Expression Grammar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31950"/>
            <a:ext cx="7772400" cy="2532063"/>
          </a:xfrm>
        </p:spPr>
        <p:txBody>
          <a:bodyPr/>
          <a:lstStyle/>
          <a:p>
            <a:r>
              <a:rPr lang="en-US" altLang="en-US" smtClean="0"/>
              <a:t>Grammar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3135313" y="1541463"/>
            <a:ext cx="2544762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lain"/>
            </a:pPr>
            <a:r>
              <a:rPr lang="en-US" altLang="en-US">
                <a:solidFill>
                  <a:schemeClr val="tx1"/>
                </a:solidFill>
              </a:rPr>
              <a:t>E 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tx1"/>
                </a:solidFill>
              </a:rPr>
              <a:t> E + T</a:t>
            </a:r>
          </a:p>
          <a:p>
            <a:pPr>
              <a:buFontTx/>
              <a:buAutoNum type="arabicPlain"/>
            </a:pPr>
            <a:r>
              <a:rPr lang="en-US" altLang="en-US">
                <a:solidFill>
                  <a:schemeClr val="tx1"/>
                </a:solidFill>
              </a:rPr>
              <a:t>E 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 T</a:t>
            </a:r>
            <a:endParaRPr lang="en-US" altLang="en-US">
              <a:solidFill>
                <a:schemeClr val="tx1"/>
              </a:solidFill>
            </a:endParaRPr>
          </a:p>
          <a:p>
            <a:pPr>
              <a:buFontTx/>
              <a:buAutoNum type="arabicPlain" startAt="3"/>
            </a:pPr>
            <a:r>
              <a:rPr lang="en-US" altLang="en-US">
                <a:solidFill>
                  <a:schemeClr val="tx1"/>
                </a:solidFill>
              </a:rPr>
              <a:t>T 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tx1"/>
                </a:solidFill>
              </a:rPr>
              <a:t> T * F</a:t>
            </a:r>
          </a:p>
          <a:p>
            <a:pPr>
              <a:buFontTx/>
              <a:buAutoNum type="arabicPlain" startAt="3"/>
            </a:pPr>
            <a:r>
              <a:rPr lang="en-US" altLang="en-US">
                <a:solidFill>
                  <a:schemeClr val="tx1"/>
                </a:solidFill>
              </a:rPr>
              <a:t>T 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 F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5    F 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tx1"/>
                </a:solidFill>
              </a:rPr>
              <a:t> id</a:t>
            </a:r>
          </a:p>
          <a:p>
            <a:r>
              <a:rPr lang="en-US" altLang="en-US">
                <a:solidFill>
                  <a:schemeClr val="tx1"/>
                </a:solidFill>
              </a:rPr>
              <a:t>6    F 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tx1"/>
                </a:solidFill>
              </a:rPr>
              <a:t> (E)</a:t>
            </a:r>
          </a:p>
        </p:txBody>
      </p:sp>
      <p:sp>
        <p:nvSpPr>
          <p:cNvPr id="553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90F8ED77-9916-49FE-81FC-8154D6CF4D8D}" type="slidenum">
              <a:rPr lang="he-IL" altLang="en-US" sz="1400">
                <a:solidFill>
                  <a:schemeClr val="tx1"/>
                </a:solidFill>
              </a:rPr>
              <a:pPr/>
              <a:t>69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58875" y="4019550"/>
          <a:ext cx="3048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Modified First Sets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First(F) = {id}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First(F) = {id, (}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First(T) = {id, (}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First(E)={id, (}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First(E+T)</a:t>
                      </a:r>
                      <a:r>
                        <a:rPr lang="en-US" baseline="0" dirty="0" smtClean="0"/>
                        <a:t> = {id, (}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First(T*F)</a:t>
                      </a:r>
                      <a:r>
                        <a:rPr lang="en-US" baseline="0" dirty="0" smtClean="0"/>
                        <a:t> = {id, (}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765675" y="3973513"/>
          <a:ext cx="2716213" cy="2570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7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8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Rule</a:t>
                      </a:r>
                      <a:endParaRPr lang="en-US" sz="1800" dirty="0"/>
                    </a:p>
                  </a:txBody>
                  <a:tcPr marL="91464" marR="91464"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Select</a:t>
                      </a:r>
                      <a:endParaRPr lang="en-US" sz="1800" dirty="0"/>
                    </a:p>
                  </a:txBody>
                  <a:tcPr marL="91464" marR="91464"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39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64" marR="91464"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{id, (}</a:t>
                      </a:r>
                      <a:endParaRPr lang="en-US" sz="1800" dirty="0"/>
                    </a:p>
                  </a:txBody>
                  <a:tcPr marL="91464" marR="91464"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39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1464" marR="91464" marT="45728" marB="45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{id, (}</a:t>
                      </a:r>
                    </a:p>
                  </a:txBody>
                  <a:tcPr marL="91464" marR="91464"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39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1464" marR="91464" marT="45728" marB="45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{id, (}</a:t>
                      </a:r>
                    </a:p>
                  </a:txBody>
                  <a:tcPr marL="91464" marR="91464"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39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91464" marR="91464" marT="45728" marB="45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{id, (}</a:t>
                      </a:r>
                    </a:p>
                  </a:txBody>
                  <a:tcPr marL="91464" marR="91464"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39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L="91464" marR="91464"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id</a:t>
                      </a:r>
                      <a:endParaRPr lang="en-US" sz="1800" dirty="0"/>
                    </a:p>
                  </a:txBody>
                  <a:tcPr marL="91464" marR="91464"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39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L="91464" marR="91464"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(</a:t>
                      </a:r>
                      <a:endParaRPr lang="en-US" sz="1800" dirty="0"/>
                    </a:p>
                  </a:txBody>
                  <a:tcPr marL="91464" marR="91464"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Benefits of formal definitions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Intellectual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Better understanding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Formal proofs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Mechanical checks by computer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Tool generation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Consistency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Entailment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Query evaluation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456C2-6812-4472-A10E-DE01B3FD6FEE}" type="slidenum">
              <a:rPr lang="he-IL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267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401638"/>
            <a:ext cx="8458200" cy="1143000"/>
          </a:xfrm>
        </p:spPr>
        <p:txBody>
          <a:bodyPr/>
          <a:lstStyle/>
          <a:p>
            <a:r>
              <a:rPr lang="en-US" altLang="en-US" sz="2800" smtClean="0">
                <a:solidFill>
                  <a:schemeClr val="tx1"/>
                </a:solidFill>
              </a:rPr>
              <a:t>Select sets for modified expression grammar </a:t>
            </a:r>
          </a:p>
        </p:txBody>
      </p:sp>
      <p:sp>
        <p:nvSpPr>
          <p:cNvPr id="56323" name="Text Box 4"/>
          <p:cNvSpPr txBox="1">
            <a:spLocks noChangeArrowheads="1"/>
          </p:cNvSpPr>
          <p:nvPr/>
        </p:nvSpPr>
        <p:spPr bwMode="auto">
          <a:xfrm>
            <a:off x="76200" y="1531938"/>
            <a:ext cx="2093913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lain"/>
            </a:pPr>
            <a:r>
              <a:rPr lang="en-US" altLang="en-US">
                <a:solidFill>
                  <a:schemeClr val="tx1"/>
                </a:solidFill>
              </a:rPr>
              <a:t>E 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tx1"/>
                </a:solidFill>
              </a:rPr>
              <a:t> T E’</a:t>
            </a:r>
          </a:p>
          <a:p>
            <a:pPr>
              <a:buFontTx/>
              <a:buAutoNum type="arabicPlain"/>
            </a:pPr>
            <a:r>
              <a:rPr lang="en-US" altLang="en-US">
                <a:solidFill>
                  <a:schemeClr val="tx1"/>
                </a:solidFill>
              </a:rPr>
              <a:t>E’ 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 </a:t>
            </a:r>
          </a:p>
          <a:p>
            <a:pPr>
              <a:buFontTx/>
              <a:buAutoNum type="arabicPlain"/>
            </a:pP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E’ + T E’</a:t>
            </a:r>
          </a:p>
          <a:p>
            <a:pPr>
              <a:buFontTx/>
              <a:buAutoNum type="arabicPlain"/>
            </a:pPr>
            <a:r>
              <a:rPr lang="en-US" altLang="en-US" i="1">
                <a:solidFill>
                  <a:schemeClr val="tx1"/>
                </a:solidFill>
              </a:rPr>
              <a:t>T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</a:t>
            </a:r>
            <a:r>
              <a:rPr lang="en-US" altLang="en-US" i="1">
                <a:solidFill>
                  <a:schemeClr val="tx1"/>
                </a:solidFill>
              </a:rPr>
              <a:t> F T’</a:t>
            </a:r>
          </a:p>
          <a:p>
            <a:pPr>
              <a:buFontTx/>
              <a:buAutoNum type="arabicPlain"/>
            </a:pPr>
            <a:r>
              <a:rPr lang="en-US" altLang="en-US">
                <a:solidFill>
                  <a:schemeClr val="tx1"/>
                </a:solidFill>
              </a:rPr>
              <a:t>T’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  </a:t>
            </a:r>
          </a:p>
          <a:p>
            <a:pPr>
              <a:buFontTx/>
              <a:buAutoNum type="arabicPlain"/>
            </a:pPr>
            <a:r>
              <a:rPr lang="en-US" altLang="en-US">
                <a:solidFill>
                  <a:schemeClr val="tx1"/>
                </a:solidFill>
              </a:rPr>
              <a:t>T’ 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 * F T’ </a:t>
            </a:r>
          </a:p>
          <a:p>
            <a:pPr>
              <a:buFontTx/>
              <a:buAutoNum type="arabicPlain"/>
            </a:pP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F 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tx1"/>
                </a:solidFill>
              </a:rPr>
              <a:t> id</a:t>
            </a:r>
          </a:p>
          <a:p>
            <a:pPr>
              <a:buFontTx/>
              <a:buAutoNum type="arabicPlain"/>
            </a:pPr>
            <a:r>
              <a:rPr lang="en-US" altLang="en-US">
                <a:solidFill>
                  <a:schemeClr val="tx1"/>
                </a:solidFill>
              </a:rPr>
              <a:t> F 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tx1"/>
                </a:solidFill>
              </a:rPr>
              <a:t> (E)</a:t>
            </a:r>
          </a:p>
        </p:txBody>
      </p:sp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B9BCB288-41BC-40E2-B3EA-2CACE0E06968}" type="slidenum">
              <a:rPr lang="he-IL" altLang="en-US" sz="1400">
                <a:solidFill>
                  <a:schemeClr val="tx1"/>
                </a:solidFill>
              </a:rPr>
              <a:pPr/>
              <a:t>70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38363" y="1630363"/>
          <a:ext cx="2041525" cy="4948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581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First Sets</a:t>
                      </a:r>
                      <a:endParaRPr lang="en-US" sz="1800" dirty="0"/>
                    </a:p>
                  </a:txBody>
                  <a:tcPr marL="91411" marR="91411"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First(F) = {id, (}</a:t>
                      </a:r>
                      <a:endParaRPr lang="en-US" sz="1800" dirty="0"/>
                    </a:p>
                  </a:txBody>
                  <a:tcPr marL="91411" marR="91411"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First(T) = {id, (}</a:t>
                      </a:r>
                    </a:p>
                  </a:txBody>
                  <a:tcPr marL="91411" marR="91411" marT="45722" marB="4572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3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First(E)={id, (}</a:t>
                      </a:r>
                      <a:endParaRPr lang="en-US" sz="1800" dirty="0"/>
                    </a:p>
                  </a:txBody>
                  <a:tcPr marL="91411" marR="91411" marT="45722" marB="4572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3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First(E’)</a:t>
                      </a:r>
                      <a:r>
                        <a:rPr lang="en-US" sz="1800" baseline="0" dirty="0" smtClean="0"/>
                        <a:t> = {+}</a:t>
                      </a:r>
                      <a:endParaRPr lang="en-US" sz="1800" dirty="0"/>
                    </a:p>
                  </a:txBody>
                  <a:tcPr marL="91411" marR="91411" marT="45722" marB="4572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3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First(T’)</a:t>
                      </a:r>
                      <a:r>
                        <a:rPr lang="en-US" sz="1800" baseline="0" dirty="0" smtClean="0"/>
                        <a:t> = {*}</a:t>
                      </a:r>
                      <a:endParaRPr lang="en-US" sz="1800" dirty="0"/>
                    </a:p>
                  </a:txBody>
                  <a:tcPr marL="91411" marR="91411" marT="45722" marB="4572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3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First(T</a:t>
                      </a:r>
                      <a:r>
                        <a:rPr lang="en-US" sz="1800" baseline="0" dirty="0" smtClean="0"/>
                        <a:t> E’)= {id, (}</a:t>
                      </a:r>
                      <a:endParaRPr lang="en-US" sz="1800" dirty="0"/>
                    </a:p>
                  </a:txBody>
                  <a:tcPr marL="91411" marR="91411" marT="45722" marB="4572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3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First(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sym typeface="Symbol"/>
                        </a:rPr>
                        <a:t>) = {}</a:t>
                      </a:r>
                      <a:endParaRPr lang="en-US" sz="1800" dirty="0"/>
                    </a:p>
                  </a:txBody>
                  <a:tcPr marL="91411" marR="91411" marT="45722" marB="4572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3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First(+ T E’) = {+}</a:t>
                      </a:r>
                      <a:endParaRPr lang="en-US" sz="1800" dirty="0"/>
                    </a:p>
                  </a:txBody>
                  <a:tcPr marL="91411" marR="91411" marT="45722" marB="4572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3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First(F</a:t>
                      </a:r>
                      <a:r>
                        <a:rPr lang="en-US" sz="1800" baseline="0" dirty="0" smtClean="0"/>
                        <a:t> T) = {id, ( }</a:t>
                      </a:r>
                      <a:endParaRPr lang="en-US" sz="1800" dirty="0"/>
                    </a:p>
                  </a:txBody>
                  <a:tcPr marL="91411" marR="91411" marT="45722" marB="45722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03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First(*</a:t>
                      </a:r>
                      <a:r>
                        <a:rPr lang="en-US" sz="1800" baseline="0" dirty="0" smtClean="0"/>
                        <a:t> F T’) = {*}</a:t>
                      </a:r>
                    </a:p>
                  </a:txBody>
                  <a:tcPr marL="91411" marR="91411" marT="45722" marB="45722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1035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First(id) = {id}</a:t>
                      </a:r>
                    </a:p>
                  </a:txBody>
                  <a:tcPr marL="91411" marR="91411" marT="45722" marB="45722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1035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First(( E )) = {(}</a:t>
                      </a:r>
                    </a:p>
                  </a:txBody>
                  <a:tcPr marL="91411" marR="91411" marT="45722" marB="45722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761163" y="1554163"/>
          <a:ext cx="2308225" cy="3303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9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67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Rule</a:t>
                      </a:r>
                      <a:endParaRPr lang="en-US" sz="1800" dirty="0"/>
                    </a:p>
                  </a:txBody>
                  <a:tcPr marL="91433" marR="91433"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Select</a:t>
                      </a:r>
                      <a:endParaRPr lang="en-US" sz="1800" dirty="0"/>
                    </a:p>
                  </a:txBody>
                  <a:tcPr marL="91433" marR="91433" marT="45709" marB="4570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23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33" marR="91433"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{id, (}</a:t>
                      </a:r>
                      <a:endParaRPr lang="en-US" sz="1800" dirty="0"/>
                    </a:p>
                  </a:txBody>
                  <a:tcPr marL="91433" marR="91433" marT="45709" marB="457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23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1433" marR="91433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{$, )}</a:t>
                      </a:r>
                    </a:p>
                  </a:txBody>
                  <a:tcPr marL="91433" marR="91433" marT="45709" marB="4570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23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1433" marR="91433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{+}</a:t>
                      </a:r>
                    </a:p>
                  </a:txBody>
                  <a:tcPr marL="91433" marR="91433" marT="45709" marB="4570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23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91433" marR="91433"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{id, (}</a:t>
                      </a:r>
                    </a:p>
                  </a:txBody>
                  <a:tcPr marL="91433" marR="91433" marT="45709" marB="4570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23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L="91433" marR="91433"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{</a:t>
                      </a:r>
                      <a:r>
                        <a:rPr lang="en-US" sz="1800" baseline="0" dirty="0" smtClean="0"/>
                        <a:t> +, ), $}</a:t>
                      </a:r>
                      <a:endParaRPr lang="en-US" sz="1800" dirty="0"/>
                    </a:p>
                  </a:txBody>
                  <a:tcPr marL="91433" marR="91433" marT="45709" marB="4570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23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L="91433" marR="91433"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{*}</a:t>
                      </a:r>
                      <a:endParaRPr lang="en-US" sz="1800" dirty="0"/>
                    </a:p>
                  </a:txBody>
                  <a:tcPr marL="91433" marR="91433" marT="45709" marB="4570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23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L="91433" marR="91433"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{id}</a:t>
                      </a:r>
                      <a:endParaRPr lang="en-US" sz="1800" dirty="0"/>
                    </a:p>
                  </a:txBody>
                  <a:tcPr marL="91433" marR="91433" marT="45709" marB="4570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23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L="91433" marR="91433"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{(}</a:t>
                      </a:r>
                      <a:endParaRPr lang="en-US" sz="1800" dirty="0"/>
                    </a:p>
                  </a:txBody>
                  <a:tcPr marL="91433" marR="91433" marT="45709" marB="45709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338638" y="1562100"/>
          <a:ext cx="2352675" cy="2344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54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Follow Sets</a:t>
                      </a:r>
                      <a:endParaRPr lang="en-US" sz="1800" dirty="0"/>
                    </a:p>
                  </a:txBody>
                  <a:tcPr marL="91447" marR="91447" marT="45731" marB="4573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65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Follow(E) = {$, )}</a:t>
                      </a:r>
                      <a:endParaRPr lang="en-US" sz="1800" dirty="0"/>
                    </a:p>
                  </a:txBody>
                  <a:tcPr marL="91447" marR="91447" marT="45731" marB="4573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6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Follow(E’) = {$, )}</a:t>
                      </a:r>
                      <a:endParaRPr lang="en-US" sz="1800" dirty="0"/>
                    </a:p>
                  </a:txBody>
                  <a:tcPr marL="91447" marR="91447" marT="45731" marB="4573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3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Follow(T) = {+, ), $}</a:t>
                      </a:r>
                    </a:p>
                  </a:txBody>
                  <a:tcPr marL="91447" marR="91447" marT="45731" marB="4573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65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Follow(T’)={+, ), $}</a:t>
                      </a:r>
                      <a:endParaRPr lang="en-US" sz="1800" dirty="0"/>
                    </a:p>
                  </a:txBody>
                  <a:tcPr marL="91447" marR="91447" marT="45731" marB="4573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8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Follow(F)</a:t>
                      </a:r>
                      <a:r>
                        <a:rPr lang="en-US" sz="1800" baseline="0" dirty="0" smtClean="0"/>
                        <a:t> = {*, +, ), $}</a:t>
                      </a:r>
                      <a:endParaRPr lang="en-US" sz="1800" dirty="0"/>
                    </a:p>
                  </a:txBody>
                  <a:tcPr marL="91447" marR="91447" marT="45731" marB="4573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&amp; Theoretical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Rich history in linguistics (Panini, Chomsky)</a:t>
            </a:r>
          </a:p>
          <a:p>
            <a:r>
              <a:rPr lang="en-US" dirty="0" smtClean="0"/>
              <a:t>Used in Algol’60 (</a:t>
            </a:r>
            <a:r>
              <a:rPr lang="en-US" dirty="0" err="1" smtClean="0"/>
              <a:t>Naur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Decidable problems</a:t>
            </a:r>
          </a:p>
          <a:p>
            <a:pPr lvl="1"/>
            <a:r>
              <a:rPr lang="en-US" dirty="0" smtClean="0"/>
              <a:t>Emptiness</a:t>
            </a:r>
          </a:p>
          <a:p>
            <a:pPr lvl="1"/>
            <a:r>
              <a:rPr lang="en-US" dirty="0" smtClean="0"/>
              <a:t>Finiteness</a:t>
            </a:r>
          </a:p>
          <a:p>
            <a:pPr lvl="1"/>
            <a:r>
              <a:rPr lang="en-US" dirty="0" smtClean="0"/>
              <a:t>Derivation</a:t>
            </a:r>
          </a:p>
          <a:p>
            <a:pPr lvl="1"/>
            <a:r>
              <a:rPr lang="en-US" dirty="0" smtClean="0"/>
              <a:t>LL(1) grammar</a:t>
            </a:r>
          </a:p>
          <a:p>
            <a:r>
              <a:rPr lang="en-US" dirty="0" err="1" smtClean="0"/>
              <a:t>Undecidable</a:t>
            </a:r>
            <a:r>
              <a:rPr lang="en-US" dirty="0" smtClean="0"/>
              <a:t> problems </a:t>
            </a:r>
          </a:p>
          <a:p>
            <a:pPr lvl="1"/>
            <a:r>
              <a:rPr lang="en-US" dirty="0" smtClean="0"/>
              <a:t>Inclusion</a:t>
            </a:r>
          </a:p>
          <a:p>
            <a:pPr lvl="1"/>
            <a:r>
              <a:rPr lang="en-US" dirty="0" smtClean="0"/>
              <a:t>Equivalence</a:t>
            </a:r>
          </a:p>
          <a:p>
            <a:pPr lvl="1"/>
            <a:r>
              <a:rPr lang="en-US" dirty="0" smtClean="0"/>
              <a:t>Ambiguity</a:t>
            </a:r>
          </a:p>
          <a:p>
            <a:pPr lvl="1"/>
            <a:r>
              <a:rPr lang="en-US" dirty="0" smtClean="0"/>
              <a:t>“LL(1) language”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456C2-6812-4472-A10E-DE01B3FD6FEE}" type="slidenum">
              <a:rPr lang="he-IL" altLang="en-US" smtClean="0"/>
              <a:pPr>
                <a:defRPr/>
              </a:pPr>
              <a:t>71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889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608013" y="974725"/>
            <a:ext cx="506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73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5734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Context free grammars provide a natural way to define the syntax of programming languages</a:t>
            </a:r>
          </a:p>
          <a:p>
            <a:r>
              <a:rPr lang="en-US" altLang="en-US" sz="2800" smtClean="0"/>
              <a:t>Ambiguity may be resolved</a:t>
            </a:r>
          </a:p>
          <a:p>
            <a:r>
              <a:rPr lang="en-US" altLang="en-US" sz="2800" smtClean="0"/>
              <a:t>Predictive parsing is natural</a:t>
            </a:r>
          </a:p>
          <a:p>
            <a:pPr lvl="1"/>
            <a:r>
              <a:rPr lang="en-US" altLang="en-US" sz="2400" smtClean="0"/>
              <a:t>Good error messages</a:t>
            </a:r>
          </a:p>
          <a:p>
            <a:pPr lvl="1"/>
            <a:r>
              <a:rPr lang="en-US" altLang="en-US" sz="2400" smtClean="0"/>
              <a:t>Natural error recovery</a:t>
            </a:r>
          </a:p>
          <a:p>
            <a:pPr lvl="1"/>
            <a:r>
              <a:rPr lang="en-US" altLang="en-US" sz="2400" smtClean="0"/>
              <a:t>But not expressive enough</a:t>
            </a:r>
          </a:p>
          <a:p>
            <a:r>
              <a:rPr lang="en-US" altLang="en-US" sz="2800" smtClean="0"/>
              <a:t>Bttom-up parsing is more expressible</a:t>
            </a: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F646F80C-6BD3-4B22-8B1E-B96160D8CA94}" type="slidenum">
              <a:rPr lang="he-IL" altLang="en-US" sz="1400">
                <a:solidFill>
                  <a:schemeClr val="tx1"/>
                </a:solidFill>
              </a:rPr>
              <a:pPr/>
              <a:t>72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What is a good formal definition?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Natural</a:t>
            </a:r>
          </a:p>
          <a:p>
            <a:r>
              <a:rPr lang="en-US" smtClean="0">
                <a:solidFill>
                  <a:srgbClr val="000000"/>
                </a:solidFill>
              </a:rPr>
              <a:t>Concise</a:t>
            </a:r>
          </a:p>
          <a:p>
            <a:r>
              <a:rPr lang="en-US" smtClean="0">
                <a:solidFill>
                  <a:srgbClr val="000000"/>
                </a:solidFill>
              </a:rPr>
              <a:t>Easy to understand</a:t>
            </a:r>
          </a:p>
          <a:p>
            <a:r>
              <a:rPr lang="en-US" smtClean="0">
                <a:solidFill>
                  <a:srgbClr val="000000"/>
                </a:solidFill>
              </a:rPr>
              <a:t>Permits effective mechanical reasoning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456C2-6812-4472-A10E-DE01B3FD6FEE}" type="slidenum">
              <a:rPr lang="he-IL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417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>
                <a:solidFill>
                  <a:srgbClr val="000000"/>
                </a:solidFill>
              </a:rPr>
              <a:t>Benefits of formal syntax for </a:t>
            </a:r>
            <a:br>
              <a:rPr lang="en-US" sz="4000" smtClean="0">
                <a:solidFill>
                  <a:srgbClr val="000000"/>
                </a:solidFill>
              </a:rPr>
            </a:br>
            <a:r>
              <a:rPr lang="en-US" sz="4000" smtClean="0">
                <a:solidFill>
                  <a:srgbClr val="000000"/>
                </a:solidFill>
              </a:rPr>
              <a:t> programming language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>
                <a:solidFill>
                  <a:srgbClr val="000000"/>
                </a:solidFill>
              </a:rPr>
              <a:t>Intellectual</a:t>
            </a:r>
          </a:p>
          <a:p>
            <a:r>
              <a:rPr lang="en-US" sz="2400" smtClean="0">
                <a:solidFill>
                  <a:srgbClr val="000000"/>
                </a:solidFill>
              </a:rPr>
              <a:t>Simplicity </a:t>
            </a:r>
          </a:p>
          <a:p>
            <a:r>
              <a:rPr lang="en-US" sz="2400" smtClean="0">
                <a:solidFill>
                  <a:srgbClr val="000000"/>
                </a:solidFill>
              </a:rPr>
              <a:t>Better understanding</a:t>
            </a:r>
          </a:p>
          <a:p>
            <a:pPr lvl="1"/>
            <a:r>
              <a:rPr lang="en-US" sz="2000" smtClean="0">
                <a:solidFill>
                  <a:srgbClr val="000000"/>
                </a:solidFill>
              </a:rPr>
              <a:t>Interaction between different parts</a:t>
            </a:r>
          </a:p>
          <a:p>
            <a:r>
              <a:rPr lang="en-US" sz="2400" smtClean="0">
                <a:solidFill>
                  <a:srgbClr val="000000"/>
                </a:solidFill>
              </a:rPr>
              <a:t>Abstraction</a:t>
            </a:r>
          </a:p>
          <a:p>
            <a:pPr lvl="1"/>
            <a:r>
              <a:rPr lang="en-US" sz="2000" smtClean="0">
                <a:solidFill>
                  <a:srgbClr val="000000"/>
                </a:solidFill>
              </a:rPr>
              <a:t>Portability</a:t>
            </a:r>
          </a:p>
          <a:p>
            <a:r>
              <a:rPr lang="en-US" sz="2400" smtClean="0">
                <a:solidFill>
                  <a:srgbClr val="000000"/>
                </a:solidFill>
              </a:rPr>
              <a:t>Tool generations</a:t>
            </a:r>
          </a:p>
          <a:p>
            <a:pPr lvl="1"/>
            <a:r>
              <a:rPr lang="en-US" sz="2000" smtClean="0">
                <a:solidFill>
                  <a:srgbClr val="000000"/>
                </a:solidFill>
              </a:rPr>
              <a:t>Parser</a:t>
            </a:r>
          </a:p>
          <a:p>
            <a:pPr lvl="1"/>
            <a:endParaRPr lang="en-US" sz="2000" smtClean="0">
              <a:solidFill>
                <a:srgbClr val="000000"/>
              </a:solidFill>
            </a:endParaRPr>
          </a:p>
          <a:p>
            <a:pPr lvl="1"/>
            <a:endParaRPr lang="en-US" sz="2000" smtClean="0">
              <a:solidFill>
                <a:srgbClr val="000000"/>
              </a:solidFill>
            </a:endParaRPr>
          </a:p>
          <a:p>
            <a:pPr lvl="1"/>
            <a:endParaRPr lang="en-US" sz="2000" smtClean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456C2-6812-4472-A10E-DE01B3FD6FEE}" type="slidenum">
              <a:rPr lang="he-IL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734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Designs\ANGLES.POT</Template>
  <TotalTime>13912</TotalTime>
  <Words>3667</Words>
  <Application>Microsoft Office PowerPoint</Application>
  <PresentationFormat>On-screen Show (4:3)</PresentationFormat>
  <Paragraphs>938</Paragraphs>
  <Slides>72</Slides>
  <Notes>49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  <vt:variant>
        <vt:lpstr>Custom Shows</vt:lpstr>
      </vt:variant>
      <vt:variant>
        <vt:i4>1</vt:i4>
      </vt:variant>
    </vt:vector>
  </HeadingPairs>
  <TitlesOfParts>
    <vt:vector size="82" baseType="lpstr">
      <vt:lpstr>Arial</vt:lpstr>
      <vt:lpstr>Consolas</vt:lpstr>
      <vt:lpstr>Courier New</vt:lpstr>
      <vt:lpstr>Math C</vt:lpstr>
      <vt:lpstr>Monotype Sorts</vt:lpstr>
      <vt:lpstr>Symbol</vt:lpstr>
      <vt:lpstr>Times New Roman</vt:lpstr>
      <vt:lpstr>Wingdings</vt:lpstr>
      <vt:lpstr>Default Design</vt:lpstr>
      <vt:lpstr>Syntax Analysis</vt:lpstr>
      <vt:lpstr>A motivating example</vt:lpstr>
      <vt:lpstr>Solution (lexical analysis)</vt:lpstr>
      <vt:lpstr>PowerPoint Presentation</vt:lpstr>
      <vt:lpstr>Solution (syntax analysis)</vt:lpstr>
      <vt:lpstr>Subjects</vt:lpstr>
      <vt:lpstr>Benefits of formal definitions</vt:lpstr>
      <vt:lpstr>What is a good formal definition?</vt:lpstr>
      <vt:lpstr>Benefits of formal syntax for   programming language</vt:lpstr>
      <vt:lpstr>Basic Compiler Phases</vt:lpstr>
      <vt:lpstr>Syntax Analysis (Parsing)</vt:lpstr>
      <vt:lpstr>Handling Syntax Errors</vt:lpstr>
      <vt:lpstr>Example</vt:lpstr>
      <vt:lpstr>The Valid Prefix Property</vt:lpstr>
      <vt:lpstr>Error Diagnosis</vt:lpstr>
      <vt:lpstr>Error Recovery</vt:lpstr>
      <vt:lpstr>Recursive Syntax Definitions</vt:lpstr>
      <vt:lpstr>Expression Definitions</vt:lpstr>
      <vt:lpstr>Statement Definitions</vt:lpstr>
      <vt:lpstr>C Example</vt:lpstr>
      <vt:lpstr>Context Free Grammars </vt:lpstr>
      <vt:lpstr>Example Context Free Grammar</vt:lpstr>
      <vt:lpstr>Derivations </vt:lpstr>
      <vt:lpstr>Parse Trees </vt:lpstr>
      <vt:lpstr>Example Parse Tree</vt:lpstr>
      <vt:lpstr>Ambiguous  Grammars</vt:lpstr>
      <vt:lpstr>A Grammar for Arithmetic Expressions</vt:lpstr>
      <vt:lpstr>Drawbacks of  Ambiguous Grammars</vt:lpstr>
      <vt:lpstr>Non Ambiguous Grammar for Arithmetic Expressions</vt:lpstr>
      <vt:lpstr>Non Ambiguous Grammars for Arithmetic Expressions</vt:lpstr>
      <vt:lpstr>The Parsing Problem</vt:lpstr>
      <vt:lpstr>Parser Generators</vt:lpstr>
      <vt:lpstr>Pushdown Automaton </vt:lpstr>
      <vt:lpstr>Efficient Parsers </vt:lpstr>
      <vt:lpstr>Designing a parser </vt:lpstr>
      <vt:lpstr>Kinds of Parsers </vt:lpstr>
      <vt:lpstr>Top-Down Parsing</vt:lpstr>
      <vt:lpstr>PowerPoint Presentation</vt:lpstr>
      <vt:lpstr>Bottom-Up Parsing</vt:lpstr>
      <vt:lpstr>Example Grammar for Predictive Parsing</vt:lpstr>
      <vt:lpstr>Example Predictive Parser</vt:lpstr>
      <vt:lpstr>Bad Example for Predictive Parsing</vt:lpstr>
      <vt:lpstr>Efficient Predictive Parsers </vt:lpstr>
      <vt:lpstr>Automatically Constructing Predictive Parser</vt:lpstr>
      <vt:lpstr>Predictive Parser Generation</vt:lpstr>
      <vt:lpstr>Bad Example for Predictive Parsing</vt:lpstr>
      <vt:lpstr>Good Example for Predictive Parsing</vt:lpstr>
      <vt:lpstr>Ambiguous Grammar</vt:lpstr>
      <vt:lpstr>Ambiguous Grammar</vt:lpstr>
      <vt:lpstr>Computing First Sets</vt:lpstr>
      <vt:lpstr>Computing First Iteratively</vt:lpstr>
      <vt:lpstr>A Simple Example</vt:lpstr>
      <vt:lpstr>Ambiguous Grammar</vt:lpstr>
      <vt:lpstr>Constructing Predictive Parser</vt:lpstr>
      <vt:lpstr>Handling Nullable Non-Terminals</vt:lpstr>
      <vt:lpstr>Predictive Parser</vt:lpstr>
      <vt:lpstr>Handling Nullable Non-Terminals</vt:lpstr>
      <vt:lpstr>Handling Nullable Non-Terminals</vt:lpstr>
      <vt:lpstr>Handling Nullable Non-Terminals</vt:lpstr>
      <vt:lpstr>Computing First For Nullable Non-Terminals</vt:lpstr>
      <vt:lpstr>Computing Follow Iteratively</vt:lpstr>
      <vt:lpstr>Iteratively Computing Follow</vt:lpstr>
      <vt:lpstr>An Imperative View</vt:lpstr>
      <vt:lpstr>Summary thus far</vt:lpstr>
      <vt:lpstr>A Simple Example</vt:lpstr>
      <vt:lpstr>Left Factoring</vt:lpstr>
      <vt:lpstr>Left Recursion</vt:lpstr>
      <vt:lpstr>Predictive Parser for Arithmetic Expressions</vt:lpstr>
      <vt:lpstr>Computing First Sets for Expression Grammar</vt:lpstr>
      <vt:lpstr>Select sets for modified expression grammar </vt:lpstr>
      <vt:lpstr>History &amp; Theoretical Properties</vt:lpstr>
      <vt:lpstr>Summary</vt:lpstr>
      <vt:lpstr>Custom Show 1</vt:lpstr>
    </vt:vector>
  </TitlesOfParts>
  <Company>Tel-Aviv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Lexical Analysis</dc:title>
  <dc:creator>Mooly Sagiv</dc:creator>
  <cp:lastModifiedBy>msagiv</cp:lastModifiedBy>
  <cp:revision>630</cp:revision>
  <cp:lastPrinted>1999-03-30T06:08:28Z</cp:lastPrinted>
  <dcterms:created xsi:type="dcterms:W3CDTF">1998-04-16T20:54:14Z</dcterms:created>
  <dcterms:modified xsi:type="dcterms:W3CDTF">2021-01-25T08:47:13Z</dcterms:modified>
</cp:coreProperties>
</file>