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2"/>
  </p:notesMasterIdLst>
  <p:handoutMasterIdLst>
    <p:handoutMasterId r:id="rId73"/>
  </p:handoutMasterIdLst>
  <p:sldIdLst>
    <p:sldId id="256" r:id="rId2"/>
    <p:sldId id="575" r:id="rId3"/>
    <p:sldId id="462" r:id="rId4"/>
    <p:sldId id="514" r:id="rId5"/>
    <p:sldId id="521" r:id="rId6"/>
    <p:sldId id="491" r:id="rId7"/>
    <p:sldId id="576" r:id="rId8"/>
    <p:sldId id="492" r:id="rId9"/>
    <p:sldId id="494" r:id="rId10"/>
    <p:sldId id="493" r:id="rId11"/>
    <p:sldId id="495" r:id="rId12"/>
    <p:sldId id="496" r:id="rId13"/>
    <p:sldId id="519" r:id="rId14"/>
    <p:sldId id="520" r:id="rId15"/>
    <p:sldId id="522" r:id="rId16"/>
    <p:sldId id="523" r:id="rId17"/>
    <p:sldId id="497" r:id="rId18"/>
    <p:sldId id="498" r:id="rId19"/>
    <p:sldId id="502" r:id="rId20"/>
    <p:sldId id="501" r:id="rId21"/>
    <p:sldId id="524" r:id="rId22"/>
    <p:sldId id="525" r:id="rId23"/>
    <p:sldId id="503" r:id="rId24"/>
    <p:sldId id="528" r:id="rId25"/>
    <p:sldId id="527" r:id="rId26"/>
    <p:sldId id="529" r:id="rId27"/>
    <p:sldId id="530" r:id="rId28"/>
    <p:sldId id="573" r:id="rId29"/>
    <p:sldId id="531" r:id="rId30"/>
    <p:sldId id="532" r:id="rId31"/>
    <p:sldId id="533" r:id="rId32"/>
    <p:sldId id="534" r:id="rId33"/>
    <p:sldId id="535" r:id="rId34"/>
    <p:sldId id="536" r:id="rId35"/>
    <p:sldId id="537" r:id="rId36"/>
    <p:sldId id="538" r:id="rId37"/>
    <p:sldId id="539" r:id="rId38"/>
    <p:sldId id="540" r:id="rId39"/>
    <p:sldId id="541" r:id="rId40"/>
    <p:sldId id="543" r:id="rId41"/>
    <p:sldId id="542" r:id="rId42"/>
    <p:sldId id="544" r:id="rId43"/>
    <p:sldId id="545" r:id="rId44"/>
    <p:sldId id="546" r:id="rId45"/>
    <p:sldId id="547" r:id="rId46"/>
    <p:sldId id="561" r:id="rId47"/>
    <p:sldId id="574" r:id="rId48"/>
    <p:sldId id="548" r:id="rId49"/>
    <p:sldId id="550" r:id="rId50"/>
    <p:sldId id="551" r:id="rId51"/>
    <p:sldId id="552" r:id="rId52"/>
    <p:sldId id="553" r:id="rId53"/>
    <p:sldId id="554" r:id="rId54"/>
    <p:sldId id="555" r:id="rId55"/>
    <p:sldId id="563" r:id="rId56"/>
    <p:sldId id="564" r:id="rId57"/>
    <p:sldId id="565" r:id="rId58"/>
    <p:sldId id="566" r:id="rId59"/>
    <p:sldId id="567" r:id="rId60"/>
    <p:sldId id="569" r:id="rId61"/>
    <p:sldId id="570" r:id="rId62"/>
    <p:sldId id="571" r:id="rId63"/>
    <p:sldId id="556" r:id="rId64"/>
    <p:sldId id="557" r:id="rId65"/>
    <p:sldId id="562" r:id="rId66"/>
    <p:sldId id="572" r:id="rId67"/>
    <p:sldId id="559" r:id="rId68"/>
    <p:sldId id="560" r:id="rId69"/>
    <p:sldId id="511" r:id="rId70"/>
    <p:sldId id="515" r:id="rId71"/>
  </p:sldIdLst>
  <p:sldSz cx="9144000" cy="6858000" type="screen4x3"/>
  <p:notesSz cx="6769100" cy="9906000"/>
  <p:custShowLst>
    <p:custShow name="Custom Show 1" id="0">
      <p:sldLst>
        <p:sld r:id="rId2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9"/>
        <p:sld r:id="rId50"/>
        <p:sld r:id="rId51"/>
        <p:sld r:id="rId52"/>
        <p:sld r:id="rId53"/>
        <p:sld r:id="rId54"/>
        <p:sld r:id="rId55"/>
        <p:sld r:id="rId64"/>
        <p:sld r:id="rId65"/>
        <p:sld r:id="rId68"/>
        <p:sld r:id="rId69"/>
        <p:sld r:id="rId70"/>
        <p:sld r:id="rId71"/>
      </p:sldLst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1E1"/>
    <a:srgbClr val="008000"/>
    <a:srgbClr val="009900"/>
    <a:srgbClr val="FF0000"/>
    <a:srgbClr val="F0F0F0"/>
    <a:srgbClr val="F02E00"/>
    <a:srgbClr val="FFC76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 autoAdjust="0"/>
    <p:restoredTop sz="94595" autoAdjust="0"/>
  </p:normalViewPr>
  <p:slideViewPr>
    <p:cSldViewPr snapToGrid="0">
      <p:cViewPr varScale="1">
        <p:scale>
          <a:sx n="66" d="100"/>
          <a:sy n="66" d="100"/>
        </p:scale>
        <p:origin x="1286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24"/>
    </p:cViewPr>
  </p:sorterViewPr>
  <p:notesViewPr>
    <p:cSldViewPr snapToGrid="0">
      <p:cViewPr varScale="1">
        <p:scale>
          <a:sx n="54" d="100"/>
          <a:sy n="54" d="100"/>
        </p:scale>
        <p:origin x="-1848" y="-96"/>
      </p:cViewPr>
      <p:guideLst>
        <p:guide orient="horz" pos="3120"/>
        <p:guide pos="2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Times New Roman" panose="02020603050405020304" pitchFamily="18" charset="0"/>
              </a:defRPr>
            </a:lvl1pPr>
          </a:lstStyle>
          <a:p>
            <a:fld id="{7EBCD23C-AA4F-4B94-9125-5A0836927228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8575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r" defTabSz="953360" rtl="1">
              <a:defRPr sz="1200">
                <a:solidFill>
                  <a:schemeClr val="tx1"/>
                </a:solidFill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68363" y="708025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16463"/>
            <a:ext cx="4968875" cy="448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 noProof="0" smtClean="0"/>
              <a:t>לחץ כדי לערוך סגנונות טקסט של תבנית בסיס</a:t>
            </a:r>
            <a:endParaRPr lang="en-US" altLang="en-US" noProof="0" smtClean="0"/>
          </a:p>
          <a:p>
            <a:pPr lvl="1"/>
            <a:r>
              <a:rPr lang="he-IL" altLang="en-US" noProof="0" smtClean="0"/>
              <a:t>רמה שנייה</a:t>
            </a:r>
            <a:endParaRPr lang="en-US" altLang="en-US" noProof="0" smtClean="0"/>
          </a:p>
          <a:p>
            <a:pPr lvl="2"/>
            <a:r>
              <a:rPr lang="he-IL" altLang="en-US" noProof="0" smtClean="0"/>
              <a:t>רמה שלישית</a:t>
            </a:r>
            <a:endParaRPr lang="en-US" altLang="en-US" noProof="0" smtClean="0"/>
          </a:p>
          <a:p>
            <a:pPr lvl="3"/>
            <a:r>
              <a:rPr lang="he-IL" altLang="en-US" noProof="0" smtClean="0"/>
              <a:t>רמה רביעית</a:t>
            </a:r>
            <a:endParaRPr lang="en-US" altLang="en-US" noProof="0" smtClean="0"/>
          </a:p>
          <a:p>
            <a:pPr lvl="4"/>
            <a:r>
              <a:rPr lang="he-IL" altLang="en-US" noProof="0" smtClean="0"/>
              <a:t>רמה חמישית</a:t>
            </a:r>
            <a:endParaRPr lang="en-US" altLang="en-US" noProof="0" smtClean="0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8575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r" defTabSz="952500" rtl="1">
              <a:defRPr sz="1200">
                <a:solidFill>
                  <a:schemeClr val="tx1"/>
                </a:solidFill>
                <a:latin typeface="Math C" panose="05000000000000000000" pitchFamily="2" charset="2"/>
              </a:defRPr>
            </a:lvl1pPr>
          </a:lstStyle>
          <a:p>
            <a:fld id="{6D7A4CA9-3334-481E-B19A-47BB7DD0A1FA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70A1B3C-0A8D-4C17-AE6B-79DA39E8C027}" type="slidenum">
              <a:rPr lang="he-IL" altLang="en-US" sz="1200">
                <a:solidFill>
                  <a:schemeClr val="tx1"/>
                </a:solidFill>
                <a:latin typeface="Math C" panose="05000000000000000000" pitchFamily="2" charset="2"/>
              </a:rPr>
              <a:pPr/>
              <a:t>11</a:t>
            </a:fld>
            <a:endParaRPr lang="en-US" altLang="en-US" sz="1200">
              <a:solidFill>
                <a:schemeClr val="tx1"/>
              </a:solidFill>
              <a:latin typeface="Math C" panose="05000000000000000000" pitchFamily="2" charset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74422-81CB-4DBF-9240-4CB71D6B43E0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24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F58F39-224F-42E2-BAB7-5C146DEB1B8C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66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BD485-5E61-4E9A-A432-A34B9935D2F7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37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352074-93C7-4E1A-8E39-F99ABF44ABB9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92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89C9D-C9DD-44E9-B149-78200C029336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04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02A03-F0D3-40A7-AB22-AB9AFDB36B52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716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56AFCF-4549-4F03-B245-18D6E61C355F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28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130C1-E28A-41C5-A5AB-72E58811C88F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53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480FBC-03A2-4F37-98EF-A47DB02C39FB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89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467A9-D216-4D8C-9BBF-6AA8AD2A9AA8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92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84A07-25BA-42D4-9007-ED8230FBB4BE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8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22286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cs typeface="Times New Roman" panose="02020603050405020304" pitchFamily="18" charset="0"/>
              </a:defRPr>
            </a:lvl1pPr>
          </a:lstStyle>
          <a:p>
            <a:fld id="{6E9E7094-E9AB-479E-9C9C-511361266132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tau.ac.il/~msagiv/courses/wcc20.html" TargetMode="Externa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1675" y="236538"/>
            <a:ext cx="8037513" cy="1571625"/>
          </a:xfrm>
        </p:spPr>
        <p:txBody>
          <a:bodyPr/>
          <a:lstStyle/>
          <a:p>
            <a:r>
              <a:rPr lang="en-US" altLang="he-IL" smtClean="0">
                <a:solidFill>
                  <a:schemeClr val="bg1"/>
                </a:solidFill>
              </a:rPr>
              <a:t>Course Overview</a:t>
            </a:r>
            <a:endParaRPr lang="en-US" altLang="he-IL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8100" y="1576388"/>
            <a:ext cx="9144000" cy="3227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 sz="2800" dirty="0" err="1" smtClean="0">
                <a:solidFill>
                  <a:schemeClr val="bg1"/>
                </a:solidFill>
              </a:rPr>
              <a:t>Mooly</a:t>
            </a:r>
            <a:r>
              <a:rPr lang="en-US" altLang="he-IL" sz="2800" dirty="0" smtClean="0">
                <a:solidFill>
                  <a:schemeClr val="bg1"/>
                </a:solidFill>
              </a:rPr>
              <a:t> </a:t>
            </a:r>
            <a:r>
              <a:rPr lang="en-US" altLang="he-IL" sz="2800" dirty="0" err="1" smtClean="0">
                <a:solidFill>
                  <a:schemeClr val="bg1"/>
                </a:solidFill>
              </a:rPr>
              <a:t>Sagiv</a:t>
            </a:r>
            <a:endParaRPr lang="en-US" altLang="he-IL" sz="28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he-IL" sz="2800" dirty="0" smtClean="0">
                <a:solidFill>
                  <a:schemeClr val="bg1"/>
                </a:solidFill>
              </a:rPr>
              <a:t>msagiv@tau.ac.il</a:t>
            </a:r>
          </a:p>
          <a:p>
            <a:pPr>
              <a:lnSpc>
                <a:spcPct val="90000"/>
              </a:lnSpc>
            </a:pPr>
            <a:r>
              <a:rPr lang="en-US" altLang="he-IL" sz="2800" dirty="0" smtClean="0">
                <a:solidFill>
                  <a:schemeClr val="bg1"/>
                </a:solidFill>
              </a:rPr>
              <a:t>TA: </a:t>
            </a:r>
            <a:r>
              <a:rPr lang="en-US" altLang="he-IL" sz="2800" dirty="0" err="1" smtClean="0">
                <a:solidFill>
                  <a:schemeClr val="bg1"/>
                </a:solidFill>
              </a:rPr>
              <a:t>Yotam</a:t>
            </a:r>
            <a:r>
              <a:rPr lang="en-US" altLang="he-IL" sz="2800" dirty="0" smtClean="0">
                <a:solidFill>
                  <a:schemeClr val="bg1"/>
                </a:solidFill>
              </a:rPr>
              <a:t> Feldman</a:t>
            </a:r>
            <a:endParaRPr lang="en-US" altLang="he-IL" sz="28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he-IL" sz="2800" dirty="0">
                <a:solidFill>
                  <a:schemeClr val="bg1"/>
                </a:solidFill>
              </a:rPr>
              <a:t>yotam.feldman@gmail.com </a:t>
            </a:r>
            <a:r>
              <a:rPr lang="en-US" altLang="he-IL" sz="2800" dirty="0" smtClean="0">
                <a:solidFill>
                  <a:schemeClr val="bg1"/>
                </a:solidFill>
                <a:hlinkClick r:id="rId3"/>
              </a:rPr>
              <a:t>http</a:t>
            </a:r>
            <a:r>
              <a:rPr lang="en-US" altLang="he-IL" sz="2800" dirty="0" smtClean="0">
                <a:solidFill>
                  <a:schemeClr val="bg1"/>
                </a:solidFill>
                <a:hlinkClick r:id="rId3"/>
              </a:rPr>
              <a:t>://www.cs.tau.ac.il/~</a:t>
            </a:r>
            <a:r>
              <a:rPr lang="en-US" altLang="he-IL" sz="2800" dirty="0" smtClean="0">
                <a:solidFill>
                  <a:schemeClr val="bg1"/>
                </a:solidFill>
                <a:hlinkClick r:id="rId3"/>
              </a:rPr>
              <a:t>msagiv/courses/wcc20.html</a:t>
            </a:r>
            <a:endParaRPr lang="en-US" altLang="he-IL" sz="28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altLang="he-IL" dirty="0" smtClean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he-IL" smtClean="0">
                <a:solidFill>
                  <a:schemeClr val="bg1"/>
                </a:solidFill>
              </a:rPr>
              <a:t>Example</a:t>
            </a:r>
            <a:endParaRPr lang="en-US" altLang="he-IL" smtClean="0"/>
          </a:p>
        </p:txBody>
      </p:sp>
      <p:sp>
        <p:nvSpPr>
          <p:cNvPr id="337924" name="Text Box 4"/>
          <p:cNvSpPr txBox="1">
            <a:spLocks noChangeArrowheads="1"/>
          </p:cNvSpPr>
          <p:nvPr/>
        </p:nvSpPr>
        <p:spPr bwMode="auto">
          <a:xfrm>
            <a:off x="3970338" y="4475163"/>
            <a:ext cx="2490787" cy="617537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 sz="3200"/>
              <a:t>C interpreter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560638" y="2511425"/>
            <a:ext cx="3605212" cy="2427288"/>
            <a:chOff x="1613" y="1582"/>
            <a:chExt cx="2271" cy="1529"/>
          </a:xfrm>
        </p:grpSpPr>
        <p:sp>
          <p:nvSpPr>
            <p:cNvPr id="9224" name="Text Box 5"/>
            <p:cNvSpPr txBox="1">
              <a:spLocks noChangeArrowheads="1"/>
            </p:cNvSpPr>
            <p:nvPr/>
          </p:nvSpPr>
          <p:spPr bwMode="auto">
            <a:xfrm>
              <a:off x="2367" y="1582"/>
              <a:ext cx="1517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r>
                <a:rPr lang="en-US" altLang="he-IL"/>
                <a:t>int x;</a:t>
              </a:r>
            </a:p>
            <a:p>
              <a:pPr algn="l"/>
              <a:r>
                <a:rPr lang="en-US" altLang="he-IL"/>
                <a:t>scanf(“%d”,  &amp;x);</a:t>
              </a:r>
            </a:p>
            <a:p>
              <a:pPr algn="l"/>
              <a:r>
                <a:rPr lang="en-US" altLang="he-IL"/>
                <a:t>x = x + 1 ;</a:t>
              </a:r>
            </a:p>
            <a:p>
              <a:pPr algn="l"/>
              <a:r>
                <a:rPr lang="en-US" altLang="he-IL"/>
                <a:t>printf(“%d”,  x);</a:t>
              </a:r>
            </a:p>
          </p:txBody>
        </p:sp>
        <p:sp>
          <p:nvSpPr>
            <p:cNvPr id="9225" name="Text Box 6"/>
            <p:cNvSpPr txBox="1">
              <a:spLocks noChangeArrowheads="1"/>
            </p:cNvSpPr>
            <p:nvPr/>
          </p:nvSpPr>
          <p:spPr bwMode="auto">
            <a:xfrm>
              <a:off x="1613" y="2823"/>
              <a:ext cx="4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he-IL"/>
                <a:t>5</a:t>
              </a:r>
            </a:p>
          </p:txBody>
        </p:sp>
        <p:sp>
          <p:nvSpPr>
            <p:cNvPr id="9226" name="Line 8"/>
            <p:cNvSpPr>
              <a:spLocks noChangeShapeType="1"/>
            </p:cNvSpPr>
            <p:nvPr/>
          </p:nvSpPr>
          <p:spPr bwMode="auto">
            <a:xfrm flipH="1">
              <a:off x="3187" y="2531"/>
              <a:ext cx="16" cy="25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Line 9"/>
            <p:cNvSpPr>
              <a:spLocks noChangeShapeType="1"/>
            </p:cNvSpPr>
            <p:nvPr/>
          </p:nvSpPr>
          <p:spPr bwMode="auto">
            <a:xfrm>
              <a:off x="2042" y="2967"/>
              <a:ext cx="419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519863" y="4514850"/>
            <a:ext cx="2773362" cy="457200"/>
            <a:chOff x="3951" y="2829"/>
            <a:chExt cx="1747" cy="288"/>
          </a:xfrm>
        </p:grpSpPr>
        <p:sp>
          <p:nvSpPr>
            <p:cNvPr id="9222" name="Text Box 7"/>
            <p:cNvSpPr txBox="1">
              <a:spLocks noChangeArrowheads="1"/>
            </p:cNvSpPr>
            <p:nvPr/>
          </p:nvSpPr>
          <p:spPr bwMode="auto">
            <a:xfrm>
              <a:off x="4271" y="2829"/>
              <a:ext cx="14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he-IL"/>
                <a:t>6</a:t>
              </a:r>
            </a:p>
          </p:txBody>
        </p:sp>
        <p:sp>
          <p:nvSpPr>
            <p:cNvPr id="9223" name="Line 10"/>
            <p:cNvSpPr>
              <a:spLocks noChangeShapeType="1"/>
            </p:cNvSpPr>
            <p:nvPr/>
          </p:nvSpPr>
          <p:spPr bwMode="auto">
            <a:xfrm>
              <a:off x="3951" y="2977"/>
              <a:ext cx="280" cy="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bg1"/>
                </a:solidFill>
              </a:rPr>
              <a:t>Compiler</a:t>
            </a:r>
            <a:endParaRPr lang="en-US" altLang="he-IL" smtClean="0"/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725488"/>
            <a:ext cx="7897812" cy="5789612"/>
          </a:xfrm>
        </p:spPr>
        <p:txBody>
          <a:bodyPr/>
          <a:lstStyle/>
          <a:p>
            <a:r>
              <a:rPr lang="en-US" altLang="he-IL" smtClean="0">
                <a:solidFill>
                  <a:schemeClr val="bg1"/>
                </a:solidFill>
              </a:rPr>
              <a:t>A program which compiles instructions</a:t>
            </a:r>
            <a:endParaRPr lang="en-US" altLang="he-IL" smtClean="0">
              <a:solidFill>
                <a:srgbClr val="FFFF00"/>
              </a:solidFill>
            </a:endParaRPr>
          </a:p>
          <a:p>
            <a:r>
              <a:rPr lang="en-US" altLang="he-IL" smtClean="0">
                <a:solidFill>
                  <a:srgbClr val="FFFF00"/>
                </a:solidFill>
              </a:rPr>
              <a:t>Input</a:t>
            </a:r>
          </a:p>
          <a:p>
            <a:pPr lvl="1"/>
            <a:r>
              <a:rPr lang="en-US" altLang="he-IL" smtClean="0">
                <a:solidFill>
                  <a:schemeClr val="bg1"/>
                </a:solidFill>
              </a:rPr>
              <a:t> A program</a:t>
            </a:r>
          </a:p>
          <a:p>
            <a:r>
              <a:rPr lang="en-US" altLang="he-IL" smtClean="0">
                <a:solidFill>
                  <a:srgbClr val="FFFF00"/>
                </a:solidFill>
              </a:rPr>
              <a:t>Output</a:t>
            </a:r>
          </a:p>
          <a:p>
            <a:pPr lvl="1"/>
            <a:r>
              <a:rPr lang="en-US" altLang="he-IL" smtClean="0">
                <a:solidFill>
                  <a:schemeClr val="bg1"/>
                </a:solidFill>
              </a:rPr>
              <a:t> An object program that reads the input and writes the output</a:t>
            </a:r>
          </a:p>
        </p:txBody>
      </p:sp>
      <p:sp>
        <p:nvSpPr>
          <p:cNvPr id="340996" name="Text Box 4"/>
          <p:cNvSpPr txBox="1">
            <a:spLocks noChangeArrowheads="1"/>
          </p:cNvSpPr>
          <p:nvPr/>
        </p:nvSpPr>
        <p:spPr bwMode="auto">
          <a:xfrm>
            <a:off x="4195763" y="4656138"/>
            <a:ext cx="1870075" cy="617537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rtl="1">
              <a:spcBef>
                <a:spcPct val="50000"/>
              </a:spcBef>
            </a:pPr>
            <a:r>
              <a:rPr lang="en-US" altLang="he-IL" sz="3200"/>
              <a:t>compiler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954463" y="3681413"/>
            <a:ext cx="2265362" cy="938212"/>
            <a:chOff x="2523" y="2199"/>
            <a:chExt cx="1427" cy="591"/>
          </a:xfrm>
        </p:grpSpPr>
        <p:sp>
          <p:nvSpPr>
            <p:cNvPr id="10256" name="Text Box 6"/>
            <p:cNvSpPr txBox="1">
              <a:spLocks noChangeArrowheads="1"/>
            </p:cNvSpPr>
            <p:nvPr/>
          </p:nvSpPr>
          <p:spPr bwMode="auto">
            <a:xfrm>
              <a:off x="2523" y="2199"/>
              <a:ext cx="14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he-IL"/>
                <a:t>source-program</a:t>
              </a:r>
            </a:p>
          </p:txBody>
        </p:sp>
        <p:sp>
          <p:nvSpPr>
            <p:cNvPr id="10257" name="Line 8"/>
            <p:cNvSpPr>
              <a:spLocks noChangeShapeType="1"/>
            </p:cNvSpPr>
            <p:nvPr/>
          </p:nvSpPr>
          <p:spPr bwMode="auto">
            <a:xfrm flipH="1">
              <a:off x="3218" y="2533"/>
              <a:ext cx="16" cy="25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150938" y="5899150"/>
            <a:ext cx="2927350" cy="457200"/>
            <a:chOff x="757" y="3596"/>
            <a:chExt cx="1844" cy="288"/>
          </a:xfrm>
        </p:grpSpPr>
        <p:sp>
          <p:nvSpPr>
            <p:cNvPr id="10254" name="Text Box 7"/>
            <p:cNvSpPr txBox="1">
              <a:spLocks noChangeArrowheads="1"/>
            </p:cNvSpPr>
            <p:nvPr/>
          </p:nvSpPr>
          <p:spPr bwMode="auto">
            <a:xfrm>
              <a:off x="757" y="3596"/>
              <a:ext cx="14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he-IL"/>
                <a:t>program’s input</a:t>
              </a:r>
            </a:p>
          </p:txBody>
        </p:sp>
        <p:sp>
          <p:nvSpPr>
            <p:cNvPr id="10255" name="Line 9"/>
            <p:cNvSpPr>
              <a:spLocks noChangeShapeType="1"/>
            </p:cNvSpPr>
            <p:nvPr/>
          </p:nvSpPr>
          <p:spPr bwMode="auto">
            <a:xfrm>
              <a:off x="2182" y="3724"/>
              <a:ext cx="419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135688" y="5834063"/>
            <a:ext cx="2957512" cy="457200"/>
            <a:chOff x="3951" y="2829"/>
            <a:chExt cx="1747" cy="288"/>
          </a:xfrm>
        </p:grpSpPr>
        <p:sp>
          <p:nvSpPr>
            <p:cNvPr id="10252" name="Text Box 11"/>
            <p:cNvSpPr txBox="1">
              <a:spLocks noChangeArrowheads="1"/>
            </p:cNvSpPr>
            <p:nvPr/>
          </p:nvSpPr>
          <p:spPr bwMode="auto">
            <a:xfrm>
              <a:off x="4271" y="2829"/>
              <a:ext cx="14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he-IL"/>
                <a:t>program’s output</a:t>
              </a:r>
            </a:p>
          </p:txBody>
        </p:sp>
        <p:sp>
          <p:nvSpPr>
            <p:cNvPr id="10253" name="Line 12"/>
            <p:cNvSpPr>
              <a:spLocks noChangeShapeType="1"/>
            </p:cNvSpPr>
            <p:nvPr/>
          </p:nvSpPr>
          <p:spPr bwMode="auto">
            <a:xfrm>
              <a:off x="3951" y="2977"/>
              <a:ext cx="280" cy="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4008438" y="5237163"/>
            <a:ext cx="2212975" cy="1042987"/>
            <a:chOff x="2557" y="3179"/>
            <a:chExt cx="1394" cy="657"/>
          </a:xfrm>
        </p:grpSpPr>
        <p:sp>
          <p:nvSpPr>
            <p:cNvPr id="10250" name="Text Box 13"/>
            <p:cNvSpPr txBox="1">
              <a:spLocks noChangeArrowheads="1"/>
            </p:cNvSpPr>
            <p:nvPr/>
          </p:nvSpPr>
          <p:spPr bwMode="auto">
            <a:xfrm>
              <a:off x="2557" y="3548"/>
              <a:ext cx="13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he-IL"/>
                <a:t>object-program</a:t>
              </a:r>
            </a:p>
          </p:txBody>
        </p:sp>
        <p:sp>
          <p:nvSpPr>
            <p:cNvPr id="10251" name="Line 15"/>
            <p:cNvSpPr>
              <a:spLocks noChangeShapeType="1"/>
            </p:cNvSpPr>
            <p:nvPr/>
          </p:nvSpPr>
          <p:spPr bwMode="auto">
            <a:xfrm>
              <a:off x="3234" y="3179"/>
              <a:ext cx="0" cy="27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1008" name="Oval 16"/>
          <p:cNvSpPr>
            <a:spLocks noChangeArrowheads="1"/>
          </p:cNvSpPr>
          <p:nvPr/>
        </p:nvSpPr>
        <p:spPr bwMode="auto">
          <a:xfrm>
            <a:off x="4105275" y="5672138"/>
            <a:ext cx="2076450" cy="914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5" grpId="0" build="p" autoUpdateAnimBg="0"/>
      <p:bldP spid="340996" grpId="0" animBg="1" autoUpdateAnimBg="0"/>
      <p:bldP spid="3410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84150"/>
            <a:ext cx="7772400" cy="895350"/>
          </a:xfrm>
          <a:noFill/>
        </p:spPr>
        <p:txBody>
          <a:bodyPr/>
          <a:lstStyle/>
          <a:p>
            <a:r>
              <a:rPr lang="en-US" altLang="he-IL" sz="2800" smtClean="0">
                <a:solidFill>
                  <a:schemeClr val="bg1"/>
                </a:solidFill>
              </a:rPr>
              <a:t>Example</a:t>
            </a:r>
            <a:endParaRPr lang="en-US" altLang="he-IL" smtClean="0"/>
          </a:p>
        </p:txBody>
      </p:sp>
      <p:sp>
        <p:nvSpPr>
          <p:cNvPr id="342020" name="Text Box 4"/>
          <p:cNvSpPr txBox="1">
            <a:spLocks noChangeArrowheads="1"/>
          </p:cNvSpPr>
          <p:nvPr/>
        </p:nvSpPr>
        <p:spPr bwMode="auto">
          <a:xfrm>
            <a:off x="3371850" y="2046288"/>
            <a:ext cx="2622550" cy="4953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he-IL"/>
              <a:t>Sparc-cc-compiler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486150" y="407988"/>
            <a:ext cx="1854200" cy="1603375"/>
            <a:chOff x="2258" y="775"/>
            <a:chExt cx="1168" cy="1010"/>
          </a:xfrm>
        </p:grpSpPr>
        <p:sp>
          <p:nvSpPr>
            <p:cNvPr id="11281" name="Text Box 6"/>
            <p:cNvSpPr txBox="1">
              <a:spLocks noChangeArrowheads="1"/>
            </p:cNvSpPr>
            <p:nvPr/>
          </p:nvSpPr>
          <p:spPr bwMode="auto">
            <a:xfrm>
              <a:off x="2258" y="775"/>
              <a:ext cx="1168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r>
                <a:rPr lang="en-US" altLang="he-IL" sz="1800"/>
                <a:t>int x;</a:t>
              </a:r>
            </a:p>
            <a:p>
              <a:pPr algn="l"/>
              <a:r>
                <a:rPr lang="en-US" altLang="he-IL" sz="1800"/>
                <a:t>scanf(“%d”,  &amp;x);</a:t>
              </a:r>
            </a:p>
            <a:p>
              <a:pPr algn="l"/>
              <a:r>
                <a:rPr lang="en-US" altLang="he-IL" sz="1800"/>
                <a:t>x = x + 1 ;</a:t>
              </a:r>
            </a:p>
            <a:p>
              <a:pPr algn="l"/>
              <a:r>
                <a:rPr lang="en-US" altLang="he-IL" sz="1800"/>
                <a:t>printf(“%d”,  x);</a:t>
              </a:r>
            </a:p>
            <a:p>
              <a:pPr algn="l"/>
              <a:endParaRPr lang="en-US" altLang="he-IL" sz="1800"/>
            </a:p>
          </p:txBody>
        </p:sp>
        <p:sp>
          <p:nvSpPr>
            <p:cNvPr id="11282" name="Line 7"/>
            <p:cNvSpPr>
              <a:spLocks noChangeShapeType="1"/>
            </p:cNvSpPr>
            <p:nvPr/>
          </p:nvSpPr>
          <p:spPr bwMode="auto">
            <a:xfrm flipH="1">
              <a:off x="2993" y="1528"/>
              <a:ext cx="16" cy="25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635125" y="6400800"/>
            <a:ext cx="1597025" cy="457200"/>
            <a:chOff x="1053" y="3129"/>
            <a:chExt cx="1006" cy="288"/>
          </a:xfrm>
        </p:grpSpPr>
        <p:sp>
          <p:nvSpPr>
            <p:cNvPr id="11279" name="Text Box 9"/>
            <p:cNvSpPr txBox="1">
              <a:spLocks noChangeArrowheads="1"/>
            </p:cNvSpPr>
            <p:nvPr/>
          </p:nvSpPr>
          <p:spPr bwMode="auto">
            <a:xfrm>
              <a:off x="1053" y="3129"/>
              <a:ext cx="5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he-IL"/>
                <a:t>5</a:t>
              </a:r>
            </a:p>
          </p:txBody>
        </p:sp>
        <p:sp>
          <p:nvSpPr>
            <p:cNvPr id="11280" name="Line 10"/>
            <p:cNvSpPr>
              <a:spLocks noChangeShapeType="1"/>
            </p:cNvSpPr>
            <p:nvPr/>
          </p:nvSpPr>
          <p:spPr bwMode="auto">
            <a:xfrm flipV="1">
              <a:off x="1675" y="3272"/>
              <a:ext cx="384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370638" y="6400800"/>
            <a:ext cx="2773362" cy="457200"/>
            <a:chOff x="3951" y="2829"/>
            <a:chExt cx="1747" cy="288"/>
          </a:xfrm>
        </p:grpSpPr>
        <p:sp>
          <p:nvSpPr>
            <p:cNvPr id="11277" name="Text Box 12"/>
            <p:cNvSpPr txBox="1">
              <a:spLocks noChangeArrowheads="1"/>
            </p:cNvSpPr>
            <p:nvPr/>
          </p:nvSpPr>
          <p:spPr bwMode="auto">
            <a:xfrm>
              <a:off x="4271" y="2829"/>
              <a:ext cx="14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he-IL"/>
                <a:t>6</a:t>
              </a:r>
            </a:p>
          </p:txBody>
        </p:sp>
        <p:sp>
          <p:nvSpPr>
            <p:cNvPr id="11278" name="Line 13"/>
            <p:cNvSpPr>
              <a:spLocks noChangeShapeType="1"/>
            </p:cNvSpPr>
            <p:nvPr/>
          </p:nvSpPr>
          <p:spPr bwMode="auto">
            <a:xfrm>
              <a:off x="3951" y="2977"/>
              <a:ext cx="280" cy="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2031" name="Text Box 15"/>
          <p:cNvSpPr txBox="1">
            <a:spLocks noChangeArrowheads="1"/>
          </p:cNvSpPr>
          <p:nvPr/>
        </p:nvSpPr>
        <p:spPr bwMode="auto">
          <a:xfrm>
            <a:off x="3641725" y="2954338"/>
            <a:ext cx="2212975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he-IL" sz="1800"/>
              <a:t>add    %fp,-8, %l1</a:t>
            </a:r>
          </a:p>
          <a:p>
            <a:pPr algn="l"/>
            <a:r>
              <a:rPr lang="en-US" altLang="he-IL" sz="1800"/>
              <a:t>mov   %l1, %o1</a:t>
            </a:r>
          </a:p>
          <a:p>
            <a:pPr algn="l"/>
            <a:r>
              <a:rPr lang="en-US" altLang="he-IL" sz="1800"/>
              <a:t>call    scanf</a:t>
            </a:r>
          </a:p>
          <a:p>
            <a:pPr algn="l"/>
            <a:r>
              <a:rPr lang="en-US" altLang="he-IL" sz="1800"/>
              <a:t>ld      [%fp-8],%l0</a:t>
            </a:r>
          </a:p>
          <a:p>
            <a:pPr algn="l"/>
            <a:r>
              <a:rPr lang="en-US" altLang="he-IL" sz="1800"/>
              <a:t>add   %l0,1,%l0</a:t>
            </a:r>
          </a:p>
          <a:p>
            <a:pPr algn="l"/>
            <a:r>
              <a:rPr lang="en-US" altLang="he-IL" sz="1800"/>
              <a:t>st     %l0,[%fp-8]</a:t>
            </a:r>
          </a:p>
          <a:p>
            <a:pPr algn="l"/>
            <a:r>
              <a:rPr lang="en-US" altLang="he-IL" sz="1800"/>
              <a:t>ld     [%fp-8], %l1</a:t>
            </a:r>
          </a:p>
          <a:p>
            <a:pPr algn="l"/>
            <a:r>
              <a:rPr lang="en-US" altLang="he-IL" sz="1800"/>
              <a:t>mov    %l1, %o1</a:t>
            </a:r>
          </a:p>
          <a:p>
            <a:pPr algn="l"/>
            <a:r>
              <a:rPr lang="en-US" altLang="he-IL" sz="1800"/>
              <a:t>call printf</a:t>
            </a:r>
          </a:p>
        </p:txBody>
      </p:sp>
      <p:sp>
        <p:nvSpPr>
          <p:cNvPr id="342032" name="Line 16"/>
          <p:cNvSpPr>
            <a:spLocks noChangeShapeType="1"/>
          </p:cNvSpPr>
          <p:nvPr/>
        </p:nvSpPr>
        <p:spPr bwMode="auto">
          <a:xfrm>
            <a:off x="4752975" y="2520950"/>
            <a:ext cx="0" cy="431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37" name="Text Box 21"/>
          <p:cNvSpPr txBox="1">
            <a:spLocks noChangeArrowheads="1"/>
          </p:cNvSpPr>
          <p:nvPr/>
        </p:nvSpPr>
        <p:spPr bwMode="auto">
          <a:xfrm>
            <a:off x="3538538" y="5651500"/>
            <a:ext cx="2386012" cy="4953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he-IL"/>
              <a:t>assembler/linker</a:t>
            </a:r>
          </a:p>
        </p:txBody>
      </p:sp>
      <p:sp>
        <p:nvSpPr>
          <p:cNvPr id="342039" name="Line 23"/>
          <p:cNvSpPr>
            <a:spLocks noChangeShapeType="1"/>
          </p:cNvSpPr>
          <p:nvPr/>
        </p:nvSpPr>
        <p:spPr bwMode="auto">
          <a:xfrm>
            <a:off x="4689475" y="5384800"/>
            <a:ext cx="12700" cy="22225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41" name="Text Box 25"/>
          <p:cNvSpPr txBox="1">
            <a:spLocks noChangeArrowheads="1"/>
          </p:cNvSpPr>
          <p:nvPr/>
        </p:nvSpPr>
        <p:spPr bwMode="auto">
          <a:xfrm>
            <a:off x="3536950" y="6291263"/>
            <a:ext cx="2212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he-IL"/>
              <a:t>object-program</a:t>
            </a:r>
          </a:p>
        </p:txBody>
      </p:sp>
      <p:sp>
        <p:nvSpPr>
          <p:cNvPr id="342042" name="Line 26"/>
          <p:cNvSpPr>
            <a:spLocks noChangeShapeType="1"/>
          </p:cNvSpPr>
          <p:nvPr/>
        </p:nvSpPr>
        <p:spPr bwMode="auto">
          <a:xfrm>
            <a:off x="4649788" y="6096000"/>
            <a:ext cx="0" cy="431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20" grpId="0" animBg="1" autoUpdateAnimBg="0"/>
      <p:bldP spid="342031" grpId="0" autoUpdateAnimBg="0"/>
      <p:bldP spid="342037" grpId="0" animBg="1" autoUpdateAnimBg="0"/>
      <p:bldP spid="34204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Remarks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Both compilers and interpreters are programs written in high level languages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Requires additional step to compile the compiler/interpreter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Compilers and interpreters share functionality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Bootstrapping a compiler</a:t>
            </a:r>
            <a:r>
              <a:rPr lang="en-US" altLang="en-US" smtClean="0"/>
              <a:t> </a:t>
            </a:r>
          </a:p>
        </p:txBody>
      </p:sp>
      <p:sp>
        <p:nvSpPr>
          <p:cNvPr id="372744" name="AutoShape 8"/>
          <p:cNvSpPr>
            <a:spLocks noChangeArrowheads="1"/>
          </p:cNvSpPr>
          <p:nvPr/>
        </p:nvSpPr>
        <p:spPr bwMode="auto">
          <a:xfrm>
            <a:off x="3816350" y="1865313"/>
            <a:ext cx="16637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L1 Compiler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969000" y="1671638"/>
            <a:ext cx="3086100" cy="1042987"/>
            <a:chOff x="3816" y="1032"/>
            <a:chExt cx="1944" cy="657"/>
          </a:xfrm>
        </p:grpSpPr>
        <p:sp>
          <p:nvSpPr>
            <p:cNvPr id="13347" name="Text Box 9"/>
            <p:cNvSpPr txBox="1">
              <a:spLocks noChangeArrowheads="1"/>
            </p:cNvSpPr>
            <p:nvPr/>
          </p:nvSpPr>
          <p:spPr bwMode="auto">
            <a:xfrm>
              <a:off x="3816" y="1032"/>
              <a:ext cx="1944" cy="657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  <a:p>
              <a:pPr>
                <a:spcBef>
                  <a:spcPct val="50000"/>
                </a:spcBef>
              </a:pPr>
              <a:r>
                <a:rPr lang="en-US" altLang="en-US"/>
                <a:t>Executable compiler</a:t>
              </a:r>
            </a:p>
          </p:txBody>
        </p:sp>
        <p:sp>
          <p:nvSpPr>
            <p:cNvPr id="13348" name="Text Box 10"/>
            <p:cNvSpPr txBox="1">
              <a:spLocks noChangeArrowheads="1"/>
            </p:cNvSpPr>
            <p:nvPr/>
          </p:nvSpPr>
          <p:spPr bwMode="auto">
            <a:xfrm>
              <a:off x="5368" y="1039"/>
              <a:ext cx="385" cy="216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/>
                <a:t>exe</a:t>
              </a:r>
            </a:p>
          </p:txBody>
        </p:sp>
      </p:grp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79388" y="1662113"/>
            <a:ext cx="3086100" cy="1042987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L2 Compiler source 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833688" y="1695450"/>
            <a:ext cx="414337" cy="3429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txt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01613" y="1700213"/>
            <a:ext cx="757237" cy="37465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/>
              <a:t>L1</a:t>
            </a:r>
          </a:p>
        </p:txBody>
      </p:sp>
      <p:cxnSp>
        <p:nvCxnSpPr>
          <p:cNvPr id="372749" name="AutoShape 13"/>
          <p:cNvCxnSpPr>
            <a:cxnSpLocks noChangeShapeType="1"/>
            <a:stCxn id="13317" idx="3"/>
            <a:endCxn id="372744" idx="1"/>
          </p:cNvCxnSpPr>
          <p:nvPr/>
        </p:nvCxnSpPr>
        <p:spPr bwMode="auto">
          <a:xfrm flipV="1">
            <a:off x="3284538" y="2182813"/>
            <a:ext cx="512762" cy="1587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2753" name="AutoShape 17"/>
          <p:cNvCxnSpPr>
            <a:cxnSpLocks noChangeShapeType="1"/>
            <a:endCxn id="13347" idx="1"/>
          </p:cNvCxnSpPr>
          <p:nvPr/>
        </p:nvCxnSpPr>
        <p:spPr bwMode="auto">
          <a:xfrm>
            <a:off x="5500688" y="2182813"/>
            <a:ext cx="449262" cy="11112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2754" name="AutoShape 18"/>
          <p:cNvSpPr>
            <a:spLocks noChangeArrowheads="1"/>
          </p:cNvSpPr>
          <p:nvPr/>
        </p:nvSpPr>
        <p:spPr bwMode="auto">
          <a:xfrm>
            <a:off x="3770313" y="3554413"/>
            <a:ext cx="16637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L2 Compiler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922963" y="3360738"/>
            <a:ext cx="3086100" cy="1042987"/>
            <a:chOff x="3816" y="1032"/>
            <a:chExt cx="1944" cy="657"/>
          </a:xfrm>
        </p:grpSpPr>
        <p:sp>
          <p:nvSpPr>
            <p:cNvPr id="13345" name="Text Box 20"/>
            <p:cNvSpPr txBox="1">
              <a:spLocks noChangeArrowheads="1"/>
            </p:cNvSpPr>
            <p:nvPr/>
          </p:nvSpPr>
          <p:spPr bwMode="auto">
            <a:xfrm>
              <a:off x="3816" y="1032"/>
              <a:ext cx="1944" cy="657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  <a:p>
              <a:pPr>
                <a:spcBef>
                  <a:spcPct val="50000"/>
                </a:spcBef>
              </a:pPr>
              <a:r>
                <a:rPr lang="en-US" altLang="en-US"/>
                <a:t>Executable program</a:t>
              </a:r>
            </a:p>
          </p:txBody>
        </p:sp>
        <p:sp>
          <p:nvSpPr>
            <p:cNvPr id="13346" name="Text Box 21"/>
            <p:cNvSpPr txBox="1">
              <a:spLocks noChangeArrowheads="1"/>
            </p:cNvSpPr>
            <p:nvPr/>
          </p:nvSpPr>
          <p:spPr bwMode="auto">
            <a:xfrm>
              <a:off x="5368" y="1039"/>
              <a:ext cx="385" cy="216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/>
                <a:t>exe</a:t>
              </a: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133350" y="3351213"/>
            <a:ext cx="3086100" cy="1042987"/>
            <a:chOff x="84" y="2111"/>
            <a:chExt cx="1944" cy="657"/>
          </a:xfrm>
        </p:grpSpPr>
        <p:sp>
          <p:nvSpPr>
            <p:cNvPr id="13342" name="Text Box 22"/>
            <p:cNvSpPr txBox="1">
              <a:spLocks noChangeArrowheads="1"/>
            </p:cNvSpPr>
            <p:nvPr/>
          </p:nvSpPr>
          <p:spPr bwMode="auto">
            <a:xfrm>
              <a:off x="84" y="2111"/>
              <a:ext cx="1944" cy="657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  <a:p>
              <a:pPr>
                <a:spcBef>
                  <a:spcPct val="50000"/>
                </a:spcBef>
              </a:pPr>
              <a:r>
                <a:rPr lang="en-US" altLang="en-US"/>
                <a:t>Program source </a:t>
              </a:r>
            </a:p>
          </p:txBody>
        </p:sp>
        <p:sp>
          <p:nvSpPr>
            <p:cNvPr id="13343" name="Text Box 23"/>
            <p:cNvSpPr txBox="1">
              <a:spLocks noChangeArrowheads="1"/>
            </p:cNvSpPr>
            <p:nvPr/>
          </p:nvSpPr>
          <p:spPr bwMode="auto">
            <a:xfrm>
              <a:off x="1756" y="2132"/>
              <a:ext cx="261" cy="216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/>
                <a:t>txt</a:t>
              </a:r>
            </a:p>
          </p:txBody>
        </p:sp>
        <p:sp>
          <p:nvSpPr>
            <p:cNvPr id="13344" name="Text Box 24"/>
            <p:cNvSpPr txBox="1">
              <a:spLocks noChangeArrowheads="1"/>
            </p:cNvSpPr>
            <p:nvPr/>
          </p:nvSpPr>
          <p:spPr bwMode="auto">
            <a:xfrm>
              <a:off x="98" y="2135"/>
              <a:ext cx="477" cy="236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L2</a:t>
              </a:r>
            </a:p>
          </p:txBody>
        </p:sp>
      </p:grpSp>
      <p:cxnSp>
        <p:nvCxnSpPr>
          <p:cNvPr id="372761" name="AutoShape 25"/>
          <p:cNvCxnSpPr>
            <a:cxnSpLocks noChangeShapeType="1"/>
            <a:stCxn id="13342" idx="3"/>
            <a:endCxn id="372754" idx="1"/>
          </p:cNvCxnSpPr>
          <p:nvPr/>
        </p:nvCxnSpPr>
        <p:spPr bwMode="auto">
          <a:xfrm flipV="1">
            <a:off x="3238500" y="3871913"/>
            <a:ext cx="512763" cy="1587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2762" name="AutoShape 26"/>
          <p:cNvCxnSpPr>
            <a:cxnSpLocks noChangeShapeType="1"/>
            <a:endCxn id="13345" idx="1"/>
          </p:cNvCxnSpPr>
          <p:nvPr/>
        </p:nvCxnSpPr>
        <p:spPr bwMode="auto">
          <a:xfrm>
            <a:off x="5454650" y="3871913"/>
            <a:ext cx="449263" cy="11112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2763" name="AutoShape 27"/>
          <p:cNvSpPr>
            <a:spLocks noChangeArrowheads="1"/>
          </p:cNvSpPr>
          <p:nvPr/>
        </p:nvSpPr>
        <p:spPr bwMode="auto">
          <a:xfrm>
            <a:off x="3771900" y="5549900"/>
            <a:ext cx="1663700" cy="63341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Program</a:t>
            </a: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5913438" y="5324475"/>
            <a:ext cx="3086100" cy="1042988"/>
            <a:chOff x="3816" y="1032"/>
            <a:chExt cx="1944" cy="657"/>
          </a:xfrm>
        </p:grpSpPr>
        <p:sp>
          <p:nvSpPr>
            <p:cNvPr id="13340" name="Text Box 29"/>
            <p:cNvSpPr txBox="1">
              <a:spLocks noChangeArrowheads="1"/>
            </p:cNvSpPr>
            <p:nvPr/>
          </p:nvSpPr>
          <p:spPr bwMode="auto">
            <a:xfrm>
              <a:off x="3816" y="1032"/>
              <a:ext cx="1944" cy="657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  <a:p>
              <a:pPr>
                <a:spcBef>
                  <a:spcPct val="50000"/>
                </a:spcBef>
              </a:pPr>
              <a:r>
                <a:rPr lang="en-US" altLang="en-US"/>
                <a:t>Output</a:t>
              </a:r>
            </a:p>
          </p:txBody>
        </p:sp>
        <p:sp>
          <p:nvSpPr>
            <p:cNvPr id="13341" name="Text Box 30"/>
            <p:cNvSpPr txBox="1">
              <a:spLocks noChangeArrowheads="1"/>
            </p:cNvSpPr>
            <p:nvPr/>
          </p:nvSpPr>
          <p:spPr bwMode="auto">
            <a:xfrm>
              <a:off x="5368" y="1039"/>
              <a:ext cx="385" cy="216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/>
                <a:t>Y</a:t>
              </a:r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488950" y="5443538"/>
            <a:ext cx="2597150" cy="1050925"/>
            <a:chOff x="308" y="3429"/>
            <a:chExt cx="1636" cy="662"/>
          </a:xfrm>
        </p:grpSpPr>
        <p:sp>
          <p:nvSpPr>
            <p:cNvPr id="13338" name="Text Box 31"/>
            <p:cNvSpPr txBox="1">
              <a:spLocks noChangeArrowheads="1"/>
            </p:cNvSpPr>
            <p:nvPr/>
          </p:nvSpPr>
          <p:spPr bwMode="auto">
            <a:xfrm>
              <a:off x="308" y="3434"/>
              <a:ext cx="1636" cy="657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  <a:p>
              <a:pPr>
                <a:spcBef>
                  <a:spcPct val="50000"/>
                </a:spcBef>
              </a:pPr>
              <a:r>
                <a:rPr lang="en-US" altLang="en-US"/>
                <a:t>Input </a:t>
              </a:r>
            </a:p>
          </p:txBody>
        </p:sp>
        <p:sp>
          <p:nvSpPr>
            <p:cNvPr id="13339" name="Text Box 32"/>
            <p:cNvSpPr txBox="1">
              <a:spLocks noChangeArrowheads="1"/>
            </p:cNvSpPr>
            <p:nvPr/>
          </p:nvSpPr>
          <p:spPr bwMode="auto">
            <a:xfrm>
              <a:off x="1672" y="3429"/>
              <a:ext cx="261" cy="216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/>
                <a:t>X</a:t>
              </a:r>
            </a:p>
          </p:txBody>
        </p:sp>
      </p:grpSp>
      <p:cxnSp>
        <p:nvCxnSpPr>
          <p:cNvPr id="372770" name="AutoShape 34"/>
          <p:cNvCxnSpPr>
            <a:cxnSpLocks noChangeShapeType="1"/>
          </p:cNvCxnSpPr>
          <p:nvPr/>
        </p:nvCxnSpPr>
        <p:spPr bwMode="auto">
          <a:xfrm flipV="1">
            <a:off x="3136900" y="5867400"/>
            <a:ext cx="647700" cy="1588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2771" name="AutoShape 35"/>
          <p:cNvCxnSpPr>
            <a:cxnSpLocks noChangeShapeType="1"/>
            <a:endCxn id="13340" idx="1"/>
          </p:cNvCxnSpPr>
          <p:nvPr/>
        </p:nvCxnSpPr>
        <p:spPr bwMode="auto">
          <a:xfrm>
            <a:off x="5445125" y="5835650"/>
            <a:ext cx="449263" cy="11113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4602163" y="2617788"/>
            <a:ext cx="2909887" cy="917575"/>
            <a:chOff x="2899" y="1649"/>
            <a:chExt cx="1833" cy="578"/>
          </a:xfrm>
        </p:grpSpPr>
        <p:cxnSp>
          <p:nvCxnSpPr>
            <p:cNvPr id="13336" name="AutoShape 37"/>
            <p:cNvCxnSpPr>
              <a:cxnSpLocks noChangeShapeType="1"/>
              <a:endCxn id="372754" idx="0"/>
            </p:cNvCxnSpPr>
            <p:nvPr/>
          </p:nvCxnSpPr>
          <p:spPr bwMode="auto">
            <a:xfrm rot="10800000" flipV="1">
              <a:off x="2899" y="1748"/>
              <a:ext cx="1833" cy="479"/>
            </a:xfrm>
            <a:prstGeom prst="curvedConnector2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37" name="Text Box 38"/>
            <p:cNvSpPr txBox="1">
              <a:spLocks noChangeArrowheads="1"/>
            </p:cNvSpPr>
            <p:nvPr/>
          </p:nvSpPr>
          <p:spPr bwMode="auto">
            <a:xfrm>
              <a:off x="3495" y="1649"/>
              <a:ext cx="1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=</a:t>
              </a:r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4468813" y="4422775"/>
            <a:ext cx="2997200" cy="1066800"/>
            <a:chOff x="2815" y="2786"/>
            <a:chExt cx="1888" cy="672"/>
          </a:xfrm>
        </p:grpSpPr>
        <p:cxnSp>
          <p:nvCxnSpPr>
            <p:cNvPr id="13334" name="AutoShape 41"/>
            <p:cNvCxnSpPr>
              <a:cxnSpLocks noChangeShapeType="1"/>
              <a:stCxn id="13345" idx="2"/>
              <a:endCxn id="372763" idx="0"/>
            </p:cNvCxnSpPr>
            <p:nvPr/>
          </p:nvCxnSpPr>
          <p:spPr bwMode="auto">
            <a:xfrm rot="5400000">
              <a:off x="3423" y="2178"/>
              <a:ext cx="672" cy="1888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35" name="Text Box 42"/>
            <p:cNvSpPr txBox="1">
              <a:spLocks noChangeArrowheads="1"/>
            </p:cNvSpPr>
            <p:nvPr/>
          </p:nvSpPr>
          <p:spPr bwMode="auto">
            <a:xfrm>
              <a:off x="3489" y="2821"/>
              <a:ext cx="2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72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2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72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72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7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7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44" grpId="0" animBg="1"/>
      <p:bldP spid="372754" grpId="0" animBg="1"/>
      <p:bldP spid="37276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509588" y="600075"/>
            <a:ext cx="7772400" cy="1143000"/>
          </a:xfrm>
        </p:spPr>
        <p:txBody>
          <a:bodyPr/>
          <a:lstStyle/>
          <a:p>
            <a:r>
              <a:rPr lang="en-US" altLang="en-US" sz="4000" smtClean="0">
                <a:solidFill>
                  <a:schemeClr val="bg1"/>
                </a:solidFill>
              </a:rPr>
              <a:t>Conceptual structure of a</a:t>
            </a:r>
            <a:r>
              <a:rPr lang="en-US" altLang="en-US" sz="4000" smtClean="0"/>
              <a:t> </a:t>
            </a:r>
            <a:r>
              <a:rPr lang="en-US" altLang="en-US" sz="4000" smtClean="0">
                <a:solidFill>
                  <a:schemeClr val="bg1"/>
                </a:solidFill>
              </a:rPr>
              <a:t>compiler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7450138" y="1765300"/>
            <a:ext cx="1693862" cy="15906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Executable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code</a:t>
            </a: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8413750" y="1804988"/>
            <a:ext cx="730250" cy="3429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exe</a:t>
            </a:r>
          </a:p>
        </p:txBody>
      </p:sp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179388" y="1773238"/>
            <a:ext cx="1392237" cy="15906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Source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text </a:t>
            </a:r>
          </a:p>
        </p:txBody>
      </p:sp>
      <p:sp>
        <p:nvSpPr>
          <p:cNvPr id="14342" name="Text Box 10"/>
          <p:cNvSpPr txBox="1">
            <a:spLocks noChangeArrowheads="1"/>
          </p:cNvSpPr>
          <p:nvPr/>
        </p:nvSpPr>
        <p:spPr bwMode="auto">
          <a:xfrm>
            <a:off x="1150938" y="1787525"/>
            <a:ext cx="414337" cy="3429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txt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1984375" y="1944688"/>
            <a:ext cx="1308100" cy="8921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Frontend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(analysis)</a:t>
            </a:r>
          </a:p>
        </p:txBody>
      </p:sp>
      <p:sp>
        <p:nvSpPr>
          <p:cNvPr id="14344" name="Text Box 15"/>
          <p:cNvSpPr txBox="1">
            <a:spLocks noChangeArrowheads="1"/>
          </p:cNvSpPr>
          <p:nvPr/>
        </p:nvSpPr>
        <p:spPr bwMode="auto">
          <a:xfrm>
            <a:off x="3470275" y="1944688"/>
            <a:ext cx="1798638" cy="8921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Semantic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Representation</a:t>
            </a:r>
          </a:p>
        </p:txBody>
      </p:sp>
      <p:sp>
        <p:nvSpPr>
          <p:cNvPr id="14345" name="Text Box 16"/>
          <p:cNvSpPr txBox="1">
            <a:spLocks noChangeArrowheads="1"/>
          </p:cNvSpPr>
          <p:nvPr/>
        </p:nvSpPr>
        <p:spPr bwMode="auto">
          <a:xfrm>
            <a:off x="5557838" y="1944688"/>
            <a:ext cx="1349375" cy="8921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Backend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(synthesis)</a:t>
            </a:r>
          </a:p>
        </p:txBody>
      </p:sp>
      <p:sp>
        <p:nvSpPr>
          <p:cNvPr id="14346" name="Rectangle 17"/>
          <p:cNvSpPr>
            <a:spLocks noChangeArrowheads="1"/>
          </p:cNvSpPr>
          <p:nvPr/>
        </p:nvSpPr>
        <p:spPr bwMode="auto">
          <a:xfrm>
            <a:off x="1931988" y="1725613"/>
            <a:ext cx="5175250" cy="1714500"/>
          </a:xfrm>
          <a:prstGeom prst="rect">
            <a:avLst/>
          </a:prstGeom>
          <a:noFill/>
          <a:ln w="38100">
            <a:solidFill>
              <a:schemeClr val="bg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14347" name="AutoShape 18"/>
          <p:cNvCxnSpPr>
            <a:cxnSpLocks noChangeShapeType="1"/>
            <a:stCxn id="14341" idx="3"/>
            <a:endCxn id="14346" idx="1"/>
          </p:cNvCxnSpPr>
          <p:nvPr/>
        </p:nvCxnSpPr>
        <p:spPr bwMode="auto">
          <a:xfrm>
            <a:off x="1590675" y="2568575"/>
            <a:ext cx="322263" cy="14288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8" name="AutoShape 21"/>
          <p:cNvCxnSpPr>
            <a:cxnSpLocks noChangeShapeType="1"/>
            <a:stCxn id="14346" idx="3"/>
            <a:endCxn id="14339" idx="1"/>
          </p:cNvCxnSpPr>
          <p:nvPr/>
        </p:nvCxnSpPr>
        <p:spPr bwMode="auto">
          <a:xfrm flipV="1">
            <a:off x="7126288" y="2560638"/>
            <a:ext cx="304800" cy="22225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9" name="Text Box 22"/>
          <p:cNvSpPr txBox="1">
            <a:spLocks noChangeArrowheads="1"/>
          </p:cNvSpPr>
          <p:nvPr/>
        </p:nvSpPr>
        <p:spPr bwMode="auto">
          <a:xfrm>
            <a:off x="2951163" y="3698875"/>
            <a:ext cx="2109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Compiler</a:t>
            </a:r>
          </a:p>
        </p:txBody>
      </p:sp>
      <p:cxnSp>
        <p:nvCxnSpPr>
          <p:cNvPr id="14350" name="AutoShape 23"/>
          <p:cNvCxnSpPr>
            <a:cxnSpLocks noChangeShapeType="1"/>
            <a:stCxn id="14346" idx="1"/>
            <a:endCxn id="14346" idx="1"/>
          </p:cNvCxnSpPr>
          <p:nvPr/>
        </p:nvCxnSpPr>
        <p:spPr bwMode="auto">
          <a:xfrm>
            <a:off x="1912938" y="2582863"/>
            <a:ext cx="0" cy="0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600075"/>
            <a:ext cx="8115300" cy="1143000"/>
          </a:xfrm>
        </p:spPr>
        <p:txBody>
          <a:bodyPr/>
          <a:lstStyle/>
          <a:p>
            <a:r>
              <a:rPr lang="en-US" altLang="en-US" sz="4000" smtClean="0">
                <a:solidFill>
                  <a:schemeClr val="bg1"/>
                </a:solidFill>
              </a:rPr>
              <a:t>Conceptual structure of an</a:t>
            </a:r>
            <a:r>
              <a:rPr lang="en-US" altLang="en-US" sz="4000" smtClean="0"/>
              <a:t> </a:t>
            </a:r>
            <a:r>
              <a:rPr lang="en-US" altLang="en-US" sz="4000" smtClean="0">
                <a:solidFill>
                  <a:schemeClr val="bg1"/>
                </a:solidFill>
              </a:rPr>
              <a:t>interpreter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450138" y="1765300"/>
            <a:ext cx="1693862" cy="10429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Output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413750" y="1804988"/>
            <a:ext cx="730250" cy="3429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Y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79388" y="1773238"/>
            <a:ext cx="1392237" cy="15906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Source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text 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150938" y="1787525"/>
            <a:ext cx="414337" cy="3429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txt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984375" y="1944688"/>
            <a:ext cx="1308100" cy="8921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Frontend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(analysis)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470275" y="1944688"/>
            <a:ext cx="1798638" cy="8921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Semantic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Representation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557838" y="1892300"/>
            <a:ext cx="1662112" cy="434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interpretation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1931988" y="1716088"/>
            <a:ext cx="5403850" cy="1724025"/>
          </a:xfrm>
          <a:prstGeom prst="rect">
            <a:avLst/>
          </a:prstGeom>
          <a:noFill/>
          <a:ln w="38100">
            <a:solidFill>
              <a:schemeClr val="bg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15371" name="AutoShape 11"/>
          <p:cNvCxnSpPr>
            <a:cxnSpLocks noChangeShapeType="1"/>
            <a:stCxn id="15365" idx="3"/>
            <a:endCxn id="15370" idx="1"/>
          </p:cNvCxnSpPr>
          <p:nvPr/>
        </p:nvCxnSpPr>
        <p:spPr bwMode="auto">
          <a:xfrm>
            <a:off x="1590675" y="2568575"/>
            <a:ext cx="322263" cy="9525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2" name="AutoShape 14"/>
          <p:cNvCxnSpPr>
            <a:cxnSpLocks noChangeShapeType="1"/>
            <a:stCxn id="15370" idx="1"/>
            <a:endCxn id="15370" idx="1"/>
          </p:cNvCxnSpPr>
          <p:nvPr/>
        </p:nvCxnSpPr>
        <p:spPr bwMode="auto">
          <a:xfrm>
            <a:off x="1912938" y="2578100"/>
            <a:ext cx="0" cy="0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5373" name="Group 15"/>
          <p:cNvGrpSpPr>
            <a:grpSpLocks/>
          </p:cNvGrpSpPr>
          <p:nvPr/>
        </p:nvGrpSpPr>
        <p:grpSpPr bwMode="auto">
          <a:xfrm>
            <a:off x="385763" y="3843338"/>
            <a:ext cx="2597150" cy="1050925"/>
            <a:chOff x="308" y="3429"/>
            <a:chExt cx="1636" cy="662"/>
          </a:xfrm>
        </p:grpSpPr>
        <p:sp>
          <p:nvSpPr>
            <p:cNvPr id="15375" name="Text Box 16"/>
            <p:cNvSpPr txBox="1">
              <a:spLocks noChangeArrowheads="1"/>
            </p:cNvSpPr>
            <p:nvPr/>
          </p:nvSpPr>
          <p:spPr bwMode="auto">
            <a:xfrm>
              <a:off x="308" y="3434"/>
              <a:ext cx="1636" cy="657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  <a:p>
              <a:pPr>
                <a:spcBef>
                  <a:spcPct val="50000"/>
                </a:spcBef>
              </a:pPr>
              <a:r>
                <a:rPr lang="en-US" altLang="en-US"/>
                <a:t>Input </a:t>
              </a:r>
            </a:p>
          </p:txBody>
        </p:sp>
        <p:sp>
          <p:nvSpPr>
            <p:cNvPr id="15376" name="Text Box 17"/>
            <p:cNvSpPr txBox="1">
              <a:spLocks noChangeArrowheads="1"/>
            </p:cNvSpPr>
            <p:nvPr/>
          </p:nvSpPr>
          <p:spPr bwMode="auto">
            <a:xfrm>
              <a:off x="1672" y="3429"/>
              <a:ext cx="261" cy="216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/>
                <a:t>X</a:t>
              </a:r>
            </a:p>
          </p:txBody>
        </p:sp>
      </p:grpSp>
      <p:cxnSp>
        <p:nvCxnSpPr>
          <p:cNvPr id="15374" name="AutoShape 19"/>
          <p:cNvCxnSpPr>
            <a:cxnSpLocks noChangeShapeType="1"/>
            <a:stCxn id="15375" idx="0"/>
          </p:cNvCxnSpPr>
          <p:nvPr/>
        </p:nvCxnSpPr>
        <p:spPr bwMode="auto">
          <a:xfrm flipV="1">
            <a:off x="1684338" y="3470275"/>
            <a:ext cx="1973262" cy="361950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143000"/>
          </a:xfrm>
          <a:noFill/>
        </p:spPr>
        <p:txBody>
          <a:bodyPr/>
          <a:lstStyle/>
          <a:p>
            <a:r>
              <a:rPr lang="en-US" altLang="he-IL" sz="4000" smtClean="0">
                <a:solidFill>
                  <a:schemeClr val="bg1"/>
                </a:solidFill>
              </a:rPr>
              <a:t>Interpreter vs. Compiler</a:t>
            </a:r>
            <a:endParaRPr lang="en-US" altLang="he-IL" smtClean="0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272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 smtClean="0">
                <a:solidFill>
                  <a:schemeClr val="bg1"/>
                </a:solidFill>
              </a:rPr>
              <a:t>Conceptually simpler (the definition of the programming language)</a:t>
            </a:r>
          </a:p>
          <a:p>
            <a:pPr>
              <a:lnSpc>
                <a:spcPct val="90000"/>
              </a:lnSpc>
            </a:pPr>
            <a:r>
              <a:rPr lang="en-US" altLang="he-IL" smtClean="0">
                <a:solidFill>
                  <a:schemeClr val="bg1"/>
                </a:solidFill>
              </a:rPr>
              <a:t>Easier to port</a:t>
            </a:r>
          </a:p>
          <a:p>
            <a:pPr>
              <a:lnSpc>
                <a:spcPct val="90000"/>
              </a:lnSpc>
            </a:pPr>
            <a:r>
              <a:rPr lang="en-US" altLang="he-IL" smtClean="0">
                <a:solidFill>
                  <a:schemeClr val="bg1"/>
                </a:solidFill>
              </a:rPr>
              <a:t>Can provide more specific error report</a:t>
            </a:r>
          </a:p>
          <a:p>
            <a:pPr>
              <a:lnSpc>
                <a:spcPct val="90000"/>
              </a:lnSpc>
            </a:pPr>
            <a:r>
              <a:rPr lang="en-US" altLang="he-IL" smtClean="0">
                <a:solidFill>
                  <a:schemeClr val="bg1"/>
                </a:solidFill>
              </a:rPr>
              <a:t>Normally faster</a:t>
            </a:r>
          </a:p>
          <a:p>
            <a:pPr>
              <a:lnSpc>
                <a:spcPct val="90000"/>
              </a:lnSpc>
            </a:pPr>
            <a:r>
              <a:rPr lang="en-US" altLang="he-IL" smtClean="0">
                <a:solidFill>
                  <a:schemeClr val="bg1"/>
                </a:solidFill>
              </a:rPr>
              <a:t>[More secure]</a:t>
            </a:r>
          </a:p>
        </p:txBody>
      </p:sp>
      <p:sp>
        <p:nvSpPr>
          <p:cNvPr id="344082" name="Rectangle 18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24000"/>
            <a:ext cx="4217988" cy="4930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 smtClean="0">
                <a:solidFill>
                  <a:schemeClr val="bg1"/>
                </a:solidFill>
              </a:rPr>
              <a:t>Can report errors before input is given</a:t>
            </a:r>
          </a:p>
          <a:p>
            <a:pPr>
              <a:lnSpc>
                <a:spcPct val="90000"/>
              </a:lnSpc>
            </a:pPr>
            <a:r>
              <a:rPr lang="en-US" altLang="he-IL" smtClean="0">
                <a:solidFill>
                  <a:schemeClr val="bg1"/>
                </a:solidFill>
              </a:rPr>
              <a:t>More efficient</a:t>
            </a:r>
          </a:p>
          <a:p>
            <a:pPr lvl="1">
              <a:lnSpc>
                <a:spcPct val="90000"/>
              </a:lnSpc>
            </a:pPr>
            <a:r>
              <a:rPr lang="en-US" altLang="he-IL" smtClean="0">
                <a:solidFill>
                  <a:schemeClr val="bg1"/>
                </a:solidFill>
              </a:rPr>
              <a:t>Compilation is done once for all the inputs --- many computations can be performed at compile-time</a:t>
            </a:r>
          </a:p>
          <a:p>
            <a:pPr lvl="1">
              <a:lnSpc>
                <a:spcPct val="90000"/>
              </a:lnSpc>
            </a:pPr>
            <a:r>
              <a:rPr lang="en-US" altLang="he-IL" smtClean="0">
                <a:solidFill>
                  <a:schemeClr val="bg1"/>
                </a:solidFill>
              </a:rPr>
              <a:t>Sometimes even</a:t>
            </a:r>
            <a:br>
              <a:rPr lang="en-US" altLang="he-IL" smtClean="0">
                <a:solidFill>
                  <a:schemeClr val="bg1"/>
                </a:solidFill>
              </a:rPr>
            </a:br>
            <a:r>
              <a:rPr lang="en-US" altLang="he-IL" sz="1600" i="1" smtClean="0">
                <a:solidFill>
                  <a:schemeClr val="bg1"/>
                </a:solidFill>
              </a:rPr>
              <a:t>compile-time + execution-time &lt; interpretation-time</a:t>
            </a:r>
            <a:endParaRPr lang="en-US" altLang="en-US" sz="1600" i="1" smtClean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7" grpId="0" build="p" autoUpdateAnimBg="0"/>
      <p:bldP spid="344082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z="3200" smtClean="0">
                <a:solidFill>
                  <a:schemeClr val="bg1"/>
                </a:solidFill>
              </a:rPr>
              <a:t>Interpreters provide specific error report</a:t>
            </a:r>
            <a:endParaRPr lang="en-US" altLang="he-IL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725488"/>
            <a:ext cx="7897812" cy="5789612"/>
          </a:xfrm>
        </p:spPr>
        <p:txBody>
          <a:bodyPr/>
          <a:lstStyle/>
          <a:p>
            <a:r>
              <a:rPr lang="en-US" altLang="he-IL" sz="2800" smtClean="0">
                <a:solidFill>
                  <a:srgbClr val="FFFF00"/>
                </a:solidFill>
              </a:rPr>
              <a:t>Input-program</a:t>
            </a:r>
            <a:r>
              <a:rPr lang="en-US" altLang="he-IL" sz="2800" smtClean="0">
                <a:solidFill>
                  <a:srgbClr val="F02E00"/>
                </a:solidFill>
              </a:rPr>
              <a:t/>
            </a:r>
            <a:br>
              <a:rPr lang="en-US" altLang="he-IL" sz="2800" smtClean="0">
                <a:solidFill>
                  <a:srgbClr val="F02E00"/>
                </a:solidFill>
              </a:rPr>
            </a:br>
            <a:r>
              <a:rPr lang="en-US" altLang="he-IL" sz="2800" smtClean="0">
                <a:solidFill>
                  <a:schemeClr val="bg1"/>
                </a:solidFill>
              </a:rPr>
              <a:t/>
            </a:r>
            <a:br>
              <a:rPr lang="en-US" altLang="he-IL" sz="2800" smtClean="0">
                <a:solidFill>
                  <a:schemeClr val="bg1"/>
                </a:solidFill>
              </a:rPr>
            </a:br>
            <a:r>
              <a:rPr lang="en-US" altLang="he-IL" sz="2800" smtClean="0">
                <a:solidFill>
                  <a:schemeClr val="bg1"/>
                </a:solidFill>
              </a:rPr>
              <a:t/>
            </a:r>
            <a:br>
              <a:rPr lang="en-US" altLang="he-IL" sz="2800" smtClean="0">
                <a:solidFill>
                  <a:schemeClr val="bg1"/>
                </a:solidFill>
              </a:rPr>
            </a:br>
            <a:r>
              <a:rPr lang="en-US" altLang="he-IL" sz="2800" smtClean="0">
                <a:solidFill>
                  <a:schemeClr val="bg1"/>
                </a:solidFill>
              </a:rPr>
              <a:t/>
            </a:r>
            <a:br>
              <a:rPr lang="en-US" altLang="he-IL" sz="2800" smtClean="0">
                <a:solidFill>
                  <a:schemeClr val="bg1"/>
                </a:solidFill>
              </a:rPr>
            </a:br>
            <a:r>
              <a:rPr lang="en-US" altLang="he-IL" sz="2800" smtClean="0">
                <a:solidFill>
                  <a:schemeClr val="bg1"/>
                </a:solidFill>
              </a:rPr>
              <a:t/>
            </a:r>
            <a:br>
              <a:rPr lang="en-US" altLang="he-IL" sz="2800" smtClean="0">
                <a:solidFill>
                  <a:schemeClr val="bg1"/>
                </a:solidFill>
              </a:rPr>
            </a:br>
            <a:r>
              <a:rPr lang="en-US" altLang="he-IL" sz="2800" smtClean="0">
                <a:solidFill>
                  <a:schemeClr val="bg1"/>
                </a:solidFill>
              </a:rPr>
              <a:t/>
            </a:r>
            <a:br>
              <a:rPr lang="en-US" altLang="he-IL" sz="2800" smtClean="0">
                <a:solidFill>
                  <a:schemeClr val="bg1"/>
                </a:solidFill>
              </a:rPr>
            </a:br>
            <a:endParaRPr lang="en-US" altLang="he-IL" sz="2800" smtClean="0">
              <a:solidFill>
                <a:schemeClr val="bg1"/>
              </a:solidFill>
            </a:endParaRPr>
          </a:p>
          <a:p>
            <a:r>
              <a:rPr lang="en-US" altLang="he-IL" sz="2800" smtClean="0">
                <a:solidFill>
                  <a:srgbClr val="FFFF00"/>
                </a:solidFill>
              </a:rPr>
              <a:t>Input data</a:t>
            </a:r>
            <a:r>
              <a:rPr lang="en-US" altLang="he-IL" sz="2800" smtClean="0">
                <a:solidFill>
                  <a:schemeClr val="bg1"/>
                </a:solidFill>
              </a:rPr>
              <a:t> y=0</a:t>
            </a:r>
            <a:br>
              <a:rPr lang="en-US" altLang="he-IL" sz="2800" smtClean="0">
                <a:solidFill>
                  <a:schemeClr val="bg1"/>
                </a:solidFill>
              </a:rPr>
            </a:br>
            <a:endParaRPr lang="en-US" altLang="he-IL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378200" y="920750"/>
            <a:ext cx="29686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he-IL"/>
              <a:t>scanf(“%d”,  &amp;y);</a:t>
            </a:r>
          </a:p>
          <a:p>
            <a:pPr algn="l"/>
            <a:r>
              <a:rPr lang="en-US" altLang="he-IL"/>
              <a:t>if (y &lt; 0)</a:t>
            </a:r>
            <a:br>
              <a:rPr lang="en-US" altLang="he-IL"/>
            </a:br>
            <a:r>
              <a:rPr lang="en-US" altLang="he-IL"/>
              <a:t>	x = 5;</a:t>
            </a:r>
          </a:p>
          <a:p>
            <a:pPr algn="l"/>
            <a:r>
              <a:rPr lang="en-US" altLang="he-IL"/>
              <a:t>...</a:t>
            </a:r>
          </a:p>
          <a:p>
            <a:pPr algn="l"/>
            <a:r>
              <a:rPr lang="en-US" altLang="he-IL"/>
              <a:t> if  (y &lt;= 0)</a:t>
            </a:r>
          </a:p>
          <a:p>
            <a:pPr algn="l"/>
            <a:r>
              <a:rPr lang="en-US" altLang="he-IL"/>
              <a:t>	 z = x + 1;</a:t>
            </a:r>
          </a:p>
          <a:p>
            <a:pPr algn="l"/>
            <a:endParaRPr lang="en-US" alt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z="3200" smtClean="0">
                <a:solidFill>
                  <a:schemeClr val="bg1"/>
                </a:solidFill>
              </a:rPr>
              <a:t>Compilers can provide errors  before</a:t>
            </a:r>
            <a:br>
              <a:rPr lang="en-US" altLang="he-IL" sz="3200" smtClean="0">
                <a:solidFill>
                  <a:schemeClr val="bg1"/>
                </a:solidFill>
              </a:rPr>
            </a:br>
            <a:r>
              <a:rPr lang="en-US" altLang="he-IL" sz="3200" smtClean="0">
                <a:solidFill>
                  <a:schemeClr val="bg1"/>
                </a:solidFill>
              </a:rPr>
              <a:t>actual input is given</a:t>
            </a:r>
            <a:endParaRPr lang="en-US" altLang="he-IL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981075"/>
            <a:ext cx="7897813" cy="5789613"/>
          </a:xfrm>
        </p:spPr>
        <p:txBody>
          <a:bodyPr/>
          <a:lstStyle/>
          <a:p>
            <a:r>
              <a:rPr lang="en-US" altLang="he-IL" sz="2800" smtClean="0">
                <a:solidFill>
                  <a:srgbClr val="FFFF00"/>
                </a:solidFill>
              </a:rPr>
              <a:t>Input-program</a:t>
            </a:r>
            <a:r>
              <a:rPr lang="en-US" altLang="he-IL" sz="2800" smtClean="0">
                <a:solidFill>
                  <a:srgbClr val="F02E00"/>
                </a:solidFill>
              </a:rPr>
              <a:t/>
            </a:r>
            <a:br>
              <a:rPr lang="en-US" altLang="he-IL" sz="2800" smtClean="0">
                <a:solidFill>
                  <a:srgbClr val="F02E00"/>
                </a:solidFill>
              </a:rPr>
            </a:br>
            <a:r>
              <a:rPr lang="en-US" altLang="he-IL" sz="2800" smtClean="0">
                <a:solidFill>
                  <a:srgbClr val="F02E00"/>
                </a:solidFill>
              </a:rPr>
              <a:t/>
            </a:r>
            <a:br>
              <a:rPr lang="en-US" altLang="he-IL" sz="2800" smtClean="0">
                <a:solidFill>
                  <a:srgbClr val="F02E00"/>
                </a:solidFill>
              </a:rPr>
            </a:br>
            <a:r>
              <a:rPr lang="en-US" altLang="he-IL" sz="2800" smtClean="0">
                <a:solidFill>
                  <a:schemeClr val="bg1"/>
                </a:solidFill>
              </a:rPr>
              <a:t/>
            </a:r>
            <a:br>
              <a:rPr lang="en-US" altLang="he-IL" sz="2800" smtClean="0">
                <a:solidFill>
                  <a:schemeClr val="bg1"/>
                </a:solidFill>
              </a:rPr>
            </a:br>
            <a:r>
              <a:rPr lang="en-US" altLang="he-IL" sz="2800" smtClean="0">
                <a:solidFill>
                  <a:schemeClr val="bg1"/>
                </a:solidFill>
              </a:rPr>
              <a:t/>
            </a:r>
            <a:br>
              <a:rPr lang="en-US" altLang="he-IL" sz="2800" smtClean="0">
                <a:solidFill>
                  <a:schemeClr val="bg1"/>
                </a:solidFill>
              </a:rPr>
            </a:br>
            <a:r>
              <a:rPr lang="en-US" altLang="he-IL" sz="2800" smtClean="0">
                <a:solidFill>
                  <a:schemeClr val="bg1"/>
                </a:solidFill>
              </a:rPr>
              <a:t/>
            </a:r>
            <a:br>
              <a:rPr lang="en-US" altLang="he-IL" sz="2800" smtClean="0">
                <a:solidFill>
                  <a:schemeClr val="bg1"/>
                </a:solidFill>
              </a:rPr>
            </a:br>
            <a:r>
              <a:rPr lang="en-US" altLang="he-IL" sz="2800" smtClean="0">
                <a:solidFill>
                  <a:schemeClr val="bg1"/>
                </a:solidFill>
              </a:rPr>
              <a:t/>
            </a:r>
            <a:br>
              <a:rPr lang="en-US" altLang="he-IL" sz="2800" smtClean="0">
                <a:solidFill>
                  <a:schemeClr val="bg1"/>
                </a:solidFill>
              </a:rPr>
            </a:br>
            <a:r>
              <a:rPr lang="en-US" altLang="he-IL" sz="2800" smtClean="0">
                <a:solidFill>
                  <a:schemeClr val="bg1"/>
                </a:solidFill>
              </a:rPr>
              <a:t/>
            </a:r>
            <a:br>
              <a:rPr lang="en-US" altLang="he-IL" sz="2800" smtClean="0">
                <a:solidFill>
                  <a:schemeClr val="bg1"/>
                </a:solidFill>
              </a:rPr>
            </a:br>
            <a:endParaRPr lang="en-US" altLang="he-IL" smtClean="0"/>
          </a:p>
          <a:p>
            <a:r>
              <a:rPr lang="en-US" altLang="he-IL" sz="2800" smtClean="0">
                <a:solidFill>
                  <a:srgbClr val="FFFF00"/>
                </a:solidFill>
              </a:rPr>
              <a:t>Compiler-Output</a:t>
            </a:r>
            <a:r>
              <a:rPr lang="en-US" altLang="he-IL" sz="2400" smtClean="0">
                <a:solidFill>
                  <a:srgbClr val="FFFF00"/>
                </a:solidFill>
              </a:rPr>
              <a:t/>
            </a:r>
            <a:br>
              <a:rPr lang="en-US" altLang="he-IL" sz="2400" smtClean="0">
                <a:solidFill>
                  <a:srgbClr val="FFFF00"/>
                </a:solidFill>
              </a:rPr>
            </a:br>
            <a:r>
              <a:rPr lang="en-US" altLang="he-IL" sz="2400" smtClean="0">
                <a:solidFill>
                  <a:schemeClr val="bg1"/>
                </a:solidFill>
              </a:rPr>
              <a:t> “line 88: x may be used before set''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838575" y="1069975"/>
            <a:ext cx="3722688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he-IL"/>
              <a:t>scanf(“%”,  &amp;y);</a:t>
            </a:r>
          </a:p>
          <a:p>
            <a:pPr algn="l"/>
            <a:r>
              <a:rPr lang="en-US" altLang="he-IL"/>
              <a:t>if (y &lt; 0)</a:t>
            </a:r>
            <a:br>
              <a:rPr lang="en-US" altLang="he-IL"/>
            </a:br>
            <a:r>
              <a:rPr lang="en-US" altLang="he-IL"/>
              <a:t>	x = 5;</a:t>
            </a:r>
          </a:p>
          <a:p>
            <a:pPr algn="l"/>
            <a:r>
              <a:rPr lang="en-US" altLang="he-IL"/>
              <a:t>...</a:t>
            </a:r>
          </a:p>
          <a:p>
            <a:pPr algn="l"/>
            <a:r>
              <a:rPr lang="en-US" altLang="he-IL"/>
              <a:t> if  (y &lt;= 0)</a:t>
            </a:r>
          </a:p>
          <a:p>
            <a:pPr algn="l"/>
            <a:r>
              <a:rPr lang="en-US" altLang="he-IL"/>
              <a:t>/* line 88 */ 	 z = x + 1;  </a:t>
            </a:r>
          </a:p>
          <a:p>
            <a:pPr algn="l"/>
            <a:endParaRPr lang="en-US" altLang="he-IL"/>
          </a:p>
          <a:p>
            <a:pPr algn="l"/>
            <a:endParaRPr lang="en-US" alt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Course Goals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Understand basic compilation techniques and tools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Moderate programming project with well defined interfaces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Become a better programmer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Critical thinking of performance, software productivity, software security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49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z="3200" smtClean="0">
                <a:solidFill>
                  <a:schemeClr val="bg1"/>
                </a:solidFill>
              </a:rPr>
              <a:t>Compilers can provide errors  before</a:t>
            </a:r>
            <a:br>
              <a:rPr lang="en-US" altLang="he-IL" sz="3200" smtClean="0">
                <a:solidFill>
                  <a:schemeClr val="bg1"/>
                </a:solidFill>
              </a:rPr>
            </a:br>
            <a:r>
              <a:rPr lang="en-US" altLang="he-IL" sz="3200" smtClean="0">
                <a:solidFill>
                  <a:schemeClr val="bg1"/>
                </a:solidFill>
              </a:rPr>
              <a:t>actual input is given</a:t>
            </a:r>
            <a:endParaRPr lang="en-US" altLang="he-IL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725488"/>
            <a:ext cx="7897812" cy="5789612"/>
          </a:xfrm>
        </p:spPr>
        <p:txBody>
          <a:bodyPr/>
          <a:lstStyle/>
          <a:p>
            <a:r>
              <a:rPr lang="en-US" altLang="he-IL" sz="2800" smtClean="0">
                <a:solidFill>
                  <a:srgbClr val="FFFF00"/>
                </a:solidFill>
              </a:rPr>
              <a:t>Input-program</a:t>
            </a:r>
            <a:r>
              <a:rPr lang="en-US" altLang="he-IL" sz="2800" smtClean="0">
                <a:solidFill>
                  <a:srgbClr val="F02E00"/>
                </a:solidFill>
              </a:rPr>
              <a:t/>
            </a:r>
            <a:br>
              <a:rPr lang="en-US" altLang="he-IL" sz="2800" smtClean="0">
                <a:solidFill>
                  <a:srgbClr val="F02E00"/>
                </a:solidFill>
              </a:rPr>
            </a:br>
            <a:r>
              <a:rPr lang="en-US" altLang="he-IL" sz="2800" smtClean="0">
                <a:solidFill>
                  <a:srgbClr val="F02E00"/>
                </a:solidFill>
              </a:rPr>
              <a:t/>
            </a:r>
            <a:br>
              <a:rPr lang="en-US" altLang="he-IL" sz="2800" smtClean="0">
                <a:solidFill>
                  <a:srgbClr val="F02E00"/>
                </a:solidFill>
              </a:rPr>
            </a:br>
            <a:r>
              <a:rPr lang="en-US" altLang="he-IL" sz="2800" smtClean="0">
                <a:solidFill>
                  <a:schemeClr val="bg1"/>
                </a:solidFill>
              </a:rPr>
              <a:t/>
            </a:r>
            <a:br>
              <a:rPr lang="en-US" altLang="he-IL" sz="2800" smtClean="0">
                <a:solidFill>
                  <a:schemeClr val="bg1"/>
                </a:solidFill>
              </a:rPr>
            </a:br>
            <a:r>
              <a:rPr lang="en-US" altLang="he-IL" sz="2800" smtClean="0">
                <a:solidFill>
                  <a:schemeClr val="bg1"/>
                </a:solidFill>
              </a:rPr>
              <a:t/>
            </a:r>
            <a:br>
              <a:rPr lang="en-US" altLang="he-IL" sz="2800" smtClean="0">
                <a:solidFill>
                  <a:schemeClr val="bg1"/>
                </a:solidFill>
              </a:rPr>
            </a:br>
            <a:r>
              <a:rPr lang="en-US" altLang="he-IL" sz="2800" smtClean="0">
                <a:solidFill>
                  <a:schemeClr val="bg1"/>
                </a:solidFill>
              </a:rPr>
              <a:t/>
            </a:r>
            <a:br>
              <a:rPr lang="en-US" altLang="he-IL" sz="2800" smtClean="0">
                <a:solidFill>
                  <a:schemeClr val="bg1"/>
                </a:solidFill>
              </a:rPr>
            </a:br>
            <a:r>
              <a:rPr lang="en-US" altLang="he-IL" sz="2800" smtClean="0">
                <a:solidFill>
                  <a:schemeClr val="bg1"/>
                </a:solidFill>
              </a:rPr>
              <a:t/>
            </a:r>
            <a:br>
              <a:rPr lang="en-US" altLang="he-IL" sz="2800" smtClean="0">
                <a:solidFill>
                  <a:schemeClr val="bg1"/>
                </a:solidFill>
              </a:rPr>
            </a:br>
            <a:r>
              <a:rPr lang="en-US" altLang="he-IL" sz="2800" smtClean="0">
                <a:solidFill>
                  <a:schemeClr val="bg1"/>
                </a:solidFill>
              </a:rPr>
              <a:t/>
            </a:r>
            <a:br>
              <a:rPr lang="en-US" altLang="he-IL" sz="2800" smtClean="0">
                <a:solidFill>
                  <a:schemeClr val="bg1"/>
                </a:solidFill>
              </a:rPr>
            </a:br>
            <a:endParaRPr lang="en-US" altLang="he-IL" smtClean="0"/>
          </a:p>
          <a:p>
            <a:r>
              <a:rPr lang="en-US" altLang="he-IL" sz="2800" smtClean="0">
                <a:solidFill>
                  <a:srgbClr val="FFFF00"/>
                </a:solidFill>
              </a:rPr>
              <a:t>Compiler-Output</a:t>
            </a:r>
            <a:br>
              <a:rPr lang="en-US" altLang="he-IL" sz="2800" smtClean="0">
                <a:solidFill>
                  <a:srgbClr val="FFFF00"/>
                </a:solidFill>
              </a:rPr>
            </a:br>
            <a:r>
              <a:rPr lang="en-US" altLang="he-IL" smtClean="0">
                <a:solidFill>
                  <a:schemeClr val="bg1"/>
                </a:solidFill>
              </a:rPr>
              <a:t> </a:t>
            </a:r>
            <a:r>
              <a:rPr lang="en-US" altLang="he-IL" sz="2400" smtClean="0">
                <a:solidFill>
                  <a:schemeClr val="bg1"/>
                </a:solidFill>
              </a:rPr>
              <a:t>“line 4: improper pointer/integer combination: op =''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627563" y="1406525"/>
            <a:ext cx="373538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he-IL"/>
              <a:t>	int a[100], x, y ;</a:t>
            </a:r>
          </a:p>
          <a:p>
            <a:pPr algn="l"/>
            <a:r>
              <a:rPr lang="en-US" altLang="he-IL"/>
              <a:t>	scanf(“%d”,  &amp;y) ;</a:t>
            </a:r>
          </a:p>
          <a:p>
            <a:pPr algn="l"/>
            <a:r>
              <a:rPr lang="en-US" altLang="he-IL"/>
              <a:t>	if (y &lt; 0)</a:t>
            </a:r>
          </a:p>
          <a:p>
            <a:pPr algn="l"/>
            <a:r>
              <a:rPr lang="en-US" altLang="he-IL"/>
              <a:t>/* line 4*/	y = a ;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07950"/>
            <a:ext cx="7772400" cy="895350"/>
          </a:xfrm>
          <a:noFill/>
        </p:spPr>
        <p:txBody>
          <a:bodyPr/>
          <a:lstStyle/>
          <a:p>
            <a:r>
              <a:rPr lang="en-US" altLang="he-IL" sz="3600" smtClean="0">
                <a:solidFill>
                  <a:schemeClr val="bg1"/>
                </a:solidFill>
              </a:rPr>
              <a:t>Compilers are usually more efficient</a:t>
            </a:r>
            <a:endParaRPr lang="en-US" altLang="he-IL" smtClean="0"/>
          </a:p>
        </p:txBody>
      </p:sp>
      <p:sp>
        <p:nvSpPr>
          <p:cNvPr id="378883" name="Text Box 3"/>
          <p:cNvSpPr txBox="1">
            <a:spLocks noChangeArrowheads="1"/>
          </p:cNvSpPr>
          <p:nvPr/>
        </p:nvSpPr>
        <p:spPr bwMode="auto">
          <a:xfrm>
            <a:off x="3560763" y="2503488"/>
            <a:ext cx="2220912" cy="434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he-IL" sz="2000"/>
              <a:t>Sparc-cc-compiler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97263" y="823913"/>
            <a:ext cx="1968500" cy="1741487"/>
            <a:chOff x="2258" y="688"/>
            <a:chExt cx="1240" cy="1097"/>
          </a:xfrm>
        </p:grpSpPr>
        <p:sp>
          <p:nvSpPr>
            <p:cNvPr id="20487" name="Text Box 5"/>
            <p:cNvSpPr txBox="1">
              <a:spLocks noChangeArrowheads="1"/>
            </p:cNvSpPr>
            <p:nvPr/>
          </p:nvSpPr>
          <p:spPr bwMode="auto">
            <a:xfrm>
              <a:off x="2258" y="688"/>
              <a:ext cx="1240" cy="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r>
                <a:rPr lang="en-US" altLang="he-IL" sz="1800"/>
                <a:t>scanf(“%d”,  &amp;x);</a:t>
              </a:r>
            </a:p>
            <a:p>
              <a:pPr algn="l"/>
              <a:r>
                <a:rPr lang="en-US" altLang="he-IL" sz="1800"/>
                <a:t>y = 5 ;</a:t>
              </a:r>
            </a:p>
            <a:p>
              <a:pPr algn="l"/>
              <a:r>
                <a:rPr lang="en-US" altLang="he-IL" sz="1800"/>
                <a:t>z = 7 ;</a:t>
              </a:r>
            </a:p>
            <a:p>
              <a:pPr algn="l"/>
              <a:r>
                <a:rPr lang="en-US" altLang="he-IL" sz="1800"/>
                <a:t>x = x +y*z;</a:t>
              </a:r>
            </a:p>
            <a:p>
              <a:pPr algn="l"/>
              <a:r>
                <a:rPr lang="en-US" altLang="he-IL" sz="1800"/>
                <a:t>printf(“%d”,  x);</a:t>
              </a:r>
            </a:p>
            <a:p>
              <a:pPr algn="l"/>
              <a:endParaRPr lang="en-US" altLang="he-IL" sz="1800"/>
            </a:p>
          </p:txBody>
        </p:sp>
        <p:sp>
          <p:nvSpPr>
            <p:cNvPr id="20488" name="Line 6"/>
            <p:cNvSpPr>
              <a:spLocks noChangeShapeType="1"/>
            </p:cNvSpPr>
            <p:nvPr/>
          </p:nvSpPr>
          <p:spPr bwMode="auto">
            <a:xfrm flipH="1">
              <a:off x="2993" y="1528"/>
              <a:ext cx="16" cy="25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8887" name="Text Box 7"/>
          <p:cNvSpPr txBox="1">
            <a:spLocks noChangeArrowheads="1"/>
          </p:cNvSpPr>
          <p:nvPr/>
        </p:nvSpPr>
        <p:spPr bwMode="auto">
          <a:xfrm>
            <a:off x="3652838" y="3006725"/>
            <a:ext cx="2212975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800"/>
              <a:t> </a:t>
            </a:r>
            <a:r>
              <a:rPr lang="en-US" altLang="he-IL" sz="1800"/>
              <a:t>add    %fp,-8, %l1</a:t>
            </a:r>
          </a:p>
          <a:p>
            <a:pPr algn="l"/>
            <a:r>
              <a:rPr lang="en-US" altLang="he-IL" sz="1800"/>
              <a:t> mov   %l1, %o1</a:t>
            </a:r>
          </a:p>
          <a:p>
            <a:pPr algn="l"/>
            <a:r>
              <a:rPr lang="en-US" altLang="he-IL" sz="1800"/>
              <a:t>call    scanf</a:t>
            </a:r>
          </a:p>
          <a:p>
            <a:pPr algn="l"/>
            <a:r>
              <a:rPr lang="en-US" altLang="he-IL" sz="1800"/>
              <a:t>mov     5, %l0</a:t>
            </a:r>
            <a:br>
              <a:rPr lang="en-US" altLang="he-IL" sz="1800"/>
            </a:br>
            <a:r>
              <a:rPr lang="en-US" altLang="he-IL" sz="1800"/>
              <a:t>st   %l0,[%fp-12]</a:t>
            </a:r>
          </a:p>
          <a:p>
            <a:pPr algn="l"/>
            <a:r>
              <a:rPr lang="en-US" altLang="he-IL" sz="1800"/>
              <a:t>mov    7,%l0</a:t>
            </a:r>
          </a:p>
          <a:p>
            <a:pPr algn="l"/>
            <a:r>
              <a:rPr lang="en-US" altLang="he-IL" sz="1800"/>
              <a:t>st    %l0,[%fp-16]</a:t>
            </a:r>
          </a:p>
          <a:p>
            <a:pPr algn="l"/>
            <a:r>
              <a:rPr lang="en-US" altLang="he-IL" sz="1800"/>
              <a:t>ld      [%fp-8], %l0</a:t>
            </a:r>
          </a:p>
          <a:p>
            <a:pPr algn="l"/>
            <a:r>
              <a:rPr lang="en-US" altLang="he-IL" sz="1800"/>
              <a:t>ld      [%fp-8],%l0</a:t>
            </a:r>
          </a:p>
          <a:p>
            <a:pPr algn="l"/>
            <a:r>
              <a:rPr lang="en-US" altLang="he-IL" sz="1800"/>
              <a:t>add   %l0, </a:t>
            </a:r>
            <a:r>
              <a:rPr lang="en-US" altLang="he-IL" sz="1800">
                <a:solidFill>
                  <a:srgbClr val="FFFF00"/>
                </a:solidFill>
              </a:rPr>
              <a:t>35 </a:t>
            </a:r>
            <a:r>
              <a:rPr lang="en-US" altLang="he-IL" sz="1800"/>
              <a:t>,%l0</a:t>
            </a:r>
          </a:p>
          <a:p>
            <a:pPr algn="l"/>
            <a:r>
              <a:rPr lang="en-US" altLang="he-IL" sz="1800"/>
              <a:t>st     %l0,[%fp-8]</a:t>
            </a:r>
          </a:p>
          <a:p>
            <a:pPr algn="l"/>
            <a:r>
              <a:rPr lang="en-US" altLang="he-IL" sz="1800"/>
              <a:t> ld     [%fp-8], %l1</a:t>
            </a:r>
          </a:p>
          <a:p>
            <a:pPr algn="l"/>
            <a:r>
              <a:rPr lang="en-US" altLang="he-IL" sz="1800"/>
              <a:t> mov    %l1, %o1</a:t>
            </a:r>
          </a:p>
          <a:p>
            <a:pPr algn="l"/>
            <a:r>
              <a:rPr lang="en-US" altLang="he-IL" sz="1800"/>
              <a:t> call printf</a:t>
            </a:r>
          </a:p>
        </p:txBody>
      </p:sp>
      <p:sp>
        <p:nvSpPr>
          <p:cNvPr id="378888" name="Line 8"/>
          <p:cNvSpPr>
            <a:spLocks noChangeShapeType="1"/>
          </p:cNvSpPr>
          <p:nvPr/>
        </p:nvSpPr>
        <p:spPr bwMode="auto">
          <a:xfrm>
            <a:off x="4700588" y="2782888"/>
            <a:ext cx="0" cy="431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 animBg="1" autoUpdateAnimBg="0"/>
      <p:bldP spid="37888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Compiler vs. Interpreter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360363" y="1808163"/>
            <a:ext cx="1444625" cy="15906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Source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Code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4632325" y="1808163"/>
            <a:ext cx="1641475" cy="15906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Executable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Code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21509" name="Group 12"/>
          <p:cNvGrpSpPr>
            <a:grpSpLocks/>
          </p:cNvGrpSpPr>
          <p:nvPr/>
        </p:nvGrpSpPr>
        <p:grpSpPr bwMode="auto">
          <a:xfrm>
            <a:off x="7164388" y="1808163"/>
            <a:ext cx="1641475" cy="1590675"/>
            <a:chOff x="4513" y="1139"/>
            <a:chExt cx="1034" cy="1002"/>
          </a:xfrm>
        </p:grpSpPr>
        <p:sp>
          <p:nvSpPr>
            <p:cNvPr id="21526" name="Text Box 7"/>
            <p:cNvSpPr txBox="1">
              <a:spLocks noChangeArrowheads="1"/>
            </p:cNvSpPr>
            <p:nvPr/>
          </p:nvSpPr>
          <p:spPr bwMode="auto">
            <a:xfrm>
              <a:off x="4513" y="1139"/>
              <a:ext cx="1034" cy="1002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  <a:p>
              <a:pPr>
                <a:spcBef>
                  <a:spcPct val="50000"/>
                </a:spcBef>
              </a:pPr>
              <a:r>
                <a:rPr lang="en-US" altLang="en-US"/>
                <a:t>Machine</a:t>
              </a:r>
            </a:p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grpSp>
          <p:nvGrpSpPr>
            <p:cNvPr id="21527" name="Group 8"/>
            <p:cNvGrpSpPr>
              <a:grpSpLocks/>
            </p:cNvGrpSpPr>
            <p:nvPr/>
          </p:nvGrpSpPr>
          <p:grpSpPr bwMode="auto">
            <a:xfrm>
              <a:off x="5278" y="1612"/>
              <a:ext cx="206" cy="459"/>
              <a:chOff x="1632" y="1248"/>
              <a:chExt cx="2682" cy="2286"/>
            </a:xfrm>
          </p:grpSpPr>
          <p:sp>
            <p:nvSpPr>
              <p:cNvPr id="21528" name="Gear"/>
              <p:cNvSpPr>
                <a:spLocks noEditPoints="1" noChangeArrowheads="1"/>
              </p:cNvSpPr>
              <p:nvPr/>
            </p:nvSpPr>
            <p:spPr bwMode="auto">
              <a:xfrm>
                <a:off x="3119" y="1248"/>
                <a:ext cx="1195" cy="10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74 w 21600"/>
                  <a:gd name="T13" fmla="*/ 3957 h 21600"/>
                  <a:gd name="T14" fmla="*/ 17840 w 21600"/>
                  <a:gd name="T15" fmla="*/ 1764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88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1529" name="AutoShape 10"/>
              <p:cNvSpPr>
                <a:spLocks noEditPoints="1" noChangeArrowheads="1"/>
              </p:cNvSpPr>
              <p:nvPr/>
            </p:nvSpPr>
            <p:spPr bwMode="auto">
              <a:xfrm>
                <a:off x="1632" y="1680"/>
                <a:ext cx="1429" cy="125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68 w 21600"/>
                  <a:gd name="T13" fmla="*/ 3965 h 21600"/>
                  <a:gd name="T14" fmla="*/ 17836 w 21600"/>
                  <a:gd name="T15" fmla="*/ 1763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88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1530" name="AutoShape 11"/>
              <p:cNvSpPr>
                <a:spLocks noEditPoints="1" noChangeArrowheads="1"/>
              </p:cNvSpPr>
              <p:nvPr/>
            </p:nvSpPr>
            <p:spPr bwMode="auto">
              <a:xfrm>
                <a:off x="2559" y="2142"/>
                <a:ext cx="1588" cy="13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80 w 21600"/>
                  <a:gd name="T13" fmla="*/ 3957 h 21600"/>
                  <a:gd name="T14" fmla="*/ 17846 w 21600"/>
                  <a:gd name="T15" fmla="*/ 1762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88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</p:grpSp>
      </p:grp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360363" y="4691063"/>
            <a:ext cx="1444625" cy="15906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Source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Code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11" name="Text Box 14"/>
          <p:cNvSpPr txBox="1">
            <a:spLocks noChangeArrowheads="1"/>
          </p:cNvSpPr>
          <p:nvPr/>
        </p:nvSpPr>
        <p:spPr bwMode="auto">
          <a:xfrm>
            <a:off x="2695575" y="4691063"/>
            <a:ext cx="1993900" cy="15906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Intermediate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Code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21512" name="Group 15"/>
          <p:cNvGrpSpPr>
            <a:grpSpLocks/>
          </p:cNvGrpSpPr>
          <p:nvPr/>
        </p:nvGrpSpPr>
        <p:grpSpPr bwMode="auto">
          <a:xfrm>
            <a:off x="7234238" y="4702175"/>
            <a:ext cx="1641475" cy="1590675"/>
            <a:chOff x="4513" y="1139"/>
            <a:chExt cx="1034" cy="1002"/>
          </a:xfrm>
        </p:grpSpPr>
        <p:sp>
          <p:nvSpPr>
            <p:cNvPr id="21521" name="Text Box 16"/>
            <p:cNvSpPr txBox="1">
              <a:spLocks noChangeArrowheads="1"/>
            </p:cNvSpPr>
            <p:nvPr/>
          </p:nvSpPr>
          <p:spPr bwMode="auto">
            <a:xfrm>
              <a:off x="4513" y="1139"/>
              <a:ext cx="1034" cy="1002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  <a:p>
              <a:pPr>
                <a:spcBef>
                  <a:spcPct val="50000"/>
                </a:spcBef>
              </a:pPr>
              <a:r>
                <a:rPr lang="en-US" altLang="en-US"/>
                <a:t>Interpreter</a:t>
              </a:r>
            </a:p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grpSp>
          <p:nvGrpSpPr>
            <p:cNvPr id="21522" name="Group 17"/>
            <p:cNvGrpSpPr>
              <a:grpSpLocks/>
            </p:cNvGrpSpPr>
            <p:nvPr/>
          </p:nvGrpSpPr>
          <p:grpSpPr bwMode="auto">
            <a:xfrm>
              <a:off x="5278" y="1612"/>
              <a:ext cx="206" cy="459"/>
              <a:chOff x="1632" y="1248"/>
              <a:chExt cx="2682" cy="2286"/>
            </a:xfrm>
          </p:grpSpPr>
          <p:sp>
            <p:nvSpPr>
              <p:cNvPr id="21523" name="Gear"/>
              <p:cNvSpPr>
                <a:spLocks noEditPoints="1" noChangeArrowheads="1"/>
              </p:cNvSpPr>
              <p:nvPr/>
            </p:nvSpPr>
            <p:spPr bwMode="auto">
              <a:xfrm>
                <a:off x="3119" y="1248"/>
                <a:ext cx="1195" cy="10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74 w 21600"/>
                  <a:gd name="T13" fmla="*/ 3957 h 21600"/>
                  <a:gd name="T14" fmla="*/ 17840 w 21600"/>
                  <a:gd name="T15" fmla="*/ 1764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88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1524" name="AutoShape 19"/>
              <p:cNvSpPr>
                <a:spLocks noEditPoints="1" noChangeArrowheads="1"/>
              </p:cNvSpPr>
              <p:nvPr/>
            </p:nvSpPr>
            <p:spPr bwMode="auto">
              <a:xfrm>
                <a:off x="1632" y="1680"/>
                <a:ext cx="1429" cy="125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68 w 21600"/>
                  <a:gd name="T13" fmla="*/ 3965 h 21600"/>
                  <a:gd name="T14" fmla="*/ 17836 w 21600"/>
                  <a:gd name="T15" fmla="*/ 1763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88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1525" name="AutoShape 20"/>
              <p:cNvSpPr>
                <a:spLocks noEditPoints="1" noChangeArrowheads="1"/>
              </p:cNvSpPr>
              <p:nvPr/>
            </p:nvSpPr>
            <p:spPr bwMode="auto">
              <a:xfrm>
                <a:off x="2559" y="2142"/>
                <a:ext cx="1588" cy="13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80 w 21600"/>
                  <a:gd name="T13" fmla="*/ 3957 h 21600"/>
                  <a:gd name="T14" fmla="*/ 17846 w 21600"/>
                  <a:gd name="T15" fmla="*/ 1762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88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21513" name="AutoShape 21"/>
          <p:cNvCxnSpPr>
            <a:cxnSpLocks noChangeShapeType="1"/>
          </p:cNvCxnSpPr>
          <p:nvPr/>
        </p:nvCxnSpPr>
        <p:spPr bwMode="auto">
          <a:xfrm>
            <a:off x="1828800" y="2617788"/>
            <a:ext cx="2774950" cy="0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4" name="AutoShape 22"/>
          <p:cNvCxnSpPr>
            <a:cxnSpLocks noChangeShapeType="1"/>
          </p:cNvCxnSpPr>
          <p:nvPr/>
        </p:nvCxnSpPr>
        <p:spPr bwMode="auto">
          <a:xfrm>
            <a:off x="6297613" y="2690813"/>
            <a:ext cx="830262" cy="0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5" name="AutoShape 23"/>
          <p:cNvCxnSpPr>
            <a:cxnSpLocks noChangeShapeType="1"/>
            <a:stCxn id="21510" idx="3"/>
          </p:cNvCxnSpPr>
          <p:nvPr/>
        </p:nvCxnSpPr>
        <p:spPr bwMode="auto">
          <a:xfrm>
            <a:off x="1824038" y="5486400"/>
            <a:ext cx="825500" cy="41275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6" name="AutoShape 24"/>
          <p:cNvCxnSpPr>
            <a:cxnSpLocks noChangeShapeType="1"/>
            <a:stCxn id="21511" idx="3"/>
            <a:endCxn id="21521" idx="1"/>
          </p:cNvCxnSpPr>
          <p:nvPr/>
        </p:nvCxnSpPr>
        <p:spPr bwMode="auto">
          <a:xfrm>
            <a:off x="4708525" y="5486400"/>
            <a:ext cx="2506663" cy="11113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7" name="Text Box 25"/>
          <p:cNvSpPr txBox="1">
            <a:spLocks noChangeArrowheads="1"/>
          </p:cNvSpPr>
          <p:nvPr/>
        </p:nvSpPr>
        <p:spPr bwMode="auto">
          <a:xfrm>
            <a:off x="1317625" y="6256338"/>
            <a:ext cx="1984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preprocessing</a:t>
            </a:r>
          </a:p>
        </p:txBody>
      </p:sp>
      <p:sp>
        <p:nvSpPr>
          <p:cNvPr id="21518" name="Text Box 26"/>
          <p:cNvSpPr txBox="1">
            <a:spLocks noChangeArrowheads="1"/>
          </p:cNvSpPr>
          <p:nvPr/>
        </p:nvSpPr>
        <p:spPr bwMode="auto">
          <a:xfrm>
            <a:off x="5543550" y="3362325"/>
            <a:ext cx="1984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processing</a:t>
            </a:r>
          </a:p>
        </p:txBody>
      </p:sp>
      <p:sp>
        <p:nvSpPr>
          <p:cNvPr id="21519" name="Text Box 27"/>
          <p:cNvSpPr txBox="1">
            <a:spLocks noChangeArrowheads="1"/>
          </p:cNvSpPr>
          <p:nvPr/>
        </p:nvSpPr>
        <p:spPr bwMode="auto">
          <a:xfrm>
            <a:off x="2136775" y="3290888"/>
            <a:ext cx="1984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preprocessing</a:t>
            </a:r>
          </a:p>
        </p:txBody>
      </p:sp>
      <p:sp>
        <p:nvSpPr>
          <p:cNvPr id="21520" name="Text Box 28"/>
          <p:cNvSpPr txBox="1">
            <a:spLocks noChangeArrowheads="1"/>
          </p:cNvSpPr>
          <p:nvPr/>
        </p:nvSpPr>
        <p:spPr bwMode="auto">
          <a:xfrm>
            <a:off x="5019675" y="5592763"/>
            <a:ext cx="1984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processing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2713"/>
            <a:ext cx="7772400" cy="833438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bg1"/>
                </a:solidFill>
              </a:rPr>
              <a:t>Why Study Compilers?</a:t>
            </a:r>
            <a:endParaRPr lang="en-US" altLang="he-IL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852488"/>
            <a:ext cx="7959725" cy="5476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 sz="2800" smtClean="0">
                <a:solidFill>
                  <a:schemeClr val="bg1"/>
                </a:solidFill>
              </a:rPr>
              <a:t>Become a compiler writer</a:t>
            </a:r>
          </a:p>
          <a:p>
            <a:pPr lvl="1">
              <a:lnSpc>
                <a:spcPct val="90000"/>
              </a:lnSpc>
            </a:pPr>
            <a:r>
              <a:rPr lang="en-US" altLang="he-IL" smtClean="0">
                <a:solidFill>
                  <a:schemeClr val="bg1"/>
                </a:solidFill>
              </a:rPr>
              <a:t>New programming languages</a:t>
            </a:r>
          </a:p>
          <a:p>
            <a:pPr lvl="1">
              <a:lnSpc>
                <a:spcPct val="90000"/>
              </a:lnSpc>
            </a:pPr>
            <a:r>
              <a:rPr lang="en-US" altLang="he-IL" smtClean="0">
                <a:solidFill>
                  <a:schemeClr val="bg1"/>
                </a:solidFill>
              </a:rPr>
              <a:t>New machines</a:t>
            </a:r>
          </a:p>
          <a:p>
            <a:pPr lvl="1">
              <a:lnSpc>
                <a:spcPct val="90000"/>
              </a:lnSpc>
            </a:pPr>
            <a:r>
              <a:rPr lang="en-US" altLang="he-IL" smtClean="0">
                <a:solidFill>
                  <a:schemeClr val="bg1"/>
                </a:solidFill>
              </a:rPr>
              <a:t>New compilation modes: “just-in-time”</a:t>
            </a:r>
          </a:p>
          <a:p>
            <a:pPr>
              <a:lnSpc>
                <a:spcPct val="90000"/>
              </a:lnSpc>
            </a:pPr>
            <a:r>
              <a:rPr lang="en-US" altLang="he-IL" sz="2800" smtClean="0">
                <a:solidFill>
                  <a:schemeClr val="bg1"/>
                </a:solidFill>
              </a:rPr>
              <a:t>Using some of the techniques in other contexts</a:t>
            </a:r>
          </a:p>
          <a:p>
            <a:pPr>
              <a:lnSpc>
                <a:spcPct val="90000"/>
              </a:lnSpc>
            </a:pPr>
            <a:r>
              <a:rPr lang="en-US" altLang="he-IL" sz="2800" smtClean="0">
                <a:solidFill>
                  <a:schemeClr val="bg1"/>
                </a:solidFill>
              </a:rPr>
              <a:t>Design a very big software program using a reasonable effort</a:t>
            </a:r>
          </a:p>
          <a:p>
            <a:pPr>
              <a:lnSpc>
                <a:spcPct val="90000"/>
              </a:lnSpc>
            </a:pPr>
            <a:r>
              <a:rPr lang="en-US" altLang="he-IL" sz="2800" smtClean="0">
                <a:solidFill>
                  <a:schemeClr val="bg1"/>
                </a:solidFill>
              </a:rPr>
              <a:t>Learn applications of many CS results (formal languages, decidability, graph algorithms, dynamic programming, ...</a:t>
            </a:r>
          </a:p>
          <a:p>
            <a:pPr>
              <a:lnSpc>
                <a:spcPct val="90000"/>
              </a:lnSpc>
            </a:pPr>
            <a:r>
              <a:rPr lang="en-US" altLang="he-IL" sz="2800" smtClean="0">
                <a:solidFill>
                  <a:schemeClr val="bg1"/>
                </a:solidFill>
              </a:rPr>
              <a:t>Better understating of programming languages and machine architectures</a:t>
            </a:r>
          </a:p>
          <a:p>
            <a:pPr>
              <a:lnSpc>
                <a:spcPct val="90000"/>
              </a:lnSpc>
            </a:pPr>
            <a:r>
              <a:rPr lang="en-US" altLang="he-IL" sz="2800" smtClean="0">
                <a:solidFill>
                  <a:schemeClr val="bg1"/>
                </a:solidFill>
              </a:rPr>
              <a:t>Become a better programmer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Why study compilers?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Compiler construction is successful</a:t>
            </a:r>
          </a:p>
          <a:p>
            <a:pPr lvl="1"/>
            <a:r>
              <a:rPr lang="en-US" altLang="en-US" smtClean="0">
                <a:solidFill>
                  <a:schemeClr val="bg1"/>
                </a:solidFill>
              </a:rPr>
              <a:t>Proper structure of the problem</a:t>
            </a:r>
          </a:p>
          <a:p>
            <a:pPr lvl="1"/>
            <a:r>
              <a:rPr lang="en-US" altLang="en-US" smtClean="0">
                <a:solidFill>
                  <a:schemeClr val="bg1"/>
                </a:solidFill>
              </a:rPr>
              <a:t>Judicious use of formalisms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Wider application</a:t>
            </a:r>
          </a:p>
          <a:p>
            <a:pPr lvl="1"/>
            <a:r>
              <a:rPr lang="en-US" altLang="en-US" smtClean="0">
                <a:solidFill>
                  <a:schemeClr val="bg1"/>
                </a:solidFill>
              </a:rPr>
              <a:t>Many conversions can be viewed as compilation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Useful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3988"/>
            <a:ext cx="7772400" cy="833437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bg1"/>
                </a:solidFill>
              </a:rPr>
              <a:t>Proper Problem Structure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68388"/>
            <a:ext cx="7897812" cy="2589212"/>
          </a:xfrm>
        </p:spPr>
        <p:txBody>
          <a:bodyPr/>
          <a:lstStyle/>
          <a:p>
            <a:r>
              <a:rPr lang="en-US" altLang="he-IL" smtClean="0">
                <a:solidFill>
                  <a:schemeClr val="bg1"/>
                </a:solidFill>
              </a:rPr>
              <a:t>Simplify the compilation phase</a:t>
            </a:r>
          </a:p>
          <a:p>
            <a:r>
              <a:rPr lang="en-US" altLang="he-IL" smtClean="0">
                <a:solidFill>
                  <a:schemeClr val="bg1"/>
                </a:solidFill>
              </a:rPr>
              <a:t>Portability of the compiler frontend</a:t>
            </a:r>
          </a:p>
          <a:p>
            <a:r>
              <a:rPr lang="en-US" altLang="he-IL" smtClean="0">
                <a:solidFill>
                  <a:schemeClr val="bg1"/>
                </a:solidFill>
              </a:rPr>
              <a:t>Reusability of the compiler backend</a:t>
            </a:r>
          </a:p>
          <a:p>
            <a:r>
              <a:rPr lang="en-US" altLang="he-IL" smtClean="0">
                <a:solidFill>
                  <a:schemeClr val="bg1"/>
                </a:solidFill>
              </a:rPr>
              <a:t>Professional compilers are integrated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3363" y="3654425"/>
            <a:ext cx="1420812" cy="2887663"/>
            <a:chOff x="147" y="2302"/>
            <a:chExt cx="895" cy="1819"/>
          </a:xfrm>
        </p:grpSpPr>
        <p:sp>
          <p:nvSpPr>
            <p:cNvPr id="24623" name="Text Box 5"/>
            <p:cNvSpPr txBox="1">
              <a:spLocks noChangeArrowheads="1"/>
            </p:cNvSpPr>
            <p:nvPr/>
          </p:nvSpPr>
          <p:spPr bwMode="auto">
            <a:xfrm>
              <a:off x="331" y="2684"/>
              <a:ext cx="5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Java</a:t>
              </a:r>
            </a:p>
          </p:txBody>
        </p:sp>
        <p:sp>
          <p:nvSpPr>
            <p:cNvPr id="24624" name="Text Box 6"/>
            <p:cNvSpPr txBox="1">
              <a:spLocks noChangeArrowheads="1"/>
            </p:cNvSpPr>
            <p:nvPr/>
          </p:nvSpPr>
          <p:spPr bwMode="auto">
            <a:xfrm>
              <a:off x="331" y="3067"/>
              <a:ext cx="5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24625" name="Text Box 7"/>
            <p:cNvSpPr txBox="1">
              <a:spLocks noChangeArrowheads="1"/>
            </p:cNvSpPr>
            <p:nvPr/>
          </p:nvSpPr>
          <p:spPr bwMode="auto">
            <a:xfrm>
              <a:off x="147" y="3450"/>
              <a:ext cx="89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Pascal</a:t>
              </a:r>
            </a:p>
          </p:txBody>
        </p:sp>
        <p:sp>
          <p:nvSpPr>
            <p:cNvPr id="24626" name="Text Box 8"/>
            <p:cNvSpPr txBox="1">
              <a:spLocks noChangeArrowheads="1"/>
            </p:cNvSpPr>
            <p:nvPr/>
          </p:nvSpPr>
          <p:spPr bwMode="auto">
            <a:xfrm>
              <a:off x="331" y="2302"/>
              <a:ext cx="5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C++</a:t>
              </a:r>
            </a:p>
          </p:txBody>
        </p:sp>
        <p:sp>
          <p:nvSpPr>
            <p:cNvPr id="24627" name="Text Box 9"/>
            <p:cNvSpPr txBox="1">
              <a:spLocks noChangeArrowheads="1"/>
            </p:cNvSpPr>
            <p:nvPr/>
          </p:nvSpPr>
          <p:spPr bwMode="auto">
            <a:xfrm>
              <a:off x="147" y="3833"/>
              <a:ext cx="89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ML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303463" y="3832225"/>
            <a:ext cx="1323975" cy="2006600"/>
            <a:chOff x="1451" y="2414"/>
            <a:chExt cx="834" cy="1264"/>
          </a:xfrm>
        </p:grpSpPr>
        <p:sp>
          <p:nvSpPr>
            <p:cNvPr id="24620" name="Text Box 11"/>
            <p:cNvSpPr txBox="1">
              <a:spLocks noChangeArrowheads="1"/>
            </p:cNvSpPr>
            <p:nvPr/>
          </p:nvSpPr>
          <p:spPr bwMode="auto">
            <a:xfrm>
              <a:off x="1451" y="2414"/>
              <a:ext cx="8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Pentium</a:t>
              </a:r>
            </a:p>
          </p:txBody>
        </p:sp>
        <p:sp>
          <p:nvSpPr>
            <p:cNvPr id="24621" name="Text Box 12"/>
            <p:cNvSpPr txBox="1">
              <a:spLocks noChangeArrowheads="1"/>
            </p:cNvSpPr>
            <p:nvPr/>
          </p:nvSpPr>
          <p:spPr bwMode="auto">
            <a:xfrm>
              <a:off x="1452" y="2902"/>
              <a:ext cx="8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MIPS</a:t>
              </a:r>
            </a:p>
          </p:txBody>
        </p:sp>
        <p:sp>
          <p:nvSpPr>
            <p:cNvPr id="24622" name="Text Box 13"/>
            <p:cNvSpPr txBox="1">
              <a:spLocks noChangeArrowheads="1"/>
            </p:cNvSpPr>
            <p:nvPr/>
          </p:nvSpPr>
          <p:spPr bwMode="auto">
            <a:xfrm>
              <a:off x="1452" y="3390"/>
              <a:ext cx="8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Sparc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089025" y="3910013"/>
            <a:ext cx="1536700" cy="1635125"/>
            <a:chOff x="686" y="2463"/>
            <a:chExt cx="968" cy="1030"/>
          </a:xfrm>
        </p:grpSpPr>
        <p:sp>
          <p:nvSpPr>
            <p:cNvPr id="24617" name="Line 15"/>
            <p:cNvSpPr>
              <a:spLocks noChangeShapeType="1"/>
            </p:cNvSpPr>
            <p:nvPr/>
          </p:nvSpPr>
          <p:spPr bwMode="auto">
            <a:xfrm>
              <a:off x="686" y="2463"/>
              <a:ext cx="858" cy="111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Line 16"/>
            <p:cNvSpPr>
              <a:spLocks noChangeShapeType="1"/>
            </p:cNvSpPr>
            <p:nvPr/>
          </p:nvSpPr>
          <p:spPr bwMode="auto">
            <a:xfrm>
              <a:off x="686" y="2512"/>
              <a:ext cx="968" cy="51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Line 17"/>
            <p:cNvSpPr>
              <a:spLocks noChangeShapeType="1"/>
            </p:cNvSpPr>
            <p:nvPr/>
          </p:nvSpPr>
          <p:spPr bwMode="auto">
            <a:xfrm>
              <a:off x="686" y="2549"/>
              <a:ext cx="932" cy="944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954088" y="4065588"/>
            <a:ext cx="1671637" cy="1538287"/>
            <a:chOff x="601" y="2561"/>
            <a:chExt cx="1053" cy="969"/>
          </a:xfrm>
        </p:grpSpPr>
        <p:sp>
          <p:nvSpPr>
            <p:cNvPr id="24614" name="Line 19"/>
            <p:cNvSpPr>
              <a:spLocks noChangeShapeType="1"/>
            </p:cNvSpPr>
            <p:nvPr/>
          </p:nvSpPr>
          <p:spPr bwMode="auto">
            <a:xfrm flipV="1">
              <a:off x="699" y="2561"/>
              <a:ext cx="857" cy="30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20"/>
            <p:cNvSpPr>
              <a:spLocks noChangeShapeType="1"/>
            </p:cNvSpPr>
            <p:nvPr/>
          </p:nvSpPr>
          <p:spPr bwMode="auto">
            <a:xfrm>
              <a:off x="723" y="2892"/>
              <a:ext cx="919" cy="13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Line 21"/>
            <p:cNvSpPr>
              <a:spLocks noChangeShapeType="1"/>
            </p:cNvSpPr>
            <p:nvPr/>
          </p:nvSpPr>
          <p:spPr bwMode="auto">
            <a:xfrm>
              <a:off x="601" y="2917"/>
              <a:ext cx="1053" cy="61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225550" y="4105275"/>
            <a:ext cx="1420813" cy="1673225"/>
            <a:chOff x="772" y="2586"/>
            <a:chExt cx="895" cy="1054"/>
          </a:xfrm>
        </p:grpSpPr>
        <p:sp>
          <p:nvSpPr>
            <p:cNvPr id="24611" name="Line 23"/>
            <p:cNvSpPr>
              <a:spLocks noChangeShapeType="1"/>
            </p:cNvSpPr>
            <p:nvPr/>
          </p:nvSpPr>
          <p:spPr bwMode="auto">
            <a:xfrm flipV="1">
              <a:off x="784" y="2586"/>
              <a:ext cx="883" cy="101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Line 24"/>
            <p:cNvSpPr>
              <a:spLocks noChangeShapeType="1"/>
            </p:cNvSpPr>
            <p:nvPr/>
          </p:nvSpPr>
          <p:spPr bwMode="auto">
            <a:xfrm flipV="1">
              <a:off x="772" y="3101"/>
              <a:ext cx="833" cy="53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Line 25"/>
            <p:cNvSpPr>
              <a:spLocks noChangeShapeType="1"/>
            </p:cNvSpPr>
            <p:nvPr/>
          </p:nvSpPr>
          <p:spPr bwMode="auto">
            <a:xfrm flipV="1">
              <a:off x="772" y="3603"/>
              <a:ext cx="797" cy="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3002" name="Line 26"/>
          <p:cNvSpPr>
            <a:spLocks noChangeShapeType="1"/>
          </p:cNvSpPr>
          <p:nvPr/>
        </p:nvSpPr>
        <p:spPr bwMode="auto">
          <a:xfrm flipV="1">
            <a:off x="1011238" y="3949700"/>
            <a:ext cx="1692275" cy="23145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3003" name="Line 27"/>
          <p:cNvSpPr>
            <a:spLocks noChangeShapeType="1"/>
          </p:cNvSpPr>
          <p:nvPr/>
        </p:nvSpPr>
        <p:spPr bwMode="auto">
          <a:xfrm flipV="1">
            <a:off x="1031875" y="4902200"/>
            <a:ext cx="1555750" cy="13620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3004" name="Line 28"/>
          <p:cNvSpPr>
            <a:spLocks noChangeShapeType="1"/>
          </p:cNvSpPr>
          <p:nvPr/>
        </p:nvSpPr>
        <p:spPr bwMode="auto">
          <a:xfrm flipV="1">
            <a:off x="1069975" y="5681663"/>
            <a:ext cx="1555750" cy="70008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1069975" y="4008438"/>
            <a:ext cx="1517650" cy="1600200"/>
            <a:chOff x="674" y="2525"/>
            <a:chExt cx="956" cy="1008"/>
          </a:xfrm>
        </p:grpSpPr>
        <p:sp>
          <p:nvSpPr>
            <p:cNvPr id="24608" name="Line 30"/>
            <p:cNvSpPr>
              <a:spLocks noChangeShapeType="1"/>
            </p:cNvSpPr>
            <p:nvPr/>
          </p:nvSpPr>
          <p:spPr bwMode="auto">
            <a:xfrm flipV="1">
              <a:off x="711" y="3088"/>
              <a:ext cx="821" cy="9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Line 31"/>
            <p:cNvSpPr>
              <a:spLocks noChangeShapeType="1"/>
            </p:cNvSpPr>
            <p:nvPr/>
          </p:nvSpPr>
          <p:spPr bwMode="auto">
            <a:xfrm flipV="1">
              <a:off x="674" y="2525"/>
              <a:ext cx="956" cy="674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0" name="Line 32"/>
            <p:cNvSpPr>
              <a:spLocks noChangeShapeType="1"/>
            </p:cNvSpPr>
            <p:nvPr/>
          </p:nvSpPr>
          <p:spPr bwMode="auto">
            <a:xfrm>
              <a:off x="682" y="3216"/>
              <a:ext cx="864" cy="31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4225925" y="3775075"/>
            <a:ext cx="1420813" cy="2887663"/>
            <a:chOff x="147" y="2302"/>
            <a:chExt cx="895" cy="1819"/>
          </a:xfrm>
        </p:grpSpPr>
        <p:sp>
          <p:nvSpPr>
            <p:cNvPr id="24603" name="Text Box 34"/>
            <p:cNvSpPr txBox="1">
              <a:spLocks noChangeArrowheads="1"/>
            </p:cNvSpPr>
            <p:nvPr/>
          </p:nvSpPr>
          <p:spPr bwMode="auto">
            <a:xfrm>
              <a:off x="331" y="2684"/>
              <a:ext cx="5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Java</a:t>
              </a:r>
            </a:p>
          </p:txBody>
        </p:sp>
        <p:sp>
          <p:nvSpPr>
            <p:cNvPr id="24604" name="Text Box 35"/>
            <p:cNvSpPr txBox="1">
              <a:spLocks noChangeArrowheads="1"/>
            </p:cNvSpPr>
            <p:nvPr/>
          </p:nvSpPr>
          <p:spPr bwMode="auto">
            <a:xfrm>
              <a:off x="331" y="3067"/>
              <a:ext cx="5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24605" name="Text Box 36"/>
            <p:cNvSpPr txBox="1">
              <a:spLocks noChangeArrowheads="1"/>
            </p:cNvSpPr>
            <p:nvPr/>
          </p:nvSpPr>
          <p:spPr bwMode="auto">
            <a:xfrm>
              <a:off x="147" y="3450"/>
              <a:ext cx="89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Pascal</a:t>
              </a:r>
            </a:p>
          </p:txBody>
        </p:sp>
        <p:sp>
          <p:nvSpPr>
            <p:cNvPr id="24606" name="Text Box 37"/>
            <p:cNvSpPr txBox="1">
              <a:spLocks noChangeArrowheads="1"/>
            </p:cNvSpPr>
            <p:nvPr/>
          </p:nvSpPr>
          <p:spPr bwMode="auto">
            <a:xfrm>
              <a:off x="331" y="2302"/>
              <a:ext cx="5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C++</a:t>
              </a:r>
            </a:p>
          </p:txBody>
        </p:sp>
        <p:sp>
          <p:nvSpPr>
            <p:cNvPr id="24607" name="Text Box 38"/>
            <p:cNvSpPr txBox="1">
              <a:spLocks noChangeArrowheads="1"/>
            </p:cNvSpPr>
            <p:nvPr/>
          </p:nvSpPr>
          <p:spPr bwMode="auto">
            <a:xfrm>
              <a:off x="147" y="3833"/>
              <a:ext cx="89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ML</a:t>
              </a:r>
            </a:p>
          </p:txBody>
        </p:sp>
      </p:grp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7026275" y="3952875"/>
            <a:ext cx="1323975" cy="2006600"/>
            <a:chOff x="1451" y="2414"/>
            <a:chExt cx="834" cy="1264"/>
          </a:xfrm>
        </p:grpSpPr>
        <p:sp>
          <p:nvSpPr>
            <p:cNvPr id="24600" name="Text Box 40"/>
            <p:cNvSpPr txBox="1">
              <a:spLocks noChangeArrowheads="1"/>
            </p:cNvSpPr>
            <p:nvPr/>
          </p:nvSpPr>
          <p:spPr bwMode="auto">
            <a:xfrm>
              <a:off x="1451" y="2414"/>
              <a:ext cx="8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Pentium</a:t>
              </a:r>
            </a:p>
          </p:txBody>
        </p:sp>
        <p:sp>
          <p:nvSpPr>
            <p:cNvPr id="24601" name="Text Box 41"/>
            <p:cNvSpPr txBox="1">
              <a:spLocks noChangeArrowheads="1"/>
            </p:cNvSpPr>
            <p:nvPr/>
          </p:nvSpPr>
          <p:spPr bwMode="auto">
            <a:xfrm>
              <a:off x="1452" y="2902"/>
              <a:ext cx="8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MIPS</a:t>
              </a:r>
            </a:p>
          </p:txBody>
        </p:sp>
        <p:sp>
          <p:nvSpPr>
            <p:cNvPr id="24602" name="Text Box 42"/>
            <p:cNvSpPr txBox="1">
              <a:spLocks noChangeArrowheads="1"/>
            </p:cNvSpPr>
            <p:nvPr/>
          </p:nvSpPr>
          <p:spPr bwMode="auto">
            <a:xfrm>
              <a:off x="1452" y="3390"/>
              <a:ext cx="8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Sparc</a:t>
              </a:r>
            </a:p>
          </p:txBody>
        </p:sp>
      </p:grpSp>
      <p:sp>
        <p:nvSpPr>
          <p:cNvPr id="383019" name="Text Box 43"/>
          <p:cNvSpPr txBox="1">
            <a:spLocks noChangeArrowheads="1"/>
          </p:cNvSpPr>
          <p:nvPr/>
        </p:nvSpPr>
        <p:spPr bwMode="auto">
          <a:xfrm>
            <a:off x="5837238" y="4830763"/>
            <a:ext cx="74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IR</a:t>
            </a:r>
          </a:p>
        </p:txBody>
      </p:sp>
      <p:sp>
        <p:nvSpPr>
          <p:cNvPr id="383020" name="Line 44"/>
          <p:cNvSpPr>
            <a:spLocks noChangeShapeType="1"/>
          </p:cNvSpPr>
          <p:nvPr/>
        </p:nvSpPr>
        <p:spPr bwMode="auto">
          <a:xfrm>
            <a:off x="5183188" y="4100513"/>
            <a:ext cx="792162" cy="762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3021" name="Line 45"/>
          <p:cNvSpPr>
            <a:spLocks noChangeShapeType="1"/>
          </p:cNvSpPr>
          <p:nvPr/>
        </p:nvSpPr>
        <p:spPr bwMode="auto">
          <a:xfrm>
            <a:off x="5075238" y="4694238"/>
            <a:ext cx="655637" cy="228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3022" name="Line 46"/>
          <p:cNvSpPr>
            <a:spLocks noChangeShapeType="1"/>
          </p:cNvSpPr>
          <p:nvPr/>
        </p:nvSpPr>
        <p:spPr bwMode="auto">
          <a:xfrm flipV="1">
            <a:off x="5059363" y="5165725"/>
            <a:ext cx="900112" cy="13811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3023" name="Line 47"/>
          <p:cNvSpPr>
            <a:spLocks noChangeShapeType="1"/>
          </p:cNvSpPr>
          <p:nvPr/>
        </p:nvSpPr>
        <p:spPr bwMode="auto">
          <a:xfrm flipV="1">
            <a:off x="5211763" y="5257800"/>
            <a:ext cx="777875" cy="7016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3024" name="Line 48"/>
          <p:cNvSpPr>
            <a:spLocks noChangeShapeType="1"/>
          </p:cNvSpPr>
          <p:nvPr/>
        </p:nvSpPr>
        <p:spPr bwMode="auto">
          <a:xfrm flipV="1">
            <a:off x="5075238" y="5364163"/>
            <a:ext cx="960437" cy="13112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3025" name="Line 49"/>
          <p:cNvSpPr>
            <a:spLocks noChangeShapeType="1"/>
          </p:cNvSpPr>
          <p:nvPr/>
        </p:nvSpPr>
        <p:spPr bwMode="auto">
          <a:xfrm flipV="1">
            <a:off x="6294438" y="4267200"/>
            <a:ext cx="884237" cy="7461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3026" name="Line 50"/>
          <p:cNvSpPr>
            <a:spLocks noChangeShapeType="1"/>
          </p:cNvSpPr>
          <p:nvPr/>
        </p:nvSpPr>
        <p:spPr bwMode="auto">
          <a:xfrm flipV="1">
            <a:off x="6340475" y="4937125"/>
            <a:ext cx="944563" cy="18415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3027" name="Line 51"/>
          <p:cNvSpPr>
            <a:spLocks noChangeShapeType="1"/>
          </p:cNvSpPr>
          <p:nvPr/>
        </p:nvSpPr>
        <p:spPr bwMode="auto">
          <a:xfrm>
            <a:off x="6354763" y="5165725"/>
            <a:ext cx="914400" cy="5794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30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Judicious use of formalisms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Regular expressions (lexical analysis)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Context-free grammars  (syntactic analysis)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Attribute grammars (context analysis)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Code generator generators (dynamic programming)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But some nitty-gritty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Use of program-generating tools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Parts of the compiler are automatically generated from specification</a:t>
            </a:r>
          </a:p>
          <a:p>
            <a:pPr>
              <a:buFontTx/>
              <a:buNone/>
            </a:pP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386052" name="Text Box 4"/>
          <p:cNvSpPr txBox="1">
            <a:spLocks noChangeArrowheads="1"/>
          </p:cNvSpPr>
          <p:nvPr/>
        </p:nvSpPr>
        <p:spPr bwMode="auto">
          <a:xfrm>
            <a:off x="4591050" y="4435475"/>
            <a:ext cx="1147763" cy="61753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rtl="1">
              <a:spcBef>
                <a:spcPct val="50000"/>
              </a:spcBef>
            </a:pPr>
            <a:r>
              <a:rPr lang="en-US" altLang="he-IL" sz="3200"/>
              <a:t>Jlex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005263" y="3490913"/>
            <a:ext cx="2697162" cy="938212"/>
            <a:chOff x="2523" y="2199"/>
            <a:chExt cx="1699" cy="591"/>
          </a:xfrm>
        </p:grpSpPr>
        <p:sp>
          <p:nvSpPr>
            <p:cNvPr id="26640" name="Text Box 6"/>
            <p:cNvSpPr txBox="1">
              <a:spLocks noChangeArrowheads="1"/>
            </p:cNvSpPr>
            <p:nvPr/>
          </p:nvSpPr>
          <p:spPr bwMode="auto">
            <a:xfrm>
              <a:off x="2523" y="2199"/>
              <a:ext cx="16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he-IL"/>
                <a:t>regular expressions</a:t>
              </a:r>
            </a:p>
          </p:txBody>
        </p:sp>
        <p:sp>
          <p:nvSpPr>
            <p:cNvPr id="26641" name="Line 7"/>
            <p:cNvSpPr>
              <a:spLocks noChangeShapeType="1"/>
            </p:cNvSpPr>
            <p:nvPr/>
          </p:nvSpPr>
          <p:spPr bwMode="auto">
            <a:xfrm flipH="1">
              <a:off x="3218" y="2533"/>
              <a:ext cx="16" cy="25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24000" y="5732463"/>
            <a:ext cx="2643188" cy="457200"/>
            <a:chOff x="960" y="3611"/>
            <a:chExt cx="1665" cy="288"/>
          </a:xfrm>
        </p:grpSpPr>
        <p:sp>
          <p:nvSpPr>
            <p:cNvPr id="26638" name="Text Box 9"/>
            <p:cNvSpPr txBox="1">
              <a:spLocks noChangeArrowheads="1"/>
            </p:cNvSpPr>
            <p:nvPr/>
          </p:nvSpPr>
          <p:spPr bwMode="auto">
            <a:xfrm>
              <a:off x="960" y="3611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he-IL"/>
                <a:t>input program</a:t>
              </a:r>
            </a:p>
          </p:txBody>
        </p:sp>
        <p:sp>
          <p:nvSpPr>
            <p:cNvPr id="26639" name="Line 10"/>
            <p:cNvSpPr>
              <a:spLocks noChangeShapeType="1"/>
            </p:cNvSpPr>
            <p:nvPr/>
          </p:nvSpPr>
          <p:spPr bwMode="auto">
            <a:xfrm>
              <a:off x="2206" y="3739"/>
              <a:ext cx="419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059238" y="5046663"/>
            <a:ext cx="2212975" cy="1042987"/>
            <a:chOff x="2557" y="3179"/>
            <a:chExt cx="1394" cy="657"/>
          </a:xfrm>
        </p:grpSpPr>
        <p:sp>
          <p:nvSpPr>
            <p:cNvPr id="26636" name="Text Box 12"/>
            <p:cNvSpPr txBox="1">
              <a:spLocks noChangeArrowheads="1"/>
            </p:cNvSpPr>
            <p:nvPr/>
          </p:nvSpPr>
          <p:spPr bwMode="auto">
            <a:xfrm>
              <a:off x="2557" y="3548"/>
              <a:ext cx="13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he-IL"/>
                <a:t>scanner</a:t>
              </a:r>
            </a:p>
          </p:txBody>
        </p:sp>
        <p:sp>
          <p:nvSpPr>
            <p:cNvPr id="26637" name="Line 13"/>
            <p:cNvSpPr>
              <a:spLocks noChangeShapeType="1"/>
            </p:cNvSpPr>
            <p:nvPr/>
          </p:nvSpPr>
          <p:spPr bwMode="auto">
            <a:xfrm>
              <a:off x="3234" y="3179"/>
              <a:ext cx="0" cy="27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6062" name="Oval 14"/>
          <p:cNvSpPr>
            <a:spLocks noChangeArrowheads="1"/>
          </p:cNvSpPr>
          <p:nvPr/>
        </p:nvSpPr>
        <p:spPr bwMode="auto">
          <a:xfrm>
            <a:off x="4156075" y="5481638"/>
            <a:ext cx="2076450" cy="914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6251575" y="5749925"/>
            <a:ext cx="2397125" cy="457200"/>
            <a:chOff x="3938" y="3622"/>
            <a:chExt cx="1510" cy="288"/>
          </a:xfrm>
        </p:grpSpPr>
        <p:sp>
          <p:nvSpPr>
            <p:cNvPr id="26634" name="Text Box 16"/>
            <p:cNvSpPr txBox="1">
              <a:spLocks noChangeArrowheads="1"/>
            </p:cNvSpPr>
            <p:nvPr/>
          </p:nvSpPr>
          <p:spPr bwMode="auto">
            <a:xfrm>
              <a:off x="4200" y="3622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he-IL"/>
                <a:t>tokens</a:t>
              </a:r>
            </a:p>
          </p:txBody>
        </p:sp>
        <p:cxnSp>
          <p:nvCxnSpPr>
            <p:cNvPr id="26635" name="AutoShape 18"/>
            <p:cNvCxnSpPr>
              <a:cxnSpLocks noChangeShapeType="1"/>
              <a:stCxn id="386062" idx="6"/>
              <a:endCxn id="26634" idx="1"/>
            </p:cNvCxnSpPr>
            <p:nvPr/>
          </p:nvCxnSpPr>
          <p:spPr bwMode="auto">
            <a:xfrm>
              <a:off x="3938" y="3741"/>
              <a:ext cx="262" cy="25"/>
            </a:xfrm>
            <a:prstGeom prst="straightConnector1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2" grpId="0" animBg="1" autoUpdateAnimBg="0"/>
      <p:bldP spid="38606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Use of program-generating tools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Parts of the compiler are automatically generated from specification</a:t>
            </a:r>
          </a:p>
          <a:p>
            <a:pPr>
              <a:buFontTx/>
              <a:buNone/>
            </a:pP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386052" name="Text Box 4"/>
          <p:cNvSpPr txBox="1">
            <a:spLocks noChangeArrowheads="1"/>
          </p:cNvSpPr>
          <p:nvPr/>
        </p:nvSpPr>
        <p:spPr bwMode="auto">
          <a:xfrm>
            <a:off x="4591050" y="4451350"/>
            <a:ext cx="1147763" cy="5857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rtl="1">
              <a:spcBef>
                <a:spcPct val="50000"/>
              </a:spcBef>
            </a:pPr>
            <a:r>
              <a:rPr lang="en-US" altLang="he-IL" sz="3200"/>
              <a:t>Jcup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005263" y="3489325"/>
            <a:ext cx="2898775" cy="939800"/>
            <a:chOff x="2523" y="2198"/>
            <a:chExt cx="1826" cy="592"/>
          </a:xfrm>
        </p:grpSpPr>
        <p:sp>
          <p:nvSpPr>
            <p:cNvPr id="27664" name="Text Box 6"/>
            <p:cNvSpPr txBox="1">
              <a:spLocks noChangeArrowheads="1"/>
            </p:cNvSpPr>
            <p:nvPr/>
          </p:nvSpPr>
          <p:spPr bwMode="auto">
            <a:xfrm>
              <a:off x="2523" y="2198"/>
              <a:ext cx="182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he-IL"/>
                <a:t>Context free grammar</a:t>
              </a:r>
            </a:p>
          </p:txBody>
        </p:sp>
        <p:sp>
          <p:nvSpPr>
            <p:cNvPr id="27665" name="Line 7"/>
            <p:cNvSpPr>
              <a:spLocks noChangeShapeType="1"/>
            </p:cNvSpPr>
            <p:nvPr/>
          </p:nvSpPr>
          <p:spPr bwMode="auto">
            <a:xfrm flipH="1">
              <a:off x="3218" y="2533"/>
              <a:ext cx="16" cy="25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24000" y="5732463"/>
            <a:ext cx="2643188" cy="457200"/>
            <a:chOff x="960" y="3611"/>
            <a:chExt cx="1665" cy="288"/>
          </a:xfrm>
        </p:grpSpPr>
        <p:sp>
          <p:nvSpPr>
            <p:cNvPr id="27662" name="Text Box 9"/>
            <p:cNvSpPr txBox="1">
              <a:spLocks noChangeArrowheads="1"/>
            </p:cNvSpPr>
            <p:nvPr/>
          </p:nvSpPr>
          <p:spPr bwMode="auto">
            <a:xfrm>
              <a:off x="960" y="3611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he-IL"/>
                <a:t>Tokens</a:t>
              </a:r>
            </a:p>
          </p:txBody>
        </p:sp>
        <p:sp>
          <p:nvSpPr>
            <p:cNvPr id="27663" name="Line 10"/>
            <p:cNvSpPr>
              <a:spLocks noChangeShapeType="1"/>
            </p:cNvSpPr>
            <p:nvPr/>
          </p:nvSpPr>
          <p:spPr bwMode="auto">
            <a:xfrm>
              <a:off x="2206" y="3739"/>
              <a:ext cx="419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059238" y="5046663"/>
            <a:ext cx="2212975" cy="1042987"/>
            <a:chOff x="2557" y="3179"/>
            <a:chExt cx="1394" cy="657"/>
          </a:xfrm>
        </p:grpSpPr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2557" y="3548"/>
              <a:ext cx="13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he-IL"/>
                <a:t>parser</a:t>
              </a:r>
            </a:p>
          </p:txBody>
        </p:sp>
        <p:sp>
          <p:nvSpPr>
            <p:cNvPr id="27661" name="Line 13"/>
            <p:cNvSpPr>
              <a:spLocks noChangeShapeType="1"/>
            </p:cNvSpPr>
            <p:nvPr/>
          </p:nvSpPr>
          <p:spPr bwMode="auto">
            <a:xfrm>
              <a:off x="3234" y="3179"/>
              <a:ext cx="0" cy="27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6062" name="Oval 14"/>
          <p:cNvSpPr>
            <a:spLocks noChangeArrowheads="1"/>
          </p:cNvSpPr>
          <p:nvPr/>
        </p:nvSpPr>
        <p:spPr bwMode="auto">
          <a:xfrm>
            <a:off x="4156075" y="5481638"/>
            <a:ext cx="2076450" cy="914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6251575" y="5749925"/>
            <a:ext cx="2397125" cy="457200"/>
            <a:chOff x="3938" y="3622"/>
            <a:chExt cx="1510" cy="288"/>
          </a:xfrm>
        </p:grpSpPr>
        <p:sp>
          <p:nvSpPr>
            <p:cNvPr id="27658" name="Text Box 16"/>
            <p:cNvSpPr txBox="1">
              <a:spLocks noChangeArrowheads="1"/>
            </p:cNvSpPr>
            <p:nvPr/>
          </p:nvSpPr>
          <p:spPr bwMode="auto">
            <a:xfrm>
              <a:off x="4200" y="3622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he-IL"/>
                <a:t>Syntax tree</a:t>
              </a:r>
            </a:p>
          </p:txBody>
        </p:sp>
        <p:cxnSp>
          <p:nvCxnSpPr>
            <p:cNvPr id="27659" name="AutoShape 18"/>
            <p:cNvCxnSpPr>
              <a:cxnSpLocks noChangeShapeType="1"/>
              <a:stCxn id="386062" idx="6"/>
              <a:endCxn id="27658" idx="1"/>
            </p:cNvCxnSpPr>
            <p:nvPr/>
          </p:nvCxnSpPr>
          <p:spPr bwMode="auto">
            <a:xfrm>
              <a:off x="3938" y="3741"/>
              <a:ext cx="262" cy="25"/>
            </a:xfrm>
            <a:prstGeom prst="straightConnector1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2" grpId="0" animBg="1" autoUpdateAnimBg="0"/>
      <p:bldP spid="38606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Use of program-generating tools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0413" y="4051300"/>
            <a:ext cx="7772400" cy="3044825"/>
          </a:xfrm>
        </p:spPr>
        <p:txBody>
          <a:bodyPr/>
          <a:lstStyle/>
          <a:p>
            <a:r>
              <a:rPr lang="en-US" altLang="en-US" sz="2400" smtClean="0">
                <a:solidFill>
                  <a:schemeClr val="bg1"/>
                </a:solidFill>
              </a:rPr>
              <a:t>Simpler compiler construction</a:t>
            </a:r>
          </a:p>
          <a:p>
            <a:r>
              <a:rPr lang="en-US" altLang="en-US" sz="2400" smtClean="0">
                <a:solidFill>
                  <a:schemeClr val="bg1"/>
                </a:solidFill>
              </a:rPr>
              <a:t>Less error prone</a:t>
            </a:r>
          </a:p>
          <a:p>
            <a:r>
              <a:rPr lang="en-US" altLang="en-US" sz="2400" smtClean="0">
                <a:solidFill>
                  <a:schemeClr val="bg1"/>
                </a:solidFill>
              </a:rPr>
              <a:t>More flexible</a:t>
            </a:r>
          </a:p>
          <a:p>
            <a:r>
              <a:rPr lang="en-US" altLang="en-US" sz="2400" smtClean="0">
                <a:solidFill>
                  <a:schemeClr val="bg1"/>
                </a:solidFill>
              </a:rPr>
              <a:t>Use of pre-canned tailored code</a:t>
            </a:r>
          </a:p>
          <a:p>
            <a:r>
              <a:rPr lang="en-US" altLang="en-US" sz="2400" smtClean="0">
                <a:solidFill>
                  <a:schemeClr val="bg1"/>
                </a:solidFill>
              </a:rPr>
              <a:t>Use of dirty program tricks</a:t>
            </a:r>
          </a:p>
          <a:p>
            <a:r>
              <a:rPr lang="en-US" altLang="en-US" sz="2400" smtClean="0">
                <a:solidFill>
                  <a:schemeClr val="bg1"/>
                </a:solidFill>
              </a:rPr>
              <a:t>Reuse of specification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354388" y="2038350"/>
            <a:ext cx="1147762" cy="61753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rtl="1">
              <a:spcBef>
                <a:spcPct val="50000"/>
              </a:spcBef>
            </a:pPr>
            <a:r>
              <a:rPr lang="en-US" altLang="he-IL" sz="3200"/>
              <a:t>tool</a:t>
            </a:r>
          </a:p>
        </p:txBody>
      </p:sp>
      <p:grpSp>
        <p:nvGrpSpPr>
          <p:cNvPr id="28677" name="Group 5"/>
          <p:cNvGrpSpPr>
            <a:grpSpLocks/>
          </p:cNvGrpSpPr>
          <p:nvPr/>
        </p:nvGrpSpPr>
        <p:grpSpPr bwMode="auto">
          <a:xfrm>
            <a:off x="2768600" y="1093788"/>
            <a:ext cx="1738313" cy="938212"/>
            <a:chOff x="2523" y="2199"/>
            <a:chExt cx="1095" cy="591"/>
          </a:xfrm>
        </p:grpSpPr>
        <p:sp>
          <p:nvSpPr>
            <p:cNvPr id="28686" name="Text Box 6"/>
            <p:cNvSpPr txBox="1">
              <a:spLocks noChangeArrowheads="1"/>
            </p:cNvSpPr>
            <p:nvPr/>
          </p:nvSpPr>
          <p:spPr bwMode="auto">
            <a:xfrm>
              <a:off x="2523" y="2199"/>
              <a:ext cx="109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he-IL"/>
                <a:t>specification</a:t>
              </a:r>
            </a:p>
          </p:txBody>
        </p:sp>
        <p:sp>
          <p:nvSpPr>
            <p:cNvPr id="28687" name="Line 7"/>
            <p:cNvSpPr>
              <a:spLocks noChangeShapeType="1"/>
            </p:cNvSpPr>
            <p:nvPr/>
          </p:nvSpPr>
          <p:spPr bwMode="auto">
            <a:xfrm flipH="1">
              <a:off x="3218" y="2533"/>
              <a:ext cx="16" cy="25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8" name="Text Box 9"/>
          <p:cNvSpPr txBox="1">
            <a:spLocks noChangeArrowheads="1"/>
          </p:cNvSpPr>
          <p:nvPr/>
        </p:nvSpPr>
        <p:spPr bwMode="auto">
          <a:xfrm>
            <a:off x="1222375" y="3303588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he-IL"/>
              <a:t>input</a:t>
            </a:r>
          </a:p>
        </p:txBody>
      </p:sp>
      <p:sp>
        <p:nvSpPr>
          <p:cNvPr id="28679" name="Line 10"/>
          <p:cNvSpPr>
            <a:spLocks noChangeShapeType="1"/>
          </p:cNvSpPr>
          <p:nvPr/>
        </p:nvSpPr>
        <p:spPr bwMode="auto">
          <a:xfrm>
            <a:off x="2452688" y="3517900"/>
            <a:ext cx="458787" cy="15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80" name="Group 11"/>
          <p:cNvGrpSpPr>
            <a:grpSpLocks/>
          </p:cNvGrpSpPr>
          <p:nvPr/>
        </p:nvGrpSpPr>
        <p:grpSpPr bwMode="auto">
          <a:xfrm>
            <a:off x="2822575" y="2649538"/>
            <a:ext cx="2212975" cy="1042987"/>
            <a:chOff x="2557" y="3179"/>
            <a:chExt cx="1394" cy="657"/>
          </a:xfrm>
        </p:grpSpPr>
        <p:sp>
          <p:nvSpPr>
            <p:cNvPr id="28684" name="Text Box 12"/>
            <p:cNvSpPr txBox="1">
              <a:spLocks noChangeArrowheads="1"/>
            </p:cNvSpPr>
            <p:nvPr/>
          </p:nvSpPr>
          <p:spPr bwMode="auto">
            <a:xfrm>
              <a:off x="2557" y="3548"/>
              <a:ext cx="13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he-IL"/>
                <a:t>code</a:t>
              </a:r>
            </a:p>
          </p:txBody>
        </p:sp>
        <p:sp>
          <p:nvSpPr>
            <p:cNvPr id="28685" name="Line 13"/>
            <p:cNvSpPr>
              <a:spLocks noChangeShapeType="1"/>
            </p:cNvSpPr>
            <p:nvPr/>
          </p:nvSpPr>
          <p:spPr bwMode="auto">
            <a:xfrm>
              <a:off x="3234" y="3179"/>
              <a:ext cx="0" cy="27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1" name="Oval 14"/>
          <p:cNvSpPr>
            <a:spLocks noChangeArrowheads="1"/>
          </p:cNvSpPr>
          <p:nvPr/>
        </p:nvSpPr>
        <p:spPr bwMode="auto">
          <a:xfrm>
            <a:off x="2919413" y="3084513"/>
            <a:ext cx="2076450" cy="914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82" name="Text Box 15"/>
          <p:cNvSpPr txBox="1">
            <a:spLocks noChangeArrowheads="1"/>
          </p:cNvSpPr>
          <p:nvPr/>
        </p:nvSpPr>
        <p:spPr bwMode="auto">
          <a:xfrm>
            <a:off x="5624513" y="3289300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he-IL"/>
              <a:t>output</a:t>
            </a:r>
          </a:p>
        </p:txBody>
      </p:sp>
      <p:cxnSp>
        <p:nvCxnSpPr>
          <p:cNvPr id="28683" name="AutoShape 16"/>
          <p:cNvCxnSpPr>
            <a:cxnSpLocks noChangeShapeType="1"/>
            <a:stCxn id="28681" idx="6"/>
            <a:endCxn id="28682" idx="1"/>
          </p:cNvCxnSpPr>
          <p:nvPr/>
        </p:nvCxnSpPr>
        <p:spPr bwMode="auto">
          <a:xfrm flipV="1">
            <a:off x="5014913" y="3517900"/>
            <a:ext cx="609600" cy="23813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3988"/>
            <a:ext cx="7772400" cy="833437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bg1"/>
                </a:solidFill>
              </a:rPr>
              <a:t>Outline</a:t>
            </a:r>
            <a:endParaRPr lang="en-US" altLang="he-IL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068388"/>
            <a:ext cx="8597900" cy="4521200"/>
          </a:xfrm>
        </p:spPr>
        <p:txBody>
          <a:bodyPr/>
          <a:lstStyle/>
          <a:p>
            <a:r>
              <a:rPr lang="en-US" altLang="he-IL" sz="2800" smtClean="0">
                <a:solidFill>
                  <a:schemeClr val="bg1"/>
                </a:solidFill>
              </a:rPr>
              <a:t>Course Requirements</a:t>
            </a:r>
          </a:p>
          <a:p>
            <a:r>
              <a:rPr lang="en-US" altLang="he-IL" sz="2800" smtClean="0">
                <a:solidFill>
                  <a:schemeClr val="bg1"/>
                </a:solidFill>
              </a:rPr>
              <a:t>High Level Programming Languages</a:t>
            </a:r>
          </a:p>
          <a:p>
            <a:r>
              <a:rPr lang="en-US" altLang="he-IL" sz="2800" smtClean="0">
                <a:solidFill>
                  <a:schemeClr val="bg1"/>
                </a:solidFill>
              </a:rPr>
              <a:t>Interpreters vs. Compilers</a:t>
            </a:r>
          </a:p>
          <a:p>
            <a:r>
              <a:rPr lang="en-US" altLang="he-IL" sz="2800" smtClean="0">
                <a:solidFill>
                  <a:schemeClr val="bg1"/>
                </a:solidFill>
              </a:rPr>
              <a:t>Why study compilers (1.1)</a:t>
            </a:r>
          </a:p>
          <a:p>
            <a:r>
              <a:rPr lang="en-US" altLang="he-IL" sz="2800" smtClean="0">
                <a:solidFill>
                  <a:schemeClr val="bg1"/>
                </a:solidFill>
              </a:rPr>
              <a:t>A simple  traditional modern compiler/interpreter (1.2)</a:t>
            </a:r>
          </a:p>
          <a:p>
            <a:r>
              <a:rPr lang="en-US" altLang="he-IL" sz="2800" smtClean="0">
                <a:solidFill>
                  <a:schemeClr val="bg1"/>
                </a:solidFill>
              </a:rPr>
              <a:t>Subjects Covered</a:t>
            </a:r>
          </a:p>
          <a:p>
            <a:r>
              <a:rPr lang="en-US" altLang="he-IL" sz="2800" smtClean="0">
                <a:solidFill>
                  <a:schemeClr val="bg1"/>
                </a:solidFill>
              </a:rPr>
              <a:t>Summary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Wide applicability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Structured data can be expressed using context free grammars</a:t>
            </a:r>
          </a:p>
          <a:p>
            <a:pPr lvl="1"/>
            <a:r>
              <a:rPr lang="en-US" altLang="en-US" smtClean="0">
                <a:solidFill>
                  <a:schemeClr val="bg1"/>
                </a:solidFill>
              </a:rPr>
              <a:t>HTML files</a:t>
            </a:r>
          </a:p>
          <a:p>
            <a:pPr lvl="1"/>
            <a:r>
              <a:rPr lang="en-US" altLang="en-US" smtClean="0">
                <a:solidFill>
                  <a:schemeClr val="bg1"/>
                </a:solidFill>
              </a:rPr>
              <a:t>Postscript</a:t>
            </a:r>
          </a:p>
          <a:p>
            <a:pPr lvl="1"/>
            <a:r>
              <a:rPr lang="en-US" altLang="en-US" smtClean="0">
                <a:solidFill>
                  <a:schemeClr val="bg1"/>
                </a:solidFill>
              </a:rPr>
              <a:t>Tex/dvi files</a:t>
            </a:r>
          </a:p>
          <a:p>
            <a:pPr lvl="1"/>
            <a:r>
              <a:rPr lang="en-US" altLang="en-US" smtClean="0">
                <a:solidFill>
                  <a:schemeClr val="bg1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Generally useful algorithms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Parser generators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Garbage collection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Dynamic programming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Graph coloring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solidFill>
                  <a:schemeClr val="bg1"/>
                </a:solidFill>
              </a:rPr>
              <a:t>A simple traditional modular compiler/interpreter (1.2)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Trivial programming language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Stack machine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Compiler/interpreter written in C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Demonstrate the basic steps</a:t>
            </a:r>
          </a:p>
          <a:p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The abstract syntax tree (AST)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smtClean="0">
                <a:solidFill>
                  <a:schemeClr val="bg1"/>
                </a:solidFill>
              </a:rPr>
              <a:t>Intermediate program representation</a:t>
            </a:r>
          </a:p>
          <a:p>
            <a:r>
              <a:rPr lang="en-US" altLang="he-IL" smtClean="0">
                <a:solidFill>
                  <a:schemeClr val="bg1"/>
                </a:solidFill>
              </a:rPr>
              <a:t>Defines a tree - Preserves program hierarchy</a:t>
            </a:r>
          </a:p>
          <a:p>
            <a:r>
              <a:rPr lang="en-US" altLang="he-IL" smtClean="0">
                <a:solidFill>
                  <a:schemeClr val="bg1"/>
                </a:solidFill>
              </a:rPr>
              <a:t>Generated by the parser</a:t>
            </a:r>
          </a:p>
          <a:p>
            <a:r>
              <a:rPr lang="en-US" altLang="he-IL" smtClean="0">
                <a:solidFill>
                  <a:schemeClr val="bg1"/>
                </a:solidFill>
              </a:rPr>
              <a:t>Keywords and punctuation symbols are not stored (Not relevant once the tree exists)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Syntax tree</a:t>
            </a:r>
          </a:p>
        </p:txBody>
      </p:sp>
      <p:sp>
        <p:nvSpPr>
          <p:cNvPr id="33795" name="Text Box 5"/>
          <p:cNvSpPr txBox="1">
            <a:spLocks noChangeArrowheads="1"/>
          </p:cNvSpPr>
          <p:nvPr/>
        </p:nvSpPr>
        <p:spPr bwMode="auto">
          <a:xfrm>
            <a:off x="3641725" y="2139950"/>
            <a:ext cx="200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expression</a:t>
            </a:r>
          </a:p>
        </p:txBody>
      </p:sp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1679575" y="3414713"/>
            <a:ext cx="200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number</a:t>
            </a:r>
          </a:p>
        </p:txBody>
      </p:sp>
      <p:sp>
        <p:nvSpPr>
          <p:cNvPr id="33797" name="Text Box 7"/>
          <p:cNvSpPr txBox="1">
            <a:spLocks noChangeArrowheads="1"/>
          </p:cNvSpPr>
          <p:nvPr/>
        </p:nvSpPr>
        <p:spPr bwMode="auto">
          <a:xfrm>
            <a:off x="5894388" y="3400425"/>
            <a:ext cx="200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expression</a:t>
            </a:r>
          </a:p>
        </p:txBody>
      </p:sp>
      <p:sp>
        <p:nvSpPr>
          <p:cNvPr id="33798" name="Text Box 8"/>
          <p:cNvSpPr txBox="1">
            <a:spLocks noChangeArrowheads="1"/>
          </p:cNvSpPr>
          <p:nvPr/>
        </p:nvSpPr>
        <p:spPr bwMode="auto">
          <a:xfrm>
            <a:off x="3641725" y="3400425"/>
            <a:ext cx="200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‘*’</a:t>
            </a:r>
          </a:p>
        </p:txBody>
      </p:sp>
      <p:sp>
        <p:nvSpPr>
          <p:cNvPr id="33799" name="Text Box 9"/>
          <p:cNvSpPr txBox="1">
            <a:spLocks noChangeArrowheads="1"/>
          </p:cNvSpPr>
          <p:nvPr/>
        </p:nvSpPr>
        <p:spPr bwMode="auto">
          <a:xfrm>
            <a:off x="4502150" y="5281613"/>
            <a:ext cx="200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identifier</a:t>
            </a:r>
          </a:p>
        </p:txBody>
      </p:sp>
      <p:sp>
        <p:nvSpPr>
          <p:cNvPr id="33800" name="Text Box 10"/>
          <p:cNvSpPr txBox="1">
            <a:spLocks noChangeArrowheads="1"/>
          </p:cNvSpPr>
          <p:nvPr/>
        </p:nvSpPr>
        <p:spPr bwMode="auto">
          <a:xfrm>
            <a:off x="6046788" y="4186238"/>
            <a:ext cx="200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expression</a:t>
            </a:r>
          </a:p>
        </p:txBody>
      </p:sp>
      <p:sp>
        <p:nvSpPr>
          <p:cNvPr id="33801" name="Text Box 11"/>
          <p:cNvSpPr txBox="1">
            <a:spLocks noChangeArrowheads="1"/>
          </p:cNvSpPr>
          <p:nvPr/>
        </p:nvSpPr>
        <p:spPr bwMode="auto">
          <a:xfrm>
            <a:off x="4926013" y="4186238"/>
            <a:ext cx="1300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‘(’</a:t>
            </a:r>
          </a:p>
        </p:txBody>
      </p:sp>
      <p:sp>
        <p:nvSpPr>
          <p:cNvPr id="33802" name="Text Box 12"/>
          <p:cNvSpPr txBox="1">
            <a:spLocks noChangeArrowheads="1"/>
          </p:cNvSpPr>
          <p:nvPr/>
        </p:nvSpPr>
        <p:spPr bwMode="auto">
          <a:xfrm>
            <a:off x="7823200" y="4186238"/>
            <a:ext cx="1185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‘)’</a:t>
            </a:r>
          </a:p>
        </p:txBody>
      </p:sp>
      <p:sp>
        <p:nvSpPr>
          <p:cNvPr id="33803" name="Text Box 13"/>
          <p:cNvSpPr txBox="1">
            <a:spLocks noChangeArrowheads="1"/>
          </p:cNvSpPr>
          <p:nvPr/>
        </p:nvSpPr>
        <p:spPr bwMode="auto">
          <a:xfrm>
            <a:off x="6505575" y="5281613"/>
            <a:ext cx="989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‘+’</a:t>
            </a:r>
          </a:p>
        </p:txBody>
      </p:sp>
      <p:sp>
        <p:nvSpPr>
          <p:cNvPr id="33804" name="Text Box 14"/>
          <p:cNvSpPr txBox="1">
            <a:spLocks noChangeArrowheads="1"/>
          </p:cNvSpPr>
          <p:nvPr/>
        </p:nvSpPr>
        <p:spPr bwMode="auto">
          <a:xfrm>
            <a:off x="7448550" y="5281613"/>
            <a:ext cx="1570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identifier</a:t>
            </a:r>
          </a:p>
        </p:txBody>
      </p:sp>
      <p:sp>
        <p:nvSpPr>
          <p:cNvPr id="33805" name="Text Box 15"/>
          <p:cNvSpPr txBox="1">
            <a:spLocks noChangeArrowheads="1"/>
          </p:cNvSpPr>
          <p:nvPr/>
        </p:nvSpPr>
        <p:spPr bwMode="auto">
          <a:xfrm>
            <a:off x="4491038" y="5942013"/>
            <a:ext cx="200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‘a’</a:t>
            </a:r>
          </a:p>
        </p:txBody>
      </p:sp>
      <p:sp>
        <p:nvSpPr>
          <p:cNvPr id="33806" name="Text Box 16"/>
          <p:cNvSpPr txBox="1">
            <a:spLocks noChangeArrowheads="1"/>
          </p:cNvSpPr>
          <p:nvPr/>
        </p:nvSpPr>
        <p:spPr bwMode="auto">
          <a:xfrm>
            <a:off x="7348538" y="6040438"/>
            <a:ext cx="180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‘b’</a:t>
            </a:r>
          </a:p>
        </p:txBody>
      </p:sp>
      <p:sp>
        <p:nvSpPr>
          <p:cNvPr id="33807" name="Text Box 17"/>
          <p:cNvSpPr txBox="1">
            <a:spLocks noChangeArrowheads="1"/>
          </p:cNvSpPr>
          <p:nvPr/>
        </p:nvSpPr>
        <p:spPr bwMode="auto">
          <a:xfrm>
            <a:off x="1655763" y="4167188"/>
            <a:ext cx="200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‘5’</a:t>
            </a:r>
          </a:p>
        </p:txBody>
      </p:sp>
      <p:cxnSp>
        <p:nvCxnSpPr>
          <p:cNvPr id="33808" name="AutoShape 20"/>
          <p:cNvCxnSpPr>
            <a:cxnSpLocks noChangeShapeType="1"/>
            <a:stCxn id="33795" idx="2"/>
            <a:endCxn id="33796" idx="0"/>
          </p:cNvCxnSpPr>
          <p:nvPr/>
        </p:nvCxnSpPr>
        <p:spPr bwMode="auto">
          <a:xfrm flipH="1">
            <a:off x="2682875" y="2597150"/>
            <a:ext cx="1962150" cy="817563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21"/>
          <p:cNvCxnSpPr>
            <a:cxnSpLocks noChangeShapeType="1"/>
            <a:endCxn id="33798" idx="0"/>
          </p:cNvCxnSpPr>
          <p:nvPr/>
        </p:nvCxnSpPr>
        <p:spPr bwMode="auto">
          <a:xfrm flipH="1">
            <a:off x="4645025" y="2617788"/>
            <a:ext cx="22225" cy="782637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22"/>
          <p:cNvCxnSpPr>
            <a:cxnSpLocks noChangeShapeType="1"/>
            <a:endCxn id="33797" idx="0"/>
          </p:cNvCxnSpPr>
          <p:nvPr/>
        </p:nvCxnSpPr>
        <p:spPr bwMode="auto">
          <a:xfrm>
            <a:off x="4645025" y="2659063"/>
            <a:ext cx="2252663" cy="741362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1" name="AutoShape 23"/>
          <p:cNvCxnSpPr>
            <a:cxnSpLocks noChangeShapeType="1"/>
            <a:stCxn id="33797" idx="2"/>
            <a:endCxn id="33801" idx="0"/>
          </p:cNvCxnSpPr>
          <p:nvPr/>
        </p:nvCxnSpPr>
        <p:spPr bwMode="auto">
          <a:xfrm flipH="1">
            <a:off x="5576888" y="3857625"/>
            <a:ext cx="1320800" cy="328613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2" name="AutoShape 24"/>
          <p:cNvCxnSpPr>
            <a:cxnSpLocks noChangeShapeType="1"/>
            <a:endCxn id="33800" idx="0"/>
          </p:cNvCxnSpPr>
          <p:nvPr/>
        </p:nvCxnSpPr>
        <p:spPr bwMode="auto">
          <a:xfrm>
            <a:off x="6926263" y="3921125"/>
            <a:ext cx="123825" cy="265113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3" name="AutoShape 25"/>
          <p:cNvCxnSpPr>
            <a:cxnSpLocks noChangeShapeType="1"/>
          </p:cNvCxnSpPr>
          <p:nvPr/>
        </p:nvCxnSpPr>
        <p:spPr bwMode="auto">
          <a:xfrm>
            <a:off x="6894513" y="3878263"/>
            <a:ext cx="1376362" cy="293687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4" name="AutoShape 27"/>
          <p:cNvCxnSpPr>
            <a:cxnSpLocks noChangeShapeType="1"/>
            <a:stCxn id="33800" idx="2"/>
            <a:endCxn id="33803" idx="0"/>
          </p:cNvCxnSpPr>
          <p:nvPr/>
        </p:nvCxnSpPr>
        <p:spPr bwMode="auto">
          <a:xfrm flipH="1">
            <a:off x="7000875" y="4643438"/>
            <a:ext cx="49213" cy="638175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5" name="AutoShape 28"/>
          <p:cNvCxnSpPr>
            <a:cxnSpLocks noChangeShapeType="1"/>
            <a:endCxn id="33804" idx="0"/>
          </p:cNvCxnSpPr>
          <p:nvPr/>
        </p:nvCxnSpPr>
        <p:spPr bwMode="auto">
          <a:xfrm>
            <a:off x="7042150" y="4708525"/>
            <a:ext cx="1192213" cy="573088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6" name="AutoShape 29"/>
          <p:cNvCxnSpPr>
            <a:cxnSpLocks noChangeShapeType="1"/>
            <a:stCxn id="33800" idx="2"/>
            <a:endCxn id="33799" idx="0"/>
          </p:cNvCxnSpPr>
          <p:nvPr/>
        </p:nvCxnSpPr>
        <p:spPr bwMode="auto">
          <a:xfrm flipH="1">
            <a:off x="5505450" y="4643438"/>
            <a:ext cx="1544638" cy="638175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7" name="AutoShape 30"/>
          <p:cNvCxnSpPr>
            <a:cxnSpLocks noChangeShapeType="1"/>
            <a:endCxn id="33807" idx="0"/>
          </p:cNvCxnSpPr>
          <p:nvPr/>
        </p:nvCxnSpPr>
        <p:spPr bwMode="auto">
          <a:xfrm flipH="1">
            <a:off x="2659063" y="3898900"/>
            <a:ext cx="20637" cy="268288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8" name="AutoShape 31"/>
          <p:cNvCxnSpPr>
            <a:cxnSpLocks noChangeShapeType="1"/>
            <a:stCxn id="33799" idx="2"/>
            <a:endCxn id="33805" idx="0"/>
          </p:cNvCxnSpPr>
          <p:nvPr/>
        </p:nvCxnSpPr>
        <p:spPr bwMode="auto">
          <a:xfrm flipH="1">
            <a:off x="5494338" y="5738813"/>
            <a:ext cx="11112" cy="203200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9" name="AutoShape 32"/>
          <p:cNvCxnSpPr>
            <a:cxnSpLocks noChangeShapeType="1"/>
            <a:stCxn id="33804" idx="2"/>
            <a:endCxn id="33806" idx="0"/>
          </p:cNvCxnSpPr>
          <p:nvPr/>
        </p:nvCxnSpPr>
        <p:spPr bwMode="auto">
          <a:xfrm>
            <a:off x="8234363" y="5738813"/>
            <a:ext cx="17462" cy="301625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Abstract Syntax tree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641725" y="2139950"/>
            <a:ext cx="200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‘*’</a:t>
            </a:r>
          </a:p>
        </p:txBody>
      </p:sp>
      <p:sp>
        <p:nvSpPr>
          <p:cNvPr id="34820" name="Text Box 11"/>
          <p:cNvSpPr txBox="1">
            <a:spLocks noChangeArrowheads="1"/>
          </p:cNvSpPr>
          <p:nvPr/>
        </p:nvSpPr>
        <p:spPr bwMode="auto">
          <a:xfrm>
            <a:off x="6380163" y="3482975"/>
            <a:ext cx="989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‘+’</a:t>
            </a:r>
          </a:p>
        </p:txBody>
      </p:sp>
      <p:sp>
        <p:nvSpPr>
          <p:cNvPr id="34821" name="Text Box 13"/>
          <p:cNvSpPr txBox="1">
            <a:spLocks noChangeArrowheads="1"/>
          </p:cNvSpPr>
          <p:nvPr/>
        </p:nvSpPr>
        <p:spPr bwMode="auto">
          <a:xfrm>
            <a:off x="4448175" y="4498975"/>
            <a:ext cx="200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‘a’</a:t>
            </a:r>
          </a:p>
        </p:txBody>
      </p:sp>
      <p:sp>
        <p:nvSpPr>
          <p:cNvPr id="34822" name="Text Box 14"/>
          <p:cNvSpPr txBox="1">
            <a:spLocks noChangeArrowheads="1"/>
          </p:cNvSpPr>
          <p:nvPr/>
        </p:nvSpPr>
        <p:spPr bwMode="auto">
          <a:xfrm>
            <a:off x="7067550" y="4519613"/>
            <a:ext cx="180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‘b’</a:t>
            </a:r>
          </a:p>
        </p:txBody>
      </p:sp>
      <p:sp>
        <p:nvSpPr>
          <p:cNvPr id="34823" name="Text Box 15"/>
          <p:cNvSpPr txBox="1">
            <a:spLocks noChangeArrowheads="1"/>
          </p:cNvSpPr>
          <p:nvPr/>
        </p:nvSpPr>
        <p:spPr bwMode="auto">
          <a:xfrm>
            <a:off x="1582738" y="3460750"/>
            <a:ext cx="200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‘5’</a:t>
            </a:r>
          </a:p>
        </p:txBody>
      </p:sp>
      <p:cxnSp>
        <p:nvCxnSpPr>
          <p:cNvPr id="34824" name="AutoShape 16"/>
          <p:cNvCxnSpPr>
            <a:cxnSpLocks noChangeShapeType="1"/>
            <a:stCxn id="34819" idx="2"/>
          </p:cNvCxnSpPr>
          <p:nvPr/>
        </p:nvCxnSpPr>
        <p:spPr bwMode="auto">
          <a:xfrm flipH="1">
            <a:off x="2682875" y="2597150"/>
            <a:ext cx="1962150" cy="817563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5" name="AutoShape 18"/>
          <p:cNvCxnSpPr>
            <a:cxnSpLocks noChangeShapeType="1"/>
          </p:cNvCxnSpPr>
          <p:nvPr/>
        </p:nvCxnSpPr>
        <p:spPr bwMode="auto">
          <a:xfrm>
            <a:off x="4645025" y="2595563"/>
            <a:ext cx="2252663" cy="741362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6" name="AutoShape 28"/>
          <p:cNvCxnSpPr>
            <a:cxnSpLocks noChangeShapeType="1"/>
            <a:stCxn id="34820" idx="2"/>
            <a:endCxn id="34821" idx="0"/>
          </p:cNvCxnSpPr>
          <p:nvPr/>
        </p:nvCxnSpPr>
        <p:spPr bwMode="auto">
          <a:xfrm flipH="1">
            <a:off x="5451475" y="3940175"/>
            <a:ext cx="1423988" cy="558800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7" name="AutoShape 29"/>
          <p:cNvCxnSpPr>
            <a:cxnSpLocks noChangeShapeType="1"/>
            <a:stCxn id="34820" idx="2"/>
          </p:cNvCxnSpPr>
          <p:nvPr/>
        </p:nvCxnSpPr>
        <p:spPr bwMode="auto">
          <a:xfrm>
            <a:off x="6875463" y="3940175"/>
            <a:ext cx="1104900" cy="506413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Annotated Abstract Syntax tree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641725" y="2139950"/>
            <a:ext cx="200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‘*’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380163" y="3482975"/>
            <a:ext cx="989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‘+’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448175" y="4498975"/>
            <a:ext cx="200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‘a’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7067550" y="4519613"/>
            <a:ext cx="180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‘b’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582738" y="3460750"/>
            <a:ext cx="200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‘5’</a:t>
            </a:r>
          </a:p>
        </p:txBody>
      </p:sp>
      <p:cxnSp>
        <p:nvCxnSpPr>
          <p:cNvPr id="35848" name="AutoShape 8"/>
          <p:cNvCxnSpPr>
            <a:cxnSpLocks noChangeShapeType="1"/>
            <a:stCxn id="35843" idx="2"/>
          </p:cNvCxnSpPr>
          <p:nvPr/>
        </p:nvCxnSpPr>
        <p:spPr bwMode="auto">
          <a:xfrm flipH="1">
            <a:off x="2682875" y="2597150"/>
            <a:ext cx="1962150" cy="817563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9" name="AutoShape 9"/>
          <p:cNvCxnSpPr>
            <a:cxnSpLocks noChangeShapeType="1"/>
          </p:cNvCxnSpPr>
          <p:nvPr/>
        </p:nvCxnSpPr>
        <p:spPr bwMode="auto">
          <a:xfrm>
            <a:off x="4645025" y="2595563"/>
            <a:ext cx="2252663" cy="741362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0" name="AutoShape 10"/>
          <p:cNvCxnSpPr>
            <a:cxnSpLocks noChangeShapeType="1"/>
            <a:stCxn id="35844" idx="2"/>
            <a:endCxn id="35845" idx="0"/>
          </p:cNvCxnSpPr>
          <p:nvPr/>
        </p:nvCxnSpPr>
        <p:spPr bwMode="auto">
          <a:xfrm flipH="1">
            <a:off x="5451475" y="3940175"/>
            <a:ext cx="1423988" cy="558800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1" name="AutoShape 11"/>
          <p:cNvCxnSpPr>
            <a:cxnSpLocks noChangeShapeType="1"/>
            <a:stCxn id="35844" idx="2"/>
          </p:cNvCxnSpPr>
          <p:nvPr/>
        </p:nvCxnSpPr>
        <p:spPr bwMode="auto">
          <a:xfrm>
            <a:off x="6875463" y="3940175"/>
            <a:ext cx="1104900" cy="506413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5383213" y="1809750"/>
            <a:ext cx="1381125" cy="10429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type:real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loc: reg1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7218363" y="2978150"/>
            <a:ext cx="1558925" cy="10429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type:real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loc: reg2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5759450" y="4440238"/>
            <a:ext cx="1558925" cy="1042987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type:real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loc: sp+8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7585075" y="4945063"/>
            <a:ext cx="1558925" cy="1042987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type:real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loc: sp+24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3114675" y="3436938"/>
            <a:ext cx="1746250" cy="4953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type:integer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solidFill>
                  <a:schemeClr val="bg1"/>
                </a:solidFill>
              </a:rPr>
              <a:t>Structure of a demo compiler/interpreter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1146175" y="2005013"/>
            <a:ext cx="1298575" cy="1042987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Lexical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analysis</a:t>
            </a: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1146175" y="3362325"/>
            <a:ext cx="1298575" cy="10429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Syntax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analysis</a:t>
            </a:r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1146175" y="4852988"/>
            <a:ext cx="1298575" cy="1042987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Context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analysis</a:t>
            </a:r>
          </a:p>
        </p:txBody>
      </p:sp>
      <p:cxnSp>
        <p:nvCxnSpPr>
          <p:cNvPr id="36870" name="AutoShape 8"/>
          <p:cNvCxnSpPr>
            <a:cxnSpLocks noChangeShapeType="1"/>
            <a:stCxn id="36866" idx="1"/>
            <a:endCxn id="36867" idx="0"/>
          </p:cNvCxnSpPr>
          <p:nvPr/>
        </p:nvCxnSpPr>
        <p:spPr bwMode="auto">
          <a:xfrm rot="10800000" flipH="1" flipV="1">
            <a:off x="685800" y="1181100"/>
            <a:ext cx="1109663" cy="804863"/>
          </a:xfrm>
          <a:prstGeom prst="curvedConnector4">
            <a:avLst>
              <a:gd name="adj1" fmla="val -20602"/>
              <a:gd name="adj2" fmla="val 86787"/>
            </a:avLst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1" name="AutoShape 9"/>
          <p:cNvCxnSpPr>
            <a:cxnSpLocks noChangeShapeType="1"/>
            <a:stCxn id="36867" idx="2"/>
            <a:endCxn id="36868" idx="0"/>
          </p:cNvCxnSpPr>
          <p:nvPr/>
        </p:nvCxnSpPr>
        <p:spPr bwMode="auto">
          <a:xfrm>
            <a:off x="1795463" y="3067050"/>
            <a:ext cx="0" cy="276225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2" name="AutoShape 10"/>
          <p:cNvCxnSpPr>
            <a:cxnSpLocks noChangeShapeType="1"/>
            <a:stCxn id="36868" idx="2"/>
            <a:endCxn id="36869" idx="0"/>
          </p:cNvCxnSpPr>
          <p:nvPr/>
        </p:nvCxnSpPr>
        <p:spPr bwMode="auto">
          <a:xfrm>
            <a:off x="1795463" y="4424363"/>
            <a:ext cx="0" cy="409575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3" name="Text Box 11"/>
          <p:cNvSpPr txBox="1">
            <a:spLocks noChangeArrowheads="1"/>
          </p:cNvSpPr>
          <p:nvPr/>
        </p:nvSpPr>
        <p:spPr bwMode="auto">
          <a:xfrm>
            <a:off x="3844925" y="3086100"/>
            <a:ext cx="1868488" cy="140811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Intermediate code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(AST)</a:t>
            </a:r>
          </a:p>
        </p:txBody>
      </p:sp>
      <p:cxnSp>
        <p:nvCxnSpPr>
          <p:cNvPr id="36874" name="AutoShape 12"/>
          <p:cNvCxnSpPr>
            <a:cxnSpLocks noChangeShapeType="1"/>
            <a:stCxn id="36869" idx="3"/>
          </p:cNvCxnSpPr>
          <p:nvPr/>
        </p:nvCxnSpPr>
        <p:spPr bwMode="auto">
          <a:xfrm flipV="1">
            <a:off x="2463800" y="3771900"/>
            <a:ext cx="1328738" cy="1603375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5" name="Text Box 13"/>
          <p:cNvSpPr txBox="1">
            <a:spLocks noChangeArrowheads="1"/>
          </p:cNvSpPr>
          <p:nvPr/>
        </p:nvSpPr>
        <p:spPr bwMode="auto">
          <a:xfrm>
            <a:off x="6702425" y="2297113"/>
            <a:ext cx="1506538" cy="1042987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Code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generation</a:t>
            </a:r>
          </a:p>
        </p:txBody>
      </p:sp>
      <p:sp>
        <p:nvSpPr>
          <p:cNvPr id="36876" name="Text Box 14"/>
          <p:cNvSpPr txBox="1">
            <a:spLocks noChangeArrowheads="1"/>
          </p:cNvSpPr>
          <p:nvPr/>
        </p:nvSpPr>
        <p:spPr bwMode="auto">
          <a:xfrm>
            <a:off x="6637338" y="5048250"/>
            <a:ext cx="2068512" cy="4953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Interpretation</a:t>
            </a:r>
          </a:p>
        </p:txBody>
      </p:sp>
      <p:cxnSp>
        <p:nvCxnSpPr>
          <p:cNvPr id="36877" name="AutoShape 15"/>
          <p:cNvCxnSpPr>
            <a:cxnSpLocks noChangeShapeType="1"/>
            <a:stCxn id="36873" idx="3"/>
          </p:cNvCxnSpPr>
          <p:nvPr/>
        </p:nvCxnSpPr>
        <p:spPr bwMode="auto">
          <a:xfrm flipV="1">
            <a:off x="5732463" y="2795588"/>
            <a:ext cx="917575" cy="995362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8" name="AutoShape 16"/>
          <p:cNvCxnSpPr>
            <a:cxnSpLocks noChangeShapeType="1"/>
            <a:endCxn id="36876" idx="1"/>
          </p:cNvCxnSpPr>
          <p:nvPr/>
        </p:nvCxnSpPr>
        <p:spPr bwMode="auto">
          <a:xfrm>
            <a:off x="5756275" y="3813175"/>
            <a:ext cx="862013" cy="1482725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9" name="Line 18"/>
          <p:cNvSpPr>
            <a:spLocks noChangeShapeType="1"/>
          </p:cNvSpPr>
          <p:nvPr/>
        </p:nvSpPr>
        <p:spPr bwMode="auto">
          <a:xfrm>
            <a:off x="8218488" y="2805113"/>
            <a:ext cx="37465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Input language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Fully parameterized expressions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Arguments can be a single digit</a:t>
            </a:r>
            <a:r>
              <a:rPr lang="en-US" altLang="en-US" smtClean="0"/>
              <a:t> </a:t>
            </a:r>
            <a:br>
              <a:rPr lang="en-US" altLang="en-US" smtClean="0"/>
            </a:br>
            <a:endParaRPr lang="en-US" altLang="en-US" smtClean="0">
              <a:sym typeface="Symbol" panose="05050102010706020507" pitchFamily="18" charset="2"/>
            </a:endParaRPr>
          </a:p>
        </p:txBody>
      </p:sp>
      <p:sp>
        <p:nvSpPr>
          <p:cNvPr id="400388" name="Text Box 4"/>
          <p:cNvSpPr txBox="1">
            <a:spLocks noChangeArrowheads="1"/>
          </p:cNvSpPr>
          <p:nvPr/>
        </p:nvSpPr>
        <p:spPr bwMode="auto">
          <a:xfrm>
            <a:off x="1222375" y="3746500"/>
            <a:ext cx="724535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en-US"/>
              <a:t>expression </a:t>
            </a:r>
            <a:r>
              <a:rPr lang="en-US" altLang="en-US">
                <a:sym typeface="Symbol" panose="05050102010706020507" pitchFamily="18" charset="2"/>
              </a:rPr>
              <a:t> digit | ‘(‘ expression operator expression ‘)’</a:t>
            </a:r>
          </a:p>
          <a:p>
            <a:pPr algn="l">
              <a:spcBef>
                <a:spcPct val="20000"/>
              </a:spcBef>
            </a:pPr>
            <a:r>
              <a:rPr lang="en-US" altLang="en-US">
                <a:sym typeface="Symbol" panose="05050102010706020507" pitchFamily="18" charset="2"/>
              </a:rPr>
              <a:t>operator  ‘+’ | ‘*’</a:t>
            </a:r>
          </a:p>
          <a:p>
            <a:pPr algn="l">
              <a:spcBef>
                <a:spcPct val="20000"/>
              </a:spcBef>
            </a:pPr>
            <a:r>
              <a:rPr lang="en-US" altLang="en-US">
                <a:sym typeface="Symbol" panose="05050102010706020507" pitchFamily="18" charset="2"/>
              </a:rPr>
              <a:t>digit  ‘0’ | ‘1’ | ‘2’ | ‘3’ | ‘4’ | ‘5’ | ‘6’ | ‘7’ | ‘8’ | ‘9’</a:t>
            </a:r>
          </a:p>
          <a:p>
            <a:pPr algn="l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Driver for the demo compiler</a:t>
            </a:r>
          </a:p>
        </p:txBody>
      </p:sp>
      <p:sp>
        <p:nvSpPr>
          <p:cNvPr id="38915" name="Text Box 7"/>
          <p:cNvSpPr txBox="1">
            <a:spLocks noChangeArrowheads="1"/>
          </p:cNvSpPr>
          <p:nvPr/>
        </p:nvSpPr>
        <p:spPr bwMode="auto">
          <a:xfrm>
            <a:off x="1257300" y="2057400"/>
            <a:ext cx="7262813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2000"/>
              <a:t>#include    "parser.h"      /* for type AST_node */</a:t>
            </a:r>
          </a:p>
          <a:p>
            <a:pPr algn="l"/>
            <a:r>
              <a:rPr lang="en-US" altLang="en-US" sz="2000"/>
              <a:t>#include    "backend.h"     /* for Process() */</a:t>
            </a:r>
          </a:p>
          <a:p>
            <a:pPr algn="l"/>
            <a:r>
              <a:rPr lang="en-US" altLang="en-US" sz="2000"/>
              <a:t>#include    "error.h"       /* for Error() */</a:t>
            </a:r>
          </a:p>
          <a:p>
            <a:pPr algn="l"/>
            <a:endParaRPr lang="en-US" altLang="en-US" sz="2000"/>
          </a:p>
          <a:p>
            <a:pPr algn="l"/>
            <a:r>
              <a:rPr lang="en-US" altLang="en-US" sz="2000"/>
              <a:t>int main(void) {</a:t>
            </a:r>
          </a:p>
          <a:p>
            <a:pPr algn="l"/>
            <a:r>
              <a:rPr lang="en-US" altLang="en-US" sz="2000"/>
              <a:t>    AST_node *icode;</a:t>
            </a:r>
          </a:p>
          <a:p>
            <a:pPr algn="l"/>
            <a:endParaRPr lang="en-US" altLang="en-US" sz="2000"/>
          </a:p>
          <a:p>
            <a:pPr algn="l"/>
            <a:r>
              <a:rPr lang="en-US" altLang="en-US" sz="2000"/>
              <a:t>    if (!Parse_program(&amp;icode)) Error("No top-level expression");</a:t>
            </a:r>
          </a:p>
          <a:p>
            <a:pPr algn="l"/>
            <a:r>
              <a:rPr lang="en-US" altLang="en-US" sz="2000"/>
              <a:t>    Process(icode);</a:t>
            </a:r>
          </a:p>
          <a:p>
            <a:pPr algn="l"/>
            <a:endParaRPr lang="en-US" altLang="en-US" sz="2000"/>
          </a:p>
          <a:p>
            <a:pPr algn="l"/>
            <a:r>
              <a:rPr lang="en-US" altLang="en-US" sz="2000"/>
              <a:t>    return 0;</a:t>
            </a:r>
          </a:p>
          <a:p>
            <a:pPr algn="l"/>
            <a:r>
              <a:rPr lang="en-US" altLang="en-US" sz="2000"/>
              <a:t>}</a:t>
            </a:r>
          </a:p>
          <a:p>
            <a:pPr algn="l">
              <a:spcBef>
                <a:spcPct val="50000"/>
              </a:spcBef>
            </a:pP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2713"/>
            <a:ext cx="7772400" cy="833438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bg1"/>
                </a:solidFill>
              </a:rPr>
              <a:t>Course Requirements</a:t>
            </a:r>
            <a:endParaRPr lang="en-US" altLang="he-IL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538" y="1163638"/>
            <a:ext cx="7959725" cy="4114800"/>
          </a:xfrm>
        </p:spPr>
        <p:txBody>
          <a:bodyPr/>
          <a:lstStyle/>
          <a:p>
            <a:r>
              <a:rPr lang="en-US" altLang="he-IL" dirty="0" smtClean="0">
                <a:solidFill>
                  <a:schemeClr val="bg1"/>
                </a:solidFill>
              </a:rPr>
              <a:t>Compiler Project 50%</a:t>
            </a:r>
          </a:p>
          <a:p>
            <a:pPr lvl="1"/>
            <a:r>
              <a:rPr lang="en-US" altLang="he-IL" dirty="0" smtClean="0">
                <a:solidFill>
                  <a:schemeClr val="bg1"/>
                </a:solidFill>
              </a:rPr>
              <a:t>Translate Java Subset into </a:t>
            </a:r>
            <a:r>
              <a:rPr lang="en-US" altLang="he-IL" dirty="0" smtClean="0">
                <a:solidFill>
                  <a:schemeClr val="bg1"/>
                </a:solidFill>
              </a:rPr>
              <a:t>LLVM</a:t>
            </a:r>
          </a:p>
          <a:p>
            <a:pPr lvl="1"/>
            <a:r>
              <a:rPr lang="en-US" altLang="he-IL" dirty="0" smtClean="0">
                <a:solidFill>
                  <a:schemeClr val="bg1"/>
                </a:solidFill>
              </a:rPr>
              <a:t>A lot of work</a:t>
            </a:r>
            <a:endParaRPr lang="en-US" altLang="he-IL" dirty="0" smtClean="0">
              <a:solidFill>
                <a:schemeClr val="bg1"/>
              </a:solidFill>
            </a:endParaRPr>
          </a:p>
          <a:p>
            <a:r>
              <a:rPr lang="en-US" altLang="he-IL" dirty="0" smtClean="0">
                <a:solidFill>
                  <a:schemeClr val="bg1"/>
                </a:solidFill>
              </a:rPr>
              <a:t>Final exam 50% (must pass)</a:t>
            </a:r>
          </a:p>
          <a:p>
            <a:pPr>
              <a:buFontTx/>
              <a:buNone/>
            </a:pPr>
            <a:endParaRPr lang="en-US" altLang="he-IL" dirty="0" smtClean="0">
              <a:solidFill>
                <a:schemeClr val="bg1"/>
              </a:solidFill>
            </a:endParaRPr>
          </a:p>
          <a:p>
            <a:endParaRPr lang="en-US" altLang="he-IL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Lexical Analysis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>
                <a:solidFill>
                  <a:schemeClr val="bg1"/>
                </a:solidFill>
              </a:rPr>
              <a:t>Partitions the inputs into tokens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solidFill>
                  <a:schemeClr val="bg1"/>
                </a:solidFill>
              </a:rPr>
              <a:t>DIGIT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solidFill>
                  <a:schemeClr val="bg1"/>
                </a:solidFill>
              </a:rPr>
              <a:t>EOF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solidFill>
                  <a:schemeClr val="bg1"/>
                </a:solidFill>
              </a:rPr>
              <a:t>‘*’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solidFill>
                  <a:schemeClr val="bg1"/>
                </a:solidFill>
              </a:rPr>
              <a:t>‘+’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solidFill>
                  <a:schemeClr val="bg1"/>
                </a:solidFill>
              </a:rPr>
              <a:t>‘(‘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solidFill>
                  <a:schemeClr val="bg1"/>
                </a:solidFill>
              </a:rPr>
              <a:t>‘)’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solidFill>
                  <a:schemeClr val="bg1"/>
                </a:solidFill>
              </a:rPr>
              <a:t>Each token has its representation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solidFill>
                  <a:schemeClr val="bg1"/>
                </a:solidFill>
              </a:rPr>
              <a:t>Ignores whitespaces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solidFill>
                  <a:schemeClr val="bg1"/>
                </a:solidFill>
              </a:rPr>
              <a:t>Header file lex.h for lexical analysis</a:t>
            </a:r>
          </a:p>
        </p:txBody>
      </p:sp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1184275" y="2265363"/>
            <a:ext cx="75438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/>
              <a:t>/* Define class constants */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/* Values 0-255 are reserved for ASCII characters */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 #define    EoF      256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#define    DIGIT    257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typedef struct {int class; char repr;} Token_type;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extern Token_type Token;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extern void get_next_token(void);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5"/>
          <p:cNvSpPr txBox="1">
            <a:spLocks noChangeArrowheads="1"/>
          </p:cNvSpPr>
          <p:nvPr/>
        </p:nvSpPr>
        <p:spPr bwMode="auto">
          <a:xfrm>
            <a:off x="1300163" y="230188"/>
            <a:ext cx="6296025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2000"/>
              <a:t>#include    "lex.h"  </a:t>
            </a:r>
          </a:p>
          <a:p>
            <a:pPr algn="l"/>
            <a:r>
              <a:rPr lang="en-US" altLang="en-US" sz="2000"/>
              <a:t>static int Layout_char(int ch) {</a:t>
            </a:r>
          </a:p>
          <a:p>
            <a:pPr algn="l"/>
            <a:r>
              <a:rPr lang="en-US" altLang="en-US" sz="2000"/>
              <a:t>    switch (ch) {</a:t>
            </a:r>
          </a:p>
          <a:p>
            <a:pPr algn="l"/>
            <a:r>
              <a:rPr lang="en-US" altLang="en-US" sz="2000"/>
              <a:t>    case ' ': case '\t': case '\n': return 1;</a:t>
            </a:r>
          </a:p>
          <a:p>
            <a:pPr algn="l"/>
            <a:r>
              <a:rPr lang="en-US" altLang="en-US" sz="2000"/>
              <a:t>    default:                        return 0;</a:t>
            </a:r>
          </a:p>
          <a:p>
            <a:pPr algn="l"/>
            <a:r>
              <a:rPr lang="en-US" altLang="en-US" sz="2000"/>
              <a:t>    }</a:t>
            </a:r>
          </a:p>
          <a:p>
            <a:pPr algn="l"/>
            <a:r>
              <a:rPr lang="en-US" altLang="en-US" sz="2000"/>
              <a:t>}</a:t>
            </a:r>
          </a:p>
          <a:p>
            <a:pPr algn="l"/>
            <a:r>
              <a:rPr lang="en-US" altLang="en-US" sz="2000"/>
              <a:t>token_type Token;</a:t>
            </a:r>
          </a:p>
          <a:p>
            <a:pPr algn="l"/>
            <a:r>
              <a:rPr lang="en-US" altLang="en-US" sz="2000"/>
              <a:t>void get_next_token(void) {</a:t>
            </a:r>
          </a:p>
          <a:p>
            <a:pPr algn="l"/>
            <a:r>
              <a:rPr lang="en-US" altLang="en-US" sz="2000"/>
              <a:t>    int ch;</a:t>
            </a:r>
          </a:p>
          <a:p>
            <a:pPr algn="l"/>
            <a:r>
              <a:rPr lang="en-US" altLang="en-US" sz="2000"/>
              <a:t>    do {</a:t>
            </a:r>
          </a:p>
          <a:p>
            <a:pPr algn="l"/>
            <a:r>
              <a:rPr lang="en-US" altLang="en-US" sz="2000"/>
              <a:t>        ch = getchar();</a:t>
            </a:r>
          </a:p>
          <a:p>
            <a:pPr algn="l"/>
            <a:r>
              <a:rPr lang="en-US" altLang="en-US" sz="2000"/>
              <a:t>        if (ch &lt; 0) {</a:t>
            </a:r>
          </a:p>
          <a:p>
            <a:pPr algn="l"/>
            <a:r>
              <a:rPr lang="en-US" altLang="en-US" sz="2000"/>
              <a:t>            Token.class = EoF; Token.repr = '#';</a:t>
            </a:r>
          </a:p>
          <a:p>
            <a:pPr algn="l"/>
            <a:r>
              <a:rPr lang="en-US" altLang="en-US" sz="2000"/>
              <a:t>            return;</a:t>
            </a:r>
          </a:p>
          <a:p>
            <a:pPr algn="l"/>
            <a:r>
              <a:rPr lang="en-US" altLang="en-US" sz="2000"/>
              <a:t>        }</a:t>
            </a:r>
          </a:p>
          <a:p>
            <a:pPr algn="l"/>
            <a:r>
              <a:rPr lang="en-US" altLang="en-US" sz="2000"/>
              <a:t>    } while (Layout_char(ch));</a:t>
            </a:r>
          </a:p>
          <a:p>
            <a:pPr algn="l"/>
            <a:r>
              <a:rPr lang="en-US" altLang="en-US" sz="2000"/>
              <a:t>    if ('0' &lt;= ch &amp;&amp; ch &lt;= '9') {Token.class = DIGIT;}</a:t>
            </a:r>
          </a:p>
          <a:p>
            <a:pPr algn="l"/>
            <a:r>
              <a:rPr lang="en-US" altLang="en-US" sz="2000"/>
              <a:t>    else {Token.class = ch;}</a:t>
            </a:r>
          </a:p>
          <a:p>
            <a:pPr algn="l"/>
            <a:r>
              <a:rPr lang="en-US" altLang="en-US" sz="2000"/>
              <a:t>    Token.repr = ch;</a:t>
            </a:r>
          </a:p>
          <a:p>
            <a:pPr algn="l"/>
            <a:r>
              <a:rPr lang="en-US" altLang="en-US" sz="20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Parser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Invokes lexical analyzer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Reports syntax errors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Constructs 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title"/>
          </p:nvPr>
        </p:nvSpPr>
        <p:spPr>
          <a:xfrm>
            <a:off x="676275" y="184150"/>
            <a:ext cx="7772400" cy="1143000"/>
          </a:xfrm>
        </p:spPr>
        <p:txBody>
          <a:bodyPr/>
          <a:lstStyle/>
          <a:p>
            <a:r>
              <a:rPr lang="en-US" altLang="en-US" sz="4000" smtClean="0">
                <a:solidFill>
                  <a:schemeClr val="bg1"/>
                </a:solidFill>
              </a:rPr>
              <a:t>Parser Environment</a:t>
            </a:r>
          </a:p>
        </p:txBody>
      </p:sp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552450" y="998538"/>
            <a:ext cx="7500938" cy="585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800"/>
              <a:t>#include    "lex.h"</a:t>
            </a:r>
          </a:p>
          <a:p>
            <a:pPr algn="l"/>
            <a:r>
              <a:rPr lang="en-US" altLang="en-US" sz="1800"/>
              <a:t>#include    "error.h" </a:t>
            </a:r>
          </a:p>
          <a:p>
            <a:pPr algn="l"/>
            <a:r>
              <a:rPr lang="en-US" altLang="en-US" sz="1800"/>
              <a:t>#include    "parser.h" </a:t>
            </a:r>
          </a:p>
          <a:p>
            <a:pPr algn="l"/>
            <a:r>
              <a:rPr lang="en-US" altLang="en-US" sz="1800"/>
              <a:t>static Expression *new_expression(void) {</a:t>
            </a:r>
          </a:p>
          <a:p>
            <a:pPr algn="l"/>
            <a:r>
              <a:rPr lang="en-US" altLang="en-US" sz="1800"/>
              <a:t>    return (Expression *)malloc(sizeof (Expression));</a:t>
            </a:r>
          </a:p>
          <a:p>
            <a:pPr algn="l"/>
            <a:r>
              <a:rPr lang="en-US" altLang="en-US" sz="1800"/>
              <a:t>}</a:t>
            </a:r>
          </a:p>
          <a:p>
            <a:pPr algn="l"/>
            <a:r>
              <a:rPr lang="en-US" altLang="en-US" sz="1800"/>
              <a:t>static void free_expression(Expression *expr) {free((void *)expr);}</a:t>
            </a:r>
          </a:p>
          <a:p>
            <a:pPr algn="l"/>
            <a:r>
              <a:rPr lang="en-US" altLang="en-US" sz="1800"/>
              <a:t>static int Parse_operator(Operator *oper_p);</a:t>
            </a:r>
          </a:p>
          <a:p>
            <a:pPr algn="l"/>
            <a:r>
              <a:rPr lang="en-US" altLang="en-US" sz="1800"/>
              <a:t>static int Parse_expression(Expression **expr_p);</a:t>
            </a:r>
          </a:p>
          <a:p>
            <a:pPr algn="l"/>
            <a:r>
              <a:rPr lang="en-US" altLang="en-US" sz="1800"/>
              <a:t>int Parse_program(AST_node **icode_p) {</a:t>
            </a:r>
          </a:p>
          <a:p>
            <a:pPr algn="l"/>
            <a:r>
              <a:rPr lang="en-US" altLang="en-US" sz="1800"/>
              <a:t>    Expression *expr;</a:t>
            </a:r>
          </a:p>
          <a:p>
            <a:pPr algn="l"/>
            <a:r>
              <a:rPr lang="en-US" altLang="en-US" sz="1800"/>
              <a:t>    get_next_token();           /* start the lexical analyzer */</a:t>
            </a:r>
          </a:p>
          <a:p>
            <a:pPr algn="l"/>
            <a:r>
              <a:rPr lang="en-US" altLang="en-US" sz="1800"/>
              <a:t>    if (Parse_expression(&amp;expr)) {</a:t>
            </a:r>
          </a:p>
          <a:p>
            <a:pPr algn="l"/>
            <a:r>
              <a:rPr lang="en-US" altLang="en-US" sz="1800"/>
              <a:t>        if (Token.class != EoF) {</a:t>
            </a:r>
          </a:p>
          <a:p>
            <a:pPr algn="l"/>
            <a:r>
              <a:rPr lang="en-US" altLang="en-US" sz="1800"/>
              <a:t>            Error("Garbage after end of program");</a:t>
            </a:r>
          </a:p>
          <a:p>
            <a:pPr algn="l"/>
            <a:r>
              <a:rPr lang="en-US" altLang="en-US" sz="1800"/>
              <a:t>        }</a:t>
            </a:r>
          </a:p>
          <a:p>
            <a:pPr algn="l"/>
            <a:r>
              <a:rPr lang="en-US" altLang="en-US" sz="1800"/>
              <a:t>        *icode_p = expr;</a:t>
            </a:r>
          </a:p>
          <a:p>
            <a:pPr algn="l"/>
            <a:r>
              <a:rPr lang="en-US" altLang="en-US" sz="1800"/>
              <a:t>        return 1;</a:t>
            </a:r>
          </a:p>
          <a:p>
            <a:pPr algn="l"/>
            <a:r>
              <a:rPr lang="en-US" altLang="en-US" sz="1800"/>
              <a:t>    }</a:t>
            </a:r>
          </a:p>
          <a:p>
            <a:pPr algn="l"/>
            <a:r>
              <a:rPr lang="en-US" altLang="en-US" sz="1800"/>
              <a:t>    return 0;</a:t>
            </a:r>
          </a:p>
          <a:p>
            <a:pPr algn="l"/>
            <a:r>
              <a:rPr lang="en-US" altLang="en-US" sz="18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Parser Header File</a:t>
            </a: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603250" y="2327275"/>
            <a:ext cx="8147050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000"/>
              <a:t>typedef int Operator;</a:t>
            </a:r>
          </a:p>
          <a:p>
            <a:pPr algn="l">
              <a:spcBef>
                <a:spcPct val="50000"/>
              </a:spcBef>
            </a:pPr>
            <a:r>
              <a:rPr lang="en-US" altLang="en-US" sz="2000"/>
              <a:t>typedef struct _expression {   char type;                        /* 'D' or 'P' */ </a:t>
            </a:r>
          </a:p>
          <a:p>
            <a:pPr algn="l">
              <a:spcBef>
                <a:spcPct val="50000"/>
              </a:spcBef>
            </a:pPr>
            <a:r>
              <a:rPr lang="en-US" altLang="en-US" sz="2000"/>
              <a:t>                                                int value;                        /* for 'D' */    </a:t>
            </a:r>
          </a:p>
          <a:p>
            <a:pPr algn="l">
              <a:spcBef>
                <a:spcPct val="50000"/>
              </a:spcBef>
            </a:pPr>
            <a:r>
              <a:rPr lang="en-US" altLang="en-US" sz="2000"/>
              <a:t>                                               struct _expression *left, *right; /* for 'P' */ </a:t>
            </a:r>
          </a:p>
          <a:p>
            <a:pPr algn="l">
              <a:spcBef>
                <a:spcPct val="50000"/>
              </a:spcBef>
            </a:pPr>
            <a:r>
              <a:rPr lang="en-US" altLang="en-US" sz="2000"/>
              <a:t>                                               Operator oper;                    /* for 'P' */    </a:t>
            </a:r>
          </a:p>
          <a:p>
            <a:pPr algn="l">
              <a:spcBef>
                <a:spcPct val="50000"/>
              </a:spcBef>
            </a:pPr>
            <a:r>
              <a:rPr lang="en-US" altLang="en-US" sz="2000"/>
              <a:t>                                   } Expression;</a:t>
            </a:r>
          </a:p>
          <a:p>
            <a:pPr algn="l">
              <a:spcBef>
                <a:spcPct val="50000"/>
              </a:spcBef>
            </a:pPr>
            <a:r>
              <a:rPr lang="en-US" altLang="en-US" sz="2000"/>
              <a:t>typedef Expression AST_node;  /* the top node is an Expression */</a:t>
            </a:r>
          </a:p>
          <a:p>
            <a:pPr algn="l">
              <a:spcBef>
                <a:spcPct val="50000"/>
              </a:spcBef>
            </a:pPr>
            <a:r>
              <a:rPr lang="en-US" altLang="en-US" sz="2000"/>
              <a:t>extern int Parse_program(AST_node **);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AST for (2 * ((3*4)+9))</a:t>
            </a:r>
          </a:p>
        </p:txBody>
      </p:sp>
      <p:grpSp>
        <p:nvGrpSpPr>
          <p:cNvPr id="46083" name="Group 21"/>
          <p:cNvGrpSpPr>
            <a:grpSpLocks/>
          </p:cNvGrpSpPr>
          <p:nvPr/>
        </p:nvGrpSpPr>
        <p:grpSpPr bwMode="auto">
          <a:xfrm>
            <a:off x="3114675" y="1871663"/>
            <a:ext cx="1443038" cy="971550"/>
            <a:chOff x="855" y="1224"/>
            <a:chExt cx="909" cy="612"/>
          </a:xfrm>
        </p:grpSpPr>
        <p:sp>
          <p:nvSpPr>
            <p:cNvPr id="46128" name="Rectangle 4"/>
            <p:cNvSpPr>
              <a:spLocks noChangeArrowheads="1"/>
            </p:cNvSpPr>
            <p:nvPr/>
          </p:nvSpPr>
          <p:spPr bwMode="auto">
            <a:xfrm>
              <a:off x="855" y="1251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46129" name="Rectangle 5"/>
            <p:cNvSpPr>
              <a:spLocks noChangeArrowheads="1"/>
            </p:cNvSpPr>
            <p:nvPr/>
          </p:nvSpPr>
          <p:spPr bwMode="auto">
            <a:xfrm>
              <a:off x="1215" y="122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P</a:t>
              </a:r>
            </a:p>
          </p:txBody>
        </p:sp>
        <p:sp>
          <p:nvSpPr>
            <p:cNvPr id="46130" name="Line 6"/>
            <p:cNvSpPr>
              <a:spLocks noChangeShapeType="1"/>
            </p:cNvSpPr>
            <p:nvPr/>
          </p:nvSpPr>
          <p:spPr bwMode="auto">
            <a:xfrm flipV="1">
              <a:off x="864" y="1521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1" name="Line 7"/>
            <p:cNvSpPr>
              <a:spLocks noChangeShapeType="1"/>
            </p:cNvSpPr>
            <p:nvPr/>
          </p:nvSpPr>
          <p:spPr bwMode="auto">
            <a:xfrm>
              <a:off x="1125" y="1557"/>
              <a:ext cx="9" cy="234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2" name="Line 8"/>
            <p:cNvSpPr>
              <a:spLocks noChangeShapeType="1"/>
            </p:cNvSpPr>
            <p:nvPr/>
          </p:nvSpPr>
          <p:spPr bwMode="auto">
            <a:xfrm>
              <a:off x="1440" y="1539"/>
              <a:ext cx="0" cy="24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3" name="Text Box 10"/>
            <p:cNvSpPr txBox="1">
              <a:spLocks noChangeArrowheads="1"/>
            </p:cNvSpPr>
            <p:nvPr/>
          </p:nvSpPr>
          <p:spPr bwMode="auto">
            <a:xfrm>
              <a:off x="1161" y="1548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*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sp>
        <p:nvSpPr>
          <p:cNvPr id="46084" name="Text Box 11"/>
          <p:cNvSpPr txBox="1">
            <a:spLocks noChangeArrowheads="1"/>
          </p:cNvSpPr>
          <p:nvPr/>
        </p:nvSpPr>
        <p:spPr bwMode="auto">
          <a:xfrm>
            <a:off x="3343275" y="3014663"/>
            <a:ext cx="108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oper</a:t>
            </a:r>
          </a:p>
        </p:txBody>
      </p:sp>
      <p:sp>
        <p:nvSpPr>
          <p:cNvPr id="46085" name="Text Box 12"/>
          <p:cNvSpPr txBox="1">
            <a:spLocks noChangeArrowheads="1"/>
          </p:cNvSpPr>
          <p:nvPr/>
        </p:nvSpPr>
        <p:spPr bwMode="auto">
          <a:xfrm>
            <a:off x="1995488" y="1938338"/>
            <a:ext cx="108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type</a:t>
            </a:r>
          </a:p>
        </p:txBody>
      </p:sp>
      <p:sp>
        <p:nvSpPr>
          <p:cNvPr id="46086" name="Text Box 13"/>
          <p:cNvSpPr txBox="1">
            <a:spLocks noChangeArrowheads="1"/>
          </p:cNvSpPr>
          <p:nvPr/>
        </p:nvSpPr>
        <p:spPr bwMode="auto">
          <a:xfrm>
            <a:off x="2105025" y="2347913"/>
            <a:ext cx="108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left</a:t>
            </a:r>
          </a:p>
        </p:txBody>
      </p:sp>
      <p:sp>
        <p:nvSpPr>
          <p:cNvPr id="46087" name="Text Box 14"/>
          <p:cNvSpPr txBox="1">
            <a:spLocks noChangeArrowheads="1"/>
          </p:cNvSpPr>
          <p:nvPr/>
        </p:nvSpPr>
        <p:spPr bwMode="auto">
          <a:xfrm>
            <a:off x="4400550" y="2328863"/>
            <a:ext cx="108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right</a:t>
            </a:r>
          </a:p>
        </p:txBody>
      </p:sp>
      <p:grpSp>
        <p:nvGrpSpPr>
          <p:cNvPr id="46088" name="Group 22"/>
          <p:cNvGrpSpPr>
            <a:grpSpLocks/>
          </p:cNvGrpSpPr>
          <p:nvPr/>
        </p:nvGrpSpPr>
        <p:grpSpPr bwMode="auto">
          <a:xfrm>
            <a:off x="4738688" y="3167063"/>
            <a:ext cx="1443037" cy="971550"/>
            <a:chOff x="855" y="1224"/>
            <a:chExt cx="909" cy="612"/>
          </a:xfrm>
        </p:grpSpPr>
        <p:sp>
          <p:nvSpPr>
            <p:cNvPr id="46122" name="Rectangle 23"/>
            <p:cNvSpPr>
              <a:spLocks noChangeArrowheads="1"/>
            </p:cNvSpPr>
            <p:nvPr/>
          </p:nvSpPr>
          <p:spPr bwMode="auto">
            <a:xfrm>
              <a:off x="855" y="1251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46123" name="Rectangle 24"/>
            <p:cNvSpPr>
              <a:spLocks noChangeArrowheads="1"/>
            </p:cNvSpPr>
            <p:nvPr/>
          </p:nvSpPr>
          <p:spPr bwMode="auto">
            <a:xfrm>
              <a:off x="1215" y="122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P</a:t>
              </a:r>
            </a:p>
          </p:txBody>
        </p:sp>
        <p:sp>
          <p:nvSpPr>
            <p:cNvPr id="46124" name="Line 25"/>
            <p:cNvSpPr>
              <a:spLocks noChangeShapeType="1"/>
            </p:cNvSpPr>
            <p:nvPr/>
          </p:nvSpPr>
          <p:spPr bwMode="auto">
            <a:xfrm flipV="1">
              <a:off x="864" y="1521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5" name="Line 26"/>
            <p:cNvSpPr>
              <a:spLocks noChangeShapeType="1"/>
            </p:cNvSpPr>
            <p:nvPr/>
          </p:nvSpPr>
          <p:spPr bwMode="auto">
            <a:xfrm>
              <a:off x="1125" y="1557"/>
              <a:ext cx="9" cy="234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6" name="Line 27"/>
            <p:cNvSpPr>
              <a:spLocks noChangeShapeType="1"/>
            </p:cNvSpPr>
            <p:nvPr/>
          </p:nvSpPr>
          <p:spPr bwMode="auto">
            <a:xfrm>
              <a:off x="1440" y="1539"/>
              <a:ext cx="0" cy="24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7" name="Text Box 28"/>
            <p:cNvSpPr txBox="1">
              <a:spLocks noChangeArrowheads="1"/>
            </p:cNvSpPr>
            <p:nvPr/>
          </p:nvSpPr>
          <p:spPr bwMode="auto">
            <a:xfrm>
              <a:off x="1161" y="1548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+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grpSp>
        <p:nvGrpSpPr>
          <p:cNvPr id="46089" name="Group 29"/>
          <p:cNvGrpSpPr>
            <a:grpSpLocks/>
          </p:cNvGrpSpPr>
          <p:nvPr/>
        </p:nvGrpSpPr>
        <p:grpSpPr bwMode="auto">
          <a:xfrm>
            <a:off x="3119438" y="4276725"/>
            <a:ext cx="1443037" cy="971550"/>
            <a:chOff x="855" y="1224"/>
            <a:chExt cx="909" cy="612"/>
          </a:xfrm>
        </p:grpSpPr>
        <p:sp>
          <p:nvSpPr>
            <p:cNvPr id="46116" name="Rectangle 30"/>
            <p:cNvSpPr>
              <a:spLocks noChangeArrowheads="1"/>
            </p:cNvSpPr>
            <p:nvPr/>
          </p:nvSpPr>
          <p:spPr bwMode="auto">
            <a:xfrm>
              <a:off x="855" y="1251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46117" name="Rectangle 31"/>
            <p:cNvSpPr>
              <a:spLocks noChangeArrowheads="1"/>
            </p:cNvSpPr>
            <p:nvPr/>
          </p:nvSpPr>
          <p:spPr bwMode="auto">
            <a:xfrm>
              <a:off x="1215" y="122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P</a:t>
              </a:r>
            </a:p>
          </p:txBody>
        </p:sp>
        <p:sp>
          <p:nvSpPr>
            <p:cNvPr id="46118" name="Line 32"/>
            <p:cNvSpPr>
              <a:spLocks noChangeShapeType="1"/>
            </p:cNvSpPr>
            <p:nvPr/>
          </p:nvSpPr>
          <p:spPr bwMode="auto">
            <a:xfrm flipV="1">
              <a:off x="864" y="1521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9" name="Line 33"/>
            <p:cNvSpPr>
              <a:spLocks noChangeShapeType="1"/>
            </p:cNvSpPr>
            <p:nvPr/>
          </p:nvSpPr>
          <p:spPr bwMode="auto">
            <a:xfrm>
              <a:off x="1125" y="1557"/>
              <a:ext cx="9" cy="234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0" name="Line 34"/>
            <p:cNvSpPr>
              <a:spLocks noChangeShapeType="1"/>
            </p:cNvSpPr>
            <p:nvPr/>
          </p:nvSpPr>
          <p:spPr bwMode="auto">
            <a:xfrm>
              <a:off x="1440" y="1539"/>
              <a:ext cx="0" cy="24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1" name="Text Box 35"/>
            <p:cNvSpPr txBox="1">
              <a:spLocks noChangeArrowheads="1"/>
            </p:cNvSpPr>
            <p:nvPr/>
          </p:nvSpPr>
          <p:spPr bwMode="auto">
            <a:xfrm>
              <a:off x="1161" y="1548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*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grpSp>
        <p:nvGrpSpPr>
          <p:cNvPr id="46090" name="Group 43"/>
          <p:cNvGrpSpPr>
            <a:grpSpLocks/>
          </p:cNvGrpSpPr>
          <p:nvPr/>
        </p:nvGrpSpPr>
        <p:grpSpPr bwMode="auto">
          <a:xfrm>
            <a:off x="1971675" y="3200400"/>
            <a:ext cx="1443038" cy="971550"/>
            <a:chOff x="243" y="2016"/>
            <a:chExt cx="909" cy="612"/>
          </a:xfrm>
        </p:grpSpPr>
        <p:sp>
          <p:nvSpPr>
            <p:cNvPr id="46112" name="Rectangle 37"/>
            <p:cNvSpPr>
              <a:spLocks noChangeArrowheads="1"/>
            </p:cNvSpPr>
            <p:nvPr/>
          </p:nvSpPr>
          <p:spPr bwMode="auto">
            <a:xfrm>
              <a:off x="243" y="2043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46113" name="Rectangle 38"/>
            <p:cNvSpPr>
              <a:spLocks noChangeArrowheads="1"/>
            </p:cNvSpPr>
            <p:nvPr/>
          </p:nvSpPr>
          <p:spPr bwMode="auto">
            <a:xfrm>
              <a:off x="587" y="201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  <p:sp>
          <p:nvSpPr>
            <p:cNvPr id="46114" name="Line 39"/>
            <p:cNvSpPr>
              <a:spLocks noChangeShapeType="1"/>
            </p:cNvSpPr>
            <p:nvPr/>
          </p:nvSpPr>
          <p:spPr bwMode="auto">
            <a:xfrm flipV="1">
              <a:off x="252" y="2313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5" name="Text Box 42"/>
            <p:cNvSpPr txBox="1">
              <a:spLocks noChangeArrowheads="1"/>
            </p:cNvSpPr>
            <p:nvPr/>
          </p:nvSpPr>
          <p:spPr bwMode="auto">
            <a:xfrm>
              <a:off x="558" y="2340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2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grpSp>
        <p:nvGrpSpPr>
          <p:cNvPr id="46091" name="Group 44"/>
          <p:cNvGrpSpPr>
            <a:grpSpLocks/>
          </p:cNvGrpSpPr>
          <p:nvPr/>
        </p:nvGrpSpPr>
        <p:grpSpPr bwMode="auto">
          <a:xfrm>
            <a:off x="6167438" y="4310063"/>
            <a:ext cx="1443037" cy="971550"/>
            <a:chOff x="243" y="2016"/>
            <a:chExt cx="909" cy="612"/>
          </a:xfrm>
        </p:grpSpPr>
        <p:sp>
          <p:nvSpPr>
            <p:cNvPr id="46108" name="Rectangle 45"/>
            <p:cNvSpPr>
              <a:spLocks noChangeArrowheads="1"/>
            </p:cNvSpPr>
            <p:nvPr/>
          </p:nvSpPr>
          <p:spPr bwMode="auto">
            <a:xfrm>
              <a:off x="243" y="2043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46109" name="Rectangle 46"/>
            <p:cNvSpPr>
              <a:spLocks noChangeArrowheads="1"/>
            </p:cNvSpPr>
            <p:nvPr/>
          </p:nvSpPr>
          <p:spPr bwMode="auto">
            <a:xfrm>
              <a:off x="587" y="201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  <p:sp>
          <p:nvSpPr>
            <p:cNvPr id="46110" name="Line 47"/>
            <p:cNvSpPr>
              <a:spLocks noChangeShapeType="1"/>
            </p:cNvSpPr>
            <p:nvPr/>
          </p:nvSpPr>
          <p:spPr bwMode="auto">
            <a:xfrm flipV="1">
              <a:off x="252" y="2313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1" name="Text Box 48"/>
            <p:cNvSpPr txBox="1">
              <a:spLocks noChangeArrowheads="1"/>
            </p:cNvSpPr>
            <p:nvPr/>
          </p:nvSpPr>
          <p:spPr bwMode="auto">
            <a:xfrm>
              <a:off x="558" y="2340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9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grpSp>
        <p:nvGrpSpPr>
          <p:cNvPr id="46092" name="Group 49"/>
          <p:cNvGrpSpPr>
            <a:grpSpLocks/>
          </p:cNvGrpSpPr>
          <p:nvPr/>
        </p:nvGrpSpPr>
        <p:grpSpPr bwMode="auto">
          <a:xfrm>
            <a:off x="4676775" y="5576888"/>
            <a:ext cx="1443038" cy="971550"/>
            <a:chOff x="243" y="2016"/>
            <a:chExt cx="909" cy="612"/>
          </a:xfrm>
        </p:grpSpPr>
        <p:sp>
          <p:nvSpPr>
            <p:cNvPr id="46104" name="Rectangle 50"/>
            <p:cNvSpPr>
              <a:spLocks noChangeArrowheads="1"/>
            </p:cNvSpPr>
            <p:nvPr/>
          </p:nvSpPr>
          <p:spPr bwMode="auto">
            <a:xfrm>
              <a:off x="243" y="2043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46105" name="Rectangle 51"/>
            <p:cNvSpPr>
              <a:spLocks noChangeArrowheads="1"/>
            </p:cNvSpPr>
            <p:nvPr/>
          </p:nvSpPr>
          <p:spPr bwMode="auto">
            <a:xfrm>
              <a:off x="587" y="201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  <p:sp>
          <p:nvSpPr>
            <p:cNvPr id="46106" name="Line 52"/>
            <p:cNvSpPr>
              <a:spLocks noChangeShapeType="1"/>
            </p:cNvSpPr>
            <p:nvPr/>
          </p:nvSpPr>
          <p:spPr bwMode="auto">
            <a:xfrm flipV="1">
              <a:off x="252" y="2313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7" name="Text Box 53"/>
            <p:cNvSpPr txBox="1">
              <a:spLocks noChangeArrowheads="1"/>
            </p:cNvSpPr>
            <p:nvPr/>
          </p:nvSpPr>
          <p:spPr bwMode="auto">
            <a:xfrm>
              <a:off x="558" y="2340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4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grpSp>
        <p:nvGrpSpPr>
          <p:cNvPr id="46093" name="Group 54"/>
          <p:cNvGrpSpPr>
            <a:grpSpLocks/>
          </p:cNvGrpSpPr>
          <p:nvPr/>
        </p:nvGrpSpPr>
        <p:grpSpPr bwMode="auto">
          <a:xfrm>
            <a:off x="1657350" y="5614988"/>
            <a:ext cx="1443038" cy="971550"/>
            <a:chOff x="243" y="2016"/>
            <a:chExt cx="909" cy="612"/>
          </a:xfrm>
        </p:grpSpPr>
        <p:sp>
          <p:nvSpPr>
            <p:cNvPr id="46100" name="Rectangle 55"/>
            <p:cNvSpPr>
              <a:spLocks noChangeArrowheads="1"/>
            </p:cNvSpPr>
            <p:nvPr/>
          </p:nvSpPr>
          <p:spPr bwMode="auto">
            <a:xfrm>
              <a:off x="243" y="2043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46101" name="Rectangle 56"/>
            <p:cNvSpPr>
              <a:spLocks noChangeArrowheads="1"/>
            </p:cNvSpPr>
            <p:nvPr/>
          </p:nvSpPr>
          <p:spPr bwMode="auto">
            <a:xfrm>
              <a:off x="587" y="201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  <p:sp>
          <p:nvSpPr>
            <p:cNvPr id="46102" name="Line 57"/>
            <p:cNvSpPr>
              <a:spLocks noChangeShapeType="1"/>
            </p:cNvSpPr>
            <p:nvPr/>
          </p:nvSpPr>
          <p:spPr bwMode="auto">
            <a:xfrm flipV="1">
              <a:off x="252" y="2313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Text Box 58"/>
            <p:cNvSpPr txBox="1">
              <a:spLocks noChangeArrowheads="1"/>
            </p:cNvSpPr>
            <p:nvPr/>
          </p:nvSpPr>
          <p:spPr bwMode="auto">
            <a:xfrm>
              <a:off x="558" y="2340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3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sp>
        <p:nvSpPr>
          <p:cNvPr id="46094" name="Line 60"/>
          <p:cNvSpPr>
            <a:spLocks noChangeShapeType="1"/>
          </p:cNvSpPr>
          <p:nvPr/>
        </p:nvSpPr>
        <p:spPr bwMode="auto">
          <a:xfrm flipH="1">
            <a:off x="2706688" y="2609850"/>
            <a:ext cx="663575" cy="62071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61"/>
          <p:cNvSpPr>
            <a:spLocks noChangeShapeType="1"/>
          </p:cNvSpPr>
          <p:nvPr/>
        </p:nvSpPr>
        <p:spPr bwMode="auto">
          <a:xfrm>
            <a:off x="4225925" y="2522538"/>
            <a:ext cx="1135063" cy="69215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62"/>
          <p:cNvSpPr>
            <a:spLocks noChangeShapeType="1"/>
          </p:cNvSpPr>
          <p:nvPr/>
        </p:nvSpPr>
        <p:spPr bwMode="auto">
          <a:xfrm flipH="1">
            <a:off x="3989388" y="3863975"/>
            <a:ext cx="869950" cy="457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63"/>
          <p:cNvSpPr>
            <a:spLocks noChangeShapeType="1"/>
          </p:cNvSpPr>
          <p:nvPr/>
        </p:nvSpPr>
        <p:spPr bwMode="auto">
          <a:xfrm>
            <a:off x="5773738" y="3775075"/>
            <a:ext cx="1181100" cy="59055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64"/>
          <p:cNvSpPr>
            <a:spLocks noChangeShapeType="1"/>
          </p:cNvSpPr>
          <p:nvPr/>
        </p:nvSpPr>
        <p:spPr bwMode="auto">
          <a:xfrm>
            <a:off x="4284663" y="5029200"/>
            <a:ext cx="958850" cy="5746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Line 65"/>
          <p:cNvSpPr>
            <a:spLocks noChangeShapeType="1"/>
          </p:cNvSpPr>
          <p:nvPr/>
        </p:nvSpPr>
        <p:spPr bwMode="auto">
          <a:xfrm flipH="1">
            <a:off x="2603500" y="5014913"/>
            <a:ext cx="781050" cy="6778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solidFill>
                  <a:schemeClr val="bg1"/>
                </a:solidFill>
              </a:rPr>
              <a:t>Top-Down Parsing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7117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smtClean="0">
                <a:solidFill>
                  <a:schemeClr val="bg1"/>
                </a:solidFill>
              </a:rPr>
              <a:t>Optimistically build the tree from the root to leaves</a:t>
            </a:r>
          </a:p>
          <a:p>
            <a:pPr>
              <a:lnSpc>
                <a:spcPct val="80000"/>
              </a:lnSpc>
            </a:pPr>
            <a:r>
              <a:rPr lang="en-US" altLang="en-US" sz="2400" smtClean="0">
                <a:solidFill>
                  <a:schemeClr val="bg1"/>
                </a:solidFill>
              </a:rPr>
              <a:t>Try every alternative production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>
                <a:solidFill>
                  <a:schemeClr val="bg1"/>
                </a:solidFill>
              </a:rPr>
              <a:t>For P </a:t>
            </a:r>
            <a:r>
              <a:rPr lang="en-US" altLang="en-US" sz="2000" smtClean="0">
                <a:solidFill>
                  <a:schemeClr val="bg1"/>
                </a:solidFill>
                <a:sym typeface="Symbol" panose="05050102010706020507" pitchFamily="18" charset="2"/>
              </a:rPr>
              <a:t> A</a:t>
            </a:r>
            <a:r>
              <a:rPr lang="en-US" altLang="en-US" sz="2000" baseline="-25000" smtClean="0">
                <a:solidFill>
                  <a:schemeClr val="bg1"/>
                </a:solidFill>
                <a:sym typeface="Symbol" panose="05050102010706020507" pitchFamily="18" charset="2"/>
              </a:rPr>
              <a:t>1</a:t>
            </a:r>
            <a:r>
              <a:rPr lang="en-US" altLang="en-US" sz="2000" smtClean="0">
                <a:solidFill>
                  <a:schemeClr val="bg1"/>
                </a:solidFill>
                <a:sym typeface="Symbol" panose="05050102010706020507" pitchFamily="18" charset="2"/>
              </a:rPr>
              <a:t> A</a:t>
            </a:r>
            <a:r>
              <a:rPr lang="en-US" altLang="en-US" sz="2000" baseline="-25000" smtClean="0">
                <a:solidFill>
                  <a:schemeClr val="bg1"/>
                </a:solidFill>
                <a:sym typeface="Symbol" panose="05050102010706020507" pitchFamily="18" charset="2"/>
              </a:rPr>
              <a:t>2</a:t>
            </a:r>
            <a:r>
              <a:rPr lang="en-US" altLang="en-US" sz="2000" smtClean="0">
                <a:solidFill>
                  <a:schemeClr val="bg1"/>
                </a:solidFill>
                <a:sym typeface="Symbol" panose="05050102010706020507" pitchFamily="18" charset="2"/>
              </a:rPr>
              <a:t> … A</a:t>
            </a:r>
            <a:r>
              <a:rPr lang="en-US" altLang="en-US" sz="2000" baseline="-25000" smtClean="0">
                <a:solidFill>
                  <a:schemeClr val="bg1"/>
                </a:solidFill>
                <a:sym typeface="Symbol" panose="05050102010706020507" pitchFamily="18" charset="2"/>
              </a:rPr>
              <a:t>n</a:t>
            </a:r>
            <a:r>
              <a:rPr lang="en-US" altLang="en-US" sz="2000" smtClean="0">
                <a:solidFill>
                  <a:schemeClr val="bg1"/>
                </a:solidFill>
                <a:sym typeface="Symbol" panose="05050102010706020507" pitchFamily="18" charset="2"/>
              </a:rPr>
              <a:t> | B</a:t>
            </a:r>
            <a:r>
              <a:rPr lang="en-US" altLang="en-US" sz="2000" baseline="-25000" smtClean="0">
                <a:solidFill>
                  <a:schemeClr val="bg1"/>
                </a:solidFill>
                <a:sym typeface="Symbol" panose="05050102010706020507" pitchFamily="18" charset="2"/>
              </a:rPr>
              <a:t>1</a:t>
            </a:r>
            <a:r>
              <a:rPr lang="en-US" altLang="en-US" sz="2000" smtClean="0">
                <a:solidFill>
                  <a:schemeClr val="bg1"/>
                </a:solidFill>
                <a:sym typeface="Symbol" panose="05050102010706020507" pitchFamily="18" charset="2"/>
              </a:rPr>
              <a:t> B</a:t>
            </a:r>
            <a:r>
              <a:rPr lang="en-US" altLang="en-US" sz="2000" baseline="-25000" smtClean="0">
                <a:solidFill>
                  <a:schemeClr val="bg1"/>
                </a:solidFill>
                <a:sym typeface="Symbol" panose="05050102010706020507" pitchFamily="18" charset="2"/>
              </a:rPr>
              <a:t>2</a:t>
            </a:r>
            <a:r>
              <a:rPr lang="en-US" altLang="en-US" sz="2000" smtClean="0">
                <a:solidFill>
                  <a:schemeClr val="bg1"/>
                </a:solidFill>
                <a:sym typeface="Symbol" panose="05050102010706020507" pitchFamily="18" charset="2"/>
              </a:rPr>
              <a:t> … B</a:t>
            </a:r>
            <a:r>
              <a:rPr lang="en-US" altLang="en-US" sz="2000" baseline="-25000" smtClean="0">
                <a:solidFill>
                  <a:schemeClr val="bg1"/>
                </a:solidFill>
                <a:sym typeface="Symbol" panose="05050102010706020507" pitchFamily="18" charset="2"/>
              </a:rPr>
              <a:t>m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>
                <a:solidFill>
                  <a:schemeClr val="bg1"/>
                </a:solidFill>
                <a:sym typeface="Symbol" panose="05050102010706020507" pitchFamily="18" charset="2"/>
              </a:rPr>
              <a:t>If A</a:t>
            </a:r>
            <a:r>
              <a:rPr lang="en-US" altLang="en-US" sz="2000" baseline="-25000" smtClean="0">
                <a:solidFill>
                  <a:schemeClr val="bg1"/>
                </a:solidFill>
                <a:sym typeface="Symbol" panose="05050102010706020507" pitchFamily="18" charset="2"/>
              </a:rPr>
              <a:t>1</a:t>
            </a:r>
            <a:r>
              <a:rPr lang="en-US" altLang="en-US" sz="2000" smtClean="0">
                <a:solidFill>
                  <a:schemeClr val="bg1"/>
                </a:solidFill>
                <a:sym typeface="Symbol" panose="05050102010706020507" pitchFamily="18" charset="2"/>
              </a:rPr>
              <a:t> succeeds</a:t>
            </a:r>
          </a:p>
          <a:p>
            <a:pPr lvl="2">
              <a:lnSpc>
                <a:spcPct val="80000"/>
              </a:lnSpc>
            </a:pPr>
            <a:r>
              <a:rPr lang="en-US" altLang="en-US" sz="1800" smtClean="0">
                <a:solidFill>
                  <a:schemeClr val="bg1"/>
                </a:solidFill>
                <a:sym typeface="Symbol" panose="05050102010706020507" pitchFamily="18" charset="2"/>
              </a:rPr>
              <a:t>If A</a:t>
            </a:r>
            <a:r>
              <a:rPr lang="en-US" altLang="en-US" sz="1800" baseline="-25000" smtClean="0">
                <a:solidFill>
                  <a:schemeClr val="bg1"/>
                </a:solidFill>
                <a:sym typeface="Symbol" panose="05050102010706020507" pitchFamily="18" charset="2"/>
              </a:rPr>
              <a:t>2</a:t>
            </a:r>
            <a:r>
              <a:rPr lang="en-US" altLang="en-US" sz="1800" smtClean="0">
                <a:solidFill>
                  <a:schemeClr val="bg1"/>
                </a:solidFill>
                <a:sym typeface="Symbol" panose="05050102010706020507" pitchFamily="18" charset="2"/>
              </a:rPr>
              <a:t> succeeds </a:t>
            </a:r>
          </a:p>
          <a:p>
            <a:pPr lvl="3">
              <a:lnSpc>
                <a:spcPct val="80000"/>
              </a:lnSpc>
            </a:pPr>
            <a:r>
              <a:rPr lang="en-US" altLang="en-US" sz="1600" smtClean="0">
                <a:solidFill>
                  <a:schemeClr val="bg1"/>
                </a:solidFill>
                <a:sym typeface="Symbol" panose="05050102010706020507" pitchFamily="18" charset="2"/>
              </a:rPr>
              <a:t>if A</a:t>
            </a:r>
            <a:r>
              <a:rPr lang="en-US" altLang="en-US" sz="1600" baseline="-25000" smtClean="0">
                <a:solidFill>
                  <a:schemeClr val="bg1"/>
                </a:solidFill>
                <a:sym typeface="Symbol" panose="05050102010706020507" pitchFamily="18" charset="2"/>
              </a:rPr>
              <a:t>3</a:t>
            </a:r>
            <a:r>
              <a:rPr lang="en-US" altLang="en-US" sz="1600" smtClean="0">
                <a:solidFill>
                  <a:schemeClr val="bg1"/>
                </a:solidFill>
                <a:sym typeface="Symbol" panose="05050102010706020507" pitchFamily="18" charset="2"/>
              </a:rPr>
              <a:t> succeeds</a:t>
            </a:r>
          </a:p>
          <a:p>
            <a:pPr lvl="4">
              <a:lnSpc>
                <a:spcPct val="80000"/>
              </a:lnSpc>
            </a:pPr>
            <a:r>
              <a:rPr lang="en-US" altLang="en-US" sz="1600" smtClean="0">
                <a:solidFill>
                  <a:schemeClr val="bg1"/>
                </a:solidFill>
                <a:sym typeface="Symbol" panose="05050102010706020507" pitchFamily="18" charset="2"/>
              </a:rPr>
              <a:t>... </a:t>
            </a:r>
          </a:p>
          <a:p>
            <a:pPr lvl="3">
              <a:lnSpc>
                <a:spcPct val="80000"/>
              </a:lnSpc>
            </a:pPr>
            <a:r>
              <a:rPr lang="en-US" altLang="en-US" sz="1600" smtClean="0">
                <a:solidFill>
                  <a:srgbClr val="FFC000"/>
                </a:solidFill>
                <a:sym typeface="Symbol" panose="05050102010706020507" pitchFamily="18" charset="2"/>
              </a:rPr>
              <a:t>Otherwise fail</a:t>
            </a:r>
          </a:p>
          <a:p>
            <a:pPr lvl="2">
              <a:lnSpc>
                <a:spcPct val="80000"/>
              </a:lnSpc>
            </a:pPr>
            <a:r>
              <a:rPr lang="en-US" altLang="en-US" smtClean="0">
                <a:solidFill>
                  <a:srgbClr val="FFC000"/>
                </a:solidFill>
                <a:sym typeface="Symbol" panose="05050102010706020507" pitchFamily="18" charset="2"/>
              </a:rPr>
              <a:t>Otherwise fail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>
                <a:solidFill>
                  <a:schemeClr val="bg1"/>
                </a:solidFill>
                <a:sym typeface="Symbol" panose="05050102010706020507" pitchFamily="18" charset="2"/>
              </a:rPr>
              <a:t>If B</a:t>
            </a:r>
            <a:r>
              <a:rPr lang="en-US" altLang="en-US" sz="2000" baseline="-25000" smtClean="0">
                <a:solidFill>
                  <a:schemeClr val="bg1"/>
                </a:solidFill>
                <a:sym typeface="Symbol" panose="05050102010706020507" pitchFamily="18" charset="2"/>
              </a:rPr>
              <a:t>1</a:t>
            </a:r>
            <a:r>
              <a:rPr lang="en-US" altLang="en-US" sz="2000" smtClean="0">
                <a:solidFill>
                  <a:schemeClr val="bg1"/>
                </a:solidFill>
                <a:sym typeface="Symbol" panose="05050102010706020507" pitchFamily="18" charset="2"/>
              </a:rPr>
              <a:t> succeeds</a:t>
            </a:r>
          </a:p>
          <a:p>
            <a:pPr lvl="2">
              <a:lnSpc>
                <a:spcPct val="80000"/>
              </a:lnSpc>
            </a:pPr>
            <a:r>
              <a:rPr lang="en-US" altLang="en-US" sz="1800" smtClean="0">
                <a:solidFill>
                  <a:schemeClr val="bg1"/>
                </a:solidFill>
                <a:sym typeface="Symbol" panose="05050102010706020507" pitchFamily="18" charset="2"/>
              </a:rPr>
              <a:t>If B</a:t>
            </a:r>
            <a:r>
              <a:rPr lang="en-US" altLang="en-US" sz="1800" baseline="-25000" smtClean="0">
                <a:solidFill>
                  <a:schemeClr val="bg1"/>
                </a:solidFill>
                <a:sym typeface="Symbol" panose="05050102010706020507" pitchFamily="18" charset="2"/>
              </a:rPr>
              <a:t>2</a:t>
            </a:r>
            <a:r>
              <a:rPr lang="en-US" altLang="en-US" sz="1800" smtClean="0">
                <a:solidFill>
                  <a:schemeClr val="bg1"/>
                </a:solidFill>
                <a:sym typeface="Symbol" panose="05050102010706020507" pitchFamily="18" charset="2"/>
              </a:rPr>
              <a:t> succeeds</a:t>
            </a:r>
          </a:p>
          <a:p>
            <a:pPr lvl="3">
              <a:lnSpc>
                <a:spcPct val="80000"/>
              </a:lnSpc>
            </a:pPr>
            <a:r>
              <a:rPr lang="en-US" altLang="en-US" sz="1600" smtClean="0">
                <a:solidFill>
                  <a:schemeClr val="bg1"/>
                </a:solidFill>
                <a:sym typeface="Symbol" panose="05050102010706020507" pitchFamily="18" charset="2"/>
              </a:rPr>
              <a:t>... 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>
                <a:solidFill>
                  <a:srgbClr val="FFFF00"/>
                </a:solidFill>
                <a:sym typeface="Symbol" panose="05050102010706020507" pitchFamily="18" charset="2"/>
              </a:rPr>
              <a:t>No backtracking</a:t>
            </a:r>
          </a:p>
          <a:p>
            <a:pPr>
              <a:lnSpc>
                <a:spcPct val="80000"/>
              </a:lnSpc>
            </a:pPr>
            <a:r>
              <a:rPr lang="en-US" altLang="en-US" sz="2400" smtClean="0">
                <a:solidFill>
                  <a:schemeClr val="bg1"/>
                </a:solidFill>
              </a:rPr>
              <a:t>Recursive descent parsing</a:t>
            </a:r>
          </a:p>
          <a:p>
            <a:pPr>
              <a:lnSpc>
                <a:spcPct val="80000"/>
              </a:lnSpc>
            </a:pPr>
            <a:r>
              <a:rPr lang="en-US" altLang="en-US" sz="2400" smtClean="0">
                <a:solidFill>
                  <a:schemeClr val="bg1"/>
                </a:solidFill>
              </a:rPr>
              <a:t>Can be applied for certain grammars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1850"/>
          </a:xfrm>
        </p:spPr>
        <p:txBody>
          <a:bodyPr/>
          <a:lstStyle/>
          <a:p>
            <a:r>
              <a:rPr lang="en-US" altLang="en-US" sz="3600" smtClean="0">
                <a:solidFill>
                  <a:schemeClr val="bg1"/>
                </a:solidFill>
              </a:rPr>
              <a:t>Parse_Operator</a:t>
            </a:r>
          </a:p>
        </p:txBody>
      </p:sp>
      <p:sp>
        <p:nvSpPr>
          <p:cNvPr id="48131" name="Text Box 6"/>
          <p:cNvSpPr txBox="1">
            <a:spLocks noChangeArrowheads="1"/>
          </p:cNvSpPr>
          <p:nvPr/>
        </p:nvSpPr>
        <p:spPr bwMode="auto">
          <a:xfrm>
            <a:off x="1143000" y="1506538"/>
            <a:ext cx="7180263" cy="392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/>
              <a:t>static int Parse_operator(Operator *oper) {</a:t>
            </a:r>
          </a:p>
          <a:p>
            <a:pPr algn="l"/>
            <a:r>
              <a:rPr lang="en-US" altLang="en-US"/>
              <a:t>    if (Token.class == '+') {</a:t>
            </a:r>
          </a:p>
          <a:p>
            <a:pPr algn="l"/>
            <a:r>
              <a:rPr lang="en-US" altLang="en-US"/>
              <a:t>        *oper = '+'; get_next_token(); return 1;</a:t>
            </a:r>
          </a:p>
          <a:p>
            <a:pPr algn="l"/>
            <a:r>
              <a:rPr lang="en-US" altLang="en-US"/>
              <a:t>    }</a:t>
            </a:r>
          </a:p>
          <a:p>
            <a:pPr algn="l"/>
            <a:r>
              <a:rPr lang="en-US" altLang="en-US"/>
              <a:t>    if (Token.class == '*') {</a:t>
            </a:r>
          </a:p>
          <a:p>
            <a:pPr algn="l"/>
            <a:r>
              <a:rPr lang="en-US" altLang="en-US"/>
              <a:t>        *oper = '*'; get_next_token(); return 1;</a:t>
            </a:r>
          </a:p>
          <a:p>
            <a:pPr algn="l"/>
            <a:r>
              <a:rPr lang="en-US" altLang="en-US"/>
              <a:t>    }</a:t>
            </a:r>
          </a:p>
          <a:p>
            <a:pPr algn="l"/>
            <a:r>
              <a:rPr lang="en-US" altLang="en-US"/>
              <a:t>    return 0;</a:t>
            </a:r>
          </a:p>
          <a:p>
            <a:pPr algn="l"/>
            <a:r>
              <a:rPr lang="en-US" altLang="en-US"/>
              <a:t>}</a:t>
            </a:r>
          </a:p>
          <a:p>
            <a:pPr algn="l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5"/>
          <p:cNvSpPr txBox="1">
            <a:spLocks noChangeArrowheads="1"/>
          </p:cNvSpPr>
          <p:nvPr/>
        </p:nvSpPr>
        <p:spPr bwMode="auto">
          <a:xfrm>
            <a:off x="663575" y="177800"/>
            <a:ext cx="7948613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800"/>
              <a:t>static int Parse_expression(Expression **expr_p) {</a:t>
            </a:r>
          </a:p>
          <a:p>
            <a:pPr algn="l"/>
            <a:r>
              <a:rPr lang="en-US" altLang="en-US" sz="1800"/>
              <a:t>    Expression *expr = *expr_p = new_expression();</a:t>
            </a:r>
          </a:p>
          <a:p>
            <a:pPr algn="l"/>
            <a:r>
              <a:rPr lang="en-US" altLang="en-US" sz="1800"/>
              <a:t>    if (Token.class == DIGIT) {</a:t>
            </a:r>
          </a:p>
          <a:p>
            <a:pPr algn="l"/>
            <a:r>
              <a:rPr lang="en-US" altLang="en-US" sz="1800"/>
              <a:t>        expr-&gt;type = 'D'; expr-&gt;value = Token.repr - '0';</a:t>
            </a:r>
          </a:p>
          <a:p>
            <a:pPr algn="l"/>
            <a:r>
              <a:rPr lang="en-US" altLang="en-US" sz="1800"/>
              <a:t>        get_next_token();    return 1;</a:t>
            </a:r>
          </a:p>
          <a:p>
            <a:pPr algn="l"/>
            <a:r>
              <a:rPr lang="en-US" altLang="en-US" sz="1800"/>
              <a:t>    }</a:t>
            </a:r>
          </a:p>
          <a:p>
            <a:pPr algn="l"/>
            <a:r>
              <a:rPr lang="en-US" altLang="en-US" sz="1800"/>
              <a:t>    if (Token.class == '(') {</a:t>
            </a:r>
          </a:p>
          <a:p>
            <a:pPr algn="l"/>
            <a:r>
              <a:rPr lang="en-US" altLang="en-US" sz="1800"/>
              <a:t>        expr-&gt;type = 'P';  get_next_token();</a:t>
            </a:r>
          </a:p>
          <a:p>
            <a:pPr algn="l"/>
            <a:r>
              <a:rPr lang="en-US" altLang="en-US" sz="1800"/>
              <a:t>        if (!Parse_expression(&amp;expr-&gt;left)) {  Error("Missing expression"); }</a:t>
            </a:r>
          </a:p>
          <a:p>
            <a:pPr algn="l"/>
            <a:r>
              <a:rPr lang="en-US" altLang="en-US" sz="1800"/>
              <a:t>        if (!Parse_operator(&amp;expr-&gt;oper)) { Error("Missing operator"); }</a:t>
            </a:r>
          </a:p>
          <a:p>
            <a:pPr algn="l"/>
            <a:r>
              <a:rPr lang="en-US" altLang="en-US" sz="1800"/>
              <a:t>        if (!Parse_expression(&amp;expr-&gt;right)) { Error("Missing expression"); }</a:t>
            </a:r>
          </a:p>
          <a:p>
            <a:pPr algn="l"/>
            <a:r>
              <a:rPr lang="en-US" altLang="en-US" sz="1800"/>
              <a:t>        if (Token.class != ')') {  Error("Missing )"); }</a:t>
            </a:r>
          </a:p>
          <a:p>
            <a:pPr algn="l"/>
            <a:r>
              <a:rPr lang="en-US" altLang="en-US" sz="1800"/>
              <a:t>        get_next_token();</a:t>
            </a:r>
          </a:p>
          <a:p>
            <a:pPr algn="l"/>
            <a:r>
              <a:rPr lang="en-US" altLang="en-US" sz="1800"/>
              <a:t>        return 1;</a:t>
            </a:r>
          </a:p>
          <a:p>
            <a:pPr algn="l"/>
            <a:r>
              <a:rPr lang="en-US" altLang="en-US" sz="1800"/>
              <a:t>    }</a:t>
            </a:r>
          </a:p>
          <a:p>
            <a:pPr algn="l"/>
            <a:r>
              <a:rPr lang="en-US" altLang="en-US" sz="1800"/>
              <a:t>    /* failed on both attempts */</a:t>
            </a:r>
          </a:p>
          <a:p>
            <a:pPr algn="l"/>
            <a:r>
              <a:rPr lang="en-US" altLang="en-US" sz="1800"/>
              <a:t>    free_expression(expr); return 0;</a:t>
            </a:r>
          </a:p>
          <a:p>
            <a:pPr algn="l"/>
            <a:r>
              <a:rPr lang="en-US" altLang="en-US" sz="18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Lecture Goals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Understand the basic structure of a compiler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Compiler vs. Interpreter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Techniques used in compilers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AST for (2 * ((3*4)+9))</a:t>
            </a:r>
          </a:p>
        </p:txBody>
      </p:sp>
      <p:grpSp>
        <p:nvGrpSpPr>
          <p:cNvPr id="50179" name="Group 8"/>
          <p:cNvGrpSpPr>
            <a:grpSpLocks/>
          </p:cNvGrpSpPr>
          <p:nvPr/>
        </p:nvGrpSpPr>
        <p:grpSpPr bwMode="auto">
          <a:xfrm>
            <a:off x="3267075" y="2024063"/>
            <a:ext cx="1443038" cy="971550"/>
            <a:chOff x="855" y="1224"/>
            <a:chExt cx="909" cy="612"/>
          </a:xfrm>
        </p:grpSpPr>
        <p:sp>
          <p:nvSpPr>
            <p:cNvPr id="50224" name="Rectangle 9"/>
            <p:cNvSpPr>
              <a:spLocks noChangeArrowheads="1"/>
            </p:cNvSpPr>
            <p:nvPr/>
          </p:nvSpPr>
          <p:spPr bwMode="auto">
            <a:xfrm>
              <a:off x="855" y="1251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50225" name="Rectangle 10"/>
            <p:cNvSpPr>
              <a:spLocks noChangeArrowheads="1"/>
            </p:cNvSpPr>
            <p:nvPr/>
          </p:nvSpPr>
          <p:spPr bwMode="auto">
            <a:xfrm>
              <a:off x="1215" y="122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P</a:t>
              </a:r>
            </a:p>
          </p:txBody>
        </p:sp>
        <p:sp>
          <p:nvSpPr>
            <p:cNvPr id="50226" name="Line 11"/>
            <p:cNvSpPr>
              <a:spLocks noChangeShapeType="1"/>
            </p:cNvSpPr>
            <p:nvPr/>
          </p:nvSpPr>
          <p:spPr bwMode="auto">
            <a:xfrm flipV="1">
              <a:off x="864" y="1521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27" name="Line 12"/>
            <p:cNvSpPr>
              <a:spLocks noChangeShapeType="1"/>
            </p:cNvSpPr>
            <p:nvPr/>
          </p:nvSpPr>
          <p:spPr bwMode="auto">
            <a:xfrm>
              <a:off x="1125" y="1557"/>
              <a:ext cx="9" cy="234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28" name="Line 13"/>
            <p:cNvSpPr>
              <a:spLocks noChangeShapeType="1"/>
            </p:cNvSpPr>
            <p:nvPr/>
          </p:nvSpPr>
          <p:spPr bwMode="auto">
            <a:xfrm>
              <a:off x="1440" y="1539"/>
              <a:ext cx="0" cy="24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29" name="Text Box 14"/>
            <p:cNvSpPr txBox="1">
              <a:spLocks noChangeArrowheads="1"/>
            </p:cNvSpPr>
            <p:nvPr/>
          </p:nvSpPr>
          <p:spPr bwMode="auto">
            <a:xfrm>
              <a:off x="1161" y="1548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*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sp>
        <p:nvSpPr>
          <p:cNvPr id="50180" name="Text Box 15"/>
          <p:cNvSpPr txBox="1">
            <a:spLocks noChangeArrowheads="1"/>
          </p:cNvSpPr>
          <p:nvPr/>
        </p:nvSpPr>
        <p:spPr bwMode="auto">
          <a:xfrm>
            <a:off x="3495675" y="3167063"/>
            <a:ext cx="108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oper</a:t>
            </a:r>
          </a:p>
        </p:txBody>
      </p:sp>
      <p:sp>
        <p:nvSpPr>
          <p:cNvPr id="50181" name="Text Box 16"/>
          <p:cNvSpPr txBox="1">
            <a:spLocks noChangeArrowheads="1"/>
          </p:cNvSpPr>
          <p:nvPr/>
        </p:nvSpPr>
        <p:spPr bwMode="auto">
          <a:xfrm>
            <a:off x="2147888" y="2090738"/>
            <a:ext cx="108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type</a:t>
            </a:r>
          </a:p>
        </p:txBody>
      </p:sp>
      <p:sp>
        <p:nvSpPr>
          <p:cNvPr id="50182" name="Text Box 17"/>
          <p:cNvSpPr txBox="1">
            <a:spLocks noChangeArrowheads="1"/>
          </p:cNvSpPr>
          <p:nvPr/>
        </p:nvSpPr>
        <p:spPr bwMode="auto">
          <a:xfrm>
            <a:off x="2257425" y="2500313"/>
            <a:ext cx="108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left</a:t>
            </a:r>
          </a:p>
        </p:txBody>
      </p:sp>
      <p:sp>
        <p:nvSpPr>
          <p:cNvPr id="50183" name="Text Box 18"/>
          <p:cNvSpPr txBox="1">
            <a:spLocks noChangeArrowheads="1"/>
          </p:cNvSpPr>
          <p:nvPr/>
        </p:nvSpPr>
        <p:spPr bwMode="auto">
          <a:xfrm>
            <a:off x="4552950" y="2481263"/>
            <a:ext cx="108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right</a:t>
            </a:r>
          </a:p>
        </p:txBody>
      </p:sp>
      <p:grpSp>
        <p:nvGrpSpPr>
          <p:cNvPr id="50184" name="Group 19"/>
          <p:cNvGrpSpPr>
            <a:grpSpLocks/>
          </p:cNvGrpSpPr>
          <p:nvPr/>
        </p:nvGrpSpPr>
        <p:grpSpPr bwMode="auto">
          <a:xfrm>
            <a:off x="4891088" y="3319463"/>
            <a:ext cx="1443037" cy="971550"/>
            <a:chOff x="855" y="1224"/>
            <a:chExt cx="909" cy="612"/>
          </a:xfrm>
        </p:grpSpPr>
        <p:sp>
          <p:nvSpPr>
            <p:cNvPr id="50218" name="Rectangle 20"/>
            <p:cNvSpPr>
              <a:spLocks noChangeArrowheads="1"/>
            </p:cNvSpPr>
            <p:nvPr/>
          </p:nvSpPr>
          <p:spPr bwMode="auto">
            <a:xfrm>
              <a:off x="855" y="1251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50219" name="Rectangle 21"/>
            <p:cNvSpPr>
              <a:spLocks noChangeArrowheads="1"/>
            </p:cNvSpPr>
            <p:nvPr/>
          </p:nvSpPr>
          <p:spPr bwMode="auto">
            <a:xfrm>
              <a:off x="1215" y="122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P</a:t>
              </a:r>
            </a:p>
          </p:txBody>
        </p:sp>
        <p:sp>
          <p:nvSpPr>
            <p:cNvPr id="50220" name="Line 22"/>
            <p:cNvSpPr>
              <a:spLocks noChangeShapeType="1"/>
            </p:cNvSpPr>
            <p:nvPr/>
          </p:nvSpPr>
          <p:spPr bwMode="auto">
            <a:xfrm flipV="1">
              <a:off x="864" y="1521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21" name="Line 23"/>
            <p:cNvSpPr>
              <a:spLocks noChangeShapeType="1"/>
            </p:cNvSpPr>
            <p:nvPr/>
          </p:nvSpPr>
          <p:spPr bwMode="auto">
            <a:xfrm>
              <a:off x="1125" y="1557"/>
              <a:ext cx="9" cy="234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22" name="Line 24"/>
            <p:cNvSpPr>
              <a:spLocks noChangeShapeType="1"/>
            </p:cNvSpPr>
            <p:nvPr/>
          </p:nvSpPr>
          <p:spPr bwMode="auto">
            <a:xfrm>
              <a:off x="1440" y="1539"/>
              <a:ext cx="0" cy="24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23" name="Text Box 25"/>
            <p:cNvSpPr txBox="1">
              <a:spLocks noChangeArrowheads="1"/>
            </p:cNvSpPr>
            <p:nvPr/>
          </p:nvSpPr>
          <p:spPr bwMode="auto">
            <a:xfrm>
              <a:off x="1161" y="1548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+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grpSp>
        <p:nvGrpSpPr>
          <p:cNvPr id="50185" name="Group 26"/>
          <p:cNvGrpSpPr>
            <a:grpSpLocks/>
          </p:cNvGrpSpPr>
          <p:nvPr/>
        </p:nvGrpSpPr>
        <p:grpSpPr bwMode="auto">
          <a:xfrm>
            <a:off x="3271838" y="4429125"/>
            <a:ext cx="1443037" cy="971550"/>
            <a:chOff x="855" y="1224"/>
            <a:chExt cx="909" cy="612"/>
          </a:xfrm>
        </p:grpSpPr>
        <p:sp>
          <p:nvSpPr>
            <p:cNvPr id="50212" name="Rectangle 27"/>
            <p:cNvSpPr>
              <a:spLocks noChangeArrowheads="1"/>
            </p:cNvSpPr>
            <p:nvPr/>
          </p:nvSpPr>
          <p:spPr bwMode="auto">
            <a:xfrm>
              <a:off x="855" y="1251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50213" name="Rectangle 28"/>
            <p:cNvSpPr>
              <a:spLocks noChangeArrowheads="1"/>
            </p:cNvSpPr>
            <p:nvPr/>
          </p:nvSpPr>
          <p:spPr bwMode="auto">
            <a:xfrm>
              <a:off x="1215" y="122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P</a:t>
              </a:r>
            </a:p>
          </p:txBody>
        </p:sp>
        <p:sp>
          <p:nvSpPr>
            <p:cNvPr id="50214" name="Line 29"/>
            <p:cNvSpPr>
              <a:spLocks noChangeShapeType="1"/>
            </p:cNvSpPr>
            <p:nvPr/>
          </p:nvSpPr>
          <p:spPr bwMode="auto">
            <a:xfrm flipV="1">
              <a:off x="864" y="1521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5" name="Line 30"/>
            <p:cNvSpPr>
              <a:spLocks noChangeShapeType="1"/>
            </p:cNvSpPr>
            <p:nvPr/>
          </p:nvSpPr>
          <p:spPr bwMode="auto">
            <a:xfrm>
              <a:off x="1125" y="1557"/>
              <a:ext cx="9" cy="234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6" name="Line 31"/>
            <p:cNvSpPr>
              <a:spLocks noChangeShapeType="1"/>
            </p:cNvSpPr>
            <p:nvPr/>
          </p:nvSpPr>
          <p:spPr bwMode="auto">
            <a:xfrm>
              <a:off x="1440" y="1539"/>
              <a:ext cx="0" cy="24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7" name="Text Box 32"/>
            <p:cNvSpPr txBox="1">
              <a:spLocks noChangeArrowheads="1"/>
            </p:cNvSpPr>
            <p:nvPr/>
          </p:nvSpPr>
          <p:spPr bwMode="auto">
            <a:xfrm>
              <a:off x="1161" y="1548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*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grpSp>
        <p:nvGrpSpPr>
          <p:cNvPr id="50186" name="Group 33"/>
          <p:cNvGrpSpPr>
            <a:grpSpLocks/>
          </p:cNvGrpSpPr>
          <p:nvPr/>
        </p:nvGrpSpPr>
        <p:grpSpPr bwMode="auto">
          <a:xfrm>
            <a:off x="2124075" y="3352800"/>
            <a:ext cx="1443038" cy="971550"/>
            <a:chOff x="243" y="2016"/>
            <a:chExt cx="909" cy="612"/>
          </a:xfrm>
        </p:grpSpPr>
        <p:sp>
          <p:nvSpPr>
            <p:cNvPr id="50208" name="Rectangle 34"/>
            <p:cNvSpPr>
              <a:spLocks noChangeArrowheads="1"/>
            </p:cNvSpPr>
            <p:nvPr/>
          </p:nvSpPr>
          <p:spPr bwMode="auto">
            <a:xfrm>
              <a:off x="243" y="2043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50209" name="Rectangle 35"/>
            <p:cNvSpPr>
              <a:spLocks noChangeArrowheads="1"/>
            </p:cNvSpPr>
            <p:nvPr/>
          </p:nvSpPr>
          <p:spPr bwMode="auto">
            <a:xfrm>
              <a:off x="587" y="201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  <p:sp>
          <p:nvSpPr>
            <p:cNvPr id="50210" name="Line 36"/>
            <p:cNvSpPr>
              <a:spLocks noChangeShapeType="1"/>
            </p:cNvSpPr>
            <p:nvPr/>
          </p:nvSpPr>
          <p:spPr bwMode="auto">
            <a:xfrm flipV="1">
              <a:off x="252" y="2313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1" name="Text Box 37"/>
            <p:cNvSpPr txBox="1">
              <a:spLocks noChangeArrowheads="1"/>
            </p:cNvSpPr>
            <p:nvPr/>
          </p:nvSpPr>
          <p:spPr bwMode="auto">
            <a:xfrm>
              <a:off x="558" y="2340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2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grpSp>
        <p:nvGrpSpPr>
          <p:cNvPr id="50187" name="Group 38"/>
          <p:cNvGrpSpPr>
            <a:grpSpLocks/>
          </p:cNvGrpSpPr>
          <p:nvPr/>
        </p:nvGrpSpPr>
        <p:grpSpPr bwMode="auto">
          <a:xfrm>
            <a:off x="6319838" y="4462463"/>
            <a:ext cx="1443037" cy="971550"/>
            <a:chOff x="243" y="2016"/>
            <a:chExt cx="909" cy="612"/>
          </a:xfrm>
        </p:grpSpPr>
        <p:sp>
          <p:nvSpPr>
            <p:cNvPr id="50204" name="Rectangle 39"/>
            <p:cNvSpPr>
              <a:spLocks noChangeArrowheads="1"/>
            </p:cNvSpPr>
            <p:nvPr/>
          </p:nvSpPr>
          <p:spPr bwMode="auto">
            <a:xfrm>
              <a:off x="243" y="2043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50205" name="Rectangle 40"/>
            <p:cNvSpPr>
              <a:spLocks noChangeArrowheads="1"/>
            </p:cNvSpPr>
            <p:nvPr/>
          </p:nvSpPr>
          <p:spPr bwMode="auto">
            <a:xfrm>
              <a:off x="587" y="201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  <p:sp>
          <p:nvSpPr>
            <p:cNvPr id="50206" name="Line 41"/>
            <p:cNvSpPr>
              <a:spLocks noChangeShapeType="1"/>
            </p:cNvSpPr>
            <p:nvPr/>
          </p:nvSpPr>
          <p:spPr bwMode="auto">
            <a:xfrm flipV="1">
              <a:off x="252" y="2313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7" name="Text Box 42"/>
            <p:cNvSpPr txBox="1">
              <a:spLocks noChangeArrowheads="1"/>
            </p:cNvSpPr>
            <p:nvPr/>
          </p:nvSpPr>
          <p:spPr bwMode="auto">
            <a:xfrm>
              <a:off x="558" y="2340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9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grpSp>
        <p:nvGrpSpPr>
          <p:cNvPr id="50188" name="Group 43"/>
          <p:cNvGrpSpPr>
            <a:grpSpLocks/>
          </p:cNvGrpSpPr>
          <p:nvPr/>
        </p:nvGrpSpPr>
        <p:grpSpPr bwMode="auto">
          <a:xfrm>
            <a:off x="4829175" y="5729288"/>
            <a:ext cx="1443038" cy="971550"/>
            <a:chOff x="243" y="2016"/>
            <a:chExt cx="909" cy="612"/>
          </a:xfrm>
        </p:grpSpPr>
        <p:sp>
          <p:nvSpPr>
            <p:cNvPr id="50200" name="Rectangle 44"/>
            <p:cNvSpPr>
              <a:spLocks noChangeArrowheads="1"/>
            </p:cNvSpPr>
            <p:nvPr/>
          </p:nvSpPr>
          <p:spPr bwMode="auto">
            <a:xfrm>
              <a:off x="243" y="2043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50201" name="Rectangle 45"/>
            <p:cNvSpPr>
              <a:spLocks noChangeArrowheads="1"/>
            </p:cNvSpPr>
            <p:nvPr/>
          </p:nvSpPr>
          <p:spPr bwMode="auto">
            <a:xfrm>
              <a:off x="587" y="201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  <p:sp>
          <p:nvSpPr>
            <p:cNvPr id="50202" name="Line 46"/>
            <p:cNvSpPr>
              <a:spLocks noChangeShapeType="1"/>
            </p:cNvSpPr>
            <p:nvPr/>
          </p:nvSpPr>
          <p:spPr bwMode="auto">
            <a:xfrm flipV="1">
              <a:off x="252" y="2313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3" name="Text Box 47"/>
            <p:cNvSpPr txBox="1">
              <a:spLocks noChangeArrowheads="1"/>
            </p:cNvSpPr>
            <p:nvPr/>
          </p:nvSpPr>
          <p:spPr bwMode="auto">
            <a:xfrm>
              <a:off x="558" y="2340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4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grpSp>
        <p:nvGrpSpPr>
          <p:cNvPr id="50189" name="Group 48"/>
          <p:cNvGrpSpPr>
            <a:grpSpLocks/>
          </p:cNvGrpSpPr>
          <p:nvPr/>
        </p:nvGrpSpPr>
        <p:grpSpPr bwMode="auto">
          <a:xfrm>
            <a:off x="1809750" y="5767388"/>
            <a:ext cx="1443038" cy="971550"/>
            <a:chOff x="243" y="2016"/>
            <a:chExt cx="909" cy="612"/>
          </a:xfrm>
        </p:grpSpPr>
        <p:sp>
          <p:nvSpPr>
            <p:cNvPr id="50196" name="Rectangle 49"/>
            <p:cNvSpPr>
              <a:spLocks noChangeArrowheads="1"/>
            </p:cNvSpPr>
            <p:nvPr/>
          </p:nvSpPr>
          <p:spPr bwMode="auto">
            <a:xfrm>
              <a:off x="243" y="2043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50197" name="Rectangle 50"/>
            <p:cNvSpPr>
              <a:spLocks noChangeArrowheads="1"/>
            </p:cNvSpPr>
            <p:nvPr/>
          </p:nvSpPr>
          <p:spPr bwMode="auto">
            <a:xfrm>
              <a:off x="587" y="201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  <p:sp>
          <p:nvSpPr>
            <p:cNvPr id="50198" name="Line 51"/>
            <p:cNvSpPr>
              <a:spLocks noChangeShapeType="1"/>
            </p:cNvSpPr>
            <p:nvPr/>
          </p:nvSpPr>
          <p:spPr bwMode="auto">
            <a:xfrm flipV="1">
              <a:off x="252" y="2313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9" name="Text Box 52"/>
            <p:cNvSpPr txBox="1">
              <a:spLocks noChangeArrowheads="1"/>
            </p:cNvSpPr>
            <p:nvPr/>
          </p:nvSpPr>
          <p:spPr bwMode="auto">
            <a:xfrm>
              <a:off x="558" y="2340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3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sp>
        <p:nvSpPr>
          <p:cNvPr id="50190" name="Line 53"/>
          <p:cNvSpPr>
            <a:spLocks noChangeShapeType="1"/>
          </p:cNvSpPr>
          <p:nvPr/>
        </p:nvSpPr>
        <p:spPr bwMode="auto">
          <a:xfrm flipH="1">
            <a:off x="2859088" y="2762250"/>
            <a:ext cx="663575" cy="62071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54"/>
          <p:cNvSpPr>
            <a:spLocks noChangeShapeType="1"/>
          </p:cNvSpPr>
          <p:nvPr/>
        </p:nvSpPr>
        <p:spPr bwMode="auto">
          <a:xfrm>
            <a:off x="4378325" y="2674938"/>
            <a:ext cx="1135063" cy="69215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55"/>
          <p:cNvSpPr>
            <a:spLocks noChangeShapeType="1"/>
          </p:cNvSpPr>
          <p:nvPr/>
        </p:nvSpPr>
        <p:spPr bwMode="auto">
          <a:xfrm flipH="1">
            <a:off x="4141788" y="4016375"/>
            <a:ext cx="869950" cy="457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56"/>
          <p:cNvSpPr>
            <a:spLocks noChangeShapeType="1"/>
          </p:cNvSpPr>
          <p:nvPr/>
        </p:nvSpPr>
        <p:spPr bwMode="auto">
          <a:xfrm>
            <a:off x="5926138" y="3927475"/>
            <a:ext cx="1181100" cy="59055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57"/>
          <p:cNvSpPr>
            <a:spLocks noChangeShapeType="1"/>
          </p:cNvSpPr>
          <p:nvPr/>
        </p:nvSpPr>
        <p:spPr bwMode="auto">
          <a:xfrm>
            <a:off x="4437063" y="5181600"/>
            <a:ext cx="958850" cy="5746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Line 58"/>
          <p:cNvSpPr>
            <a:spLocks noChangeShapeType="1"/>
          </p:cNvSpPr>
          <p:nvPr/>
        </p:nvSpPr>
        <p:spPr bwMode="auto">
          <a:xfrm flipH="1">
            <a:off x="2755900" y="5167313"/>
            <a:ext cx="781050" cy="6778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Context handling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Trivial in our case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No identifiers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A single type for all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Code generation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Stack based machine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Four instructions</a:t>
            </a:r>
          </a:p>
          <a:p>
            <a:pPr lvl="1"/>
            <a:r>
              <a:rPr lang="en-US" altLang="en-US" smtClean="0">
                <a:solidFill>
                  <a:schemeClr val="bg1"/>
                </a:solidFill>
              </a:rPr>
              <a:t>PUSH n</a:t>
            </a:r>
          </a:p>
          <a:p>
            <a:pPr lvl="1"/>
            <a:r>
              <a:rPr lang="en-US" altLang="en-US" smtClean="0">
                <a:solidFill>
                  <a:schemeClr val="bg1"/>
                </a:solidFill>
              </a:rPr>
              <a:t>ADD</a:t>
            </a:r>
          </a:p>
          <a:p>
            <a:pPr lvl="1"/>
            <a:r>
              <a:rPr lang="en-US" altLang="en-US" smtClean="0">
                <a:solidFill>
                  <a:schemeClr val="bg1"/>
                </a:solidFill>
              </a:rPr>
              <a:t>MULT</a:t>
            </a:r>
          </a:p>
          <a:p>
            <a:pPr lvl="1"/>
            <a:r>
              <a:rPr lang="en-US" altLang="en-US" smtClean="0">
                <a:solidFill>
                  <a:schemeClr val="bg1"/>
                </a:solidFill>
              </a:rPr>
              <a:t>PRINT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66688"/>
            <a:ext cx="7772400" cy="976312"/>
          </a:xfrm>
        </p:spPr>
        <p:txBody>
          <a:bodyPr/>
          <a:lstStyle/>
          <a:p>
            <a:r>
              <a:rPr lang="en-US" altLang="en-US" sz="3600" smtClean="0">
                <a:solidFill>
                  <a:schemeClr val="bg1"/>
                </a:solidFill>
              </a:rPr>
              <a:t>Code generation</a:t>
            </a:r>
          </a:p>
        </p:txBody>
      </p:sp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800100" y="982663"/>
            <a:ext cx="7077075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800"/>
              <a:t>#include    "parser.h"      </a:t>
            </a:r>
          </a:p>
          <a:p>
            <a:pPr algn="l"/>
            <a:r>
              <a:rPr lang="en-US" altLang="en-US" sz="1800"/>
              <a:t>#include    "backend.h" </a:t>
            </a:r>
          </a:p>
          <a:p>
            <a:pPr algn="l"/>
            <a:r>
              <a:rPr lang="en-US" altLang="en-US" sz="1800"/>
              <a:t>static void Code_gen_expression(Expression *expr) {</a:t>
            </a:r>
          </a:p>
          <a:p>
            <a:pPr algn="l"/>
            <a:r>
              <a:rPr lang="en-US" altLang="en-US" sz="1800"/>
              <a:t>    switch (expr-&gt;type) {</a:t>
            </a:r>
          </a:p>
          <a:p>
            <a:pPr algn="l"/>
            <a:r>
              <a:rPr lang="en-US" altLang="en-US" sz="1800"/>
              <a:t>    case 'D':</a:t>
            </a:r>
          </a:p>
          <a:p>
            <a:pPr algn="l"/>
            <a:r>
              <a:rPr lang="en-US" altLang="en-US" sz="1800"/>
              <a:t>        printf("PUSH %d\n", expr-&gt;value);</a:t>
            </a:r>
          </a:p>
          <a:p>
            <a:pPr algn="l"/>
            <a:r>
              <a:rPr lang="en-US" altLang="en-US" sz="1800"/>
              <a:t>        break;</a:t>
            </a:r>
          </a:p>
          <a:p>
            <a:pPr algn="l"/>
            <a:r>
              <a:rPr lang="en-US" altLang="en-US" sz="1800"/>
              <a:t>    case 'P':</a:t>
            </a:r>
          </a:p>
          <a:p>
            <a:pPr algn="l"/>
            <a:r>
              <a:rPr lang="en-US" altLang="en-US" sz="1800"/>
              <a:t>        Code_gen_expression(expr-&gt;left);</a:t>
            </a:r>
          </a:p>
          <a:p>
            <a:pPr algn="l"/>
            <a:r>
              <a:rPr lang="en-US" altLang="en-US" sz="1800"/>
              <a:t>        Code_gen_expression(expr-&gt;right);</a:t>
            </a:r>
          </a:p>
          <a:p>
            <a:pPr algn="l"/>
            <a:r>
              <a:rPr lang="en-US" altLang="en-US" sz="1800"/>
              <a:t>        switch (expr-&gt;oper) {</a:t>
            </a:r>
          </a:p>
          <a:p>
            <a:pPr algn="l"/>
            <a:r>
              <a:rPr lang="en-US" altLang="en-US" sz="1800"/>
              <a:t>        case '+': printf("ADD\n"); break;</a:t>
            </a:r>
          </a:p>
          <a:p>
            <a:pPr algn="l"/>
            <a:r>
              <a:rPr lang="en-US" altLang="en-US" sz="1800"/>
              <a:t>        case '*': printf("MULT\n"); break;</a:t>
            </a:r>
          </a:p>
          <a:p>
            <a:pPr algn="l"/>
            <a:r>
              <a:rPr lang="en-US" altLang="en-US" sz="1800"/>
              <a:t>        }</a:t>
            </a:r>
          </a:p>
          <a:p>
            <a:pPr algn="l"/>
            <a:r>
              <a:rPr lang="en-US" altLang="en-US" sz="1800"/>
              <a:t>        break;</a:t>
            </a:r>
          </a:p>
          <a:p>
            <a:pPr algn="l"/>
            <a:r>
              <a:rPr lang="en-US" altLang="en-US" sz="1800"/>
              <a:t>    }</a:t>
            </a:r>
          </a:p>
          <a:p>
            <a:pPr algn="l"/>
            <a:r>
              <a:rPr lang="en-US" altLang="en-US" sz="1800"/>
              <a:t>}</a:t>
            </a:r>
          </a:p>
          <a:p>
            <a:pPr algn="l"/>
            <a:r>
              <a:rPr lang="en-US" altLang="en-US" sz="1800"/>
              <a:t>void Process(AST_node *icode) {</a:t>
            </a:r>
          </a:p>
          <a:p>
            <a:pPr algn="l"/>
            <a:r>
              <a:rPr lang="en-US" altLang="en-US" sz="1800"/>
              <a:t>    Code_gen_expression(icode); printf("PRINT\n");</a:t>
            </a:r>
          </a:p>
          <a:p>
            <a:pPr algn="l"/>
            <a:r>
              <a:rPr lang="en-US" altLang="en-US" sz="18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Compiling (2*((3*4)+9))</a:t>
            </a:r>
          </a:p>
        </p:txBody>
      </p:sp>
      <p:sp>
        <p:nvSpPr>
          <p:cNvPr id="428039" name="Text Box 7"/>
          <p:cNvSpPr txBox="1">
            <a:spLocks noChangeArrowheads="1"/>
          </p:cNvSpPr>
          <p:nvPr/>
        </p:nvSpPr>
        <p:spPr bwMode="auto">
          <a:xfrm>
            <a:off x="6838950" y="2401888"/>
            <a:ext cx="165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/>
              <a:t>PUSH 2</a:t>
            </a:r>
          </a:p>
        </p:txBody>
      </p:sp>
      <p:sp>
        <p:nvSpPr>
          <p:cNvPr id="428040" name="Text Box 8"/>
          <p:cNvSpPr txBox="1">
            <a:spLocks noChangeArrowheads="1"/>
          </p:cNvSpPr>
          <p:nvPr/>
        </p:nvSpPr>
        <p:spPr bwMode="auto">
          <a:xfrm>
            <a:off x="6935788" y="2944813"/>
            <a:ext cx="209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/>
              <a:t>PUSH 3</a:t>
            </a:r>
          </a:p>
        </p:txBody>
      </p:sp>
      <p:sp>
        <p:nvSpPr>
          <p:cNvPr id="428041" name="Text Box 9"/>
          <p:cNvSpPr txBox="1">
            <a:spLocks noChangeArrowheads="1"/>
          </p:cNvSpPr>
          <p:nvPr/>
        </p:nvSpPr>
        <p:spPr bwMode="auto">
          <a:xfrm>
            <a:off x="6935788" y="3487738"/>
            <a:ext cx="209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/>
              <a:t>PUSH 4</a:t>
            </a:r>
          </a:p>
        </p:txBody>
      </p:sp>
      <p:sp>
        <p:nvSpPr>
          <p:cNvPr id="428042" name="Text Box 10"/>
          <p:cNvSpPr txBox="1">
            <a:spLocks noChangeArrowheads="1"/>
          </p:cNvSpPr>
          <p:nvPr/>
        </p:nvSpPr>
        <p:spPr bwMode="auto">
          <a:xfrm>
            <a:off x="6935788" y="4030663"/>
            <a:ext cx="209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/>
              <a:t>MULT</a:t>
            </a:r>
          </a:p>
        </p:txBody>
      </p:sp>
      <p:sp>
        <p:nvSpPr>
          <p:cNvPr id="428043" name="Text Box 11"/>
          <p:cNvSpPr txBox="1">
            <a:spLocks noChangeArrowheads="1"/>
          </p:cNvSpPr>
          <p:nvPr/>
        </p:nvSpPr>
        <p:spPr bwMode="auto">
          <a:xfrm>
            <a:off x="6935788" y="4573588"/>
            <a:ext cx="209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/>
              <a:t>PUSH 9</a:t>
            </a:r>
          </a:p>
        </p:txBody>
      </p:sp>
      <p:sp>
        <p:nvSpPr>
          <p:cNvPr id="428044" name="Text Box 12"/>
          <p:cNvSpPr txBox="1">
            <a:spLocks noChangeArrowheads="1"/>
          </p:cNvSpPr>
          <p:nvPr/>
        </p:nvSpPr>
        <p:spPr bwMode="auto">
          <a:xfrm>
            <a:off x="6935788" y="5116513"/>
            <a:ext cx="209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/>
              <a:t>ADD</a:t>
            </a:r>
          </a:p>
        </p:txBody>
      </p:sp>
      <p:sp>
        <p:nvSpPr>
          <p:cNvPr id="428045" name="Text Box 13"/>
          <p:cNvSpPr txBox="1">
            <a:spLocks noChangeArrowheads="1"/>
          </p:cNvSpPr>
          <p:nvPr/>
        </p:nvSpPr>
        <p:spPr bwMode="auto">
          <a:xfrm>
            <a:off x="6935788" y="5659438"/>
            <a:ext cx="209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/>
              <a:t>MULT</a:t>
            </a:r>
          </a:p>
        </p:txBody>
      </p:sp>
      <p:sp>
        <p:nvSpPr>
          <p:cNvPr id="428046" name="Text Box 14"/>
          <p:cNvSpPr txBox="1">
            <a:spLocks noChangeArrowheads="1"/>
          </p:cNvSpPr>
          <p:nvPr/>
        </p:nvSpPr>
        <p:spPr bwMode="auto">
          <a:xfrm>
            <a:off x="6935788" y="6202363"/>
            <a:ext cx="209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/>
              <a:t>PRINT</a:t>
            </a:r>
          </a:p>
        </p:txBody>
      </p:sp>
      <p:grpSp>
        <p:nvGrpSpPr>
          <p:cNvPr id="54283" name="Group 16"/>
          <p:cNvGrpSpPr>
            <a:grpSpLocks/>
          </p:cNvGrpSpPr>
          <p:nvPr/>
        </p:nvGrpSpPr>
        <p:grpSpPr bwMode="auto">
          <a:xfrm>
            <a:off x="2166938" y="2024063"/>
            <a:ext cx="1443037" cy="971550"/>
            <a:chOff x="855" y="1224"/>
            <a:chExt cx="909" cy="612"/>
          </a:xfrm>
        </p:grpSpPr>
        <p:sp>
          <p:nvSpPr>
            <p:cNvPr id="54328" name="Rectangle 17"/>
            <p:cNvSpPr>
              <a:spLocks noChangeArrowheads="1"/>
            </p:cNvSpPr>
            <p:nvPr/>
          </p:nvSpPr>
          <p:spPr bwMode="auto">
            <a:xfrm>
              <a:off x="855" y="1251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54329" name="Rectangle 18"/>
            <p:cNvSpPr>
              <a:spLocks noChangeArrowheads="1"/>
            </p:cNvSpPr>
            <p:nvPr/>
          </p:nvSpPr>
          <p:spPr bwMode="auto">
            <a:xfrm>
              <a:off x="1215" y="122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P</a:t>
              </a:r>
            </a:p>
          </p:txBody>
        </p:sp>
        <p:sp>
          <p:nvSpPr>
            <p:cNvPr id="54330" name="Line 19"/>
            <p:cNvSpPr>
              <a:spLocks noChangeShapeType="1"/>
            </p:cNvSpPr>
            <p:nvPr/>
          </p:nvSpPr>
          <p:spPr bwMode="auto">
            <a:xfrm flipV="1">
              <a:off x="864" y="1521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1" name="Line 20"/>
            <p:cNvSpPr>
              <a:spLocks noChangeShapeType="1"/>
            </p:cNvSpPr>
            <p:nvPr/>
          </p:nvSpPr>
          <p:spPr bwMode="auto">
            <a:xfrm>
              <a:off x="1125" y="1557"/>
              <a:ext cx="9" cy="234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2" name="Line 21"/>
            <p:cNvSpPr>
              <a:spLocks noChangeShapeType="1"/>
            </p:cNvSpPr>
            <p:nvPr/>
          </p:nvSpPr>
          <p:spPr bwMode="auto">
            <a:xfrm>
              <a:off x="1440" y="1539"/>
              <a:ext cx="0" cy="24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3" name="Text Box 22"/>
            <p:cNvSpPr txBox="1">
              <a:spLocks noChangeArrowheads="1"/>
            </p:cNvSpPr>
            <p:nvPr/>
          </p:nvSpPr>
          <p:spPr bwMode="auto">
            <a:xfrm>
              <a:off x="1161" y="1548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*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sp>
        <p:nvSpPr>
          <p:cNvPr id="54284" name="Text Box 23"/>
          <p:cNvSpPr txBox="1">
            <a:spLocks noChangeArrowheads="1"/>
          </p:cNvSpPr>
          <p:nvPr/>
        </p:nvSpPr>
        <p:spPr bwMode="auto">
          <a:xfrm>
            <a:off x="2395538" y="3167063"/>
            <a:ext cx="108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oper</a:t>
            </a:r>
          </a:p>
        </p:txBody>
      </p:sp>
      <p:sp>
        <p:nvSpPr>
          <p:cNvPr id="54285" name="Text Box 24"/>
          <p:cNvSpPr txBox="1">
            <a:spLocks noChangeArrowheads="1"/>
          </p:cNvSpPr>
          <p:nvPr/>
        </p:nvSpPr>
        <p:spPr bwMode="auto">
          <a:xfrm>
            <a:off x="1047750" y="2090738"/>
            <a:ext cx="108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type</a:t>
            </a:r>
          </a:p>
        </p:txBody>
      </p:sp>
      <p:sp>
        <p:nvSpPr>
          <p:cNvPr id="54286" name="Text Box 25"/>
          <p:cNvSpPr txBox="1">
            <a:spLocks noChangeArrowheads="1"/>
          </p:cNvSpPr>
          <p:nvPr/>
        </p:nvSpPr>
        <p:spPr bwMode="auto">
          <a:xfrm>
            <a:off x="1157288" y="2500313"/>
            <a:ext cx="108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left</a:t>
            </a:r>
          </a:p>
        </p:txBody>
      </p:sp>
      <p:sp>
        <p:nvSpPr>
          <p:cNvPr id="54287" name="Text Box 26"/>
          <p:cNvSpPr txBox="1">
            <a:spLocks noChangeArrowheads="1"/>
          </p:cNvSpPr>
          <p:nvPr/>
        </p:nvSpPr>
        <p:spPr bwMode="auto">
          <a:xfrm>
            <a:off x="3452813" y="2481263"/>
            <a:ext cx="108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right</a:t>
            </a:r>
          </a:p>
        </p:txBody>
      </p:sp>
      <p:grpSp>
        <p:nvGrpSpPr>
          <p:cNvPr id="54288" name="Group 27"/>
          <p:cNvGrpSpPr>
            <a:grpSpLocks/>
          </p:cNvGrpSpPr>
          <p:nvPr/>
        </p:nvGrpSpPr>
        <p:grpSpPr bwMode="auto">
          <a:xfrm>
            <a:off x="3790950" y="3319463"/>
            <a:ext cx="1443038" cy="971550"/>
            <a:chOff x="855" y="1224"/>
            <a:chExt cx="909" cy="612"/>
          </a:xfrm>
        </p:grpSpPr>
        <p:sp>
          <p:nvSpPr>
            <p:cNvPr id="54322" name="Rectangle 28"/>
            <p:cNvSpPr>
              <a:spLocks noChangeArrowheads="1"/>
            </p:cNvSpPr>
            <p:nvPr/>
          </p:nvSpPr>
          <p:spPr bwMode="auto">
            <a:xfrm>
              <a:off x="855" y="1251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54323" name="Rectangle 29"/>
            <p:cNvSpPr>
              <a:spLocks noChangeArrowheads="1"/>
            </p:cNvSpPr>
            <p:nvPr/>
          </p:nvSpPr>
          <p:spPr bwMode="auto">
            <a:xfrm>
              <a:off x="1215" y="122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P</a:t>
              </a:r>
            </a:p>
          </p:txBody>
        </p:sp>
        <p:sp>
          <p:nvSpPr>
            <p:cNvPr id="54324" name="Line 30"/>
            <p:cNvSpPr>
              <a:spLocks noChangeShapeType="1"/>
            </p:cNvSpPr>
            <p:nvPr/>
          </p:nvSpPr>
          <p:spPr bwMode="auto">
            <a:xfrm flipV="1">
              <a:off x="864" y="1521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5" name="Line 31"/>
            <p:cNvSpPr>
              <a:spLocks noChangeShapeType="1"/>
            </p:cNvSpPr>
            <p:nvPr/>
          </p:nvSpPr>
          <p:spPr bwMode="auto">
            <a:xfrm>
              <a:off x="1125" y="1557"/>
              <a:ext cx="9" cy="234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6" name="Line 32"/>
            <p:cNvSpPr>
              <a:spLocks noChangeShapeType="1"/>
            </p:cNvSpPr>
            <p:nvPr/>
          </p:nvSpPr>
          <p:spPr bwMode="auto">
            <a:xfrm>
              <a:off x="1440" y="1539"/>
              <a:ext cx="0" cy="24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7" name="Text Box 33"/>
            <p:cNvSpPr txBox="1">
              <a:spLocks noChangeArrowheads="1"/>
            </p:cNvSpPr>
            <p:nvPr/>
          </p:nvSpPr>
          <p:spPr bwMode="auto">
            <a:xfrm>
              <a:off x="1161" y="1548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+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grpSp>
        <p:nvGrpSpPr>
          <p:cNvPr id="54289" name="Group 34"/>
          <p:cNvGrpSpPr>
            <a:grpSpLocks/>
          </p:cNvGrpSpPr>
          <p:nvPr/>
        </p:nvGrpSpPr>
        <p:grpSpPr bwMode="auto">
          <a:xfrm>
            <a:off x="2171700" y="4429125"/>
            <a:ext cx="1443038" cy="971550"/>
            <a:chOff x="855" y="1224"/>
            <a:chExt cx="909" cy="612"/>
          </a:xfrm>
        </p:grpSpPr>
        <p:sp>
          <p:nvSpPr>
            <p:cNvPr id="54316" name="Rectangle 35"/>
            <p:cNvSpPr>
              <a:spLocks noChangeArrowheads="1"/>
            </p:cNvSpPr>
            <p:nvPr/>
          </p:nvSpPr>
          <p:spPr bwMode="auto">
            <a:xfrm>
              <a:off x="855" y="1251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54317" name="Rectangle 36"/>
            <p:cNvSpPr>
              <a:spLocks noChangeArrowheads="1"/>
            </p:cNvSpPr>
            <p:nvPr/>
          </p:nvSpPr>
          <p:spPr bwMode="auto">
            <a:xfrm>
              <a:off x="1215" y="122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P</a:t>
              </a:r>
            </a:p>
          </p:txBody>
        </p:sp>
        <p:sp>
          <p:nvSpPr>
            <p:cNvPr id="54318" name="Line 37"/>
            <p:cNvSpPr>
              <a:spLocks noChangeShapeType="1"/>
            </p:cNvSpPr>
            <p:nvPr/>
          </p:nvSpPr>
          <p:spPr bwMode="auto">
            <a:xfrm flipV="1">
              <a:off x="864" y="1521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9" name="Line 38"/>
            <p:cNvSpPr>
              <a:spLocks noChangeShapeType="1"/>
            </p:cNvSpPr>
            <p:nvPr/>
          </p:nvSpPr>
          <p:spPr bwMode="auto">
            <a:xfrm>
              <a:off x="1125" y="1557"/>
              <a:ext cx="9" cy="234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0" name="Line 39"/>
            <p:cNvSpPr>
              <a:spLocks noChangeShapeType="1"/>
            </p:cNvSpPr>
            <p:nvPr/>
          </p:nvSpPr>
          <p:spPr bwMode="auto">
            <a:xfrm>
              <a:off x="1440" y="1539"/>
              <a:ext cx="0" cy="24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1" name="Text Box 40"/>
            <p:cNvSpPr txBox="1">
              <a:spLocks noChangeArrowheads="1"/>
            </p:cNvSpPr>
            <p:nvPr/>
          </p:nvSpPr>
          <p:spPr bwMode="auto">
            <a:xfrm>
              <a:off x="1161" y="1548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*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grpSp>
        <p:nvGrpSpPr>
          <p:cNvPr id="54290" name="Group 41"/>
          <p:cNvGrpSpPr>
            <a:grpSpLocks/>
          </p:cNvGrpSpPr>
          <p:nvPr/>
        </p:nvGrpSpPr>
        <p:grpSpPr bwMode="auto">
          <a:xfrm>
            <a:off x="1023938" y="3352800"/>
            <a:ext cx="1443037" cy="971550"/>
            <a:chOff x="243" y="2016"/>
            <a:chExt cx="909" cy="612"/>
          </a:xfrm>
        </p:grpSpPr>
        <p:sp>
          <p:nvSpPr>
            <p:cNvPr id="54312" name="Rectangle 42"/>
            <p:cNvSpPr>
              <a:spLocks noChangeArrowheads="1"/>
            </p:cNvSpPr>
            <p:nvPr/>
          </p:nvSpPr>
          <p:spPr bwMode="auto">
            <a:xfrm>
              <a:off x="243" y="2043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54313" name="Rectangle 43"/>
            <p:cNvSpPr>
              <a:spLocks noChangeArrowheads="1"/>
            </p:cNvSpPr>
            <p:nvPr/>
          </p:nvSpPr>
          <p:spPr bwMode="auto">
            <a:xfrm>
              <a:off x="587" y="201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  <p:sp>
          <p:nvSpPr>
            <p:cNvPr id="54314" name="Line 44"/>
            <p:cNvSpPr>
              <a:spLocks noChangeShapeType="1"/>
            </p:cNvSpPr>
            <p:nvPr/>
          </p:nvSpPr>
          <p:spPr bwMode="auto">
            <a:xfrm flipV="1">
              <a:off x="252" y="2313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5" name="Text Box 45"/>
            <p:cNvSpPr txBox="1">
              <a:spLocks noChangeArrowheads="1"/>
            </p:cNvSpPr>
            <p:nvPr/>
          </p:nvSpPr>
          <p:spPr bwMode="auto">
            <a:xfrm>
              <a:off x="558" y="2340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2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grpSp>
        <p:nvGrpSpPr>
          <p:cNvPr id="54291" name="Group 46"/>
          <p:cNvGrpSpPr>
            <a:grpSpLocks/>
          </p:cNvGrpSpPr>
          <p:nvPr/>
        </p:nvGrpSpPr>
        <p:grpSpPr bwMode="auto">
          <a:xfrm>
            <a:off x="5219700" y="4462463"/>
            <a:ext cx="1443038" cy="971550"/>
            <a:chOff x="243" y="2016"/>
            <a:chExt cx="909" cy="612"/>
          </a:xfrm>
        </p:grpSpPr>
        <p:sp>
          <p:nvSpPr>
            <p:cNvPr id="54308" name="Rectangle 47"/>
            <p:cNvSpPr>
              <a:spLocks noChangeArrowheads="1"/>
            </p:cNvSpPr>
            <p:nvPr/>
          </p:nvSpPr>
          <p:spPr bwMode="auto">
            <a:xfrm>
              <a:off x="243" y="2043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54309" name="Rectangle 48"/>
            <p:cNvSpPr>
              <a:spLocks noChangeArrowheads="1"/>
            </p:cNvSpPr>
            <p:nvPr/>
          </p:nvSpPr>
          <p:spPr bwMode="auto">
            <a:xfrm>
              <a:off x="587" y="201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  <p:sp>
          <p:nvSpPr>
            <p:cNvPr id="54310" name="Line 49"/>
            <p:cNvSpPr>
              <a:spLocks noChangeShapeType="1"/>
            </p:cNvSpPr>
            <p:nvPr/>
          </p:nvSpPr>
          <p:spPr bwMode="auto">
            <a:xfrm flipV="1">
              <a:off x="252" y="2313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1" name="Text Box 50"/>
            <p:cNvSpPr txBox="1">
              <a:spLocks noChangeArrowheads="1"/>
            </p:cNvSpPr>
            <p:nvPr/>
          </p:nvSpPr>
          <p:spPr bwMode="auto">
            <a:xfrm>
              <a:off x="558" y="2340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9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grpSp>
        <p:nvGrpSpPr>
          <p:cNvPr id="54292" name="Group 51"/>
          <p:cNvGrpSpPr>
            <a:grpSpLocks/>
          </p:cNvGrpSpPr>
          <p:nvPr/>
        </p:nvGrpSpPr>
        <p:grpSpPr bwMode="auto">
          <a:xfrm>
            <a:off x="3729038" y="5729288"/>
            <a:ext cx="1443037" cy="971550"/>
            <a:chOff x="243" y="2016"/>
            <a:chExt cx="909" cy="612"/>
          </a:xfrm>
        </p:grpSpPr>
        <p:sp>
          <p:nvSpPr>
            <p:cNvPr id="54304" name="Rectangle 52"/>
            <p:cNvSpPr>
              <a:spLocks noChangeArrowheads="1"/>
            </p:cNvSpPr>
            <p:nvPr/>
          </p:nvSpPr>
          <p:spPr bwMode="auto">
            <a:xfrm>
              <a:off x="243" y="2043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54305" name="Rectangle 53"/>
            <p:cNvSpPr>
              <a:spLocks noChangeArrowheads="1"/>
            </p:cNvSpPr>
            <p:nvPr/>
          </p:nvSpPr>
          <p:spPr bwMode="auto">
            <a:xfrm>
              <a:off x="587" y="201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  <p:sp>
          <p:nvSpPr>
            <p:cNvPr id="54306" name="Line 54"/>
            <p:cNvSpPr>
              <a:spLocks noChangeShapeType="1"/>
            </p:cNvSpPr>
            <p:nvPr/>
          </p:nvSpPr>
          <p:spPr bwMode="auto">
            <a:xfrm flipV="1">
              <a:off x="252" y="2313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7" name="Text Box 55"/>
            <p:cNvSpPr txBox="1">
              <a:spLocks noChangeArrowheads="1"/>
            </p:cNvSpPr>
            <p:nvPr/>
          </p:nvSpPr>
          <p:spPr bwMode="auto">
            <a:xfrm>
              <a:off x="558" y="2340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4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grpSp>
        <p:nvGrpSpPr>
          <p:cNvPr id="54293" name="Group 56"/>
          <p:cNvGrpSpPr>
            <a:grpSpLocks/>
          </p:cNvGrpSpPr>
          <p:nvPr/>
        </p:nvGrpSpPr>
        <p:grpSpPr bwMode="auto">
          <a:xfrm>
            <a:off x="709613" y="5767388"/>
            <a:ext cx="1443037" cy="971550"/>
            <a:chOff x="243" y="2016"/>
            <a:chExt cx="909" cy="612"/>
          </a:xfrm>
        </p:grpSpPr>
        <p:sp>
          <p:nvSpPr>
            <p:cNvPr id="54300" name="Rectangle 57"/>
            <p:cNvSpPr>
              <a:spLocks noChangeArrowheads="1"/>
            </p:cNvSpPr>
            <p:nvPr/>
          </p:nvSpPr>
          <p:spPr bwMode="auto">
            <a:xfrm>
              <a:off x="243" y="2043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54301" name="Rectangle 58"/>
            <p:cNvSpPr>
              <a:spLocks noChangeArrowheads="1"/>
            </p:cNvSpPr>
            <p:nvPr/>
          </p:nvSpPr>
          <p:spPr bwMode="auto">
            <a:xfrm>
              <a:off x="587" y="201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  <p:sp>
          <p:nvSpPr>
            <p:cNvPr id="54302" name="Line 59"/>
            <p:cNvSpPr>
              <a:spLocks noChangeShapeType="1"/>
            </p:cNvSpPr>
            <p:nvPr/>
          </p:nvSpPr>
          <p:spPr bwMode="auto">
            <a:xfrm flipV="1">
              <a:off x="252" y="2313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3" name="Text Box 60"/>
            <p:cNvSpPr txBox="1">
              <a:spLocks noChangeArrowheads="1"/>
            </p:cNvSpPr>
            <p:nvPr/>
          </p:nvSpPr>
          <p:spPr bwMode="auto">
            <a:xfrm>
              <a:off x="558" y="2340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3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sp>
        <p:nvSpPr>
          <p:cNvPr id="54294" name="Line 61"/>
          <p:cNvSpPr>
            <a:spLocks noChangeShapeType="1"/>
          </p:cNvSpPr>
          <p:nvPr/>
        </p:nvSpPr>
        <p:spPr bwMode="auto">
          <a:xfrm flipH="1">
            <a:off x="1758950" y="2762250"/>
            <a:ext cx="663575" cy="62071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5" name="Line 62"/>
          <p:cNvSpPr>
            <a:spLocks noChangeShapeType="1"/>
          </p:cNvSpPr>
          <p:nvPr/>
        </p:nvSpPr>
        <p:spPr bwMode="auto">
          <a:xfrm>
            <a:off x="3278188" y="2674938"/>
            <a:ext cx="1135062" cy="69215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6" name="Line 63"/>
          <p:cNvSpPr>
            <a:spLocks noChangeShapeType="1"/>
          </p:cNvSpPr>
          <p:nvPr/>
        </p:nvSpPr>
        <p:spPr bwMode="auto">
          <a:xfrm flipH="1">
            <a:off x="3041650" y="4016375"/>
            <a:ext cx="869950" cy="457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7" name="Line 64"/>
          <p:cNvSpPr>
            <a:spLocks noChangeShapeType="1"/>
          </p:cNvSpPr>
          <p:nvPr/>
        </p:nvSpPr>
        <p:spPr bwMode="auto">
          <a:xfrm>
            <a:off x="4826000" y="3927475"/>
            <a:ext cx="1181100" cy="59055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8" name="Line 65"/>
          <p:cNvSpPr>
            <a:spLocks noChangeShapeType="1"/>
          </p:cNvSpPr>
          <p:nvPr/>
        </p:nvSpPr>
        <p:spPr bwMode="auto">
          <a:xfrm>
            <a:off x="3336925" y="5181600"/>
            <a:ext cx="958850" cy="5746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9" name="Line 66"/>
          <p:cNvSpPr>
            <a:spLocks noChangeShapeType="1"/>
          </p:cNvSpPr>
          <p:nvPr/>
        </p:nvSpPr>
        <p:spPr bwMode="auto">
          <a:xfrm flipH="1">
            <a:off x="1655763" y="5167313"/>
            <a:ext cx="781050" cy="6778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9" grpId="0"/>
      <p:bldP spid="428040" grpId="0"/>
      <p:bldP spid="428041" grpId="0"/>
      <p:bldP spid="428042" grpId="0"/>
      <p:bldP spid="428043" grpId="0"/>
      <p:bldP spid="428044" grpId="0"/>
      <p:bldP spid="428045" grpId="0"/>
      <p:bldP spid="42804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Generated Code Execution</a:t>
            </a:r>
          </a:p>
        </p:txBody>
      </p:sp>
      <p:sp>
        <p:nvSpPr>
          <p:cNvPr id="55299" name="Text Box 4"/>
          <p:cNvSpPr txBox="1">
            <a:spLocks noChangeArrowheads="1"/>
          </p:cNvSpPr>
          <p:nvPr/>
        </p:nvSpPr>
        <p:spPr bwMode="auto">
          <a:xfrm>
            <a:off x="1289050" y="2251075"/>
            <a:ext cx="1655763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</a:rPr>
              <a:t>PUSH 2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PUSH 3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PUSH 4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MULT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PUSH 9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ADD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MULT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PRINT</a:t>
            </a:r>
          </a:p>
        </p:txBody>
      </p:sp>
      <p:sp>
        <p:nvSpPr>
          <p:cNvPr id="55300" name="Line 8"/>
          <p:cNvSpPr>
            <a:spLocks noChangeShapeType="1"/>
          </p:cNvSpPr>
          <p:nvPr/>
        </p:nvSpPr>
        <p:spPr bwMode="auto">
          <a:xfrm flipV="1">
            <a:off x="0" y="2543175"/>
            <a:ext cx="1230313" cy="174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Text Box 10"/>
          <p:cNvSpPr txBox="1">
            <a:spLocks noChangeArrowheads="1"/>
          </p:cNvSpPr>
          <p:nvPr/>
        </p:nvSpPr>
        <p:spPr bwMode="auto">
          <a:xfrm>
            <a:off x="3259138" y="1944688"/>
            <a:ext cx="1246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Stack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014913" y="1938338"/>
            <a:ext cx="1401762" cy="1228725"/>
            <a:chOff x="3159" y="1221"/>
            <a:chExt cx="883" cy="774"/>
          </a:xfrm>
        </p:grpSpPr>
        <p:sp>
          <p:nvSpPr>
            <p:cNvPr id="55303" name="Text Box 11"/>
            <p:cNvSpPr txBox="1">
              <a:spLocks noChangeArrowheads="1"/>
            </p:cNvSpPr>
            <p:nvPr/>
          </p:nvSpPr>
          <p:spPr bwMode="auto">
            <a:xfrm>
              <a:off x="3159" y="1221"/>
              <a:ext cx="7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Stack</a:t>
              </a:r>
            </a:p>
          </p:txBody>
        </p:sp>
        <p:sp>
          <p:nvSpPr>
            <p:cNvPr id="55304" name="Text Box 12"/>
            <p:cNvSpPr txBox="1">
              <a:spLocks noChangeArrowheads="1"/>
            </p:cNvSpPr>
            <p:nvPr/>
          </p:nvSpPr>
          <p:spPr bwMode="auto">
            <a:xfrm>
              <a:off x="3393" y="1707"/>
              <a:ext cx="6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Generated Code Execution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289050" y="2251075"/>
            <a:ext cx="1655763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/>
              <a:t>PUSH 2</a:t>
            </a:r>
          </a:p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</a:rPr>
              <a:t>PUSH 3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PUSH 4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MULT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PUSH 9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ADD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MULT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PRINT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V="1">
            <a:off x="0" y="3025775"/>
            <a:ext cx="1230313" cy="174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014913" y="1938338"/>
            <a:ext cx="1401762" cy="1776412"/>
            <a:chOff x="3159" y="1221"/>
            <a:chExt cx="883" cy="1119"/>
          </a:xfrm>
        </p:grpSpPr>
        <p:sp>
          <p:nvSpPr>
            <p:cNvPr id="56329" name="Text Box 7"/>
            <p:cNvSpPr txBox="1">
              <a:spLocks noChangeArrowheads="1"/>
            </p:cNvSpPr>
            <p:nvPr/>
          </p:nvSpPr>
          <p:spPr bwMode="auto">
            <a:xfrm>
              <a:off x="3159" y="1221"/>
              <a:ext cx="7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Stack</a:t>
              </a:r>
            </a:p>
          </p:txBody>
        </p:sp>
        <p:sp>
          <p:nvSpPr>
            <p:cNvPr id="56330" name="Text Box 8"/>
            <p:cNvSpPr txBox="1">
              <a:spLocks noChangeArrowheads="1"/>
            </p:cNvSpPr>
            <p:nvPr/>
          </p:nvSpPr>
          <p:spPr bwMode="auto">
            <a:xfrm>
              <a:off x="3393" y="1707"/>
              <a:ext cx="649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3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2</a:t>
              </a:r>
            </a:p>
          </p:txBody>
        </p:sp>
      </p:grpSp>
      <p:grpSp>
        <p:nvGrpSpPr>
          <p:cNvPr id="56326" name="Group 9"/>
          <p:cNvGrpSpPr>
            <a:grpSpLocks/>
          </p:cNvGrpSpPr>
          <p:nvPr/>
        </p:nvGrpSpPr>
        <p:grpSpPr bwMode="auto">
          <a:xfrm>
            <a:off x="3278188" y="1931988"/>
            <a:ext cx="1401762" cy="1228725"/>
            <a:chOff x="3159" y="1221"/>
            <a:chExt cx="883" cy="774"/>
          </a:xfrm>
        </p:grpSpPr>
        <p:sp>
          <p:nvSpPr>
            <p:cNvPr id="56327" name="Text Box 10"/>
            <p:cNvSpPr txBox="1">
              <a:spLocks noChangeArrowheads="1"/>
            </p:cNvSpPr>
            <p:nvPr/>
          </p:nvSpPr>
          <p:spPr bwMode="auto">
            <a:xfrm>
              <a:off x="3159" y="1221"/>
              <a:ext cx="7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Stack</a:t>
              </a:r>
            </a:p>
          </p:txBody>
        </p:sp>
        <p:sp>
          <p:nvSpPr>
            <p:cNvPr id="56328" name="Text Box 11"/>
            <p:cNvSpPr txBox="1">
              <a:spLocks noChangeArrowheads="1"/>
            </p:cNvSpPr>
            <p:nvPr/>
          </p:nvSpPr>
          <p:spPr bwMode="auto">
            <a:xfrm>
              <a:off x="3393" y="1707"/>
              <a:ext cx="6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Generated Code Execution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289050" y="2251075"/>
            <a:ext cx="1655763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/>
              <a:t>PUSH 2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PUSH 3</a:t>
            </a:r>
          </a:p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</a:rPr>
              <a:t>PUSH 4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MULT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PUSH 9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ADD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MULT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PRINT</a:t>
            </a:r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 flipV="1">
            <a:off x="0" y="3590925"/>
            <a:ext cx="1230313" cy="174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014913" y="1938338"/>
            <a:ext cx="1401762" cy="2324100"/>
            <a:chOff x="3159" y="1221"/>
            <a:chExt cx="883" cy="1464"/>
          </a:xfrm>
        </p:grpSpPr>
        <p:sp>
          <p:nvSpPr>
            <p:cNvPr id="57353" name="Text Box 6"/>
            <p:cNvSpPr txBox="1">
              <a:spLocks noChangeArrowheads="1"/>
            </p:cNvSpPr>
            <p:nvPr/>
          </p:nvSpPr>
          <p:spPr bwMode="auto">
            <a:xfrm>
              <a:off x="3159" y="1221"/>
              <a:ext cx="7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Stack</a:t>
              </a:r>
            </a:p>
          </p:txBody>
        </p:sp>
        <p:sp>
          <p:nvSpPr>
            <p:cNvPr id="57354" name="Text Box 7"/>
            <p:cNvSpPr txBox="1">
              <a:spLocks noChangeArrowheads="1"/>
            </p:cNvSpPr>
            <p:nvPr/>
          </p:nvSpPr>
          <p:spPr bwMode="auto">
            <a:xfrm>
              <a:off x="3393" y="1707"/>
              <a:ext cx="649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4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3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2</a:t>
              </a:r>
            </a:p>
          </p:txBody>
        </p:sp>
      </p:grpSp>
      <p:grpSp>
        <p:nvGrpSpPr>
          <p:cNvPr id="57350" name="Group 8"/>
          <p:cNvGrpSpPr>
            <a:grpSpLocks/>
          </p:cNvGrpSpPr>
          <p:nvPr/>
        </p:nvGrpSpPr>
        <p:grpSpPr bwMode="auto">
          <a:xfrm>
            <a:off x="3278188" y="1931988"/>
            <a:ext cx="1401762" cy="1776412"/>
            <a:chOff x="3159" y="1221"/>
            <a:chExt cx="883" cy="1119"/>
          </a:xfrm>
        </p:grpSpPr>
        <p:sp>
          <p:nvSpPr>
            <p:cNvPr id="57351" name="Text Box 9"/>
            <p:cNvSpPr txBox="1">
              <a:spLocks noChangeArrowheads="1"/>
            </p:cNvSpPr>
            <p:nvPr/>
          </p:nvSpPr>
          <p:spPr bwMode="auto">
            <a:xfrm>
              <a:off x="3159" y="1221"/>
              <a:ext cx="7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Stack</a:t>
              </a:r>
            </a:p>
          </p:txBody>
        </p:sp>
        <p:sp>
          <p:nvSpPr>
            <p:cNvPr id="57352" name="Text Box 10"/>
            <p:cNvSpPr txBox="1">
              <a:spLocks noChangeArrowheads="1"/>
            </p:cNvSpPr>
            <p:nvPr/>
          </p:nvSpPr>
          <p:spPr bwMode="auto">
            <a:xfrm>
              <a:off x="3393" y="1707"/>
              <a:ext cx="649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3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Generated Code Execution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289050" y="2251075"/>
            <a:ext cx="1655763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/>
              <a:t>PUSH 2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PUSH 3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PUSH 4</a:t>
            </a:r>
          </a:p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</a:rPr>
              <a:t>MULT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PUSH 9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ADD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MULT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PRINT</a:t>
            </a: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 flipV="1">
            <a:off x="0" y="4106863"/>
            <a:ext cx="1230313" cy="174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014913" y="1938338"/>
            <a:ext cx="1401762" cy="1776412"/>
            <a:chOff x="3159" y="1221"/>
            <a:chExt cx="883" cy="1119"/>
          </a:xfrm>
        </p:grpSpPr>
        <p:sp>
          <p:nvSpPr>
            <p:cNvPr id="58377" name="Text Box 6"/>
            <p:cNvSpPr txBox="1">
              <a:spLocks noChangeArrowheads="1"/>
            </p:cNvSpPr>
            <p:nvPr/>
          </p:nvSpPr>
          <p:spPr bwMode="auto">
            <a:xfrm>
              <a:off x="3159" y="1221"/>
              <a:ext cx="7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Stack</a:t>
              </a:r>
            </a:p>
          </p:txBody>
        </p:sp>
        <p:sp>
          <p:nvSpPr>
            <p:cNvPr id="58378" name="Text Box 7"/>
            <p:cNvSpPr txBox="1">
              <a:spLocks noChangeArrowheads="1"/>
            </p:cNvSpPr>
            <p:nvPr/>
          </p:nvSpPr>
          <p:spPr bwMode="auto">
            <a:xfrm>
              <a:off x="3393" y="1707"/>
              <a:ext cx="649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12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2</a:t>
              </a:r>
            </a:p>
          </p:txBody>
        </p:sp>
      </p:grpSp>
      <p:grpSp>
        <p:nvGrpSpPr>
          <p:cNvPr id="58374" name="Group 8"/>
          <p:cNvGrpSpPr>
            <a:grpSpLocks/>
          </p:cNvGrpSpPr>
          <p:nvPr/>
        </p:nvGrpSpPr>
        <p:grpSpPr bwMode="auto">
          <a:xfrm>
            <a:off x="3278188" y="1931988"/>
            <a:ext cx="1401762" cy="2324100"/>
            <a:chOff x="3159" y="1221"/>
            <a:chExt cx="883" cy="1464"/>
          </a:xfrm>
        </p:grpSpPr>
        <p:sp>
          <p:nvSpPr>
            <p:cNvPr id="58375" name="Text Box 9"/>
            <p:cNvSpPr txBox="1">
              <a:spLocks noChangeArrowheads="1"/>
            </p:cNvSpPr>
            <p:nvPr/>
          </p:nvSpPr>
          <p:spPr bwMode="auto">
            <a:xfrm>
              <a:off x="3159" y="1221"/>
              <a:ext cx="7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Stack</a:t>
              </a:r>
            </a:p>
          </p:txBody>
        </p:sp>
        <p:sp>
          <p:nvSpPr>
            <p:cNvPr id="58376" name="Text Box 10"/>
            <p:cNvSpPr txBox="1">
              <a:spLocks noChangeArrowheads="1"/>
            </p:cNvSpPr>
            <p:nvPr/>
          </p:nvSpPr>
          <p:spPr bwMode="auto">
            <a:xfrm>
              <a:off x="3393" y="1707"/>
              <a:ext cx="649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4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3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Generated Code Execution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289050" y="2251075"/>
            <a:ext cx="1655763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/>
              <a:t>PUSH 2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PUSH 3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PUSH 4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MULT</a:t>
            </a:r>
          </a:p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</a:rPr>
              <a:t>PUSH 9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ADD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MULT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PRINT</a:t>
            </a: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V="1">
            <a:off x="0" y="4687888"/>
            <a:ext cx="1230313" cy="174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014913" y="1938338"/>
            <a:ext cx="1401762" cy="2324100"/>
            <a:chOff x="3159" y="1221"/>
            <a:chExt cx="883" cy="1464"/>
          </a:xfrm>
        </p:grpSpPr>
        <p:sp>
          <p:nvSpPr>
            <p:cNvPr id="59401" name="Text Box 6"/>
            <p:cNvSpPr txBox="1">
              <a:spLocks noChangeArrowheads="1"/>
            </p:cNvSpPr>
            <p:nvPr/>
          </p:nvSpPr>
          <p:spPr bwMode="auto">
            <a:xfrm>
              <a:off x="3159" y="1221"/>
              <a:ext cx="7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Stack</a:t>
              </a:r>
            </a:p>
          </p:txBody>
        </p:sp>
        <p:sp>
          <p:nvSpPr>
            <p:cNvPr id="59402" name="Text Box 7"/>
            <p:cNvSpPr txBox="1">
              <a:spLocks noChangeArrowheads="1"/>
            </p:cNvSpPr>
            <p:nvPr/>
          </p:nvSpPr>
          <p:spPr bwMode="auto">
            <a:xfrm>
              <a:off x="3393" y="1707"/>
              <a:ext cx="649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9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12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2</a:t>
              </a:r>
            </a:p>
          </p:txBody>
        </p:sp>
      </p:grpSp>
      <p:grpSp>
        <p:nvGrpSpPr>
          <p:cNvPr id="59398" name="Group 8"/>
          <p:cNvGrpSpPr>
            <a:grpSpLocks/>
          </p:cNvGrpSpPr>
          <p:nvPr/>
        </p:nvGrpSpPr>
        <p:grpSpPr bwMode="auto">
          <a:xfrm>
            <a:off x="3278188" y="1931988"/>
            <a:ext cx="1401762" cy="1776412"/>
            <a:chOff x="3159" y="1221"/>
            <a:chExt cx="883" cy="1119"/>
          </a:xfrm>
        </p:grpSpPr>
        <p:sp>
          <p:nvSpPr>
            <p:cNvPr id="59399" name="Text Box 9"/>
            <p:cNvSpPr txBox="1">
              <a:spLocks noChangeArrowheads="1"/>
            </p:cNvSpPr>
            <p:nvPr/>
          </p:nvSpPr>
          <p:spPr bwMode="auto">
            <a:xfrm>
              <a:off x="3159" y="1221"/>
              <a:ext cx="7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Stack</a:t>
              </a:r>
            </a:p>
          </p:txBody>
        </p:sp>
        <p:sp>
          <p:nvSpPr>
            <p:cNvPr id="59400" name="Text Box 10"/>
            <p:cNvSpPr txBox="1">
              <a:spLocks noChangeArrowheads="1"/>
            </p:cNvSpPr>
            <p:nvPr/>
          </p:nvSpPr>
          <p:spPr bwMode="auto">
            <a:xfrm>
              <a:off x="3393" y="1707"/>
              <a:ext cx="649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12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z="3200" smtClean="0">
                <a:solidFill>
                  <a:schemeClr val="bg1"/>
                </a:solidFill>
              </a:rPr>
              <a:t>High Level Programming Languages</a:t>
            </a:r>
            <a:endParaRPr lang="en-US" altLang="he-IL" sz="4000" smtClean="0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725488"/>
            <a:ext cx="7897812" cy="6132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he-IL" sz="2000" smtClean="0">
                <a:solidFill>
                  <a:schemeClr val="bg1"/>
                </a:solidFill>
              </a:rPr>
              <a:t>Imperative</a:t>
            </a:r>
          </a:p>
          <a:p>
            <a:pPr lvl="1">
              <a:lnSpc>
                <a:spcPct val="80000"/>
              </a:lnSpc>
            </a:pPr>
            <a:r>
              <a:rPr lang="en-US" altLang="he-IL" sz="2400" smtClean="0">
                <a:solidFill>
                  <a:schemeClr val="bg1"/>
                </a:solidFill>
              </a:rPr>
              <a:t>Algol, PL1, Fortran, Pascal, Ada, Modula, and C</a:t>
            </a:r>
          </a:p>
          <a:p>
            <a:pPr lvl="1">
              <a:lnSpc>
                <a:spcPct val="80000"/>
              </a:lnSpc>
            </a:pPr>
            <a:r>
              <a:rPr lang="en-US" altLang="he-IL" sz="2400" smtClean="0">
                <a:solidFill>
                  <a:schemeClr val="bg1"/>
                </a:solidFill>
              </a:rPr>
              <a:t>Closely related to “von Neumann” Computers</a:t>
            </a:r>
          </a:p>
          <a:p>
            <a:pPr>
              <a:lnSpc>
                <a:spcPct val="80000"/>
              </a:lnSpc>
            </a:pPr>
            <a:r>
              <a:rPr lang="en-US" altLang="he-IL" sz="2000" smtClean="0">
                <a:solidFill>
                  <a:schemeClr val="bg1"/>
                </a:solidFill>
              </a:rPr>
              <a:t>Object-oriented </a:t>
            </a:r>
          </a:p>
          <a:p>
            <a:pPr lvl="1">
              <a:lnSpc>
                <a:spcPct val="80000"/>
              </a:lnSpc>
            </a:pPr>
            <a:r>
              <a:rPr lang="en-US" altLang="he-IL" sz="2000" smtClean="0">
                <a:solidFill>
                  <a:schemeClr val="bg1"/>
                </a:solidFill>
              </a:rPr>
              <a:t>Simula, Smalltalk, Modula3, C++,</a:t>
            </a:r>
            <a:r>
              <a:rPr lang="en-US" altLang="he-IL" sz="2000" smtClean="0"/>
              <a:t> </a:t>
            </a:r>
            <a:r>
              <a:rPr lang="en-US" altLang="he-IL" sz="2000" smtClean="0">
                <a:solidFill>
                  <a:schemeClr val="bg1"/>
                </a:solidFill>
              </a:rPr>
              <a:t>Java, C#, Python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 </a:t>
            </a:r>
            <a:r>
              <a:rPr lang="en-US" altLang="he-IL" sz="2000" smtClean="0">
                <a:solidFill>
                  <a:schemeClr val="bg1"/>
                </a:solidFill>
              </a:rPr>
              <a:t>Data abstraction and ‘evolutionary’</a:t>
            </a:r>
            <a:br>
              <a:rPr lang="en-US" altLang="he-IL" sz="2000" smtClean="0">
                <a:solidFill>
                  <a:schemeClr val="bg1"/>
                </a:solidFill>
              </a:rPr>
            </a:br>
            <a:r>
              <a:rPr lang="en-US" altLang="he-IL" sz="2000" smtClean="0">
                <a:solidFill>
                  <a:schemeClr val="bg1"/>
                </a:solidFill>
              </a:rPr>
              <a:t>form of program development</a:t>
            </a:r>
          </a:p>
          <a:p>
            <a:pPr lvl="2">
              <a:lnSpc>
                <a:spcPct val="80000"/>
              </a:lnSpc>
            </a:pPr>
            <a:r>
              <a:rPr lang="en-US" altLang="he-IL" sz="1600" smtClean="0">
                <a:solidFill>
                  <a:srgbClr val="FFFF00"/>
                </a:solidFill>
              </a:rPr>
              <a:t>Class</a:t>
            </a:r>
            <a:r>
              <a:rPr lang="en-US" altLang="he-IL" sz="1600" smtClean="0">
                <a:solidFill>
                  <a:srgbClr val="F02E00"/>
                </a:solidFill>
              </a:rPr>
              <a:t> </a:t>
            </a:r>
            <a:r>
              <a:rPr lang="en-US" altLang="he-IL" sz="1600" smtClean="0">
                <a:solidFill>
                  <a:schemeClr val="bg1"/>
                </a:solidFill>
              </a:rPr>
              <a:t>An implementation of an abstract data type (data+code)</a:t>
            </a:r>
          </a:p>
          <a:p>
            <a:pPr lvl="2">
              <a:lnSpc>
                <a:spcPct val="80000"/>
              </a:lnSpc>
            </a:pPr>
            <a:r>
              <a:rPr lang="en-US" altLang="he-IL" sz="1600" smtClean="0">
                <a:solidFill>
                  <a:srgbClr val="FFFF00"/>
                </a:solidFill>
              </a:rPr>
              <a:t>Objects</a:t>
            </a:r>
            <a:r>
              <a:rPr lang="en-US" altLang="he-IL" sz="1600" smtClean="0">
                <a:solidFill>
                  <a:schemeClr val="bg1"/>
                </a:solidFill>
              </a:rPr>
              <a:t> Instances of a class</a:t>
            </a:r>
          </a:p>
          <a:p>
            <a:pPr lvl="2">
              <a:lnSpc>
                <a:spcPct val="80000"/>
              </a:lnSpc>
            </a:pPr>
            <a:r>
              <a:rPr lang="en-US" altLang="he-IL" sz="1600" smtClean="0">
                <a:solidFill>
                  <a:schemeClr val="bg1"/>
                </a:solidFill>
              </a:rPr>
              <a:t> </a:t>
            </a:r>
            <a:r>
              <a:rPr lang="en-US" altLang="he-IL" sz="1600" smtClean="0">
                <a:solidFill>
                  <a:srgbClr val="FFFF00"/>
                </a:solidFill>
              </a:rPr>
              <a:t>Fields</a:t>
            </a:r>
            <a:r>
              <a:rPr lang="en-US" altLang="he-IL" sz="1600" smtClean="0">
                <a:solidFill>
                  <a:schemeClr val="bg1"/>
                </a:solidFill>
              </a:rPr>
              <a:t> Data (structure fields)</a:t>
            </a:r>
          </a:p>
          <a:p>
            <a:pPr lvl="2">
              <a:lnSpc>
                <a:spcPct val="80000"/>
              </a:lnSpc>
            </a:pPr>
            <a:r>
              <a:rPr lang="en-US" altLang="he-IL" sz="1600" smtClean="0">
                <a:solidFill>
                  <a:srgbClr val="FFFF00"/>
                </a:solidFill>
              </a:rPr>
              <a:t>Methods</a:t>
            </a:r>
            <a:r>
              <a:rPr lang="en-US" altLang="he-IL" sz="1600" smtClean="0">
                <a:solidFill>
                  <a:srgbClr val="F02E00"/>
                </a:solidFill>
              </a:rPr>
              <a:t> </a:t>
            </a:r>
            <a:r>
              <a:rPr lang="en-US" altLang="he-IL" sz="1600" smtClean="0">
                <a:solidFill>
                  <a:schemeClr val="bg1"/>
                </a:solidFill>
              </a:rPr>
              <a:t>Code (procedures/functions with overloading</a:t>
            </a:r>
            <a:r>
              <a:rPr lang="en-US" altLang="he-IL" sz="2000" smtClean="0">
                <a:solidFill>
                  <a:schemeClr val="bg1"/>
                </a:solidFill>
              </a:rPr>
              <a:t>)</a:t>
            </a:r>
          </a:p>
          <a:p>
            <a:pPr lvl="2">
              <a:lnSpc>
                <a:spcPct val="80000"/>
              </a:lnSpc>
            </a:pPr>
            <a:r>
              <a:rPr lang="en-US" altLang="he-IL" sz="1600" smtClean="0">
                <a:solidFill>
                  <a:srgbClr val="FFFF00"/>
                </a:solidFill>
              </a:rPr>
              <a:t>Inheritance</a:t>
            </a:r>
            <a:r>
              <a:rPr lang="en-US" altLang="he-IL" sz="1600" smtClean="0">
                <a:solidFill>
                  <a:srgbClr val="F02E00"/>
                </a:solidFill>
              </a:rPr>
              <a:t> </a:t>
            </a:r>
            <a:r>
              <a:rPr lang="en-US" altLang="he-IL" sz="1600" smtClean="0">
                <a:solidFill>
                  <a:schemeClr val="bg1"/>
                </a:solidFill>
              </a:rPr>
              <a:t>Refining the functionality of a class with different fields and methods</a:t>
            </a:r>
          </a:p>
          <a:p>
            <a:pPr>
              <a:lnSpc>
                <a:spcPct val="80000"/>
              </a:lnSpc>
            </a:pPr>
            <a:r>
              <a:rPr lang="en-US" altLang="he-IL" sz="2000" smtClean="0">
                <a:solidFill>
                  <a:schemeClr val="bg1"/>
                </a:solidFill>
              </a:rPr>
              <a:t>Functional</a:t>
            </a:r>
          </a:p>
          <a:p>
            <a:pPr lvl="1">
              <a:lnSpc>
                <a:spcPct val="80000"/>
              </a:lnSpc>
            </a:pPr>
            <a:r>
              <a:rPr lang="en-US" altLang="he-IL" sz="1800" smtClean="0">
                <a:solidFill>
                  <a:schemeClr val="bg1"/>
                </a:solidFill>
              </a:rPr>
              <a:t>Lisp, Scheme, ML, Miranda, Hope, Haskel, OCaml, F# </a:t>
            </a:r>
          </a:p>
          <a:p>
            <a:pPr>
              <a:lnSpc>
                <a:spcPct val="80000"/>
              </a:lnSpc>
            </a:pPr>
            <a:r>
              <a:rPr lang="en-US" altLang="he-IL" sz="2000" smtClean="0">
                <a:solidFill>
                  <a:schemeClr val="bg1"/>
                </a:solidFill>
              </a:rPr>
              <a:t>Functional/Imperative</a:t>
            </a:r>
          </a:p>
          <a:p>
            <a:pPr lvl="1">
              <a:lnSpc>
                <a:spcPct val="80000"/>
              </a:lnSpc>
            </a:pPr>
            <a:r>
              <a:rPr lang="en-US" altLang="he-IL" sz="1800" smtClean="0">
                <a:solidFill>
                  <a:schemeClr val="bg1"/>
                </a:solidFill>
              </a:rPr>
              <a:t>Rubby</a:t>
            </a:r>
          </a:p>
          <a:p>
            <a:pPr>
              <a:lnSpc>
                <a:spcPct val="80000"/>
              </a:lnSpc>
            </a:pPr>
            <a:r>
              <a:rPr lang="en-US" altLang="he-IL" sz="2000" smtClean="0">
                <a:solidFill>
                  <a:schemeClr val="bg1"/>
                </a:solidFill>
              </a:rPr>
              <a:t>Logic Programming</a:t>
            </a:r>
          </a:p>
          <a:p>
            <a:pPr lvl="1">
              <a:lnSpc>
                <a:spcPct val="80000"/>
              </a:lnSpc>
            </a:pPr>
            <a:r>
              <a:rPr lang="en-US" altLang="he-IL" sz="2400" smtClean="0">
                <a:solidFill>
                  <a:schemeClr val="bg1"/>
                </a:solidFill>
              </a:rPr>
              <a:t>Prolog</a:t>
            </a:r>
          </a:p>
          <a:p>
            <a:pPr lvl="1">
              <a:lnSpc>
                <a:spcPct val="80000"/>
              </a:lnSpc>
            </a:pPr>
            <a:endParaRPr lang="en-US" altLang="he-IL" sz="2400" smtClean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Generated Code Execution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289050" y="2251075"/>
            <a:ext cx="1655763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/>
              <a:t>PUSH 2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PUSH 3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PUSH 4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MULT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PUSH 9</a:t>
            </a:r>
          </a:p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</a:rPr>
              <a:t>ADD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MULT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PRINT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V="1">
            <a:off x="0" y="5303838"/>
            <a:ext cx="1230313" cy="174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014913" y="1938338"/>
            <a:ext cx="1401762" cy="1776412"/>
            <a:chOff x="3159" y="1221"/>
            <a:chExt cx="883" cy="1119"/>
          </a:xfrm>
        </p:grpSpPr>
        <p:sp>
          <p:nvSpPr>
            <p:cNvPr id="60425" name="Text Box 6"/>
            <p:cNvSpPr txBox="1">
              <a:spLocks noChangeArrowheads="1"/>
            </p:cNvSpPr>
            <p:nvPr/>
          </p:nvSpPr>
          <p:spPr bwMode="auto">
            <a:xfrm>
              <a:off x="3159" y="1221"/>
              <a:ext cx="7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Stack</a:t>
              </a:r>
            </a:p>
          </p:txBody>
        </p:sp>
        <p:sp>
          <p:nvSpPr>
            <p:cNvPr id="60426" name="Text Box 7"/>
            <p:cNvSpPr txBox="1">
              <a:spLocks noChangeArrowheads="1"/>
            </p:cNvSpPr>
            <p:nvPr/>
          </p:nvSpPr>
          <p:spPr bwMode="auto">
            <a:xfrm>
              <a:off x="3393" y="1707"/>
              <a:ext cx="649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21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2</a:t>
              </a:r>
            </a:p>
          </p:txBody>
        </p:sp>
      </p:grpSp>
      <p:grpSp>
        <p:nvGrpSpPr>
          <p:cNvPr id="60422" name="Group 8"/>
          <p:cNvGrpSpPr>
            <a:grpSpLocks/>
          </p:cNvGrpSpPr>
          <p:nvPr/>
        </p:nvGrpSpPr>
        <p:grpSpPr bwMode="auto">
          <a:xfrm>
            <a:off x="3278188" y="1931988"/>
            <a:ext cx="1401762" cy="2324100"/>
            <a:chOff x="3159" y="1221"/>
            <a:chExt cx="883" cy="1464"/>
          </a:xfrm>
        </p:grpSpPr>
        <p:sp>
          <p:nvSpPr>
            <p:cNvPr id="60423" name="Text Box 9"/>
            <p:cNvSpPr txBox="1">
              <a:spLocks noChangeArrowheads="1"/>
            </p:cNvSpPr>
            <p:nvPr/>
          </p:nvSpPr>
          <p:spPr bwMode="auto">
            <a:xfrm>
              <a:off x="3159" y="1221"/>
              <a:ext cx="7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Stack</a:t>
              </a:r>
            </a:p>
          </p:txBody>
        </p:sp>
        <p:sp>
          <p:nvSpPr>
            <p:cNvPr id="60424" name="Text Box 10"/>
            <p:cNvSpPr txBox="1">
              <a:spLocks noChangeArrowheads="1"/>
            </p:cNvSpPr>
            <p:nvPr/>
          </p:nvSpPr>
          <p:spPr bwMode="auto">
            <a:xfrm>
              <a:off x="3393" y="1707"/>
              <a:ext cx="649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9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12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Generated Code Execution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289050" y="2251075"/>
            <a:ext cx="1655763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/>
              <a:t>PUSH 2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PUSH 3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PUSH 4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MULT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PUSH 9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ADD</a:t>
            </a:r>
          </a:p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</a:rPr>
              <a:t>MULT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PRINT</a:t>
            </a:r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 flipV="1">
            <a:off x="0" y="5770563"/>
            <a:ext cx="1230313" cy="174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014913" y="1938338"/>
            <a:ext cx="1401762" cy="1228725"/>
            <a:chOff x="3159" y="1221"/>
            <a:chExt cx="883" cy="774"/>
          </a:xfrm>
        </p:grpSpPr>
        <p:sp>
          <p:nvSpPr>
            <p:cNvPr id="61449" name="Text Box 6"/>
            <p:cNvSpPr txBox="1">
              <a:spLocks noChangeArrowheads="1"/>
            </p:cNvSpPr>
            <p:nvPr/>
          </p:nvSpPr>
          <p:spPr bwMode="auto">
            <a:xfrm>
              <a:off x="3159" y="1221"/>
              <a:ext cx="7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Stack</a:t>
              </a:r>
            </a:p>
          </p:txBody>
        </p:sp>
        <p:sp>
          <p:nvSpPr>
            <p:cNvPr id="61450" name="Text Box 7"/>
            <p:cNvSpPr txBox="1">
              <a:spLocks noChangeArrowheads="1"/>
            </p:cNvSpPr>
            <p:nvPr/>
          </p:nvSpPr>
          <p:spPr bwMode="auto">
            <a:xfrm>
              <a:off x="3393" y="1707"/>
              <a:ext cx="6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42</a:t>
              </a:r>
            </a:p>
          </p:txBody>
        </p:sp>
      </p:grpSp>
      <p:grpSp>
        <p:nvGrpSpPr>
          <p:cNvPr id="61446" name="Group 8"/>
          <p:cNvGrpSpPr>
            <a:grpSpLocks/>
          </p:cNvGrpSpPr>
          <p:nvPr/>
        </p:nvGrpSpPr>
        <p:grpSpPr bwMode="auto">
          <a:xfrm>
            <a:off x="3278188" y="1931988"/>
            <a:ext cx="1401762" cy="1776412"/>
            <a:chOff x="3159" y="1221"/>
            <a:chExt cx="883" cy="1119"/>
          </a:xfrm>
        </p:grpSpPr>
        <p:sp>
          <p:nvSpPr>
            <p:cNvPr id="61447" name="Text Box 9"/>
            <p:cNvSpPr txBox="1">
              <a:spLocks noChangeArrowheads="1"/>
            </p:cNvSpPr>
            <p:nvPr/>
          </p:nvSpPr>
          <p:spPr bwMode="auto">
            <a:xfrm>
              <a:off x="3159" y="1221"/>
              <a:ext cx="7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Stack</a:t>
              </a:r>
            </a:p>
          </p:txBody>
        </p:sp>
        <p:sp>
          <p:nvSpPr>
            <p:cNvPr id="61448" name="Text Box 10"/>
            <p:cNvSpPr txBox="1">
              <a:spLocks noChangeArrowheads="1"/>
            </p:cNvSpPr>
            <p:nvPr/>
          </p:nvSpPr>
          <p:spPr bwMode="auto">
            <a:xfrm>
              <a:off x="3393" y="1707"/>
              <a:ext cx="649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21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Generated Code Execution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289050" y="2251075"/>
            <a:ext cx="1655763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/>
              <a:t>PUSH 2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PUSH 3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PUSH 4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MULT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PUSH 9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ADD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MULT</a:t>
            </a:r>
          </a:p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</a:rPr>
              <a:t>PRINT</a:t>
            </a: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 flipV="1">
            <a:off x="0" y="6318250"/>
            <a:ext cx="1230313" cy="174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014913" y="1938338"/>
            <a:ext cx="1401762" cy="1228725"/>
            <a:chOff x="3159" y="1221"/>
            <a:chExt cx="883" cy="774"/>
          </a:xfrm>
        </p:grpSpPr>
        <p:sp>
          <p:nvSpPr>
            <p:cNvPr id="62473" name="Text Box 6"/>
            <p:cNvSpPr txBox="1">
              <a:spLocks noChangeArrowheads="1"/>
            </p:cNvSpPr>
            <p:nvPr/>
          </p:nvSpPr>
          <p:spPr bwMode="auto">
            <a:xfrm>
              <a:off x="3159" y="1221"/>
              <a:ext cx="7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Stack</a:t>
              </a:r>
            </a:p>
          </p:txBody>
        </p:sp>
        <p:sp>
          <p:nvSpPr>
            <p:cNvPr id="62474" name="Text Box 7"/>
            <p:cNvSpPr txBox="1">
              <a:spLocks noChangeArrowheads="1"/>
            </p:cNvSpPr>
            <p:nvPr/>
          </p:nvSpPr>
          <p:spPr bwMode="auto">
            <a:xfrm>
              <a:off x="3393" y="1707"/>
              <a:ext cx="6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62470" name="Group 8"/>
          <p:cNvGrpSpPr>
            <a:grpSpLocks/>
          </p:cNvGrpSpPr>
          <p:nvPr/>
        </p:nvGrpSpPr>
        <p:grpSpPr bwMode="auto">
          <a:xfrm>
            <a:off x="3278188" y="1931988"/>
            <a:ext cx="1401762" cy="1228725"/>
            <a:chOff x="3159" y="1221"/>
            <a:chExt cx="883" cy="774"/>
          </a:xfrm>
        </p:grpSpPr>
        <p:sp>
          <p:nvSpPr>
            <p:cNvPr id="62471" name="Text Box 9"/>
            <p:cNvSpPr txBox="1">
              <a:spLocks noChangeArrowheads="1"/>
            </p:cNvSpPr>
            <p:nvPr/>
          </p:nvSpPr>
          <p:spPr bwMode="auto">
            <a:xfrm>
              <a:off x="3159" y="1221"/>
              <a:ext cx="7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Stack</a:t>
              </a:r>
            </a:p>
          </p:txBody>
        </p:sp>
        <p:sp>
          <p:nvSpPr>
            <p:cNvPr id="62472" name="Text Box 10"/>
            <p:cNvSpPr txBox="1">
              <a:spLocks noChangeArrowheads="1"/>
            </p:cNvSpPr>
            <p:nvPr/>
          </p:nvSpPr>
          <p:spPr bwMode="auto">
            <a:xfrm>
              <a:off x="3393" y="1707"/>
              <a:ext cx="6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42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Interpretation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Bottom-up evaluation of expressions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The same interface of the compiler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125413" y="530225"/>
            <a:ext cx="8321675" cy="567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800"/>
              <a:t>#include    "parser.h"      </a:t>
            </a:r>
          </a:p>
          <a:p>
            <a:pPr algn="l"/>
            <a:r>
              <a:rPr lang="en-US" altLang="en-US" sz="1800"/>
              <a:t>#include </a:t>
            </a:r>
            <a:r>
              <a:rPr lang="en-US" altLang="en-US"/>
              <a:t>"</a:t>
            </a:r>
            <a:r>
              <a:rPr lang="en-US" altLang="en-US" sz="1800"/>
              <a:t>backend.h</a:t>
            </a:r>
            <a:r>
              <a:rPr lang="en-US" altLang="en-US"/>
              <a:t>"</a:t>
            </a:r>
            <a:endParaRPr lang="en-US" altLang="en-US" sz="1800"/>
          </a:p>
          <a:p>
            <a:pPr algn="l"/>
            <a:r>
              <a:rPr lang="en-US" altLang="en-US" sz="1800"/>
              <a:t>static int Interpret_expression(Expression *expr) {</a:t>
            </a:r>
          </a:p>
          <a:p>
            <a:pPr algn="l"/>
            <a:r>
              <a:rPr lang="en-US" altLang="en-US" sz="1800"/>
              <a:t>    switch (expr-&gt;type) {</a:t>
            </a:r>
          </a:p>
          <a:p>
            <a:pPr algn="l"/>
            <a:r>
              <a:rPr lang="en-US" altLang="en-US" sz="1800"/>
              <a:t>    case 'D':</a:t>
            </a:r>
          </a:p>
          <a:p>
            <a:pPr algn="l"/>
            <a:r>
              <a:rPr lang="en-US" altLang="en-US" sz="1800"/>
              <a:t>        return expr-&gt;value;</a:t>
            </a:r>
          </a:p>
          <a:p>
            <a:pPr algn="l"/>
            <a:r>
              <a:rPr lang="en-US" altLang="en-US" sz="1800"/>
              <a:t>        break;</a:t>
            </a:r>
          </a:p>
          <a:p>
            <a:pPr algn="l"/>
            <a:r>
              <a:rPr lang="en-US" altLang="en-US" sz="1800"/>
              <a:t>    case 'P': {</a:t>
            </a:r>
          </a:p>
          <a:p>
            <a:pPr algn="l"/>
            <a:r>
              <a:rPr lang="en-US" altLang="en-US" sz="1800"/>
              <a:t>        int e_left = Interpret_expression(expr-&gt;left);</a:t>
            </a:r>
          </a:p>
          <a:p>
            <a:pPr algn="l"/>
            <a:r>
              <a:rPr lang="en-US" altLang="en-US" sz="1800"/>
              <a:t>        int e_right = Interpret_expression(expr-&gt;right);</a:t>
            </a:r>
          </a:p>
          <a:p>
            <a:pPr algn="l"/>
            <a:r>
              <a:rPr lang="en-US" altLang="en-US" sz="1800"/>
              <a:t>        switch (expr-&gt;oper) {</a:t>
            </a:r>
          </a:p>
          <a:p>
            <a:pPr algn="l"/>
            <a:r>
              <a:rPr lang="en-US" altLang="en-US" sz="1800"/>
              <a:t>        case '+': return e_left + e_right;</a:t>
            </a:r>
          </a:p>
          <a:p>
            <a:pPr algn="l"/>
            <a:r>
              <a:rPr lang="en-US" altLang="en-US" sz="1800"/>
              <a:t>        case '*': return e_left * e_right;</a:t>
            </a:r>
          </a:p>
          <a:p>
            <a:pPr algn="l"/>
            <a:r>
              <a:rPr lang="en-US" altLang="en-US" sz="1800"/>
              <a:t>        }}</a:t>
            </a:r>
          </a:p>
          <a:p>
            <a:pPr algn="l"/>
            <a:r>
              <a:rPr lang="en-US" altLang="en-US" sz="1800"/>
              <a:t>        break;</a:t>
            </a:r>
          </a:p>
          <a:p>
            <a:pPr algn="l"/>
            <a:r>
              <a:rPr lang="en-US" altLang="en-US" sz="1800"/>
              <a:t>    }</a:t>
            </a:r>
          </a:p>
          <a:p>
            <a:pPr algn="l"/>
            <a:r>
              <a:rPr lang="en-US" altLang="en-US" sz="1800"/>
              <a:t>}</a:t>
            </a:r>
          </a:p>
          <a:p>
            <a:pPr algn="l"/>
            <a:r>
              <a:rPr lang="en-US" altLang="en-US" sz="1800"/>
              <a:t>void Process(AST_node *icode) {</a:t>
            </a:r>
          </a:p>
          <a:p>
            <a:pPr algn="l"/>
            <a:r>
              <a:rPr lang="en-US" altLang="en-US" sz="1800"/>
              <a:t>    printf("%d\n", Interpret_expression(icode));</a:t>
            </a:r>
          </a:p>
          <a:p>
            <a:pPr algn="l"/>
            <a:r>
              <a:rPr lang="en-US" altLang="en-US" sz="18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Interpreting (2*((3*4)+9))</a:t>
            </a:r>
          </a:p>
        </p:txBody>
      </p:sp>
      <p:grpSp>
        <p:nvGrpSpPr>
          <p:cNvPr id="65539" name="Group 5"/>
          <p:cNvGrpSpPr>
            <a:grpSpLocks/>
          </p:cNvGrpSpPr>
          <p:nvPr/>
        </p:nvGrpSpPr>
        <p:grpSpPr bwMode="auto">
          <a:xfrm>
            <a:off x="3267075" y="2024063"/>
            <a:ext cx="1443038" cy="971550"/>
            <a:chOff x="855" y="1224"/>
            <a:chExt cx="909" cy="612"/>
          </a:xfrm>
        </p:grpSpPr>
        <p:sp>
          <p:nvSpPr>
            <p:cNvPr id="65584" name="Rectangle 6"/>
            <p:cNvSpPr>
              <a:spLocks noChangeArrowheads="1"/>
            </p:cNvSpPr>
            <p:nvPr/>
          </p:nvSpPr>
          <p:spPr bwMode="auto">
            <a:xfrm>
              <a:off x="855" y="1251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65585" name="Rectangle 7"/>
            <p:cNvSpPr>
              <a:spLocks noChangeArrowheads="1"/>
            </p:cNvSpPr>
            <p:nvPr/>
          </p:nvSpPr>
          <p:spPr bwMode="auto">
            <a:xfrm>
              <a:off x="1215" y="122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P</a:t>
              </a:r>
            </a:p>
          </p:txBody>
        </p:sp>
        <p:sp>
          <p:nvSpPr>
            <p:cNvPr id="65586" name="Line 8"/>
            <p:cNvSpPr>
              <a:spLocks noChangeShapeType="1"/>
            </p:cNvSpPr>
            <p:nvPr/>
          </p:nvSpPr>
          <p:spPr bwMode="auto">
            <a:xfrm flipV="1">
              <a:off x="864" y="1521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7" name="Line 9"/>
            <p:cNvSpPr>
              <a:spLocks noChangeShapeType="1"/>
            </p:cNvSpPr>
            <p:nvPr/>
          </p:nvSpPr>
          <p:spPr bwMode="auto">
            <a:xfrm>
              <a:off x="1125" y="1557"/>
              <a:ext cx="9" cy="234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8" name="Line 10"/>
            <p:cNvSpPr>
              <a:spLocks noChangeShapeType="1"/>
            </p:cNvSpPr>
            <p:nvPr/>
          </p:nvSpPr>
          <p:spPr bwMode="auto">
            <a:xfrm>
              <a:off x="1440" y="1539"/>
              <a:ext cx="0" cy="24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9" name="Text Box 11"/>
            <p:cNvSpPr txBox="1">
              <a:spLocks noChangeArrowheads="1"/>
            </p:cNvSpPr>
            <p:nvPr/>
          </p:nvSpPr>
          <p:spPr bwMode="auto">
            <a:xfrm>
              <a:off x="1161" y="1548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*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sp>
        <p:nvSpPr>
          <p:cNvPr id="65540" name="Text Box 12"/>
          <p:cNvSpPr txBox="1">
            <a:spLocks noChangeArrowheads="1"/>
          </p:cNvSpPr>
          <p:nvPr/>
        </p:nvSpPr>
        <p:spPr bwMode="auto">
          <a:xfrm>
            <a:off x="3495675" y="3167063"/>
            <a:ext cx="108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oper</a:t>
            </a:r>
          </a:p>
        </p:txBody>
      </p:sp>
      <p:sp>
        <p:nvSpPr>
          <p:cNvPr id="65541" name="Text Box 13"/>
          <p:cNvSpPr txBox="1">
            <a:spLocks noChangeArrowheads="1"/>
          </p:cNvSpPr>
          <p:nvPr/>
        </p:nvSpPr>
        <p:spPr bwMode="auto">
          <a:xfrm>
            <a:off x="2147888" y="2090738"/>
            <a:ext cx="108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type</a:t>
            </a:r>
          </a:p>
        </p:txBody>
      </p:sp>
      <p:sp>
        <p:nvSpPr>
          <p:cNvPr id="65542" name="Text Box 14"/>
          <p:cNvSpPr txBox="1">
            <a:spLocks noChangeArrowheads="1"/>
          </p:cNvSpPr>
          <p:nvPr/>
        </p:nvSpPr>
        <p:spPr bwMode="auto">
          <a:xfrm>
            <a:off x="2257425" y="2500313"/>
            <a:ext cx="108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left</a:t>
            </a:r>
          </a:p>
        </p:txBody>
      </p:sp>
      <p:sp>
        <p:nvSpPr>
          <p:cNvPr id="65543" name="Text Box 15"/>
          <p:cNvSpPr txBox="1">
            <a:spLocks noChangeArrowheads="1"/>
          </p:cNvSpPr>
          <p:nvPr/>
        </p:nvSpPr>
        <p:spPr bwMode="auto">
          <a:xfrm>
            <a:off x="4552950" y="2481263"/>
            <a:ext cx="108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right</a:t>
            </a:r>
          </a:p>
        </p:txBody>
      </p:sp>
      <p:grpSp>
        <p:nvGrpSpPr>
          <p:cNvPr id="65544" name="Group 16"/>
          <p:cNvGrpSpPr>
            <a:grpSpLocks/>
          </p:cNvGrpSpPr>
          <p:nvPr/>
        </p:nvGrpSpPr>
        <p:grpSpPr bwMode="auto">
          <a:xfrm>
            <a:off x="4891088" y="3319463"/>
            <a:ext cx="1443037" cy="971550"/>
            <a:chOff x="855" y="1224"/>
            <a:chExt cx="909" cy="612"/>
          </a:xfrm>
        </p:grpSpPr>
        <p:sp>
          <p:nvSpPr>
            <p:cNvPr id="65578" name="Rectangle 17"/>
            <p:cNvSpPr>
              <a:spLocks noChangeArrowheads="1"/>
            </p:cNvSpPr>
            <p:nvPr/>
          </p:nvSpPr>
          <p:spPr bwMode="auto">
            <a:xfrm>
              <a:off x="855" y="1251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65579" name="Rectangle 18"/>
            <p:cNvSpPr>
              <a:spLocks noChangeArrowheads="1"/>
            </p:cNvSpPr>
            <p:nvPr/>
          </p:nvSpPr>
          <p:spPr bwMode="auto">
            <a:xfrm>
              <a:off x="1215" y="122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P</a:t>
              </a:r>
            </a:p>
          </p:txBody>
        </p:sp>
        <p:sp>
          <p:nvSpPr>
            <p:cNvPr id="65580" name="Line 19"/>
            <p:cNvSpPr>
              <a:spLocks noChangeShapeType="1"/>
            </p:cNvSpPr>
            <p:nvPr/>
          </p:nvSpPr>
          <p:spPr bwMode="auto">
            <a:xfrm flipV="1">
              <a:off x="864" y="1521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1" name="Line 20"/>
            <p:cNvSpPr>
              <a:spLocks noChangeShapeType="1"/>
            </p:cNvSpPr>
            <p:nvPr/>
          </p:nvSpPr>
          <p:spPr bwMode="auto">
            <a:xfrm>
              <a:off x="1125" y="1557"/>
              <a:ext cx="9" cy="234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2" name="Line 21"/>
            <p:cNvSpPr>
              <a:spLocks noChangeShapeType="1"/>
            </p:cNvSpPr>
            <p:nvPr/>
          </p:nvSpPr>
          <p:spPr bwMode="auto">
            <a:xfrm>
              <a:off x="1440" y="1539"/>
              <a:ext cx="0" cy="24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3" name="Text Box 22"/>
            <p:cNvSpPr txBox="1">
              <a:spLocks noChangeArrowheads="1"/>
            </p:cNvSpPr>
            <p:nvPr/>
          </p:nvSpPr>
          <p:spPr bwMode="auto">
            <a:xfrm>
              <a:off x="1161" y="1548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+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grpSp>
        <p:nvGrpSpPr>
          <p:cNvPr id="65545" name="Group 23"/>
          <p:cNvGrpSpPr>
            <a:grpSpLocks/>
          </p:cNvGrpSpPr>
          <p:nvPr/>
        </p:nvGrpSpPr>
        <p:grpSpPr bwMode="auto">
          <a:xfrm>
            <a:off x="3271838" y="4429125"/>
            <a:ext cx="1443037" cy="971550"/>
            <a:chOff x="855" y="1224"/>
            <a:chExt cx="909" cy="612"/>
          </a:xfrm>
        </p:grpSpPr>
        <p:sp>
          <p:nvSpPr>
            <p:cNvPr id="65572" name="Rectangle 24"/>
            <p:cNvSpPr>
              <a:spLocks noChangeArrowheads="1"/>
            </p:cNvSpPr>
            <p:nvPr/>
          </p:nvSpPr>
          <p:spPr bwMode="auto">
            <a:xfrm>
              <a:off x="855" y="1251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65573" name="Rectangle 25"/>
            <p:cNvSpPr>
              <a:spLocks noChangeArrowheads="1"/>
            </p:cNvSpPr>
            <p:nvPr/>
          </p:nvSpPr>
          <p:spPr bwMode="auto">
            <a:xfrm>
              <a:off x="1215" y="122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P</a:t>
              </a:r>
            </a:p>
          </p:txBody>
        </p:sp>
        <p:sp>
          <p:nvSpPr>
            <p:cNvPr id="65574" name="Line 26"/>
            <p:cNvSpPr>
              <a:spLocks noChangeShapeType="1"/>
            </p:cNvSpPr>
            <p:nvPr/>
          </p:nvSpPr>
          <p:spPr bwMode="auto">
            <a:xfrm flipV="1">
              <a:off x="864" y="1521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5" name="Line 27"/>
            <p:cNvSpPr>
              <a:spLocks noChangeShapeType="1"/>
            </p:cNvSpPr>
            <p:nvPr/>
          </p:nvSpPr>
          <p:spPr bwMode="auto">
            <a:xfrm>
              <a:off x="1125" y="1557"/>
              <a:ext cx="9" cy="234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6" name="Line 28"/>
            <p:cNvSpPr>
              <a:spLocks noChangeShapeType="1"/>
            </p:cNvSpPr>
            <p:nvPr/>
          </p:nvSpPr>
          <p:spPr bwMode="auto">
            <a:xfrm>
              <a:off x="1440" y="1539"/>
              <a:ext cx="0" cy="24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7" name="Text Box 29"/>
            <p:cNvSpPr txBox="1">
              <a:spLocks noChangeArrowheads="1"/>
            </p:cNvSpPr>
            <p:nvPr/>
          </p:nvSpPr>
          <p:spPr bwMode="auto">
            <a:xfrm>
              <a:off x="1161" y="1548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*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grpSp>
        <p:nvGrpSpPr>
          <p:cNvPr id="65546" name="Group 30"/>
          <p:cNvGrpSpPr>
            <a:grpSpLocks/>
          </p:cNvGrpSpPr>
          <p:nvPr/>
        </p:nvGrpSpPr>
        <p:grpSpPr bwMode="auto">
          <a:xfrm>
            <a:off x="2124075" y="3352800"/>
            <a:ext cx="1443038" cy="971550"/>
            <a:chOff x="243" y="2016"/>
            <a:chExt cx="909" cy="612"/>
          </a:xfrm>
        </p:grpSpPr>
        <p:sp>
          <p:nvSpPr>
            <p:cNvPr id="65568" name="Rectangle 31"/>
            <p:cNvSpPr>
              <a:spLocks noChangeArrowheads="1"/>
            </p:cNvSpPr>
            <p:nvPr/>
          </p:nvSpPr>
          <p:spPr bwMode="auto">
            <a:xfrm>
              <a:off x="243" y="2043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65569" name="Rectangle 32"/>
            <p:cNvSpPr>
              <a:spLocks noChangeArrowheads="1"/>
            </p:cNvSpPr>
            <p:nvPr/>
          </p:nvSpPr>
          <p:spPr bwMode="auto">
            <a:xfrm>
              <a:off x="587" y="201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  <p:sp>
          <p:nvSpPr>
            <p:cNvPr id="65570" name="Line 33"/>
            <p:cNvSpPr>
              <a:spLocks noChangeShapeType="1"/>
            </p:cNvSpPr>
            <p:nvPr/>
          </p:nvSpPr>
          <p:spPr bwMode="auto">
            <a:xfrm flipV="1">
              <a:off x="252" y="2313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1" name="Text Box 34"/>
            <p:cNvSpPr txBox="1">
              <a:spLocks noChangeArrowheads="1"/>
            </p:cNvSpPr>
            <p:nvPr/>
          </p:nvSpPr>
          <p:spPr bwMode="auto">
            <a:xfrm>
              <a:off x="558" y="2340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2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grpSp>
        <p:nvGrpSpPr>
          <p:cNvPr id="65547" name="Group 35"/>
          <p:cNvGrpSpPr>
            <a:grpSpLocks/>
          </p:cNvGrpSpPr>
          <p:nvPr/>
        </p:nvGrpSpPr>
        <p:grpSpPr bwMode="auto">
          <a:xfrm>
            <a:off x="6319838" y="4462463"/>
            <a:ext cx="1443037" cy="971550"/>
            <a:chOff x="243" y="2016"/>
            <a:chExt cx="909" cy="612"/>
          </a:xfrm>
        </p:grpSpPr>
        <p:sp>
          <p:nvSpPr>
            <p:cNvPr id="65564" name="Rectangle 36"/>
            <p:cNvSpPr>
              <a:spLocks noChangeArrowheads="1"/>
            </p:cNvSpPr>
            <p:nvPr/>
          </p:nvSpPr>
          <p:spPr bwMode="auto">
            <a:xfrm>
              <a:off x="243" y="2043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65565" name="Rectangle 37"/>
            <p:cNvSpPr>
              <a:spLocks noChangeArrowheads="1"/>
            </p:cNvSpPr>
            <p:nvPr/>
          </p:nvSpPr>
          <p:spPr bwMode="auto">
            <a:xfrm>
              <a:off x="587" y="201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  <p:sp>
          <p:nvSpPr>
            <p:cNvPr id="65566" name="Line 38"/>
            <p:cNvSpPr>
              <a:spLocks noChangeShapeType="1"/>
            </p:cNvSpPr>
            <p:nvPr/>
          </p:nvSpPr>
          <p:spPr bwMode="auto">
            <a:xfrm flipV="1">
              <a:off x="252" y="2313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7" name="Text Box 39"/>
            <p:cNvSpPr txBox="1">
              <a:spLocks noChangeArrowheads="1"/>
            </p:cNvSpPr>
            <p:nvPr/>
          </p:nvSpPr>
          <p:spPr bwMode="auto">
            <a:xfrm>
              <a:off x="558" y="2340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9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grpSp>
        <p:nvGrpSpPr>
          <p:cNvPr id="65548" name="Group 40"/>
          <p:cNvGrpSpPr>
            <a:grpSpLocks/>
          </p:cNvGrpSpPr>
          <p:nvPr/>
        </p:nvGrpSpPr>
        <p:grpSpPr bwMode="auto">
          <a:xfrm>
            <a:off x="4829175" y="5729288"/>
            <a:ext cx="1443038" cy="971550"/>
            <a:chOff x="243" y="2016"/>
            <a:chExt cx="909" cy="612"/>
          </a:xfrm>
        </p:grpSpPr>
        <p:sp>
          <p:nvSpPr>
            <p:cNvPr id="65560" name="Rectangle 41"/>
            <p:cNvSpPr>
              <a:spLocks noChangeArrowheads="1"/>
            </p:cNvSpPr>
            <p:nvPr/>
          </p:nvSpPr>
          <p:spPr bwMode="auto">
            <a:xfrm>
              <a:off x="243" y="2043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65561" name="Rectangle 42"/>
            <p:cNvSpPr>
              <a:spLocks noChangeArrowheads="1"/>
            </p:cNvSpPr>
            <p:nvPr/>
          </p:nvSpPr>
          <p:spPr bwMode="auto">
            <a:xfrm>
              <a:off x="587" y="201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  <p:sp>
          <p:nvSpPr>
            <p:cNvPr id="65562" name="Line 43"/>
            <p:cNvSpPr>
              <a:spLocks noChangeShapeType="1"/>
            </p:cNvSpPr>
            <p:nvPr/>
          </p:nvSpPr>
          <p:spPr bwMode="auto">
            <a:xfrm flipV="1">
              <a:off x="252" y="2313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3" name="Text Box 44"/>
            <p:cNvSpPr txBox="1">
              <a:spLocks noChangeArrowheads="1"/>
            </p:cNvSpPr>
            <p:nvPr/>
          </p:nvSpPr>
          <p:spPr bwMode="auto">
            <a:xfrm>
              <a:off x="558" y="2340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4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grpSp>
        <p:nvGrpSpPr>
          <p:cNvPr id="65549" name="Group 45"/>
          <p:cNvGrpSpPr>
            <a:grpSpLocks/>
          </p:cNvGrpSpPr>
          <p:nvPr/>
        </p:nvGrpSpPr>
        <p:grpSpPr bwMode="auto">
          <a:xfrm>
            <a:off x="1809750" y="5767388"/>
            <a:ext cx="1443038" cy="971550"/>
            <a:chOff x="243" y="2016"/>
            <a:chExt cx="909" cy="612"/>
          </a:xfrm>
        </p:grpSpPr>
        <p:sp>
          <p:nvSpPr>
            <p:cNvPr id="65556" name="Rectangle 46"/>
            <p:cNvSpPr>
              <a:spLocks noChangeArrowheads="1"/>
            </p:cNvSpPr>
            <p:nvPr/>
          </p:nvSpPr>
          <p:spPr bwMode="auto">
            <a:xfrm>
              <a:off x="243" y="2043"/>
              <a:ext cx="909" cy="5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e-IL" altLang="en-US">
                <a:cs typeface="Times New Roman" panose="02020603050405020304" pitchFamily="18" charset="0"/>
              </a:endParaRPr>
            </a:p>
          </p:txBody>
        </p:sp>
        <p:sp>
          <p:nvSpPr>
            <p:cNvPr id="65557" name="Rectangle 47"/>
            <p:cNvSpPr>
              <a:spLocks noChangeArrowheads="1"/>
            </p:cNvSpPr>
            <p:nvPr/>
          </p:nvSpPr>
          <p:spPr bwMode="auto">
            <a:xfrm>
              <a:off x="587" y="201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  <p:sp>
          <p:nvSpPr>
            <p:cNvPr id="65558" name="Line 48"/>
            <p:cNvSpPr>
              <a:spLocks noChangeShapeType="1"/>
            </p:cNvSpPr>
            <p:nvPr/>
          </p:nvSpPr>
          <p:spPr bwMode="auto">
            <a:xfrm flipV="1">
              <a:off x="252" y="2313"/>
              <a:ext cx="873" cy="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9" name="Text Box 49"/>
            <p:cNvSpPr txBox="1">
              <a:spLocks noChangeArrowheads="1"/>
            </p:cNvSpPr>
            <p:nvPr/>
          </p:nvSpPr>
          <p:spPr bwMode="auto">
            <a:xfrm>
              <a:off x="558" y="2340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he-IL" altLang="en-US">
                  <a:cs typeface="Times New Roman" panose="02020603050405020304" pitchFamily="18" charset="0"/>
                </a:rPr>
                <a:t>3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sp>
        <p:nvSpPr>
          <p:cNvPr id="65550" name="Line 50"/>
          <p:cNvSpPr>
            <a:spLocks noChangeShapeType="1"/>
          </p:cNvSpPr>
          <p:nvPr/>
        </p:nvSpPr>
        <p:spPr bwMode="auto">
          <a:xfrm flipH="1">
            <a:off x="2859088" y="2762250"/>
            <a:ext cx="663575" cy="62071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Line 51"/>
          <p:cNvSpPr>
            <a:spLocks noChangeShapeType="1"/>
          </p:cNvSpPr>
          <p:nvPr/>
        </p:nvSpPr>
        <p:spPr bwMode="auto">
          <a:xfrm>
            <a:off x="4378325" y="2674938"/>
            <a:ext cx="1135063" cy="69215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Line 52"/>
          <p:cNvSpPr>
            <a:spLocks noChangeShapeType="1"/>
          </p:cNvSpPr>
          <p:nvPr/>
        </p:nvSpPr>
        <p:spPr bwMode="auto">
          <a:xfrm flipH="1">
            <a:off x="4141788" y="4016375"/>
            <a:ext cx="869950" cy="457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Line 53"/>
          <p:cNvSpPr>
            <a:spLocks noChangeShapeType="1"/>
          </p:cNvSpPr>
          <p:nvPr/>
        </p:nvSpPr>
        <p:spPr bwMode="auto">
          <a:xfrm>
            <a:off x="5926138" y="3927475"/>
            <a:ext cx="1181100" cy="59055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54"/>
          <p:cNvSpPr>
            <a:spLocks noChangeShapeType="1"/>
          </p:cNvSpPr>
          <p:nvPr/>
        </p:nvSpPr>
        <p:spPr bwMode="auto">
          <a:xfrm>
            <a:off x="4437063" y="5181600"/>
            <a:ext cx="958850" cy="5746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5" name="Line 55"/>
          <p:cNvSpPr>
            <a:spLocks noChangeShapeType="1"/>
          </p:cNvSpPr>
          <p:nvPr/>
        </p:nvSpPr>
        <p:spPr bwMode="auto">
          <a:xfrm flipH="1">
            <a:off x="2755900" y="5167313"/>
            <a:ext cx="781050" cy="6778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>
                <a:solidFill>
                  <a:schemeClr val="bg1"/>
                </a:solidFill>
              </a:rPr>
              <a:t>A More Realistic Compiler</a:t>
            </a:r>
          </a:p>
        </p:txBody>
      </p:sp>
      <p:sp>
        <p:nvSpPr>
          <p:cNvPr id="66563" name="Text Box 5"/>
          <p:cNvSpPr txBox="1">
            <a:spLocks noChangeArrowheads="1"/>
          </p:cNvSpPr>
          <p:nvPr/>
        </p:nvSpPr>
        <p:spPr bwMode="auto">
          <a:xfrm>
            <a:off x="0" y="3371850"/>
            <a:ext cx="84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file</a:t>
            </a:r>
          </a:p>
        </p:txBody>
      </p:sp>
      <p:sp>
        <p:nvSpPr>
          <p:cNvPr id="66564" name="Text Box 6"/>
          <p:cNvSpPr txBox="1">
            <a:spLocks noChangeArrowheads="1"/>
          </p:cNvSpPr>
          <p:nvPr/>
        </p:nvSpPr>
        <p:spPr bwMode="auto">
          <a:xfrm>
            <a:off x="1195388" y="1738313"/>
            <a:ext cx="2057400" cy="817562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cs typeface="Times New Roman" panose="02020603050405020304" pitchFamily="18" charset="0"/>
              </a:rPr>
              <a:t>Program text 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cs typeface="Times New Roman" panose="02020603050405020304" pitchFamily="18" charset="0"/>
              </a:rPr>
              <a:t>input</a:t>
            </a:r>
          </a:p>
        </p:txBody>
      </p:sp>
      <p:sp>
        <p:nvSpPr>
          <p:cNvPr id="66565" name="Text Box 7"/>
          <p:cNvSpPr txBox="1">
            <a:spLocks noChangeArrowheads="1"/>
          </p:cNvSpPr>
          <p:nvPr/>
        </p:nvSpPr>
        <p:spPr bwMode="auto">
          <a:xfrm>
            <a:off x="1162050" y="3205163"/>
            <a:ext cx="2057400" cy="404812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cs typeface="Times New Roman" panose="02020603050405020304" pitchFamily="18" charset="0"/>
              </a:rPr>
              <a:t>Lexical Analysis</a:t>
            </a:r>
          </a:p>
        </p:txBody>
      </p:sp>
      <p:sp>
        <p:nvSpPr>
          <p:cNvPr id="66566" name="Text Box 8"/>
          <p:cNvSpPr txBox="1">
            <a:spLocks noChangeArrowheads="1"/>
          </p:cNvSpPr>
          <p:nvPr/>
        </p:nvSpPr>
        <p:spPr bwMode="auto">
          <a:xfrm>
            <a:off x="1157288" y="3971925"/>
            <a:ext cx="2057400" cy="40481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cs typeface="Times New Roman" panose="02020603050405020304" pitchFamily="18" charset="0"/>
              </a:rPr>
              <a:t>Syntax Analysis</a:t>
            </a:r>
          </a:p>
        </p:txBody>
      </p:sp>
      <p:sp>
        <p:nvSpPr>
          <p:cNvPr id="66567" name="Text Box 9"/>
          <p:cNvSpPr txBox="1">
            <a:spLocks noChangeArrowheads="1"/>
          </p:cNvSpPr>
          <p:nvPr/>
        </p:nvSpPr>
        <p:spPr bwMode="auto">
          <a:xfrm>
            <a:off x="1181100" y="4724400"/>
            <a:ext cx="2057400" cy="40481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cs typeface="Times New Roman" panose="02020603050405020304" pitchFamily="18" charset="0"/>
              </a:rPr>
              <a:t>Context Handling</a:t>
            </a:r>
          </a:p>
        </p:txBody>
      </p:sp>
      <p:sp>
        <p:nvSpPr>
          <p:cNvPr id="66568" name="Text Box 10"/>
          <p:cNvSpPr txBox="1">
            <a:spLocks noChangeArrowheads="1"/>
          </p:cNvSpPr>
          <p:nvPr/>
        </p:nvSpPr>
        <p:spPr bwMode="auto">
          <a:xfrm>
            <a:off x="1176338" y="5605463"/>
            <a:ext cx="2057400" cy="817562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cs typeface="Times New Roman" panose="02020603050405020304" pitchFamily="18" charset="0"/>
              </a:rPr>
              <a:t>Intermediate code 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cs typeface="Times New Roman" panose="02020603050405020304" pitchFamily="18" charset="0"/>
              </a:rPr>
              <a:t>generation</a:t>
            </a:r>
          </a:p>
        </p:txBody>
      </p:sp>
      <p:sp>
        <p:nvSpPr>
          <p:cNvPr id="66569" name="Text Box 11"/>
          <p:cNvSpPr txBox="1">
            <a:spLocks noChangeArrowheads="1"/>
          </p:cNvSpPr>
          <p:nvPr/>
        </p:nvSpPr>
        <p:spPr bwMode="auto">
          <a:xfrm>
            <a:off x="3757613" y="3500438"/>
            <a:ext cx="2057400" cy="404812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cs typeface="Times New Roman" panose="02020603050405020304" pitchFamily="18" charset="0"/>
              </a:rPr>
              <a:t>Intermediate code</a:t>
            </a:r>
          </a:p>
        </p:txBody>
      </p:sp>
      <p:sp>
        <p:nvSpPr>
          <p:cNvPr id="66570" name="Text Box 12"/>
          <p:cNvSpPr txBox="1">
            <a:spLocks noChangeArrowheads="1"/>
          </p:cNvSpPr>
          <p:nvPr/>
        </p:nvSpPr>
        <p:spPr bwMode="auto">
          <a:xfrm>
            <a:off x="6162675" y="1776413"/>
            <a:ext cx="2057400" cy="404812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cs typeface="Times New Roman" panose="02020603050405020304" pitchFamily="18" charset="0"/>
              </a:rPr>
              <a:t>IC optimization</a:t>
            </a:r>
          </a:p>
        </p:txBody>
      </p:sp>
      <p:sp>
        <p:nvSpPr>
          <p:cNvPr id="66571" name="Text Box 13"/>
          <p:cNvSpPr txBox="1">
            <a:spLocks noChangeArrowheads="1"/>
          </p:cNvSpPr>
          <p:nvPr/>
        </p:nvSpPr>
        <p:spPr bwMode="auto">
          <a:xfrm>
            <a:off x="6200775" y="2686050"/>
            <a:ext cx="2057400" cy="40481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cs typeface="Times New Roman" panose="02020603050405020304" pitchFamily="18" charset="0"/>
              </a:rPr>
              <a:t>Code generation</a:t>
            </a:r>
          </a:p>
        </p:txBody>
      </p:sp>
      <p:sp>
        <p:nvSpPr>
          <p:cNvPr id="66572" name="Text Box 14"/>
          <p:cNvSpPr txBox="1">
            <a:spLocks noChangeArrowheads="1"/>
          </p:cNvSpPr>
          <p:nvPr/>
        </p:nvSpPr>
        <p:spPr bwMode="auto">
          <a:xfrm>
            <a:off x="6196013" y="3438525"/>
            <a:ext cx="2057400" cy="81756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cs typeface="Times New Roman" panose="02020603050405020304" pitchFamily="18" charset="0"/>
              </a:rPr>
              <a:t>Target code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cs typeface="Times New Roman" panose="02020603050405020304" pitchFamily="18" charset="0"/>
              </a:rPr>
              <a:t>optimization</a:t>
            </a:r>
          </a:p>
        </p:txBody>
      </p:sp>
      <p:sp>
        <p:nvSpPr>
          <p:cNvPr id="66573" name="Text Box 15"/>
          <p:cNvSpPr txBox="1">
            <a:spLocks noChangeArrowheads="1"/>
          </p:cNvSpPr>
          <p:nvPr/>
        </p:nvSpPr>
        <p:spPr bwMode="auto">
          <a:xfrm>
            <a:off x="6248400" y="4576763"/>
            <a:ext cx="2057400" cy="67945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cs typeface="Times New Roman" panose="02020603050405020304" pitchFamily="18" charset="0"/>
              </a:rPr>
              <a:t>Machine code generation</a:t>
            </a:r>
          </a:p>
        </p:txBody>
      </p:sp>
      <p:sp>
        <p:nvSpPr>
          <p:cNvPr id="66574" name="Text Box 16"/>
          <p:cNvSpPr txBox="1">
            <a:spLocks noChangeArrowheads="1"/>
          </p:cNvSpPr>
          <p:nvPr/>
        </p:nvSpPr>
        <p:spPr bwMode="auto">
          <a:xfrm>
            <a:off x="6215063" y="5557838"/>
            <a:ext cx="2057400" cy="67945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cs typeface="Times New Roman" panose="02020603050405020304" pitchFamily="18" charset="0"/>
              </a:rPr>
              <a:t>Executable code generation</a:t>
            </a:r>
          </a:p>
        </p:txBody>
      </p:sp>
      <p:sp>
        <p:nvSpPr>
          <p:cNvPr id="66575" name="Text Box 17"/>
          <p:cNvSpPr txBox="1">
            <a:spLocks noChangeArrowheads="1"/>
          </p:cNvSpPr>
          <p:nvPr/>
        </p:nvSpPr>
        <p:spPr bwMode="auto">
          <a:xfrm>
            <a:off x="8224838" y="3367088"/>
            <a:ext cx="842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file</a:t>
            </a:r>
          </a:p>
        </p:txBody>
      </p:sp>
      <p:sp>
        <p:nvSpPr>
          <p:cNvPr id="66576" name="Text Box 18"/>
          <p:cNvSpPr txBox="1">
            <a:spLocks noChangeArrowheads="1"/>
          </p:cNvSpPr>
          <p:nvPr/>
        </p:nvSpPr>
        <p:spPr bwMode="auto">
          <a:xfrm>
            <a:off x="1295400" y="2595563"/>
            <a:ext cx="1671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characters</a:t>
            </a:r>
          </a:p>
        </p:txBody>
      </p:sp>
      <p:sp>
        <p:nvSpPr>
          <p:cNvPr id="66577" name="Text Box 19"/>
          <p:cNvSpPr txBox="1">
            <a:spLocks noChangeArrowheads="1"/>
          </p:cNvSpPr>
          <p:nvPr/>
        </p:nvSpPr>
        <p:spPr bwMode="auto">
          <a:xfrm>
            <a:off x="1447800" y="3505200"/>
            <a:ext cx="1671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tokens</a:t>
            </a:r>
          </a:p>
        </p:txBody>
      </p:sp>
      <p:sp>
        <p:nvSpPr>
          <p:cNvPr id="66578" name="Text Box 20"/>
          <p:cNvSpPr txBox="1">
            <a:spLocks noChangeArrowheads="1"/>
          </p:cNvSpPr>
          <p:nvPr/>
        </p:nvSpPr>
        <p:spPr bwMode="auto">
          <a:xfrm>
            <a:off x="1443038" y="4300538"/>
            <a:ext cx="1671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AST</a:t>
            </a:r>
          </a:p>
        </p:txBody>
      </p:sp>
      <p:sp>
        <p:nvSpPr>
          <p:cNvPr id="66579" name="Text Box 21"/>
          <p:cNvSpPr txBox="1">
            <a:spLocks noChangeArrowheads="1"/>
          </p:cNvSpPr>
          <p:nvPr/>
        </p:nvSpPr>
        <p:spPr bwMode="auto">
          <a:xfrm>
            <a:off x="966788" y="5138738"/>
            <a:ext cx="2343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Annotated AST</a:t>
            </a:r>
          </a:p>
        </p:txBody>
      </p:sp>
      <p:sp>
        <p:nvSpPr>
          <p:cNvPr id="66580" name="Text Box 22"/>
          <p:cNvSpPr txBox="1">
            <a:spLocks noChangeArrowheads="1"/>
          </p:cNvSpPr>
          <p:nvPr/>
        </p:nvSpPr>
        <p:spPr bwMode="auto">
          <a:xfrm>
            <a:off x="1119188" y="6348413"/>
            <a:ext cx="2343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IC</a:t>
            </a:r>
          </a:p>
        </p:txBody>
      </p:sp>
      <p:sp>
        <p:nvSpPr>
          <p:cNvPr id="66581" name="Text Box 23"/>
          <p:cNvSpPr txBox="1">
            <a:spLocks noChangeArrowheads="1"/>
          </p:cNvSpPr>
          <p:nvPr/>
        </p:nvSpPr>
        <p:spPr bwMode="auto">
          <a:xfrm>
            <a:off x="6086475" y="2214563"/>
            <a:ext cx="2343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IC</a:t>
            </a:r>
          </a:p>
        </p:txBody>
      </p:sp>
      <p:sp>
        <p:nvSpPr>
          <p:cNvPr id="66582" name="Text Box 24"/>
          <p:cNvSpPr txBox="1">
            <a:spLocks noChangeArrowheads="1"/>
          </p:cNvSpPr>
          <p:nvPr/>
        </p:nvSpPr>
        <p:spPr bwMode="auto">
          <a:xfrm>
            <a:off x="5924550" y="2995613"/>
            <a:ext cx="2871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symbolic instructions</a:t>
            </a:r>
          </a:p>
        </p:txBody>
      </p:sp>
      <p:sp>
        <p:nvSpPr>
          <p:cNvPr id="66583" name="Text Box 25"/>
          <p:cNvSpPr txBox="1">
            <a:spLocks noChangeArrowheads="1"/>
          </p:cNvSpPr>
          <p:nvPr/>
        </p:nvSpPr>
        <p:spPr bwMode="auto">
          <a:xfrm>
            <a:off x="5962650" y="4176713"/>
            <a:ext cx="2871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symbolic instructions</a:t>
            </a:r>
          </a:p>
        </p:txBody>
      </p:sp>
      <p:sp>
        <p:nvSpPr>
          <p:cNvPr id="66584" name="Text Box 26"/>
          <p:cNvSpPr txBox="1">
            <a:spLocks noChangeArrowheads="1"/>
          </p:cNvSpPr>
          <p:nvPr/>
        </p:nvSpPr>
        <p:spPr bwMode="auto">
          <a:xfrm>
            <a:off x="6115050" y="5157788"/>
            <a:ext cx="2871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</a:rPr>
              <a:t>bit patterns</a:t>
            </a:r>
          </a:p>
        </p:txBody>
      </p:sp>
      <p:cxnSp>
        <p:nvCxnSpPr>
          <p:cNvPr id="66585" name="AutoShape 27"/>
          <p:cNvCxnSpPr>
            <a:cxnSpLocks noChangeShapeType="1"/>
            <a:stCxn id="66563" idx="0"/>
            <a:endCxn id="66564" idx="1"/>
          </p:cNvCxnSpPr>
          <p:nvPr/>
        </p:nvCxnSpPr>
        <p:spPr bwMode="auto">
          <a:xfrm flipV="1">
            <a:off x="422275" y="2147888"/>
            <a:ext cx="754063" cy="1223962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6" name="AutoShape 28"/>
          <p:cNvCxnSpPr>
            <a:cxnSpLocks noChangeShapeType="1"/>
            <a:endCxn id="66569" idx="1"/>
          </p:cNvCxnSpPr>
          <p:nvPr/>
        </p:nvCxnSpPr>
        <p:spPr bwMode="auto">
          <a:xfrm flipV="1">
            <a:off x="3543300" y="3703638"/>
            <a:ext cx="195263" cy="2840037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7" name="AutoShape 29"/>
          <p:cNvCxnSpPr>
            <a:cxnSpLocks noChangeShapeType="1"/>
            <a:stCxn id="66569" idx="0"/>
            <a:endCxn id="66570" idx="1"/>
          </p:cNvCxnSpPr>
          <p:nvPr/>
        </p:nvCxnSpPr>
        <p:spPr bwMode="auto">
          <a:xfrm flipV="1">
            <a:off x="4786313" y="1979613"/>
            <a:ext cx="1357312" cy="1501775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8" name="AutoShape 30"/>
          <p:cNvCxnSpPr>
            <a:cxnSpLocks noChangeShapeType="1"/>
            <a:stCxn id="66574" idx="3"/>
            <a:endCxn id="66575" idx="2"/>
          </p:cNvCxnSpPr>
          <p:nvPr/>
        </p:nvCxnSpPr>
        <p:spPr bwMode="auto">
          <a:xfrm flipV="1">
            <a:off x="8291513" y="3824288"/>
            <a:ext cx="355600" cy="2073275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Runtime systems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>
                <a:solidFill>
                  <a:schemeClr val="bg1"/>
                </a:solidFill>
              </a:rPr>
              <a:t>Responsible for language dependent dynamic resource allocation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solidFill>
                  <a:schemeClr val="bg1"/>
                </a:solidFill>
              </a:rPr>
              <a:t>Memory allocation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solidFill>
                  <a:schemeClr val="bg1"/>
                </a:solidFill>
              </a:rPr>
              <a:t>Stack frames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solidFill>
                  <a:schemeClr val="bg1"/>
                </a:solidFill>
              </a:rPr>
              <a:t>Heap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solidFill>
                  <a:schemeClr val="bg1"/>
                </a:solidFill>
              </a:rPr>
              <a:t>Garbage collection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solidFill>
                  <a:schemeClr val="bg1"/>
                </a:solidFill>
              </a:rPr>
              <a:t>I/O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solidFill>
                  <a:schemeClr val="bg1"/>
                </a:solidFill>
              </a:rPr>
              <a:t>Interacts with operating system/architecture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solidFill>
                  <a:schemeClr val="bg1"/>
                </a:solidFill>
              </a:rPr>
              <a:t>Important part of the compiler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Shortcuts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Avoid generating machine code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Use local assembler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Generate C code</a:t>
            </a:r>
          </a:p>
          <a:p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28663" y="0"/>
            <a:ext cx="7772400" cy="1143000"/>
          </a:xfrm>
        </p:spPr>
        <p:txBody>
          <a:bodyPr/>
          <a:lstStyle/>
          <a:p>
            <a:r>
              <a:rPr lang="en-US" altLang="he-IL" sz="3600" smtClean="0">
                <a:solidFill>
                  <a:schemeClr val="bg1"/>
                </a:solidFill>
              </a:rPr>
              <a:t>Tentative S</a:t>
            </a:r>
            <a:r>
              <a:rPr lang="en-US" altLang="he-IL" sz="4000" smtClean="0">
                <a:solidFill>
                  <a:schemeClr val="bg1"/>
                </a:solidFill>
              </a:rPr>
              <a:t>yllabus</a:t>
            </a:r>
            <a:br>
              <a:rPr lang="en-US" altLang="he-IL" sz="4000" smtClean="0">
                <a:solidFill>
                  <a:schemeClr val="bg1"/>
                </a:solidFill>
              </a:rPr>
            </a:br>
            <a:endParaRPr lang="en-US" altLang="he-IL" sz="4000" smtClean="0">
              <a:solidFill>
                <a:schemeClr val="bg1"/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3775"/>
            <a:ext cx="7772400" cy="5257800"/>
          </a:xfrm>
        </p:spPr>
        <p:txBody>
          <a:bodyPr/>
          <a:lstStyle/>
          <a:p>
            <a:r>
              <a:rPr lang="en-US" altLang="he-IL" sz="2400" smtClean="0">
                <a:solidFill>
                  <a:schemeClr val="bg1"/>
                </a:solidFill>
              </a:rPr>
              <a:t>Overview (1)</a:t>
            </a:r>
          </a:p>
          <a:p>
            <a:r>
              <a:rPr lang="en-US" altLang="he-IL" sz="2400" dirty="0" smtClean="0">
                <a:solidFill>
                  <a:schemeClr val="bg1"/>
                </a:solidFill>
              </a:rPr>
              <a:t>Lexical Analysis (1)</a:t>
            </a:r>
          </a:p>
          <a:p>
            <a:pPr lvl="1"/>
            <a:r>
              <a:rPr lang="en-US" altLang="he-IL" sz="2400" dirty="0" smtClean="0">
                <a:solidFill>
                  <a:schemeClr val="bg1"/>
                </a:solidFill>
              </a:rPr>
              <a:t>Regular expressions to Finite State Automaton</a:t>
            </a:r>
          </a:p>
          <a:p>
            <a:r>
              <a:rPr lang="en-US" altLang="he-IL" sz="2400" dirty="0" smtClean="0">
                <a:solidFill>
                  <a:schemeClr val="bg1"/>
                </a:solidFill>
              </a:rPr>
              <a:t>Parsing (3 lectures)</a:t>
            </a:r>
          </a:p>
          <a:p>
            <a:pPr lvl="1"/>
            <a:r>
              <a:rPr lang="en-US" altLang="he-IL" sz="2400" dirty="0" smtClean="0">
                <a:solidFill>
                  <a:schemeClr val="bg1"/>
                </a:solidFill>
              </a:rPr>
              <a:t>Grammars, Ambiguity, Efficient Parsers: Top-Down and Bottom-UP</a:t>
            </a:r>
          </a:p>
          <a:p>
            <a:r>
              <a:rPr lang="en-US" altLang="he-IL" sz="2400" dirty="0" smtClean="0">
                <a:solidFill>
                  <a:schemeClr val="bg1"/>
                </a:solidFill>
              </a:rPr>
              <a:t>Semantic analysis (1)</a:t>
            </a:r>
          </a:p>
          <a:p>
            <a:pPr lvl="1"/>
            <a:r>
              <a:rPr lang="en-US" altLang="he-IL" sz="2400" dirty="0" smtClean="0">
                <a:solidFill>
                  <a:schemeClr val="bg1"/>
                </a:solidFill>
              </a:rPr>
              <a:t>Type checking</a:t>
            </a:r>
          </a:p>
          <a:p>
            <a:r>
              <a:rPr lang="en-US" altLang="he-IL" sz="2400" dirty="0" smtClean="0">
                <a:solidFill>
                  <a:schemeClr val="bg1"/>
                </a:solidFill>
              </a:rPr>
              <a:t>Operational Semantics</a:t>
            </a:r>
          </a:p>
          <a:p>
            <a:r>
              <a:rPr lang="en-US" altLang="he-IL" sz="2400" dirty="0" smtClean="0">
                <a:solidFill>
                  <a:schemeClr val="bg1"/>
                </a:solidFill>
              </a:rPr>
              <a:t>Code generation (4)</a:t>
            </a:r>
          </a:p>
          <a:p>
            <a:r>
              <a:rPr lang="en-US" altLang="he-IL" sz="2400" dirty="0" smtClean="0">
                <a:solidFill>
                  <a:schemeClr val="bg1"/>
                </a:solidFill>
              </a:rPr>
              <a:t>Assembler/Linker Loader (1)</a:t>
            </a:r>
          </a:p>
          <a:p>
            <a:r>
              <a:rPr lang="en-US" altLang="he-IL" sz="2400" dirty="0" smtClean="0">
                <a:solidFill>
                  <a:schemeClr val="bg1"/>
                </a:solidFill>
              </a:rPr>
              <a:t>Object Oriented (1)</a:t>
            </a:r>
          </a:p>
          <a:p>
            <a:r>
              <a:rPr lang="en-US" altLang="he-IL" sz="2400" dirty="0" smtClean="0">
                <a:solidFill>
                  <a:schemeClr val="bg1"/>
                </a:solidFill>
              </a:rPr>
              <a:t>Garbage Collection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78588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New PL in Industry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316101"/>
              </p:ext>
            </p:extLst>
          </p:nvPr>
        </p:nvGraphicFramePr>
        <p:xfrm>
          <a:off x="838200" y="1295400"/>
          <a:ext cx="7391400" cy="5109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615">
                  <a:extLst>
                    <a:ext uri="{9D8B030D-6E8A-4147-A177-3AD203B41FA5}">
                      <a16:colId xmlns:a16="http://schemas.microsoft.com/office/drawing/2014/main" val="3180152799"/>
                    </a:ext>
                  </a:extLst>
                </a:gridCol>
                <a:gridCol w="1426945">
                  <a:extLst>
                    <a:ext uri="{9D8B030D-6E8A-4147-A177-3AD203B41FA5}">
                      <a16:colId xmlns:a16="http://schemas.microsoft.com/office/drawing/2014/main" val="1556859569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val="544371967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val="1692110054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val="2699753521"/>
                    </a:ext>
                  </a:extLst>
                </a:gridCol>
              </a:tblGrid>
              <a:tr h="1024349">
                <a:tc>
                  <a:txBody>
                    <a:bodyPr/>
                    <a:lstStyle/>
                    <a:p>
                      <a:r>
                        <a:rPr lang="en-US" dirty="0" smtClean="0"/>
                        <a:t>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Predecessor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Concepts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026698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r>
                        <a:rPr lang="en-US" dirty="0" smtClean="0"/>
                        <a:t>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Channels</a:t>
                      </a:r>
                    </a:p>
                    <a:p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Inference</a:t>
                      </a:r>
                    </a:p>
                    <a:p>
                      <a:r>
                        <a:rPr lang="en-US" baseline="0" dirty="0" smtClean="0"/>
                        <a:t>ML modules</a:t>
                      </a:r>
                    </a:p>
                    <a:p>
                      <a:r>
                        <a:rPr lang="en-US" baseline="0" dirty="0" smtClean="0"/>
                        <a:t>GC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816552"/>
                  </a:ext>
                </a:extLst>
              </a:tr>
              <a:tr h="716852">
                <a:tc>
                  <a:txBody>
                    <a:bodyPr/>
                    <a:lstStyle/>
                    <a:p>
                      <a:r>
                        <a:rPr lang="en-US" dirty="0" smtClean="0"/>
                        <a:t>Dart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Javascript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430581"/>
                  </a:ext>
                </a:extLst>
              </a:tr>
              <a:tr h="716852">
                <a:tc>
                  <a:txBody>
                    <a:bodyPr/>
                    <a:lstStyle/>
                    <a:p>
                      <a:r>
                        <a:rPr lang="en-US" dirty="0" smtClean="0"/>
                        <a:t>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System</a:t>
                      </a:r>
                    </a:p>
                    <a:p>
                      <a:r>
                        <a:rPr lang="en-US" dirty="0" smtClean="0"/>
                        <a:t>Browser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 Inference</a:t>
                      </a:r>
                    </a:p>
                    <a:p>
                      <a:r>
                        <a:rPr lang="en-US" dirty="0" smtClean="0"/>
                        <a:t>Ownership</a:t>
                      </a:r>
                    </a:p>
                    <a:p>
                      <a:r>
                        <a:rPr lang="en-US" dirty="0" smtClean="0"/>
                        <a:t>Linear</a:t>
                      </a:r>
                      <a:r>
                        <a:rPr lang="en-US" baseline="0" dirty="0" smtClean="0"/>
                        <a:t> Types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715905"/>
                  </a:ext>
                </a:extLst>
              </a:tr>
              <a:tr h="716852">
                <a:tc>
                  <a:txBody>
                    <a:bodyPr/>
                    <a:lstStyle/>
                    <a:p>
                      <a:r>
                        <a:rPr lang="en-US" dirty="0" smtClean="0"/>
                        <a:t>Hack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</a:t>
                      </a:r>
                    </a:p>
                    <a:p>
                      <a:r>
                        <a:rPr lang="en-US" dirty="0" smtClean="0"/>
                        <a:t>Network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Gradual</a:t>
                      </a:r>
                    </a:p>
                    <a:p>
                      <a:r>
                        <a:rPr lang="en-US" dirty="0" smtClean="0"/>
                        <a:t>Types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92886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941636"/>
            <a:ext cx="1219201" cy="381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299" y="3911425"/>
            <a:ext cx="1219201" cy="381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7031" y="5735816"/>
            <a:ext cx="1438275" cy="533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131" y="4518821"/>
            <a:ext cx="1143001" cy="99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46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28663" y="0"/>
            <a:ext cx="7772400" cy="1143000"/>
          </a:xfrm>
        </p:spPr>
        <p:txBody>
          <a:bodyPr/>
          <a:lstStyle/>
          <a:p>
            <a:r>
              <a:rPr lang="en-US" altLang="he-IL" sz="3600" smtClean="0">
                <a:solidFill>
                  <a:schemeClr val="bg1"/>
                </a:solidFill>
              </a:rPr>
              <a:t>Summary</a:t>
            </a:r>
            <a:endParaRPr lang="en-US" altLang="he-IL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6189663"/>
          </a:xfrm>
        </p:spPr>
        <p:txBody>
          <a:bodyPr/>
          <a:lstStyle/>
          <a:p>
            <a:r>
              <a:rPr lang="en-US" altLang="he-IL" smtClean="0">
                <a:solidFill>
                  <a:schemeClr val="bg1"/>
                </a:solidFill>
              </a:rPr>
              <a:t>Phases drastically simplifies the problem of writing a good compiler</a:t>
            </a:r>
          </a:p>
          <a:p>
            <a:r>
              <a:rPr lang="en-US" altLang="he-IL" smtClean="0">
                <a:solidFill>
                  <a:schemeClr val="bg1"/>
                </a:solidFill>
              </a:rPr>
              <a:t>The frontend is shared between compiler/interpreter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bg1"/>
                </a:solidFill>
              </a:rPr>
              <a:t>Other Languages</a:t>
            </a:r>
            <a:endParaRPr lang="en-US" altLang="he-IL" smtClean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725488"/>
            <a:ext cx="7897812" cy="5789612"/>
          </a:xfrm>
        </p:spPr>
        <p:txBody>
          <a:bodyPr/>
          <a:lstStyle/>
          <a:p>
            <a:r>
              <a:rPr lang="en-US" altLang="he-IL" sz="2000" smtClean="0">
                <a:solidFill>
                  <a:schemeClr val="bg1"/>
                </a:solidFill>
              </a:rPr>
              <a:t>Hardware description languages </a:t>
            </a:r>
          </a:p>
          <a:p>
            <a:pPr lvl="1"/>
            <a:r>
              <a:rPr lang="en-US" altLang="he-IL" sz="2000" smtClean="0">
                <a:solidFill>
                  <a:schemeClr val="bg1"/>
                </a:solidFill>
              </a:rPr>
              <a:t>VHDL</a:t>
            </a:r>
          </a:p>
          <a:p>
            <a:pPr lvl="1"/>
            <a:r>
              <a:rPr lang="en-US" altLang="he-IL" sz="2000" smtClean="0">
                <a:solidFill>
                  <a:schemeClr val="bg1"/>
                </a:solidFill>
              </a:rPr>
              <a:t>  The program describes Hardware components</a:t>
            </a:r>
          </a:p>
          <a:p>
            <a:pPr lvl="1"/>
            <a:r>
              <a:rPr lang="en-US" altLang="he-IL" sz="2000" smtClean="0">
                <a:solidFill>
                  <a:schemeClr val="bg1"/>
                </a:solidFill>
              </a:rPr>
              <a:t>  The compiler generates hardware layouts</a:t>
            </a:r>
          </a:p>
          <a:p>
            <a:r>
              <a:rPr lang="en-US" altLang="he-IL" sz="2000" smtClean="0">
                <a:solidFill>
                  <a:schemeClr val="bg1"/>
                </a:solidFill>
              </a:rPr>
              <a:t>Scripting languages</a:t>
            </a:r>
          </a:p>
          <a:p>
            <a:pPr lvl="1"/>
            <a:r>
              <a:rPr lang="en-US" altLang="he-IL" sz="1800" smtClean="0">
                <a:solidFill>
                  <a:schemeClr val="bg1"/>
                </a:solidFill>
              </a:rPr>
              <a:t>Shell, C-shell, REXX, Perl</a:t>
            </a:r>
          </a:p>
          <a:p>
            <a:pPr lvl="1"/>
            <a:r>
              <a:rPr lang="en-US" altLang="he-IL" sz="2000" smtClean="0">
                <a:solidFill>
                  <a:schemeClr val="bg1"/>
                </a:solidFill>
              </a:rPr>
              <a:t> Include primitives constructs from the current software environment</a:t>
            </a:r>
          </a:p>
          <a:p>
            <a:r>
              <a:rPr lang="en-US" altLang="he-IL" sz="2000" smtClean="0">
                <a:solidFill>
                  <a:schemeClr val="bg1"/>
                </a:solidFill>
              </a:rPr>
              <a:t>Web/Internet</a:t>
            </a:r>
          </a:p>
          <a:p>
            <a:pPr lvl="1"/>
            <a:r>
              <a:rPr lang="en-US" altLang="he-IL" sz="2000" smtClean="0">
                <a:solidFill>
                  <a:schemeClr val="bg1"/>
                </a:solidFill>
              </a:rPr>
              <a:t> HTML, Telescript, JAVA, Javascript </a:t>
            </a:r>
          </a:p>
          <a:p>
            <a:r>
              <a:rPr lang="en-US" altLang="he-IL" sz="2400" smtClean="0">
                <a:solidFill>
                  <a:schemeClr val="bg1"/>
                </a:solidFill>
              </a:rPr>
              <a:t>Graphics and Text processing</a:t>
            </a:r>
            <a:br>
              <a:rPr lang="en-US" altLang="he-IL" sz="2400" smtClean="0">
                <a:solidFill>
                  <a:schemeClr val="bg1"/>
                </a:solidFill>
              </a:rPr>
            </a:br>
            <a:r>
              <a:rPr lang="en-US" altLang="he-IL" sz="2400" smtClean="0">
                <a:solidFill>
                  <a:schemeClr val="bg1"/>
                </a:solidFill>
              </a:rPr>
              <a:t> TeX, LaTeX,  postscript</a:t>
            </a:r>
          </a:p>
          <a:p>
            <a:pPr lvl="1"/>
            <a:r>
              <a:rPr lang="en-US" altLang="he-IL" sz="2000" smtClean="0">
                <a:solidFill>
                  <a:schemeClr val="bg1"/>
                </a:solidFill>
              </a:rPr>
              <a:t>The compiler generates page layouts</a:t>
            </a:r>
          </a:p>
          <a:p>
            <a:r>
              <a:rPr lang="en-US" altLang="he-IL" sz="2000" smtClean="0">
                <a:solidFill>
                  <a:schemeClr val="bg1"/>
                </a:solidFill>
              </a:rPr>
              <a:t>Intermediate-languages</a:t>
            </a:r>
          </a:p>
          <a:p>
            <a:pPr lvl="1"/>
            <a:r>
              <a:rPr lang="en-US" altLang="he-IL" sz="2000" smtClean="0">
                <a:solidFill>
                  <a:schemeClr val="bg1"/>
                </a:solidFill>
              </a:rPr>
              <a:t>P-Code, Java bytecode, IDL, CLR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bg1"/>
                </a:solidFill>
              </a:rPr>
              <a:t>Interpreter</a:t>
            </a:r>
            <a:endParaRPr lang="en-US" altLang="he-IL" smtClean="0"/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725488"/>
            <a:ext cx="7897812" cy="5789612"/>
          </a:xfrm>
        </p:spPr>
        <p:txBody>
          <a:bodyPr/>
          <a:lstStyle/>
          <a:p>
            <a:r>
              <a:rPr lang="en-US" altLang="he-IL" smtClean="0">
                <a:solidFill>
                  <a:schemeClr val="bg1"/>
                </a:solidFill>
              </a:rPr>
              <a:t>A program which interprets instructions</a:t>
            </a:r>
          </a:p>
          <a:p>
            <a:r>
              <a:rPr lang="en-US" altLang="he-IL" smtClean="0">
                <a:solidFill>
                  <a:schemeClr val="bg1"/>
                </a:solidFill>
              </a:rPr>
              <a:t> </a:t>
            </a:r>
            <a:r>
              <a:rPr lang="en-US" altLang="he-IL" smtClean="0">
                <a:solidFill>
                  <a:srgbClr val="FFFF00"/>
                </a:solidFill>
              </a:rPr>
              <a:t>Input</a:t>
            </a:r>
          </a:p>
          <a:p>
            <a:pPr lvl="1"/>
            <a:r>
              <a:rPr lang="en-US" altLang="he-IL" smtClean="0">
                <a:solidFill>
                  <a:schemeClr val="bg1"/>
                </a:solidFill>
              </a:rPr>
              <a:t> A program </a:t>
            </a:r>
          </a:p>
          <a:p>
            <a:pPr lvl="1"/>
            <a:r>
              <a:rPr lang="en-US" altLang="he-IL" smtClean="0">
                <a:solidFill>
                  <a:schemeClr val="bg1"/>
                </a:solidFill>
              </a:rPr>
              <a:t>An input for the program</a:t>
            </a:r>
          </a:p>
          <a:p>
            <a:r>
              <a:rPr lang="en-US" altLang="he-IL" smtClean="0">
                <a:solidFill>
                  <a:srgbClr val="FFFF00"/>
                </a:solidFill>
              </a:rPr>
              <a:t>Output</a:t>
            </a:r>
          </a:p>
          <a:p>
            <a:pPr lvl="1"/>
            <a:r>
              <a:rPr lang="en-US" altLang="he-IL" smtClean="0">
                <a:solidFill>
                  <a:schemeClr val="bg1"/>
                </a:solidFill>
              </a:rPr>
              <a:t> The required output</a:t>
            </a:r>
          </a:p>
        </p:txBody>
      </p:sp>
      <p:sp>
        <p:nvSpPr>
          <p:cNvPr id="338948" name="Text Box 4"/>
          <p:cNvSpPr txBox="1">
            <a:spLocks noChangeArrowheads="1"/>
          </p:cNvSpPr>
          <p:nvPr/>
        </p:nvSpPr>
        <p:spPr bwMode="auto">
          <a:xfrm>
            <a:off x="4173538" y="5067300"/>
            <a:ext cx="2117725" cy="61753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rtl="1">
              <a:spcBef>
                <a:spcPct val="50000"/>
              </a:spcBef>
            </a:pPr>
            <a:r>
              <a:rPr lang="en-US" altLang="he-IL" sz="3200"/>
              <a:t>interpreter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87463" y="4117975"/>
            <a:ext cx="4983162" cy="1524000"/>
            <a:chOff x="811" y="2199"/>
            <a:chExt cx="3139" cy="960"/>
          </a:xfrm>
        </p:grpSpPr>
        <p:sp>
          <p:nvSpPr>
            <p:cNvPr id="8201" name="Text Box 6"/>
            <p:cNvSpPr txBox="1">
              <a:spLocks noChangeArrowheads="1"/>
            </p:cNvSpPr>
            <p:nvPr/>
          </p:nvSpPr>
          <p:spPr bwMode="auto">
            <a:xfrm>
              <a:off x="2523" y="2199"/>
              <a:ext cx="14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he-IL"/>
                <a:t>source-program</a:t>
              </a:r>
            </a:p>
          </p:txBody>
        </p:sp>
        <p:sp>
          <p:nvSpPr>
            <p:cNvPr id="8202" name="Text Box 7"/>
            <p:cNvSpPr txBox="1">
              <a:spLocks noChangeArrowheads="1"/>
            </p:cNvSpPr>
            <p:nvPr/>
          </p:nvSpPr>
          <p:spPr bwMode="auto">
            <a:xfrm>
              <a:off x="811" y="2871"/>
              <a:ext cx="14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he-IL"/>
                <a:t>program’s input</a:t>
              </a:r>
            </a:p>
          </p:txBody>
        </p:sp>
        <p:sp>
          <p:nvSpPr>
            <p:cNvPr id="8203" name="Line 8"/>
            <p:cNvSpPr>
              <a:spLocks noChangeShapeType="1"/>
            </p:cNvSpPr>
            <p:nvPr/>
          </p:nvSpPr>
          <p:spPr bwMode="auto">
            <a:xfrm flipH="1">
              <a:off x="3218" y="2533"/>
              <a:ext cx="16" cy="25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Line 9"/>
            <p:cNvSpPr>
              <a:spLocks noChangeShapeType="1"/>
            </p:cNvSpPr>
            <p:nvPr/>
          </p:nvSpPr>
          <p:spPr bwMode="auto">
            <a:xfrm>
              <a:off x="2198" y="3015"/>
              <a:ext cx="419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370638" y="5118100"/>
            <a:ext cx="3109912" cy="457200"/>
            <a:chOff x="3951" y="2829"/>
            <a:chExt cx="1747" cy="288"/>
          </a:xfrm>
        </p:grpSpPr>
        <p:sp>
          <p:nvSpPr>
            <p:cNvPr id="8199" name="Text Box 11"/>
            <p:cNvSpPr txBox="1">
              <a:spLocks noChangeArrowheads="1"/>
            </p:cNvSpPr>
            <p:nvPr/>
          </p:nvSpPr>
          <p:spPr bwMode="auto">
            <a:xfrm>
              <a:off x="4271" y="2829"/>
              <a:ext cx="14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he-IL"/>
                <a:t>program’s output</a:t>
              </a:r>
            </a:p>
          </p:txBody>
        </p:sp>
        <p:sp>
          <p:nvSpPr>
            <p:cNvPr id="8200" name="Line 12"/>
            <p:cNvSpPr>
              <a:spLocks noChangeShapeType="1"/>
            </p:cNvSpPr>
            <p:nvPr/>
          </p:nvSpPr>
          <p:spPr bwMode="auto">
            <a:xfrm>
              <a:off x="3951" y="2977"/>
              <a:ext cx="280" cy="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 build="p" autoUpdateAnimBg="0"/>
      <p:bldP spid="338948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1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Designs\ANGLES.POT</Template>
  <TotalTime>10437</TotalTime>
  <Words>2557</Words>
  <Application>Microsoft Office PowerPoint</Application>
  <PresentationFormat>On-screen Show (4:3)</PresentationFormat>
  <Paragraphs>857</Paragraphs>
  <Slides>70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  <vt:variant>
        <vt:lpstr>Custom Shows</vt:lpstr>
      </vt:variant>
      <vt:variant>
        <vt:i4>1</vt:i4>
      </vt:variant>
    </vt:vector>
  </HeadingPairs>
  <TitlesOfParts>
    <vt:vector size="76" baseType="lpstr">
      <vt:lpstr>Times New Roman</vt:lpstr>
      <vt:lpstr>Arial</vt:lpstr>
      <vt:lpstr>Math C</vt:lpstr>
      <vt:lpstr>Symbol</vt:lpstr>
      <vt:lpstr>Default Design</vt:lpstr>
      <vt:lpstr>Course Overview</vt:lpstr>
      <vt:lpstr>Course Goals</vt:lpstr>
      <vt:lpstr>Outline</vt:lpstr>
      <vt:lpstr>Course Requirements</vt:lpstr>
      <vt:lpstr>Lecture Goals</vt:lpstr>
      <vt:lpstr>High Level Programming Languages</vt:lpstr>
      <vt:lpstr>New PL in Industry</vt:lpstr>
      <vt:lpstr>Other Languages</vt:lpstr>
      <vt:lpstr>Interpreter</vt:lpstr>
      <vt:lpstr>Example</vt:lpstr>
      <vt:lpstr>Compiler</vt:lpstr>
      <vt:lpstr>Example</vt:lpstr>
      <vt:lpstr>Remarks</vt:lpstr>
      <vt:lpstr>Bootstrapping a compiler </vt:lpstr>
      <vt:lpstr>Conceptual structure of a compiler</vt:lpstr>
      <vt:lpstr>Conceptual structure of an interpreter</vt:lpstr>
      <vt:lpstr>Interpreter vs. Compiler</vt:lpstr>
      <vt:lpstr>Interpreters provide specific error report</vt:lpstr>
      <vt:lpstr>Compilers can provide errors  before actual input is given</vt:lpstr>
      <vt:lpstr>Compilers can provide errors  before actual input is given</vt:lpstr>
      <vt:lpstr>Compilers are usually more efficient</vt:lpstr>
      <vt:lpstr>Compiler vs. Interpreter</vt:lpstr>
      <vt:lpstr>Why Study Compilers?</vt:lpstr>
      <vt:lpstr>Why study compilers?</vt:lpstr>
      <vt:lpstr>Proper Problem Structure</vt:lpstr>
      <vt:lpstr>Judicious use of formalisms</vt:lpstr>
      <vt:lpstr>Use of program-generating tools</vt:lpstr>
      <vt:lpstr>Use of program-generating tools</vt:lpstr>
      <vt:lpstr>Use of program-generating tools</vt:lpstr>
      <vt:lpstr>Wide applicability</vt:lpstr>
      <vt:lpstr>Generally useful algorithms</vt:lpstr>
      <vt:lpstr>A simple traditional modular compiler/interpreter (1.2)</vt:lpstr>
      <vt:lpstr>The abstract syntax tree (AST)</vt:lpstr>
      <vt:lpstr>Syntax tree</vt:lpstr>
      <vt:lpstr>Abstract Syntax tree</vt:lpstr>
      <vt:lpstr>Annotated Abstract Syntax tree</vt:lpstr>
      <vt:lpstr>Structure of a demo compiler/interpreter</vt:lpstr>
      <vt:lpstr>Input language</vt:lpstr>
      <vt:lpstr>Driver for the demo compiler</vt:lpstr>
      <vt:lpstr>Lexical Analysis</vt:lpstr>
      <vt:lpstr>Header file lex.h for lexical analysis</vt:lpstr>
      <vt:lpstr>PowerPoint Presentation</vt:lpstr>
      <vt:lpstr>Parser</vt:lpstr>
      <vt:lpstr>Parser Environment</vt:lpstr>
      <vt:lpstr>Parser Header File</vt:lpstr>
      <vt:lpstr>AST for (2 * ((3*4)+9))</vt:lpstr>
      <vt:lpstr>Top-Down Parsing</vt:lpstr>
      <vt:lpstr>Parse_Operator</vt:lpstr>
      <vt:lpstr>PowerPoint Presentation</vt:lpstr>
      <vt:lpstr>AST for (2 * ((3*4)+9))</vt:lpstr>
      <vt:lpstr>Context handling</vt:lpstr>
      <vt:lpstr>Code generation</vt:lpstr>
      <vt:lpstr>Code generation</vt:lpstr>
      <vt:lpstr>Compiling (2*((3*4)+9))</vt:lpstr>
      <vt:lpstr>Generated Code Execution</vt:lpstr>
      <vt:lpstr>Generated Code Execution</vt:lpstr>
      <vt:lpstr>Generated Code Execution</vt:lpstr>
      <vt:lpstr>Generated Code Execution</vt:lpstr>
      <vt:lpstr>Generated Code Execution</vt:lpstr>
      <vt:lpstr>Generated Code Execution</vt:lpstr>
      <vt:lpstr>Generated Code Execution</vt:lpstr>
      <vt:lpstr>Generated Code Execution</vt:lpstr>
      <vt:lpstr>Interpretation</vt:lpstr>
      <vt:lpstr>PowerPoint Presentation</vt:lpstr>
      <vt:lpstr>Interpreting (2*((3*4)+9))</vt:lpstr>
      <vt:lpstr>A More Realistic Compiler</vt:lpstr>
      <vt:lpstr>Runtime systems</vt:lpstr>
      <vt:lpstr>Shortcuts</vt:lpstr>
      <vt:lpstr>Tentative Syllabus </vt:lpstr>
      <vt:lpstr>Summary</vt:lpstr>
      <vt:lpstr>Custom Show 1</vt:lpstr>
    </vt:vector>
  </TitlesOfParts>
  <Company>University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 Shape Analysis via 3-Valued Logic</dc:title>
  <dc:creator>Thomas Reps</dc:creator>
  <cp:lastModifiedBy>msagiv</cp:lastModifiedBy>
  <cp:revision>490</cp:revision>
  <cp:lastPrinted>1999-03-30T06:08:28Z</cp:lastPrinted>
  <dcterms:created xsi:type="dcterms:W3CDTF">1998-04-16T20:54:14Z</dcterms:created>
  <dcterms:modified xsi:type="dcterms:W3CDTF">2020-10-11T09:39:20Z</dcterms:modified>
</cp:coreProperties>
</file>