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309" r:id="rId9"/>
    <p:sldId id="310" r:id="rId10"/>
    <p:sldId id="311" r:id="rId11"/>
    <p:sldId id="31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12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9C844-C6D2-425D-BE39-2A60E7308D86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8E272-D3DC-413E-A4B8-E8E34B8C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B6448-6E34-4236-BEB7-C0B10BF74F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2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6625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6625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6625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6625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defTabSz="93662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defTabSz="93662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defTabSz="93662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defTabSz="936625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2F8FFC-43B7-4336-A6E6-68DE0DDEB4C3}" type="slidenum">
              <a:rPr lang="he-IL" altLang="en-US">
                <a:cs typeface="Times New Roman" panose="02020603050405020304" pitchFamily="18" charset="0"/>
              </a:rPr>
              <a:pPr eaLnBrk="1" hangingPunct="1"/>
              <a:t>24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The above translation is incorrect since it does not handle dynamic method binding</a:t>
            </a:r>
          </a:p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It is possible to avoid duplicating the code of move</a:t>
            </a:r>
          </a:p>
        </p:txBody>
      </p:sp>
    </p:spTree>
    <p:extLst>
      <p:ext uri="{BB962C8B-B14F-4D97-AF65-F5344CB8AC3E}">
        <p14:creationId xmlns:p14="http://schemas.microsoft.com/office/powerpoint/2010/main" val="2689465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5C89-DBD5-46FB-B303-86BE7A8C3C57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006-C4FC-416D-9BD3-0CC7820E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7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5C89-DBD5-46FB-B303-86BE7A8C3C57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006-C4FC-416D-9BD3-0CC7820E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2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5C89-DBD5-46FB-B303-86BE7A8C3C57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006-C4FC-416D-9BD3-0CC7820E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7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5C89-DBD5-46FB-B303-86BE7A8C3C57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006-C4FC-416D-9BD3-0CC7820E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5C89-DBD5-46FB-B303-86BE7A8C3C57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006-C4FC-416D-9BD3-0CC7820E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9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5C89-DBD5-46FB-B303-86BE7A8C3C57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006-C4FC-416D-9BD3-0CC7820E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9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5C89-DBD5-46FB-B303-86BE7A8C3C57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006-C4FC-416D-9BD3-0CC7820E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3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5C89-DBD5-46FB-B303-86BE7A8C3C57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006-C4FC-416D-9BD3-0CC7820E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8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5C89-DBD5-46FB-B303-86BE7A8C3C57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006-C4FC-416D-9BD3-0CC7820E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8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5C89-DBD5-46FB-B303-86BE7A8C3C57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006-C4FC-416D-9BD3-0CC7820E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3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5C89-DBD5-46FB-B303-86BE7A8C3C57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6006-C4FC-416D-9BD3-0CC7820E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3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35C89-DBD5-46FB-B303-86BE7A8C3C57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46006-C4FC-416D-9BD3-0CC7820EE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llcc.org/demo/index.cg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is.upenn.edu/~stevez/%20CS34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Code Generation</a:t>
            </a:r>
            <a:r>
              <a:rPr lang="he-IL" dirty="0" smtClean="0"/>
              <a:t>  </a:t>
            </a: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OO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35854"/>
          </a:xfrm>
        </p:spPr>
        <p:txBody>
          <a:bodyPr/>
          <a:lstStyle/>
          <a:p>
            <a:r>
              <a:rPr lang="en-US" dirty="0" err="1" smtClean="0"/>
              <a:t>Mooly</a:t>
            </a:r>
            <a:r>
              <a:rPr lang="en-US" dirty="0" smtClean="0"/>
              <a:t> </a:t>
            </a:r>
            <a:r>
              <a:rPr lang="en-US" dirty="0" err="1" smtClean="0"/>
              <a:t>Sagiv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27300" y="4237892"/>
            <a:ext cx="713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ellcc.org/demo/index.cgi</a:t>
            </a:r>
            <a:endParaRPr lang="he-IL" sz="2400" dirty="0" smtClean="0"/>
          </a:p>
          <a:p>
            <a:r>
              <a:rPr lang="en-US" sz="2400" dirty="0" smtClean="0"/>
              <a:t>llvm.org</a:t>
            </a:r>
          </a:p>
          <a:p>
            <a:r>
              <a:rPr lang="en-US" altLang="en-US" sz="2400" dirty="0"/>
              <a:t>Chapter </a:t>
            </a:r>
            <a:r>
              <a:rPr lang="en-US" altLang="en-US" sz="2400" dirty="0" smtClean="0"/>
              <a:t>6.2.9</a:t>
            </a:r>
            <a:endParaRPr lang="en-US" sz="2400" dirty="0" smtClean="0"/>
          </a:p>
          <a:p>
            <a:r>
              <a:rPr lang="en-US" sz="2400" u="sng" dirty="0" smtClean="0">
                <a:hlinkClick r:id="rId4"/>
              </a:rPr>
              <a:t>https</a:t>
            </a:r>
            <a:r>
              <a:rPr lang="en-US" sz="2400" u="sng" dirty="0">
                <a:hlinkClick r:id="rId4"/>
              </a:rPr>
              <a:t>://www.cis.upenn.edu/~stevez/ CS341</a:t>
            </a:r>
            <a:endParaRPr lang="en-US" sz="2400" u="sng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461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0212" y="1061547"/>
            <a:ext cx="32582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r>
              <a:rPr lang="en-US" sz="2000" dirty="0"/>
              <a:t>void </a:t>
            </a:r>
            <a:r>
              <a:rPr lang="en-US" sz="2000" dirty="0" err="1"/>
              <a:t>printNumber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nbr</a:t>
            </a:r>
            <a:r>
              <a:rPr lang="en-US" sz="2000" dirty="0"/>
              <a:t>)  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printf</a:t>
            </a:r>
            <a:r>
              <a:rPr lang="en-US" sz="2000" dirty="0"/>
              <a:t>("%d\n", </a:t>
            </a:r>
            <a:r>
              <a:rPr lang="en-US" sz="2000" dirty="0" err="1"/>
              <a:t>nbr</a:t>
            </a:r>
            <a:r>
              <a:rPr lang="en-US" sz="2000" dirty="0"/>
              <a:t>);</a:t>
            </a:r>
          </a:p>
          <a:p>
            <a:r>
              <a:rPr lang="en-US" sz="2000" dirty="0"/>
              <a:t>}</a:t>
            </a:r>
          </a:p>
          <a:p>
            <a:r>
              <a:rPr lang="en-US" sz="2000" dirty="0"/>
              <a:t>void </a:t>
            </a:r>
            <a:r>
              <a:rPr lang="en-US" sz="2000" dirty="0" err="1"/>
              <a:t>myFunction</a:t>
            </a:r>
            <a:r>
              <a:rPr lang="en-US" sz="2000" dirty="0"/>
              <a:t>(void (*f)(</a:t>
            </a:r>
            <a:r>
              <a:rPr lang="en-US" sz="2000" dirty="0" err="1"/>
              <a:t>int</a:t>
            </a:r>
            <a:r>
              <a:rPr lang="en-US" sz="2000" dirty="0"/>
              <a:t>))  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for(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5; </a:t>
            </a:r>
            <a:r>
              <a:rPr lang="en-US" sz="2000" dirty="0" err="1"/>
              <a:t>i</a:t>
            </a:r>
            <a:r>
              <a:rPr lang="en-US" sz="2000" dirty="0"/>
              <a:t>++) </a:t>
            </a:r>
          </a:p>
          <a:p>
            <a:r>
              <a:rPr lang="en-US" sz="2000" dirty="0"/>
              <a:t>    {</a:t>
            </a:r>
          </a:p>
          <a:p>
            <a:r>
              <a:rPr lang="en-US" sz="2000" dirty="0"/>
              <a:t>        (*f)(</a:t>
            </a:r>
            <a:r>
              <a:rPr lang="en-US" sz="2000" dirty="0" err="1"/>
              <a:t>i</a:t>
            </a:r>
            <a:r>
              <a:rPr lang="en-US" sz="2000" dirty="0"/>
              <a:t>);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</a:t>
            </a:r>
          </a:p>
          <a:p>
            <a:r>
              <a:rPr lang="en-US" sz="2000" dirty="0" err="1"/>
              <a:t>int</a:t>
            </a:r>
            <a:r>
              <a:rPr lang="en-US" sz="2000" dirty="0"/>
              <a:t> main(void)  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myFunction</a:t>
            </a:r>
            <a:r>
              <a:rPr lang="en-US" sz="2000" dirty="0"/>
              <a:t>(</a:t>
            </a:r>
            <a:r>
              <a:rPr lang="en-US" sz="2000" dirty="0" err="1"/>
              <a:t>printNumber</a:t>
            </a:r>
            <a:r>
              <a:rPr lang="en-US" sz="2000" dirty="0"/>
              <a:t>);</a:t>
            </a:r>
          </a:p>
          <a:p>
            <a:r>
              <a:rPr lang="en-US" sz="2000" dirty="0"/>
              <a:t>    return (0);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3687" y="432260"/>
            <a:ext cx="581059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define void @</a:t>
            </a:r>
            <a:r>
              <a:rPr lang="en-US" dirty="0" err="1"/>
              <a:t>myFunction</a:t>
            </a:r>
            <a:r>
              <a:rPr lang="en-US" dirty="0"/>
              <a:t>(void (i32)*) #0 {</a:t>
            </a:r>
          </a:p>
          <a:p>
            <a:r>
              <a:rPr lang="en-US" dirty="0"/>
              <a:t>  %2 = </a:t>
            </a:r>
            <a:r>
              <a:rPr lang="en-US" dirty="0" err="1"/>
              <a:t>alloca</a:t>
            </a:r>
            <a:r>
              <a:rPr lang="en-US" dirty="0"/>
              <a:t> void (i32)*, align 8</a:t>
            </a:r>
          </a:p>
          <a:p>
            <a:r>
              <a:rPr lang="en-US" dirty="0"/>
              <a:t>  %3 = </a:t>
            </a:r>
            <a:r>
              <a:rPr lang="en-US" dirty="0" err="1"/>
              <a:t>alloca</a:t>
            </a:r>
            <a:r>
              <a:rPr lang="en-US" dirty="0"/>
              <a:t> i32, align 4</a:t>
            </a:r>
          </a:p>
          <a:p>
            <a:r>
              <a:rPr lang="en-US" dirty="0"/>
              <a:t>  store void (i32)* %0, void (i32)** %2, align 8</a:t>
            </a:r>
          </a:p>
          <a:p>
            <a:r>
              <a:rPr lang="en-US" dirty="0"/>
              <a:t>  store i32 0, i32* %3, align 4</a:t>
            </a:r>
          </a:p>
          <a:p>
            <a:r>
              <a:rPr lang="en-US" dirty="0"/>
              <a:t>  </a:t>
            </a:r>
            <a:r>
              <a:rPr lang="en-US" dirty="0" err="1"/>
              <a:t>br</a:t>
            </a:r>
            <a:r>
              <a:rPr lang="en-US" dirty="0"/>
              <a:t> label %4</a:t>
            </a:r>
          </a:p>
          <a:p>
            <a:r>
              <a:rPr lang="en-US" dirty="0" smtClean="0"/>
              <a:t>; </a:t>
            </a:r>
            <a:r>
              <a:rPr lang="en-US" dirty="0"/>
              <a:t>&lt;label&gt;:</a:t>
            </a:r>
            <a:r>
              <a:rPr lang="en-US" dirty="0" smtClean="0"/>
              <a:t>4:</a:t>
            </a:r>
          </a:p>
          <a:p>
            <a:r>
              <a:rPr lang="en-US" dirty="0" smtClean="0"/>
              <a:t>  </a:t>
            </a:r>
            <a:r>
              <a:rPr lang="en-US" dirty="0"/>
              <a:t>%5 = load i32, i32* %3, align 4</a:t>
            </a:r>
          </a:p>
          <a:p>
            <a:r>
              <a:rPr lang="en-US" dirty="0"/>
              <a:t>  %6 = </a:t>
            </a:r>
            <a:r>
              <a:rPr lang="en-US" dirty="0" err="1"/>
              <a:t>icmp</a:t>
            </a:r>
            <a:r>
              <a:rPr lang="en-US" dirty="0"/>
              <a:t> </a:t>
            </a:r>
            <a:r>
              <a:rPr lang="en-US" dirty="0" err="1"/>
              <a:t>slt</a:t>
            </a:r>
            <a:r>
              <a:rPr lang="en-US" dirty="0"/>
              <a:t> i32 %5, 5</a:t>
            </a:r>
          </a:p>
          <a:p>
            <a:r>
              <a:rPr lang="en-US" dirty="0"/>
              <a:t>  </a:t>
            </a:r>
            <a:r>
              <a:rPr lang="en-US" dirty="0" err="1"/>
              <a:t>br</a:t>
            </a:r>
            <a:r>
              <a:rPr lang="en-US" dirty="0"/>
              <a:t> i1 %6, label %7, label %13</a:t>
            </a:r>
          </a:p>
          <a:p>
            <a:r>
              <a:rPr lang="en-US" dirty="0" smtClean="0"/>
              <a:t>; </a:t>
            </a:r>
            <a:r>
              <a:rPr lang="en-US" dirty="0"/>
              <a:t>&lt;label&gt;:7:  </a:t>
            </a:r>
          </a:p>
          <a:p>
            <a:r>
              <a:rPr lang="en-US" dirty="0"/>
              <a:t>  %8 = load void (i32)*, void (i32)** %2, align 8</a:t>
            </a:r>
          </a:p>
          <a:p>
            <a:r>
              <a:rPr lang="en-US" dirty="0"/>
              <a:t>  %9 = load i32, i32* %3, align 4</a:t>
            </a:r>
          </a:p>
          <a:p>
            <a:r>
              <a:rPr lang="en-US" dirty="0"/>
              <a:t>  call void %8(i32 %9)</a:t>
            </a:r>
          </a:p>
          <a:p>
            <a:r>
              <a:rPr lang="en-US" dirty="0"/>
              <a:t>  </a:t>
            </a:r>
            <a:r>
              <a:rPr lang="en-US" dirty="0" err="1"/>
              <a:t>br</a:t>
            </a:r>
            <a:r>
              <a:rPr lang="en-US" dirty="0"/>
              <a:t> label %10</a:t>
            </a:r>
          </a:p>
          <a:p>
            <a:r>
              <a:rPr lang="en-US" dirty="0" smtClean="0"/>
              <a:t>; </a:t>
            </a:r>
            <a:r>
              <a:rPr lang="en-US" dirty="0"/>
              <a:t>&lt;label&gt;:10: </a:t>
            </a:r>
          </a:p>
          <a:p>
            <a:r>
              <a:rPr lang="en-US" dirty="0"/>
              <a:t>  %11 = load i32, i32* %3, align 4</a:t>
            </a:r>
          </a:p>
          <a:p>
            <a:r>
              <a:rPr lang="en-US" dirty="0"/>
              <a:t>  %12 = add </a:t>
            </a:r>
            <a:r>
              <a:rPr lang="en-US" dirty="0" err="1"/>
              <a:t>nsw</a:t>
            </a:r>
            <a:r>
              <a:rPr lang="en-US" dirty="0"/>
              <a:t> i32 %11, 1</a:t>
            </a:r>
          </a:p>
          <a:p>
            <a:r>
              <a:rPr lang="en-US" dirty="0"/>
              <a:t>  store i32 %12, i32* %3, align 4</a:t>
            </a:r>
          </a:p>
          <a:p>
            <a:r>
              <a:rPr lang="en-US" dirty="0"/>
              <a:t>  </a:t>
            </a:r>
            <a:r>
              <a:rPr lang="en-US" dirty="0" err="1"/>
              <a:t>br</a:t>
            </a:r>
            <a:r>
              <a:rPr lang="en-US" dirty="0"/>
              <a:t> label %</a:t>
            </a:r>
            <a:r>
              <a:rPr lang="en-US" dirty="0" smtClean="0"/>
              <a:t>4</a:t>
            </a:r>
            <a:endParaRPr lang="en-US" dirty="0"/>
          </a:p>
          <a:p>
            <a:r>
              <a:rPr lang="en-US" dirty="0"/>
              <a:t>; &lt;label&gt;:13:                            </a:t>
            </a:r>
            <a:endParaRPr lang="en-US" dirty="0" smtClean="0"/>
          </a:p>
          <a:p>
            <a:r>
              <a:rPr lang="en-US" dirty="0" smtClean="0"/>
              <a:t>  ret void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dirty="0" err="1" smtClean="0"/>
              <a:t>Structs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7281" y="2202873"/>
            <a:ext cx="2402378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void foo() {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struct</a:t>
            </a:r>
            <a:r>
              <a:rPr lang="en-US" sz="2000" dirty="0"/>
              <a:t> {</a:t>
            </a:r>
          </a:p>
          <a:p>
            <a:r>
              <a:rPr lang="en-US" sz="2000" dirty="0"/>
              <a:t>     </a:t>
            </a:r>
            <a:r>
              <a:rPr lang="en-US" sz="2000" dirty="0" err="1"/>
              <a:t>int</a:t>
            </a:r>
            <a:r>
              <a:rPr lang="en-US" sz="2000" dirty="0"/>
              <a:t> f1;</a:t>
            </a:r>
          </a:p>
          <a:p>
            <a:r>
              <a:rPr lang="en-US" sz="2000" dirty="0"/>
              <a:t>     </a:t>
            </a:r>
            <a:r>
              <a:rPr lang="en-US" sz="2000" dirty="0" err="1"/>
              <a:t>int</a:t>
            </a:r>
            <a:r>
              <a:rPr lang="en-US" sz="2000" dirty="0"/>
              <a:t> f2;</a:t>
            </a:r>
          </a:p>
          <a:p>
            <a:r>
              <a:rPr lang="en-US" sz="2000" dirty="0"/>
              <a:t>      } tuple;</a:t>
            </a:r>
          </a:p>
          <a:p>
            <a:endParaRPr lang="en-US" sz="2000" dirty="0"/>
          </a:p>
          <a:p>
            <a:r>
              <a:rPr lang="en-US" sz="2000" dirty="0"/>
              <a:t>tuple.f1 = 5;</a:t>
            </a:r>
          </a:p>
          <a:p>
            <a:r>
              <a:rPr lang="en-US" sz="2000" dirty="0"/>
              <a:t>tuple.f2=7;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48051" y="2352502"/>
            <a:ext cx="7464829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struct.anon</a:t>
            </a:r>
            <a:r>
              <a:rPr lang="en-US" dirty="0"/>
              <a:t> = type { i32, i32 }</a:t>
            </a:r>
          </a:p>
          <a:p>
            <a:r>
              <a:rPr lang="en-US" dirty="0" smtClean="0"/>
              <a:t>define </a:t>
            </a:r>
            <a:r>
              <a:rPr lang="en-US" dirty="0"/>
              <a:t>void @foo() #0 {</a:t>
            </a:r>
          </a:p>
          <a:p>
            <a:r>
              <a:rPr lang="en-US" dirty="0"/>
              <a:t>  %1 = </a:t>
            </a:r>
            <a:r>
              <a:rPr lang="en-US" dirty="0" err="1"/>
              <a:t>alloca</a:t>
            </a:r>
            <a:r>
              <a:rPr lang="en-US" dirty="0"/>
              <a:t> %</a:t>
            </a:r>
            <a:r>
              <a:rPr lang="en-US" dirty="0" err="1"/>
              <a:t>struct.anon</a:t>
            </a:r>
            <a:r>
              <a:rPr lang="en-US" dirty="0"/>
              <a:t>, align 4</a:t>
            </a:r>
          </a:p>
          <a:p>
            <a:r>
              <a:rPr lang="en-US" dirty="0"/>
              <a:t>  %2 = </a:t>
            </a:r>
            <a:r>
              <a:rPr lang="en-US" dirty="0" err="1"/>
              <a:t>getelementptr</a:t>
            </a:r>
            <a:r>
              <a:rPr lang="en-US" dirty="0"/>
              <a:t> inbounds %</a:t>
            </a:r>
            <a:r>
              <a:rPr lang="en-US" dirty="0" err="1"/>
              <a:t>struct.anon</a:t>
            </a:r>
            <a:r>
              <a:rPr lang="en-US" dirty="0"/>
              <a:t>, %</a:t>
            </a:r>
            <a:r>
              <a:rPr lang="en-US" dirty="0" err="1"/>
              <a:t>struct.anon</a:t>
            </a:r>
            <a:r>
              <a:rPr lang="en-US" dirty="0"/>
              <a:t>* %1, i32 0, i32 0</a:t>
            </a:r>
          </a:p>
          <a:p>
            <a:r>
              <a:rPr lang="en-US" dirty="0"/>
              <a:t>  store i32 5, i32* %2, align 4</a:t>
            </a:r>
          </a:p>
          <a:p>
            <a:r>
              <a:rPr lang="en-US" dirty="0"/>
              <a:t>  %3 = </a:t>
            </a:r>
            <a:r>
              <a:rPr lang="en-US" dirty="0" err="1"/>
              <a:t>getelementptr</a:t>
            </a:r>
            <a:r>
              <a:rPr lang="en-US" dirty="0"/>
              <a:t> inbounds %</a:t>
            </a:r>
            <a:r>
              <a:rPr lang="en-US" dirty="0" err="1"/>
              <a:t>struct.anon</a:t>
            </a:r>
            <a:r>
              <a:rPr lang="en-US" dirty="0"/>
              <a:t>, %</a:t>
            </a:r>
            <a:r>
              <a:rPr lang="en-US" dirty="0" err="1"/>
              <a:t>struct.anon</a:t>
            </a:r>
            <a:r>
              <a:rPr lang="en-US" dirty="0"/>
              <a:t>* %1, i32 0, i32 1</a:t>
            </a:r>
          </a:p>
          <a:p>
            <a:r>
              <a:rPr lang="en-US" dirty="0"/>
              <a:t>  store i32 7, i32* %3, align 4</a:t>
            </a:r>
          </a:p>
          <a:p>
            <a:r>
              <a:rPr lang="en-US" dirty="0"/>
              <a:t>  ret void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2382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Compiling Object</a:t>
            </a:r>
            <a:br>
              <a:rPr lang="en-US" altLang="en-US" sz="4000"/>
            </a:br>
            <a:r>
              <a:rPr lang="en-US" altLang="en-US" sz="4000"/>
              <a:t> Oriented Programs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Mooly Sagiv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00488" y="4616451"/>
            <a:ext cx="42846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lang="en-US" altLang="en-US" dirty="0"/>
              <a:t>Chapter 6.2.9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02F58A-E79A-4BD6-9B75-E8547CB27C9C}" type="slidenum">
              <a:rPr lang="he-IL" altLang="en-US">
                <a:cs typeface="Times New Roman" panose="02020603050405020304" pitchFamily="18" charset="0"/>
              </a:rPr>
              <a:pPr eaLnBrk="1" hangingPunct="1"/>
              <a:t>12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2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/>
              <a:t>Subjects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dirty="0" smtClean="0"/>
              <a:t>OO programs</a:t>
            </a:r>
          </a:p>
          <a:p>
            <a:pPr algn="l" rtl="0" eaLnBrk="1" hangingPunct="1"/>
            <a:r>
              <a:rPr lang="en-US" altLang="en-US" dirty="0" smtClean="0"/>
              <a:t>Objects Types</a:t>
            </a:r>
          </a:p>
          <a:p>
            <a:pPr algn="l" rtl="0" eaLnBrk="1" hangingPunct="1"/>
            <a:r>
              <a:rPr lang="en-US" altLang="en-US" dirty="0" smtClean="0"/>
              <a:t>Features of OO languages</a:t>
            </a:r>
          </a:p>
          <a:p>
            <a:pPr algn="l" rtl="0" eaLnBrk="1" hangingPunct="1"/>
            <a:r>
              <a:rPr lang="en-US" altLang="en-US" dirty="0" smtClean="0"/>
              <a:t>Optimizations for OO languages</a:t>
            </a:r>
          </a:p>
          <a:p>
            <a:pPr algn="l" rtl="0" eaLnBrk="1" hangingPunct="1"/>
            <a:r>
              <a:rPr lang="en-US" altLang="en-US" dirty="0" smtClean="0"/>
              <a:t>Summary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BC9C30D-CE03-4E36-9331-FF36A324983A}" type="slidenum">
              <a:rPr lang="he-IL" altLang="en-US">
                <a:cs typeface="Times New Roman" panose="02020603050405020304" pitchFamily="18" charset="0"/>
              </a:rPr>
              <a:pPr eaLnBrk="1" hangingPunct="1"/>
              <a:t>13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260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/>
              <a:t>Object Oriented Programs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dirty="0"/>
              <a:t>Objects (usually of type called class) 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en-US" dirty="0"/>
              <a:t>Code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en-US" dirty="0"/>
              <a:t>Data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dirty="0"/>
              <a:t>Naturally supports Abstract Data Type implementations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dirty="0"/>
              <a:t>Information hiding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dirty="0"/>
              <a:t>Evolution &amp; reusability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dirty="0"/>
              <a:t>Examples: </a:t>
            </a:r>
            <a:r>
              <a:rPr lang="en-US" altLang="en-US" dirty="0" err="1"/>
              <a:t>Simula</a:t>
            </a:r>
            <a:r>
              <a:rPr lang="en-US" altLang="en-US" dirty="0"/>
              <a:t>, Smalltalk, Modula 3, C++, Java, C#, Python 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C18F0BD-A9C0-4514-AE3E-0DA2928DDF56}" type="slidenum">
              <a:rPr lang="he-IL" altLang="en-US">
                <a:cs typeface="Times New Roman" panose="02020603050405020304" pitchFamily="18" charset="0"/>
              </a:rPr>
              <a:pPr eaLnBrk="1" hangingPunct="1"/>
              <a:t>14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69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2208213" y="33337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000" dirty="0"/>
              <a:t>A Simple Example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992314" y="1376363"/>
            <a:ext cx="2987675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class Vehicle extends object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</a:t>
            </a:r>
            <a:r>
              <a:rPr lang="en-US" altLang="en-US" dirty="0" err="1"/>
              <a:t>int</a:t>
            </a:r>
            <a:r>
              <a:rPr lang="en-US" altLang="en-US" dirty="0"/>
              <a:t> position = 10;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void move(</a:t>
            </a:r>
            <a:r>
              <a:rPr lang="en-US" altLang="en-US" dirty="0" err="1"/>
              <a:t>int</a:t>
            </a:r>
            <a:r>
              <a:rPr lang="en-US" altLang="en-US" dirty="0"/>
              <a:t> x)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  { 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    position = position + x 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  }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992314" y="4043364"/>
            <a:ext cx="3995737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 dirty="0"/>
              <a:t>class Car extends Vehicle {</a:t>
            </a:r>
          </a:p>
          <a:p>
            <a:pPr algn="l" rtl="0" eaLnBrk="1" hangingPunct="1"/>
            <a:r>
              <a:rPr lang="en-US" altLang="en-US" dirty="0"/>
              <a:t>  </a:t>
            </a:r>
            <a:r>
              <a:rPr lang="en-US" altLang="en-US" dirty="0" err="1"/>
              <a:t>int</a:t>
            </a:r>
            <a:r>
              <a:rPr lang="en-US" altLang="en-US" dirty="0"/>
              <a:t> passengers = 0 ;</a:t>
            </a:r>
          </a:p>
          <a:p>
            <a:pPr algn="l" rtl="0" eaLnBrk="1" hangingPunct="1"/>
            <a:r>
              <a:rPr lang="en-US" altLang="en-US" dirty="0"/>
              <a:t>  void await(vehicle v) {</a:t>
            </a:r>
          </a:p>
          <a:p>
            <a:pPr algn="l" rtl="0" eaLnBrk="1" hangingPunct="1"/>
            <a:r>
              <a:rPr lang="en-US" altLang="en-US" dirty="0"/>
              <a:t>          if  (</a:t>
            </a:r>
            <a:r>
              <a:rPr lang="en-US" altLang="en-US" dirty="0" err="1"/>
              <a:t>v.position</a:t>
            </a:r>
            <a:r>
              <a:rPr lang="en-US" altLang="en-US" dirty="0"/>
              <a:t> &lt; position)  </a:t>
            </a:r>
          </a:p>
          <a:p>
            <a:pPr algn="l" rtl="0" eaLnBrk="1" hangingPunct="1"/>
            <a:r>
              <a:rPr lang="en-US" altLang="en-US" dirty="0"/>
              <a:t>	</a:t>
            </a:r>
            <a:r>
              <a:rPr lang="en-US" altLang="en-US" dirty="0" err="1"/>
              <a:t>v.move</a:t>
            </a:r>
            <a:r>
              <a:rPr lang="en-US" altLang="en-US" dirty="0"/>
              <a:t>(position-</a:t>
            </a:r>
            <a:r>
              <a:rPr lang="en-US" altLang="en-US" dirty="0" err="1"/>
              <a:t>v.position</a:t>
            </a:r>
            <a:r>
              <a:rPr lang="en-US" altLang="en-US" dirty="0"/>
              <a:t>);</a:t>
            </a:r>
          </a:p>
          <a:p>
            <a:pPr algn="l" rtl="0" eaLnBrk="1" hangingPunct="1"/>
            <a:r>
              <a:rPr lang="en-US" altLang="en-US" dirty="0"/>
              <a:t>         else </a:t>
            </a:r>
            <a:r>
              <a:rPr lang="en-US" altLang="en-US" dirty="0" err="1"/>
              <a:t>this.move</a:t>
            </a:r>
            <a:r>
              <a:rPr lang="en-US" altLang="en-US" dirty="0"/>
              <a:t>(10);</a:t>
            </a:r>
          </a:p>
          <a:p>
            <a:pPr algn="l" rtl="0" eaLnBrk="1" hangingPunct="1"/>
            <a:r>
              <a:rPr lang="en-US" altLang="en-US" dirty="0"/>
              <a:t>}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988050" y="1376363"/>
            <a:ext cx="39957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 dirty="0"/>
              <a:t>class Truck extends Vehicle {</a:t>
            </a:r>
          </a:p>
          <a:p>
            <a:pPr algn="l" rtl="0" eaLnBrk="1" hangingPunct="1"/>
            <a:r>
              <a:rPr lang="en-US" altLang="en-US" dirty="0"/>
              <a:t>  void move(</a:t>
            </a:r>
            <a:r>
              <a:rPr lang="en-US" altLang="en-US" dirty="0" err="1"/>
              <a:t>int</a:t>
            </a:r>
            <a:r>
              <a:rPr lang="en-US" altLang="en-US" dirty="0"/>
              <a:t> x) </a:t>
            </a:r>
          </a:p>
          <a:p>
            <a:pPr algn="l" rtl="0" eaLnBrk="1" hangingPunct="1"/>
            <a:r>
              <a:rPr lang="en-US" altLang="en-US" dirty="0"/>
              <a:t>   {</a:t>
            </a:r>
          </a:p>
          <a:p>
            <a:pPr algn="l" rtl="0" eaLnBrk="1" hangingPunct="1"/>
            <a:r>
              <a:rPr lang="en-US" altLang="en-US" dirty="0"/>
              <a:t>    if (x &lt; 55)  </a:t>
            </a:r>
          </a:p>
          <a:p>
            <a:pPr algn="l" rtl="0" eaLnBrk="1" hangingPunct="1"/>
            <a:r>
              <a:rPr lang="en-US" altLang="en-US" dirty="0"/>
              <a:t>       position = </a:t>
            </a:r>
            <a:r>
              <a:rPr lang="en-US" altLang="en-US" dirty="0" err="1"/>
              <a:t>position+x</a:t>
            </a:r>
            <a:r>
              <a:rPr lang="en-US" altLang="en-US" dirty="0"/>
              <a:t>;</a:t>
            </a:r>
          </a:p>
          <a:p>
            <a:pPr algn="l" rtl="0" eaLnBrk="1" hangingPunct="1"/>
            <a:r>
              <a:rPr lang="en-US" altLang="en-US" dirty="0"/>
              <a:t>   }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772151" y="3068638"/>
            <a:ext cx="4176713" cy="366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class main extends object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void main()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 </a:t>
            </a:r>
            <a:r>
              <a:rPr lang="en-US" altLang="en-US" dirty="0">
                <a:solidFill>
                  <a:srgbClr val="FF3300"/>
                </a:solidFill>
              </a:rPr>
              <a:t>Truck t = new Truck();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 Car c = new Car();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 Vehicle v = c;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  c. move(60);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  </a:t>
            </a:r>
            <a:r>
              <a:rPr lang="en-US" altLang="en-US" dirty="0" err="1"/>
              <a:t>v.move</a:t>
            </a:r>
            <a:r>
              <a:rPr lang="en-US" altLang="en-US" dirty="0"/>
              <a:t>(70);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  </a:t>
            </a:r>
            <a:r>
              <a:rPr lang="en-US" altLang="en-US" dirty="0" err="1"/>
              <a:t>c.await</a:t>
            </a:r>
            <a:r>
              <a:rPr lang="en-US" altLang="en-US" dirty="0"/>
              <a:t>(t);}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}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8148638" y="2954339"/>
            <a:ext cx="2305050" cy="2166937"/>
            <a:chOff x="4173" y="1838"/>
            <a:chExt cx="1452" cy="1365"/>
          </a:xfrm>
        </p:grpSpPr>
        <p:grpSp>
          <p:nvGrpSpPr>
            <p:cNvPr id="5129" name="Group 19"/>
            <p:cNvGrpSpPr>
              <a:grpSpLocks/>
            </p:cNvGrpSpPr>
            <p:nvPr/>
          </p:nvGrpSpPr>
          <p:grpSpPr bwMode="auto">
            <a:xfrm>
              <a:off x="4173" y="2432"/>
              <a:ext cx="1452" cy="771"/>
              <a:chOff x="4173" y="2364"/>
              <a:chExt cx="1452" cy="771"/>
            </a:xfrm>
          </p:grpSpPr>
          <p:sp>
            <p:nvSpPr>
              <p:cNvPr id="5132" name="Text Box 17"/>
              <p:cNvSpPr txBox="1">
                <a:spLocks noChangeArrowheads="1"/>
              </p:cNvSpPr>
              <p:nvPr/>
            </p:nvSpPr>
            <p:spPr bwMode="auto">
              <a:xfrm>
                <a:off x="4287" y="2409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position=10</a:t>
                </a:r>
              </a:p>
            </p:txBody>
          </p:sp>
          <p:sp>
            <p:nvSpPr>
              <p:cNvPr id="5133" name="Rectangle 18"/>
              <p:cNvSpPr>
                <a:spLocks noChangeArrowheads="1"/>
              </p:cNvSpPr>
              <p:nvPr/>
            </p:nvSpPr>
            <p:spPr bwMode="auto">
              <a:xfrm>
                <a:off x="4173" y="2364"/>
                <a:ext cx="1452" cy="77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b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r>
                  <a:rPr lang="en-US" altLang="en-US"/>
                  <a:t>Truck</a:t>
                </a:r>
              </a:p>
            </p:txBody>
          </p:sp>
        </p:grpSp>
        <p:sp>
          <p:nvSpPr>
            <p:cNvPr id="5130" name="Text Box 21"/>
            <p:cNvSpPr txBox="1">
              <a:spLocks noChangeArrowheads="1"/>
            </p:cNvSpPr>
            <p:nvPr/>
          </p:nvSpPr>
          <p:spPr bwMode="auto">
            <a:xfrm>
              <a:off x="4762" y="1838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  <p:sp>
          <p:nvSpPr>
            <p:cNvPr id="5131" name="Line 22"/>
            <p:cNvSpPr>
              <a:spLocks noChangeShapeType="1"/>
            </p:cNvSpPr>
            <p:nvPr/>
          </p:nvSpPr>
          <p:spPr bwMode="auto">
            <a:xfrm>
              <a:off x="4921" y="2092"/>
              <a:ext cx="0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8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EB3B5A-6DDA-4D60-A408-2A71946E20E7}" type="slidenum">
              <a:rPr lang="he-IL" altLang="en-US">
                <a:cs typeface="Times New Roman" panose="02020603050405020304" pitchFamily="18" charset="0"/>
              </a:rPr>
              <a:pPr eaLnBrk="1" hangingPunct="1"/>
              <a:t>15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60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68" grpId="0"/>
      <p:bldP spid="153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33337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000"/>
              <a:t>A Simple Example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992314" y="1376363"/>
            <a:ext cx="2987675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Vehicle extends object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int position = 10;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move(int x)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{ 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  position = position + x 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}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992314" y="4043364"/>
            <a:ext cx="3995737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/>
              <a:t>class Car extends Vehicle {</a:t>
            </a:r>
          </a:p>
          <a:p>
            <a:pPr algn="l" rtl="0" eaLnBrk="1" hangingPunct="1"/>
            <a:r>
              <a:rPr lang="en-US" altLang="en-US"/>
              <a:t>  int passengers = 0 ;</a:t>
            </a:r>
          </a:p>
          <a:p>
            <a:pPr algn="l" rtl="0" eaLnBrk="1" hangingPunct="1"/>
            <a:r>
              <a:rPr lang="en-US" altLang="en-US"/>
              <a:t>  void await(vehicle v) {</a:t>
            </a:r>
          </a:p>
          <a:p>
            <a:pPr algn="l" rtl="0" eaLnBrk="1" hangingPunct="1"/>
            <a:r>
              <a:rPr lang="en-US" altLang="en-US"/>
              <a:t>          if  (v.position &lt; position)  </a:t>
            </a:r>
          </a:p>
          <a:p>
            <a:pPr algn="l" rtl="0" eaLnBrk="1" hangingPunct="1"/>
            <a:r>
              <a:rPr lang="en-US" altLang="en-US"/>
              <a:t>	v.move(position-v.position);</a:t>
            </a:r>
          </a:p>
          <a:p>
            <a:pPr algn="l" rtl="0" eaLnBrk="1" hangingPunct="1"/>
            <a:r>
              <a:rPr lang="en-US" altLang="en-US"/>
              <a:t>         else this.move(10);</a:t>
            </a:r>
          </a:p>
          <a:p>
            <a:pPr algn="l" rtl="0" eaLnBrk="1" hangingPunct="1"/>
            <a:r>
              <a:rPr lang="en-US" altLang="en-US"/>
              <a:t>}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988050" y="1376363"/>
            <a:ext cx="39957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/>
              <a:t>class Truck extends Vehicle {</a:t>
            </a:r>
          </a:p>
          <a:p>
            <a:pPr algn="l" rtl="0" eaLnBrk="1" hangingPunct="1"/>
            <a:r>
              <a:rPr lang="en-US" altLang="en-US"/>
              <a:t>  void move(int x) </a:t>
            </a:r>
          </a:p>
          <a:p>
            <a:pPr algn="l" rtl="0" eaLnBrk="1" hangingPunct="1"/>
            <a:r>
              <a:rPr lang="en-US" altLang="en-US"/>
              <a:t>   {</a:t>
            </a:r>
          </a:p>
          <a:p>
            <a:pPr algn="l" rtl="0" eaLnBrk="1" hangingPunct="1"/>
            <a:r>
              <a:rPr lang="en-US" altLang="en-US"/>
              <a:t>    if (x &lt; 55)  </a:t>
            </a:r>
          </a:p>
          <a:p>
            <a:pPr algn="l" rtl="0" eaLnBrk="1" hangingPunct="1"/>
            <a:r>
              <a:rPr lang="en-US" altLang="en-US"/>
              <a:t>       position = position+x;</a:t>
            </a:r>
          </a:p>
          <a:p>
            <a:pPr algn="l" rtl="0" eaLnBrk="1" hangingPunct="1"/>
            <a:r>
              <a:rPr lang="en-US" altLang="en-US"/>
              <a:t>   }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772151" y="3176588"/>
            <a:ext cx="4176713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main extends object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void main()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Truck t = new Truck();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</a:t>
            </a:r>
            <a:r>
              <a:rPr lang="en-US" altLang="en-US">
                <a:solidFill>
                  <a:srgbClr val="FF3300"/>
                </a:solidFill>
              </a:rPr>
              <a:t>Car c = new Car;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Vehicle v = c;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c. move(60);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v.move(70);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c.await(t); }}</a:t>
            </a:r>
          </a:p>
        </p:txBody>
      </p:sp>
      <p:grpSp>
        <p:nvGrpSpPr>
          <p:cNvPr id="6151" name="Group 12"/>
          <p:cNvGrpSpPr>
            <a:grpSpLocks/>
          </p:cNvGrpSpPr>
          <p:nvPr/>
        </p:nvGrpSpPr>
        <p:grpSpPr bwMode="auto">
          <a:xfrm>
            <a:off x="8148638" y="3025775"/>
            <a:ext cx="2305050" cy="2166938"/>
            <a:chOff x="4173" y="1838"/>
            <a:chExt cx="1452" cy="1365"/>
          </a:xfrm>
        </p:grpSpPr>
        <p:grpSp>
          <p:nvGrpSpPr>
            <p:cNvPr id="6160" name="Group 13"/>
            <p:cNvGrpSpPr>
              <a:grpSpLocks/>
            </p:cNvGrpSpPr>
            <p:nvPr/>
          </p:nvGrpSpPr>
          <p:grpSpPr bwMode="auto">
            <a:xfrm>
              <a:off x="4173" y="2432"/>
              <a:ext cx="1452" cy="771"/>
              <a:chOff x="4173" y="2364"/>
              <a:chExt cx="1452" cy="771"/>
            </a:xfrm>
          </p:grpSpPr>
          <p:sp>
            <p:nvSpPr>
              <p:cNvPr id="6163" name="Text Box 14"/>
              <p:cNvSpPr txBox="1">
                <a:spLocks noChangeArrowheads="1"/>
              </p:cNvSpPr>
              <p:nvPr/>
            </p:nvSpPr>
            <p:spPr bwMode="auto">
              <a:xfrm>
                <a:off x="4287" y="2409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position=10</a:t>
                </a:r>
              </a:p>
            </p:txBody>
          </p:sp>
          <p:sp>
            <p:nvSpPr>
              <p:cNvPr id="6164" name="Rectangle 15"/>
              <p:cNvSpPr>
                <a:spLocks noChangeArrowheads="1"/>
              </p:cNvSpPr>
              <p:nvPr/>
            </p:nvSpPr>
            <p:spPr bwMode="auto">
              <a:xfrm>
                <a:off x="4173" y="2364"/>
                <a:ext cx="1452" cy="77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b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r>
                  <a:rPr lang="en-US" altLang="en-US"/>
                  <a:t>Truck</a:t>
                </a:r>
              </a:p>
            </p:txBody>
          </p:sp>
        </p:grpSp>
        <p:sp>
          <p:nvSpPr>
            <p:cNvPr id="6161" name="Text Box 16"/>
            <p:cNvSpPr txBox="1">
              <a:spLocks noChangeArrowheads="1"/>
            </p:cNvSpPr>
            <p:nvPr/>
          </p:nvSpPr>
          <p:spPr bwMode="auto">
            <a:xfrm>
              <a:off x="4762" y="1838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  <p:sp>
          <p:nvSpPr>
            <p:cNvPr id="6162" name="Line 17"/>
            <p:cNvSpPr>
              <a:spLocks noChangeShapeType="1"/>
            </p:cNvSpPr>
            <p:nvPr/>
          </p:nvSpPr>
          <p:spPr bwMode="auto">
            <a:xfrm>
              <a:off x="4921" y="2092"/>
              <a:ext cx="0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456364" y="5402264"/>
            <a:ext cx="3997325" cy="1411287"/>
            <a:chOff x="3107" y="3226"/>
            <a:chExt cx="2518" cy="889"/>
          </a:xfrm>
        </p:grpSpPr>
        <p:grpSp>
          <p:nvGrpSpPr>
            <p:cNvPr id="6154" name="Group 7"/>
            <p:cNvGrpSpPr>
              <a:grpSpLocks/>
            </p:cNvGrpSpPr>
            <p:nvPr/>
          </p:nvGrpSpPr>
          <p:grpSpPr bwMode="auto">
            <a:xfrm>
              <a:off x="4173" y="3226"/>
              <a:ext cx="1452" cy="771"/>
              <a:chOff x="4127" y="2523"/>
              <a:chExt cx="1452" cy="771"/>
            </a:xfrm>
          </p:grpSpPr>
          <p:sp>
            <p:nvSpPr>
              <p:cNvPr id="6157" name="Text Box 8"/>
              <p:cNvSpPr txBox="1">
                <a:spLocks noChangeArrowheads="1"/>
              </p:cNvSpPr>
              <p:nvPr/>
            </p:nvSpPr>
            <p:spPr bwMode="auto">
              <a:xfrm>
                <a:off x="4241" y="2795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passengers=0</a:t>
                </a:r>
              </a:p>
            </p:txBody>
          </p:sp>
          <p:sp>
            <p:nvSpPr>
              <p:cNvPr id="6158" name="Text Box 9"/>
              <p:cNvSpPr txBox="1">
                <a:spLocks noChangeArrowheads="1"/>
              </p:cNvSpPr>
              <p:nvPr/>
            </p:nvSpPr>
            <p:spPr bwMode="auto">
              <a:xfrm>
                <a:off x="4241" y="2568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position=10</a:t>
                </a:r>
              </a:p>
            </p:txBody>
          </p:sp>
          <p:sp>
            <p:nvSpPr>
              <p:cNvPr id="6159" name="Rectangle 10"/>
              <p:cNvSpPr>
                <a:spLocks noChangeArrowheads="1"/>
              </p:cNvSpPr>
              <p:nvPr/>
            </p:nvSpPr>
            <p:spPr bwMode="auto">
              <a:xfrm>
                <a:off x="4127" y="2523"/>
                <a:ext cx="1452" cy="77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b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r>
                  <a:rPr lang="en-US" altLang="en-US"/>
                  <a:t>Car</a:t>
                </a:r>
              </a:p>
            </p:txBody>
          </p:sp>
        </p:grpSp>
        <p:sp>
          <p:nvSpPr>
            <p:cNvPr id="6155" name="Text Box 18"/>
            <p:cNvSpPr txBox="1">
              <a:spLocks noChangeArrowheads="1"/>
            </p:cNvSpPr>
            <p:nvPr/>
          </p:nvSpPr>
          <p:spPr bwMode="auto">
            <a:xfrm>
              <a:off x="3107" y="3884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6156" name="Line 19"/>
            <p:cNvSpPr>
              <a:spLocks noChangeShapeType="1"/>
            </p:cNvSpPr>
            <p:nvPr/>
          </p:nvSpPr>
          <p:spPr bwMode="auto">
            <a:xfrm flipV="1">
              <a:off x="3356" y="3952"/>
              <a:ext cx="817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3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D5286A-F3EB-4CC5-9C08-B407B7B6B870}" type="slidenum">
              <a:rPr lang="he-IL" altLang="en-US">
                <a:cs typeface="Times New Roman" panose="02020603050405020304" pitchFamily="18" charset="0"/>
              </a:rPr>
              <a:pPr eaLnBrk="1" hangingPunct="1"/>
              <a:t>16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32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33337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000"/>
              <a:t>A Simple Example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992314" y="1376363"/>
            <a:ext cx="2987675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Vehicle extends object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int position = 10;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move(int x)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{ 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  position = position + x 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}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992314" y="4043364"/>
            <a:ext cx="3995737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/>
              <a:t>class Car extends Vehicle {</a:t>
            </a:r>
          </a:p>
          <a:p>
            <a:pPr algn="l" rtl="0" eaLnBrk="1" hangingPunct="1"/>
            <a:r>
              <a:rPr lang="en-US" altLang="en-US"/>
              <a:t>  int passengers = 0 ;</a:t>
            </a:r>
          </a:p>
          <a:p>
            <a:pPr algn="l" rtl="0" eaLnBrk="1" hangingPunct="1"/>
            <a:r>
              <a:rPr lang="en-US" altLang="en-US"/>
              <a:t>  void await(vehicle v) {</a:t>
            </a:r>
          </a:p>
          <a:p>
            <a:pPr algn="l" rtl="0" eaLnBrk="1" hangingPunct="1"/>
            <a:r>
              <a:rPr lang="en-US" altLang="en-US"/>
              <a:t>          if  (v.position &lt; position)  </a:t>
            </a:r>
          </a:p>
          <a:p>
            <a:pPr algn="l" rtl="0" eaLnBrk="1" hangingPunct="1"/>
            <a:r>
              <a:rPr lang="en-US" altLang="en-US"/>
              <a:t>	v.move(position-v.position);</a:t>
            </a:r>
          </a:p>
          <a:p>
            <a:pPr algn="l" rtl="0" eaLnBrk="1" hangingPunct="1"/>
            <a:r>
              <a:rPr lang="en-US" altLang="en-US"/>
              <a:t>         else this.move(10);</a:t>
            </a:r>
          </a:p>
          <a:p>
            <a:pPr algn="l" rtl="0" eaLnBrk="1" hangingPunct="1"/>
            <a:r>
              <a:rPr lang="en-US" altLang="en-US"/>
              <a:t>}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988050" y="1376363"/>
            <a:ext cx="39957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/>
              <a:t>class Truck extends Vehicle {</a:t>
            </a:r>
          </a:p>
          <a:p>
            <a:pPr algn="l" rtl="0" eaLnBrk="1" hangingPunct="1"/>
            <a:r>
              <a:rPr lang="en-US" altLang="en-US"/>
              <a:t>  void move(int x) </a:t>
            </a:r>
          </a:p>
          <a:p>
            <a:pPr algn="l" rtl="0" eaLnBrk="1" hangingPunct="1"/>
            <a:r>
              <a:rPr lang="en-US" altLang="en-US"/>
              <a:t>   {</a:t>
            </a:r>
          </a:p>
          <a:p>
            <a:pPr algn="l" rtl="0" eaLnBrk="1" hangingPunct="1"/>
            <a:r>
              <a:rPr lang="en-US" altLang="en-US"/>
              <a:t>    if (x &lt; 55)  </a:t>
            </a:r>
          </a:p>
          <a:p>
            <a:pPr algn="l" rtl="0" eaLnBrk="1" hangingPunct="1"/>
            <a:r>
              <a:rPr lang="en-US" altLang="en-US"/>
              <a:t>       position = position+x;</a:t>
            </a:r>
          </a:p>
          <a:p>
            <a:pPr algn="l" rtl="0" eaLnBrk="1" hangingPunct="1"/>
            <a:r>
              <a:rPr lang="en-US" altLang="en-US"/>
              <a:t>   }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880101" y="3176588"/>
            <a:ext cx="4176713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class main extends object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void main()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 Truck t = new Truck();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 Car c = new Car();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 </a:t>
            </a:r>
            <a:r>
              <a:rPr lang="en-US" altLang="en-US" dirty="0">
                <a:solidFill>
                  <a:srgbClr val="FF3300"/>
                </a:solidFill>
              </a:rPr>
              <a:t>Vehicle v = </a:t>
            </a:r>
            <a:r>
              <a:rPr lang="en-US" altLang="en-US" dirty="0">
                <a:solidFill>
                  <a:srgbClr val="FF0000"/>
                </a:solidFill>
              </a:rPr>
              <a:t>c;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  c. move(60);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  </a:t>
            </a:r>
            <a:r>
              <a:rPr lang="en-US" altLang="en-US" dirty="0" err="1"/>
              <a:t>v.move</a:t>
            </a:r>
            <a:r>
              <a:rPr lang="en-US" altLang="en-US" dirty="0"/>
              <a:t>(70);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dirty="0"/>
              <a:t>     </a:t>
            </a:r>
            <a:r>
              <a:rPr lang="en-US" altLang="en-US" dirty="0" err="1"/>
              <a:t>c.await</a:t>
            </a:r>
            <a:r>
              <a:rPr lang="en-US" altLang="en-US" dirty="0"/>
              <a:t>(t);}}</a:t>
            </a:r>
          </a:p>
        </p:txBody>
      </p:sp>
      <p:grpSp>
        <p:nvGrpSpPr>
          <p:cNvPr id="7175" name="Group 8"/>
          <p:cNvGrpSpPr>
            <a:grpSpLocks/>
          </p:cNvGrpSpPr>
          <p:nvPr/>
        </p:nvGrpSpPr>
        <p:grpSpPr bwMode="auto">
          <a:xfrm>
            <a:off x="8328025" y="3025775"/>
            <a:ext cx="2305050" cy="2166938"/>
            <a:chOff x="4173" y="1838"/>
            <a:chExt cx="1452" cy="1365"/>
          </a:xfrm>
        </p:grpSpPr>
        <p:grpSp>
          <p:nvGrpSpPr>
            <p:cNvPr id="7187" name="Group 9"/>
            <p:cNvGrpSpPr>
              <a:grpSpLocks/>
            </p:cNvGrpSpPr>
            <p:nvPr/>
          </p:nvGrpSpPr>
          <p:grpSpPr bwMode="auto">
            <a:xfrm>
              <a:off x="4173" y="2432"/>
              <a:ext cx="1452" cy="771"/>
              <a:chOff x="4173" y="2364"/>
              <a:chExt cx="1452" cy="771"/>
            </a:xfrm>
          </p:grpSpPr>
          <p:sp>
            <p:nvSpPr>
              <p:cNvPr id="7190" name="Text Box 10"/>
              <p:cNvSpPr txBox="1">
                <a:spLocks noChangeArrowheads="1"/>
              </p:cNvSpPr>
              <p:nvPr/>
            </p:nvSpPr>
            <p:spPr bwMode="auto">
              <a:xfrm>
                <a:off x="4287" y="2409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position=10</a:t>
                </a:r>
              </a:p>
            </p:txBody>
          </p:sp>
          <p:sp>
            <p:nvSpPr>
              <p:cNvPr id="7191" name="Rectangle 11"/>
              <p:cNvSpPr>
                <a:spLocks noChangeArrowheads="1"/>
              </p:cNvSpPr>
              <p:nvPr/>
            </p:nvSpPr>
            <p:spPr bwMode="auto">
              <a:xfrm>
                <a:off x="4173" y="2364"/>
                <a:ext cx="1452" cy="77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b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r>
                  <a:rPr lang="en-US" altLang="en-US"/>
                  <a:t>Truck</a:t>
                </a:r>
              </a:p>
            </p:txBody>
          </p:sp>
        </p:grpSp>
        <p:sp>
          <p:nvSpPr>
            <p:cNvPr id="7188" name="Text Box 12"/>
            <p:cNvSpPr txBox="1">
              <a:spLocks noChangeArrowheads="1"/>
            </p:cNvSpPr>
            <p:nvPr/>
          </p:nvSpPr>
          <p:spPr bwMode="auto">
            <a:xfrm>
              <a:off x="4762" y="1838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  <p:sp>
          <p:nvSpPr>
            <p:cNvPr id="7189" name="Line 13"/>
            <p:cNvSpPr>
              <a:spLocks noChangeShapeType="1"/>
            </p:cNvSpPr>
            <p:nvPr/>
          </p:nvSpPr>
          <p:spPr bwMode="auto">
            <a:xfrm>
              <a:off x="4921" y="2092"/>
              <a:ext cx="0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6" name="Group 14"/>
          <p:cNvGrpSpPr>
            <a:grpSpLocks/>
          </p:cNvGrpSpPr>
          <p:nvPr/>
        </p:nvGrpSpPr>
        <p:grpSpPr bwMode="auto">
          <a:xfrm>
            <a:off x="6456364" y="5402264"/>
            <a:ext cx="3997325" cy="1411287"/>
            <a:chOff x="3107" y="3226"/>
            <a:chExt cx="2518" cy="889"/>
          </a:xfrm>
        </p:grpSpPr>
        <p:grpSp>
          <p:nvGrpSpPr>
            <p:cNvPr id="7181" name="Group 15"/>
            <p:cNvGrpSpPr>
              <a:grpSpLocks/>
            </p:cNvGrpSpPr>
            <p:nvPr/>
          </p:nvGrpSpPr>
          <p:grpSpPr bwMode="auto">
            <a:xfrm>
              <a:off x="4173" y="3226"/>
              <a:ext cx="1452" cy="771"/>
              <a:chOff x="4127" y="2523"/>
              <a:chExt cx="1452" cy="771"/>
            </a:xfrm>
          </p:grpSpPr>
          <p:sp>
            <p:nvSpPr>
              <p:cNvPr id="7184" name="Text Box 16"/>
              <p:cNvSpPr txBox="1">
                <a:spLocks noChangeArrowheads="1"/>
              </p:cNvSpPr>
              <p:nvPr/>
            </p:nvSpPr>
            <p:spPr bwMode="auto">
              <a:xfrm>
                <a:off x="4241" y="2795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passengers=0</a:t>
                </a:r>
              </a:p>
            </p:txBody>
          </p:sp>
          <p:sp>
            <p:nvSpPr>
              <p:cNvPr id="7185" name="Text Box 17"/>
              <p:cNvSpPr txBox="1">
                <a:spLocks noChangeArrowheads="1"/>
              </p:cNvSpPr>
              <p:nvPr/>
            </p:nvSpPr>
            <p:spPr bwMode="auto">
              <a:xfrm>
                <a:off x="4241" y="2568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position=10</a:t>
                </a:r>
              </a:p>
            </p:txBody>
          </p:sp>
          <p:sp>
            <p:nvSpPr>
              <p:cNvPr id="7186" name="Rectangle 18"/>
              <p:cNvSpPr>
                <a:spLocks noChangeArrowheads="1"/>
              </p:cNvSpPr>
              <p:nvPr/>
            </p:nvSpPr>
            <p:spPr bwMode="auto">
              <a:xfrm>
                <a:off x="4127" y="2523"/>
                <a:ext cx="1452" cy="77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b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r>
                  <a:rPr lang="en-US" altLang="en-US"/>
                  <a:t>Car</a:t>
                </a:r>
              </a:p>
            </p:txBody>
          </p:sp>
        </p:grpSp>
        <p:sp>
          <p:nvSpPr>
            <p:cNvPr id="7182" name="Text Box 19"/>
            <p:cNvSpPr txBox="1">
              <a:spLocks noChangeArrowheads="1"/>
            </p:cNvSpPr>
            <p:nvPr/>
          </p:nvSpPr>
          <p:spPr bwMode="auto">
            <a:xfrm>
              <a:off x="3107" y="3884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7183" name="Line 20"/>
            <p:cNvSpPr>
              <a:spLocks noChangeShapeType="1"/>
            </p:cNvSpPr>
            <p:nvPr/>
          </p:nvSpPr>
          <p:spPr bwMode="auto">
            <a:xfrm flipV="1">
              <a:off x="3356" y="3952"/>
              <a:ext cx="817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5843589" y="6165851"/>
            <a:ext cx="2268537" cy="366713"/>
            <a:chOff x="2721" y="3884"/>
            <a:chExt cx="1429" cy="231"/>
          </a:xfrm>
        </p:grpSpPr>
        <p:sp>
          <p:nvSpPr>
            <p:cNvPr id="7179" name="Text Box 21"/>
            <p:cNvSpPr txBox="1">
              <a:spLocks noChangeArrowheads="1"/>
            </p:cNvSpPr>
            <p:nvPr/>
          </p:nvSpPr>
          <p:spPr bwMode="auto">
            <a:xfrm>
              <a:off x="2721" y="3884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v</a:t>
              </a:r>
            </a:p>
          </p:txBody>
        </p:sp>
        <p:sp>
          <p:nvSpPr>
            <p:cNvPr id="7180" name="Line 22"/>
            <p:cNvSpPr>
              <a:spLocks noChangeShapeType="1"/>
            </p:cNvSpPr>
            <p:nvPr/>
          </p:nvSpPr>
          <p:spPr bwMode="auto">
            <a:xfrm flipV="1">
              <a:off x="3061" y="3929"/>
              <a:ext cx="1089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8" name="Slide Number Placeholder 2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1FD5DB-FB64-4F75-B1ED-D2312FA6A560}" type="slidenum">
              <a:rPr lang="he-IL" altLang="en-US">
                <a:cs typeface="Times New Roman" panose="02020603050405020304" pitchFamily="18" charset="0"/>
              </a:rPr>
              <a:pPr eaLnBrk="1" hangingPunct="1"/>
              <a:t>17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05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33337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000"/>
              <a:t>A Simple Example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992314" y="1376363"/>
            <a:ext cx="2987675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Vehicle extends object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int position = 10;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move(int x)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{ 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  position = position + x 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}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92314" y="4043364"/>
            <a:ext cx="3995737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/>
              <a:t>class Car extends Vehicle {</a:t>
            </a:r>
          </a:p>
          <a:p>
            <a:pPr algn="l" rtl="0" eaLnBrk="1" hangingPunct="1"/>
            <a:r>
              <a:rPr lang="en-US" altLang="en-US"/>
              <a:t>  int passengers = 0 ;</a:t>
            </a:r>
          </a:p>
          <a:p>
            <a:pPr algn="l" rtl="0" eaLnBrk="1" hangingPunct="1"/>
            <a:r>
              <a:rPr lang="en-US" altLang="en-US"/>
              <a:t>  void await(vehicle v) {</a:t>
            </a:r>
          </a:p>
          <a:p>
            <a:pPr algn="l" rtl="0" eaLnBrk="1" hangingPunct="1"/>
            <a:r>
              <a:rPr lang="en-US" altLang="en-US"/>
              <a:t>          if  (v.position &lt; position)  </a:t>
            </a:r>
          </a:p>
          <a:p>
            <a:pPr algn="l" rtl="0" eaLnBrk="1" hangingPunct="1"/>
            <a:r>
              <a:rPr lang="en-US" altLang="en-US"/>
              <a:t>	v.move(position-v.position);</a:t>
            </a:r>
          </a:p>
          <a:p>
            <a:pPr algn="l" rtl="0" eaLnBrk="1" hangingPunct="1"/>
            <a:r>
              <a:rPr lang="en-US" altLang="en-US"/>
              <a:t>         else this.move(10);</a:t>
            </a:r>
          </a:p>
          <a:p>
            <a:pPr algn="l" rtl="0" eaLnBrk="1" hangingPunct="1"/>
            <a:r>
              <a:rPr lang="en-US" altLang="en-US"/>
              <a:t>}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988050" y="1376363"/>
            <a:ext cx="39957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/>
              <a:t>class Truck extends Vehicle {</a:t>
            </a:r>
          </a:p>
          <a:p>
            <a:pPr algn="l" rtl="0" eaLnBrk="1" hangingPunct="1"/>
            <a:r>
              <a:rPr lang="en-US" altLang="en-US"/>
              <a:t>  void move(int x) </a:t>
            </a:r>
          </a:p>
          <a:p>
            <a:pPr algn="l" rtl="0" eaLnBrk="1" hangingPunct="1"/>
            <a:r>
              <a:rPr lang="en-US" altLang="en-US"/>
              <a:t>   {</a:t>
            </a:r>
          </a:p>
          <a:p>
            <a:pPr algn="l" rtl="0" eaLnBrk="1" hangingPunct="1"/>
            <a:r>
              <a:rPr lang="en-US" altLang="en-US"/>
              <a:t>    if (x &lt; 55)  </a:t>
            </a:r>
          </a:p>
          <a:p>
            <a:pPr algn="l" rtl="0" eaLnBrk="1" hangingPunct="1"/>
            <a:r>
              <a:rPr lang="en-US" altLang="en-US"/>
              <a:t>       position = position+x;</a:t>
            </a:r>
          </a:p>
          <a:p>
            <a:pPr algn="l" rtl="0" eaLnBrk="1" hangingPunct="1"/>
            <a:r>
              <a:rPr lang="en-US" altLang="en-US"/>
              <a:t>   }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556251" y="3176588"/>
            <a:ext cx="4176713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main extends object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void main()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Truck t = new Truck();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Car c = new Car();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Vehicle v = c;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</a:t>
            </a:r>
            <a:r>
              <a:rPr lang="en-US" altLang="en-US">
                <a:solidFill>
                  <a:srgbClr val="FF3300"/>
                </a:solidFill>
              </a:rPr>
              <a:t>c. move(60);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v.move(70);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c.await(t);}}</a:t>
            </a:r>
          </a:p>
        </p:txBody>
      </p:sp>
      <p:grpSp>
        <p:nvGrpSpPr>
          <p:cNvPr id="8199" name="Group 8"/>
          <p:cNvGrpSpPr>
            <a:grpSpLocks/>
          </p:cNvGrpSpPr>
          <p:nvPr/>
        </p:nvGrpSpPr>
        <p:grpSpPr bwMode="auto">
          <a:xfrm>
            <a:off x="8148638" y="3025775"/>
            <a:ext cx="2305050" cy="2166938"/>
            <a:chOff x="4173" y="1838"/>
            <a:chExt cx="1452" cy="1365"/>
          </a:xfrm>
        </p:grpSpPr>
        <p:grpSp>
          <p:nvGrpSpPr>
            <p:cNvPr id="8212" name="Group 9"/>
            <p:cNvGrpSpPr>
              <a:grpSpLocks/>
            </p:cNvGrpSpPr>
            <p:nvPr/>
          </p:nvGrpSpPr>
          <p:grpSpPr bwMode="auto">
            <a:xfrm>
              <a:off x="4173" y="2432"/>
              <a:ext cx="1452" cy="771"/>
              <a:chOff x="4173" y="2364"/>
              <a:chExt cx="1452" cy="771"/>
            </a:xfrm>
          </p:grpSpPr>
          <p:sp>
            <p:nvSpPr>
              <p:cNvPr id="8215" name="Text Box 10"/>
              <p:cNvSpPr txBox="1">
                <a:spLocks noChangeArrowheads="1"/>
              </p:cNvSpPr>
              <p:nvPr/>
            </p:nvSpPr>
            <p:spPr bwMode="auto">
              <a:xfrm>
                <a:off x="4287" y="2409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position=10</a:t>
                </a:r>
              </a:p>
            </p:txBody>
          </p:sp>
          <p:sp>
            <p:nvSpPr>
              <p:cNvPr id="8216" name="Rectangle 11"/>
              <p:cNvSpPr>
                <a:spLocks noChangeArrowheads="1"/>
              </p:cNvSpPr>
              <p:nvPr/>
            </p:nvSpPr>
            <p:spPr bwMode="auto">
              <a:xfrm>
                <a:off x="4173" y="2364"/>
                <a:ext cx="1452" cy="77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b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r>
                  <a:rPr lang="en-US" altLang="en-US"/>
                  <a:t>Truck</a:t>
                </a:r>
              </a:p>
            </p:txBody>
          </p:sp>
        </p:grpSp>
        <p:sp>
          <p:nvSpPr>
            <p:cNvPr id="8213" name="Text Box 12"/>
            <p:cNvSpPr txBox="1">
              <a:spLocks noChangeArrowheads="1"/>
            </p:cNvSpPr>
            <p:nvPr/>
          </p:nvSpPr>
          <p:spPr bwMode="auto">
            <a:xfrm>
              <a:off x="4762" y="1838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  <p:sp>
          <p:nvSpPr>
            <p:cNvPr id="8214" name="Line 13"/>
            <p:cNvSpPr>
              <a:spLocks noChangeShapeType="1"/>
            </p:cNvSpPr>
            <p:nvPr/>
          </p:nvSpPr>
          <p:spPr bwMode="auto">
            <a:xfrm>
              <a:off x="4921" y="2092"/>
              <a:ext cx="0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0" name="Group 14"/>
          <p:cNvGrpSpPr>
            <a:grpSpLocks/>
          </p:cNvGrpSpPr>
          <p:nvPr/>
        </p:nvGrpSpPr>
        <p:grpSpPr bwMode="auto">
          <a:xfrm>
            <a:off x="6456364" y="5402264"/>
            <a:ext cx="3997325" cy="1411287"/>
            <a:chOff x="3107" y="3226"/>
            <a:chExt cx="2518" cy="889"/>
          </a:xfrm>
        </p:grpSpPr>
        <p:grpSp>
          <p:nvGrpSpPr>
            <p:cNvPr id="8206" name="Group 15"/>
            <p:cNvGrpSpPr>
              <a:grpSpLocks/>
            </p:cNvGrpSpPr>
            <p:nvPr/>
          </p:nvGrpSpPr>
          <p:grpSpPr bwMode="auto">
            <a:xfrm>
              <a:off x="4173" y="3226"/>
              <a:ext cx="1452" cy="771"/>
              <a:chOff x="4127" y="2523"/>
              <a:chExt cx="1452" cy="771"/>
            </a:xfrm>
          </p:grpSpPr>
          <p:sp>
            <p:nvSpPr>
              <p:cNvPr id="8209" name="Text Box 16"/>
              <p:cNvSpPr txBox="1">
                <a:spLocks noChangeArrowheads="1"/>
              </p:cNvSpPr>
              <p:nvPr/>
            </p:nvSpPr>
            <p:spPr bwMode="auto">
              <a:xfrm>
                <a:off x="4241" y="2795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passengers=0</a:t>
                </a:r>
              </a:p>
            </p:txBody>
          </p:sp>
          <p:sp>
            <p:nvSpPr>
              <p:cNvPr id="8210" name="Text Box 17"/>
              <p:cNvSpPr txBox="1">
                <a:spLocks noChangeArrowheads="1"/>
              </p:cNvSpPr>
              <p:nvPr/>
            </p:nvSpPr>
            <p:spPr bwMode="auto">
              <a:xfrm>
                <a:off x="4241" y="2568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position=10</a:t>
                </a:r>
              </a:p>
            </p:txBody>
          </p:sp>
          <p:sp>
            <p:nvSpPr>
              <p:cNvPr id="8211" name="Rectangle 18"/>
              <p:cNvSpPr>
                <a:spLocks noChangeArrowheads="1"/>
              </p:cNvSpPr>
              <p:nvPr/>
            </p:nvSpPr>
            <p:spPr bwMode="auto">
              <a:xfrm>
                <a:off x="4127" y="2523"/>
                <a:ext cx="1452" cy="77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b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r>
                  <a:rPr lang="en-US" altLang="en-US"/>
                  <a:t>Car</a:t>
                </a:r>
              </a:p>
            </p:txBody>
          </p:sp>
        </p:grpSp>
        <p:sp>
          <p:nvSpPr>
            <p:cNvPr id="8207" name="Text Box 19"/>
            <p:cNvSpPr txBox="1">
              <a:spLocks noChangeArrowheads="1"/>
            </p:cNvSpPr>
            <p:nvPr/>
          </p:nvSpPr>
          <p:spPr bwMode="auto">
            <a:xfrm>
              <a:off x="3107" y="3884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8208" name="Line 20"/>
            <p:cNvSpPr>
              <a:spLocks noChangeShapeType="1"/>
            </p:cNvSpPr>
            <p:nvPr/>
          </p:nvSpPr>
          <p:spPr bwMode="auto">
            <a:xfrm flipV="1">
              <a:off x="3356" y="3952"/>
              <a:ext cx="817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1" name="Group 21"/>
          <p:cNvGrpSpPr>
            <a:grpSpLocks/>
          </p:cNvGrpSpPr>
          <p:nvPr/>
        </p:nvGrpSpPr>
        <p:grpSpPr bwMode="auto">
          <a:xfrm>
            <a:off x="5843589" y="6165851"/>
            <a:ext cx="2268537" cy="366713"/>
            <a:chOff x="2721" y="3884"/>
            <a:chExt cx="1429" cy="231"/>
          </a:xfrm>
        </p:grpSpPr>
        <p:sp>
          <p:nvSpPr>
            <p:cNvPr id="8204" name="Text Box 22"/>
            <p:cNvSpPr txBox="1">
              <a:spLocks noChangeArrowheads="1"/>
            </p:cNvSpPr>
            <p:nvPr/>
          </p:nvSpPr>
          <p:spPr bwMode="auto">
            <a:xfrm>
              <a:off x="2721" y="3884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v</a:t>
              </a:r>
            </a:p>
          </p:txBody>
        </p:sp>
        <p:sp>
          <p:nvSpPr>
            <p:cNvPr id="8205" name="Line 23"/>
            <p:cNvSpPr>
              <a:spLocks noChangeShapeType="1"/>
            </p:cNvSpPr>
            <p:nvPr/>
          </p:nvSpPr>
          <p:spPr bwMode="auto">
            <a:xfrm flipV="1">
              <a:off x="3061" y="3929"/>
              <a:ext cx="1089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517064" y="5472114"/>
            <a:ext cx="414337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70</a:t>
            </a:r>
          </a:p>
        </p:txBody>
      </p:sp>
      <p:sp>
        <p:nvSpPr>
          <p:cNvPr id="8203" name="Slide Number Placeholder 2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6462E08-0136-4B4D-B825-16BC330064F3}" type="slidenum">
              <a:rPr lang="he-IL" altLang="en-US">
                <a:cs typeface="Times New Roman" panose="02020603050405020304" pitchFamily="18" charset="0"/>
              </a:rPr>
              <a:pPr eaLnBrk="1" hangingPunct="1"/>
              <a:t>18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90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33337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000"/>
              <a:t>A Simple Example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992314" y="1376363"/>
            <a:ext cx="2987675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Vehicle extends object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int position = 10;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move(int x)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{ 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  position = position + x 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}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92314" y="4043364"/>
            <a:ext cx="3995737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/>
              <a:t>class Car extends Vehicle {</a:t>
            </a:r>
          </a:p>
          <a:p>
            <a:pPr algn="l" rtl="0" eaLnBrk="1" hangingPunct="1"/>
            <a:r>
              <a:rPr lang="en-US" altLang="en-US"/>
              <a:t>  int passengers = 0 ;</a:t>
            </a:r>
          </a:p>
          <a:p>
            <a:pPr algn="l" rtl="0" eaLnBrk="1" hangingPunct="1"/>
            <a:r>
              <a:rPr lang="en-US" altLang="en-US"/>
              <a:t>  void await(vehicle v) {</a:t>
            </a:r>
          </a:p>
          <a:p>
            <a:pPr algn="l" rtl="0" eaLnBrk="1" hangingPunct="1"/>
            <a:r>
              <a:rPr lang="en-US" altLang="en-US"/>
              <a:t>          if  (v.position &lt; position)  </a:t>
            </a:r>
          </a:p>
          <a:p>
            <a:pPr algn="l" rtl="0" eaLnBrk="1" hangingPunct="1"/>
            <a:r>
              <a:rPr lang="en-US" altLang="en-US"/>
              <a:t>	v.move(position-v.position);</a:t>
            </a:r>
          </a:p>
          <a:p>
            <a:pPr algn="l" rtl="0" eaLnBrk="1" hangingPunct="1"/>
            <a:r>
              <a:rPr lang="en-US" altLang="en-US"/>
              <a:t>         else this.move(10);</a:t>
            </a:r>
          </a:p>
          <a:p>
            <a:pPr algn="l" rtl="0" eaLnBrk="1" hangingPunct="1"/>
            <a:r>
              <a:rPr lang="en-US" altLang="en-US"/>
              <a:t>}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988050" y="1376363"/>
            <a:ext cx="39957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/>
              <a:t>class Truck extends Vehicle {</a:t>
            </a:r>
          </a:p>
          <a:p>
            <a:pPr algn="l" rtl="0" eaLnBrk="1" hangingPunct="1"/>
            <a:r>
              <a:rPr lang="en-US" altLang="en-US"/>
              <a:t>  void move(int x) </a:t>
            </a:r>
          </a:p>
          <a:p>
            <a:pPr algn="l" rtl="0" eaLnBrk="1" hangingPunct="1"/>
            <a:r>
              <a:rPr lang="en-US" altLang="en-US"/>
              <a:t>   {</a:t>
            </a:r>
          </a:p>
          <a:p>
            <a:pPr algn="l" rtl="0" eaLnBrk="1" hangingPunct="1"/>
            <a:r>
              <a:rPr lang="en-US" altLang="en-US"/>
              <a:t>    if (x &lt; 55)  </a:t>
            </a:r>
          </a:p>
          <a:p>
            <a:pPr algn="l" rtl="0" eaLnBrk="1" hangingPunct="1"/>
            <a:r>
              <a:rPr lang="en-US" altLang="en-US"/>
              <a:t>       position = position+x;</a:t>
            </a:r>
          </a:p>
          <a:p>
            <a:pPr algn="l" rtl="0" eaLnBrk="1" hangingPunct="1"/>
            <a:r>
              <a:rPr lang="en-US" altLang="en-US"/>
              <a:t>   }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556251" y="3176588"/>
            <a:ext cx="4176713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main extends object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void main()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Truck t = new Truck();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Car c = new Car();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Vehicle v = c;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c. move(60);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</a:t>
            </a:r>
            <a:r>
              <a:rPr lang="en-US" altLang="en-US">
                <a:solidFill>
                  <a:srgbClr val="FF0000"/>
                </a:solidFill>
              </a:rPr>
              <a:t>v.move(70);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c.await(t);}}</a:t>
            </a:r>
          </a:p>
        </p:txBody>
      </p:sp>
      <p:grpSp>
        <p:nvGrpSpPr>
          <p:cNvPr id="9223" name="Group 8"/>
          <p:cNvGrpSpPr>
            <a:grpSpLocks/>
          </p:cNvGrpSpPr>
          <p:nvPr/>
        </p:nvGrpSpPr>
        <p:grpSpPr bwMode="auto">
          <a:xfrm>
            <a:off x="8148638" y="3025775"/>
            <a:ext cx="2305050" cy="2166938"/>
            <a:chOff x="4173" y="1838"/>
            <a:chExt cx="1452" cy="1365"/>
          </a:xfrm>
        </p:grpSpPr>
        <p:grpSp>
          <p:nvGrpSpPr>
            <p:cNvPr id="9236" name="Group 9"/>
            <p:cNvGrpSpPr>
              <a:grpSpLocks/>
            </p:cNvGrpSpPr>
            <p:nvPr/>
          </p:nvGrpSpPr>
          <p:grpSpPr bwMode="auto">
            <a:xfrm>
              <a:off x="4173" y="2432"/>
              <a:ext cx="1452" cy="771"/>
              <a:chOff x="4173" y="2364"/>
              <a:chExt cx="1452" cy="771"/>
            </a:xfrm>
          </p:grpSpPr>
          <p:sp>
            <p:nvSpPr>
              <p:cNvPr id="9239" name="Text Box 10"/>
              <p:cNvSpPr txBox="1">
                <a:spLocks noChangeArrowheads="1"/>
              </p:cNvSpPr>
              <p:nvPr/>
            </p:nvSpPr>
            <p:spPr bwMode="auto">
              <a:xfrm>
                <a:off x="4287" y="2409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position=10</a:t>
                </a:r>
              </a:p>
            </p:txBody>
          </p:sp>
          <p:sp>
            <p:nvSpPr>
              <p:cNvPr id="9240" name="Rectangle 11"/>
              <p:cNvSpPr>
                <a:spLocks noChangeArrowheads="1"/>
              </p:cNvSpPr>
              <p:nvPr/>
            </p:nvSpPr>
            <p:spPr bwMode="auto">
              <a:xfrm>
                <a:off x="4173" y="2364"/>
                <a:ext cx="1452" cy="77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b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r>
                  <a:rPr lang="en-US" altLang="en-US"/>
                  <a:t>Truck</a:t>
                </a:r>
              </a:p>
            </p:txBody>
          </p:sp>
        </p:grpSp>
        <p:sp>
          <p:nvSpPr>
            <p:cNvPr id="9237" name="Text Box 12"/>
            <p:cNvSpPr txBox="1">
              <a:spLocks noChangeArrowheads="1"/>
            </p:cNvSpPr>
            <p:nvPr/>
          </p:nvSpPr>
          <p:spPr bwMode="auto">
            <a:xfrm>
              <a:off x="4762" y="1838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  <p:sp>
          <p:nvSpPr>
            <p:cNvPr id="9238" name="Line 13"/>
            <p:cNvSpPr>
              <a:spLocks noChangeShapeType="1"/>
            </p:cNvSpPr>
            <p:nvPr/>
          </p:nvSpPr>
          <p:spPr bwMode="auto">
            <a:xfrm>
              <a:off x="4921" y="2092"/>
              <a:ext cx="0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4" name="Group 14"/>
          <p:cNvGrpSpPr>
            <a:grpSpLocks/>
          </p:cNvGrpSpPr>
          <p:nvPr/>
        </p:nvGrpSpPr>
        <p:grpSpPr bwMode="auto">
          <a:xfrm>
            <a:off x="6456364" y="5402264"/>
            <a:ext cx="3997325" cy="1411287"/>
            <a:chOff x="3107" y="3226"/>
            <a:chExt cx="2518" cy="889"/>
          </a:xfrm>
        </p:grpSpPr>
        <p:grpSp>
          <p:nvGrpSpPr>
            <p:cNvPr id="9230" name="Group 15"/>
            <p:cNvGrpSpPr>
              <a:grpSpLocks/>
            </p:cNvGrpSpPr>
            <p:nvPr/>
          </p:nvGrpSpPr>
          <p:grpSpPr bwMode="auto">
            <a:xfrm>
              <a:off x="4173" y="3226"/>
              <a:ext cx="1452" cy="771"/>
              <a:chOff x="4127" y="2523"/>
              <a:chExt cx="1452" cy="771"/>
            </a:xfrm>
          </p:grpSpPr>
          <p:sp>
            <p:nvSpPr>
              <p:cNvPr id="9233" name="Text Box 16"/>
              <p:cNvSpPr txBox="1">
                <a:spLocks noChangeArrowheads="1"/>
              </p:cNvSpPr>
              <p:nvPr/>
            </p:nvSpPr>
            <p:spPr bwMode="auto">
              <a:xfrm>
                <a:off x="4241" y="2795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passengers=0</a:t>
                </a:r>
              </a:p>
            </p:txBody>
          </p:sp>
          <p:sp>
            <p:nvSpPr>
              <p:cNvPr id="9234" name="Text Box 17"/>
              <p:cNvSpPr txBox="1">
                <a:spLocks noChangeArrowheads="1"/>
              </p:cNvSpPr>
              <p:nvPr/>
            </p:nvSpPr>
            <p:spPr bwMode="auto">
              <a:xfrm>
                <a:off x="4241" y="2568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position=70</a:t>
                </a:r>
              </a:p>
            </p:txBody>
          </p:sp>
          <p:sp>
            <p:nvSpPr>
              <p:cNvPr id="9235" name="Rectangle 18"/>
              <p:cNvSpPr>
                <a:spLocks noChangeArrowheads="1"/>
              </p:cNvSpPr>
              <p:nvPr/>
            </p:nvSpPr>
            <p:spPr bwMode="auto">
              <a:xfrm>
                <a:off x="4127" y="2523"/>
                <a:ext cx="1452" cy="77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b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r>
                  <a:rPr lang="en-US" altLang="en-US"/>
                  <a:t>Car</a:t>
                </a:r>
              </a:p>
            </p:txBody>
          </p:sp>
        </p:grpSp>
        <p:sp>
          <p:nvSpPr>
            <p:cNvPr id="9231" name="Text Box 19"/>
            <p:cNvSpPr txBox="1">
              <a:spLocks noChangeArrowheads="1"/>
            </p:cNvSpPr>
            <p:nvPr/>
          </p:nvSpPr>
          <p:spPr bwMode="auto">
            <a:xfrm>
              <a:off x="3107" y="3884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9232" name="Line 20"/>
            <p:cNvSpPr>
              <a:spLocks noChangeShapeType="1"/>
            </p:cNvSpPr>
            <p:nvPr/>
          </p:nvSpPr>
          <p:spPr bwMode="auto">
            <a:xfrm flipV="1">
              <a:off x="3356" y="3952"/>
              <a:ext cx="817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5" name="Group 21"/>
          <p:cNvGrpSpPr>
            <a:grpSpLocks/>
          </p:cNvGrpSpPr>
          <p:nvPr/>
        </p:nvGrpSpPr>
        <p:grpSpPr bwMode="auto">
          <a:xfrm>
            <a:off x="5843589" y="6165851"/>
            <a:ext cx="2268537" cy="366713"/>
            <a:chOff x="2721" y="3884"/>
            <a:chExt cx="1429" cy="231"/>
          </a:xfrm>
        </p:grpSpPr>
        <p:sp>
          <p:nvSpPr>
            <p:cNvPr id="9228" name="Text Box 22"/>
            <p:cNvSpPr txBox="1">
              <a:spLocks noChangeArrowheads="1"/>
            </p:cNvSpPr>
            <p:nvPr/>
          </p:nvSpPr>
          <p:spPr bwMode="auto">
            <a:xfrm>
              <a:off x="2721" y="3884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v</a:t>
              </a:r>
            </a:p>
          </p:txBody>
        </p:sp>
        <p:sp>
          <p:nvSpPr>
            <p:cNvPr id="9229" name="Line 23"/>
            <p:cNvSpPr>
              <a:spLocks noChangeShapeType="1"/>
            </p:cNvSpPr>
            <p:nvPr/>
          </p:nvSpPr>
          <p:spPr bwMode="auto">
            <a:xfrm flipV="1">
              <a:off x="3061" y="3929"/>
              <a:ext cx="1089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588501" y="5472114"/>
            <a:ext cx="5302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140</a:t>
            </a:r>
          </a:p>
        </p:txBody>
      </p:sp>
      <p:sp>
        <p:nvSpPr>
          <p:cNvPr id="9227" name="Slide Number Placeholder 2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739B31-9F7F-4094-A7E4-58DF526CE782}" type="slidenum">
              <a:rPr lang="he-IL" altLang="en-US">
                <a:cs typeface="Times New Roman" panose="02020603050405020304" pitchFamily="18" charset="0"/>
              </a:rPr>
              <a:pPr eaLnBrk="1" hangingPunct="1"/>
              <a:t>19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1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Iterative vs. Recursive Programing Quiz</a:t>
            </a:r>
          </a:p>
          <a:p>
            <a:r>
              <a:rPr lang="en-US" dirty="0" smtClean="0"/>
              <a:t>Compiling function calls</a:t>
            </a:r>
          </a:p>
          <a:p>
            <a:r>
              <a:rPr lang="en-US" dirty="0" smtClean="0"/>
              <a:t>Compiling OO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3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33337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000"/>
              <a:t>A Simple Example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92314" y="1376363"/>
            <a:ext cx="2987675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Vehicle extends object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int position = 10;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move(int x)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{ 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  position = position + x 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}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92314" y="4043364"/>
            <a:ext cx="3995737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/>
              <a:t>class Car extends Vehicle {</a:t>
            </a:r>
          </a:p>
          <a:p>
            <a:pPr algn="l" rtl="0" eaLnBrk="1" hangingPunct="1"/>
            <a:r>
              <a:rPr lang="en-US" altLang="en-US"/>
              <a:t>  int passengers = 0 ;</a:t>
            </a:r>
          </a:p>
          <a:p>
            <a:pPr algn="l" rtl="0" eaLnBrk="1" hangingPunct="1"/>
            <a:r>
              <a:rPr lang="en-US" altLang="en-US"/>
              <a:t>  void await(vehicle v) {</a:t>
            </a:r>
          </a:p>
          <a:p>
            <a:pPr algn="l" rtl="0" eaLnBrk="1" hangingPunct="1"/>
            <a:r>
              <a:rPr lang="en-US" altLang="en-US"/>
              <a:t>          if  (v.position &lt; position)  </a:t>
            </a:r>
          </a:p>
          <a:p>
            <a:pPr algn="l" rtl="0" eaLnBrk="1" hangingPunct="1"/>
            <a:r>
              <a:rPr lang="en-US" altLang="en-US"/>
              <a:t>	v.move(position-v.position);</a:t>
            </a:r>
          </a:p>
          <a:p>
            <a:pPr algn="l" rtl="0" eaLnBrk="1" hangingPunct="1"/>
            <a:r>
              <a:rPr lang="en-US" altLang="en-US"/>
              <a:t>         else this.move(10);</a:t>
            </a:r>
          </a:p>
          <a:p>
            <a:pPr algn="l" rtl="0" eaLnBrk="1" hangingPunct="1"/>
            <a:r>
              <a:rPr lang="en-US" altLang="en-US"/>
              <a:t>}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988050" y="1376363"/>
            <a:ext cx="39957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/>
              <a:t>class Truck extends Vehicle {</a:t>
            </a:r>
          </a:p>
          <a:p>
            <a:pPr algn="l" rtl="0" eaLnBrk="1" hangingPunct="1"/>
            <a:r>
              <a:rPr lang="en-US" altLang="en-US"/>
              <a:t>  void move(int x) </a:t>
            </a:r>
          </a:p>
          <a:p>
            <a:pPr algn="l" rtl="0" eaLnBrk="1" hangingPunct="1"/>
            <a:r>
              <a:rPr lang="en-US" altLang="en-US"/>
              <a:t>   {</a:t>
            </a:r>
          </a:p>
          <a:p>
            <a:pPr algn="l" rtl="0" eaLnBrk="1" hangingPunct="1"/>
            <a:r>
              <a:rPr lang="en-US" altLang="en-US"/>
              <a:t>    if (x &lt; 55)  </a:t>
            </a:r>
          </a:p>
          <a:p>
            <a:pPr algn="l" rtl="0" eaLnBrk="1" hangingPunct="1"/>
            <a:r>
              <a:rPr lang="en-US" altLang="en-US"/>
              <a:t>       position = position+x;</a:t>
            </a:r>
          </a:p>
          <a:p>
            <a:pPr algn="l" rtl="0" eaLnBrk="1" hangingPunct="1"/>
            <a:r>
              <a:rPr lang="en-US" altLang="en-US"/>
              <a:t>   }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627688" y="3176588"/>
            <a:ext cx="4176712" cy="366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main extends object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void main()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Truck t = new Truck();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Car c = new Car();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Vehicle v = c;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c. move(60);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v.move(70);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     c.await(t);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}}</a:t>
            </a:r>
          </a:p>
        </p:txBody>
      </p:sp>
      <p:grpSp>
        <p:nvGrpSpPr>
          <p:cNvPr id="10247" name="Group 8"/>
          <p:cNvGrpSpPr>
            <a:grpSpLocks/>
          </p:cNvGrpSpPr>
          <p:nvPr/>
        </p:nvGrpSpPr>
        <p:grpSpPr bwMode="auto">
          <a:xfrm>
            <a:off x="8148638" y="3025775"/>
            <a:ext cx="2305050" cy="2166938"/>
            <a:chOff x="4173" y="1838"/>
            <a:chExt cx="1452" cy="1365"/>
          </a:xfrm>
        </p:grpSpPr>
        <p:grpSp>
          <p:nvGrpSpPr>
            <p:cNvPr id="10259" name="Group 9"/>
            <p:cNvGrpSpPr>
              <a:grpSpLocks/>
            </p:cNvGrpSpPr>
            <p:nvPr/>
          </p:nvGrpSpPr>
          <p:grpSpPr bwMode="auto">
            <a:xfrm>
              <a:off x="4173" y="2432"/>
              <a:ext cx="1452" cy="771"/>
              <a:chOff x="4173" y="2364"/>
              <a:chExt cx="1452" cy="771"/>
            </a:xfrm>
          </p:grpSpPr>
          <p:sp>
            <p:nvSpPr>
              <p:cNvPr id="10262" name="Text Box 10"/>
              <p:cNvSpPr txBox="1">
                <a:spLocks noChangeArrowheads="1"/>
              </p:cNvSpPr>
              <p:nvPr/>
            </p:nvSpPr>
            <p:spPr bwMode="auto">
              <a:xfrm>
                <a:off x="4287" y="2409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position=10</a:t>
                </a:r>
              </a:p>
            </p:txBody>
          </p:sp>
          <p:sp>
            <p:nvSpPr>
              <p:cNvPr id="10263" name="Rectangle 11"/>
              <p:cNvSpPr>
                <a:spLocks noChangeArrowheads="1"/>
              </p:cNvSpPr>
              <p:nvPr/>
            </p:nvSpPr>
            <p:spPr bwMode="auto">
              <a:xfrm>
                <a:off x="4173" y="2364"/>
                <a:ext cx="1452" cy="77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b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r>
                  <a:rPr lang="en-US" altLang="en-US"/>
                  <a:t>Truck</a:t>
                </a:r>
              </a:p>
            </p:txBody>
          </p:sp>
        </p:grpSp>
        <p:sp>
          <p:nvSpPr>
            <p:cNvPr id="10260" name="Text Box 12"/>
            <p:cNvSpPr txBox="1">
              <a:spLocks noChangeArrowheads="1"/>
            </p:cNvSpPr>
            <p:nvPr/>
          </p:nvSpPr>
          <p:spPr bwMode="auto">
            <a:xfrm>
              <a:off x="4762" y="1838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  <p:sp>
          <p:nvSpPr>
            <p:cNvPr id="10261" name="Line 13"/>
            <p:cNvSpPr>
              <a:spLocks noChangeShapeType="1"/>
            </p:cNvSpPr>
            <p:nvPr/>
          </p:nvSpPr>
          <p:spPr bwMode="auto">
            <a:xfrm>
              <a:off x="4921" y="2092"/>
              <a:ext cx="0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8" name="Group 14"/>
          <p:cNvGrpSpPr>
            <a:grpSpLocks/>
          </p:cNvGrpSpPr>
          <p:nvPr/>
        </p:nvGrpSpPr>
        <p:grpSpPr bwMode="auto">
          <a:xfrm>
            <a:off x="6456364" y="5402264"/>
            <a:ext cx="3997325" cy="1411287"/>
            <a:chOff x="3107" y="3226"/>
            <a:chExt cx="2518" cy="889"/>
          </a:xfrm>
        </p:grpSpPr>
        <p:grpSp>
          <p:nvGrpSpPr>
            <p:cNvPr id="10253" name="Group 15"/>
            <p:cNvGrpSpPr>
              <a:grpSpLocks/>
            </p:cNvGrpSpPr>
            <p:nvPr/>
          </p:nvGrpSpPr>
          <p:grpSpPr bwMode="auto">
            <a:xfrm>
              <a:off x="4173" y="3226"/>
              <a:ext cx="1452" cy="771"/>
              <a:chOff x="4127" y="2523"/>
              <a:chExt cx="1452" cy="771"/>
            </a:xfrm>
          </p:grpSpPr>
          <p:sp>
            <p:nvSpPr>
              <p:cNvPr id="10256" name="Text Box 16"/>
              <p:cNvSpPr txBox="1">
                <a:spLocks noChangeArrowheads="1"/>
              </p:cNvSpPr>
              <p:nvPr/>
            </p:nvSpPr>
            <p:spPr bwMode="auto">
              <a:xfrm>
                <a:off x="4241" y="2795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passengers=0</a:t>
                </a:r>
              </a:p>
            </p:txBody>
          </p:sp>
          <p:sp>
            <p:nvSpPr>
              <p:cNvPr id="10257" name="Text Box 17"/>
              <p:cNvSpPr txBox="1">
                <a:spLocks noChangeArrowheads="1"/>
              </p:cNvSpPr>
              <p:nvPr/>
            </p:nvSpPr>
            <p:spPr bwMode="auto">
              <a:xfrm>
                <a:off x="4241" y="2568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position=140</a:t>
                </a:r>
              </a:p>
            </p:txBody>
          </p:sp>
          <p:sp>
            <p:nvSpPr>
              <p:cNvPr id="10258" name="Rectangle 18"/>
              <p:cNvSpPr>
                <a:spLocks noChangeArrowheads="1"/>
              </p:cNvSpPr>
              <p:nvPr/>
            </p:nvSpPr>
            <p:spPr bwMode="auto">
              <a:xfrm>
                <a:off x="4127" y="2523"/>
                <a:ext cx="1452" cy="77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b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r>
                  <a:rPr lang="en-US" altLang="en-US"/>
                  <a:t>Car</a:t>
                </a:r>
              </a:p>
            </p:txBody>
          </p:sp>
        </p:grpSp>
        <p:sp>
          <p:nvSpPr>
            <p:cNvPr id="10254" name="Text Box 19"/>
            <p:cNvSpPr txBox="1">
              <a:spLocks noChangeArrowheads="1"/>
            </p:cNvSpPr>
            <p:nvPr/>
          </p:nvSpPr>
          <p:spPr bwMode="auto">
            <a:xfrm>
              <a:off x="3107" y="3884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10255" name="Line 20"/>
            <p:cNvSpPr>
              <a:spLocks noChangeShapeType="1"/>
            </p:cNvSpPr>
            <p:nvPr/>
          </p:nvSpPr>
          <p:spPr bwMode="auto">
            <a:xfrm flipV="1">
              <a:off x="3356" y="3952"/>
              <a:ext cx="817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9" name="Group 21"/>
          <p:cNvGrpSpPr>
            <a:grpSpLocks/>
          </p:cNvGrpSpPr>
          <p:nvPr/>
        </p:nvGrpSpPr>
        <p:grpSpPr bwMode="auto">
          <a:xfrm>
            <a:off x="7140575" y="6165851"/>
            <a:ext cx="971550" cy="366713"/>
            <a:chOff x="2721" y="3884"/>
            <a:chExt cx="1429" cy="231"/>
          </a:xfrm>
        </p:grpSpPr>
        <p:sp>
          <p:nvSpPr>
            <p:cNvPr id="10251" name="Text Box 22"/>
            <p:cNvSpPr txBox="1">
              <a:spLocks noChangeArrowheads="1"/>
            </p:cNvSpPr>
            <p:nvPr/>
          </p:nvSpPr>
          <p:spPr bwMode="auto">
            <a:xfrm>
              <a:off x="2721" y="3884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v</a:t>
              </a:r>
            </a:p>
          </p:txBody>
        </p:sp>
        <p:sp>
          <p:nvSpPr>
            <p:cNvPr id="10252" name="Line 23"/>
            <p:cNvSpPr>
              <a:spLocks noChangeShapeType="1"/>
            </p:cNvSpPr>
            <p:nvPr/>
          </p:nvSpPr>
          <p:spPr bwMode="auto">
            <a:xfrm flipV="1">
              <a:off x="3061" y="3929"/>
              <a:ext cx="1089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0" name="Slide Number Placeholder 2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235022-3E1E-42D2-A8F2-F8E7FAC22D99}" type="slidenum">
              <a:rPr lang="he-IL" altLang="en-US">
                <a:cs typeface="Times New Roman" panose="02020603050405020304" pitchFamily="18" charset="0"/>
              </a:rPr>
              <a:pPr eaLnBrk="1" hangingPunct="1"/>
              <a:t>20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33337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000"/>
              <a:t>A Simple Example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992314" y="1376363"/>
            <a:ext cx="2987675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Vehicle extends object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int position = 10;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move(int x)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{ 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  position = position + x 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}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92314" y="4043364"/>
            <a:ext cx="3995737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/>
              <a:t>class Car extends Vehicle {</a:t>
            </a:r>
          </a:p>
          <a:p>
            <a:pPr algn="l" rtl="0" eaLnBrk="1" hangingPunct="1"/>
            <a:r>
              <a:rPr lang="en-US" altLang="en-US"/>
              <a:t>  int passengers = 0 ;</a:t>
            </a:r>
          </a:p>
          <a:p>
            <a:pPr algn="l" rtl="0" eaLnBrk="1" hangingPunct="1"/>
            <a:r>
              <a:rPr lang="en-US" altLang="en-US"/>
              <a:t>  void await(vehicle v) {</a:t>
            </a:r>
          </a:p>
          <a:p>
            <a:pPr algn="l" rtl="0" eaLnBrk="1" hangingPunct="1"/>
            <a:r>
              <a:rPr lang="en-US" altLang="en-US"/>
              <a:t>          if  (v.position &lt; position)  </a:t>
            </a:r>
          </a:p>
          <a:p>
            <a:pPr algn="l" rtl="0" eaLnBrk="1" hangingPunct="1"/>
            <a:r>
              <a:rPr lang="en-US" altLang="en-US"/>
              <a:t>	v.move(position-v.position);</a:t>
            </a:r>
          </a:p>
          <a:p>
            <a:pPr algn="l" rtl="0" eaLnBrk="1" hangingPunct="1"/>
            <a:r>
              <a:rPr lang="en-US" altLang="en-US"/>
              <a:t>         else this.move(10);</a:t>
            </a:r>
          </a:p>
          <a:p>
            <a:pPr algn="l" rtl="0" eaLnBrk="1" hangingPunct="1"/>
            <a:r>
              <a:rPr lang="en-US" altLang="en-US"/>
              <a:t>}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988050" y="1376363"/>
            <a:ext cx="39957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/>
              <a:t>class Truck extends Vehicle {</a:t>
            </a:r>
          </a:p>
          <a:p>
            <a:pPr algn="l" rtl="0" eaLnBrk="1" hangingPunct="1"/>
            <a:r>
              <a:rPr lang="en-US" altLang="en-US"/>
              <a:t>  void move(int x) </a:t>
            </a:r>
          </a:p>
          <a:p>
            <a:pPr algn="l" rtl="0" eaLnBrk="1" hangingPunct="1"/>
            <a:r>
              <a:rPr lang="en-US" altLang="en-US"/>
              <a:t>   {</a:t>
            </a:r>
          </a:p>
          <a:p>
            <a:pPr algn="l" rtl="0" eaLnBrk="1" hangingPunct="1"/>
            <a:r>
              <a:rPr lang="en-US" altLang="en-US"/>
              <a:t>    if (x &lt; 55)  </a:t>
            </a:r>
          </a:p>
          <a:p>
            <a:pPr algn="l" rtl="0" eaLnBrk="1" hangingPunct="1"/>
            <a:r>
              <a:rPr lang="en-US" altLang="en-US"/>
              <a:t>       position = position+x;</a:t>
            </a:r>
          </a:p>
          <a:p>
            <a:pPr algn="l" rtl="0" eaLnBrk="1" hangingPunct="1"/>
            <a:r>
              <a:rPr lang="en-US" altLang="en-US"/>
              <a:t>   }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627688" y="3176588"/>
            <a:ext cx="4176712" cy="366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main extends object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void main()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Truck t = new Truck();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Car c = new Car();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Vehicle v = c;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c. move(60);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v.move(70);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</a:t>
            </a:r>
            <a:r>
              <a:rPr lang="en-US" altLang="en-US">
                <a:solidFill>
                  <a:srgbClr val="FF3300"/>
                </a:solidFill>
              </a:rPr>
              <a:t>c.await(t);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}}</a:t>
            </a:r>
          </a:p>
        </p:txBody>
      </p:sp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8148638" y="3025775"/>
            <a:ext cx="2305050" cy="2166938"/>
            <a:chOff x="4173" y="1838"/>
            <a:chExt cx="1452" cy="1365"/>
          </a:xfrm>
        </p:grpSpPr>
        <p:grpSp>
          <p:nvGrpSpPr>
            <p:cNvPr id="11283" name="Group 8"/>
            <p:cNvGrpSpPr>
              <a:grpSpLocks/>
            </p:cNvGrpSpPr>
            <p:nvPr/>
          </p:nvGrpSpPr>
          <p:grpSpPr bwMode="auto">
            <a:xfrm>
              <a:off x="4173" y="2432"/>
              <a:ext cx="1452" cy="771"/>
              <a:chOff x="4173" y="2364"/>
              <a:chExt cx="1452" cy="771"/>
            </a:xfrm>
          </p:grpSpPr>
          <p:sp>
            <p:nvSpPr>
              <p:cNvPr id="11286" name="Text Box 9"/>
              <p:cNvSpPr txBox="1">
                <a:spLocks noChangeArrowheads="1"/>
              </p:cNvSpPr>
              <p:nvPr/>
            </p:nvSpPr>
            <p:spPr bwMode="auto">
              <a:xfrm>
                <a:off x="4287" y="2409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position=10</a:t>
                </a:r>
              </a:p>
            </p:txBody>
          </p:sp>
          <p:sp>
            <p:nvSpPr>
              <p:cNvPr id="11287" name="Rectangle 10"/>
              <p:cNvSpPr>
                <a:spLocks noChangeArrowheads="1"/>
              </p:cNvSpPr>
              <p:nvPr/>
            </p:nvSpPr>
            <p:spPr bwMode="auto">
              <a:xfrm>
                <a:off x="4173" y="2364"/>
                <a:ext cx="1452" cy="77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b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r>
                  <a:rPr lang="en-US" altLang="en-US"/>
                  <a:t>Truck</a:t>
                </a:r>
              </a:p>
            </p:txBody>
          </p:sp>
        </p:grpSp>
        <p:sp>
          <p:nvSpPr>
            <p:cNvPr id="11284" name="Text Box 11"/>
            <p:cNvSpPr txBox="1">
              <a:spLocks noChangeArrowheads="1"/>
            </p:cNvSpPr>
            <p:nvPr/>
          </p:nvSpPr>
          <p:spPr bwMode="auto">
            <a:xfrm>
              <a:off x="4762" y="1838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  <p:sp>
          <p:nvSpPr>
            <p:cNvPr id="11285" name="Line 12"/>
            <p:cNvSpPr>
              <a:spLocks noChangeShapeType="1"/>
            </p:cNvSpPr>
            <p:nvPr/>
          </p:nvSpPr>
          <p:spPr bwMode="auto">
            <a:xfrm>
              <a:off x="4921" y="2092"/>
              <a:ext cx="0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2" name="Group 13"/>
          <p:cNvGrpSpPr>
            <a:grpSpLocks/>
          </p:cNvGrpSpPr>
          <p:nvPr/>
        </p:nvGrpSpPr>
        <p:grpSpPr bwMode="auto">
          <a:xfrm>
            <a:off x="6456364" y="5402264"/>
            <a:ext cx="3997325" cy="1411287"/>
            <a:chOff x="3107" y="3226"/>
            <a:chExt cx="2518" cy="889"/>
          </a:xfrm>
        </p:grpSpPr>
        <p:grpSp>
          <p:nvGrpSpPr>
            <p:cNvPr id="11277" name="Group 14"/>
            <p:cNvGrpSpPr>
              <a:grpSpLocks/>
            </p:cNvGrpSpPr>
            <p:nvPr/>
          </p:nvGrpSpPr>
          <p:grpSpPr bwMode="auto">
            <a:xfrm>
              <a:off x="4173" y="3226"/>
              <a:ext cx="1452" cy="771"/>
              <a:chOff x="4127" y="2523"/>
              <a:chExt cx="1452" cy="771"/>
            </a:xfrm>
          </p:grpSpPr>
          <p:sp>
            <p:nvSpPr>
              <p:cNvPr id="11280" name="Text Box 15"/>
              <p:cNvSpPr txBox="1">
                <a:spLocks noChangeArrowheads="1"/>
              </p:cNvSpPr>
              <p:nvPr/>
            </p:nvSpPr>
            <p:spPr bwMode="auto">
              <a:xfrm>
                <a:off x="4241" y="2795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passengers=0</a:t>
                </a:r>
              </a:p>
            </p:txBody>
          </p:sp>
          <p:sp>
            <p:nvSpPr>
              <p:cNvPr id="11281" name="Text Box 16"/>
              <p:cNvSpPr txBox="1">
                <a:spLocks noChangeArrowheads="1"/>
              </p:cNvSpPr>
              <p:nvPr/>
            </p:nvSpPr>
            <p:spPr bwMode="auto">
              <a:xfrm>
                <a:off x="4241" y="2568"/>
                <a:ext cx="120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>
                  <a:spcBef>
                    <a:spcPct val="50000"/>
                  </a:spcBef>
                </a:pPr>
                <a:r>
                  <a:rPr lang="en-US" altLang="en-US"/>
                  <a:t>position=140</a:t>
                </a:r>
              </a:p>
            </p:txBody>
          </p:sp>
          <p:sp>
            <p:nvSpPr>
              <p:cNvPr id="11282" name="Rectangle 17"/>
              <p:cNvSpPr>
                <a:spLocks noChangeArrowheads="1"/>
              </p:cNvSpPr>
              <p:nvPr/>
            </p:nvSpPr>
            <p:spPr bwMode="auto">
              <a:xfrm>
                <a:off x="4127" y="2523"/>
                <a:ext cx="1452" cy="77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b" anchorCtr="1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rtl="0" eaLnBrk="1" hangingPunct="1"/>
                <a:r>
                  <a:rPr lang="en-US" altLang="en-US"/>
                  <a:t>Car</a:t>
                </a:r>
              </a:p>
            </p:txBody>
          </p:sp>
        </p:grpSp>
        <p:sp>
          <p:nvSpPr>
            <p:cNvPr id="11278" name="Text Box 18"/>
            <p:cNvSpPr txBox="1">
              <a:spLocks noChangeArrowheads="1"/>
            </p:cNvSpPr>
            <p:nvPr/>
          </p:nvSpPr>
          <p:spPr bwMode="auto">
            <a:xfrm>
              <a:off x="3107" y="3884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11279" name="Line 19"/>
            <p:cNvSpPr>
              <a:spLocks noChangeShapeType="1"/>
            </p:cNvSpPr>
            <p:nvPr/>
          </p:nvSpPr>
          <p:spPr bwMode="auto">
            <a:xfrm flipV="1">
              <a:off x="3356" y="3952"/>
              <a:ext cx="817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3" name="Group 20"/>
          <p:cNvGrpSpPr>
            <a:grpSpLocks/>
          </p:cNvGrpSpPr>
          <p:nvPr/>
        </p:nvGrpSpPr>
        <p:grpSpPr bwMode="auto">
          <a:xfrm>
            <a:off x="7140575" y="6165851"/>
            <a:ext cx="971550" cy="366713"/>
            <a:chOff x="2721" y="3884"/>
            <a:chExt cx="1429" cy="231"/>
          </a:xfrm>
        </p:grpSpPr>
        <p:sp>
          <p:nvSpPr>
            <p:cNvPr id="11275" name="Text Box 21"/>
            <p:cNvSpPr txBox="1">
              <a:spLocks noChangeArrowheads="1"/>
            </p:cNvSpPr>
            <p:nvPr/>
          </p:nvSpPr>
          <p:spPr bwMode="auto">
            <a:xfrm>
              <a:off x="2721" y="3884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v</a:t>
              </a:r>
            </a:p>
          </p:txBody>
        </p:sp>
        <p:sp>
          <p:nvSpPr>
            <p:cNvPr id="11276" name="Line 22"/>
            <p:cNvSpPr>
              <a:spLocks noChangeShapeType="1"/>
            </p:cNvSpPr>
            <p:nvPr/>
          </p:nvSpPr>
          <p:spPr bwMode="auto">
            <a:xfrm flipV="1">
              <a:off x="3061" y="3929"/>
              <a:ext cx="1089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4" name="Slide Number Placeholder 2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02029DC-C119-408E-8CC9-8B6A008DB668}" type="slidenum">
              <a:rPr lang="he-IL" altLang="en-US">
                <a:cs typeface="Times New Roman" panose="02020603050405020304" pitchFamily="18" charset="0"/>
              </a:rPr>
              <a:pPr eaLnBrk="1" hangingPunct="1"/>
              <a:t>21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14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387600" y="188913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000"/>
              <a:t>Translation into C (Vehicle)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992314" y="1376363"/>
            <a:ext cx="2987675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Vehicle extends object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int position = 10;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move(int x)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{ 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  position = position + x 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}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5519738" y="1341438"/>
            <a:ext cx="4248150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struct  Vehicle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int position 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     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New_V(struct Vehicle *this)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  this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position = 10;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move_V(struct Vehicle *this, int x)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 this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position=this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position + x;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}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BBE8AE3-E4D9-4737-B186-AB6FF9BB8198}" type="slidenum">
              <a:rPr lang="he-IL" altLang="en-US">
                <a:cs typeface="Times New Roman" panose="02020603050405020304" pitchFamily="18" charset="0"/>
              </a:rPr>
              <a:pPr eaLnBrk="1" hangingPunct="1"/>
              <a:t>22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7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33337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000"/>
              <a:t>Translation into C(Truck)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739900" y="1376363"/>
            <a:ext cx="39957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/>
              <a:t>class Truck extends Vehicle {</a:t>
            </a:r>
          </a:p>
          <a:p>
            <a:pPr algn="l" rtl="0" eaLnBrk="1" hangingPunct="1"/>
            <a:r>
              <a:rPr lang="en-US" altLang="en-US"/>
              <a:t>  void move(int x) </a:t>
            </a:r>
          </a:p>
          <a:p>
            <a:pPr algn="l" rtl="0" eaLnBrk="1" hangingPunct="1"/>
            <a:r>
              <a:rPr lang="en-US" altLang="en-US"/>
              <a:t>   {</a:t>
            </a:r>
          </a:p>
          <a:p>
            <a:pPr algn="l" rtl="0" eaLnBrk="1" hangingPunct="1"/>
            <a:r>
              <a:rPr lang="en-US" altLang="en-US"/>
              <a:t>    if (x &lt; 55)  </a:t>
            </a:r>
          </a:p>
          <a:p>
            <a:pPr algn="l" rtl="0" eaLnBrk="1" hangingPunct="1"/>
            <a:r>
              <a:rPr lang="en-US" altLang="en-US"/>
              <a:t>       position = position+x;</a:t>
            </a:r>
          </a:p>
          <a:p>
            <a:pPr algn="l" rtl="0" eaLnBrk="1" hangingPunct="1"/>
            <a:r>
              <a:rPr lang="en-US" altLang="en-US"/>
              <a:t>   }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5519738" y="1341438"/>
            <a:ext cx="4248150" cy="490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struct  Truck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int position 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     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New_T(struct Truck *this)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  this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position = 10;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move_T(struct Truck *this, int x)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if (x &lt;55)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     this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position=this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position + x;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}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926B55-B5D3-4700-98B0-0BDBA3733EF2}" type="slidenum">
              <a:rPr lang="he-IL" altLang="en-US">
                <a:cs typeface="Times New Roman" panose="02020603050405020304" pitchFamily="18" charset="0"/>
              </a:rPr>
              <a:pPr eaLnBrk="1" hangingPunct="1"/>
              <a:t>23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96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33337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000"/>
              <a:t>Naïve Translation into C(Car)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232400" y="1341438"/>
            <a:ext cx="4967288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struct  Car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int position ;   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int passengers;      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New_C(struct Car *this)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{  this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/>
              <a:t>position = 10;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  this </a:t>
            </a:r>
            <a:r>
              <a:rPr lang="en-US" altLang="en-US">
                <a:sym typeface="Symbol" panose="05050102010706020507" pitchFamily="18" charset="2"/>
              </a:rPr>
              <a:t>passengers = 0;</a:t>
            </a:r>
            <a:r>
              <a:rPr lang="en-US" altLang="en-US"/>
              <a:t>    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void await_C(struct Car *this, struct Vehicle *v) 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{  if (v</a:t>
            </a:r>
            <a:r>
              <a:rPr lang="en-US" altLang="en-US">
                <a:sym typeface="Symbol" panose="05050102010706020507" pitchFamily="18" charset="2"/>
              </a:rPr>
              <a:t>position &lt; this position 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               move_V(this position - </a:t>
            </a:r>
            <a:r>
              <a:rPr lang="en-US" altLang="en-US"/>
              <a:t>v</a:t>
            </a:r>
            <a:r>
              <a:rPr lang="en-US" altLang="en-US">
                <a:sym typeface="Symbol" panose="05050102010706020507" pitchFamily="18" charset="2"/>
              </a:rPr>
              <a:t>position 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          else Move_C(this, 10) ;}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703389" y="1412875"/>
            <a:ext cx="3995737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/>
            <a:r>
              <a:rPr lang="en-US" altLang="en-US"/>
              <a:t>class Car extends Vehicle {</a:t>
            </a:r>
          </a:p>
          <a:p>
            <a:pPr algn="l" rtl="0" eaLnBrk="1" hangingPunct="1"/>
            <a:r>
              <a:rPr lang="en-US" altLang="en-US"/>
              <a:t>  int passengers = 0 ;</a:t>
            </a:r>
          </a:p>
          <a:p>
            <a:pPr algn="l" rtl="0" eaLnBrk="1" hangingPunct="1"/>
            <a:r>
              <a:rPr lang="en-US" altLang="en-US"/>
              <a:t>  void await(vehicle v) {</a:t>
            </a:r>
          </a:p>
          <a:p>
            <a:pPr algn="l" rtl="0" eaLnBrk="1" hangingPunct="1"/>
            <a:r>
              <a:rPr lang="en-US" altLang="en-US"/>
              <a:t>          if  (v.position &lt; position)  </a:t>
            </a:r>
          </a:p>
          <a:p>
            <a:pPr algn="l" rtl="0" eaLnBrk="1" hangingPunct="1"/>
            <a:r>
              <a:rPr lang="en-US" altLang="en-US"/>
              <a:t>	v.move(position-v.position);</a:t>
            </a:r>
          </a:p>
          <a:p>
            <a:pPr algn="l" rtl="0" eaLnBrk="1" hangingPunct="1"/>
            <a:r>
              <a:rPr lang="en-US" altLang="en-US"/>
              <a:t>         else this.move(10);</a:t>
            </a:r>
          </a:p>
          <a:p>
            <a:pPr algn="l" rtl="0" eaLnBrk="1" hangingPunct="1"/>
            <a:r>
              <a:rPr lang="en-US" altLang="en-US"/>
              <a:t>}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A4F6A3-AE25-46FB-81FF-FA5E03818730}" type="slidenum">
              <a:rPr lang="he-IL" altLang="en-US">
                <a:cs typeface="Times New Roman" panose="02020603050405020304" pitchFamily="18" charset="0"/>
              </a:rPr>
              <a:pPr eaLnBrk="1" hangingPunct="1"/>
              <a:t>24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92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Naïve Translation into C(Main)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063750" y="2600326"/>
            <a:ext cx="316865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main extends object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void main(){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Truck t = new Truck();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Car c = new Car();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Vehicle v = c;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c. move(60);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v.move(70);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c.await(t);}}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5267326" y="2565401"/>
            <a:ext cx="4932363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void main_M()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struct Truck *t = malloc(1, sizeof(struct Truck));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struct Car *c= malloc(1, sizeof(struct Car));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struct Vehicle *v = (struct Vehicle*) c;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move_V((struct Vehicle*) c, 60);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move_V(v, 70);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await_C(c,(struct Vehicle *) t);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6A7DED-6DC1-4665-8DEC-207E09D7BA91}" type="slidenum">
              <a:rPr lang="he-IL" altLang="en-US">
                <a:cs typeface="Times New Roman" panose="02020603050405020304" pitchFamily="18" charset="0"/>
              </a:rPr>
              <a:pPr eaLnBrk="1" hangingPunct="1"/>
              <a:t>25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9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/>
              <a:t>Compiling Simple Classes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1338" y="1981200"/>
            <a:ext cx="7772400" cy="1303338"/>
          </a:xfrm>
        </p:spPr>
        <p:txBody>
          <a:bodyPr/>
          <a:lstStyle/>
          <a:p>
            <a:pPr algn="l" rtl="0" eaLnBrk="1" hangingPunct="1"/>
            <a:r>
              <a:rPr lang="en-US" altLang="en-US" smtClean="0"/>
              <a:t>Fields are handled as records</a:t>
            </a:r>
          </a:p>
          <a:p>
            <a:pPr algn="l" rtl="0" eaLnBrk="1" hangingPunct="1"/>
            <a:r>
              <a:rPr lang="en-US" altLang="en-US" smtClean="0"/>
              <a:t>Methods have unique names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43138" y="3573463"/>
            <a:ext cx="2557462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A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a1;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a2;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m1()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m2(int i)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24450" y="3068638"/>
            <a:ext cx="2052638" cy="1204912"/>
            <a:chOff x="2948" y="2001"/>
            <a:chExt cx="1293" cy="759"/>
          </a:xfrm>
        </p:grpSpPr>
        <p:sp>
          <p:nvSpPr>
            <p:cNvPr id="16398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a1</a:t>
              </a:r>
            </a:p>
          </p:txBody>
        </p:sp>
        <p:sp>
          <p:nvSpPr>
            <p:cNvPr id="16399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a2</a:t>
              </a:r>
            </a:p>
          </p:txBody>
        </p:sp>
        <p:sp>
          <p:nvSpPr>
            <p:cNvPr id="16400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Runtime object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319964" y="3105151"/>
            <a:ext cx="3024187" cy="1204913"/>
            <a:chOff x="2562" y="2989"/>
            <a:chExt cx="1905" cy="759"/>
          </a:xfrm>
        </p:grpSpPr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3208" y="3261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m1_A</a:t>
              </a:r>
            </a:p>
          </p:txBody>
        </p:sp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3208" y="3511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m2_A</a:t>
              </a:r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2562" y="2989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Compile-Time Table</a:t>
              </a:r>
            </a:p>
          </p:txBody>
        </p:sp>
      </p:grp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627688" y="4437063"/>
            <a:ext cx="4716462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void m2_A(class_A  *this, int i)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Body of m2 with any object field x as this </a:t>
            </a:r>
            <a:r>
              <a:rPr lang="en-US" altLang="en-US">
                <a:sym typeface="Symbol" panose="05050102010706020507" pitchFamily="18" charset="2"/>
              </a:rPr>
              <a:t>x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}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2351089" y="6129338"/>
            <a:ext cx="1836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a.m2(5)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5735639" y="6165851"/>
            <a:ext cx="18367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m2_A(&amp;a, 5)</a:t>
            </a:r>
          </a:p>
        </p:txBody>
      </p:sp>
      <p:sp>
        <p:nvSpPr>
          <p:cNvPr id="16394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68BFD4-B53D-4E1B-9127-BA4DA658E24C}" type="slidenum">
              <a:rPr lang="he-IL" altLang="en-US">
                <a:cs typeface="Times New Roman" panose="02020603050405020304" pitchFamily="18" charset="0"/>
              </a:rPr>
              <a:pPr eaLnBrk="1" hangingPunct="1"/>
              <a:t>26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99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43" grpId="0"/>
      <p:bldP spid="22544" grpId="0"/>
      <p:bldP spid="2254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effectLst>
                  <a:outerShdw blurRad="38100" dist="38100" dir="2700000" algn="tl">
                    <a:srgbClr val="C0C0C0"/>
                  </a:outerShdw>
                </a:effectLst>
              </a:rPr>
              <a:t>Features of OO languages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Inheritance</a:t>
            </a:r>
          </a:p>
          <a:p>
            <a:pPr algn="l" rtl="0" eaLnBrk="1" hangingPunct="1"/>
            <a:r>
              <a:rPr lang="en-US" altLang="en-US" smtClean="0"/>
              <a:t>Method overriding</a:t>
            </a:r>
          </a:p>
          <a:p>
            <a:pPr algn="l" rtl="0" eaLnBrk="1" hangingPunct="1"/>
            <a:r>
              <a:rPr lang="en-US" altLang="en-US" smtClean="0"/>
              <a:t>Polymorphism</a:t>
            </a:r>
          </a:p>
          <a:p>
            <a:pPr algn="l" rtl="0" eaLnBrk="1" hangingPunct="1"/>
            <a:r>
              <a:rPr lang="en-US" altLang="en-US" smtClean="0"/>
              <a:t>Dynamic binding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C491BC-0C62-4272-8437-E1916D6D5558}" type="slidenum">
              <a:rPr lang="he-IL" altLang="en-US">
                <a:cs typeface="Times New Roman" panose="02020603050405020304" pitchFamily="18" charset="0"/>
              </a:rPr>
              <a:pPr eaLnBrk="1" hangingPunct="1"/>
              <a:t>27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80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6830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3600"/>
              <a:t>Handling Single Inheritance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449389"/>
            <a:ext cx="7772400" cy="1519237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400"/>
              <a:t>Simple type extension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/>
              <a:t>Type checking module checks consistency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/>
              <a:t>Use prefixing to assign fields in a consistent way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955801" y="2816226"/>
            <a:ext cx="2879725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A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a1;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a2;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m1()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m2()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97025" y="5175251"/>
            <a:ext cx="2052638" cy="1204913"/>
            <a:chOff x="2948" y="2001"/>
            <a:chExt cx="1293" cy="759"/>
          </a:xfrm>
        </p:grpSpPr>
        <p:sp>
          <p:nvSpPr>
            <p:cNvPr id="18454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a1</a:t>
              </a:r>
            </a:p>
          </p:txBody>
        </p:sp>
        <p:sp>
          <p:nvSpPr>
            <p:cNvPr id="18455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a2</a:t>
              </a:r>
            </a:p>
          </p:txBody>
        </p:sp>
        <p:sp>
          <p:nvSpPr>
            <p:cNvPr id="18456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Runtime object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792539" y="5211763"/>
            <a:ext cx="3024187" cy="1204912"/>
            <a:chOff x="2562" y="2989"/>
            <a:chExt cx="1905" cy="759"/>
          </a:xfrm>
        </p:grpSpPr>
        <p:sp>
          <p:nvSpPr>
            <p:cNvPr id="18451" name="Text Box 10"/>
            <p:cNvSpPr txBox="1">
              <a:spLocks noChangeArrowheads="1"/>
            </p:cNvSpPr>
            <p:nvPr/>
          </p:nvSpPr>
          <p:spPr bwMode="auto">
            <a:xfrm>
              <a:off x="3208" y="3261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m1_A</a:t>
              </a:r>
            </a:p>
          </p:txBody>
        </p:sp>
        <p:sp>
          <p:nvSpPr>
            <p:cNvPr id="18452" name="Text Box 11"/>
            <p:cNvSpPr txBox="1">
              <a:spLocks noChangeArrowheads="1"/>
            </p:cNvSpPr>
            <p:nvPr/>
          </p:nvSpPr>
          <p:spPr bwMode="auto">
            <a:xfrm>
              <a:off x="3208" y="3511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m2_A</a:t>
              </a:r>
            </a:p>
          </p:txBody>
        </p:sp>
        <p:sp>
          <p:nvSpPr>
            <p:cNvPr id="18453" name="Text Box 12"/>
            <p:cNvSpPr txBox="1">
              <a:spLocks noChangeArrowheads="1"/>
            </p:cNvSpPr>
            <p:nvPr/>
          </p:nvSpPr>
          <p:spPr bwMode="auto">
            <a:xfrm>
              <a:off x="2562" y="2989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Compile-Time Table</a:t>
              </a:r>
            </a:p>
          </p:txBody>
        </p:sp>
      </p:grp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6708776" y="2744788"/>
            <a:ext cx="2879725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B extends A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a3;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m3()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880100" y="4545013"/>
            <a:ext cx="2052638" cy="1600200"/>
            <a:chOff x="2970" y="2886"/>
            <a:chExt cx="1293" cy="1008"/>
          </a:xfrm>
        </p:grpSpPr>
        <p:sp>
          <p:nvSpPr>
            <p:cNvPr id="18447" name="Text Box 16"/>
            <p:cNvSpPr txBox="1">
              <a:spLocks noChangeArrowheads="1"/>
            </p:cNvSpPr>
            <p:nvPr/>
          </p:nvSpPr>
          <p:spPr bwMode="auto">
            <a:xfrm>
              <a:off x="3253" y="3158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a1</a:t>
              </a:r>
            </a:p>
          </p:txBody>
        </p:sp>
        <p:sp>
          <p:nvSpPr>
            <p:cNvPr id="18448" name="Text Box 17"/>
            <p:cNvSpPr txBox="1">
              <a:spLocks noChangeArrowheads="1"/>
            </p:cNvSpPr>
            <p:nvPr/>
          </p:nvSpPr>
          <p:spPr bwMode="auto">
            <a:xfrm>
              <a:off x="3253" y="3408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a2</a:t>
              </a:r>
            </a:p>
          </p:txBody>
        </p:sp>
        <p:sp>
          <p:nvSpPr>
            <p:cNvPr id="18449" name="Text Box 18"/>
            <p:cNvSpPr txBox="1">
              <a:spLocks noChangeArrowheads="1"/>
            </p:cNvSpPr>
            <p:nvPr/>
          </p:nvSpPr>
          <p:spPr bwMode="auto">
            <a:xfrm>
              <a:off x="2970" y="2886"/>
              <a:ext cx="129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Runtime object</a:t>
              </a:r>
            </a:p>
          </p:txBody>
        </p:sp>
        <p:sp>
          <p:nvSpPr>
            <p:cNvPr id="18450" name="Text Box 22"/>
            <p:cNvSpPr txBox="1">
              <a:spLocks noChangeArrowheads="1"/>
            </p:cNvSpPr>
            <p:nvPr/>
          </p:nvSpPr>
          <p:spPr bwMode="auto">
            <a:xfrm>
              <a:off x="3243" y="3657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a3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7680325" y="4581525"/>
            <a:ext cx="3024188" cy="1600200"/>
            <a:chOff x="3855" y="2954"/>
            <a:chExt cx="1905" cy="1008"/>
          </a:xfrm>
        </p:grpSpPr>
        <p:sp>
          <p:nvSpPr>
            <p:cNvPr id="18443" name="Text Box 25"/>
            <p:cNvSpPr txBox="1">
              <a:spLocks noChangeArrowheads="1"/>
            </p:cNvSpPr>
            <p:nvPr/>
          </p:nvSpPr>
          <p:spPr bwMode="auto">
            <a:xfrm>
              <a:off x="4501" y="3226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m1_A</a:t>
              </a:r>
            </a:p>
          </p:txBody>
        </p:sp>
        <p:sp>
          <p:nvSpPr>
            <p:cNvPr id="18444" name="Text Box 26"/>
            <p:cNvSpPr txBox="1">
              <a:spLocks noChangeArrowheads="1"/>
            </p:cNvSpPr>
            <p:nvPr/>
          </p:nvSpPr>
          <p:spPr bwMode="auto">
            <a:xfrm>
              <a:off x="4501" y="3476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m2_A</a:t>
              </a:r>
            </a:p>
          </p:txBody>
        </p:sp>
        <p:sp>
          <p:nvSpPr>
            <p:cNvPr id="18445" name="Text Box 27"/>
            <p:cNvSpPr txBox="1">
              <a:spLocks noChangeArrowheads="1"/>
            </p:cNvSpPr>
            <p:nvPr/>
          </p:nvSpPr>
          <p:spPr bwMode="auto">
            <a:xfrm>
              <a:off x="3855" y="2954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Compile-Time Table</a:t>
              </a:r>
            </a:p>
          </p:txBody>
        </p:sp>
        <p:sp>
          <p:nvSpPr>
            <p:cNvPr id="18446" name="Text Box 28"/>
            <p:cNvSpPr txBox="1">
              <a:spLocks noChangeArrowheads="1"/>
            </p:cNvSpPr>
            <p:nvPr/>
          </p:nvSpPr>
          <p:spPr bwMode="auto">
            <a:xfrm>
              <a:off x="4513" y="3725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m3_B</a:t>
              </a:r>
            </a:p>
          </p:txBody>
        </p:sp>
      </p:grpSp>
      <p:sp>
        <p:nvSpPr>
          <p:cNvPr id="18442" name="Slide Number Placeholder 2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4AB239-2AC0-401D-A52A-41B6C60B9622}" type="slidenum">
              <a:rPr lang="he-IL" altLang="en-US">
                <a:cs typeface="Times New Roman" panose="02020603050405020304" pitchFamily="18" charset="0"/>
              </a:rPr>
              <a:pPr eaLnBrk="1" hangingPunct="1"/>
              <a:t>28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6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3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/>
              <a:t>Method Overriding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Redefines functionality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55801" y="2816226"/>
            <a:ext cx="2879725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A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a1;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a2;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m1()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m2()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708776" y="2744788"/>
            <a:ext cx="2879725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B extends A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a3;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m2()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m3()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674938" y="4797426"/>
            <a:ext cx="3168650" cy="835025"/>
            <a:chOff x="725" y="3022"/>
            <a:chExt cx="1996" cy="526"/>
          </a:xfrm>
        </p:grpSpPr>
        <p:sp>
          <p:nvSpPr>
            <p:cNvPr id="19467" name="Text Box 6"/>
            <p:cNvSpPr txBox="1">
              <a:spLocks noChangeArrowheads="1"/>
            </p:cNvSpPr>
            <p:nvPr/>
          </p:nvSpPr>
          <p:spPr bwMode="auto">
            <a:xfrm>
              <a:off x="998" y="3317"/>
              <a:ext cx="17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m2 is declared and defined</a:t>
              </a:r>
            </a:p>
          </p:txBody>
        </p:sp>
        <p:sp>
          <p:nvSpPr>
            <p:cNvPr id="19468" name="Line 7"/>
            <p:cNvSpPr>
              <a:spLocks noChangeShapeType="1"/>
            </p:cNvSpPr>
            <p:nvPr/>
          </p:nvSpPr>
          <p:spPr bwMode="auto">
            <a:xfrm flipH="1" flipV="1">
              <a:off x="725" y="3022"/>
              <a:ext cx="1112" cy="2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189414" y="3465513"/>
            <a:ext cx="2770187" cy="366712"/>
            <a:chOff x="1679" y="2183"/>
            <a:chExt cx="1745" cy="231"/>
          </a:xfrm>
        </p:grpSpPr>
        <p:sp>
          <p:nvSpPr>
            <p:cNvPr id="19465" name="Text Box 10"/>
            <p:cNvSpPr txBox="1">
              <a:spLocks noChangeArrowheads="1"/>
            </p:cNvSpPr>
            <p:nvPr/>
          </p:nvSpPr>
          <p:spPr bwMode="auto">
            <a:xfrm>
              <a:off x="1679" y="2183"/>
              <a:ext cx="17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lvl="2" algn="l" rtl="0" eaLnBrk="1" hangingPunct="1">
                <a:spcBef>
                  <a:spcPct val="50000"/>
                </a:spcBef>
              </a:pPr>
              <a:r>
                <a:rPr lang="en-US" altLang="en-US"/>
                <a:t>m2 is redefined</a:t>
              </a:r>
            </a:p>
          </p:txBody>
        </p:sp>
        <p:sp>
          <p:nvSpPr>
            <p:cNvPr id="19466" name="Line 12"/>
            <p:cNvSpPr>
              <a:spLocks noChangeShapeType="1"/>
            </p:cNvSpPr>
            <p:nvPr/>
          </p:nvSpPr>
          <p:spPr bwMode="auto">
            <a:xfrm>
              <a:off x="3243" y="2319"/>
              <a:ext cx="18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4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946AF5-EE9F-46AA-B864-9F173B54EF04}" type="slidenum">
              <a:rPr lang="he-IL" altLang="en-US">
                <a:cs typeface="Times New Roman" panose="02020603050405020304" pitchFamily="18" charset="0"/>
              </a:rPr>
              <a:pPr eaLnBrk="1" hangingPunct="1"/>
              <a:t>29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21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Fibonacci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0209" y="2354317"/>
            <a:ext cx="3815256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 </a:t>
            </a:r>
            <a:r>
              <a:rPr lang="en-US" sz="2000" dirty="0" err="1"/>
              <a:t>rfib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 n) {</a:t>
            </a:r>
          </a:p>
          <a:p>
            <a:r>
              <a:rPr lang="en-US" sz="2000" dirty="0"/>
              <a:t>    if (n==0) </a:t>
            </a:r>
            <a:r>
              <a:rPr lang="en-US" sz="2000" dirty="0" smtClean="0"/>
              <a:t>return</a:t>
            </a:r>
            <a:r>
              <a:rPr lang="en-US" sz="2000" dirty="0"/>
              <a:t> 0;</a:t>
            </a:r>
          </a:p>
          <a:p>
            <a:r>
              <a:rPr lang="en-US" sz="2000" dirty="0"/>
              <a:t>    else if (n==1) </a:t>
            </a:r>
            <a:r>
              <a:rPr lang="en-US" sz="2000" dirty="0" smtClean="0"/>
              <a:t>return</a:t>
            </a:r>
            <a:r>
              <a:rPr lang="en-US" sz="2000" dirty="0"/>
              <a:t> 1;</a:t>
            </a:r>
          </a:p>
          <a:p>
            <a:r>
              <a:rPr lang="en-US" sz="2000" dirty="0"/>
              <a:t>    else return </a:t>
            </a:r>
            <a:r>
              <a:rPr lang="en-US" sz="2000" dirty="0" err="1"/>
              <a:t>rfib</a:t>
            </a:r>
            <a:r>
              <a:rPr lang="en-US" sz="2000" dirty="0"/>
              <a:t>(n-2) + </a:t>
            </a:r>
            <a:r>
              <a:rPr lang="en-US" sz="2000" dirty="0" err="1"/>
              <a:t>rfib</a:t>
            </a:r>
            <a:r>
              <a:rPr lang="en-US" sz="2000" dirty="0"/>
              <a:t>(n-1) ;</a:t>
            </a:r>
          </a:p>
          <a:p>
            <a:r>
              <a:rPr lang="en-US" sz="2000" dirty="0" smtClean="0"/>
              <a:t>}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62102" y="1374122"/>
            <a:ext cx="349994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define i32 @</a:t>
            </a:r>
            <a:r>
              <a:rPr lang="en-US" sz="2000" dirty="0" err="1"/>
              <a:t>rfib</a:t>
            </a:r>
            <a:r>
              <a:rPr lang="en-US" sz="2000" dirty="0"/>
              <a:t>(i32) #0 {</a:t>
            </a:r>
          </a:p>
          <a:p>
            <a:r>
              <a:rPr lang="en-US" sz="2000" dirty="0"/>
              <a:t>  %2 = </a:t>
            </a:r>
            <a:r>
              <a:rPr lang="en-US" sz="2000" dirty="0" err="1"/>
              <a:t>alloca</a:t>
            </a:r>
            <a:r>
              <a:rPr lang="en-US" sz="2000" dirty="0"/>
              <a:t> i32, align 4</a:t>
            </a:r>
          </a:p>
          <a:p>
            <a:r>
              <a:rPr lang="en-US" sz="2000" dirty="0"/>
              <a:t>  %3 = </a:t>
            </a:r>
            <a:r>
              <a:rPr lang="en-US" sz="2000" dirty="0" err="1"/>
              <a:t>alloca</a:t>
            </a:r>
            <a:r>
              <a:rPr lang="en-US" sz="2000" dirty="0"/>
              <a:t> i32, align 4</a:t>
            </a:r>
          </a:p>
          <a:p>
            <a:r>
              <a:rPr lang="en-US" sz="2000" dirty="0"/>
              <a:t>  store i32 %0, i32* %3, align 4</a:t>
            </a:r>
          </a:p>
          <a:p>
            <a:r>
              <a:rPr lang="en-US" sz="2000" dirty="0"/>
              <a:t>  %4 = load i32, i32* %3, align 4</a:t>
            </a:r>
          </a:p>
          <a:p>
            <a:r>
              <a:rPr lang="en-US" sz="2000" dirty="0"/>
              <a:t>  %5 = </a:t>
            </a:r>
            <a:r>
              <a:rPr lang="en-US" sz="2000" dirty="0" err="1"/>
              <a:t>icmp</a:t>
            </a:r>
            <a:r>
              <a:rPr lang="en-US" sz="2000" dirty="0"/>
              <a:t> </a:t>
            </a:r>
            <a:r>
              <a:rPr lang="en-US" sz="2000" dirty="0" err="1"/>
              <a:t>eq</a:t>
            </a:r>
            <a:r>
              <a:rPr lang="en-US" sz="2000" dirty="0"/>
              <a:t> i32 %4, 0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br</a:t>
            </a:r>
            <a:r>
              <a:rPr lang="en-US" sz="2000" dirty="0"/>
              <a:t> i1 %5, label %6, label %7</a:t>
            </a:r>
          </a:p>
          <a:p>
            <a:r>
              <a:rPr lang="en-US" sz="2000" dirty="0" smtClean="0"/>
              <a:t>; </a:t>
            </a:r>
            <a:r>
              <a:rPr lang="en-US" sz="2000" dirty="0"/>
              <a:t>&lt;label&gt;:6:                                      </a:t>
            </a:r>
          </a:p>
          <a:p>
            <a:r>
              <a:rPr lang="en-US" sz="2000" dirty="0"/>
              <a:t>  store i32 0, i32* %2, align 4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br</a:t>
            </a:r>
            <a:r>
              <a:rPr lang="en-US" sz="2000" dirty="0"/>
              <a:t> label %19</a:t>
            </a:r>
          </a:p>
          <a:p>
            <a:r>
              <a:rPr lang="en-US" sz="2000" dirty="0" smtClean="0"/>
              <a:t>; </a:t>
            </a:r>
            <a:r>
              <a:rPr lang="en-US" sz="2000" dirty="0"/>
              <a:t>&lt;label&gt;:7:                                      </a:t>
            </a:r>
            <a:endParaRPr lang="en-US" sz="2000" dirty="0" smtClean="0"/>
          </a:p>
          <a:p>
            <a:r>
              <a:rPr lang="en-US" sz="2000" dirty="0" smtClean="0"/>
              <a:t>  %8 = load i32, i32* %3, align 4</a:t>
            </a:r>
          </a:p>
          <a:p>
            <a:r>
              <a:rPr lang="en-US" sz="2000" dirty="0" smtClean="0"/>
              <a:t>  </a:t>
            </a:r>
            <a:r>
              <a:rPr lang="en-US" sz="2000" dirty="0"/>
              <a:t>%9 = </a:t>
            </a:r>
            <a:r>
              <a:rPr lang="en-US" sz="2000" dirty="0" err="1"/>
              <a:t>icmp</a:t>
            </a:r>
            <a:r>
              <a:rPr lang="en-US" sz="2000" dirty="0"/>
              <a:t> </a:t>
            </a:r>
            <a:r>
              <a:rPr lang="en-US" sz="2000" dirty="0" err="1"/>
              <a:t>eq</a:t>
            </a:r>
            <a:r>
              <a:rPr lang="en-US" sz="2000" dirty="0"/>
              <a:t> i32 %8, 1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br</a:t>
            </a:r>
            <a:r>
              <a:rPr lang="en-US" sz="2000" dirty="0"/>
              <a:t> i1 %9, label %10, label %11</a:t>
            </a:r>
          </a:p>
          <a:p>
            <a:r>
              <a:rPr lang="en-US" sz="2000" dirty="0" smtClean="0"/>
              <a:t>; </a:t>
            </a:r>
            <a:r>
              <a:rPr lang="en-US" sz="2000" dirty="0"/>
              <a:t>&lt;label&gt;:10:                                    </a:t>
            </a:r>
          </a:p>
          <a:p>
            <a:r>
              <a:rPr lang="en-US" sz="2000" dirty="0"/>
              <a:t>  store i32 1, i32* %2, align 4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br</a:t>
            </a:r>
            <a:r>
              <a:rPr lang="en-US" sz="2000" dirty="0"/>
              <a:t> label %</a:t>
            </a:r>
            <a:r>
              <a:rPr lang="en-US" sz="2000" dirty="0" smtClean="0"/>
              <a:t>19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019396" y="1998671"/>
            <a:ext cx="34789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; &lt;label&gt;:11: </a:t>
            </a:r>
          </a:p>
          <a:p>
            <a:r>
              <a:rPr lang="en-US" dirty="0"/>
              <a:t>  %12 = load i32, i32* %3, align 4</a:t>
            </a:r>
          </a:p>
          <a:p>
            <a:r>
              <a:rPr lang="en-US" dirty="0"/>
              <a:t>  %13 = sub </a:t>
            </a:r>
            <a:r>
              <a:rPr lang="en-US" dirty="0" err="1"/>
              <a:t>nsw</a:t>
            </a:r>
            <a:r>
              <a:rPr lang="en-US" dirty="0"/>
              <a:t> i32 %12, 2</a:t>
            </a:r>
          </a:p>
          <a:p>
            <a:r>
              <a:rPr lang="en-US" dirty="0"/>
              <a:t>  %14 = call i32 @</a:t>
            </a:r>
            <a:r>
              <a:rPr lang="en-US" dirty="0" err="1"/>
              <a:t>rfib</a:t>
            </a:r>
            <a:r>
              <a:rPr lang="en-US" dirty="0"/>
              <a:t>(i32 %13)</a:t>
            </a:r>
          </a:p>
          <a:p>
            <a:r>
              <a:rPr lang="en-US" dirty="0"/>
              <a:t>  %15 = load i32, i32* %3, align 4</a:t>
            </a:r>
          </a:p>
          <a:p>
            <a:r>
              <a:rPr lang="en-US" dirty="0"/>
              <a:t>  %16 = sub </a:t>
            </a:r>
            <a:r>
              <a:rPr lang="en-US" dirty="0" err="1"/>
              <a:t>nsw</a:t>
            </a:r>
            <a:r>
              <a:rPr lang="en-US" dirty="0"/>
              <a:t> i32 %15, 1</a:t>
            </a:r>
          </a:p>
          <a:p>
            <a:r>
              <a:rPr lang="en-US" dirty="0"/>
              <a:t>  %17 = call i32 @</a:t>
            </a:r>
            <a:r>
              <a:rPr lang="en-US" dirty="0" err="1"/>
              <a:t>rfib</a:t>
            </a:r>
            <a:r>
              <a:rPr lang="en-US" dirty="0"/>
              <a:t>(i32 %16)</a:t>
            </a:r>
          </a:p>
          <a:p>
            <a:r>
              <a:rPr lang="en-US" dirty="0"/>
              <a:t>  %18 = add </a:t>
            </a:r>
            <a:r>
              <a:rPr lang="en-US" dirty="0" err="1"/>
              <a:t>nsw</a:t>
            </a:r>
            <a:r>
              <a:rPr lang="en-US" dirty="0"/>
              <a:t> i32 %14, %17</a:t>
            </a:r>
          </a:p>
          <a:p>
            <a:r>
              <a:rPr lang="en-US" dirty="0"/>
              <a:t>  store i32 %18, i32* %2, align 4</a:t>
            </a:r>
          </a:p>
          <a:p>
            <a:r>
              <a:rPr lang="en-US" dirty="0"/>
              <a:t>  </a:t>
            </a:r>
            <a:r>
              <a:rPr lang="en-US" dirty="0" err="1"/>
              <a:t>br</a:t>
            </a:r>
            <a:r>
              <a:rPr lang="en-US" dirty="0"/>
              <a:t> label %19</a:t>
            </a:r>
          </a:p>
          <a:p>
            <a:r>
              <a:rPr lang="en-US" dirty="0"/>
              <a:t>; &lt;</a:t>
            </a:r>
            <a:r>
              <a:rPr lang="en-US" dirty="0" smtClean="0"/>
              <a:t>label&gt;:19:</a:t>
            </a:r>
          </a:p>
          <a:p>
            <a:r>
              <a:rPr lang="en-US" dirty="0" smtClean="0"/>
              <a:t>  </a:t>
            </a:r>
            <a:r>
              <a:rPr lang="en-US" dirty="0"/>
              <a:t>%20 = load i32, i32* %2, align 4</a:t>
            </a:r>
          </a:p>
          <a:p>
            <a:r>
              <a:rPr lang="en-US" dirty="0"/>
              <a:t>  ret i32 %20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404813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000"/>
              <a:t>Method Overriding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0826"/>
            <a:ext cx="7772400" cy="835025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400"/>
              <a:t>Redefines functionality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/>
              <a:t>Affects semantic analysis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955801" y="2600326"/>
            <a:ext cx="2879725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A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a1;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a2;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m1()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m2()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708776" y="2528888"/>
            <a:ext cx="2879725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B extends A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a3;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m2()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m3()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597025" y="5175251"/>
            <a:ext cx="2052638" cy="1204913"/>
            <a:chOff x="2948" y="2001"/>
            <a:chExt cx="1293" cy="759"/>
          </a:xfrm>
        </p:grpSpPr>
        <p:sp>
          <p:nvSpPr>
            <p:cNvPr id="20502" name="Text Box 13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a1</a:t>
              </a:r>
            </a:p>
          </p:txBody>
        </p:sp>
        <p:sp>
          <p:nvSpPr>
            <p:cNvPr id="20503" name="Text Box 14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a2</a:t>
              </a:r>
            </a:p>
          </p:txBody>
        </p:sp>
        <p:sp>
          <p:nvSpPr>
            <p:cNvPr id="20504" name="Text Box 15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Runtime object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792539" y="5211763"/>
            <a:ext cx="3024187" cy="1204912"/>
            <a:chOff x="2562" y="2989"/>
            <a:chExt cx="1905" cy="759"/>
          </a:xfrm>
        </p:grpSpPr>
        <p:sp>
          <p:nvSpPr>
            <p:cNvPr id="20499" name="Text Box 17"/>
            <p:cNvSpPr txBox="1">
              <a:spLocks noChangeArrowheads="1"/>
            </p:cNvSpPr>
            <p:nvPr/>
          </p:nvSpPr>
          <p:spPr bwMode="auto">
            <a:xfrm>
              <a:off x="3208" y="3261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m1_A_A</a:t>
              </a:r>
            </a:p>
          </p:txBody>
        </p:sp>
        <p:sp>
          <p:nvSpPr>
            <p:cNvPr id="20500" name="Text Box 18"/>
            <p:cNvSpPr txBox="1">
              <a:spLocks noChangeArrowheads="1"/>
            </p:cNvSpPr>
            <p:nvPr/>
          </p:nvSpPr>
          <p:spPr bwMode="auto">
            <a:xfrm>
              <a:off x="3208" y="3511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m2_A_A</a:t>
              </a:r>
            </a:p>
          </p:txBody>
        </p:sp>
        <p:sp>
          <p:nvSpPr>
            <p:cNvPr id="20501" name="Text Box 19"/>
            <p:cNvSpPr txBox="1">
              <a:spLocks noChangeArrowheads="1"/>
            </p:cNvSpPr>
            <p:nvPr/>
          </p:nvSpPr>
          <p:spPr bwMode="auto">
            <a:xfrm>
              <a:off x="2562" y="2989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Compile-Time Table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880100" y="4545013"/>
            <a:ext cx="2052638" cy="1600200"/>
            <a:chOff x="2970" y="2886"/>
            <a:chExt cx="1293" cy="1008"/>
          </a:xfrm>
        </p:grpSpPr>
        <p:sp>
          <p:nvSpPr>
            <p:cNvPr id="20495" name="Text Box 21"/>
            <p:cNvSpPr txBox="1">
              <a:spLocks noChangeArrowheads="1"/>
            </p:cNvSpPr>
            <p:nvPr/>
          </p:nvSpPr>
          <p:spPr bwMode="auto">
            <a:xfrm>
              <a:off x="3253" y="3158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a1</a:t>
              </a:r>
            </a:p>
          </p:txBody>
        </p:sp>
        <p:sp>
          <p:nvSpPr>
            <p:cNvPr id="20496" name="Text Box 22"/>
            <p:cNvSpPr txBox="1">
              <a:spLocks noChangeArrowheads="1"/>
            </p:cNvSpPr>
            <p:nvPr/>
          </p:nvSpPr>
          <p:spPr bwMode="auto">
            <a:xfrm>
              <a:off x="3253" y="3408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a2</a:t>
              </a:r>
            </a:p>
          </p:txBody>
        </p:sp>
        <p:sp>
          <p:nvSpPr>
            <p:cNvPr id="20497" name="Text Box 23"/>
            <p:cNvSpPr txBox="1">
              <a:spLocks noChangeArrowheads="1"/>
            </p:cNvSpPr>
            <p:nvPr/>
          </p:nvSpPr>
          <p:spPr bwMode="auto">
            <a:xfrm>
              <a:off x="2970" y="2886"/>
              <a:ext cx="129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Runtime object</a:t>
              </a:r>
            </a:p>
          </p:txBody>
        </p:sp>
        <p:sp>
          <p:nvSpPr>
            <p:cNvPr id="20498" name="Text Box 24"/>
            <p:cNvSpPr txBox="1">
              <a:spLocks noChangeArrowheads="1"/>
            </p:cNvSpPr>
            <p:nvPr/>
          </p:nvSpPr>
          <p:spPr bwMode="auto">
            <a:xfrm>
              <a:off x="3243" y="3657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a3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7680325" y="4581525"/>
            <a:ext cx="3024188" cy="1600200"/>
            <a:chOff x="3855" y="2954"/>
            <a:chExt cx="1905" cy="1008"/>
          </a:xfrm>
        </p:grpSpPr>
        <p:sp>
          <p:nvSpPr>
            <p:cNvPr id="20491" name="Text Box 26"/>
            <p:cNvSpPr txBox="1">
              <a:spLocks noChangeArrowheads="1"/>
            </p:cNvSpPr>
            <p:nvPr/>
          </p:nvSpPr>
          <p:spPr bwMode="auto">
            <a:xfrm>
              <a:off x="4501" y="3226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m1_A_A</a:t>
              </a:r>
            </a:p>
          </p:txBody>
        </p:sp>
        <p:sp>
          <p:nvSpPr>
            <p:cNvPr id="20492" name="Text Box 27"/>
            <p:cNvSpPr txBox="1">
              <a:spLocks noChangeArrowheads="1"/>
            </p:cNvSpPr>
            <p:nvPr/>
          </p:nvSpPr>
          <p:spPr bwMode="auto">
            <a:xfrm>
              <a:off x="4501" y="3476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m2_A_B</a:t>
              </a:r>
            </a:p>
          </p:txBody>
        </p:sp>
        <p:sp>
          <p:nvSpPr>
            <p:cNvPr id="20493" name="Text Box 28"/>
            <p:cNvSpPr txBox="1">
              <a:spLocks noChangeArrowheads="1"/>
            </p:cNvSpPr>
            <p:nvPr/>
          </p:nvSpPr>
          <p:spPr bwMode="auto">
            <a:xfrm>
              <a:off x="3855" y="2954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Compile-Time Table</a:t>
              </a:r>
            </a:p>
          </p:txBody>
        </p:sp>
        <p:sp>
          <p:nvSpPr>
            <p:cNvPr id="20494" name="Text Box 29"/>
            <p:cNvSpPr txBox="1">
              <a:spLocks noChangeArrowheads="1"/>
            </p:cNvSpPr>
            <p:nvPr/>
          </p:nvSpPr>
          <p:spPr bwMode="auto">
            <a:xfrm>
              <a:off x="4513" y="3725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m3_B_B</a:t>
              </a:r>
            </a:p>
          </p:txBody>
        </p:sp>
      </p:grpSp>
      <p:sp>
        <p:nvSpPr>
          <p:cNvPr id="20490" name="Slide Number Placeholder 2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9A7D81-A809-48E7-8BE2-51689DE2A6C3}" type="slidenum">
              <a:rPr lang="he-IL" altLang="en-US">
                <a:cs typeface="Times New Roman" panose="02020603050405020304" pitchFamily="18" charset="0"/>
              </a:rPr>
              <a:pPr eaLnBrk="1" hangingPunct="1"/>
              <a:t>30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32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4000"/>
              <a:t>Method Overriding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955801" y="1736726"/>
            <a:ext cx="2879725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A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a1;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a2;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m1()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m2()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6708776" y="1700213"/>
            <a:ext cx="2879725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B extends A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a3;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m2()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method m3()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</p:txBody>
      </p:sp>
      <p:grpSp>
        <p:nvGrpSpPr>
          <p:cNvPr id="21509" name="Group 6"/>
          <p:cNvGrpSpPr>
            <a:grpSpLocks/>
          </p:cNvGrpSpPr>
          <p:nvPr/>
        </p:nvGrpSpPr>
        <p:grpSpPr bwMode="auto">
          <a:xfrm>
            <a:off x="1666875" y="4184651"/>
            <a:ext cx="2052638" cy="1204913"/>
            <a:chOff x="2948" y="2001"/>
            <a:chExt cx="1293" cy="759"/>
          </a:xfrm>
        </p:grpSpPr>
        <p:sp>
          <p:nvSpPr>
            <p:cNvPr id="21531" name="Text Box 7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a1</a:t>
              </a:r>
            </a:p>
          </p:txBody>
        </p:sp>
        <p:sp>
          <p:nvSpPr>
            <p:cNvPr id="21532" name="Text Box 8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a2</a:t>
              </a:r>
            </a:p>
          </p:txBody>
        </p:sp>
        <p:sp>
          <p:nvSpPr>
            <p:cNvPr id="21533" name="Text Box 9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Runtime object</a:t>
              </a:r>
            </a:p>
          </p:txBody>
        </p:sp>
      </p:grpSp>
      <p:grpSp>
        <p:nvGrpSpPr>
          <p:cNvPr id="21510" name="Group 10"/>
          <p:cNvGrpSpPr>
            <a:grpSpLocks/>
          </p:cNvGrpSpPr>
          <p:nvPr/>
        </p:nvGrpSpPr>
        <p:grpSpPr bwMode="auto">
          <a:xfrm>
            <a:off x="3503614" y="4221163"/>
            <a:ext cx="3024187" cy="1204912"/>
            <a:chOff x="2562" y="2989"/>
            <a:chExt cx="1905" cy="759"/>
          </a:xfrm>
        </p:grpSpPr>
        <p:sp>
          <p:nvSpPr>
            <p:cNvPr id="21528" name="Text Box 11"/>
            <p:cNvSpPr txBox="1">
              <a:spLocks noChangeArrowheads="1"/>
            </p:cNvSpPr>
            <p:nvPr/>
          </p:nvSpPr>
          <p:spPr bwMode="auto">
            <a:xfrm>
              <a:off x="3208" y="3261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m1_A_A</a:t>
              </a:r>
            </a:p>
          </p:txBody>
        </p:sp>
        <p:sp>
          <p:nvSpPr>
            <p:cNvPr id="21529" name="Text Box 12"/>
            <p:cNvSpPr txBox="1">
              <a:spLocks noChangeArrowheads="1"/>
            </p:cNvSpPr>
            <p:nvPr/>
          </p:nvSpPr>
          <p:spPr bwMode="auto">
            <a:xfrm>
              <a:off x="3208" y="3511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m2_A_A</a:t>
              </a:r>
            </a:p>
          </p:txBody>
        </p:sp>
        <p:sp>
          <p:nvSpPr>
            <p:cNvPr id="21530" name="Text Box 13"/>
            <p:cNvSpPr txBox="1">
              <a:spLocks noChangeArrowheads="1"/>
            </p:cNvSpPr>
            <p:nvPr/>
          </p:nvSpPr>
          <p:spPr bwMode="auto">
            <a:xfrm>
              <a:off x="2562" y="2989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Compile-Time Table</a:t>
              </a:r>
            </a:p>
          </p:txBody>
        </p:sp>
      </p:grpSp>
      <p:grpSp>
        <p:nvGrpSpPr>
          <p:cNvPr id="21511" name="Group 14"/>
          <p:cNvGrpSpPr>
            <a:grpSpLocks/>
          </p:cNvGrpSpPr>
          <p:nvPr/>
        </p:nvGrpSpPr>
        <p:grpSpPr bwMode="auto">
          <a:xfrm>
            <a:off x="5880100" y="3824288"/>
            <a:ext cx="2052638" cy="1600200"/>
            <a:chOff x="2970" y="2886"/>
            <a:chExt cx="1293" cy="1008"/>
          </a:xfrm>
        </p:grpSpPr>
        <p:sp>
          <p:nvSpPr>
            <p:cNvPr id="21524" name="Text Box 15"/>
            <p:cNvSpPr txBox="1">
              <a:spLocks noChangeArrowheads="1"/>
            </p:cNvSpPr>
            <p:nvPr/>
          </p:nvSpPr>
          <p:spPr bwMode="auto">
            <a:xfrm>
              <a:off x="3253" y="3158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a1</a:t>
              </a:r>
            </a:p>
          </p:txBody>
        </p:sp>
        <p:sp>
          <p:nvSpPr>
            <p:cNvPr id="21525" name="Text Box 16"/>
            <p:cNvSpPr txBox="1">
              <a:spLocks noChangeArrowheads="1"/>
            </p:cNvSpPr>
            <p:nvPr/>
          </p:nvSpPr>
          <p:spPr bwMode="auto">
            <a:xfrm>
              <a:off x="3253" y="3408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a2</a:t>
              </a:r>
            </a:p>
          </p:txBody>
        </p:sp>
        <p:sp>
          <p:nvSpPr>
            <p:cNvPr id="21526" name="Text Box 17"/>
            <p:cNvSpPr txBox="1">
              <a:spLocks noChangeArrowheads="1"/>
            </p:cNvSpPr>
            <p:nvPr/>
          </p:nvSpPr>
          <p:spPr bwMode="auto">
            <a:xfrm>
              <a:off x="2970" y="2886"/>
              <a:ext cx="129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Runtime object</a:t>
              </a:r>
            </a:p>
          </p:txBody>
        </p:sp>
        <p:sp>
          <p:nvSpPr>
            <p:cNvPr id="21527" name="Text Box 18"/>
            <p:cNvSpPr txBox="1">
              <a:spLocks noChangeArrowheads="1"/>
            </p:cNvSpPr>
            <p:nvPr/>
          </p:nvSpPr>
          <p:spPr bwMode="auto">
            <a:xfrm>
              <a:off x="3243" y="3657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a3</a:t>
              </a:r>
            </a:p>
          </p:txBody>
        </p:sp>
      </p:grpSp>
      <p:grpSp>
        <p:nvGrpSpPr>
          <p:cNvPr id="21512" name="Group 19"/>
          <p:cNvGrpSpPr>
            <a:grpSpLocks/>
          </p:cNvGrpSpPr>
          <p:nvPr/>
        </p:nvGrpSpPr>
        <p:grpSpPr bwMode="auto">
          <a:xfrm>
            <a:off x="7680325" y="3897313"/>
            <a:ext cx="3024188" cy="1600200"/>
            <a:chOff x="3855" y="2954"/>
            <a:chExt cx="1905" cy="1008"/>
          </a:xfrm>
        </p:grpSpPr>
        <p:sp>
          <p:nvSpPr>
            <p:cNvPr id="21520" name="Text Box 20"/>
            <p:cNvSpPr txBox="1">
              <a:spLocks noChangeArrowheads="1"/>
            </p:cNvSpPr>
            <p:nvPr/>
          </p:nvSpPr>
          <p:spPr bwMode="auto">
            <a:xfrm>
              <a:off x="4501" y="3226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m1_A_A</a:t>
              </a:r>
            </a:p>
          </p:txBody>
        </p:sp>
        <p:sp>
          <p:nvSpPr>
            <p:cNvPr id="21521" name="Text Box 21"/>
            <p:cNvSpPr txBox="1">
              <a:spLocks noChangeArrowheads="1"/>
            </p:cNvSpPr>
            <p:nvPr/>
          </p:nvSpPr>
          <p:spPr bwMode="auto">
            <a:xfrm>
              <a:off x="4501" y="3476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m2_A_B</a:t>
              </a:r>
            </a:p>
          </p:txBody>
        </p:sp>
        <p:sp>
          <p:nvSpPr>
            <p:cNvPr id="21522" name="Text Box 22"/>
            <p:cNvSpPr txBox="1">
              <a:spLocks noChangeArrowheads="1"/>
            </p:cNvSpPr>
            <p:nvPr/>
          </p:nvSpPr>
          <p:spPr bwMode="auto">
            <a:xfrm>
              <a:off x="3855" y="2954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Compile-Time Table</a:t>
              </a:r>
            </a:p>
          </p:txBody>
        </p:sp>
        <p:sp>
          <p:nvSpPr>
            <p:cNvPr id="21523" name="Text Box 23"/>
            <p:cNvSpPr txBox="1">
              <a:spLocks noChangeArrowheads="1"/>
            </p:cNvSpPr>
            <p:nvPr/>
          </p:nvSpPr>
          <p:spPr bwMode="auto">
            <a:xfrm>
              <a:off x="4513" y="3725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m3_B_B</a:t>
              </a:r>
            </a:p>
          </p:txBody>
        </p:sp>
      </p:grp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1703389" y="5589588"/>
            <a:ext cx="2376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a.m2 () // class(a)=A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1666876" y="6165851"/>
            <a:ext cx="2917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m2_A_A (&amp;a)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6672264" y="5589588"/>
            <a:ext cx="2376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a.m2 () // class(a)=B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6491289" y="6129338"/>
            <a:ext cx="2917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m2_A_B (&amp;a) 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2351088" y="5984876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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7104063" y="5949951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</a:t>
            </a:r>
          </a:p>
        </p:txBody>
      </p:sp>
      <p:sp>
        <p:nvSpPr>
          <p:cNvPr id="21519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79C1D90-6D32-4FB2-A356-E7EB50EB213F}" type="slidenum">
              <a:rPr lang="he-IL" altLang="en-US">
                <a:cs typeface="Times New Roman" panose="02020603050405020304" pitchFamily="18" charset="0"/>
              </a:rPr>
              <a:pPr eaLnBrk="1" hangingPunct="1"/>
              <a:t>31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9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1" grpId="0"/>
      <p:bldP spid="34842" grpId="0"/>
      <p:bldP spid="34843" grpId="0"/>
      <p:bldP spid="34844" grpId="0"/>
      <p:bldP spid="34845" grpId="0"/>
      <p:bldP spid="3484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43138" y="44450"/>
            <a:ext cx="7772400" cy="865188"/>
          </a:xfrm>
        </p:spPr>
        <p:txBody>
          <a:bodyPr/>
          <a:lstStyle/>
          <a:p>
            <a:pPr rtl="0" eaLnBrk="1" hangingPunct="1"/>
            <a:r>
              <a:rPr lang="en-US" altLang="en-US" sz="3200"/>
              <a:t>Method Overriding (C)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955800" y="1376363"/>
            <a:ext cx="4103688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struct class_A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a1;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a2;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m1_A_A(class_A *this)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m2_A_A(class_A *this, int x) 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591176" y="728663"/>
            <a:ext cx="4608513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struct class_B 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a1;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a2;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a3;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m2_A_B(class_B *this, int x)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m3_B_B(class B *this)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</p:txBody>
      </p: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1666875" y="4184651"/>
            <a:ext cx="2052638" cy="1204913"/>
            <a:chOff x="2948" y="2001"/>
            <a:chExt cx="1293" cy="759"/>
          </a:xfrm>
        </p:grpSpPr>
        <p:sp>
          <p:nvSpPr>
            <p:cNvPr id="22555" name="Text Box 6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a1</a:t>
              </a:r>
            </a:p>
          </p:txBody>
        </p:sp>
        <p:sp>
          <p:nvSpPr>
            <p:cNvPr id="22556" name="Text Box 7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a2</a:t>
              </a:r>
            </a:p>
          </p:txBody>
        </p:sp>
        <p:sp>
          <p:nvSpPr>
            <p:cNvPr id="22557" name="Text Box 8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Runtime object</a:t>
              </a:r>
            </a:p>
          </p:txBody>
        </p:sp>
      </p:grpSp>
      <p:grpSp>
        <p:nvGrpSpPr>
          <p:cNvPr id="22534" name="Group 9"/>
          <p:cNvGrpSpPr>
            <a:grpSpLocks/>
          </p:cNvGrpSpPr>
          <p:nvPr/>
        </p:nvGrpSpPr>
        <p:grpSpPr bwMode="auto">
          <a:xfrm>
            <a:off x="3503614" y="4221163"/>
            <a:ext cx="3024187" cy="1204912"/>
            <a:chOff x="2562" y="2989"/>
            <a:chExt cx="1905" cy="759"/>
          </a:xfrm>
        </p:grpSpPr>
        <p:sp>
          <p:nvSpPr>
            <p:cNvPr id="22552" name="Text Box 10"/>
            <p:cNvSpPr txBox="1">
              <a:spLocks noChangeArrowheads="1"/>
            </p:cNvSpPr>
            <p:nvPr/>
          </p:nvSpPr>
          <p:spPr bwMode="auto">
            <a:xfrm>
              <a:off x="3208" y="3261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m1_A_A</a:t>
              </a:r>
            </a:p>
          </p:txBody>
        </p:sp>
        <p:sp>
          <p:nvSpPr>
            <p:cNvPr id="22553" name="Text Box 11"/>
            <p:cNvSpPr txBox="1">
              <a:spLocks noChangeArrowheads="1"/>
            </p:cNvSpPr>
            <p:nvPr/>
          </p:nvSpPr>
          <p:spPr bwMode="auto">
            <a:xfrm>
              <a:off x="3208" y="3511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m2_A_A</a:t>
              </a:r>
            </a:p>
          </p:txBody>
        </p:sp>
        <p:sp>
          <p:nvSpPr>
            <p:cNvPr id="22554" name="Text Box 12"/>
            <p:cNvSpPr txBox="1">
              <a:spLocks noChangeArrowheads="1"/>
            </p:cNvSpPr>
            <p:nvPr/>
          </p:nvSpPr>
          <p:spPr bwMode="auto">
            <a:xfrm>
              <a:off x="2562" y="2989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Compile-Time Table</a:t>
              </a:r>
            </a:p>
          </p:txBody>
        </p:sp>
      </p:grpSp>
      <p:grpSp>
        <p:nvGrpSpPr>
          <p:cNvPr id="22535" name="Group 13"/>
          <p:cNvGrpSpPr>
            <a:grpSpLocks/>
          </p:cNvGrpSpPr>
          <p:nvPr/>
        </p:nvGrpSpPr>
        <p:grpSpPr bwMode="auto">
          <a:xfrm>
            <a:off x="5880100" y="3824288"/>
            <a:ext cx="2052638" cy="1600200"/>
            <a:chOff x="2970" y="2886"/>
            <a:chExt cx="1293" cy="1008"/>
          </a:xfrm>
        </p:grpSpPr>
        <p:sp>
          <p:nvSpPr>
            <p:cNvPr id="22548" name="Text Box 14"/>
            <p:cNvSpPr txBox="1">
              <a:spLocks noChangeArrowheads="1"/>
            </p:cNvSpPr>
            <p:nvPr/>
          </p:nvSpPr>
          <p:spPr bwMode="auto">
            <a:xfrm>
              <a:off x="3253" y="3158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a1</a:t>
              </a:r>
            </a:p>
          </p:txBody>
        </p:sp>
        <p:sp>
          <p:nvSpPr>
            <p:cNvPr id="22549" name="Text Box 15"/>
            <p:cNvSpPr txBox="1">
              <a:spLocks noChangeArrowheads="1"/>
            </p:cNvSpPr>
            <p:nvPr/>
          </p:nvSpPr>
          <p:spPr bwMode="auto">
            <a:xfrm>
              <a:off x="3253" y="3408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a2</a:t>
              </a:r>
            </a:p>
          </p:txBody>
        </p:sp>
        <p:sp>
          <p:nvSpPr>
            <p:cNvPr id="22550" name="Text Box 16"/>
            <p:cNvSpPr txBox="1">
              <a:spLocks noChangeArrowheads="1"/>
            </p:cNvSpPr>
            <p:nvPr/>
          </p:nvSpPr>
          <p:spPr bwMode="auto">
            <a:xfrm>
              <a:off x="2970" y="2886"/>
              <a:ext cx="129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Runtime object</a:t>
              </a:r>
            </a:p>
          </p:txBody>
        </p:sp>
        <p:sp>
          <p:nvSpPr>
            <p:cNvPr id="22551" name="Text Box 17"/>
            <p:cNvSpPr txBox="1">
              <a:spLocks noChangeArrowheads="1"/>
            </p:cNvSpPr>
            <p:nvPr/>
          </p:nvSpPr>
          <p:spPr bwMode="auto">
            <a:xfrm>
              <a:off x="3243" y="3657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a3</a:t>
              </a:r>
            </a:p>
          </p:txBody>
        </p:sp>
      </p:grpSp>
      <p:grpSp>
        <p:nvGrpSpPr>
          <p:cNvPr id="22536" name="Group 18"/>
          <p:cNvGrpSpPr>
            <a:grpSpLocks/>
          </p:cNvGrpSpPr>
          <p:nvPr/>
        </p:nvGrpSpPr>
        <p:grpSpPr bwMode="auto">
          <a:xfrm>
            <a:off x="7680325" y="3897313"/>
            <a:ext cx="3024188" cy="1600200"/>
            <a:chOff x="3855" y="2954"/>
            <a:chExt cx="1905" cy="1008"/>
          </a:xfrm>
        </p:grpSpPr>
        <p:sp>
          <p:nvSpPr>
            <p:cNvPr id="22544" name="Text Box 19"/>
            <p:cNvSpPr txBox="1">
              <a:spLocks noChangeArrowheads="1"/>
            </p:cNvSpPr>
            <p:nvPr/>
          </p:nvSpPr>
          <p:spPr bwMode="auto">
            <a:xfrm>
              <a:off x="4501" y="3226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m1_A_A</a:t>
              </a:r>
            </a:p>
          </p:txBody>
        </p:sp>
        <p:sp>
          <p:nvSpPr>
            <p:cNvPr id="22545" name="Text Box 20"/>
            <p:cNvSpPr txBox="1">
              <a:spLocks noChangeArrowheads="1"/>
            </p:cNvSpPr>
            <p:nvPr/>
          </p:nvSpPr>
          <p:spPr bwMode="auto">
            <a:xfrm>
              <a:off x="4501" y="3476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m2_A_B</a:t>
              </a:r>
            </a:p>
          </p:txBody>
        </p:sp>
        <p:sp>
          <p:nvSpPr>
            <p:cNvPr id="22546" name="Text Box 21"/>
            <p:cNvSpPr txBox="1">
              <a:spLocks noChangeArrowheads="1"/>
            </p:cNvSpPr>
            <p:nvPr/>
          </p:nvSpPr>
          <p:spPr bwMode="auto">
            <a:xfrm>
              <a:off x="3855" y="2954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Compile-Time Table</a:t>
              </a:r>
            </a:p>
          </p:txBody>
        </p:sp>
        <p:sp>
          <p:nvSpPr>
            <p:cNvPr id="22547" name="Text Box 22"/>
            <p:cNvSpPr txBox="1">
              <a:spLocks noChangeArrowheads="1"/>
            </p:cNvSpPr>
            <p:nvPr/>
          </p:nvSpPr>
          <p:spPr bwMode="auto">
            <a:xfrm>
              <a:off x="4513" y="3725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m3_B_B</a:t>
              </a:r>
            </a:p>
          </p:txBody>
        </p:sp>
      </p:grp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1703389" y="5589588"/>
            <a:ext cx="2376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a.m2 (5) // class(a)=A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1666876" y="6165851"/>
            <a:ext cx="324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m2_A_A (&amp;a, 5)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6672264" y="5589588"/>
            <a:ext cx="2376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a.m2 (5) // class(a)=B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491289" y="6129338"/>
            <a:ext cx="3457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m2_A_B (&amp;a, 5)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2351088" y="5984876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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7104063" y="5949951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</a:t>
            </a:r>
          </a:p>
        </p:txBody>
      </p:sp>
      <p:sp>
        <p:nvSpPr>
          <p:cNvPr id="22543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65178C7-F097-49AA-92F2-480DB13ED65D}" type="slidenum">
              <a:rPr lang="he-IL" altLang="en-US">
                <a:cs typeface="Times New Roman" panose="02020603050405020304" pitchFamily="18" charset="0"/>
              </a:rPr>
              <a:pPr eaLnBrk="1" hangingPunct="1"/>
              <a:t>32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70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7" grpId="0"/>
      <p:bldP spid="36888" grpId="0"/>
      <p:bldP spid="36889" grpId="0"/>
      <p:bldP spid="36890" grpId="0"/>
      <p:bldP spid="36891" grpId="0"/>
      <p:bldP spid="3689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/>
              <a:t>Abstract Methods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Declared separately </a:t>
            </a:r>
          </a:p>
          <a:p>
            <a:pPr lvl="1" algn="l" rtl="0" eaLnBrk="1" hangingPunct="1"/>
            <a:r>
              <a:rPr lang="en-US" altLang="en-US" smtClean="0"/>
              <a:t>Defined in child classes </a:t>
            </a:r>
          </a:p>
          <a:p>
            <a:pPr algn="l" rtl="0" eaLnBrk="1" hangingPunct="1"/>
            <a:r>
              <a:rPr lang="en-US" altLang="en-US" smtClean="0"/>
              <a:t>Java abstract classes</a:t>
            </a:r>
          </a:p>
          <a:p>
            <a:pPr algn="l" rtl="0" eaLnBrk="1" hangingPunct="1"/>
            <a:r>
              <a:rPr lang="en-US" altLang="en-US" smtClean="0"/>
              <a:t>Handled similarly</a:t>
            </a:r>
          </a:p>
          <a:p>
            <a:pPr algn="l" rtl="0" eaLnBrk="1" hangingPunct="1"/>
            <a:r>
              <a:rPr lang="en-US" altLang="en-US" smtClean="0"/>
              <a:t>Textbook uses “Virtual” for abstract</a:t>
            </a:r>
          </a:p>
          <a:p>
            <a:pPr algn="l" rtl="0" eaLnBrk="1" hangingPunct="1"/>
            <a:endParaRPr lang="en-US" altLang="en-US" smtClean="0"/>
          </a:p>
          <a:p>
            <a:pPr algn="l" rtl="0" eaLnBrk="1" hangingPunct="1"/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532887-7E4B-4124-AC88-E1E8B1391422}" type="slidenum">
              <a:rPr lang="he-IL" altLang="en-US">
                <a:cs typeface="Times New Roman" panose="02020603050405020304" pitchFamily="18" charset="0"/>
              </a:rPr>
              <a:pPr eaLnBrk="1" hangingPunct="1"/>
              <a:t>33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8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Handling Polymorphism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627188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400"/>
              <a:t>When a class </a:t>
            </a:r>
            <a:r>
              <a:rPr lang="en-US" altLang="en-US" sz="2400">
                <a:solidFill>
                  <a:srgbClr val="FF3300"/>
                </a:solidFill>
              </a:rPr>
              <a:t>B</a:t>
            </a:r>
            <a:r>
              <a:rPr lang="en-US" altLang="en-US" sz="2400"/>
              <a:t> extends a class </a:t>
            </a:r>
            <a:r>
              <a:rPr lang="en-US" altLang="en-US" sz="2400">
                <a:solidFill>
                  <a:srgbClr val="FF3300"/>
                </a:solidFill>
              </a:rPr>
              <a:t>A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altLang="en-US" sz="2000"/>
              <a:t>variable of type pointer to A may actually refer to object of type B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/>
              <a:t>Upcasting from a subclass to a superclass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/>
              <a:t>Prefixing guarantees validity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135189" y="3657601"/>
            <a:ext cx="2376487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B *b = 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class A *a = b ;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703389" y="4724401"/>
            <a:ext cx="3671887" cy="1349375"/>
            <a:chOff x="113" y="2976"/>
            <a:chExt cx="2313" cy="850"/>
          </a:xfrm>
        </p:grpSpPr>
        <p:sp>
          <p:nvSpPr>
            <p:cNvPr id="24586" name="Text Box 6"/>
            <p:cNvSpPr txBox="1">
              <a:spLocks noChangeArrowheads="1"/>
            </p:cNvSpPr>
            <p:nvPr/>
          </p:nvSpPr>
          <p:spPr bwMode="auto">
            <a:xfrm>
              <a:off x="1678" y="3113"/>
              <a:ext cx="74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a1</a:t>
              </a:r>
            </a:p>
          </p:txBody>
        </p:sp>
        <p:sp>
          <p:nvSpPr>
            <p:cNvPr id="24587" name="Text Box 7"/>
            <p:cNvSpPr txBox="1">
              <a:spLocks noChangeArrowheads="1"/>
            </p:cNvSpPr>
            <p:nvPr/>
          </p:nvSpPr>
          <p:spPr bwMode="auto">
            <a:xfrm>
              <a:off x="1678" y="3362"/>
              <a:ext cx="74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a2</a:t>
              </a:r>
            </a:p>
          </p:txBody>
        </p:sp>
        <p:sp>
          <p:nvSpPr>
            <p:cNvPr id="24588" name="Text Box 8"/>
            <p:cNvSpPr txBox="1">
              <a:spLocks noChangeArrowheads="1"/>
            </p:cNvSpPr>
            <p:nvPr/>
          </p:nvSpPr>
          <p:spPr bwMode="auto">
            <a:xfrm>
              <a:off x="1678" y="3589"/>
              <a:ext cx="748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>
                <a:spcBef>
                  <a:spcPct val="50000"/>
                </a:spcBef>
              </a:pPr>
              <a:r>
                <a:rPr lang="en-US" altLang="en-US"/>
                <a:t>b1</a:t>
              </a:r>
            </a:p>
          </p:txBody>
        </p:sp>
        <p:sp>
          <p:nvSpPr>
            <p:cNvPr id="24589" name="Line 9"/>
            <p:cNvSpPr>
              <a:spLocks noChangeShapeType="1"/>
            </p:cNvSpPr>
            <p:nvPr/>
          </p:nvSpPr>
          <p:spPr bwMode="auto">
            <a:xfrm>
              <a:off x="884" y="3181"/>
              <a:ext cx="794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Text Box 10"/>
            <p:cNvSpPr txBox="1">
              <a:spLocks noChangeArrowheads="1"/>
            </p:cNvSpPr>
            <p:nvPr/>
          </p:nvSpPr>
          <p:spPr bwMode="auto">
            <a:xfrm>
              <a:off x="363" y="2976"/>
              <a:ext cx="10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Pointer to B</a:t>
              </a:r>
            </a:p>
          </p:txBody>
        </p:sp>
        <p:sp>
          <p:nvSpPr>
            <p:cNvPr id="24591" name="Text Box 11"/>
            <p:cNvSpPr txBox="1">
              <a:spLocks noChangeArrowheads="1"/>
            </p:cNvSpPr>
            <p:nvPr/>
          </p:nvSpPr>
          <p:spPr bwMode="auto">
            <a:xfrm>
              <a:off x="113" y="3249"/>
              <a:ext cx="14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1"/>
                  </a:solidFill>
                </a:rPr>
                <a:t>Pointer to A inside B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187826" y="4017964"/>
            <a:ext cx="5400675" cy="401637"/>
            <a:chOff x="1678" y="2478"/>
            <a:chExt cx="3402" cy="253"/>
          </a:xfrm>
        </p:grpSpPr>
        <p:sp>
          <p:nvSpPr>
            <p:cNvPr id="24584" name="Text Box 5"/>
            <p:cNvSpPr txBox="1">
              <a:spLocks noChangeArrowheads="1"/>
            </p:cNvSpPr>
            <p:nvPr/>
          </p:nvSpPr>
          <p:spPr bwMode="auto">
            <a:xfrm>
              <a:off x="1973" y="2478"/>
              <a:ext cx="31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class A *a=convert_ptr_to_B_to_ptr_A(b) ;</a:t>
              </a:r>
            </a:p>
          </p:txBody>
        </p:sp>
        <p:sp>
          <p:nvSpPr>
            <p:cNvPr id="24585" name="Text Box 14"/>
            <p:cNvSpPr txBox="1">
              <a:spLocks noChangeArrowheads="1"/>
            </p:cNvSpPr>
            <p:nvPr/>
          </p:nvSpPr>
          <p:spPr bwMode="auto">
            <a:xfrm>
              <a:off x="1678" y="2500"/>
              <a:ext cx="2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</a:t>
              </a:r>
            </a:p>
          </p:txBody>
        </p:sp>
      </p:grpSp>
      <p:sp>
        <p:nvSpPr>
          <p:cNvPr id="24583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7A1748-0053-4E17-8D7E-6D16ACB6D72E}" type="slidenum">
              <a:rPr lang="he-IL" altLang="en-US">
                <a:cs typeface="Times New Roman" panose="02020603050405020304" pitchFamily="18" charset="0"/>
              </a:rPr>
              <a:pPr eaLnBrk="1" hangingPunct="1"/>
              <a:t>34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89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/>
              <a:t>Dynamic Binding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/>
              <a:t>An object </a:t>
            </a:r>
            <a:r>
              <a:rPr lang="en-US" altLang="en-US">
                <a:solidFill>
                  <a:srgbClr val="FF3300"/>
                </a:solidFill>
              </a:rPr>
              <a:t>o</a:t>
            </a:r>
            <a:r>
              <a:rPr lang="en-US" altLang="en-US"/>
              <a:t> of class </a:t>
            </a:r>
            <a:r>
              <a:rPr lang="en-US" altLang="en-US">
                <a:solidFill>
                  <a:srgbClr val="FF3300"/>
                </a:solidFill>
              </a:rPr>
              <a:t>A</a:t>
            </a:r>
            <a:r>
              <a:rPr lang="en-US" altLang="en-US"/>
              <a:t> can refer to a class  </a:t>
            </a:r>
            <a:r>
              <a:rPr lang="en-US" altLang="en-US">
                <a:solidFill>
                  <a:srgbClr val="FF3300"/>
                </a:solidFill>
              </a:rPr>
              <a:t>B</a:t>
            </a:r>
            <a:endParaRPr lang="en-US" altLang="en-US"/>
          </a:p>
          <a:p>
            <a:pPr algn="l" rtl="0" eaLnBrk="1" hangingPunct="1">
              <a:lnSpc>
                <a:spcPct val="80000"/>
              </a:lnSpc>
            </a:pPr>
            <a:r>
              <a:rPr lang="en-US" altLang="en-US"/>
              <a:t>What does ‘</a:t>
            </a:r>
            <a:r>
              <a:rPr lang="en-US" altLang="en-US">
                <a:solidFill>
                  <a:srgbClr val="FF3300"/>
                </a:solidFill>
              </a:rPr>
              <a:t>o.m()</a:t>
            </a:r>
            <a:r>
              <a:rPr lang="en-US" altLang="en-US"/>
              <a:t>’ mean?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/>
              <a:t>Static binding 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/>
              <a:t>Dynamic binding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/>
              <a:t>Depends on the programming language rules 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/>
              <a:t>How to implement dynamic binding?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/>
              <a:t>The invoked function is not known at compile time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/>
              <a:t>Need to operate on data of the </a:t>
            </a:r>
            <a:r>
              <a:rPr lang="en-US" altLang="en-US">
                <a:solidFill>
                  <a:srgbClr val="FF3300"/>
                </a:solidFill>
              </a:rPr>
              <a:t>B</a:t>
            </a:r>
            <a:r>
              <a:rPr lang="en-US" altLang="en-US"/>
              <a:t> and </a:t>
            </a:r>
            <a:r>
              <a:rPr lang="en-US" altLang="en-US">
                <a:solidFill>
                  <a:srgbClr val="FF3300"/>
                </a:solidFill>
              </a:rPr>
              <a:t>A</a:t>
            </a:r>
            <a:r>
              <a:rPr lang="en-US" altLang="en-US"/>
              <a:t> in consistent way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D97CE20-EC5B-4086-9D80-E969E63A247F}" type="slidenum">
              <a:rPr lang="he-IL" altLang="en-US">
                <a:cs typeface="Times New Roman" panose="02020603050405020304" pitchFamily="18" charset="0"/>
              </a:rPr>
              <a:pPr eaLnBrk="1" hangingPunct="1"/>
              <a:t>35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29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1588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/>
              <a:t>Conceptual Implementation of Dynamic Binding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668464" y="836613"/>
            <a:ext cx="4103687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struct class_A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a1;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a2;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m1_A_A(class_A *this)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m2_A_A(class_A *this, int x) 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5591176" y="836613"/>
            <a:ext cx="4608513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struct class_B 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a1;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a2;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a3;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m2_A_B(class_B *this, int x)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m3_B_B(class B *this)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</p:txBody>
      </p:sp>
      <p:grpSp>
        <p:nvGrpSpPr>
          <p:cNvPr id="26629" name="Group 6"/>
          <p:cNvGrpSpPr>
            <a:grpSpLocks/>
          </p:cNvGrpSpPr>
          <p:nvPr/>
        </p:nvGrpSpPr>
        <p:grpSpPr bwMode="auto">
          <a:xfrm>
            <a:off x="1666875" y="3824288"/>
            <a:ext cx="2052638" cy="1204912"/>
            <a:chOff x="2948" y="2001"/>
            <a:chExt cx="1293" cy="759"/>
          </a:xfrm>
        </p:grpSpPr>
        <p:sp>
          <p:nvSpPr>
            <p:cNvPr id="26647" name="Text Box 7"/>
            <p:cNvSpPr txBox="1">
              <a:spLocks noChangeArrowheads="1"/>
            </p:cNvSpPr>
            <p:nvPr/>
          </p:nvSpPr>
          <p:spPr bwMode="auto">
            <a:xfrm>
              <a:off x="3231" y="2273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a1</a:t>
              </a:r>
            </a:p>
          </p:txBody>
        </p:sp>
        <p:sp>
          <p:nvSpPr>
            <p:cNvPr id="26648" name="Text Box 8"/>
            <p:cNvSpPr txBox="1">
              <a:spLocks noChangeArrowheads="1"/>
            </p:cNvSpPr>
            <p:nvPr/>
          </p:nvSpPr>
          <p:spPr bwMode="auto">
            <a:xfrm>
              <a:off x="3231" y="2523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a2</a:t>
              </a:r>
            </a:p>
          </p:txBody>
        </p:sp>
        <p:sp>
          <p:nvSpPr>
            <p:cNvPr id="26649" name="Text Box 9"/>
            <p:cNvSpPr txBox="1">
              <a:spLocks noChangeArrowheads="1"/>
            </p:cNvSpPr>
            <p:nvPr/>
          </p:nvSpPr>
          <p:spPr bwMode="auto">
            <a:xfrm>
              <a:off x="2948" y="2001"/>
              <a:ext cx="129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Runtime object</a:t>
              </a:r>
            </a:p>
          </p:txBody>
        </p:sp>
      </p:grpSp>
      <p:grpSp>
        <p:nvGrpSpPr>
          <p:cNvPr id="26630" name="Group 10"/>
          <p:cNvGrpSpPr>
            <a:grpSpLocks/>
          </p:cNvGrpSpPr>
          <p:nvPr/>
        </p:nvGrpSpPr>
        <p:grpSpPr bwMode="auto">
          <a:xfrm>
            <a:off x="3503614" y="3860801"/>
            <a:ext cx="3024187" cy="1204913"/>
            <a:chOff x="2562" y="2989"/>
            <a:chExt cx="1905" cy="759"/>
          </a:xfrm>
        </p:grpSpPr>
        <p:sp>
          <p:nvSpPr>
            <p:cNvPr id="26644" name="Text Box 11"/>
            <p:cNvSpPr txBox="1">
              <a:spLocks noChangeArrowheads="1"/>
            </p:cNvSpPr>
            <p:nvPr/>
          </p:nvSpPr>
          <p:spPr bwMode="auto">
            <a:xfrm>
              <a:off x="3208" y="3261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m1_A_A</a:t>
              </a:r>
            </a:p>
          </p:txBody>
        </p:sp>
        <p:sp>
          <p:nvSpPr>
            <p:cNvPr id="26645" name="Text Box 12"/>
            <p:cNvSpPr txBox="1">
              <a:spLocks noChangeArrowheads="1"/>
            </p:cNvSpPr>
            <p:nvPr/>
          </p:nvSpPr>
          <p:spPr bwMode="auto">
            <a:xfrm>
              <a:off x="3208" y="3511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m2_A_A</a:t>
              </a:r>
            </a:p>
          </p:txBody>
        </p:sp>
        <p:sp>
          <p:nvSpPr>
            <p:cNvPr id="26646" name="Text Box 13"/>
            <p:cNvSpPr txBox="1">
              <a:spLocks noChangeArrowheads="1"/>
            </p:cNvSpPr>
            <p:nvPr/>
          </p:nvSpPr>
          <p:spPr bwMode="auto">
            <a:xfrm>
              <a:off x="2562" y="2989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Compile-Time Table</a:t>
              </a:r>
            </a:p>
          </p:txBody>
        </p:sp>
      </p:grpSp>
      <p:grpSp>
        <p:nvGrpSpPr>
          <p:cNvPr id="26631" name="Group 14"/>
          <p:cNvGrpSpPr>
            <a:grpSpLocks/>
          </p:cNvGrpSpPr>
          <p:nvPr/>
        </p:nvGrpSpPr>
        <p:grpSpPr bwMode="auto">
          <a:xfrm>
            <a:off x="5880100" y="3897313"/>
            <a:ext cx="2052638" cy="1600200"/>
            <a:chOff x="2970" y="2886"/>
            <a:chExt cx="1293" cy="1008"/>
          </a:xfrm>
        </p:grpSpPr>
        <p:sp>
          <p:nvSpPr>
            <p:cNvPr id="26640" name="Text Box 15"/>
            <p:cNvSpPr txBox="1">
              <a:spLocks noChangeArrowheads="1"/>
            </p:cNvSpPr>
            <p:nvPr/>
          </p:nvSpPr>
          <p:spPr bwMode="auto">
            <a:xfrm>
              <a:off x="3253" y="3158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a1</a:t>
              </a:r>
            </a:p>
          </p:txBody>
        </p:sp>
        <p:sp>
          <p:nvSpPr>
            <p:cNvPr id="26641" name="Text Box 16"/>
            <p:cNvSpPr txBox="1">
              <a:spLocks noChangeArrowheads="1"/>
            </p:cNvSpPr>
            <p:nvPr/>
          </p:nvSpPr>
          <p:spPr bwMode="auto">
            <a:xfrm>
              <a:off x="3253" y="3408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a2</a:t>
              </a:r>
            </a:p>
          </p:txBody>
        </p:sp>
        <p:sp>
          <p:nvSpPr>
            <p:cNvPr id="26642" name="Text Box 17"/>
            <p:cNvSpPr txBox="1">
              <a:spLocks noChangeArrowheads="1"/>
            </p:cNvSpPr>
            <p:nvPr/>
          </p:nvSpPr>
          <p:spPr bwMode="auto">
            <a:xfrm>
              <a:off x="2970" y="2886"/>
              <a:ext cx="129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Runtime object</a:t>
              </a:r>
            </a:p>
          </p:txBody>
        </p:sp>
        <p:sp>
          <p:nvSpPr>
            <p:cNvPr id="26643" name="Text Box 18"/>
            <p:cNvSpPr txBox="1">
              <a:spLocks noChangeArrowheads="1"/>
            </p:cNvSpPr>
            <p:nvPr/>
          </p:nvSpPr>
          <p:spPr bwMode="auto">
            <a:xfrm>
              <a:off x="3243" y="3657"/>
              <a:ext cx="72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a3</a:t>
              </a:r>
            </a:p>
          </p:txBody>
        </p:sp>
      </p:grpSp>
      <p:grpSp>
        <p:nvGrpSpPr>
          <p:cNvPr id="26632" name="Group 19"/>
          <p:cNvGrpSpPr>
            <a:grpSpLocks/>
          </p:cNvGrpSpPr>
          <p:nvPr/>
        </p:nvGrpSpPr>
        <p:grpSpPr bwMode="auto">
          <a:xfrm>
            <a:off x="7680325" y="3897313"/>
            <a:ext cx="3024188" cy="1600200"/>
            <a:chOff x="3855" y="2954"/>
            <a:chExt cx="1905" cy="1008"/>
          </a:xfrm>
        </p:grpSpPr>
        <p:sp>
          <p:nvSpPr>
            <p:cNvPr id="26636" name="Text Box 20"/>
            <p:cNvSpPr txBox="1">
              <a:spLocks noChangeArrowheads="1"/>
            </p:cNvSpPr>
            <p:nvPr/>
          </p:nvSpPr>
          <p:spPr bwMode="auto">
            <a:xfrm>
              <a:off x="4501" y="3226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m1_A_A</a:t>
              </a:r>
            </a:p>
          </p:txBody>
        </p:sp>
        <p:sp>
          <p:nvSpPr>
            <p:cNvPr id="26637" name="Text Box 21"/>
            <p:cNvSpPr txBox="1">
              <a:spLocks noChangeArrowheads="1"/>
            </p:cNvSpPr>
            <p:nvPr/>
          </p:nvSpPr>
          <p:spPr bwMode="auto">
            <a:xfrm>
              <a:off x="4501" y="3476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m2_A_B</a:t>
              </a:r>
            </a:p>
          </p:txBody>
        </p:sp>
        <p:sp>
          <p:nvSpPr>
            <p:cNvPr id="26638" name="Text Box 22"/>
            <p:cNvSpPr txBox="1">
              <a:spLocks noChangeArrowheads="1"/>
            </p:cNvSpPr>
            <p:nvPr/>
          </p:nvSpPr>
          <p:spPr bwMode="auto">
            <a:xfrm>
              <a:off x="3855" y="2954"/>
              <a:ext cx="19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Compile-Time Table</a:t>
              </a:r>
            </a:p>
          </p:txBody>
        </p:sp>
        <p:sp>
          <p:nvSpPr>
            <p:cNvPr id="26639" name="Text Box 23"/>
            <p:cNvSpPr txBox="1">
              <a:spLocks noChangeArrowheads="1"/>
            </p:cNvSpPr>
            <p:nvPr/>
          </p:nvSpPr>
          <p:spPr bwMode="auto">
            <a:xfrm>
              <a:off x="4513" y="3725"/>
              <a:ext cx="713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en-US" altLang="en-US"/>
                <a:t>m3_B_B</a:t>
              </a:r>
            </a:p>
          </p:txBody>
        </p:sp>
      </p:grp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1631950" y="569753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p.m2(3);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2928939" y="5265738"/>
            <a:ext cx="7559675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switch(dynamic_type(p)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case Dynamic_class_A: m2_A_A(p, 3);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case Dynamic_class_B:m2_A_B(convert_ptr_to_A_to_ptr_B(p), 3);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</p:txBody>
      </p:sp>
      <p:sp>
        <p:nvSpPr>
          <p:cNvPr id="26635" name="Slide Number Placeholder 2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D9D5B0-50B4-48D9-9AA0-41E6AD5903BF}" type="slidenum">
              <a:rPr lang="he-IL" altLang="en-US">
                <a:cs typeface="Times New Roman" panose="02020603050405020304" pitchFamily="18" charset="0"/>
              </a:rPr>
              <a:pPr eaLnBrk="1" hangingPunct="1"/>
              <a:t>36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47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5" grpId="0"/>
      <p:bldP spid="4098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efficient implementation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1" y="1981200"/>
            <a:ext cx="8099425" cy="4114800"/>
          </a:xfrm>
        </p:spPr>
        <p:txBody>
          <a:bodyPr/>
          <a:lstStyle/>
          <a:p>
            <a:pPr algn="l" rtl="0" eaLnBrk="1" hangingPunct="1"/>
            <a:r>
              <a:rPr lang="en-US" altLang="en-US" smtClean="0"/>
              <a:t>Apply pointer conversion in sublasses</a:t>
            </a:r>
            <a:br>
              <a:rPr lang="en-US" altLang="en-US" smtClean="0"/>
            </a:br>
            <a:r>
              <a:rPr lang="en-US" altLang="en-US" sz="2400"/>
              <a:t>void m2_A_B(class A *this_A, int x) {</a:t>
            </a:r>
            <a:br>
              <a:rPr lang="en-US" altLang="en-US" sz="2400"/>
            </a:br>
            <a:r>
              <a:rPr lang="en-US" altLang="en-US" sz="2400"/>
              <a:t>     Class_B *this = convert_ptr_to_A_ptr_to_A_B(this_A);</a:t>
            </a:r>
            <a:br>
              <a:rPr lang="en-US" altLang="en-US" sz="2400"/>
            </a:br>
            <a:r>
              <a:rPr lang="en-US" altLang="en-US" sz="2400"/>
              <a:t>    …</a:t>
            </a:r>
            <a:br>
              <a:rPr lang="en-US" altLang="en-US" sz="2400"/>
            </a:br>
            <a:r>
              <a:rPr lang="en-US" altLang="en-US" sz="2400"/>
              <a:t>   }</a:t>
            </a:r>
          </a:p>
          <a:p>
            <a:pPr algn="l" rtl="0" eaLnBrk="1" hangingPunct="1"/>
            <a:r>
              <a:rPr lang="en-US" altLang="en-US" smtClean="0"/>
              <a:t>Use dispatch table to invoke functions</a:t>
            </a:r>
          </a:p>
          <a:p>
            <a:pPr algn="l" rtl="0" eaLnBrk="1" hangingPunct="1"/>
            <a:r>
              <a:rPr lang="en-US" altLang="en-US" smtClean="0"/>
              <a:t>Similar to table implementation of case 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13E527-3A50-4562-8CE4-84DE50D8D4CA}" type="slidenum">
              <a:rPr lang="he-IL" altLang="en-US">
                <a:cs typeface="Times New Roman" panose="02020603050405020304" pitchFamily="18" charset="0"/>
              </a:rPr>
              <a:pPr eaLnBrk="1" hangingPunct="1"/>
              <a:t>37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05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4438650"/>
            <a:ext cx="44196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1739900" y="333375"/>
            <a:ext cx="4103688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struct class_A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a1;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a2;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m1_A_A(class_A *this)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m2_A_A(class_A *this, int x) 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5591176" y="115888"/>
            <a:ext cx="4608513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struct class_B 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a1;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a2;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a3;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m2_A_B(class_A *this_A, int x)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  Class_B *this = convert_ptr_to_A_to_ptr_to_B(this_A);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m3_B_B(class A *this_A)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812925" y="6194426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p.m2(3);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5988050" y="6194426"/>
            <a:ext cx="3563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p</a:t>
            </a:r>
            <a:r>
              <a:rPr lang="en-US" altLang="en-US">
                <a:sym typeface="Symbol" panose="05050102010706020507" pitchFamily="18" charset="2"/>
              </a:rPr>
              <a:t>dispatch_table</a:t>
            </a:r>
            <a:r>
              <a:rPr lang="en-US" altLang="en-US"/>
              <a:t>m2_A(p, 3);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96B805-AF18-4611-AE9D-9D4C0F61C8CA}" type="slidenum">
              <a:rPr lang="he-IL" altLang="en-US">
                <a:cs typeface="Times New Roman" panose="02020603050405020304" pitchFamily="18" charset="0"/>
              </a:rPr>
              <a:pPr eaLnBrk="1" hangingPunct="1"/>
              <a:t>38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02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/>
      <p:bldP spid="4404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4473575"/>
            <a:ext cx="44196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739900" y="333375"/>
            <a:ext cx="4103688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struct class_A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a1;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a2;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m1_A_A(class_A *this)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m2_A_A(class_A *this, int x) 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591176" y="115888"/>
            <a:ext cx="4608513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struct class_B 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a1;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a2;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field a3;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m2_A_B(class_A *this_A, int x) {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    Class_B *this = convert_ptr_to_A_to_ptr_to_B(this_A);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   void m3_B_B(class A *this_A) {</a:t>
            </a:r>
            <a:r>
              <a:rPr lang="en-US" altLang="en-US">
                <a:latin typeface="Arial" panose="020B0604020202020204" pitchFamily="34" charset="0"/>
              </a:rPr>
              <a:t>…</a:t>
            </a:r>
            <a:r>
              <a:rPr lang="en-US" altLang="en-US"/>
              <a:t>}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}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631951" y="6194426"/>
            <a:ext cx="3311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p.m2(3); // p is a pointer to B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629275" y="6194426"/>
            <a:ext cx="467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m2_A_B(convert_ptr_to_B_to_ptr_to_A(p), 3);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254114-D865-42F9-8FF5-958CD9F91CA0}" type="slidenum">
              <a:rPr lang="he-IL" altLang="en-US">
                <a:cs typeface="Times New Roman" panose="02020603050405020304" pitchFamily="18" charset="0"/>
              </a:rPr>
              <a:pPr eaLnBrk="1" hangingPunct="1"/>
              <a:t>39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0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Fibonacci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2250" y="1998671"/>
            <a:ext cx="3815256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 </a:t>
            </a:r>
            <a:r>
              <a:rPr lang="en-US" dirty="0" err="1"/>
              <a:t>ifib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 n) {</a:t>
            </a:r>
          </a:p>
          <a:p>
            <a:r>
              <a:rPr lang="en-US" dirty="0"/>
              <a:t>      </a:t>
            </a:r>
            <a:r>
              <a:rPr lang="en-US" dirty="0" err="1"/>
              <a:t>int</a:t>
            </a:r>
            <a:r>
              <a:rPr lang="en-US" dirty="0"/>
              <a:t> </a:t>
            </a:r>
            <a:r>
              <a:rPr lang="en-US" dirty="0" err="1"/>
              <a:t>prev</a:t>
            </a:r>
            <a:r>
              <a:rPr lang="en-US" dirty="0"/>
              <a:t>, current;</a:t>
            </a:r>
          </a:p>
          <a:p>
            <a:r>
              <a:rPr lang="en-US" dirty="0"/>
              <a:t>      </a:t>
            </a:r>
            <a:r>
              <a:rPr lang="en-US" dirty="0" err="1"/>
              <a:t>prev</a:t>
            </a:r>
            <a:r>
              <a:rPr lang="en-US" dirty="0"/>
              <a:t> = 0;</a:t>
            </a:r>
          </a:p>
          <a:p>
            <a:r>
              <a:rPr lang="en-US" dirty="0"/>
              <a:t>      current = 1;</a:t>
            </a:r>
          </a:p>
          <a:p>
            <a:r>
              <a:rPr lang="en-US" dirty="0"/>
              <a:t>      while (n&gt;1) {</a:t>
            </a:r>
          </a:p>
          <a:p>
            <a:r>
              <a:rPr lang="en-US" dirty="0"/>
              <a:t>           </a:t>
            </a:r>
            <a:r>
              <a:rPr lang="en-US" dirty="0" err="1"/>
              <a:t>int</a:t>
            </a:r>
            <a:r>
              <a:rPr lang="en-US" dirty="0"/>
              <a:t> new ;</a:t>
            </a:r>
          </a:p>
          <a:p>
            <a:r>
              <a:rPr lang="en-US" dirty="0"/>
              <a:t>           new = </a:t>
            </a:r>
            <a:r>
              <a:rPr lang="en-US" dirty="0" err="1"/>
              <a:t>prev</a:t>
            </a:r>
            <a:r>
              <a:rPr lang="en-US" dirty="0"/>
              <a:t> + current;</a:t>
            </a:r>
          </a:p>
          <a:p>
            <a:r>
              <a:rPr lang="en-US" dirty="0"/>
              <a:t>           </a:t>
            </a:r>
            <a:r>
              <a:rPr lang="en-US" dirty="0" err="1"/>
              <a:t>prev</a:t>
            </a:r>
            <a:r>
              <a:rPr lang="en-US" dirty="0"/>
              <a:t> = current;</a:t>
            </a:r>
          </a:p>
          <a:p>
            <a:r>
              <a:rPr lang="en-US" dirty="0"/>
              <a:t>           current = new;</a:t>
            </a:r>
          </a:p>
          <a:p>
            <a:r>
              <a:rPr lang="en-US" dirty="0"/>
              <a:t>           n--;</a:t>
            </a:r>
          </a:p>
          <a:p>
            <a:r>
              <a:rPr lang="en-US" dirty="0"/>
              <a:t>        }    </a:t>
            </a:r>
          </a:p>
          <a:p>
            <a:r>
              <a:rPr lang="en-US" dirty="0"/>
              <a:t>    return current;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8231" y="1710231"/>
            <a:ext cx="34368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define i32 @</a:t>
            </a:r>
            <a:r>
              <a:rPr lang="en-US" sz="2000" dirty="0" err="1"/>
              <a:t>ifib</a:t>
            </a:r>
            <a:r>
              <a:rPr lang="en-US" sz="2000" dirty="0"/>
              <a:t>(i32) #0 {</a:t>
            </a:r>
          </a:p>
          <a:p>
            <a:r>
              <a:rPr lang="en-US" sz="2000" dirty="0"/>
              <a:t>  %2 = </a:t>
            </a:r>
            <a:r>
              <a:rPr lang="en-US" sz="2000" dirty="0" err="1"/>
              <a:t>alloca</a:t>
            </a:r>
            <a:r>
              <a:rPr lang="en-US" sz="2000" dirty="0"/>
              <a:t> i32, align </a:t>
            </a:r>
            <a:r>
              <a:rPr lang="en-US" sz="2000" dirty="0" smtClean="0"/>
              <a:t>4 </a:t>
            </a:r>
            <a:endParaRPr lang="en-US" sz="2000" dirty="0"/>
          </a:p>
          <a:p>
            <a:r>
              <a:rPr lang="en-US" sz="2000" dirty="0"/>
              <a:t>  %3 = </a:t>
            </a:r>
            <a:r>
              <a:rPr lang="en-US" sz="2000" dirty="0" err="1"/>
              <a:t>alloca</a:t>
            </a:r>
            <a:r>
              <a:rPr lang="en-US" sz="2000" dirty="0"/>
              <a:t> i32, align 4</a:t>
            </a:r>
          </a:p>
          <a:p>
            <a:r>
              <a:rPr lang="en-US" sz="2000" dirty="0"/>
              <a:t>  %4 = </a:t>
            </a:r>
            <a:r>
              <a:rPr lang="en-US" sz="2000" dirty="0" err="1"/>
              <a:t>alloca</a:t>
            </a:r>
            <a:r>
              <a:rPr lang="en-US" sz="2000" dirty="0"/>
              <a:t> i32, align 4</a:t>
            </a:r>
          </a:p>
          <a:p>
            <a:r>
              <a:rPr lang="en-US" sz="2000" dirty="0"/>
              <a:t>  %5 = </a:t>
            </a:r>
            <a:r>
              <a:rPr lang="en-US" sz="2000" dirty="0" err="1"/>
              <a:t>alloca</a:t>
            </a:r>
            <a:r>
              <a:rPr lang="en-US" sz="2000" dirty="0"/>
              <a:t> i32, align 4</a:t>
            </a:r>
          </a:p>
          <a:p>
            <a:r>
              <a:rPr lang="en-US" sz="2000" dirty="0"/>
              <a:t>  store i32 %0, i32* %2, align 4</a:t>
            </a:r>
          </a:p>
          <a:p>
            <a:r>
              <a:rPr lang="en-US" sz="2000" dirty="0"/>
              <a:t>  store i32 0, i32* %3, align 4</a:t>
            </a:r>
          </a:p>
          <a:p>
            <a:r>
              <a:rPr lang="en-US" sz="2000" dirty="0"/>
              <a:t>  store i32 1, i32* %4, align 4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br</a:t>
            </a:r>
            <a:r>
              <a:rPr lang="en-US" sz="2000" dirty="0"/>
              <a:t> label %6</a:t>
            </a:r>
          </a:p>
          <a:p>
            <a:r>
              <a:rPr lang="en-US" sz="2000" dirty="0" smtClean="0"/>
              <a:t>; </a:t>
            </a:r>
            <a:r>
              <a:rPr lang="en-US" sz="2000" dirty="0"/>
              <a:t>&lt;label&gt;:6:                                      </a:t>
            </a:r>
          </a:p>
          <a:p>
            <a:r>
              <a:rPr lang="en-US" sz="2000" dirty="0"/>
              <a:t>  %7 = load i32, i32* %2, align 4</a:t>
            </a:r>
          </a:p>
          <a:p>
            <a:r>
              <a:rPr lang="en-US" sz="2000" dirty="0"/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77351" y="1006890"/>
            <a:ext cx="367862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%8 = </a:t>
            </a:r>
            <a:r>
              <a:rPr lang="en-US" dirty="0" err="1"/>
              <a:t>icmp</a:t>
            </a:r>
            <a:r>
              <a:rPr lang="en-US" dirty="0"/>
              <a:t> </a:t>
            </a:r>
            <a:r>
              <a:rPr lang="en-US" dirty="0" err="1"/>
              <a:t>sgt</a:t>
            </a:r>
            <a:r>
              <a:rPr lang="en-US" dirty="0"/>
              <a:t> i32 %7, </a:t>
            </a:r>
            <a:r>
              <a:rPr lang="en-US" dirty="0" smtClean="0"/>
              <a:t>1</a:t>
            </a:r>
          </a:p>
          <a:p>
            <a:r>
              <a:rPr lang="en-US" dirty="0" smtClean="0"/>
              <a:t> </a:t>
            </a:r>
            <a:r>
              <a:rPr lang="en-US" sz="2000" dirty="0" err="1"/>
              <a:t>br</a:t>
            </a:r>
            <a:r>
              <a:rPr lang="en-US" sz="2000" dirty="0"/>
              <a:t> i1 %8, label %9, label %17</a:t>
            </a:r>
          </a:p>
          <a:p>
            <a:r>
              <a:rPr lang="en-US" sz="2000" dirty="0"/>
              <a:t>; &lt;label&gt;:9:                                      </a:t>
            </a:r>
          </a:p>
          <a:p>
            <a:r>
              <a:rPr lang="en-US" sz="2000" dirty="0"/>
              <a:t>  %10 = load i32, i32* %3, align 4</a:t>
            </a:r>
          </a:p>
          <a:p>
            <a:r>
              <a:rPr lang="en-US" sz="2000" dirty="0"/>
              <a:t>  %11 = load i32, i32* %4, align 4</a:t>
            </a:r>
          </a:p>
          <a:p>
            <a:r>
              <a:rPr lang="en-US" sz="2000" dirty="0"/>
              <a:t>  %12 = add </a:t>
            </a:r>
            <a:r>
              <a:rPr lang="en-US" sz="2000" dirty="0" err="1"/>
              <a:t>nsw</a:t>
            </a:r>
            <a:r>
              <a:rPr lang="en-US" sz="2000" dirty="0"/>
              <a:t> i32 %10, %11</a:t>
            </a:r>
          </a:p>
          <a:p>
            <a:r>
              <a:rPr lang="en-US" sz="2000" dirty="0"/>
              <a:t>  store i32 %12, i32* %5, align 4</a:t>
            </a:r>
          </a:p>
          <a:p>
            <a:r>
              <a:rPr lang="en-US" sz="2000" dirty="0"/>
              <a:t>  %13 = load i32, i32* %4, align 4</a:t>
            </a:r>
          </a:p>
          <a:p>
            <a:r>
              <a:rPr lang="en-US" sz="2000" dirty="0"/>
              <a:t>  store i32 %13, i32* %3, align 4</a:t>
            </a:r>
          </a:p>
          <a:p>
            <a:r>
              <a:rPr lang="en-US" sz="2000" dirty="0"/>
              <a:t>  %14 = load i32, i32* %5, align 4</a:t>
            </a:r>
          </a:p>
          <a:p>
            <a:r>
              <a:rPr lang="en-US" sz="2000" dirty="0"/>
              <a:t>  store i32 %14, i32* %4, align 4</a:t>
            </a:r>
          </a:p>
          <a:p>
            <a:r>
              <a:rPr lang="en-US" sz="2000" dirty="0"/>
              <a:t>  %15 = load i32, i32* %2, align 4</a:t>
            </a:r>
          </a:p>
          <a:p>
            <a:r>
              <a:rPr lang="en-US" sz="2000" dirty="0"/>
              <a:t>  %16 = add </a:t>
            </a:r>
            <a:r>
              <a:rPr lang="en-US" sz="2000" dirty="0" err="1"/>
              <a:t>nsw</a:t>
            </a:r>
            <a:r>
              <a:rPr lang="en-US" sz="2000" dirty="0"/>
              <a:t> i32 %15, -1</a:t>
            </a:r>
          </a:p>
          <a:p>
            <a:r>
              <a:rPr lang="en-US" sz="2000" dirty="0"/>
              <a:t>  store i32 %16, i32* %2, align 4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br</a:t>
            </a:r>
            <a:r>
              <a:rPr lang="en-US" sz="2000" dirty="0"/>
              <a:t> label %6</a:t>
            </a:r>
          </a:p>
          <a:p>
            <a:r>
              <a:rPr lang="en-US" sz="2000" dirty="0"/>
              <a:t>; &lt;label&gt;:17: </a:t>
            </a:r>
          </a:p>
          <a:p>
            <a:r>
              <a:rPr lang="en-US" sz="2000" dirty="0"/>
              <a:t>  %18 = load i32, i32* %4, align 4</a:t>
            </a:r>
          </a:p>
          <a:p>
            <a:r>
              <a:rPr lang="en-US" sz="2000" dirty="0"/>
              <a:t>  ret i32 %18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026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Multiple Inheritance</a:t>
            </a:r>
          </a:p>
        </p:txBody>
      </p:sp>
      <p:pic>
        <p:nvPicPr>
          <p:cNvPr id="3072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1345" y="1919290"/>
            <a:ext cx="4993264" cy="3571875"/>
          </a:xfrm>
          <a:noFill/>
        </p:spPr>
      </p:pic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CA80774-80AF-4468-BDB6-5AA0734E2D1B}" type="slidenum">
              <a:rPr lang="he-IL" altLang="en-US">
                <a:cs typeface="Times New Roman" panose="02020603050405020304" pitchFamily="18" charset="0"/>
              </a:rPr>
              <a:pPr eaLnBrk="1" hangingPunct="1"/>
              <a:t>40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2268" y="1690688"/>
            <a:ext cx="1527464" cy="6057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>
          <a:xfrm>
            <a:off x="5332268" y="1993540"/>
            <a:ext cx="15274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906241" y="1666876"/>
            <a:ext cx="42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06241" y="1972098"/>
            <a:ext cx="42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36627" y="1709506"/>
            <a:ext cx="1527464" cy="54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10600" y="1885087"/>
            <a:ext cx="42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9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Multiple Inheritance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/>
              <a:t>Allows unifying behaviors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/>
              <a:t>But raises semantic difficulties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/>
              <a:t>Ambiguity of classes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/>
              <a:t>Repeated inheritance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/>
              <a:t>Hard to implement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/>
              <a:t>Semantic analysis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/>
              <a:t>Code generation</a:t>
            </a:r>
          </a:p>
          <a:p>
            <a:pPr lvl="2" algn="l" rtl="0" eaLnBrk="1" hangingPunct="1">
              <a:lnSpc>
                <a:spcPct val="80000"/>
              </a:lnSpc>
            </a:pPr>
            <a:r>
              <a:rPr lang="en-US" altLang="en-US"/>
              <a:t>Prefixing no longer work</a:t>
            </a:r>
          </a:p>
          <a:p>
            <a:pPr lvl="2" algn="l" rtl="0" eaLnBrk="1" hangingPunct="1">
              <a:lnSpc>
                <a:spcPct val="80000"/>
              </a:lnSpc>
            </a:pPr>
            <a:r>
              <a:rPr lang="en-US" altLang="en-US"/>
              <a:t>Need to generate code for downcasts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/>
              <a:t>Hard to use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26FB244-5246-4F0D-8890-EEA62A66BBE0}" type="slidenum">
              <a:rPr lang="he-IL" altLang="en-US">
                <a:cs typeface="Times New Roman" panose="02020603050405020304" pitchFamily="18" charset="0"/>
              </a:rPr>
              <a:pPr eaLnBrk="1" hangingPunct="1"/>
              <a:t>41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0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/>
              <a:t>A simple implementation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Merge dispatch tables of superclases </a:t>
            </a:r>
          </a:p>
          <a:p>
            <a:pPr algn="l" rtl="0" eaLnBrk="1" hangingPunct="1"/>
            <a:r>
              <a:rPr lang="en-US" altLang="en-US" smtClean="0"/>
              <a:t>Generate code for upcasts and downcasts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D90468-76F7-4A6C-A0E8-FF52578AA0B3}" type="slidenum">
              <a:rPr lang="he-IL" altLang="en-US">
                <a:cs typeface="Times New Roman" panose="02020603050405020304" pitchFamily="18" charset="0"/>
              </a:rPr>
              <a:pPr eaLnBrk="1" hangingPunct="1"/>
              <a:t>42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21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200"/>
              <a:t>A simple implementation </a:t>
            </a:r>
          </a:p>
        </p:txBody>
      </p:sp>
      <p:pic>
        <p:nvPicPr>
          <p:cNvPr id="3379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contras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51538" y="2133600"/>
            <a:ext cx="3810000" cy="1531938"/>
          </a:xfrm>
          <a:noFill/>
        </p:spPr>
      </p:pic>
      <p:pic>
        <p:nvPicPr>
          <p:cNvPr id="33796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8" y="2060575"/>
            <a:ext cx="2971800" cy="2895600"/>
          </a:xfrm>
          <a:noFill/>
        </p:spPr>
      </p:pic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88C56E-9D76-43DB-BD5A-A020E3ADBAFD}" type="slidenum">
              <a:rPr lang="he-IL" altLang="en-US">
                <a:cs typeface="Times New Roman" panose="02020603050405020304" pitchFamily="18" charset="0"/>
              </a:rPr>
              <a:pPr eaLnBrk="1" hangingPunct="1"/>
              <a:t>43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4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200"/>
              <a:t>A simple implementation (downcasting)</a:t>
            </a:r>
          </a:p>
        </p:txBody>
      </p:sp>
      <p:pic>
        <p:nvPicPr>
          <p:cNvPr id="3481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contras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51538" y="2133600"/>
            <a:ext cx="3810000" cy="1531938"/>
          </a:xfrm>
          <a:noFill/>
        </p:spPr>
      </p:pic>
      <p:pic>
        <p:nvPicPr>
          <p:cNvPr id="348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8" y="2060575"/>
            <a:ext cx="2971800" cy="2895600"/>
          </a:xfrm>
          <a:noFill/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295775" y="4905376"/>
            <a:ext cx="414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convert_ptr_to_E_to_ptr_to_C(e) = e;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395664" y="5402263"/>
            <a:ext cx="5076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convert_ptr_to_E_to_ptr_to_D(e) = e + sizeof(C);</a:t>
            </a:r>
          </a:p>
        </p:txBody>
      </p:sp>
      <p:sp>
        <p:nvSpPr>
          <p:cNvPr id="348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0F1862-0A71-46C3-9CD6-43119AD4EF7C}" type="slidenum">
              <a:rPr lang="he-IL" altLang="en-US">
                <a:cs typeface="Times New Roman" panose="02020603050405020304" pitchFamily="18" charset="0"/>
              </a:rPr>
              <a:pPr eaLnBrk="1" hangingPunct="1"/>
              <a:t>44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20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200"/>
              <a:t>A simple implementation (upcasting)</a:t>
            </a:r>
          </a:p>
        </p:txBody>
      </p:sp>
      <p:pic>
        <p:nvPicPr>
          <p:cNvPr id="3584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contras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51538" y="2133600"/>
            <a:ext cx="3810000" cy="1531938"/>
          </a:xfrm>
          <a:noFill/>
        </p:spPr>
      </p:pic>
      <p:pic>
        <p:nvPicPr>
          <p:cNvPr id="3584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8" y="2060575"/>
            <a:ext cx="2971800" cy="2895600"/>
          </a:xfrm>
          <a:noFill/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295775" y="4905376"/>
            <a:ext cx="414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convert_ptr_to_C_to_ptr_to_E(c) = c;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395664" y="5402263"/>
            <a:ext cx="5076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/>
              <a:t>convert_ptr_to_D_to_ptr_to_E(d) = d - sizeof(C);</a:t>
            </a:r>
          </a:p>
        </p:txBody>
      </p:sp>
      <p:sp>
        <p:nvSpPr>
          <p:cNvPr id="358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5EDF4B-50ED-4497-9806-32E485E1FAAD}" type="slidenum">
              <a:rPr lang="he-IL" altLang="en-US">
                <a:cs typeface="Times New Roman" panose="02020603050405020304" pitchFamily="18" charset="0"/>
              </a:rPr>
              <a:pPr eaLnBrk="1" hangingPunct="1"/>
              <a:t>45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4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/>
              <a:t>Dependent Multiple Inheritance</a:t>
            </a:r>
          </a:p>
        </p:txBody>
      </p:sp>
      <p:pic>
        <p:nvPicPr>
          <p:cNvPr id="3686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9664" y="1639888"/>
            <a:ext cx="4041775" cy="4813300"/>
          </a:xfrm>
          <a:noFill/>
        </p:spPr>
      </p:pic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CD44F8-05DD-4E91-AA51-74262A633732}" type="slidenum">
              <a:rPr lang="he-IL" altLang="en-US">
                <a:cs typeface="Times New Roman" panose="02020603050405020304" pitchFamily="18" charset="0"/>
              </a:rPr>
              <a:pPr eaLnBrk="1" hangingPunct="1"/>
              <a:t>46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77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Dependent Inheritance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The simple solution does not work</a:t>
            </a:r>
          </a:p>
          <a:p>
            <a:pPr algn="l" rtl="0" eaLnBrk="1" hangingPunct="1"/>
            <a:r>
              <a:rPr lang="en-US" altLang="en-US" smtClean="0"/>
              <a:t>The positions of nested fields do not agree</a:t>
            </a:r>
          </a:p>
          <a:p>
            <a:pPr algn="l" rtl="0"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B390A4B-BA9E-4FE2-9A96-36DEEED93E96}" type="slidenum">
              <a:rPr lang="he-IL" altLang="en-US">
                <a:cs typeface="Times New Roman" panose="02020603050405020304" pitchFamily="18" charset="0"/>
              </a:rPr>
              <a:pPr eaLnBrk="1" hangingPunct="1"/>
              <a:t>47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2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DSAC (14) (cropped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251" y="1165542"/>
            <a:ext cx="14097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93324" y="565265"/>
            <a:ext cx="4430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David </a:t>
            </a:r>
            <a:r>
              <a:rPr lang="en-US" dirty="0"/>
              <a:t> </a:t>
            </a:r>
            <a:r>
              <a:rPr lang="en-US" dirty="0" smtClean="0"/>
              <a:t>Wheeler 1926-2004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6415" y="3906982"/>
            <a:ext cx="7614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“All </a:t>
            </a:r>
            <a:r>
              <a:rPr lang="en-US" dirty="0"/>
              <a:t>problems in computer science can be solved by another level of </a:t>
            </a:r>
            <a:r>
              <a:rPr lang="en-US" dirty="0" smtClean="0"/>
              <a:t>indirection”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156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/>
              <a:t>Implementation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Use an index table to access fields</a:t>
            </a:r>
          </a:p>
          <a:p>
            <a:pPr algn="l" rtl="0" eaLnBrk="1" hangingPunct="1"/>
            <a:r>
              <a:rPr lang="en-US" altLang="en-US" smtClean="0"/>
              <a:t>Access offsets indirectly</a:t>
            </a:r>
          </a:p>
          <a:p>
            <a:pPr algn="l" rtl="0" eaLnBrk="1" hangingPunct="1"/>
            <a:r>
              <a:rPr lang="en-US" altLang="en-US" smtClean="0"/>
              <a:t>Some compilers avoid index table and use register allocation techniques to globally assign offsets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1F1EAC-1DAF-4076-95DC-0B2E0C771702}" type="slidenum">
              <a:rPr lang="he-IL" altLang="en-US">
                <a:cs typeface="Times New Roman" panose="02020603050405020304" pitchFamily="18" charset="0"/>
              </a:rPr>
              <a:pPr eaLnBrk="1" hangingPunct="1"/>
              <a:t>49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2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Code to Compute R-values</a:t>
            </a:r>
            <a:br>
              <a:rPr lang="en-US" dirty="0" smtClean="0"/>
            </a:br>
            <a:r>
              <a:rPr lang="en-US" dirty="0" smtClean="0"/>
              <a:t>(Prev. Lecture)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Reclusively traverse the tree</a:t>
            </a:r>
          </a:p>
          <a:p>
            <a:r>
              <a:rPr lang="en-US" dirty="0" smtClean="0"/>
              <a:t>Load R-values of variables and constants into new symbolic register</a:t>
            </a:r>
          </a:p>
          <a:p>
            <a:r>
              <a:rPr lang="en-US" dirty="0" smtClean="0"/>
              <a:t>Store each subtree into a new symbolic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4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550" y="2133601"/>
            <a:ext cx="520065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" y="1557338"/>
            <a:ext cx="4041776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803788-9778-4A1E-A5DE-ACFAC4A428F8}" type="slidenum">
              <a:rPr lang="he-IL" altLang="en-US">
                <a:cs typeface="Times New Roman" panose="02020603050405020304" pitchFamily="18" charset="0"/>
              </a:rPr>
              <a:pPr eaLnBrk="1" hangingPunct="1"/>
              <a:t>50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7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Descriptors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Runtime information associated with instances</a:t>
            </a:r>
          </a:p>
          <a:p>
            <a:pPr algn="l" rtl="0" eaLnBrk="1" hangingPunct="1"/>
            <a:r>
              <a:rPr lang="en-US" altLang="en-US" smtClean="0"/>
              <a:t>Dispatch tables</a:t>
            </a:r>
          </a:p>
          <a:p>
            <a:pPr lvl="1" algn="l" rtl="0" eaLnBrk="1" hangingPunct="1"/>
            <a:r>
              <a:rPr lang="en-US" altLang="en-US" smtClean="0"/>
              <a:t>Invoked methods</a:t>
            </a:r>
          </a:p>
          <a:p>
            <a:pPr algn="l" rtl="0" eaLnBrk="1" hangingPunct="1"/>
            <a:r>
              <a:rPr lang="en-US" altLang="en-US" smtClean="0"/>
              <a:t>Index tables</a:t>
            </a:r>
          </a:p>
          <a:p>
            <a:pPr algn="l" rtl="0" eaLnBrk="1" hangingPunct="1"/>
            <a:r>
              <a:rPr lang="en-US" altLang="en-US" smtClean="0"/>
              <a:t>Shared between instances of the same class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78A7B30-C8FF-40F1-8C96-07BD84AF0966}" type="slidenum">
              <a:rPr lang="he-IL" altLang="en-US">
                <a:cs typeface="Times New Roman" panose="02020603050405020304" pitchFamily="18" charset="0"/>
              </a:rPr>
              <a:pPr eaLnBrk="1" hangingPunct="1"/>
              <a:t>51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1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Interface Types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/>
              <a:t>Java supports limited form of multiple inheritance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/>
              <a:t>Interface consists of several methods but no fields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/>
              <a:t>A class can implement multiple interfaces</a:t>
            </a:r>
            <a:br>
              <a:rPr lang="en-US" altLang="en-US"/>
            </a:br>
            <a:r>
              <a:rPr lang="en-US" altLang="en-US" sz="2000"/>
              <a:t>public interface Comparable {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 public int compare(Comparable o);</a:t>
            </a:r>
            <a:br>
              <a:rPr lang="en-US" altLang="en-US" sz="2000"/>
            </a:br>
            <a:r>
              <a:rPr lang="en-US" altLang="en-US" sz="2000"/>
              <a:t>}</a:t>
            </a:r>
            <a:endParaRPr lang="en-US" altLang="en-US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/>
              <a:t>Simpler to implement/understand/use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/>
              <a:t>A separate dispatch table per interface specification which refers to the implemented method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576361-79DE-4E3F-AE6F-B5A5CACB3654}" type="slidenum">
              <a:rPr lang="he-IL" altLang="en-US">
                <a:cs typeface="Times New Roman" panose="02020603050405020304" pitchFamily="18" charset="0"/>
              </a:rPr>
              <a:pPr eaLnBrk="1" hangingPunct="1"/>
              <a:t>52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5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/>
              <a:t>Dynamic Class Loading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/>
              <a:t>Supported by some OO languages (Java)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/>
              <a:t>At compile time 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/>
              <a:t> the actual class of a given object at a given program point may not be known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/>
              <a:t>Some addresses have to be resolved at runtime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/>
              <a:t>Compiling </a:t>
            </a:r>
            <a:r>
              <a:rPr lang="en-US" altLang="en-US">
                <a:solidFill>
                  <a:srgbClr val="FF3300"/>
                </a:solidFill>
              </a:rPr>
              <a:t>c.f()</a:t>
            </a:r>
            <a:r>
              <a:rPr lang="en-US" altLang="en-US"/>
              <a:t> when </a:t>
            </a:r>
            <a:r>
              <a:rPr lang="en-US" altLang="en-US">
                <a:solidFill>
                  <a:srgbClr val="FF3300"/>
                </a:solidFill>
              </a:rPr>
              <a:t>f</a:t>
            </a:r>
            <a:r>
              <a:rPr lang="en-US" altLang="en-US"/>
              <a:t> is dynamic: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/>
              <a:t>Fetch the class descriptor </a:t>
            </a:r>
            <a:r>
              <a:rPr lang="en-US" altLang="en-US">
                <a:solidFill>
                  <a:srgbClr val="FF3300"/>
                </a:solidFill>
              </a:rPr>
              <a:t>d</a:t>
            </a:r>
            <a:r>
              <a:rPr lang="en-US" altLang="en-US"/>
              <a:t> at offset </a:t>
            </a:r>
            <a:r>
              <a:rPr lang="en-US" altLang="en-US">
                <a:solidFill>
                  <a:srgbClr val="FF3300"/>
                </a:solidFill>
              </a:rPr>
              <a:t>0</a:t>
            </a:r>
            <a:r>
              <a:rPr lang="en-US" altLang="en-US"/>
              <a:t> from </a:t>
            </a:r>
            <a:r>
              <a:rPr lang="en-US" altLang="en-US">
                <a:solidFill>
                  <a:srgbClr val="FF3300"/>
                </a:solidFill>
              </a:rPr>
              <a:t>c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/>
              <a:t>Fetch </a:t>
            </a:r>
            <a:r>
              <a:rPr lang="en-US" altLang="en-US">
                <a:solidFill>
                  <a:srgbClr val="FF3300"/>
                </a:solidFill>
              </a:rPr>
              <a:t>p</a:t>
            </a:r>
            <a:r>
              <a:rPr lang="en-US" altLang="en-US"/>
              <a:t> the address of the method-instance </a:t>
            </a:r>
            <a:r>
              <a:rPr lang="en-US" altLang="en-US">
                <a:solidFill>
                  <a:srgbClr val="FF3300"/>
                </a:solidFill>
              </a:rPr>
              <a:t>f</a:t>
            </a:r>
            <a:r>
              <a:rPr lang="en-US" altLang="en-US"/>
              <a:t> from (constant) </a:t>
            </a:r>
            <a:r>
              <a:rPr lang="en-US" altLang="en-US">
                <a:solidFill>
                  <a:srgbClr val="FF3300"/>
                </a:solidFill>
              </a:rPr>
              <a:t>f</a:t>
            </a:r>
            <a:r>
              <a:rPr lang="en-US" altLang="en-US"/>
              <a:t> offset at </a:t>
            </a:r>
            <a:r>
              <a:rPr lang="en-US" altLang="en-US">
                <a:solidFill>
                  <a:srgbClr val="FF3300"/>
                </a:solidFill>
              </a:rPr>
              <a:t>d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/>
              <a:t>Jump to the routine at address </a:t>
            </a:r>
            <a:r>
              <a:rPr lang="en-US" altLang="en-US">
                <a:solidFill>
                  <a:srgbClr val="FF3300"/>
                </a:solidFill>
              </a:rPr>
              <a:t>p</a:t>
            </a:r>
            <a:r>
              <a:rPr lang="en-US" altLang="en-US"/>
              <a:t> (saving return address)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D0F773-15CF-49B1-94EF-EC0E5DAB6B64}" type="slidenum">
              <a:rPr lang="he-IL" altLang="en-US">
                <a:cs typeface="Times New Roman" panose="02020603050405020304" pitchFamily="18" charset="0"/>
              </a:rPr>
              <a:pPr eaLnBrk="1" hangingPunct="1"/>
              <a:t>53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35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OO Features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Information hiding</a:t>
            </a:r>
          </a:p>
          <a:p>
            <a:pPr lvl="1" algn="l" rtl="0" eaLnBrk="1" hangingPunct="1"/>
            <a:r>
              <a:rPr lang="en-US" altLang="en-US" smtClean="0"/>
              <a:t>private/public/protected fields</a:t>
            </a:r>
          </a:p>
          <a:p>
            <a:pPr lvl="1" algn="l" rtl="0" eaLnBrk="1" hangingPunct="1"/>
            <a:r>
              <a:rPr lang="en-US" altLang="en-US" smtClean="0"/>
              <a:t>Semantic analysis (context handling)</a:t>
            </a:r>
          </a:p>
          <a:p>
            <a:pPr algn="l" rtl="0" eaLnBrk="1" hangingPunct="1"/>
            <a:r>
              <a:rPr lang="en-US" altLang="en-US" smtClean="0"/>
              <a:t>Testing class membership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A34A5A-064C-4EF6-8D08-1D028614F045}" type="slidenum">
              <a:rPr lang="he-IL" altLang="en-US">
                <a:cs typeface="Times New Roman" panose="02020603050405020304" pitchFamily="18" charset="0"/>
              </a:rPr>
              <a:pPr eaLnBrk="1" hangingPunct="1"/>
              <a:t>54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0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Optimizing OO languages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Hide additional costs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Replace dynamic by static binding when possible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Eliminate runtime checks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Eliminate dead fields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Simultaneously generate code for multiple classes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mtClean="0"/>
              <a:t>Code space is an issue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18874-1943-4A2C-B0D5-F364FA49F3A8}" type="slidenum">
              <a:rPr lang="he-IL" altLang="en-US">
                <a:cs typeface="Times New Roman" panose="02020603050405020304" pitchFamily="18" charset="0"/>
              </a:rPr>
              <a:pPr eaLnBrk="1" hangingPunct="1"/>
              <a:t>55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91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mtClean="0"/>
              <a:t>Summary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/>
              <a:t>OO features complicates compilation</a:t>
            </a:r>
          </a:p>
          <a:p>
            <a:pPr lvl="1" algn="l" rtl="0" eaLnBrk="1" hangingPunct="1"/>
            <a:r>
              <a:rPr lang="en-US" altLang="en-US" smtClean="0"/>
              <a:t>Semantic analysis</a:t>
            </a:r>
          </a:p>
          <a:p>
            <a:pPr lvl="1" algn="l" rtl="0" eaLnBrk="1" hangingPunct="1"/>
            <a:r>
              <a:rPr lang="en-US" altLang="en-US" smtClean="0"/>
              <a:t>Code generation</a:t>
            </a:r>
          </a:p>
          <a:p>
            <a:pPr lvl="1" algn="l" rtl="0" eaLnBrk="1" hangingPunct="1"/>
            <a:r>
              <a:rPr lang="en-US" altLang="en-US" smtClean="0"/>
              <a:t>Runtime </a:t>
            </a:r>
          </a:p>
          <a:p>
            <a:pPr lvl="1" algn="l" rtl="0" eaLnBrk="1" hangingPunct="1"/>
            <a:r>
              <a:rPr lang="en-US" altLang="en-US" smtClean="0"/>
              <a:t>Memory management </a:t>
            </a:r>
          </a:p>
          <a:p>
            <a:pPr algn="l" rtl="0" eaLnBrk="1" hangingPunct="1"/>
            <a:r>
              <a:rPr lang="en-US" altLang="en-US" smtClean="0"/>
              <a:t>Understanding compilation of OO can be useful for programmers</a:t>
            </a:r>
          </a:p>
          <a:p>
            <a:pPr lvl="1" algn="l" rtl="0" eaLnBrk="1" hangingPunct="1">
              <a:buFontTx/>
              <a:buNone/>
            </a:pPr>
            <a:endParaRPr lang="en-US" altLang="en-US" smtClean="0"/>
          </a:p>
          <a:p>
            <a:pPr lvl="1" algn="l" rtl="0"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72EA36-0E5D-45C6-96AF-300026BBB83D}" type="slidenum">
              <a:rPr lang="he-IL" altLang="en-US">
                <a:cs typeface="Times New Roman" panose="02020603050405020304" pitchFamily="18" charset="0"/>
              </a:rPr>
              <a:pPr eaLnBrk="1" hangingPunct="1"/>
              <a:t>56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42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508"/>
          </a:xfrm>
        </p:spPr>
        <p:txBody>
          <a:bodyPr/>
          <a:lstStyle/>
          <a:p>
            <a:r>
              <a:rPr lang="en-US" dirty="0" smtClean="0"/>
              <a:t>Pseudocode R -</a:t>
            </a:r>
            <a:r>
              <a:rPr lang="en-US" dirty="0"/>
              <a:t>Value(Prev. Lecture)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2800" y="2120900"/>
            <a:ext cx="8064500" cy="4089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8562" y="1479379"/>
            <a:ext cx="913099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register </a:t>
            </a:r>
            <a:r>
              <a:rPr lang="en-US" sz="2000" dirty="0" err="1" smtClean="0"/>
              <a:t>rvalue</a:t>
            </a:r>
            <a:r>
              <a:rPr lang="en-US" sz="2000" dirty="0" smtClean="0"/>
              <a:t>(e: expression) {</a:t>
            </a:r>
            <a:br>
              <a:rPr lang="en-US" sz="2000" dirty="0" smtClean="0"/>
            </a:br>
            <a:r>
              <a:rPr lang="en-US" sz="2000" dirty="0" smtClean="0"/>
              <a:t>new: register = </a:t>
            </a:r>
            <a:r>
              <a:rPr lang="en-US" sz="2000" dirty="0" err="1" smtClean="0"/>
              <a:t>newRegister</a:t>
            </a:r>
            <a:r>
              <a:rPr lang="en-US" sz="2000" dirty="0" smtClean="0"/>
              <a:t>()</a:t>
            </a:r>
          </a:p>
          <a:p>
            <a:r>
              <a:rPr lang="en-US" sz="2000" dirty="0" smtClean="0"/>
              <a:t>switch e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case number(n: integer):</a:t>
            </a:r>
            <a:br>
              <a:rPr lang="en-US" sz="2000" dirty="0" smtClean="0"/>
            </a:br>
            <a:r>
              <a:rPr lang="en-US" sz="2000" dirty="0" smtClean="0"/>
              <a:t>          {</a:t>
            </a:r>
            <a:r>
              <a:rPr lang="en-US" sz="2000" b="1" dirty="0" smtClean="0"/>
              <a:t>  emit(%new = load i32 n, align 4)</a:t>
            </a:r>
            <a:r>
              <a:rPr lang="en-US" sz="2000" dirty="0" smtClean="0"/>
              <a:t>       }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case </a:t>
            </a:r>
            <a:r>
              <a:rPr lang="en-US" sz="2000" dirty="0" err="1" smtClean="0"/>
              <a:t>localVariable</a:t>
            </a:r>
            <a:r>
              <a:rPr lang="en-US" sz="2000" dirty="0" smtClean="0"/>
              <a:t>(v: symbol):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r: register = </a:t>
            </a:r>
            <a:r>
              <a:rPr lang="en-US" sz="2000" dirty="0" err="1" smtClean="0"/>
              <a:t>registerOf</a:t>
            </a:r>
            <a:r>
              <a:rPr lang="en-US" sz="2000" dirty="0" smtClean="0"/>
              <a:t>(v)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emit(%new= load i32* r, align 4</a:t>
            </a:r>
            <a:r>
              <a:rPr lang="en-US" altLang="he-IL" sz="2000" b="1" dirty="0" smtClean="0"/>
              <a:t>) </a:t>
            </a:r>
            <a:r>
              <a:rPr lang="en-US" sz="2000" dirty="0" smtClean="0"/>
              <a:t>       }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case e1: expression PLUS e2: expression: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l: register = </a:t>
            </a:r>
            <a:r>
              <a:rPr lang="en-US" sz="2000" dirty="0" err="1" smtClean="0"/>
              <a:t>rvalue</a:t>
            </a:r>
            <a:r>
              <a:rPr lang="en-US" sz="2000" dirty="0" smtClean="0"/>
              <a:t>(e1)   // Generate code for lhs into l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r: register  = </a:t>
            </a:r>
            <a:r>
              <a:rPr lang="en-US" sz="2000" dirty="0" err="1" smtClean="0"/>
              <a:t>rvalue</a:t>
            </a:r>
            <a:r>
              <a:rPr lang="en-US" sz="2000" dirty="0" smtClean="0"/>
              <a:t>(e2)  // </a:t>
            </a:r>
            <a:r>
              <a:rPr lang="en-US" sz="2000" dirty="0"/>
              <a:t>Generate code for </a:t>
            </a:r>
            <a:r>
              <a:rPr lang="en-US" sz="2000" dirty="0" err="1" smtClean="0"/>
              <a:t>rhs</a:t>
            </a:r>
            <a:r>
              <a:rPr lang="en-US" sz="2000" dirty="0" smtClean="0"/>
              <a:t> </a:t>
            </a:r>
            <a:r>
              <a:rPr lang="en-US" sz="2000" dirty="0"/>
              <a:t>into </a:t>
            </a:r>
            <a:r>
              <a:rPr lang="en-US" sz="2000" dirty="0" smtClean="0"/>
              <a:t>r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emit(%new = add </a:t>
            </a:r>
            <a:r>
              <a:rPr lang="en-US" sz="2000" b="1" dirty="0" err="1" smtClean="0"/>
              <a:t>nsw</a:t>
            </a:r>
            <a:r>
              <a:rPr lang="en-US" sz="2000" b="1" dirty="0" smtClean="0"/>
              <a:t> i32 l, r)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}</a:t>
            </a:r>
            <a:endParaRPr lang="en-US" sz="2000" dirty="0"/>
          </a:p>
          <a:p>
            <a:r>
              <a:rPr lang="en-US" sz="2000" dirty="0" smtClean="0"/>
              <a:t>return new;</a:t>
            </a:r>
          </a:p>
          <a:p>
            <a:r>
              <a:rPr lang="en-US" sz="2000" dirty="0"/>
              <a:t>}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820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508"/>
          </a:xfrm>
        </p:spPr>
        <p:txBody>
          <a:bodyPr/>
          <a:lstStyle/>
          <a:p>
            <a:r>
              <a:rPr lang="en-US" dirty="0" smtClean="0"/>
              <a:t>Pseudocode R -Value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2800" y="2120900"/>
            <a:ext cx="8064500" cy="4089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468869"/>
            <a:ext cx="913099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register </a:t>
            </a:r>
            <a:r>
              <a:rPr lang="en-US" sz="2000" dirty="0" err="1" smtClean="0"/>
              <a:t>rvalue</a:t>
            </a:r>
            <a:r>
              <a:rPr lang="en-US" sz="2000" dirty="0" smtClean="0"/>
              <a:t>(e: expression) {</a:t>
            </a:r>
            <a:br>
              <a:rPr lang="en-US" sz="2000" dirty="0" smtClean="0"/>
            </a:br>
            <a:r>
              <a:rPr lang="en-US" sz="2000" dirty="0" smtClean="0"/>
              <a:t>new: register = </a:t>
            </a:r>
            <a:r>
              <a:rPr lang="en-US" sz="2000" dirty="0" err="1" smtClean="0"/>
              <a:t>newRegister</a:t>
            </a:r>
            <a:r>
              <a:rPr lang="en-US" sz="2000" dirty="0" smtClean="0"/>
              <a:t>()</a:t>
            </a:r>
          </a:p>
          <a:p>
            <a:r>
              <a:rPr lang="en-US" sz="2000" dirty="0" smtClean="0"/>
              <a:t>switch e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IL" sz="2000" dirty="0" smtClean="0"/>
              <a:t>…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case call f(e1: expression, e2: expression, </a:t>
            </a:r>
            <a:r>
              <a:rPr lang="en-IL" sz="2000" dirty="0" smtClean="0"/>
              <a:t>…</a:t>
            </a:r>
            <a:r>
              <a:rPr lang="en-US" sz="2000" dirty="0" smtClean="0"/>
              <a:t>, </a:t>
            </a:r>
            <a:r>
              <a:rPr lang="en-US" sz="2000" dirty="0" err="1" smtClean="0"/>
              <a:t>ek</a:t>
            </a:r>
            <a:r>
              <a:rPr lang="en-US" sz="2000" dirty="0" smtClean="0"/>
              <a:t>: expression): {</a:t>
            </a:r>
            <a:br>
              <a:rPr lang="en-US" sz="2000" dirty="0" smtClean="0"/>
            </a:br>
            <a:r>
              <a:rPr lang="en-US" sz="2000" dirty="0" smtClean="0"/>
              <a:t>    </a:t>
            </a:r>
            <a:r>
              <a:rPr lang="he-IL" sz="2000" dirty="0"/>
              <a:t> </a:t>
            </a:r>
            <a:r>
              <a:rPr lang="en-US" sz="2000" dirty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=</a:t>
            </a:r>
            <a:r>
              <a:rPr lang="he-IL" sz="2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to k do </a:t>
            </a:r>
            <a:r>
              <a:rPr lang="en-US" sz="2000" dirty="0" smtClean="0"/>
              <a:t>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he-IL" sz="2000" dirty="0" smtClean="0"/>
              <a:t>   </a:t>
            </a:r>
            <a:r>
              <a:rPr lang="en-US" sz="2000" dirty="0" err="1" smtClean="0"/>
              <a:t>ri</a:t>
            </a:r>
            <a:r>
              <a:rPr lang="en-US" sz="2000" dirty="0" smtClean="0"/>
              <a:t>: </a:t>
            </a:r>
            <a:r>
              <a:rPr lang="en-US" sz="2000" dirty="0"/>
              <a:t>register = </a:t>
            </a:r>
            <a:r>
              <a:rPr lang="en-US" sz="2000" dirty="0" err="1" smtClean="0"/>
              <a:t>rvalue</a:t>
            </a:r>
            <a:r>
              <a:rPr lang="en-US" sz="2000" dirty="0" smtClean="0"/>
              <a:t>(</a:t>
            </a:r>
            <a:r>
              <a:rPr lang="en-US" sz="2000" dirty="0" err="1" smtClean="0"/>
              <a:t>ei</a:t>
            </a:r>
            <a:r>
              <a:rPr lang="en-US" sz="2000" dirty="0" smtClean="0"/>
              <a:t>)   </a:t>
            </a:r>
            <a:r>
              <a:rPr lang="en-US" sz="2000" dirty="0"/>
              <a:t>// Generate code for </a:t>
            </a:r>
            <a:r>
              <a:rPr lang="en-US" sz="2000" dirty="0" smtClean="0"/>
              <a:t>first </a:t>
            </a:r>
            <a:r>
              <a:rPr lang="en-US" sz="2000" dirty="0" err="1" smtClean="0"/>
              <a:t>arg</a:t>
            </a:r>
            <a:r>
              <a:rPr lang="en-US" sz="2000" dirty="0" smtClean="0"/>
              <a:t> </a:t>
            </a:r>
            <a:r>
              <a:rPr lang="en-US" sz="2000" dirty="0"/>
              <a:t>into </a:t>
            </a:r>
            <a:r>
              <a:rPr lang="en-US" sz="2000" dirty="0" smtClean="0"/>
              <a:t>r1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} // assembly code is more complex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</a:t>
            </a:r>
          </a:p>
          <a:p>
            <a:r>
              <a:rPr lang="en-US" sz="2000" b="1" dirty="0" smtClean="0"/>
              <a:t>     emit(%new = call f(r1, r2, </a:t>
            </a:r>
            <a:r>
              <a:rPr lang="en-IL" sz="2000" b="1" dirty="0" smtClean="0"/>
              <a:t>…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rk</a:t>
            </a:r>
            <a:r>
              <a:rPr lang="en-US" sz="2000" b="1" dirty="0" smtClean="0"/>
              <a:t>))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}</a:t>
            </a:r>
            <a:endParaRPr lang="en-US" sz="2000" dirty="0"/>
          </a:p>
          <a:p>
            <a:r>
              <a:rPr lang="en-US" sz="2000" dirty="0" smtClean="0"/>
              <a:t>return new;</a:t>
            </a:r>
          </a:p>
          <a:p>
            <a:r>
              <a:rPr lang="en-US" sz="2000" dirty="0"/>
              <a:t>}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566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508"/>
          </a:xfrm>
        </p:spPr>
        <p:txBody>
          <a:bodyPr/>
          <a:lstStyle/>
          <a:p>
            <a:r>
              <a:rPr lang="en-US" dirty="0" smtClean="0"/>
              <a:t>Pseudocode R -Value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2800" y="2120900"/>
            <a:ext cx="8064500" cy="4089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8562" y="1479379"/>
            <a:ext cx="91309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register </a:t>
            </a:r>
            <a:r>
              <a:rPr lang="en-US" sz="2000" dirty="0" err="1" smtClean="0"/>
              <a:t>rvalue</a:t>
            </a:r>
            <a:r>
              <a:rPr lang="en-US" sz="2000" dirty="0" smtClean="0"/>
              <a:t>(e: expression) {</a:t>
            </a:r>
            <a:br>
              <a:rPr lang="en-US" sz="2000" dirty="0" smtClean="0"/>
            </a:br>
            <a:r>
              <a:rPr lang="en-US" sz="2000" dirty="0" smtClean="0"/>
              <a:t>new: register = </a:t>
            </a:r>
            <a:r>
              <a:rPr lang="en-US" sz="2000" dirty="0" err="1" smtClean="0"/>
              <a:t>newRegister</a:t>
            </a:r>
            <a:r>
              <a:rPr lang="en-US" sz="2000" dirty="0" smtClean="0"/>
              <a:t>()</a:t>
            </a:r>
          </a:p>
          <a:p>
            <a:r>
              <a:rPr lang="en-US" sz="2000" dirty="0" smtClean="0"/>
              <a:t>switch e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IL" sz="2000" dirty="0" smtClean="0"/>
              <a:t>…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case call f(e1: expression, e2: expression, </a:t>
            </a:r>
            <a:r>
              <a:rPr lang="en-IL" sz="2000" dirty="0" smtClean="0"/>
              <a:t>…</a:t>
            </a:r>
            <a:r>
              <a:rPr lang="en-US" sz="2000" dirty="0" smtClean="0"/>
              <a:t>, </a:t>
            </a:r>
            <a:r>
              <a:rPr lang="en-US" sz="2000" dirty="0" err="1" smtClean="0"/>
              <a:t>ek</a:t>
            </a:r>
            <a:r>
              <a:rPr lang="en-US" sz="2000" dirty="0" smtClean="0"/>
              <a:t>: expression): {</a:t>
            </a:r>
            <a:endParaRPr lang="he-IL" sz="2000" dirty="0" smtClean="0"/>
          </a:p>
          <a:p>
            <a:r>
              <a:rPr lang="he-IL" sz="2000" dirty="0"/>
              <a:t> </a:t>
            </a:r>
            <a:r>
              <a:rPr lang="he-IL" sz="2000" dirty="0" smtClean="0"/>
              <a:t>     </a:t>
            </a:r>
            <a:r>
              <a:rPr lang="en-US" sz="2000" dirty="0" smtClean="0"/>
              <a:t>r1: register=</a:t>
            </a:r>
            <a:r>
              <a:rPr lang="en-US" sz="2000" dirty="0" err="1" smtClean="0"/>
              <a:t>newRegister</a:t>
            </a:r>
            <a:r>
              <a:rPr lang="en-US" sz="2000" dirty="0" smtClean="0"/>
              <a:t>()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r2: register=</a:t>
            </a:r>
            <a:r>
              <a:rPr lang="en-US" sz="2000" dirty="0" err="1" smtClean="0"/>
              <a:t>newRegister</a:t>
            </a:r>
            <a:r>
              <a:rPr lang="en-US" sz="2000" dirty="0" smtClean="0"/>
              <a:t>()</a:t>
            </a:r>
            <a:endParaRPr lang="he-IL" sz="2000" dirty="0" smtClean="0"/>
          </a:p>
          <a:p>
            <a:r>
              <a:rPr lang="he-IL" sz="2000" b="1" dirty="0" smtClean="0"/>
              <a:t>     </a:t>
            </a:r>
            <a:r>
              <a:rPr lang="en-IL" sz="2000" b="1" dirty="0" smtClean="0"/>
              <a:t>…</a:t>
            </a:r>
            <a:endParaRPr lang="en-US" sz="2000" b="1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}</a:t>
            </a:r>
            <a:endParaRPr lang="en-US" sz="2000" dirty="0"/>
          </a:p>
          <a:p>
            <a:r>
              <a:rPr lang="en-US" sz="2000" dirty="0" smtClean="0"/>
              <a:t>return new;</a:t>
            </a:r>
          </a:p>
          <a:p>
            <a:r>
              <a:rPr lang="en-US" sz="2000" dirty="0"/>
              <a:t>}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840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Indirect Calls(1)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0212" y="1061547"/>
            <a:ext cx="32582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r>
              <a:rPr lang="en-US" sz="2000" dirty="0"/>
              <a:t>void </a:t>
            </a:r>
            <a:r>
              <a:rPr lang="en-US" sz="2000" dirty="0" err="1"/>
              <a:t>printNumber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nbr</a:t>
            </a:r>
            <a:r>
              <a:rPr lang="en-US" sz="2000" dirty="0"/>
              <a:t>)  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printf</a:t>
            </a:r>
            <a:r>
              <a:rPr lang="en-US" sz="2000" dirty="0"/>
              <a:t>("%d\n", </a:t>
            </a:r>
            <a:r>
              <a:rPr lang="en-US" sz="2000" dirty="0" err="1"/>
              <a:t>nbr</a:t>
            </a:r>
            <a:r>
              <a:rPr lang="en-US" sz="2000" dirty="0"/>
              <a:t>);</a:t>
            </a:r>
          </a:p>
          <a:p>
            <a:r>
              <a:rPr lang="en-US" sz="2000" dirty="0"/>
              <a:t>}</a:t>
            </a:r>
          </a:p>
          <a:p>
            <a:r>
              <a:rPr lang="en-US" sz="2000" dirty="0"/>
              <a:t>void </a:t>
            </a:r>
            <a:r>
              <a:rPr lang="en-US" sz="2000" dirty="0" err="1"/>
              <a:t>myFunction</a:t>
            </a:r>
            <a:r>
              <a:rPr lang="en-US" sz="2000" dirty="0"/>
              <a:t>(void (*f)(</a:t>
            </a:r>
            <a:r>
              <a:rPr lang="en-US" sz="2000" dirty="0" err="1"/>
              <a:t>int</a:t>
            </a:r>
            <a:r>
              <a:rPr lang="en-US" sz="2000" dirty="0"/>
              <a:t>))  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for(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5; </a:t>
            </a:r>
            <a:r>
              <a:rPr lang="en-US" sz="2000" dirty="0" err="1"/>
              <a:t>i</a:t>
            </a:r>
            <a:r>
              <a:rPr lang="en-US" sz="2000" dirty="0"/>
              <a:t>++) </a:t>
            </a:r>
          </a:p>
          <a:p>
            <a:r>
              <a:rPr lang="en-US" sz="2000" dirty="0"/>
              <a:t>    {</a:t>
            </a:r>
          </a:p>
          <a:p>
            <a:r>
              <a:rPr lang="en-US" sz="2000" dirty="0"/>
              <a:t>        (*f)(</a:t>
            </a:r>
            <a:r>
              <a:rPr lang="en-US" sz="2000" dirty="0" err="1"/>
              <a:t>i</a:t>
            </a:r>
            <a:r>
              <a:rPr lang="en-US" sz="2000" dirty="0"/>
              <a:t>);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</a:t>
            </a:r>
          </a:p>
          <a:p>
            <a:r>
              <a:rPr lang="en-US" sz="2000" dirty="0" err="1"/>
              <a:t>int</a:t>
            </a:r>
            <a:r>
              <a:rPr lang="en-US" sz="2000" dirty="0"/>
              <a:t> main(void)  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myFunction</a:t>
            </a:r>
            <a:r>
              <a:rPr lang="en-US" sz="2000" dirty="0"/>
              <a:t>(</a:t>
            </a:r>
            <a:r>
              <a:rPr lang="en-US" sz="2000" dirty="0" err="1"/>
              <a:t>printNumber</a:t>
            </a:r>
            <a:r>
              <a:rPr lang="en-US" sz="2000" dirty="0"/>
              <a:t>);</a:t>
            </a:r>
          </a:p>
          <a:p>
            <a:r>
              <a:rPr lang="en-US" sz="2000" dirty="0"/>
              <a:t>    return (0);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21269" y="1891863"/>
            <a:ext cx="84739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@.</a:t>
            </a:r>
            <a:r>
              <a:rPr lang="en-US" dirty="0" err="1"/>
              <a:t>str</a:t>
            </a:r>
            <a:r>
              <a:rPr lang="en-US" dirty="0"/>
              <a:t> = private </a:t>
            </a:r>
            <a:r>
              <a:rPr lang="en-US" dirty="0" err="1"/>
              <a:t>unnamed_addr</a:t>
            </a:r>
            <a:r>
              <a:rPr lang="en-US" dirty="0"/>
              <a:t> constant [4 x i8] </a:t>
            </a:r>
            <a:r>
              <a:rPr lang="en-US" dirty="0" err="1"/>
              <a:t>c"%d</a:t>
            </a:r>
            <a:r>
              <a:rPr lang="en-US" dirty="0"/>
              <a:t>\0A\00", align 1</a:t>
            </a:r>
          </a:p>
          <a:p>
            <a:r>
              <a:rPr lang="en-US" dirty="0" smtClean="0"/>
              <a:t>define </a:t>
            </a:r>
            <a:r>
              <a:rPr lang="en-US" dirty="0"/>
              <a:t>void @</a:t>
            </a:r>
            <a:r>
              <a:rPr lang="en-US" dirty="0" err="1"/>
              <a:t>printNumber</a:t>
            </a:r>
            <a:r>
              <a:rPr lang="en-US" dirty="0"/>
              <a:t>(i32) #0 {</a:t>
            </a:r>
          </a:p>
          <a:p>
            <a:r>
              <a:rPr lang="en-US" dirty="0"/>
              <a:t>  %2 = </a:t>
            </a:r>
            <a:r>
              <a:rPr lang="en-US" dirty="0" err="1"/>
              <a:t>alloca</a:t>
            </a:r>
            <a:r>
              <a:rPr lang="en-US" dirty="0"/>
              <a:t> i32, align 4</a:t>
            </a:r>
          </a:p>
          <a:p>
            <a:r>
              <a:rPr lang="en-US" dirty="0"/>
              <a:t>  store i32 %0, i32* %2, align 4</a:t>
            </a:r>
          </a:p>
          <a:p>
            <a:r>
              <a:rPr lang="en-US" dirty="0"/>
              <a:t>  %3 = load i32, i32* %2, align 4</a:t>
            </a:r>
          </a:p>
          <a:p>
            <a:r>
              <a:rPr lang="en-US" dirty="0"/>
              <a:t>  %4 = call i32 (i8*, ...)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@</a:t>
            </a:r>
            <a:r>
              <a:rPr lang="en-US" dirty="0" err="1"/>
              <a:t>printf</a:t>
            </a:r>
            <a:r>
              <a:rPr lang="en-US" dirty="0"/>
              <a:t>(i8* </a:t>
            </a:r>
            <a:r>
              <a:rPr lang="en-US" dirty="0" err="1"/>
              <a:t>getelementptr</a:t>
            </a:r>
            <a:r>
              <a:rPr lang="en-US" dirty="0"/>
              <a:t> inbounds ([4 x i8], [4 x i8]* @.</a:t>
            </a:r>
            <a:r>
              <a:rPr lang="en-US" dirty="0" err="1"/>
              <a:t>str</a:t>
            </a:r>
            <a:r>
              <a:rPr lang="en-US" dirty="0"/>
              <a:t>, i32 0, i32 0), i32 %3)</a:t>
            </a:r>
          </a:p>
          <a:p>
            <a:r>
              <a:rPr lang="en-US" dirty="0"/>
              <a:t>  ret void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93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3925</Words>
  <Application>Microsoft Office PowerPoint</Application>
  <PresentationFormat>Widescreen</PresentationFormat>
  <Paragraphs>952</Paragraphs>
  <Slides>56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Arial</vt:lpstr>
      <vt:lpstr>Calibri</vt:lpstr>
      <vt:lpstr>Calibri Light</vt:lpstr>
      <vt:lpstr>Symbol</vt:lpstr>
      <vt:lpstr>Times New Roman</vt:lpstr>
      <vt:lpstr>Office Theme</vt:lpstr>
      <vt:lpstr>Code Generation  for  OO programs</vt:lpstr>
      <vt:lpstr>Outline</vt:lpstr>
      <vt:lpstr>Recursive Fibonacci</vt:lpstr>
      <vt:lpstr>Iterative Fibonacci</vt:lpstr>
      <vt:lpstr>Generating Code to Compute R-values (Prev. Lecture)</vt:lpstr>
      <vt:lpstr>Pseudocode R -Value(Prev. Lecture)</vt:lpstr>
      <vt:lpstr>Pseudocode R -Value</vt:lpstr>
      <vt:lpstr>Pseudocode R -Value</vt:lpstr>
      <vt:lpstr>Indirect Calls(1)</vt:lpstr>
      <vt:lpstr>PowerPoint Presentation</vt:lpstr>
      <vt:lpstr>Compiling Structs</vt:lpstr>
      <vt:lpstr>Compiling Object  Oriented Programs</vt:lpstr>
      <vt:lpstr>Subjects</vt:lpstr>
      <vt:lpstr>Object Oriented Programs</vt:lpstr>
      <vt:lpstr>A Simple Example</vt:lpstr>
      <vt:lpstr>A Simple Example</vt:lpstr>
      <vt:lpstr>A Simple Example</vt:lpstr>
      <vt:lpstr>A Simple Example</vt:lpstr>
      <vt:lpstr>A Simple Example</vt:lpstr>
      <vt:lpstr>A Simple Example</vt:lpstr>
      <vt:lpstr>A Simple Example</vt:lpstr>
      <vt:lpstr>Translation into C (Vehicle)</vt:lpstr>
      <vt:lpstr>Translation into C(Truck)</vt:lpstr>
      <vt:lpstr>Naïve Translation into C(Car)</vt:lpstr>
      <vt:lpstr>Naïve Translation into C(Main)</vt:lpstr>
      <vt:lpstr>Compiling Simple Classes</vt:lpstr>
      <vt:lpstr>Features of OO languages</vt:lpstr>
      <vt:lpstr>Handling Single Inheritance</vt:lpstr>
      <vt:lpstr>Method Overriding</vt:lpstr>
      <vt:lpstr>Method Overriding</vt:lpstr>
      <vt:lpstr>Method Overriding</vt:lpstr>
      <vt:lpstr>Method Overriding (C)</vt:lpstr>
      <vt:lpstr>Abstract Methods</vt:lpstr>
      <vt:lpstr>Handling Polymorphism</vt:lpstr>
      <vt:lpstr>Dynamic Binding</vt:lpstr>
      <vt:lpstr>Conceptual Implementation of Dynamic Binding</vt:lpstr>
      <vt:lpstr>More efficient implementation</vt:lpstr>
      <vt:lpstr>PowerPoint Presentation</vt:lpstr>
      <vt:lpstr>PowerPoint Presentation</vt:lpstr>
      <vt:lpstr>Multiple Inheritance</vt:lpstr>
      <vt:lpstr>Multiple Inheritance </vt:lpstr>
      <vt:lpstr>A simple implementation</vt:lpstr>
      <vt:lpstr>A simple implementation </vt:lpstr>
      <vt:lpstr>A simple implementation (downcasting)</vt:lpstr>
      <vt:lpstr>A simple implementation (upcasting)</vt:lpstr>
      <vt:lpstr>Dependent Multiple Inheritance</vt:lpstr>
      <vt:lpstr>Dependent Inheritance</vt:lpstr>
      <vt:lpstr>PowerPoint Presentation</vt:lpstr>
      <vt:lpstr>Implementation</vt:lpstr>
      <vt:lpstr>PowerPoint Presentation</vt:lpstr>
      <vt:lpstr>Class Descriptors</vt:lpstr>
      <vt:lpstr>Interface Types</vt:lpstr>
      <vt:lpstr>Dynamic Class Loading</vt:lpstr>
      <vt:lpstr>Other OO Features</vt:lpstr>
      <vt:lpstr>Optimizing OO languages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Generation  for  OO programs</dc:title>
  <dc:creator>msagiv</dc:creator>
  <cp:lastModifiedBy>msagiv</cp:lastModifiedBy>
  <cp:revision>29</cp:revision>
  <dcterms:created xsi:type="dcterms:W3CDTF">2020-11-22T14:24:51Z</dcterms:created>
  <dcterms:modified xsi:type="dcterms:W3CDTF">2020-11-24T06:22:34Z</dcterms:modified>
</cp:coreProperties>
</file>