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60"/>
  </p:notesMasterIdLst>
  <p:handoutMasterIdLst>
    <p:handoutMasterId r:id="rId61"/>
  </p:handoutMasterIdLst>
  <p:sldIdLst>
    <p:sldId id="256" r:id="rId2"/>
    <p:sldId id="667" r:id="rId3"/>
    <p:sldId id="668" r:id="rId4"/>
    <p:sldId id="669" r:id="rId5"/>
    <p:sldId id="670" r:id="rId6"/>
    <p:sldId id="671" r:id="rId7"/>
    <p:sldId id="672" r:id="rId8"/>
    <p:sldId id="673" r:id="rId9"/>
    <p:sldId id="674" r:id="rId10"/>
    <p:sldId id="675" r:id="rId11"/>
    <p:sldId id="677" r:id="rId12"/>
    <p:sldId id="678" r:id="rId13"/>
    <p:sldId id="711" r:id="rId14"/>
    <p:sldId id="712" r:id="rId15"/>
    <p:sldId id="713" r:id="rId16"/>
    <p:sldId id="714" r:id="rId17"/>
    <p:sldId id="679" r:id="rId18"/>
    <p:sldId id="680" r:id="rId19"/>
    <p:sldId id="681" r:id="rId20"/>
    <p:sldId id="682" r:id="rId21"/>
    <p:sldId id="683" r:id="rId22"/>
    <p:sldId id="684" r:id="rId23"/>
    <p:sldId id="685" r:id="rId24"/>
    <p:sldId id="695" r:id="rId25"/>
    <p:sldId id="687" r:id="rId26"/>
    <p:sldId id="709" r:id="rId27"/>
    <p:sldId id="710" r:id="rId28"/>
    <p:sldId id="715" r:id="rId29"/>
    <p:sldId id="716" r:id="rId30"/>
    <p:sldId id="717" r:id="rId31"/>
    <p:sldId id="726" r:id="rId32"/>
    <p:sldId id="722" r:id="rId33"/>
    <p:sldId id="723" r:id="rId34"/>
    <p:sldId id="718" r:id="rId35"/>
    <p:sldId id="721" r:id="rId36"/>
    <p:sldId id="708" r:id="rId37"/>
    <p:sldId id="688" r:id="rId38"/>
    <p:sldId id="689" r:id="rId39"/>
    <p:sldId id="692" r:id="rId40"/>
    <p:sldId id="690" r:id="rId41"/>
    <p:sldId id="696" r:id="rId42"/>
    <p:sldId id="691" r:id="rId43"/>
    <p:sldId id="693" r:id="rId44"/>
    <p:sldId id="698" r:id="rId45"/>
    <p:sldId id="694" r:id="rId46"/>
    <p:sldId id="699" r:id="rId47"/>
    <p:sldId id="700" r:id="rId48"/>
    <p:sldId id="701" r:id="rId49"/>
    <p:sldId id="697" r:id="rId50"/>
    <p:sldId id="702" r:id="rId51"/>
    <p:sldId id="703" r:id="rId52"/>
    <p:sldId id="704" r:id="rId53"/>
    <p:sldId id="725" r:id="rId54"/>
    <p:sldId id="705" r:id="rId55"/>
    <p:sldId id="724" r:id="rId56"/>
    <p:sldId id="706" r:id="rId57"/>
    <p:sldId id="707" r:id="rId58"/>
    <p:sldId id="557" r:id="rId59"/>
  </p:sldIdLst>
  <p:sldSz cx="9144000" cy="6858000" type="screen4x3"/>
  <p:notesSz cx="6985000" cy="9283700"/>
  <p:custShowLst>
    <p:custShow name="Custom Show 1" id="0">
      <p:sldLst>
        <p:sld r:id="rId2"/>
        <p:sld r:id="rId59"/>
      </p:sldLst>
    </p:custShow>
  </p:custShowLst>
  <p:defaultTextStyle>
    <a:defPPr>
      <a:defRPr lang="en-US"/>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1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FFE1E1"/>
    <a:srgbClr val="009900"/>
    <a:srgbClr val="F0F0F0"/>
    <a:srgbClr val="F02E00"/>
    <a:srgbClr val="FFC763"/>
    <a:srgbClr val="DBEB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078" autoAdjust="0"/>
  </p:normalViewPr>
  <p:slideViewPr>
    <p:cSldViewPr snapToGrid="0">
      <p:cViewPr varScale="1">
        <p:scale>
          <a:sx n="107" d="100"/>
          <a:sy n="107" d="100"/>
        </p:scale>
        <p:origin x="1734" y="114"/>
      </p:cViewPr>
      <p:guideLst>
        <p:guide orient="horz" pos="2160"/>
        <p:guide pos="2880"/>
      </p:guideLst>
    </p:cSldViewPr>
  </p:slideViewPr>
  <p:outlineViewPr>
    <p:cViewPr>
      <p:scale>
        <a:sx n="33" d="100"/>
        <a:sy n="33" d="100"/>
      </p:scale>
      <p:origin x="269" y="279336"/>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1848" y="-96"/>
      </p:cViewPr>
      <p:guideLst>
        <p:guide orient="horz" pos="2924"/>
        <p:guide pos="219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278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815" tIns="45907" rIns="91815" bIns="45907" numCol="1" anchor="t" anchorCtr="0" compatLnSpc="1">
            <a:prstTxWarp prst="textNoShape">
              <a:avLst/>
            </a:prstTxWarp>
          </a:bodyPr>
          <a:lstStyle>
            <a:lvl1pPr algn="l" defTabSz="917575">
              <a:defRPr sz="1200">
                <a:solidFill>
                  <a:schemeClr val="tx1"/>
                </a:solidFill>
              </a:defRPr>
            </a:lvl1pPr>
          </a:lstStyle>
          <a:p>
            <a:pPr>
              <a:defRPr/>
            </a:pPr>
            <a:endParaRPr lang="en-US"/>
          </a:p>
        </p:txBody>
      </p:sp>
      <p:sp>
        <p:nvSpPr>
          <p:cNvPr id="502787"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1815" tIns="45907" rIns="91815" bIns="45907" numCol="1" anchor="t" anchorCtr="0" compatLnSpc="1">
            <a:prstTxWarp prst="textNoShape">
              <a:avLst/>
            </a:prstTxWarp>
          </a:bodyPr>
          <a:lstStyle>
            <a:lvl1pPr algn="r" defTabSz="917575">
              <a:defRPr sz="1200">
                <a:solidFill>
                  <a:schemeClr val="tx1"/>
                </a:solidFill>
              </a:defRPr>
            </a:lvl1pPr>
          </a:lstStyle>
          <a:p>
            <a:pPr>
              <a:defRPr/>
            </a:pPr>
            <a:endParaRPr lang="en-US"/>
          </a:p>
        </p:txBody>
      </p:sp>
      <p:sp>
        <p:nvSpPr>
          <p:cNvPr id="502788"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1815" tIns="45907" rIns="91815" bIns="45907" numCol="1" anchor="b" anchorCtr="0" compatLnSpc="1">
            <a:prstTxWarp prst="textNoShape">
              <a:avLst/>
            </a:prstTxWarp>
          </a:bodyPr>
          <a:lstStyle>
            <a:lvl1pPr algn="l" defTabSz="917575">
              <a:defRPr sz="1200">
                <a:solidFill>
                  <a:schemeClr val="tx1"/>
                </a:solidFill>
              </a:defRPr>
            </a:lvl1pPr>
          </a:lstStyle>
          <a:p>
            <a:pPr>
              <a:defRPr/>
            </a:pPr>
            <a:endParaRPr lang="en-US"/>
          </a:p>
        </p:txBody>
      </p:sp>
      <p:sp>
        <p:nvSpPr>
          <p:cNvPr id="502789"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1815" tIns="45907" rIns="91815" bIns="45907" numCol="1" anchor="b" anchorCtr="0" compatLnSpc="1">
            <a:prstTxWarp prst="textNoShape">
              <a:avLst/>
            </a:prstTxWarp>
          </a:bodyPr>
          <a:lstStyle>
            <a:lvl1pPr algn="r" defTabSz="917575">
              <a:defRPr sz="1200">
                <a:solidFill>
                  <a:schemeClr val="tx1"/>
                </a:solidFill>
                <a:cs typeface="Times New Roman" pitchFamily="18" charset="0"/>
              </a:defRPr>
            </a:lvl1pPr>
          </a:lstStyle>
          <a:p>
            <a:pPr>
              <a:defRPr/>
            </a:pPr>
            <a:fld id="{35DDE1AA-B635-4DBD-8F67-D3BE3113ABFE}" type="slidenum">
              <a:rPr lang="he-IL"/>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3028950" cy="442913"/>
          </a:xfrm>
          <a:prstGeom prst="rect">
            <a:avLst/>
          </a:prstGeom>
          <a:noFill/>
          <a:ln w="9525">
            <a:noFill/>
            <a:miter lim="800000"/>
            <a:headEnd/>
            <a:tailEnd/>
          </a:ln>
          <a:effectLst/>
        </p:spPr>
        <p:txBody>
          <a:bodyPr vert="horz" wrap="square" lIns="91815" tIns="45907" rIns="91815" bIns="45907" numCol="1" anchor="t" anchorCtr="0" compatLnSpc="1">
            <a:prstTxWarp prst="textNoShape">
              <a:avLst/>
            </a:prstTxWarp>
          </a:bodyPr>
          <a:lstStyle>
            <a:lvl1pPr algn="l" defTabSz="917575" rtl="1">
              <a:defRPr sz="1200">
                <a:solidFill>
                  <a:schemeClr val="tx1"/>
                </a:solidFill>
                <a:latin typeface="Math C" pitchFamily="2" charset="2"/>
              </a:defRPr>
            </a:lvl1pPr>
          </a:lstStyle>
          <a:p>
            <a:pPr>
              <a:defRPr/>
            </a:pPr>
            <a:endParaRPr lang="en-US" altLang="en-US"/>
          </a:p>
        </p:txBody>
      </p:sp>
      <p:sp>
        <p:nvSpPr>
          <p:cNvPr id="169987" name="Rectangle 3"/>
          <p:cNvSpPr>
            <a:spLocks noGrp="1" noChangeArrowheads="1"/>
          </p:cNvSpPr>
          <p:nvPr>
            <p:ph type="dt" idx="1"/>
          </p:nvPr>
        </p:nvSpPr>
        <p:spPr bwMode="auto">
          <a:xfrm>
            <a:off x="3960813" y="0"/>
            <a:ext cx="3028950" cy="442913"/>
          </a:xfrm>
          <a:prstGeom prst="rect">
            <a:avLst/>
          </a:prstGeom>
          <a:noFill/>
          <a:ln w="9525">
            <a:noFill/>
            <a:miter lim="800000"/>
            <a:headEnd/>
            <a:tailEnd/>
          </a:ln>
          <a:effectLst/>
        </p:spPr>
        <p:txBody>
          <a:bodyPr vert="horz" wrap="square" lIns="91815" tIns="45907" rIns="91815" bIns="45907" numCol="1" anchor="t" anchorCtr="0" compatLnSpc="1">
            <a:prstTxWarp prst="textNoShape">
              <a:avLst/>
            </a:prstTxWarp>
          </a:bodyPr>
          <a:lstStyle>
            <a:lvl1pPr algn="r" defTabSz="917575" rtl="1">
              <a:defRPr sz="1200">
                <a:solidFill>
                  <a:schemeClr val="tx1"/>
                </a:solidFill>
                <a:latin typeface="Math C" pitchFamily="2" charset="2"/>
              </a:defRPr>
            </a:lvl1pPr>
          </a:lstStyle>
          <a:p>
            <a:pPr>
              <a:defRPr/>
            </a:pPr>
            <a:endParaRPr lang="en-US" altLang="en-US"/>
          </a:p>
        </p:txBody>
      </p:sp>
      <p:sp>
        <p:nvSpPr>
          <p:cNvPr id="48132" name="Rectangle 4"/>
          <p:cNvSpPr>
            <a:spLocks noGrp="1" noRot="1" noChangeAspect="1" noChangeArrowheads="1" noTextEdit="1"/>
          </p:cNvSpPr>
          <p:nvPr>
            <p:ph type="sldImg" idx="2"/>
          </p:nvPr>
        </p:nvSpPr>
        <p:spPr bwMode="auto">
          <a:xfrm>
            <a:off x="1136650" y="663575"/>
            <a:ext cx="4718050" cy="3538538"/>
          </a:xfrm>
          <a:prstGeom prst="rect">
            <a:avLst/>
          </a:prstGeom>
          <a:noFill/>
          <a:ln w="9525">
            <a:solidFill>
              <a:srgbClr val="000000"/>
            </a:solidFill>
            <a:miter lim="800000"/>
            <a:headEnd/>
            <a:tailEnd/>
          </a:ln>
        </p:spPr>
      </p:sp>
      <p:sp>
        <p:nvSpPr>
          <p:cNvPr id="169989" name="Rectangle 5"/>
          <p:cNvSpPr>
            <a:spLocks noGrp="1" noChangeArrowheads="1"/>
          </p:cNvSpPr>
          <p:nvPr>
            <p:ph type="body" sz="quarter" idx="3"/>
          </p:nvPr>
        </p:nvSpPr>
        <p:spPr bwMode="auto">
          <a:xfrm>
            <a:off x="931863" y="4422775"/>
            <a:ext cx="5126037" cy="4202113"/>
          </a:xfrm>
          <a:prstGeom prst="rect">
            <a:avLst/>
          </a:prstGeom>
          <a:noFill/>
          <a:ln w="9525">
            <a:noFill/>
            <a:miter lim="800000"/>
            <a:headEnd/>
            <a:tailEnd/>
          </a:ln>
          <a:effectLst/>
        </p:spPr>
        <p:txBody>
          <a:bodyPr vert="horz" wrap="square" lIns="91815" tIns="45907" rIns="91815" bIns="45907" numCol="1" anchor="t" anchorCtr="0" compatLnSpc="1">
            <a:prstTxWarp prst="textNoShape">
              <a:avLst/>
            </a:prstTxWarp>
          </a:bodyPr>
          <a:lstStyle/>
          <a:p>
            <a:pPr lvl="0"/>
            <a:r>
              <a:rPr lang="he-IL" altLang="en-US" noProof="0" smtClean="0"/>
              <a:t>לחץ כדי לערוך סגנונות טקסט של תבנית בסיס</a:t>
            </a:r>
            <a:endParaRPr lang="en-US" altLang="en-US" noProof="0" smtClean="0"/>
          </a:p>
          <a:p>
            <a:pPr lvl="1"/>
            <a:r>
              <a:rPr lang="he-IL" altLang="en-US" noProof="0" smtClean="0"/>
              <a:t>רמה שנייה</a:t>
            </a:r>
            <a:endParaRPr lang="en-US" altLang="en-US" noProof="0" smtClean="0"/>
          </a:p>
          <a:p>
            <a:pPr lvl="2"/>
            <a:r>
              <a:rPr lang="he-IL" altLang="en-US" noProof="0" smtClean="0"/>
              <a:t>רמה שלישית</a:t>
            </a:r>
            <a:endParaRPr lang="en-US" altLang="en-US" noProof="0" smtClean="0"/>
          </a:p>
          <a:p>
            <a:pPr lvl="3"/>
            <a:r>
              <a:rPr lang="he-IL" altLang="en-US" noProof="0" smtClean="0"/>
              <a:t>רמה רביעית</a:t>
            </a:r>
            <a:endParaRPr lang="en-US" altLang="en-US" noProof="0" smtClean="0"/>
          </a:p>
          <a:p>
            <a:pPr lvl="4"/>
            <a:r>
              <a:rPr lang="he-IL" altLang="en-US" noProof="0" smtClean="0"/>
              <a:t>רמה חמישית</a:t>
            </a:r>
            <a:endParaRPr lang="en-US" altLang="en-US" noProof="0" smtClean="0"/>
          </a:p>
        </p:txBody>
      </p:sp>
      <p:sp>
        <p:nvSpPr>
          <p:cNvPr id="169990" name="Rectangle 6"/>
          <p:cNvSpPr>
            <a:spLocks noGrp="1" noChangeArrowheads="1"/>
          </p:cNvSpPr>
          <p:nvPr>
            <p:ph type="ftr" sz="quarter" idx="4"/>
          </p:nvPr>
        </p:nvSpPr>
        <p:spPr bwMode="auto">
          <a:xfrm>
            <a:off x="0" y="8845550"/>
            <a:ext cx="3028950" cy="442913"/>
          </a:xfrm>
          <a:prstGeom prst="rect">
            <a:avLst/>
          </a:prstGeom>
          <a:noFill/>
          <a:ln w="9525">
            <a:noFill/>
            <a:miter lim="800000"/>
            <a:headEnd/>
            <a:tailEnd/>
          </a:ln>
          <a:effectLst/>
        </p:spPr>
        <p:txBody>
          <a:bodyPr vert="horz" wrap="square" lIns="91815" tIns="45907" rIns="91815" bIns="45907" numCol="1" anchor="b" anchorCtr="0" compatLnSpc="1">
            <a:prstTxWarp prst="textNoShape">
              <a:avLst/>
            </a:prstTxWarp>
          </a:bodyPr>
          <a:lstStyle>
            <a:lvl1pPr algn="l" defTabSz="917575" rtl="1">
              <a:defRPr sz="1200">
                <a:solidFill>
                  <a:schemeClr val="tx1"/>
                </a:solidFill>
                <a:latin typeface="Math C" pitchFamily="2" charset="2"/>
              </a:defRPr>
            </a:lvl1pPr>
          </a:lstStyle>
          <a:p>
            <a:pPr>
              <a:defRPr/>
            </a:pPr>
            <a:endParaRPr lang="en-US" altLang="en-US"/>
          </a:p>
        </p:txBody>
      </p:sp>
      <p:sp>
        <p:nvSpPr>
          <p:cNvPr id="169991" name="Rectangle 7"/>
          <p:cNvSpPr>
            <a:spLocks noGrp="1" noChangeArrowheads="1"/>
          </p:cNvSpPr>
          <p:nvPr>
            <p:ph type="sldNum" sz="quarter" idx="5"/>
          </p:nvPr>
        </p:nvSpPr>
        <p:spPr bwMode="auto">
          <a:xfrm>
            <a:off x="3960813" y="8845550"/>
            <a:ext cx="3028950" cy="442913"/>
          </a:xfrm>
          <a:prstGeom prst="rect">
            <a:avLst/>
          </a:prstGeom>
          <a:noFill/>
          <a:ln w="9525">
            <a:noFill/>
            <a:miter lim="800000"/>
            <a:headEnd/>
            <a:tailEnd/>
          </a:ln>
          <a:effectLst/>
        </p:spPr>
        <p:txBody>
          <a:bodyPr vert="horz" wrap="square" lIns="91815" tIns="45907" rIns="91815" bIns="45907" numCol="1" anchor="b" anchorCtr="0" compatLnSpc="1">
            <a:prstTxWarp prst="textNoShape">
              <a:avLst/>
            </a:prstTxWarp>
          </a:bodyPr>
          <a:lstStyle>
            <a:lvl1pPr algn="r" defTabSz="917575" rtl="1">
              <a:defRPr sz="1200">
                <a:solidFill>
                  <a:schemeClr val="tx1"/>
                </a:solidFill>
                <a:latin typeface="Math C" pitchFamily="2" charset="2"/>
              </a:defRPr>
            </a:lvl1pPr>
          </a:lstStyle>
          <a:p>
            <a:pPr>
              <a:defRPr/>
            </a:pPr>
            <a:fld id="{FEEBAF1D-BFFD-4659-BFAB-34C3889A9F3E}" type="slidenum">
              <a:rPr lang="he-IL"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EBAF1D-BFFD-4659-BFAB-34C3889A9F3E}" type="slidenum">
              <a:rPr lang="he-IL" altLang="en-US" smtClean="0"/>
              <a:pPr>
                <a:defRPr/>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EBAF1D-BFFD-4659-BFAB-34C3889A9F3E}" type="slidenum">
              <a:rPr lang="he-IL" altLang="en-US" smtClean="0"/>
              <a:pPr>
                <a:defRPr/>
              </a:pPr>
              <a:t>29</a:t>
            </a:fld>
            <a:endParaRPr lang="en-US" altLang="en-US"/>
          </a:p>
        </p:txBody>
      </p:sp>
    </p:spTree>
    <p:extLst>
      <p:ext uri="{BB962C8B-B14F-4D97-AF65-F5344CB8AC3E}">
        <p14:creationId xmlns:p14="http://schemas.microsoft.com/office/powerpoint/2010/main" val="145606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EBAF1D-BFFD-4659-BFAB-34C3889A9F3E}" type="slidenum">
              <a:rPr lang="he-IL" altLang="en-US" smtClean="0"/>
              <a:pPr>
                <a:defRPr/>
              </a:pPr>
              <a:t>30</a:t>
            </a:fld>
            <a:endParaRPr lang="en-US" altLang="en-US"/>
          </a:p>
        </p:txBody>
      </p:sp>
    </p:spTree>
    <p:extLst>
      <p:ext uri="{BB962C8B-B14F-4D97-AF65-F5344CB8AC3E}">
        <p14:creationId xmlns:p14="http://schemas.microsoft.com/office/powerpoint/2010/main" val="2875702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a:prstGeom prst="rect">
            <a:avLst/>
          </a:prstGeom>
          <a:noFill/>
          <a:ln w="12700">
            <a:solidFill>
              <a:prstClr val="black"/>
            </a:solidFill>
          </a:ln>
        </p:spPr>
      </p:sp>
      <p:sp>
        <p:nvSpPr>
          <p:cNvPr id="3" name="Notes Placeholder 2"/>
          <p:cNvSpPr>
            <a:spLocks noGrp="1"/>
          </p:cNvSpPr>
          <p:nvPr>
            <p:ph type="body" idx="1"/>
          </p:nvPr>
        </p:nvSpPr>
        <p:spPr>
          <a:xfrm>
            <a:off x="698500" y="4410075"/>
            <a:ext cx="5588000" cy="4176713"/>
          </a:xfrm>
          <a:prstGeom prst="rect">
            <a:avLst/>
          </a:prstGeom>
        </p:spPr>
        <p:txBody>
          <a:bodyPr>
            <a:normAutofit/>
          </a:bodyPr>
          <a:lstStyle/>
          <a:p>
            <a:endParaRPr lang="en-US" dirty="0"/>
          </a:p>
        </p:txBody>
      </p:sp>
    </p:spTree>
    <p:extLst>
      <p:ext uri="{BB962C8B-B14F-4D97-AF65-F5344CB8AC3E}">
        <p14:creationId xmlns:p14="http://schemas.microsoft.com/office/powerpoint/2010/main" val="4124984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60AEB-6331-464E-BFF3-F014886B0C07}" type="slidenum">
              <a:rPr lang="en-US">
                <a:solidFill>
                  <a:prstClr val="black"/>
                </a:solidFill>
              </a:rPr>
              <a:pPr/>
              <a:t>56</a:t>
            </a:fld>
            <a:endParaRPr lang="en-US">
              <a:solidFill>
                <a:prstClr val="black"/>
              </a:solidFill>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232395" indent="-232395"/>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EEBAF1D-BFFD-4659-BFAB-34C3889A9F3E}" type="slidenum">
              <a:rPr lang="he-IL" altLang="en-US" smtClean="0"/>
              <a:pPr>
                <a:defRPr/>
              </a:pPr>
              <a:t>58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FDAB758-E0CA-4DBA-9E01-9ABDB7B49B77}" type="slidenum">
              <a:rPr lang="he-IL"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A436ACF-15A8-444B-AB35-719BEF38E99E}" type="slidenum">
              <a:rPr lang="he-IL"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7742187-2BD3-4311-AAF3-72EC6D89B036}" type="slidenum">
              <a:rPr lang="he-IL"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27063" y="1676400"/>
            <a:ext cx="7727950" cy="4910138"/>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01B240D-45A9-4333-8ADE-2E2786A5ADFE}" type="slidenum">
              <a:rPr lang="he-IL"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069ECC93-98AD-4DEB-82D1-FE3FA744D6F9}" type="slidenum">
              <a:rPr lang="he-IL"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2B22A6B5-6CFD-4DAE-B71B-BCE86DE1C4A7}" type="slidenum">
              <a:rPr lang="he-IL"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3D900D8A-5C8C-4785-89F8-07A77ED3877D}" type="slidenum">
              <a:rPr lang="he-IL"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8CD78B76-36FD-4F4F-B936-3C6B342DF199}" type="slidenum">
              <a:rPr lang="he-IL"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BAD5DD63-F231-4E05-9E4B-2B7D92C0B4B2}" type="slidenum">
              <a:rPr lang="he-IL"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E0AEC5A-0FAB-4339-9B1F-42D6BB83E035}" type="slidenum">
              <a:rPr lang="he-IL"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2963EC6F-A248-412B-84B8-22A03D31989F}" type="slidenum">
              <a:rPr lang="he-IL"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727E01-AA86-423F-AE8C-C637F2698F8F}" type="slidenum">
              <a:rPr lang="he-IL"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astree.ens.fr/"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69925" y="515938"/>
            <a:ext cx="8037513" cy="2640012"/>
          </a:xfrm>
        </p:spPr>
        <p:txBody>
          <a:bodyPr/>
          <a:lstStyle/>
          <a:p>
            <a:pPr eaLnBrk="1" hangingPunct="1"/>
            <a:r>
              <a:rPr lang="en-US" altLang="he-IL" dirty="0" smtClean="0"/>
              <a:t>Static Program Analysis</a:t>
            </a:r>
          </a:p>
        </p:txBody>
      </p:sp>
      <p:sp>
        <p:nvSpPr>
          <p:cNvPr id="4" name="Subtitle 3"/>
          <p:cNvSpPr>
            <a:spLocks noGrp="1"/>
          </p:cNvSpPr>
          <p:nvPr>
            <p:ph type="subTitle" idx="1"/>
          </p:nvPr>
        </p:nvSpPr>
        <p:spPr/>
        <p:txBody>
          <a:bodyPr/>
          <a:lstStyle/>
          <a:p>
            <a:r>
              <a:rPr lang="en-US" dirty="0" err="1" smtClean="0"/>
              <a:t>Mooly</a:t>
            </a:r>
            <a:r>
              <a:rPr lang="en-US" dirty="0" smtClean="0"/>
              <a:t> </a:t>
            </a:r>
            <a:r>
              <a:rPr lang="en-US" dirty="0" err="1" smtClean="0"/>
              <a:t>Sagiv</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p:cNvSpPr>
            <a:spLocks noGrp="1" noChangeArrowheads="1"/>
          </p:cNvSpPr>
          <p:nvPr>
            <p:ph type="title"/>
          </p:nvPr>
        </p:nvSpPr>
        <p:spPr/>
        <p:txBody>
          <a:bodyPr/>
          <a:lstStyle/>
          <a:p>
            <a:r>
              <a:rPr lang="en-US" smtClean="0"/>
              <a:t>Foundation of Static Analysis</a:t>
            </a:r>
          </a:p>
        </p:txBody>
      </p:sp>
      <p:sp>
        <p:nvSpPr>
          <p:cNvPr id="92163" name="Rectangle 1027"/>
          <p:cNvSpPr>
            <a:spLocks noGrp="1" noChangeArrowheads="1"/>
          </p:cNvSpPr>
          <p:nvPr>
            <p:ph type="body" idx="1"/>
          </p:nvPr>
        </p:nvSpPr>
        <p:spPr/>
        <p:txBody>
          <a:bodyPr/>
          <a:lstStyle/>
          <a:p>
            <a:r>
              <a:rPr lang="en-US" dirty="0" smtClean="0"/>
              <a:t>Static analysis can be viewed as interpreting the program over an “abstract domain”</a:t>
            </a:r>
          </a:p>
          <a:p>
            <a:r>
              <a:rPr lang="en-US" dirty="0" smtClean="0"/>
              <a:t>Execute the program over larger set of execution paths</a:t>
            </a:r>
          </a:p>
          <a:p>
            <a:r>
              <a:rPr lang="en-US" dirty="0" smtClean="0"/>
              <a:t>Guarantee sound results</a:t>
            </a:r>
          </a:p>
          <a:p>
            <a:pPr lvl="1"/>
            <a:r>
              <a:rPr lang="en-US" dirty="0" smtClean="0"/>
              <a:t>Whenever the analysis reports that an invariant holds it indeed hold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t>Even/Odd Abstract Interpretation</a:t>
            </a:r>
          </a:p>
        </p:txBody>
      </p:sp>
      <p:sp>
        <p:nvSpPr>
          <p:cNvPr id="94211" name="Rectangle 3"/>
          <p:cNvSpPr>
            <a:spLocks noGrp="1" noChangeArrowheads="1"/>
          </p:cNvSpPr>
          <p:nvPr>
            <p:ph type="body" idx="1"/>
          </p:nvPr>
        </p:nvSpPr>
        <p:spPr/>
        <p:txBody>
          <a:bodyPr/>
          <a:lstStyle/>
          <a:p>
            <a:r>
              <a:rPr lang="en-US" smtClean="0"/>
              <a:t>Determine if an integer variable is even or odd at a given program point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81000" y="222250"/>
            <a:ext cx="7772400" cy="844550"/>
          </a:xfrm>
        </p:spPr>
        <p:txBody>
          <a:bodyPr/>
          <a:lstStyle/>
          <a:p>
            <a:r>
              <a:rPr lang="en-US" smtClean="0"/>
              <a:t>Example Program</a:t>
            </a:r>
          </a:p>
        </p:txBody>
      </p:sp>
      <p:sp>
        <p:nvSpPr>
          <p:cNvPr id="95235" name="Text Box 3"/>
          <p:cNvSpPr txBox="1">
            <a:spLocks noChangeArrowheads="1"/>
          </p:cNvSpPr>
          <p:nvPr/>
        </p:nvSpPr>
        <p:spPr bwMode="auto">
          <a:xfrm>
            <a:off x="381000" y="1943100"/>
            <a:ext cx="7772400" cy="3047630"/>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endParaRPr lang="en-US" b="1" dirty="0">
              <a:solidFill>
                <a:schemeClr val="tx1"/>
              </a:solidFill>
            </a:endParaRPr>
          </a:p>
          <a:p>
            <a:pPr algn="l">
              <a:buFont typeface="Monotype Sorts" pitchFamily="2" charset="2"/>
              <a:buNone/>
            </a:pPr>
            <a:r>
              <a:rPr lang="en-US" dirty="0">
                <a:solidFill>
                  <a:schemeClr val="tx1"/>
                </a:solidFill>
              </a:rPr>
              <a:t>while  (x !=1)</a:t>
            </a:r>
            <a:r>
              <a:rPr lang="en-US" baseline="30000" dirty="0">
                <a:solidFill>
                  <a:schemeClr val="tx1"/>
                </a:solidFill>
              </a:rPr>
              <a:t> </a:t>
            </a:r>
            <a:r>
              <a:rPr lang="en-US" dirty="0">
                <a:solidFill>
                  <a:schemeClr val="tx1"/>
                </a:solidFill>
              </a:rPr>
              <a:t>  do { </a:t>
            </a:r>
            <a:r>
              <a:rPr lang="en-US" b="1" dirty="0">
                <a:solidFill>
                  <a:schemeClr val="tx1"/>
                </a:solidFill>
              </a:rPr>
              <a:t>  </a:t>
            </a:r>
          </a:p>
          <a:p>
            <a:pPr algn="l">
              <a:buFont typeface="Monotype Sorts" pitchFamily="2" charset="2"/>
              <a:buNone/>
            </a:pPr>
            <a:r>
              <a:rPr lang="en-US" dirty="0">
                <a:solidFill>
                  <a:schemeClr val="tx1"/>
                </a:solidFill>
              </a:rPr>
              <a:t>	if</a:t>
            </a:r>
            <a:r>
              <a:rPr lang="en-US" b="1" dirty="0">
                <a:solidFill>
                  <a:schemeClr val="tx1"/>
                </a:solidFill>
              </a:rPr>
              <a:t>  </a:t>
            </a:r>
            <a:r>
              <a:rPr lang="en-US" dirty="0">
                <a:solidFill>
                  <a:schemeClr val="tx1"/>
                </a:solidFill>
              </a:rPr>
              <a:t> (x %2) == 0</a:t>
            </a:r>
            <a:endParaRPr lang="en-US" baseline="30000" dirty="0">
              <a:solidFill>
                <a:schemeClr val="tx1"/>
              </a:solidFill>
            </a:endParaRPr>
          </a:p>
          <a:p>
            <a:pPr algn="l">
              <a:spcBef>
                <a:spcPct val="0"/>
              </a:spcBef>
              <a:buClrTx/>
              <a:buSzTx/>
              <a:buFontTx/>
              <a:buNone/>
            </a:pPr>
            <a:r>
              <a:rPr lang="en-US" b="1" dirty="0">
                <a:solidFill>
                  <a:schemeClr val="tx1"/>
                </a:solidFill>
              </a:rPr>
              <a:t> 		           { </a:t>
            </a:r>
            <a:r>
              <a:rPr lang="en-US" dirty="0">
                <a:solidFill>
                  <a:schemeClr val="tx1"/>
                </a:solidFill>
              </a:rPr>
              <a:t>x := x / 2; }</a:t>
            </a:r>
            <a:r>
              <a:rPr lang="en-US" baseline="30000" dirty="0">
                <a:solidFill>
                  <a:schemeClr val="tx1"/>
                </a:solidFill>
              </a:rPr>
              <a:t> </a:t>
            </a:r>
            <a:endParaRPr lang="en-US" dirty="0">
              <a:solidFill>
                <a:schemeClr val="tx1"/>
              </a:solidFill>
            </a:endParaRPr>
          </a:p>
          <a:p>
            <a:pPr algn="l">
              <a:spcBef>
                <a:spcPct val="0"/>
              </a:spcBef>
              <a:buClrTx/>
              <a:buSzTx/>
              <a:buFontTx/>
              <a:buNone/>
            </a:pPr>
            <a:r>
              <a:rPr lang="en-US" dirty="0">
                <a:solidFill>
                  <a:schemeClr val="tx1"/>
                </a:solidFill>
              </a:rPr>
              <a:t>		else </a:t>
            </a:r>
            <a:r>
              <a:rPr lang="en-US" b="1" dirty="0">
                <a:solidFill>
                  <a:schemeClr val="tx1"/>
                </a:solidFill>
              </a:rPr>
              <a:t>    </a:t>
            </a:r>
          </a:p>
          <a:p>
            <a:pPr algn="l">
              <a:spcBef>
                <a:spcPct val="0"/>
              </a:spcBef>
              <a:buClrTx/>
              <a:buSzTx/>
              <a:buFontTx/>
              <a:buNone/>
            </a:pPr>
            <a:r>
              <a:rPr lang="en-US" b="1" dirty="0">
                <a:solidFill>
                  <a:schemeClr val="tx1"/>
                </a:solidFill>
              </a:rPr>
              <a:t>		         { </a:t>
            </a:r>
            <a:r>
              <a:rPr lang="en-US" dirty="0">
                <a:solidFill>
                  <a:schemeClr val="tx1"/>
                </a:solidFill>
              </a:rPr>
              <a:t>x := x * 3 + 1;  </a:t>
            </a:r>
          </a:p>
          <a:p>
            <a:pPr algn="l">
              <a:spcBef>
                <a:spcPct val="0"/>
              </a:spcBef>
              <a:buClrTx/>
              <a:buSzTx/>
              <a:buFontTx/>
              <a:buNone/>
            </a:pPr>
            <a:r>
              <a:rPr lang="en-US" dirty="0">
                <a:solidFill>
                  <a:schemeClr val="tx1"/>
                </a:solidFill>
              </a:rPr>
              <a:t>                                   assert (x %2 ==0); } </a:t>
            </a:r>
          </a:p>
          <a:p>
            <a:pPr algn="l" rtl="1">
              <a:spcBef>
                <a:spcPct val="0"/>
              </a:spcBef>
              <a:buClrTx/>
              <a:buSzTx/>
              <a:buFontTx/>
              <a:buNone/>
            </a:pPr>
            <a:r>
              <a:rPr lang="en-US" dirty="0">
                <a:solidFill>
                  <a:schemeClr val="tx1"/>
                </a:solidFill>
              </a:rPr>
              <a:t>}</a:t>
            </a:r>
          </a:p>
        </p:txBody>
      </p:sp>
      <p:sp>
        <p:nvSpPr>
          <p:cNvPr id="123908" name="Text Box 4"/>
          <p:cNvSpPr txBox="1">
            <a:spLocks noChangeArrowheads="1"/>
          </p:cNvSpPr>
          <p:nvPr/>
        </p:nvSpPr>
        <p:spPr bwMode="auto">
          <a:xfrm>
            <a:off x="701675" y="1703388"/>
            <a:ext cx="1360488" cy="457200"/>
          </a:xfrm>
          <a:prstGeom prst="rect">
            <a:avLst/>
          </a:prstGeom>
          <a:noFill/>
          <a:ln w="38100">
            <a:noFill/>
            <a:miter lim="800000"/>
            <a:headEnd/>
            <a:tailEnd/>
          </a:ln>
        </p:spPr>
        <p:txBody>
          <a:bodyPr>
            <a:spAutoFit/>
          </a:bodyPr>
          <a:lstStyle/>
          <a:p>
            <a:pPr algn="l">
              <a:buFont typeface="Monotype Sorts" pitchFamily="2" charset="2"/>
              <a:buNone/>
            </a:pPr>
            <a:r>
              <a:rPr lang="en-US" b="1">
                <a:solidFill>
                  <a:schemeClr val="accent2"/>
                </a:solidFill>
                <a:cs typeface="Arial" charset="0"/>
              </a:rPr>
              <a:t>/* x=? */</a:t>
            </a:r>
            <a:endParaRPr lang="en-US" i="1">
              <a:cs typeface="Arial" charset="0"/>
            </a:endParaRPr>
          </a:p>
        </p:txBody>
      </p:sp>
      <p:sp>
        <p:nvSpPr>
          <p:cNvPr id="123909" name="Text Box 5"/>
          <p:cNvSpPr txBox="1">
            <a:spLocks noChangeArrowheads="1"/>
          </p:cNvSpPr>
          <p:nvPr/>
        </p:nvSpPr>
        <p:spPr bwMode="auto">
          <a:xfrm>
            <a:off x="2894260" y="2346820"/>
            <a:ext cx="1360487"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 */</a:t>
            </a:r>
            <a:endParaRPr lang="en-US" i="1" dirty="0">
              <a:cs typeface="Arial" charset="0"/>
            </a:endParaRPr>
          </a:p>
        </p:txBody>
      </p:sp>
      <p:sp>
        <p:nvSpPr>
          <p:cNvPr id="123910" name="Text Box 6"/>
          <p:cNvSpPr txBox="1">
            <a:spLocks noChangeArrowheads="1"/>
          </p:cNvSpPr>
          <p:nvPr/>
        </p:nvSpPr>
        <p:spPr bwMode="auto">
          <a:xfrm>
            <a:off x="701675" y="3084625"/>
            <a:ext cx="1360488"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x=E */</a:t>
            </a:r>
            <a:endParaRPr lang="en-US" i="1" dirty="0">
              <a:cs typeface="Arial" charset="0"/>
            </a:endParaRPr>
          </a:p>
        </p:txBody>
      </p:sp>
      <p:sp>
        <p:nvSpPr>
          <p:cNvPr id="123911" name="Text Box 7"/>
          <p:cNvSpPr txBox="1">
            <a:spLocks noChangeArrowheads="1"/>
          </p:cNvSpPr>
          <p:nvPr/>
        </p:nvSpPr>
        <p:spPr bwMode="auto">
          <a:xfrm>
            <a:off x="701675" y="3800713"/>
            <a:ext cx="1733550"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x=O */</a:t>
            </a:r>
            <a:endParaRPr lang="en-US" i="1" dirty="0">
              <a:cs typeface="Arial" charset="0"/>
            </a:endParaRPr>
          </a:p>
        </p:txBody>
      </p:sp>
      <p:sp>
        <p:nvSpPr>
          <p:cNvPr id="123912" name="Text Box 8"/>
          <p:cNvSpPr txBox="1">
            <a:spLocks noChangeArrowheads="1"/>
          </p:cNvSpPr>
          <p:nvPr/>
        </p:nvSpPr>
        <p:spPr bwMode="auto">
          <a:xfrm>
            <a:off x="5336412" y="3037114"/>
            <a:ext cx="1360487"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 */</a:t>
            </a:r>
            <a:endParaRPr lang="en-US" i="1" dirty="0">
              <a:cs typeface="Arial" charset="0"/>
            </a:endParaRPr>
          </a:p>
        </p:txBody>
      </p:sp>
      <p:sp>
        <p:nvSpPr>
          <p:cNvPr id="123913" name="Text Box 9"/>
          <p:cNvSpPr txBox="1">
            <a:spLocks noChangeArrowheads="1"/>
          </p:cNvSpPr>
          <p:nvPr/>
        </p:nvSpPr>
        <p:spPr bwMode="auto">
          <a:xfrm>
            <a:off x="5704538" y="4192588"/>
            <a:ext cx="1360487"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x=E */</a:t>
            </a:r>
            <a:endParaRPr lang="en-US" i="1" dirty="0">
              <a:cs typeface="Arial" charset="0"/>
            </a:endParaRPr>
          </a:p>
        </p:txBody>
      </p:sp>
      <p:sp>
        <p:nvSpPr>
          <p:cNvPr id="123914" name="Text Box 10"/>
          <p:cNvSpPr txBox="1">
            <a:spLocks noChangeArrowheads="1"/>
          </p:cNvSpPr>
          <p:nvPr/>
        </p:nvSpPr>
        <p:spPr bwMode="auto">
          <a:xfrm>
            <a:off x="381000" y="5348288"/>
            <a:ext cx="1360488"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accent2"/>
                </a:solidFill>
                <a:cs typeface="Arial" charset="0"/>
              </a:rPr>
              <a:t>/* x=O*/</a:t>
            </a:r>
            <a:endParaRPr lang="en-US" i="1" dirty="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9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9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3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p:bldP spid="123909" grpId="0"/>
      <p:bldP spid="123910" grpId="0"/>
      <p:bldP spid="123911" grpId="0"/>
      <p:bldP spid="123912" grpId="0"/>
      <p:bldP spid="123913" grpId="0"/>
      <p:bldP spid="1239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Lattice of values</a:t>
            </a:r>
            <a:endParaRPr lang="en-US" dirty="0"/>
          </a:p>
        </p:txBody>
      </p:sp>
      <p:sp>
        <p:nvSpPr>
          <p:cNvPr id="3" name="Text Box 8"/>
          <p:cNvSpPr txBox="1">
            <a:spLocks noChangeArrowheads="1"/>
          </p:cNvSpPr>
          <p:nvPr/>
        </p:nvSpPr>
        <p:spPr bwMode="auto">
          <a:xfrm>
            <a:off x="5343338" y="4207901"/>
            <a:ext cx="460375" cy="457200"/>
          </a:xfrm>
          <a:prstGeom prst="rect">
            <a:avLst/>
          </a:prstGeom>
          <a:noFill/>
          <a:ln w="38100">
            <a:noFill/>
            <a:miter lim="800000"/>
            <a:headEnd/>
            <a:tailEnd/>
          </a:ln>
        </p:spPr>
        <p:txBody>
          <a:bodyPr>
            <a:spAutoFit/>
          </a:bodyPr>
          <a:lstStyle/>
          <a:p>
            <a:pPr>
              <a:buClrTx/>
              <a:buSzTx/>
              <a:buFontTx/>
              <a:buNone/>
            </a:pPr>
            <a:r>
              <a:rPr lang="en-US" dirty="0">
                <a:solidFill>
                  <a:srgbClr val="FF0000"/>
                </a:solidFill>
                <a:cs typeface="Arial" charset="0"/>
                <a:sym typeface="Math B" pitchFamily="2" charset="2"/>
              </a:rPr>
              <a:t></a:t>
            </a:r>
          </a:p>
        </p:txBody>
      </p:sp>
      <p:grpSp>
        <p:nvGrpSpPr>
          <p:cNvPr id="4" name="Group 9"/>
          <p:cNvGrpSpPr>
            <a:grpSpLocks/>
          </p:cNvGrpSpPr>
          <p:nvPr/>
        </p:nvGrpSpPr>
        <p:grpSpPr bwMode="auto">
          <a:xfrm>
            <a:off x="4627376" y="3291913"/>
            <a:ext cx="1876425" cy="457200"/>
            <a:chOff x="4193" y="2572"/>
            <a:chExt cx="1182" cy="288"/>
          </a:xfrm>
        </p:grpSpPr>
        <p:sp>
          <p:nvSpPr>
            <p:cNvPr id="5"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E</a:t>
              </a:r>
            </a:p>
          </p:txBody>
        </p:sp>
        <p:sp>
          <p:nvSpPr>
            <p:cNvPr id="6"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O</a:t>
              </a:r>
            </a:p>
          </p:txBody>
        </p:sp>
      </p:grpSp>
      <p:sp>
        <p:nvSpPr>
          <p:cNvPr id="7" name="Text Box 12"/>
          <p:cNvSpPr txBox="1">
            <a:spLocks noChangeArrowheads="1"/>
          </p:cNvSpPr>
          <p:nvPr/>
        </p:nvSpPr>
        <p:spPr bwMode="auto">
          <a:xfrm>
            <a:off x="5356038" y="2221938"/>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sp>
        <p:nvSpPr>
          <p:cNvPr id="8" name="Line 13"/>
          <p:cNvSpPr>
            <a:spLocks noChangeShapeType="1"/>
          </p:cNvSpPr>
          <p:nvPr/>
        </p:nvSpPr>
        <p:spPr bwMode="auto">
          <a:xfrm>
            <a:off x="4959163" y="3634813"/>
            <a:ext cx="536575" cy="792163"/>
          </a:xfrm>
          <a:prstGeom prst="line">
            <a:avLst/>
          </a:prstGeom>
          <a:noFill/>
          <a:ln w="38100">
            <a:solidFill>
              <a:srgbClr val="FF0000"/>
            </a:solidFill>
            <a:round/>
            <a:headEnd/>
            <a:tailEnd/>
          </a:ln>
        </p:spPr>
        <p:txBody>
          <a:bodyPr wrap="none" anchor="ctr"/>
          <a:lstStyle/>
          <a:p>
            <a:endParaRPr lang="en-US"/>
          </a:p>
        </p:txBody>
      </p:sp>
      <p:sp>
        <p:nvSpPr>
          <p:cNvPr id="9" name="Line 14"/>
          <p:cNvSpPr>
            <a:spLocks noChangeShapeType="1"/>
          </p:cNvSpPr>
          <p:nvPr/>
        </p:nvSpPr>
        <p:spPr bwMode="auto">
          <a:xfrm rot="5400000">
            <a:off x="5510819" y="3768957"/>
            <a:ext cx="779463" cy="536575"/>
          </a:xfrm>
          <a:prstGeom prst="line">
            <a:avLst/>
          </a:prstGeom>
          <a:noFill/>
          <a:ln w="38100">
            <a:solidFill>
              <a:srgbClr val="FF0000"/>
            </a:solidFill>
            <a:round/>
            <a:headEnd/>
            <a:tailEnd/>
          </a:ln>
        </p:spPr>
        <p:txBody>
          <a:bodyPr wrap="none" anchor="ctr"/>
          <a:lstStyle/>
          <a:p>
            <a:endParaRPr lang="en-US"/>
          </a:p>
        </p:txBody>
      </p:sp>
      <p:sp>
        <p:nvSpPr>
          <p:cNvPr id="10" name="Line 15"/>
          <p:cNvSpPr>
            <a:spLocks noChangeShapeType="1"/>
          </p:cNvSpPr>
          <p:nvPr/>
        </p:nvSpPr>
        <p:spPr bwMode="auto">
          <a:xfrm flipH="1">
            <a:off x="4959163" y="2568013"/>
            <a:ext cx="536575" cy="792163"/>
          </a:xfrm>
          <a:prstGeom prst="line">
            <a:avLst/>
          </a:prstGeom>
          <a:noFill/>
          <a:ln w="38100">
            <a:solidFill>
              <a:srgbClr val="FF0000"/>
            </a:solidFill>
            <a:round/>
            <a:headEnd/>
            <a:tailEnd/>
          </a:ln>
        </p:spPr>
        <p:txBody>
          <a:bodyPr wrap="none" anchor="ctr"/>
          <a:lstStyle/>
          <a:p>
            <a:endParaRPr lang="en-US"/>
          </a:p>
        </p:txBody>
      </p:sp>
      <p:sp>
        <p:nvSpPr>
          <p:cNvPr id="11" name="Line 16"/>
          <p:cNvSpPr>
            <a:spLocks noChangeShapeType="1"/>
          </p:cNvSpPr>
          <p:nvPr/>
        </p:nvSpPr>
        <p:spPr bwMode="auto">
          <a:xfrm rot="16200000" flipH="1">
            <a:off x="5510819" y="2702157"/>
            <a:ext cx="779463" cy="536575"/>
          </a:xfrm>
          <a:prstGeom prst="line">
            <a:avLst/>
          </a:prstGeom>
          <a:noFill/>
          <a:ln w="38100">
            <a:solidFill>
              <a:srgbClr val="FF0000"/>
            </a:solidFill>
            <a:round/>
            <a:headEnd/>
            <a:tailEnd/>
          </a:ln>
        </p:spPr>
        <p:txBody>
          <a:bodyPr wrap="none" anchor="ct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4101270430"/>
              </p:ext>
            </p:extLst>
          </p:nvPr>
        </p:nvGraphicFramePr>
        <p:xfrm>
          <a:off x="457200" y="2032071"/>
          <a:ext cx="2626660" cy="1981200"/>
        </p:xfrm>
        <a:graphic>
          <a:graphicData uri="http://schemas.openxmlformats.org/drawingml/2006/table">
            <a:tbl>
              <a:tblPr firstRow="1" bandRow="1">
                <a:tableStyleId>{5C22544A-7EE6-4342-B048-85BDC9FD1C3A}</a:tableStyleId>
              </a:tblPr>
              <a:tblGrid>
                <a:gridCol w="525332">
                  <a:extLst>
                    <a:ext uri="{9D8B030D-6E8A-4147-A177-3AD203B41FA5}">
                      <a16:colId xmlns:a16="http://schemas.microsoft.com/office/drawing/2014/main" val="3077662747"/>
                    </a:ext>
                  </a:extLst>
                </a:gridCol>
                <a:gridCol w="525332">
                  <a:extLst>
                    <a:ext uri="{9D8B030D-6E8A-4147-A177-3AD203B41FA5}">
                      <a16:colId xmlns:a16="http://schemas.microsoft.com/office/drawing/2014/main" val="2161247206"/>
                    </a:ext>
                  </a:extLst>
                </a:gridCol>
                <a:gridCol w="525332">
                  <a:extLst>
                    <a:ext uri="{9D8B030D-6E8A-4147-A177-3AD203B41FA5}">
                      <a16:colId xmlns:a16="http://schemas.microsoft.com/office/drawing/2014/main" val="3276079024"/>
                    </a:ext>
                  </a:extLst>
                </a:gridCol>
                <a:gridCol w="525332">
                  <a:extLst>
                    <a:ext uri="{9D8B030D-6E8A-4147-A177-3AD203B41FA5}">
                      <a16:colId xmlns:a16="http://schemas.microsoft.com/office/drawing/2014/main" val="3455618842"/>
                    </a:ext>
                  </a:extLst>
                </a:gridCol>
                <a:gridCol w="525332">
                  <a:extLst>
                    <a:ext uri="{9D8B030D-6E8A-4147-A177-3AD203B41FA5}">
                      <a16:colId xmlns:a16="http://schemas.microsoft.com/office/drawing/2014/main" val="3129011770"/>
                    </a:ext>
                  </a:extLst>
                </a:gridCol>
              </a:tblGrid>
              <a:tr h="368525">
                <a:tc>
                  <a:txBody>
                    <a:bodyPr/>
                    <a:lstStyle/>
                    <a:p>
                      <a:r>
                        <a:rPr lang="en-US" sz="2000" dirty="0" smtClean="0">
                          <a:sym typeface="Math B" pitchFamily="2" charset="2"/>
                        </a:rPr>
                        <a:t> </a:t>
                      </a:r>
                      <a:endParaRPr lang="en-US" sz="2000" dirty="0"/>
                    </a:p>
                  </a:txBody>
                  <a:tcPr/>
                </a:tc>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r>
                        <a:rPr lang="en-US" sz="2000" dirty="0" smtClean="0">
                          <a:solidFill>
                            <a:srgbClr val="FF0000"/>
                          </a:solidFill>
                        </a:rPr>
                        <a:t>E</a:t>
                      </a:r>
                      <a:endParaRPr lang="en-US" sz="2000" dirty="0">
                        <a:solidFill>
                          <a:srgbClr val="FF0000"/>
                        </a:solidFill>
                      </a:endParaRPr>
                    </a:p>
                  </a:txBody>
                  <a:tcPr/>
                </a:tc>
                <a:tc>
                  <a:txBody>
                    <a:bodyPr/>
                    <a:lstStyle/>
                    <a:p>
                      <a:r>
                        <a:rPr lang="en-US" sz="2000" dirty="0" smtClean="0">
                          <a:solidFill>
                            <a:srgbClr val="FF0000"/>
                          </a:solidFill>
                        </a:rPr>
                        <a:t>O</a:t>
                      </a:r>
                      <a:endParaRPr lang="en-US" sz="2000" dirty="0">
                        <a:solidFill>
                          <a:srgbClr val="FF0000"/>
                        </a:solidFill>
                      </a:endParaRPr>
                    </a:p>
                  </a:txBody>
                  <a:tcPr/>
                </a:tc>
                <a:tc>
                  <a:txBody>
                    <a:bodyPr/>
                    <a:lstStyle/>
                    <a:p>
                      <a:r>
                        <a:rPr lang="en-US" sz="2000" dirty="0" smtClean="0">
                          <a:solidFill>
                            <a:srgbClr val="FF0000"/>
                          </a:solidFill>
                        </a:rPr>
                        <a:t>?</a:t>
                      </a:r>
                      <a:endParaRPr lang="en-US" sz="2000" dirty="0">
                        <a:solidFill>
                          <a:srgbClr val="FF0000"/>
                        </a:solidFill>
                      </a:endParaRPr>
                    </a:p>
                  </a:txBody>
                  <a:tcPr/>
                </a:tc>
                <a:extLst>
                  <a:ext uri="{0D108BD9-81ED-4DB2-BD59-A6C34878D82A}">
                    <a16:rowId xmlns:a16="http://schemas.microsoft.com/office/drawing/2014/main" val="1948013239"/>
                  </a:ext>
                </a:extLst>
              </a:tr>
              <a:tr h="368525">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894912693"/>
                  </a:ext>
                </a:extLst>
              </a:tr>
              <a:tr h="368525">
                <a:tc>
                  <a:txBody>
                    <a:bodyPr/>
                    <a:lstStyle/>
                    <a:p>
                      <a:r>
                        <a:rPr lang="en-US" sz="2000" dirty="0" smtClean="0">
                          <a:solidFill>
                            <a:srgbClr val="FF0000"/>
                          </a:solidFill>
                        </a:rPr>
                        <a:t>E</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991736378"/>
                  </a:ext>
                </a:extLst>
              </a:tr>
              <a:tr h="368525">
                <a:tc>
                  <a:txBody>
                    <a:bodyPr/>
                    <a:lstStyle/>
                    <a:p>
                      <a:r>
                        <a:rPr lang="en-US" sz="2000" dirty="0" smtClean="0">
                          <a:solidFill>
                            <a:srgbClr val="FF0000"/>
                          </a:solidFill>
                        </a:rPr>
                        <a:t>O</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3547646170"/>
                  </a:ext>
                </a:extLst>
              </a:tr>
              <a:tr h="368525">
                <a:tc>
                  <a:txBody>
                    <a:bodyPr/>
                    <a:lstStyle/>
                    <a:p>
                      <a:r>
                        <a:rPr lang="en-US" sz="2000" dirty="0" smtClean="0">
                          <a:solidFill>
                            <a:srgbClr val="FF0000"/>
                          </a:solidFill>
                        </a:rPr>
                        <a:t>?</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987804356"/>
                  </a:ext>
                </a:extLst>
              </a:tr>
            </a:tbl>
          </a:graphicData>
        </a:graphic>
      </p:graphicFrame>
    </p:spTree>
    <p:extLst>
      <p:ext uri="{BB962C8B-B14F-4D97-AF65-F5344CB8AC3E}">
        <p14:creationId xmlns:p14="http://schemas.microsoft.com/office/powerpoint/2010/main" val="97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Lattice of values</a:t>
            </a:r>
            <a:endParaRPr lang="en-US" dirty="0"/>
          </a:p>
        </p:txBody>
      </p:sp>
      <p:sp>
        <p:nvSpPr>
          <p:cNvPr id="3" name="Text Box 8"/>
          <p:cNvSpPr txBox="1">
            <a:spLocks noChangeArrowheads="1"/>
          </p:cNvSpPr>
          <p:nvPr/>
        </p:nvSpPr>
        <p:spPr bwMode="auto">
          <a:xfrm>
            <a:off x="5343338" y="4207901"/>
            <a:ext cx="460375" cy="457200"/>
          </a:xfrm>
          <a:prstGeom prst="rect">
            <a:avLst/>
          </a:prstGeom>
          <a:noFill/>
          <a:ln w="38100">
            <a:noFill/>
            <a:miter lim="800000"/>
            <a:headEnd/>
            <a:tailEnd/>
          </a:ln>
        </p:spPr>
        <p:txBody>
          <a:bodyPr>
            <a:spAutoFit/>
          </a:bodyPr>
          <a:lstStyle/>
          <a:p>
            <a:pPr>
              <a:buClrTx/>
              <a:buSzTx/>
              <a:buFontTx/>
              <a:buNone/>
            </a:pPr>
            <a:r>
              <a:rPr lang="en-US" dirty="0">
                <a:solidFill>
                  <a:srgbClr val="FF0000"/>
                </a:solidFill>
                <a:cs typeface="Arial" charset="0"/>
                <a:sym typeface="Math B" pitchFamily="2" charset="2"/>
              </a:rPr>
              <a:t></a:t>
            </a:r>
          </a:p>
        </p:txBody>
      </p:sp>
      <p:grpSp>
        <p:nvGrpSpPr>
          <p:cNvPr id="4" name="Group 9"/>
          <p:cNvGrpSpPr>
            <a:grpSpLocks/>
          </p:cNvGrpSpPr>
          <p:nvPr/>
        </p:nvGrpSpPr>
        <p:grpSpPr bwMode="auto">
          <a:xfrm>
            <a:off x="4627376" y="3291913"/>
            <a:ext cx="1876425" cy="457200"/>
            <a:chOff x="4193" y="2572"/>
            <a:chExt cx="1182" cy="288"/>
          </a:xfrm>
        </p:grpSpPr>
        <p:sp>
          <p:nvSpPr>
            <p:cNvPr id="5"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E</a:t>
              </a:r>
            </a:p>
          </p:txBody>
        </p:sp>
        <p:sp>
          <p:nvSpPr>
            <p:cNvPr id="6"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O</a:t>
              </a:r>
            </a:p>
          </p:txBody>
        </p:sp>
      </p:grpSp>
      <p:sp>
        <p:nvSpPr>
          <p:cNvPr id="7" name="Text Box 12"/>
          <p:cNvSpPr txBox="1">
            <a:spLocks noChangeArrowheads="1"/>
          </p:cNvSpPr>
          <p:nvPr/>
        </p:nvSpPr>
        <p:spPr bwMode="auto">
          <a:xfrm>
            <a:off x="5356038" y="2221938"/>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sp>
        <p:nvSpPr>
          <p:cNvPr id="8" name="Line 13"/>
          <p:cNvSpPr>
            <a:spLocks noChangeShapeType="1"/>
          </p:cNvSpPr>
          <p:nvPr/>
        </p:nvSpPr>
        <p:spPr bwMode="auto">
          <a:xfrm>
            <a:off x="4959163" y="3634813"/>
            <a:ext cx="536575" cy="792163"/>
          </a:xfrm>
          <a:prstGeom prst="line">
            <a:avLst/>
          </a:prstGeom>
          <a:noFill/>
          <a:ln w="38100">
            <a:solidFill>
              <a:srgbClr val="FF0000"/>
            </a:solidFill>
            <a:round/>
            <a:headEnd/>
            <a:tailEnd/>
          </a:ln>
        </p:spPr>
        <p:txBody>
          <a:bodyPr wrap="none" anchor="ctr"/>
          <a:lstStyle/>
          <a:p>
            <a:endParaRPr lang="en-US"/>
          </a:p>
        </p:txBody>
      </p:sp>
      <p:sp>
        <p:nvSpPr>
          <p:cNvPr id="9" name="Line 14"/>
          <p:cNvSpPr>
            <a:spLocks noChangeShapeType="1"/>
          </p:cNvSpPr>
          <p:nvPr/>
        </p:nvSpPr>
        <p:spPr bwMode="auto">
          <a:xfrm rot="5400000">
            <a:off x="5510819" y="3768957"/>
            <a:ext cx="779463" cy="536575"/>
          </a:xfrm>
          <a:prstGeom prst="line">
            <a:avLst/>
          </a:prstGeom>
          <a:noFill/>
          <a:ln w="38100">
            <a:solidFill>
              <a:srgbClr val="FF0000"/>
            </a:solidFill>
            <a:round/>
            <a:headEnd/>
            <a:tailEnd/>
          </a:ln>
        </p:spPr>
        <p:txBody>
          <a:bodyPr wrap="none" anchor="ctr"/>
          <a:lstStyle/>
          <a:p>
            <a:endParaRPr lang="en-US"/>
          </a:p>
        </p:txBody>
      </p:sp>
      <p:sp>
        <p:nvSpPr>
          <p:cNvPr id="10" name="Line 15"/>
          <p:cNvSpPr>
            <a:spLocks noChangeShapeType="1"/>
          </p:cNvSpPr>
          <p:nvPr/>
        </p:nvSpPr>
        <p:spPr bwMode="auto">
          <a:xfrm flipH="1">
            <a:off x="4959163" y="2568013"/>
            <a:ext cx="536575" cy="792163"/>
          </a:xfrm>
          <a:prstGeom prst="line">
            <a:avLst/>
          </a:prstGeom>
          <a:noFill/>
          <a:ln w="38100">
            <a:solidFill>
              <a:srgbClr val="FF0000"/>
            </a:solidFill>
            <a:round/>
            <a:headEnd/>
            <a:tailEnd/>
          </a:ln>
        </p:spPr>
        <p:txBody>
          <a:bodyPr wrap="none" anchor="ctr"/>
          <a:lstStyle/>
          <a:p>
            <a:endParaRPr lang="en-US"/>
          </a:p>
        </p:txBody>
      </p:sp>
      <p:sp>
        <p:nvSpPr>
          <p:cNvPr id="11" name="Line 16"/>
          <p:cNvSpPr>
            <a:spLocks noChangeShapeType="1"/>
          </p:cNvSpPr>
          <p:nvPr/>
        </p:nvSpPr>
        <p:spPr bwMode="auto">
          <a:xfrm rot="16200000" flipH="1">
            <a:off x="5510819" y="2702157"/>
            <a:ext cx="779463" cy="536575"/>
          </a:xfrm>
          <a:prstGeom prst="line">
            <a:avLst/>
          </a:prstGeom>
          <a:noFill/>
          <a:ln w="38100">
            <a:solidFill>
              <a:srgbClr val="FF0000"/>
            </a:solidFill>
            <a:round/>
            <a:headEnd/>
            <a:tailEnd/>
          </a:ln>
        </p:spPr>
        <p:txBody>
          <a:bodyPr wrap="none" anchor="ct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3576775316"/>
              </p:ext>
            </p:extLst>
          </p:nvPr>
        </p:nvGraphicFramePr>
        <p:xfrm>
          <a:off x="457200" y="2032071"/>
          <a:ext cx="2626660" cy="1981200"/>
        </p:xfrm>
        <a:graphic>
          <a:graphicData uri="http://schemas.openxmlformats.org/drawingml/2006/table">
            <a:tbl>
              <a:tblPr firstRow="1" bandRow="1">
                <a:tableStyleId>{5C22544A-7EE6-4342-B048-85BDC9FD1C3A}</a:tableStyleId>
              </a:tblPr>
              <a:tblGrid>
                <a:gridCol w="525332">
                  <a:extLst>
                    <a:ext uri="{9D8B030D-6E8A-4147-A177-3AD203B41FA5}">
                      <a16:colId xmlns:a16="http://schemas.microsoft.com/office/drawing/2014/main" val="3077662747"/>
                    </a:ext>
                  </a:extLst>
                </a:gridCol>
                <a:gridCol w="525332">
                  <a:extLst>
                    <a:ext uri="{9D8B030D-6E8A-4147-A177-3AD203B41FA5}">
                      <a16:colId xmlns:a16="http://schemas.microsoft.com/office/drawing/2014/main" val="2161247206"/>
                    </a:ext>
                  </a:extLst>
                </a:gridCol>
                <a:gridCol w="525332">
                  <a:extLst>
                    <a:ext uri="{9D8B030D-6E8A-4147-A177-3AD203B41FA5}">
                      <a16:colId xmlns:a16="http://schemas.microsoft.com/office/drawing/2014/main" val="3276079024"/>
                    </a:ext>
                  </a:extLst>
                </a:gridCol>
                <a:gridCol w="525332">
                  <a:extLst>
                    <a:ext uri="{9D8B030D-6E8A-4147-A177-3AD203B41FA5}">
                      <a16:colId xmlns:a16="http://schemas.microsoft.com/office/drawing/2014/main" val="3455618842"/>
                    </a:ext>
                  </a:extLst>
                </a:gridCol>
                <a:gridCol w="525332">
                  <a:extLst>
                    <a:ext uri="{9D8B030D-6E8A-4147-A177-3AD203B41FA5}">
                      <a16:colId xmlns:a16="http://schemas.microsoft.com/office/drawing/2014/main" val="3129011770"/>
                    </a:ext>
                  </a:extLst>
                </a:gridCol>
              </a:tblGrid>
              <a:tr h="368525">
                <a:tc>
                  <a:txBody>
                    <a:bodyPr/>
                    <a:lstStyle/>
                    <a:p>
                      <a:r>
                        <a:rPr lang="en-US" sz="2000" dirty="0" smtClean="0">
                          <a:sym typeface="Math B" pitchFamily="2" charset="2"/>
                        </a:rPr>
                        <a:t> </a:t>
                      </a:r>
                      <a:endParaRPr lang="en-US" sz="2000" dirty="0"/>
                    </a:p>
                  </a:txBody>
                  <a:tcPr/>
                </a:tc>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r>
                        <a:rPr lang="en-US" sz="2000" dirty="0" smtClean="0">
                          <a:solidFill>
                            <a:srgbClr val="FF0000"/>
                          </a:solidFill>
                        </a:rPr>
                        <a:t>E</a:t>
                      </a:r>
                      <a:endParaRPr lang="en-US" sz="2000" dirty="0">
                        <a:solidFill>
                          <a:srgbClr val="FF0000"/>
                        </a:solidFill>
                      </a:endParaRPr>
                    </a:p>
                  </a:txBody>
                  <a:tcPr/>
                </a:tc>
                <a:tc>
                  <a:txBody>
                    <a:bodyPr/>
                    <a:lstStyle/>
                    <a:p>
                      <a:r>
                        <a:rPr lang="en-US" sz="2000" dirty="0" smtClean="0">
                          <a:solidFill>
                            <a:srgbClr val="FF0000"/>
                          </a:solidFill>
                        </a:rPr>
                        <a:t>O</a:t>
                      </a:r>
                      <a:endParaRPr lang="en-US" sz="2000" dirty="0">
                        <a:solidFill>
                          <a:srgbClr val="FF0000"/>
                        </a:solidFill>
                      </a:endParaRPr>
                    </a:p>
                  </a:txBody>
                  <a:tcPr/>
                </a:tc>
                <a:tc>
                  <a:txBody>
                    <a:bodyPr/>
                    <a:lstStyle/>
                    <a:p>
                      <a:r>
                        <a:rPr lang="en-US" sz="2000" dirty="0" smtClean="0">
                          <a:solidFill>
                            <a:srgbClr val="FF0000"/>
                          </a:solidFill>
                        </a:rPr>
                        <a:t>?</a:t>
                      </a:r>
                      <a:endParaRPr lang="en-US" sz="2000" dirty="0">
                        <a:solidFill>
                          <a:srgbClr val="FF0000"/>
                        </a:solidFill>
                      </a:endParaRPr>
                    </a:p>
                  </a:txBody>
                  <a:tcPr/>
                </a:tc>
                <a:extLst>
                  <a:ext uri="{0D108BD9-81ED-4DB2-BD59-A6C34878D82A}">
                    <a16:rowId xmlns:a16="http://schemas.microsoft.com/office/drawing/2014/main" val="1948013239"/>
                  </a:ext>
                </a:extLst>
              </a:tr>
              <a:tr h="368525">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cs typeface="Arial" charset="0"/>
                          <a:sym typeface="Math B" pitchFamily="2" charset="2"/>
                        </a:rPr>
                        <a:t></a:t>
                      </a:r>
                    </a:p>
                  </a:txBody>
                  <a:tcPr/>
                </a:tc>
                <a:tc>
                  <a:txBody>
                    <a:bodyPr/>
                    <a:lstStyle/>
                    <a:p>
                      <a:r>
                        <a:rPr lang="en-US" sz="2000" dirty="0" smtClean="0"/>
                        <a:t>E</a:t>
                      </a:r>
                      <a:endParaRPr lang="en-US" sz="2000" dirty="0"/>
                    </a:p>
                  </a:txBody>
                  <a:tcPr/>
                </a:tc>
                <a:tc>
                  <a:txBody>
                    <a:bodyPr/>
                    <a:lstStyle/>
                    <a:p>
                      <a:r>
                        <a:rPr lang="en-US" sz="2000" dirty="0" smtClean="0"/>
                        <a:t>O</a:t>
                      </a:r>
                      <a:endParaRPr lang="en-US" sz="2000" dirty="0"/>
                    </a:p>
                  </a:txBody>
                  <a:tcPr/>
                </a:tc>
                <a:tc>
                  <a:txBody>
                    <a:bodyPr/>
                    <a:lstStyle/>
                    <a:p>
                      <a:r>
                        <a:rPr lang="en-US" sz="2000" dirty="0" smtClean="0"/>
                        <a:t>?</a:t>
                      </a:r>
                      <a:endParaRPr lang="en-US" sz="2000" dirty="0"/>
                    </a:p>
                  </a:txBody>
                  <a:tcPr/>
                </a:tc>
                <a:extLst>
                  <a:ext uri="{0D108BD9-81ED-4DB2-BD59-A6C34878D82A}">
                    <a16:rowId xmlns:a16="http://schemas.microsoft.com/office/drawing/2014/main" val="2894912693"/>
                  </a:ext>
                </a:extLst>
              </a:tr>
              <a:tr h="368525">
                <a:tc>
                  <a:txBody>
                    <a:bodyPr/>
                    <a:lstStyle/>
                    <a:p>
                      <a:r>
                        <a:rPr lang="en-US" sz="2000" dirty="0" smtClean="0">
                          <a:solidFill>
                            <a:srgbClr val="FF0000"/>
                          </a:solidFill>
                        </a:rPr>
                        <a:t>E</a:t>
                      </a:r>
                      <a:endParaRPr lang="en-US" sz="2000" dirty="0">
                        <a:solidFill>
                          <a:srgbClr val="FF0000"/>
                        </a:solidFill>
                      </a:endParaRPr>
                    </a:p>
                  </a:txBody>
                  <a:tcPr/>
                </a:tc>
                <a:tc>
                  <a:txBody>
                    <a:bodyPr/>
                    <a:lstStyle/>
                    <a:p>
                      <a:r>
                        <a:rPr lang="en-US" sz="2000" dirty="0" smtClean="0"/>
                        <a:t>E</a:t>
                      </a:r>
                      <a:endParaRPr lang="en-US" sz="2000" dirty="0"/>
                    </a:p>
                  </a:txBody>
                  <a:tcPr/>
                </a:tc>
                <a:tc>
                  <a:txBody>
                    <a:bodyPr/>
                    <a:lstStyle/>
                    <a:p>
                      <a:r>
                        <a:rPr lang="en-US" sz="2000" dirty="0" smtClean="0"/>
                        <a:t>E</a:t>
                      </a:r>
                      <a:endParaRPr lang="en-US" sz="2000" dirty="0"/>
                    </a:p>
                  </a:txBody>
                  <a:tcPr/>
                </a:tc>
                <a:tc>
                  <a:txBody>
                    <a:bodyPr/>
                    <a:lstStyle/>
                    <a:p>
                      <a:r>
                        <a:rPr lang="en-US" sz="2000" dirty="0" smtClean="0"/>
                        <a:t>?</a:t>
                      </a:r>
                      <a:endParaRPr lang="en-US" sz="2000" dirty="0"/>
                    </a:p>
                  </a:txBody>
                  <a:tcPr/>
                </a:tc>
                <a:tc>
                  <a:txBody>
                    <a:bodyPr/>
                    <a:lstStyle/>
                    <a:p>
                      <a:r>
                        <a:rPr lang="en-US" sz="2000" dirty="0" smtClean="0"/>
                        <a:t>?</a:t>
                      </a:r>
                      <a:endParaRPr lang="en-US" sz="2000" dirty="0"/>
                    </a:p>
                  </a:txBody>
                  <a:tcPr/>
                </a:tc>
                <a:extLst>
                  <a:ext uri="{0D108BD9-81ED-4DB2-BD59-A6C34878D82A}">
                    <a16:rowId xmlns:a16="http://schemas.microsoft.com/office/drawing/2014/main" val="2991736378"/>
                  </a:ext>
                </a:extLst>
              </a:tr>
              <a:tr h="368525">
                <a:tc>
                  <a:txBody>
                    <a:bodyPr/>
                    <a:lstStyle/>
                    <a:p>
                      <a:r>
                        <a:rPr lang="en-US" sz="2000" dirty="0" smtClean="0">
                          <a:solidFill>
                            <a:srgbClr val="FF0000"/>
                          </a:solidFill>
                        </a:rPr>
                        <a:t>O</a:t>
                      </a:r>
                      <a:endParaRPr lang="en-US" sz="2000" dirty="0">
                        <a:solidFill>
                          <a:srgbClr val="FF0000"/>
                        </a:solidFill>
                      </a:endParaRPr>
                    </a:p>
                  </a:txBody>
                  <a:tcPr/>
                </a:tc>
                <a:tc>
                  <a:txBody>
                    <a:bodyPr/>
                    <a:lstStyle/>
                    <a:p>
                      <a:r>
                        <a:rPr lang="en-US" sz="2000" dirty="0" smtClean="0"/>
                        <a:t>O</a:t>
                      </a:r>
                      <a:endParaRPr lang="en-US" sz="2000" dirty="0"/>
                    </a:p>
                  </a:txBody>
                  <a:tcPr/>
                </a:tc>
                <a:tc>
                  <a:txBody>
                    <a:bodyPr/>
                    <a:lstStyle/>
                    <a:p>
                      <a:r>
                        <a:rPr lang="en-US" sz="2000" dirty="0" smtClean="0"/>
                        <a:t>?</a:t>
                      </a:r>
                      <a:endParaRPr lang="en-US" sz="2000" dirty="0"/>
                    </a:p>
                  </a:txBody>
                  <a:tcPr/>
                </a:tc>
                <a:tc>
                  <a:txBody>
                    <a:bodyPr/>
                    <a:lstStyle/>
                    <a:p>
                      <a:r>
                        <a:rPr lang="en-US" sz="2000" dirty="0" smtClean="0"/>
                        <a:t>O</a:t>
                      </a:r>
                      <a:endParaRPr lang="en-US" sz="2000" dirty="0"/>
                    </a:p>
                  </a:txBody>
                  <a:tcPr/>
                </a:tc>
                <a:tc>
                  <a:txBody>
                    <a:bodyPr/>
                    <a:lstStyle/>
                    <a:p>
                      <a:r>
                        <a:rPr lang="en-US" sz="2000" dirty="0" smtClean="0"/>
                        <a:t>?</a:t>
                      </a:r>
                      <a:endParaRPr lang="en-US" sz="2000" dirty="0"/>
                    </a:p>
                  </a:txBody>
                  <a:tcPr/>
                </a:tc>
                <a:extLst>
                  <a:ext uri="{0D108BD9-81ED-4DB2-BD59-A6C34878D82A}">
                    <a16:rowId xmlns:a16="http://schemas.microsoft.com/office/drawing/2014/main" val="3547646170"/>
                  </a:ext>
                </a:extLst>
              </a:tr>
              <a:tr h="368525">
                <a:tc>
                  <a:txBody>
                    <a:bodyPr/>
                    <a:lstStyle/>
                    <a:p>
                      <a:r>
                        <a:rPr lang="en-US" sz="2000" dirty="0" smtClean="0">
                          <a:solidFill>
                            <a:srgbClr val="FF0000"/>
                          </a:solidFill>
                        </a:rPr>
                        <a:t>?</a:t>
                      </a:r>
                      <a:endParaRPr lang="en-US" sz="2000" dirty="0">
                        <a:solidFill>
                          <a:srgbClr val="FF0000"/>
                        </a:solidFill>
                      </a:endParaRPr>
                    </a:p>
                  </a:txBody>
                  <a:tcPr/>
                </a:tc>
                <a:tc>
                  <a:txBody>
                    <a:bodyPr/>
                    <a:lstStyle/>
                    <a:p>
                      <a:r>
                        <a:rPr lang="en-US" sz="2000" dirty="0" smtClean="0"/>
                        <a:t>?</a:t>
                      </a:r>
                      <a:endParaRPr lang="en-US" sz="2000" dirty="0"/>
                    </a:p>
                  </a:txBody>
                  <a:tcPr/>
                </a:tc>
                <a:tc>
                  <a:txBody>
                    <a:bodyPr/>
                    <a:lstStyle/>
                    <a:p>
                      <a:r>
                        <a:rPr lang="en-US" sz="2000" dirty="0" smtClean="0"/>
                        <a:t>?</a:t>
                      </a:r>
                      <a:endParaRPr lang="en-US" sz="2000" dirty="0"/>
                    </a:p>
                  </a:txBody>
                  <a:tcPr/>
                </a:tc>
                <a:tc>
                  <a:txBody>
                    <a:bodyPr/>
                    <a:lstStyle/>
                    <a:p>
                      <a:r>
                        <a:rPr lang="en-US" sz="2000" dirty="0" smtClean="0"/>
                        <a:t>?</a:t>
                      </a:r>
                      <a:endParaRPr lang="en-US" sz="2000" dirty="0"/>
                    </a:p>
                  </a:txBody>
                  <a:tcPr/>
                </a:tc>
                <a:tc>
                  <a:txBody>
                    <a:bodyPr/>
                    <a:lstStyle/>
                    <a:p>
                      <a:r>
                        <a:rPr lang="en-US" sz="2000" dirty="0" smtClean="0"/>
                        <a:t>?</a:t>
                      </a:r>
                      <a:endParaRPr lang="en-US" sz="2000" dirty="0"/>
                    </a:p>
                  </a:txBody>
                  <a:tcPr/>
                </a:tc>
                <a:extLst>
                  <a:ext uri="{0D108BD9-81ED-4DB2-BD59-A6C34878D82A}">
                    <a16:rowId xmlns:a16="http://schemas.microsoft.com/office/drawing/2014/main" val="2987804356"/>
                  </a:ext>
                </a:extLst>
              </a:tr>
            </a:tbl>
          </a:graphicData>
        </a:graphic>
      </p:graphicFrame>
    </p:spTree>
    <p:extLst>
      <p:ext uri="{BB962C8B-B14F-4D97-AF65-F5344CB8AC3E}">
        <p14:creationId xmlns:p14="http://schemas.microsoft.com/office/powerpoint/2010/main" val="218789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Lattice of values</a:t>
            </a:r>
            <a:endParaRPr lang="en-US" dirty="0"/>
          </a:p>
        </p:txBody>
      </p:sp>
      <p:sp>
        <p:nvSpPr>
          <p:cNvPr id="3" name="Text Box 8"/>
          <p:cNvSpPr txBox="1">
            <a:spLocks noChangeArrowheads="1"/>
          </p:cNvSpPr>
          <p:nvPr/>
        </p:nvSpPr>
        <p:spPr bwMode="auto">
          <a:xfrm>
            <a:off x="5343338" y="4207901"/>
            <a:ext cx="460375" cy="457200"/>
          </a:xfrm>
          <a:prstGeom prst="rect">
            <a:avLst/>
          </a:prstGeom>
          <a:noFill/>
          <a:ln w="38100">
            <a:noFill/>
            <a:miter lim="800000"/>
            <a:headEnd/>
            <a:tailEnd/>
          </a:ln>
        </p:spPr>
        <p:txBody>
          <a:bodyPr>
            <a:spAutoFit/>
          </a:bodyPr>
          <a:lstStyle/>
          <a:p>
            <a:pPr>
              <a:buClrTx/>
              <a:buSzTx/>
              <a:buFontTx/>
              <a:buNone/>
            </a:pPr>
            <a:r>
              <a:rPr lang="en-US" dirty="0">
                <a:solidFill>
                  <a:srgbClr val="FF0000"/>
                </a:solidFill>
                <a:cs typeface="Arial" charset="0"/>
                <a:sym typeface="Math B" pitchFamily="2" charset="2"/>
              </a:rPr>
              <a:t></a:t>
            </a:r>
          </a:p>
        </p:txBody>
      </p:sp>
      <p:grpSp>
        <p:nvGrpSpPr>
          <p:cNvPr id="4" name="Group 9"/>
          <p:cNvGrpSpPr>
            <a:grpSpLocks/>
          </p:cNvGrpSpPr>
          <p:nvPr/>
        </p:nvGrpSpPr>
        <p:grpSpPr bwMode="auto">
          <a:xfrm>
            <a:off x="4627376" y="3291913"/>
            <a:ext cx="1876425" cy="457200"/>
            <a:chOff x="4193" y="2572"/>
            <a:chExt cx="1182" cy="288"/>
          </a:xfrm>
        </p:grpSpPr>
        <p:sp>
          <p:nvSpPr>
            <p:cNvPr id="5"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E</a:t>
              </a:r>
            </a:p>
          </p:txBody>
        </p:sp>
        <p:sp>
          <p:nvSpPr>
            <p:cNvPr id="6"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O</a:t>
              </a:r>
            </a:p>
          </p:txBody>
        </p:sp>
      </p:grpSp>
      <p:sp>
        <p:nvSpPr>
          <p:cNvPr id="7" name="Text Box 12"/>
          <p:cNvSpPr txBox="1">
            <a:spLocks noChangeArrowheads="1"/>
          </p:cNvSpPr>
          <p:nvPr/>
        </p:nvSpPr>
        <p:spPr bwMode="auto">
          <a:xfrm>
            <a:off x="5356038" y="2221938"/>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sp>
        <p:nvSpPr>
          <p:cNvPr id="8" name="Line 13"/>
          <p:cNvSpPr>
            <a:spLocks noChangeShapeType="1"/>
          </p:cNvSpPr>
          <p:nvPr/>
        </p:nvSpPr>
        <p:spPr bwMode="auto">
          <a:xfrm>
            <a:off x="4959163" y="3634813"/>
            <a:ext cx="536575" cy="792163"/>
          </a:xfrm>
          <a:prstGeom prst="line">
            <a:avLst/>
          </a:prstGeom>
          <a:noFill/>
          <a:ln w="38100">
            <a:solidFill>
              <a:srgbClr val="FF0000"/>
            </a:solidFill>
            <a:round/>
            <a:headEnd/>
            <a:tailEnd/>
          </a:ln>
        </p:spPr>
        <p:txBody>
          <a:bodyPr wrap="none" anchor="ctr"/>
          <a:lstStyle/>
          <a:p>
            <a:endParaRPr lang="en-US"/>
          </a:p>
        </p:txBody>
      </p:sp>
      <p:sp>
        <p:nvSpPr>
          <p:cNvPr id="9" name="Line 14"/>
          <p:cNvSpPr>
            <a:spLocks noChangeShapeType="1"/>
          </p:cNvSpPr>
          <p:nvPr/>
        </p:nvSpPr>
        <p:spPr bwMode="auto">
          <a:xfrm rot="5400000">
            <a:off x="5510819" y="3768957"/>
            <a:ext cx="779463" cy="536575"/>
          </a:xfrm>
          <a:prstGeom prst="line">
            <a:avLst/>
          </a:prstGeom>
          <a:noFill/>
          <a:ln w="38100">
            <a:solidFill>
              <a:srgbClr val="FF0000"/>
            </a:solidFill>
            <a:round/>
            <a:headEnd/>
            <a:tailEnd/>
          </a:ln>
        </p:spPr>
        <p:txBody>
          <a:bodyPr wrap="none" anchor="ctr"/>
          <a:lstStyle/>
          <a:p>
            <a:endParaRPr lang="en-US"/>
          </a:p>
        </p:txBody>
      </p:sp>
      <p:sp>
        <p:nvSpPr>
          <p:cNvPr id="10" name="Line 15"/>
          <p:cNvSpPr>
            <a:spLocks noChangeShapeType="1"/>
          </p:cNvSpPr>
          <p:nvPr/>
        </p:nvSpPr>
        <p:spPr bwMode="auto">
          <a:xfrm flipH="1">
            <a:off x="4959163" y="2568013"/>
            <a:ext cx="536575" cy="792163"/>
          </a:xfrm>
          <a:prstGeom prst="line">
            <a:avLst/>
          </a:prstGeom>
          <a:noFill/>
          <a:ln w="38100">
            <a:solidFill>
              <a:srgbClr val="FF0000"/>
            </a:solidFill>
            <a:round/>
            <a:headEnd/>
            <a:tailEnd/>
          </a:ln>
        </p:spPr>
        <p:txBody>
          <a:bodyPr wrap="none" anchor="ctr"/>
          <a:lstStyle/>
          <a:p>
            <a:endParaRPr lang="en-US"/>
          </a:p>
        </p:txBody>
      </p:sp>
      <p:sp>
        <p:nvSpPr>
          <p:cNvPr id="11" name="Line 16"/>
          <p:cNvSpPr>
            <a:spLocks noChangeShapeType="1"/>
          </p:cNvSpPr>
          <p:nvPr/>
        </p:nvSpPr>
        <p:spPr bwMode="auto">
          <a:xfrm rot="16200000" flipH="1">
            <a:off x="5510819" y="2702157"/>
            <a:ext cx="779463" cy="536575"/>
          </a:xfrm>
          <a:prstGeom prst="line">
            <a:avLst/>
          </a:prstGeom>
          <a:noFill/>
          <a:ln w="38100">
            <a:solidFill>
              <a:srgbClr val="FF0000"/>
            </a:solidFill>
            <a:round/>
            <a:headEnd/>
            <a:tailEnd/>
          </a:ln>
        </p:spPr>
        <p:txBody>
          <a:bodyPr wrap="none" anchor="ct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504955233"/>
              </p:ext>
            </p:extLst>
          </p:nvPr>
        </p:nvGraphicFramePr>
        <p:xfrm>
          <a:off x="457200" y="2032071"/>
          <a:ext cx="2626660" cy="1981200"/>
        </p:xfrm>
        <a:graphic>
          <a:graphicData uri="http://schemas.openxmlformats.org/drawingml/2006/table">
            <a:tbl>
              <a:tblPr firstRow="1" bandRow="1">
                <a:tableStyleId>{5C22544A-7EE6-4342-B048-85BDC9FD1C3A}</a:tableStyleId>
              </a:tblPr>
              <a:tblGrid>
                <a:gridCol w="525332">
                  <a:extLst>
                    <a:ext uri="{9D8B030D-6E8A-4147-A177-3AD203B41FA5}">
                      <a16:colId xmlns:a16="http://schemas.microsoft.com/office/drawing/2014/main" val="3077662747"/>
                    </a:ext>
                  </a:extLst>
                </a:gridCol>
                <a:gridCol w="525332">
                  <a:extLst>
                    <a:ext uri="{9D8B030D-6E8A-4147-A177-3AD203B41FA5}">
                      <a16:colId xmlns:a16="http://schemas.microsoft.com/office/drawing/2014/main" val="2161247206"/>
                    </a:ext>
                  </a:extLst>
                </a:gridCol>
                <a:gridCol w="525332">
                  <a:extLst>
                    <a:ext uri="{9D8B030D-6E8A-4147-A177-3AD203B41FA5}">
                      <a16:colId xmlns:a16="http://schemas.microsoft.com/office/drawing/2014/main" val="3276079024"/>
                    </a:ext>
                  </a:extLst>
                </a:gridCol>
                <a:gridCol w="525332">
                  <a:extLst>
                    <a:ext uri="{9D8B030D-6E8A-4147-A177-3AD203B41FA5}">
                      <a16:colId xmlns:a16="http://schemas.microsoft.com/office/drawing/2014/main" val="3455618842"/>
                    </a:ext>
                  </a:extLst>
                </a:gridCol>
                <a:gridCol w="525332">
                  <a:extLst>
                    <a:ext uri="{9D8B030D-6E8A-4147-A177-3AD203B41FA5}">
                      <a16:colId xmlns:a16="http://schemas.microsoft.com/office/drawing/2014/main" val="3129011770"/>
                    </a:ext>
                  </a:extLst>
                </a:gridCol>
              </a:tblGrid>
              <a:tr h="368525">
                <a:tc>
                  <a:txBody>
                    <a:bodyPr/>
                    <a:lstStyle/>
                    <a:p>
                      <a:r>
                        <a:rPr lang="en-IL" sz="2000" dirty="0" smtClean="0">
                          <a:sym typeface="Math B" pitchFamily="2" charset="2"/>
                        </a:rPr>
                        <a:t></a:t>
                      </a:r>
                      <a:endParaRPr lang="en-US" sz="2000" dirty="0"/>
                    </a:p>
                  </a:txBody>
                  <a:tcPr/>
                </a:tc>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r>
                        <a:rPr lang="en-US" sz="2000" dirty="0" smtClean="0">
                          <a:solidFill>
                            <a:srgbClr val="FF0000"/>
                          </a:solidFill>
                        </a:rPr>
                        <a:t>E</a:t>
                      </a:r>
                      <a:endParaRPr lang="en-US" sz="2000" dirty="0">
                        <a:solidFill>
                          <a:srgbClr val="FF0000"/>
                        </a:solidFill>
                      </a:endParaRPr>
                    </a:p>
                  </a:txBody>
                  <a:tcPr/>
                </a:tc>
                <a:tc>
                  <a:txBody>
                    <a:bodyPr/>
                    <a:lstStyle/>
                    <a:p>
                      <a:r>
                        <a:rPr lang="en-US" sz="2000" dirty="0" smtClean="0">
                          <a:solidFill>
                            <a:srgbClr val="FF0000"/>
                          </a:solidFill>
                        </a:rPr>
                        <a:t>O</a:t>
                      </a:r>
                      <a:endParaRPr lang="en-US" sz="2000" dirty="0">
                        <a:solidFill>
                          <a:srgbClr val="FF0000"/>
                        </a:solidFill>
                      </a:endParaRPr>
                    </a:p>
                  </a:txBody>
                  <a:tcPr/>
                </a:tc>
                <a:tc>
                  <a:txBody>
                    <a:bodyPr/>
                    <a:lstStyle/>
                    <a:p>
                      <a:r>
                        <a:rPr lang="en-US" sz="2000" dirty="0" smtClean="0">
                          <a:solidFill>
                            <a:srgbClr val="FF0000"/>
                          </a:solidFill>
                        </a:rPr>
                        <a:t>?</a:t>
                      </a:r>
                      <a:endParaRPr lang="en-US" sz="2000" dirty="0">
                        <a:solidFill>
                          <a:srgbClr val="FF0000"/>
                        </a:solidFill>
                      </a:endParaRPr>
                    </a:p>
                  </a:txBody>
                  <a:tcPr/>
                </a:tc>
                <a:extLst>
                  <a:ext uri="{0D108BD9-81ED-4DB2-BD59-A6C34878D82A}">
                    <a16:rowId xmlns:a16="http://schemas.microsoft.com/office/drawing/2014/main" val="1948013239"/>
                  </a:ext>
                </a:extLst>
              </a:tr>
              <a:tr h="368525">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894912693"/>
                  </a:ext>
                </a:extLst>
              </a:tr>
              <a:tr h="368525">
                <a:tc>
                  <a:txBody>
                    <a:bodyPr/>
                    <a:lstStyle/>
                    <a:p>
                      <a:r>
                        <a:rPr lang="en-US" sz="2000" dirty="0" smtClean="0">
                          <a:solidFill>
                            <a:srgbClr val="FF0000"/>
                          </a:solidFill>
                        </a:rPr>
                        <a:t>E</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991736378"/>
                  </a:ext>
                </a:extLst>
              </a:tr>
              <a:tr h="368525">
                <a:tc>
                  <a:txBody>
                    <a:bodyPr/>
                    <a:lstStyle/>
                    <a:p>
                      <a:r>
                        <a:rPr lang="en-US" sz="2000" dirty="0" smtClean="0">
                          <a:solidFill>
                            <a:srgbClr val="FF0000"/>
                          </a:solidFill>
                        </a:rPr>
                        <a:t>O</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3547646170"/>
                  </a:ext>
                </a:extLst>
              </a:tr>
              <a:tr h="368525">
                <a:tc>
                  <a:txBody>
                    <a:bodyPr/>
                    <a:lstStyle/>
                    <a:p>
                      <a:r>
                        <a:rPr lang="en-US" sz="2000" dirty="0" smtClean="0">
                          <a:solidFill>
                            <a:srgbClr val="FF0000"/>
                          </a:solidFill>
                        </a:rPr>
                        <a:t>?</a:t>
                      </a:r>
                      <a:endParaRPr lang="en-US" sz="2000" dirty="0">
                        <a:solidFill>
                          <a:srgbClr val="FF0000"/>
                        </a:solidFill>
                      </a:endParaRPr>
                    </a:p>
                  </a:txBody>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987804356"/>
                  </a:ext>
                </a:extLst>
              </a:tr>
            </a:tbl>
          </a:graphicData>
        </a:graphic>
      </p:graphicFrame>
    </p:spTree>
    <p:extLst>
      <p:ext uri="{BB962C8B-B14F-4D97-AF65-F5344CB8AC3E}">
        <p14:creationId xmlns:p14="http://schemas.microsoft.com/office/powerpoint/2010/main" val="358028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Lattice of values</a:t>
            </a:r>
            <a:endParaRPr lang="en-US" dirty="0"/>
          </a:p>
        </p:txBody>
      </p:sp>
      <p:sp>
        <p:nvSpPr>
          <p:cNvPr id="3" name="Text Box 8"/>
          <p:cNvSpPr txBox="1">
            <a:spLocks noChangeArrowheads="1"/>
          </p:cNvSpPr>
          <p:nvPr/>
        </p:nvSpPr>
        <p:spPr bwMode="auto">
          <a:xfrm>
            <a:off x="5343338" y="4207901"/>
            <a:ext cx="460375" cy="457200"/>
          </a:xfrm>
          <a:prstGeom prst="rect">
            <a:avLst/>
          </a:prstGeom>
          <a:noFill/>
          <a:ln w="38100">
            <a:noFill/>
            <a:miter lim="800000"/>
            <a:headEnd/>
            <a:tailEnd/>
          </a:ln>
        </p:spPr>
        <p:txBody>
          <a:bodyPr>
            <a:spAutoFit/>
          </a:bodyPr>
          <a:lstStyle/>
          <a:p>
            <a:pPr>
              <a:buClrTx/>
              <a:buSzTx/>
              <a:buFontTx/>
              <a:buNone/>
            </a:pPr>
            <a:r>
              <a:rPr lang="en-US" dirty="0">
                <a:solidFill>
                  <a:srgbClr val="FF0000"/>
                </a:solidFill>
                <a:cs typeface="Arial" charset="0"/>
                <a:sym typeface="Math B" pitchFamily="2" charset="2"/>
              </a:rPr>
              <a:t></a:t>
            </a:r>
          </a:p>
        </p:txBody>
      </p:sp>
      <p:grpSp>
        <p:nvGrpSpPr>
          <p:cNvPr id="4" name="Group 9"/>
          <p:cNvGrpSpPr>
            <a:grpSpLocks/>
          </p:cNvGrpSpPr>
          <p:nvPr/>
        </p:nvGrpSpPr>
        <p:grpSpPr bwMode="auto">
          <a:xfrm>
            <a:off x="4627376" y="3291913"/>
            <a:ext cx="1876425" cy="457200"/>
            <a:chOff x="4193" y="2572"/>
            <a:chExt cx="1182" cy="288"/>
          </a:xfrm>
        </p:grpSpPr>
        <p:sp>
          <p:nvSpPr>
            <p:cNvPr id="5"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E</a:t>
              </a:r>
            </a:p>
          </p:txBody>
        </p:sp>
        <p:sp>
          <p:nvSpPr>
            <p:cNvPr id="6"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O</a:t>
              </a:r>
            </a:p>
          </p:txBody>
        </p:sp>
      </p:grpSp>
      <p:sp>
        <p:nvSpPr>
          <p:cNvPr id="7" name="Text Box 12"/>
          <p:cNvSpPr txBox="1">
            <a:spLocks noChangeArrowheads="1"/>
          </p:cNvSpPr>
          <p:nvPr/>
        </p:nvSpPr>
        <p:spPr bwMode="auto">
          <a:xfrm>
            <a:off x="5356038" y="2221938"/>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sp>
        <p:nvSpPr>
          <p:cNvPr id="8" name="Line 13"/>
          <p:cNvSpPr>
            <a:spLocks noChangeShapeType="1"/>
          </p:cNvSpPr>
          <p:nvPr/>
        </p:nvSpPr>
        <p:spPr bwMode="auto">
          <a:xfrm>
            <a:off x="4959163" y="3634813"/>
            <a:ext cx="536575" cy="792163"/>
          </a:xfrm>
          <a:prstGeom prst="line">
            <a:avLst/>
          </a:prstGeom>
          <a:noFill/>
          <a:ln w="38100">
            <a:solidFill>
              <a:srgbClr val="FF0000"/>
            </a:solidFill>
            <a:round/>
            <a:headEnd/>
            <a:tailEnd/>
          </a:ln>
        </p:spPr>
        <p:txBody>
          <a:bodyPr wrap="none" anchor="ctr"/>
          <a:lstStyle/>
          <a:p>
            <a:endParaRPr lang="en-US"/>
          </a:p>
        </p:txBody>
      </p:sp>
      <p:sp>
        <p:nvSpPr>
          <p:cNvPr id="9" name="Line 14"/>
          <p:cNvSpPr>
            <a:spLocks noChangeShapeType="1"/>
          </p:cNvSpPr>
          <p:nvPr/>
        </p:nvSpPr>
        <p:spPr bwMode="auto">
          <a:xfrm rot="5400000">
            <a:off x="5510819" y="3768957"/>
            <a:ext cx="779463" cy="536575"/>
          </a:xfrm>
          <a:prstGeom prst="line">
            <a:avLst/>
          </a:prstGeom>
          <a:noFill/>
          <a:ln w="38100">
            <a:solidFill>
              <a:srgbClr val="FF0000"/>
            </a:solidFill>
            <a:round/>
            <a:headEnd/>
            <a:tailEnd/>
          </a:ln>
        </p:spPr>
        <p:txBody>
          <a:bodyPr wrap="none" anchor="ctr"/>
          <a:lstStyle/>
          <a:p>
            <a:endParaRPr lang="en-US"/>
          </a:p>
        </p:txBody>
      </p:sp>
      <p:sp>
        <p:nvSpPr>
          <p:cNvPr id="10" name="Line 15"/>
          <p:cNvSpPr>
            <a:spLocks noChangeShapeType="1"/>
          </p:cNvSpPr>
          <p:nvPr/>
        </p:nvSpPr>
        <p:spPr bwMode="auto">
          <a:xfrm flipH="1">
            <a:off x="4959163" y="2568013"/>
            <a:ext cx="536575" cy="792163"/>
          </a:xfrm>
          <a:prstGeom prst="line">
            <a:avLst/>
          </a:prstGeom>
          <a:noFill/>
          <a:ln w="38100">
            <a:solidFill>
              <a:srgbClr val="FF0000"/>
            </a:solidFill>
            <a:round/>
            <a:headEnd/>
            <a:tailEnd/>
          </a:ln>
        </p:spPr>
        <p:txBody>
          <a:bodyPr wrap="none" anchor="ctr"/>
          <a:lstStyle/>
          <a:p>
            <a:endParaRPr lang="en-US"/>
          </a:p>
        </p:txBody>
      </p:sp>
      <p:sp>
        <p:nvSpPr>
          <p:cNvPr id="11" name="Line 16"/>
          <p:cNvSpPr>
            <a:spLocks noChangeShapeType="1"/>
          </p:cNvSpPr>
          <p:nvPr/>
        </p:nvSpPr>
        <p:spPr bwMode="auto">
          <a:xfrm rot="16200000" flipH="1">
            <a:off x="5510819" y="2702157"/>
            <a:ext cx="779463" cy="536575"/>
          </a:xfrm>
          <a:prstGeom prst="line">
            <a:avLst/>
          </a:prstGeom>
          <a:noFill/>
          <a:ln w="38100">
            <a:solidFill>
              <a:srgbClr val="FF0000"/>
            </a:solidFill>
            <a:round/>
            <a:headEnd/>
            <a:tailEnd/>
          </a:ln>
        </p:spPr>
        <p:txBody>
          <a:bodyPr wrap="none" anchor="ct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915802497"/>
              </p:ext>
            </p:extLst>
          </p:nvPr>
        </p:nvGraphicFramePr>
        <p:xfrm>
          <a:off x="457200" y="2032071"/>
          <a:ext cx="2626660" cy="1981200"/>
        </p:xfrm>
        <a:graphic>
          <a:graphicData uri="http://schemas.openxmlformats.org/drawingml/2006/table">
            <a:tbl>
              <a:tblPr firstRow="1" bandRow="1">
                <a:tableStyleId>{5C22544A-7EE6-4342-B048-85BDC9FD1C3A}</a:tableStyleId>
              </a:tblPr>
              <a:tblGrid>
                <a:gridCol w="525332">
                  <a:extLst>
                    <a:ext uri="{9D8B030D-6E8A-4147-A177-3AD203B41FA5}">
                      <a16:colId xmlns:a16="http://schemas.microsoft.com/office/drawing/2014/main" val="3077662747"/>
                    </a:ext>
                  </a:extLst>
                </a:gridCol>
                <a:gridCol w="525332">
                  <a:extLst>
                    <a:ext uri="{9D8B030D-6E8A-4147-A177-3AD203B41FA5}">
                      <a16:colId xmlns:a16="http://schemas.microsoft.com/office/drawing/2014/main" val="2161247206"/>
                    </a:ext>
                  </a:extLst>
                </a:gridCol>
                <a:gridCol w="525332">
                  <a:extLst>
                    <a:ext uri="{9D8B030D-6E8A-4147-A177-3AD203B41FA5}">
                      <a16:colId xmlns:a16="http://schemas.microsoft.com/office/drawing/2014/main" val="3276079024"/>
                    </a:ext>
                  </a:extLst>
                </a:gridCol>
                <a:gridCol w="525332">
                  <a:extLst>
                    <a:ext uri="{9D8B030D-6E8A-4147-A177-3AD203B41FA5}">
                      <a16:colId xmlns:a16="http://schemas.microsoft.com/office/drawing/2014/main" val="3455618842"/>
                    </a:ext>
                  </a:extLst>
                </a:gridCol>
                <a:gridCol w="525332">
                  <a:extLst>
                    <a:ext uri="{9D8B030D-6E8A-4147-A177-3AD203B41FA5}">
                      <a16:colId xmlns:a16="http://schemas.microsoft.com/office/drawing/2014/main" val="3129011770"/>
                    </a:ext>
                  </a:extLst>
                </a:gridCol>
              </a:tblGrid>
              <a:tr h="368525">
                <a:tc>
                  <a:txBody>
                    <a:bodyPr/>
                    <a:lstStyle/>
                    <a:p>
                      <a:r>
                        <a:rPr lang="en-IL" sz="2000" dirty="0" smtClean="0">
                          <a:sym typeface="Math B" pitchFamily="2" charset="2"/>
                        </a:rPr>
                        <a:t></a:t>
                      </a:r>
                      <a:endParaRPr lang="en-US" sz="2000" dirty="0"/>
                    </a:p>
                  </a:txBody>
                  <a:tcPr/>
                </a:tc>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r>
                        <a:rPr lang="en-US" sz="2000" dirty="0" smtClean="0">
                          <a:solidFill>
                            <a:srgbClr val="FF0000"/>
                          </a:solidFill>
                        </a:rPr>
                        <a:t>E</a:t>
                      </a:r>
                      <a:endParaRPr lang="en-US" sz="2000" dirty="0">
                        <a:solidFill>
                          <a:srgbClr val="FF0000"/>
                        </a:solidFill>
                      </a:endParaRPr>
                    </a:p>
                  </a:txBody>
                  <a:tcPr/>
                </a:tc>
                <a:tc>
                  <a:txBody>
                    <a:bodyPr/>
                    <a:lstStyle/>
                    <a:p>
                      <a:r>
                        <a:rPr lang="en-US" sz="2000" dirty="0" smtClean="0">
                          <a:solidFill>
                            <a:srgbClr val="FF0000"/>
                          </a:solidFill>
                        </a:rPr>
                        <a:t>O</a:t>
                      </a:r>
                      <a:endParaRPr lang="en-US" sz="2000" dirty="0">
                        <a:solidFill>
                          <a:srgbClr val="FF0000"/>
                        </a:solidFill>
                      </a:endParaRPr>
                    </a:p>
                  </a:txBody>
                  <a:tcPr/>
                </a:tc>
                <a:tc>
                  <a:txBody>
                    <a:bodyPr/>
                    <a:lstStyle/>
                    <a:p>
                      <a:r>
                        <a:rPr lang="en-US" sz="2000" dirty="0" smtClean="0">
                          <a:solidFill>
                            <a:srgbClr val="FF0000"/>
                          </a:solidFill>
                        </a:rPr>
                        <a:t>?</a:t>
                      </a:r>
                      <a:endParaRPr lang="en-US" sz="2000" dirty="0">
                        <a:solidFill>
                          <a:srgbClr val="FF0000"/>
                        </a:solidFill>
                      </a:endParaRPr>
                    </a:p>
                  </a:txBody>
                  <a:tcPr/>
                </a:tc>
                <a:extLst>
                  <a:ext uri="{0D108BD9-81ED-4DB2-BD59-A6C34878D82A}">
                    <a16:rowId xmlns:a16="http://schemas.microsoft.com/office/drawing/2014/main" val="1948013239"/>
                  </a:ext>
                </a:extLst>
              </a:tr>
              <a:tr h="368525">
                <a:tc>
                  <a:txBody>
                    <a:bodyPr/>
                    <a:lstStyle/>
                    <a:p>
                      <a:pPr>
                        <a:buClrTx/>
                        <a:buSzTx/>
                        <a:buFontTx/>
                        <a:buNone/>
                      </a:pPr>
                      <a:r>
                        <a:rPr lang="en-US" sz="2000" dirty="0" smtClean="0">
                          <a:solidFill>
                            <a:srgbClr val="FF0000"/>
                          </a:solidFill>
                          <a:cs typeface="Arial" charset="0"/>
                          <a:sym typeface="Math B" pitchFamily="2" charset="2"/>
                        </a:rPr>
                        <a:t></a:t>
                      </a:r>
                      <a:endParaRPr lang="en-US" sz="2000" dirty="0">
                        <a:solidFill>
                          <a:srgbClr val="FF0000"/>
                        </a:solidFill>
                        <a:cs typeface="Arial" charset="0"/>
                        <a:sym typeface="Math B" pitchFamily="2" charset="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extLst>
                  <a:ext uri="{0D108BD9-81ED-4DB2-BD59-A6C34878D82A}">
                    <a16:rowId xmlns:a16="http://schemas.microsoft.com/office/drawing/2014/main" val="2894912693"/>
                  </a:ext>
                </a:extLst>
              </a:tr>
              <a:tr h="368525">
                <a:tc>
                  <a:txBody>
                    <a:bodyPr/>
                    <a:lstStyle/>
                    <a:p>
                      <a:r>
                        <a:rPr lang="en-US" sz="2000" dirty="0" smtClean="0">
                          <a:solidFill>
                            <a:srgbClr val="FF0000"/>
                          </a:solidFill>
                        </a:rPr>
                        <a:t>E</a:t>
                      </a:r>
                      <a:endParaRPr lang="en-US" sz="20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r>
                        <a:rPr lang="en-US" sz="2000" dirty="0" smtClean="0"/>
                        <a:t>E</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r>
                        <a:rPr lang="en-US" sz="2000" dirty="0" smtClean="0"/>
                        <a:t>E</a:t>
                      </a:r>
                      <a:endParaRPr lang="en-US" sz="2000" dirty="0"/>
                    </a:p>
                  </a:txBody>
                  <a:tcPr/>
                </a:tc>
                <a:extLst>
                  <a:ext uri="{0D108BD9-81ED-4DB2-BD59-A6C34878D82A}">
                    <a16:rowId xmlns:a16="http://schemas.microsoft.com/office/drawing/2014/main" val="2991736378"/>
                  </a:ext>
                </a:extLst>
              </a:tr>
              <a:tr h="368525">
                <a:tc>
                  <a:txBody>
                    <a:bodyPr/>
                    <a:lstStyle/>
                    <a:p>
                      <a:r>
                        <a:rPr lang="en-US" sz="2000" dirty="0" smtClean="0">
                          <a:solidFill>
                            <a:srgbClr val="FF0000"/>
                          </a:solidFill>
                        </a:rPr>
                        <a:t>O</a:t>
                      </a:r>
                      <a:endParaRPr lang="en-US" sz="20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r>
                        <a:rPr lang="en-US" sz="2000" dirty="0" smtClean="0"/>
                        <a:t>O</a:t>
                      </a:r>
                      <a:endParaRPr lang="en-US" sz="2000" dirty="0"/>
                    </a:p>
                  </a:txBody>
                  <a:tcPr/>
                </a:tc>
                <a:tc>
                  <a:txBody>
                    <a:bodyPr/>
                    <a:lstStyle/>
                    <a:p>
                      <a:r>
                        <a:rPr lang="en-US" sz="2000" dirty="0" smtClean="0"/>
                        <a:t>O</a:t>
                      </a:r>
                      <a:endParaRPr lang="en-US" sz="2000" dirty="0"/>
                    </a:p>
                  </a:txBody>
                  <a:tcPr/>
                </a:tc>
                <a:extLst>
                  <a:ext uri="{0D108BD9-81ED-4DB2-BD59-A6C34878D82A}">
                    <a16:rowId xmlns:a16="http://schemas.microsoft.com/office/drawing/2014/main" val="3547646170"/>
                  </a:ext>
                </a:extLst>
              </a:tr>
              <a:tr h="368525">
                <a:tc>
                  <a:txBody>
                    <a:bodyPr/>
                    <a:lstStyle/>
                    <a:p>
                      <a:r>
                        <a:rPr lang="en-US" sz="2000" dirty="0" smtClean="0">
                          <a:solidFill>
                            <a:srgbClr val="FF0000"/>
                          </a:solidFill>
                        </a:rPr>
                        <a:t>?</a:t>
                      </a:r>
                      <a:endParaRPr lang="en-US" sz="20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cs typeface="Arial" charset="0"/>
                          <a:sym typeface="Math B" pitchFamily="2" charset="2"/>
                        </a:rPr>
                        <a:t></a:t>
                      </a:r>
                    </a:p>
                  </a:txBody>
                  <a:tcPr/>
                </a:tc>
                <a:tc>
                  <a:txBody>
                    <a:bodyPr/>
                    <a:lstStyle/>
                    <a:p>
                      <a:r>
                        <a:rPr lang="en-US" sz="2000" dirty="0" smtClean="0"/>
                        <a:t>E</a:t>
                      </a:r>
                      <a:endParaRPr lang="en-US" sz="2000" dirty="0"/>
                    </a:p>
                  </a:txBody>
                  <a:tcPr/>
                </a:tc>
                <a:tc>
                  <a:txBody>
                    <a:bodyPr/>
                    <a:lstStyle/>
                    <a:p>
                      <a:r>
                        <a:rPr lang="en-US" sz="2000" dirty="0" smtClean="0"/>
                        <a:t>O</a:t>
                      </a:r>
                      <a:endParaRPr lang="en-US" sz="2000" dirty="0"/>
                    </a:p>
                  </a:txBody>
                  <a:tcPr/>
                </a:tc>
                <a:tc>
                  <a:txBody>
                    <a:bodyPr/>
                    <a:lstStyle/>
                    <a:p>
                      <a:r>
                        <a:rPr lang="en-US" sz="2000" dirty="0" smtClean="0"/>
                        <a:t>?</a:t>
                      </a:r>
                      <a:endParaRPr lang="en-US" sz="2000" dirty="0"/>
                    </a:p>
                  </a:txBody>
                  <a:tcPr/>
                </a:tc>
                <a:extLst>
                  <a:ext uri="{0D108BD9-81ED-4DB2-BD59-A6C34878D82A}">
                    <a16:rowId xmlns:a16="http://schemas.microsoft.com/office/drawing/2014/main" val="2987804356"/>
                  </a:ext>
                </a:extLst>
              </a:tr>
            </a:tbl>
          </a:graphicData>
        </a:graphic>
      </p:graphicFrame>
    </p:spTree>
    <p:extLst>
      <p:ext uri="{BB962C8B-B14F-4D97-AF65-F5344CB8AC3E}">
        <p14:creationId xmlns:p14="http://schemas.microsoft.com/office/powerpoint/2010/main" val="241939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00" y="2781300"/>
            <a:ext cx="4191000" cy="1325563"/>
            <a:chOff x="1920" y="1752"/>
            <a:chExt cx="2640" cy="835"/>
          </a:xfrm>
        </p:grpSpPr>
        <p:sp>
          <p:nvSpPr>
            <p:cNvPr id="96283" name="Text Box 3"/>
            <p:cNvSpPr txBox="1">
              <a:spLocks noChangeArrowheads="1"/>
            </p:cNvSpPr>
            <p:nvPr/>
          </p:nvSpPr>
          <p:spPr bwMode="auto">
            <a:xfrm>
              <a:off x="3058" y="2107"/>
              <a:ext cx="292" cy="480"/>
            </a:xfrm>
            <a:prstGeom prst="rect">
              <a:avLst/>
            </a:prstGeom>
            <a:noFill/>
            <a:ln w="9525">
              <a:noFill/>
              <a:miter lim="800000"/>
              <a:headEnd/>
              <a:tailEnd/>
            </a:ln>
          </p:spPr>
          <p:txBody>
            <a:bodyPr anchor="ctr">
              <a:spAutoFit/>
            </a:bodyPr>
            <a:lstStyle/>
            <a:p>
              <a:pPr>
                <a:spcBef>
                  <a:spcPct val="0"/>
                </a:spcBef>
                <a:buClrTx/>
                <a:buSzTx/>
                <a:buFontTx/>
                <a:buNone/>
              </a:pPr>
              <a:r>
                <a:rPr lang="en-US" altLang="en-US" sz="4400" dirty="0">
                  <a:solidFill>
                    <a:schemeClr val="tx1"/>
                  </a:solidFill>
                  <a:latin typeface="Math A" pitchFamily="18" charset="2"/>
                  <a:sym typeface="Symbol" pitchFamily="18" charset="2"/>
                </a:rPr>
                <a:t></a:t>
              </a:r>
              <a:endParaRPr lang="en-US" altLang="en-US" sz="4400" dirty="0">
                <a:solidFill>
                  <a:schemeClr val="tx1"/>
                </a:solidFill>
                <a:latin typeface="Math A" pitchFamily="18" charset="2"/>
              </a:endParaRPr>
            </a:p>
          </p:txBody>
        </p:sp>
        <p:sp>
          <p:nvSpPr>
            <p:cNvPr id="96284" name="Freeform 4"/>
            <p:cNvSpPr>
              <a:spLocks/>
            </p:cNvSpPr>
            <p:nvPr/>
          </p:nvSpPr>
          <p:spPr bwMode="auto">
            <a:xfrm>
              <a:off x="1920" y="1752"/>
              <a:ext cx="2640" cy="720"/>
            </a:xfrm>
            <a:custGeom>
              <a:avLst/>
              <a:gdLst>
                <a:gd name="T0" fmla="*/ 0 w 2640"/>
                <a:gd name="T1" fmla="*/ 0 h 720"/>
                <a:gd name="T2" fmla="*/ 300 w 2640"/>
                <a:gd name="T3" fmla="*/ 144 h 720"/>
                <a:gd name="T4" fmla="*/ 912 w 2640"/>
                <a:gd name="T5" fmla="*/ 348 h 720"/>
                <a:gd name="T6" fmla="*/ 1536 w 2640"/>
                <a:gd name="T7" fmla="*/ 528 h 720"/>
                <a:gd name="T8" fmla="*/ 2172 w 2640"/>
                <a:gd name="T9" fmla="*/ 660 h 720"/>
                <a:gd name="T10" fmla="*/ 2640 w 2640"/>
                <a:gd name="T11" fmla="*/ 720 h 720"/>
                <a:gd name="T12" fmla="*/ 0 60000 65536"/>
                <a:gd name="T13" fmla="*/ 0 60000 65536"/>
                <a:gd name="T14" fmla="*/ 0 60000 65536"/>
                <a:gd name="T15" fmla="*/ 0 60000 65536"/>
                <a:gd name="T16" fmla="*/ 0 60000 65536"/>
                <a:gd name="T17" fmla="*/ 0 60000 65536"/>
                <a:gd name="T18" fmla="*/ 0 w 2640"/>
                <a:gd name="T19" fmla="*/ 0 h 720"/>
                <a:gd name="T20" fmla="*/ 2640 w 264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2640" h="720">
                  <a:moveTo>
                    <a:pt x="0" y="0"/>
                  </a:moveTo>
                  <a:cubicBezTo>
                    <a:pt x="50" y="24"/>
                    <a:pt x="148" y="86"/>
                    <a:pt x="300" y="144"/>
                  </a:cubicBezTo>
                  <a:cubicBezTo>
                    <a:pt x="452" y="202"/>
                    <a:pt x="706" y="284"/>
                    <a:pt x="912" y="348"/>
                  </a:cubicBezTo>
                  <a:cubicBezTo>
                    <a:pt x="1118" y="412"/>
                    <a:pt x="1326" y="476"/>
                    <a:pt x="1536" y="528"/>
                  </a:cubicBezTo>
                  <a:cubicBezTo>
                    <a:pt x="1746" y="580"/>
                    <a:pt x="1988" y="628"/>
                    <a:pt x="2172" y="660"/>
                  </a:cubicBezTo>
                  <a:cubicBezTo>
                    <a:pt x="2356" y="692"/>
                    <a:pt x="2542" y="708"/>
                    <a:pt x="2640" y="720"/>
                  </a:cubicBezTo>
                </a:path>
              </a:pathLst>
            </a:custGeom>
            <a:noFill/>
            <a:ln w="28575" cmpd="sng">
              <a:solidFill>
                <a:schemeClr val="accent2"/>
              </a:solidFill>
              <a:round/>
              <a:headEnd type="none" w="med" len="med"/>
              <a:tailEnd type="triangle" w="med" len="med"/>
            </a:ln>
          </p:spPr>
          <p:txBody>
            <a:bodyPr wrap="none" anchor="ctr"/>
            <a:lstStyle/>
            <a:p>
              <a:endParaRPr lang="en-US"/>
            </a:p>
          </p:txBody>
        </p:sp>
      </p:grpSp>
      <p:grpSp>
        <p:nvGrpSpPr>
          <p:cNvPr id="3" name="Group 5"/>
          <p:cNvGrpSpPr>
            <a:grpSpLocks/>
          </p:cNvGrpSpPr>
          <p:nvPr/>
        </p:nvGrpSpPr>
        <p:grpSpPr bwMode="auto">
          <a:xfrm>
            <a:off x="2971800" y="2078038"/>
            <a:ext cx="4267200" cy="1846262"/>
            <a:chOff x="1872" y="1309"/>
            <a:chExt cx="2688" cy="1163"/>
          </a:xfrm>
        </p:grpSpPr>
        <p:grpSp>
          <p:nvGrpSpPr>
            <p:cNvPr id="4" name="Group 6"/>
            <p:cNvGrpSpPr>
              <a:grpSpLocks/>
            </p:cNvGrpSpPr>
            <p:nvPr/>
          </p:nvGrpSpPr>
          <p:grpSpPr bwMode="auto">
            <a:xfrm>
              <a:off x="1872" y="1309"/>
              <a:ext cx="2688" cy="1163"/>
              <a:chOff x="1872" y="1477"/>
              <a:chExt cx="2688" cy="1163"/>
            </a:xfrm>
          </p:grpSpPr>
          <p:sp>
            <p:nvSpPr>
              <p:cNvPr id="96280" name="Freeform 7"/>
              <p:cNvSpPr>
                <a:spLocks/>
              </p:cNvSpPr>
              <p:nvPr/>
            </p:nvSpPr>
            <p:spPr bwMode="auto">
              <a:xfrm>
                <a:off x="1920" y="1864"/>
                <a:ext cx="2640" cy="776"/>
              </a:xfrm>
              <a:custGeom>
                <a:avLst/>
                <a:gdLst>
                  <a:gd name="T0" fmla="*/ 2640 w 2640"/>
                  <a:gd name="T1" fmla="*/ 776 h 776"/>
                  <a:gd name="T2" fmla="*/ 2448 w 2640"/>
                  <a:gd name="T3" fmla="*/ 636 h 776"/>
                  <a:gd name="T4" fmla="*/ 2184 w 2640"/>
                  <a:gd name="T5" fmla="*/ 476 h 776"/>
                  <a:gd name="T6" fmla="*/ 1908 w 2640"/>
                  <a:gd name="T7" fmla="*/ 332 h 776"/>
                  <a:gd name="T8" fmla="*/ 1476 w 2640"/>
                  <a:gd name="T9" fmla="*/ 164 h 776"/>
                  <a:gd name="T10" fmla="*/ 924 w 2640"/>
                  <a:gd name="T11" fmla="*/ 44 h 776"/>
                  <a:gd name="T12" fmla="*/ 480 w 2640"/>
                  <a:gd name="T13" fmla="*/ 8 h 776"/>
                  <a:gd name="T14" fmla="*/ 0 w 2640"/>
                  <a:gd name="T15" fmla="*/ 8 h 776"/>
                  <a:gd name="T16" fmla="*/ 0 60000 65536"/>
                  <a:gd name="T17" fmla="*/ 0 60000 65536"/>
                  <a:gd name="T18" fmla="*/ 0 60000 65536"/>
                  <a:gd name="T19" fmla="*/ 0 60000 65536"/>
                  <a:gd name="T20" fmla="*/ 0 60000 65536"/>
                  <a:gd name="T21" fmla="*/ 0 60000 65536"/>
                  <a:gd name="T22" fmla="*/ 0 60000 65536"/>
                  <a:gd name="T23" fmla="*/ 0 60000 65536"/>
                  <a:gd name="T24" fmla="*/ 0 w 2640"/>
                  <a:gd name="T25" fmla="*/ 0 h 776"/>
                  <a:gd name="T26" fmla="*/ 2640 w 2640"/>
                  <a:gd name="T27" fmla="*/ 776 h 77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40" h="776">
                    <a:moveTo>
                      <a:pt x="2640" y="776"/>
                    </a:moveTo>
                    <a:cubicBezTo>
                      <a:pt x="2608" y="753"/>
                      <a:pt x="2524" y="686"/>
                      <a:pt x="2448" y="636"/>
                    </a:cubicBezTo>
                    <a:cubicBezTo>
                      <a:pt x="2372" y="586"/>
                      <a:pt x="2274" y="527"/>
                      <a:pt x="2184" y="476"/>
                    </a:cubicBezTo>
                    <a:cubicBezTo>
                      <a:pt x="2094" y="425"/>
                      <a:pt x="2026" y="384"/>
                      <a:pt x="1908" y="332"/>
                    </a:cubicBezTo>
                    <a:cubicBezTo>
                      <a:pt x="1790" y="280"/>
                      <a:pt x="1640" y="212"/>
                      <a:pt x="1476" y="164"/>
                    </a:cubicBezTo>
                    <a:cubicBezTo>
                      <a:pt x="1312" y="116"/>
                      <a:pt x="1090" y="70"/>
                      <a:pt x="924" y="44"/>
                    </a:cubicBezTo>
                    <a:cubicBezTo>
                      <a:pt x="758" y="18"/>
                      <a:pt x="634" y="14"/>
                      <a:pt x="480" y="8"/>
                    </a:cubicBezTo>
                    <a:cubicBezTo>
                      <a:pt x="326" y="2"/>
                      <a:pt x="168" y="0"/>
                      <a:pt x="0" y="8"/>
                    </a:cubicBezTo>
                  </a:path>
                </a:pathLst>
              </a:custGeom>
              <a:noFill/>
              <a:ln w="28575" cmpd="sng">
                <a:noFill/>
                <a:round/>
                <a:headEnd type="none" w="med" len="med"/>
                <a:tailEnd type="triangle" w="med" len="med"/>
              </a:ln>
            </p:spPr>
            <p:txBody>
              <a:bodyPr wrap="none" anchor="ctr"/>
              <a:lstStyle/>
              <a:p>
                <a:endParaRPr lang="en-US"/>
              </a:p>
            </p:txBody>
          </p:sp>
          <p:sp>
            <p:nvSpPr>
              <p:cNvPr id="96281" name="Text Box 8"/>
              <p:cNvSpPr txBox="1">
                <a:spLocks noChangeArrowheads="1"/>
              </p:cNvSpPr>
              <p:nvPr/>
            </p:nvSpPr>
            <p:spPr bwMode="auto">
              <a:xfrm>
                <a:off x="3241" y="1477"/>
                <a:ext cx="261" cy="480"/>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sz="4400" dirty="0">
                    <a:solidFill>
                      <a:schemeClr val="tx1"/>
                    </a:solidFill>
                    <a:latin typeface="Math A" pitchFamily="18" charset="2"/>
                    <a:sym typeface="Symbol" pitchFamily="18" charset="2"/>
                  </a:rPr>
                  <a:t></a:t>
                </a:r>
                <a:endParaRPr lang="en-US" altLang="en-US" sz="4400" dirty="0">
                  <a:solidFill>
                    <a:schemeClr val="tx1"/>
                  </a:solidFill>
                  <a:latin typeface="Math A" pitchFamily="18" charset="2"/>
                </a:endParaRPr>
              </a:p>
            </p:txBody>
          </p:sp>
          <p:sp>
            <p:nvSpPr>
              <p:cNvPr id="96282" name="Oval 9"/>
              <p:cNvSpPr>
                <a:spLocks noChangeArrowheads="1"/>
              </p:cNvSpPr>
              <p:nvPr/>
            </p:nvSpPr>
            <p:spPr bwMode="auto">
              <a:xfrm>
                <a:off x="1872" y="1872"/>
                <a:ext cx="48" cy="48"/>
              </a:xfrm>
              <a:prstGeom prst="ellipse">
                <a:avLst/>
              </a:prstGeom>
              <a:solidFill>
                <a:schemeClr val="bg1"/>
              </a:solidFill>
              <a:ln w="9525">
                <a:noFill/>
                <a:round/>
                <a:headEnd/>
                <a:tailEnd/>
              </a:ln>
            </p:spPr>
            <p:txBody>
              <a:bodyPr wrap="none" anchor="ctr"/>
              <a:lstStyle/>
              <a:p>
                <a:endParaRPr lang="en-US"/>
              </a:p>
            </p:txBody>
          </p:sp>
        </p:grpSp>
        <p:sp>
          <p:nvSpPr>
            <p:cNvPr id="96279" name="Freeform 10"/>
            <p:cNvSpPr>
              <a:spLocks/>
            </p:cNvSpPr>
            <p:nvPr/>
          </p:nvSpPr>
          <p:spPr bwMode="auto">
            <a:xfrm>
              <a:off x="1920" y="1696"/>
              <a:ext cx="2640" cy="776"/>
            </a:xfrm>
            <a:custGeom>
              <a:avLst/>
              <a:gdLst>
                <a:gd name="T0" fmla="*/ 2640 w 2640"/>
                <a:gd name="T1" fmla="*/ 776 h 776"/>
                <a:gd name="T2" fmla="*/ 2448 w 2640"/>
                <a:gd name="T3" fmla="*/ 636 h 776"/>
                <a:gd name="T4" fmla="*/ 2184 w 2640"/>
                <a:gd name="T5" fmla="*/ 476 h 776"/>
                <a:gd name="T6" fmla="*/ 1908 w 2640"/>
                <a:gd name="T7" fmla="*/ 332 h 776"/>
                <a:gd name="T8" fmla="*/ 1476 w 2640"/>
                <a:gd name="T9" fmla="*/ 164 h 776"/>
                <a:gd name="T10" fmla="*/ 924 w 2640"/>
                <a:gd name="T11" fmla="*/ 44 h 776"/>
                <a:gd name="T12" fmla="*/ 480 w 2640"/>
                <a:gd name="T13" fmla="*/ 8 h 776"/>
                <a:gd name="T14" fmla="*/ 0 w 2640"/>
                <a:gd name="T15" fmla="*/ 8 h 776"/>
                <a:gd name="T16" fmla="*/ 0 60000 65536"/>
                <a:gd name="T17" fmla="*/ 0 60000 65536"/>
                <a:gd name="T18" fmla="*/ 0 60000 65536"/>
                <a:gd name="T19" fmla="*/ 0 60000 65536"/>
                <a:gd name="T20" fmla="*/ 0 60000 65536"/>
                <a:gd name="T21" fmla="*/ 0 60000 65536"/>
                <a:gd name="T22" fmla="*/ 0 60000 65536"/>
                <a:gd name="T23" fmla="*/ 0 60000 65536"/>
                <a:gd name="T24" fmla="*/ 0 w 2640"/>
                <a:gd name="T25" fmla="*/ 0 h 776"/>
                <a:gd name="T26" fmla="*/ 2640 w 2640"/>
                <a:gd name="T27" fmla="*/ 776 h 77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40" h="776">
                  <a:moveTo>
                    <a:pt x="2640" y="776"/>
                  </a:moveTo>
                  <a:cubicBezTo>
                    <a:pt x="2608" y="753"/>
                    <a:pt x="2524" y="686"/>
                    <a:pt x="2448" y="636"/>
                  </a:cubicBezTo>
                  <a:cubicBezTo>
                    <a:pt x="2372" y="586"/>
                    <a:pt x="2274" y="527"/>
                    <a:pt x="2184" y="476"/>
                  </a:cubicBezTo>
                  <a:cubicBezTo>
                    <a:pt x="2094" y="425"/>
                    <a:pt x="2026" y="384"/>
                    <a:pt x="1908" y="332"/>
                  </a:cubicBezTo>
                  <a:cubicBezTo>
                    <a:pt x="1790" y="280"/>
                    <a:pt x="1640" y="212"/>
                    <a:pt x="1476" y="164"/>
                  </a:cubicBezTo>
                  <a:cubicBezTo>
                    <a:pt x="1312" y="116"/>
                    <a:pt x="1090" y="70"/>
                    <a:pt x="924" y="44"/>
                  </a:cubicBezTo>
                  <a:cubicBezTo>
                    <a:pt x="758" y="18"/>
                    <a:pt x="634" y="14"/>
                    <a:pt x="480" y="8"/>
                  </a:cubicBezTo>
                  <a:cubicBezTo>
                    <a:pt x="326" y="2"/>
                    <a:pt x="168" y="0"/>
                    <a:pt x="0" y="8"/>
                  </a:cubicBezTo>
                </a:path>
              </a:pathLst>
            </a:custGeom>
            <a:noFill/>
            <a:ln w="28575" cmpd="sng">
              <a:solidFill>
                <a:schemeClr val="accent2"/>
              </a:solidFill>
              <a:round/>
              <a:headEnd type="none" w="med" len="med"/>
              <a:tailEnd type="triangle" w="med" len="med"/>
            </a:ln>
          </p:spPr>
          <p:txBody>
            <a:bodyPr wrap="none" anchor="ctr"/>
            <a:lstStyle/>
            <a:p>
              <a:endParaRPr lang="en-US"/>
            </a:p>
          </p:txBody>
        </p:sp>
      </p:grpSp>
      <p:grpSp>
        <p:nvGrpSpPr>
          <p:cNvPr id="5" name="Group 11"/>
          <p:cNvGrpSpPr>
            <a:grpSpLocks/>
          </p:cNvGrpSpPr>
          <p:nvPr/>
        </p:nvGrpSpPr>
        <p:grpSpPr bwMode="auto">
          <a:xfrm>
            <a:off x="6084888" y="2373313"/>
            <a:ext cx="1981200" cy="2965450"/>
            <a:chOff x="3833" y="1495"/>
            <a:chExt cx="1248" cy="1868"/>
          </a:xfrm>
        </p:grpSpPr>
        <p:sp>
          <p:nvSpPr>
            <p:cNvPr id="96276" name="Rectangle 12"/>
            <p:cNvSpPr>
              <a:spLocks noChangeArrowheads="1"/>
            </p:cNvSpPr>
            <p:nvPr/>
          </p:nvSpPr>
          <p:spPr bwMode="auto">
            <a:xfrm rot="2586220">
              <a:off x="3833" y="1495"/>
              <a:ext cx="1248" cy="1248"/>
            </a:xfrm>
            <a:prstGeom prst="rect">
              <a:avLst/>
            </a:prstGeom>
            <a:noFill/>
            <a:ln w="28575">
              <a:solidFill>
                <a:schemeClr val="tx1"/>
              </a:solidFill>
              <a:miter lim="800000"/>
              <a:headEnd/>
              <a:tailEnd/>
            </a:ln>
          </p:spPr>
          <p:txBody>
            <a:bodyPr wrap="none" anchor="ctr"/>
            <a:lstStyle/>
            <a:p>
              <a:endParaRPr lang="en-US"/>
            </a:p>
          </p:txBody>
        </p:sp>
        <p:sp>
          <p:nvSpPr>
            <p:cNvPr id="96277" name="Text Box 13"/>
            <p:cNvSpPr txBox="1">
              <a:spLocks noChangeArrowheads="1"/>
            </p:cNvSpPr>
            <p:nvPr/>
          </p:nvSpPr>
          <p:spPr bwMode="auto">
            <a:xfrm>
              <a:off x="4046" y="3036"/>
              <a:ext cx="874" cy="327"/>
            </a:xfrm>
            <a:prstGeom prst="rect">
              <a:avLst/>
            </a:prstGeom>
            <a:noFill/>
            <a:ln w="9525">
              <a:noFill/>
              <a:miter lim="800000"/>
              <a:headEnd/>
              <a:tailEnd/>
            </a:ln>
          </p:spPr>
          <p:txBody>
            <a:bodyPr wrap="none">
              <a:spAutoFit/>
            </a:bodyPr>
            <a:lstStyle/>
            <a:p>
              <a:pPr algn="l">
                <a:spcBef>
                  <a:spcPct val="0"/>
                </a:spcBef>
                <a:buClrTx/>
                <a:buSzTx/>
                <a:buFontTx/>
                <a:buNone/>
              </a:pPr>
              <a:r>
                <a:rPr lang="en-US" sz="2800" i="1"/>
                <a:t>Abstract</a:t>
              </a:r>
            </a:p>
          </p:txBody>
        </p:sp>
      </p:grpSp>
      <p:sp>
        <p:nvSpPr>
          <p:cNvPr id="96261" name="Rectangle 14"/>
          <p:cNvSpPr>
            <a:spLocks noGrp="1" noChangeArrowheads="1"/>
          </p:cNvSpPr>
          <p:nvPr>
            <p:ph type="title"/>
          </p:nvPr>
        </p:nvSpPr>
        <p:spPr>
          <a:xfrm>
            <a:off x="704850" y="0"/>
            <a:ext cx="7772400" cy="838200"/>
          </a:xfrm>
        </p:spPr>
        <p:txBody>
          <a:bodyPr/>
          <a:lstStyle/>
          <a:p>
            <a:r>
              <a:rPr lang="en-US" sz="4800" smtClean="0">
                <a:solidFill>
                  <a:schemeClr val="tx1"/>
                </a:solidFill>
              </a:rPr>
              <a:t>Abstract Interpretation</a:t>
            </a:r>
            <a:endParaRPr lang="en-US" smtClean="0">
              <a:solidFill>
                <a:schemeClr val="tx1"/>
              </a:solidFill>
            </a:endParaRPr>
          </a:p>
        </p:txBody>
      </p:sp>
      <p:sp>
        <p:nvSpPr>
          <p:cNvPr id="96262" name="Rectangle 15"/>
          <p:cNvSpPr>
            <a:spLocks noChangeArrowheads="1"/>
          </p:cNvSpPr>
          <p:nvPr/>
        </p:nvSpPr>
        <p:spPr bwMode="auto">
          <a:xfrm rot="2626542">
            <a:off x="976313" y="1527175"/>
            <a:ext cx="3414712" cy="3348038"/>
          </a:xfrm>
          <a:prstGeom prst="rect">
            <a:avLst/>
          </a:prstGeom>
          <a:noFill/>
          <a:ln w="28575">
            <a:solidFill>
              <a:schemeClr val="tx1"/>
            </a:solidFill>
            <a:miter lim="800000"/>
            <a:headEnd/>
            <a:tailEnd/>
          </a:ln>
        </p:spPr>
        <p:txBody>
          <a:bodyPr wrap="none" anchor="ctr"/>
          <a:lstStyle/>
          <a:p>
            <a:endParaRPr lang="en-US"/>
          </a:p>
        </p:txBody>
      </p:sp>
      <p:sp>
        <p:nvSpPr>
          <p:cNvPr id="96263" name="Text Box 16"/>
          <p:cNvSpPr txBox="1">
            <a:spLocks noChangeArrowheads="1"/>
          </p:cNvSpPr>
          <p:nvPr/>
        </p:nvSpPr>
        <p:spPr bwMode="auto">
          <a:xfrm>
            <a:off x="2019300" y="5562600"/>
            <a:ext cx="1484313" cy="519113"/>
          </a:xfrm>
          <a:prstGeom prst="rect">
            <a:avLst/>
          </a:prstGeom>
          <a:noFill/>
          <a:ln w="9525">
            <a:noFill/>
            <a:miter lim="800000"/>
            <a:headEnd/>
            <a:tailEnd/>
          </a:ln>
        </p:spPr>
        <p:txBody>
          <a:bodyPr wrap="none">
            <a:spAutoFit/>
          </a:bodyPr>
          <a:lstStyle/>
          <a:p>
            <a:pPr algn="l">
              <a:spcBef>
                <a:spcPct val="0"/>
              </a:spcBef>
              <a:buClrTx/>
              <a:buSzTx/>
              <a:buFontTx/>
              <a:buNone/>
            </a:pPr>
            <a:r>
              <a:rPr lang="en-US" sz="2800" i="1"/>
              <a:t>Concrete</a:t>
            </a:r>
          </a:p>
        </p:txBody>
      </p:sp>
      <p:cxnSp>
        <p:nvCxnSpPr>
          <p:cNvPr id="124945" name="AutoShape 17"/>
          <p:cNvCxnSpPr>
            <a:cxnSpLocks noChangeShapeType="1"/>
            <a:stCxn id="96284" idx="0"/>
            <a:endCxn id="96271" idx="1"/>
          </p:cNvCxnSpPr>
          <p:nvPr/>
        </p:nvCxnSpPr>
        <p:spPr bwMode="auto">
          <a:xfrm>
            <a:off x="3033713" y="2781300"/>
            <a:ext cx="25400" cy="1001713"/>
          </a:xfrm>
          <a:prstGeom prst="straightConnector1">
            <a:avLst/>
          </a:prstGeom>
          <a:noFill/>
          <a:ln w="28575">
            <a:solidFill>
              <a:srgbClr val="009900"/>
            </a:solidFill>
            <a:round/>
            <a:headEnd/>
            <a:tailEnd/>
          </a:ln>
        </p:spPr>
      </p:cxnSp>
      <p:grpSp>
        <p:nvGrpSpPr>
          <p:cNvPr id="6" name="Group 18"/>
          <p:cNvGrpSpPr>
            <a:grpSpLocks/>
          </p:cNvGrpSpPr>
          <p:nvPr/>
        </p:nvGrpSpPr>
        <p:grpSpPr bwMode="auto">
          <a:xfrm>
            <a:off x="3048000" y="3771900"/>
            <a:ext cx="4267200" cy="1182688"/>
            <a:chOff x="1920" y="2376"/>
            <a:chExt cx="2688" cy="745"/>
          </a:xfrm>
        </p:grpSpPr>
        <p:sp>
          <p:nvSpPr>
            <p:cNvPr id="96271" name="Oval 19"/>
            <p:cNvSpPr>
              <a:spLocks noChangeArrowheads="1"/>
            </p:cNvSpPr>
            <p:nvPr/>
          </p:nvSpPr>
          <p:spPr bwMode="auto">
            <a:xfrm>
              <a:off x="1920" y="2376"/>
              <a:ext cx="48" cy="48"/>
            </a:xfrm>
            <a:prstGeom prst="ellipse">
              <a:avLst/>
            </a:prstGeom>
            <a:solidFill>
              <a:schemeClr val="bg1"/>
            </a:solidFill>
            <a:ln w="9525">
              <a:solidFill>
                <a:schemeClr val="accent2"/>
              </a:solidFill>
              <a:round/>
              <a:headEnd/>
              <a:tailEnd/>
            </a:ln>
          </p:spPr>
          <p:txBody>
            <a:bodyPr wrap="none" anchor="ctr"/>
            <a:lstStyle/>
            <a:p>
              <a:endParaRPr lang="en-US"/>
            </a:p>
          </p:txBody>
        </p:sp>
        <p:sp>
          <p:nvSpPr>
            <p:cNvPr id="96272" name="Oval 20"/>
            <p:cNvSpPr>
              <a:spLocks noChangeArrowheads="1"/>
            </p:cNvSpPr>
            <p:nvPr/>
          </p:nvSpPr>
          <p:spPr bwMode="auto">
            <a:xfrm>
              <a:off x="4560" y="2472"/>
              <a:ext cx="48" cy="48"/>
            </a:xfrm>
            <a:prstGeom prst="ellipse">
              <a:avLst/>
            </a:prstGeom>
            <a:solidFill>
              <a:schemeClr val="bg1"/>
            </a:solidFill>
            <a:ln w="9525">
              <a:solidFill>
                <a:schemeClr val="accent2"/>
              </a:solidFill>
              <a:round/>
              <a:headEnd/>
              <a:tailEnd/>
            </a:ln>
          </p:spPr>
          <p:txBody>
            <a:bodyPr wrap="none" anchor="ctr"/>
            <a:lstStyle/>
            <a:p>
              <a:endParaRPr lang="en-US"/>
            </a:p>
          </p:txBody>
        </p:sp>
        <p:grpSp>
          <p:nvGrpSpPr>
            <p:cNvPr id="7" name="Group 21"/>
            <p:cNvGrpSpPr>
              <a:grpSpLocks/>
            </p:cNvGrpSpPr>
            <p:nvPr/>
          </p:nvGrpSpPr>
          <p:grpSpPr bwMode="auto">
            <a:xfrm>
              <a:off x="1961" y="2417"/>
              <a:ext cx="2623" cy="704"/>
              <a:chOff x="1961" y="2417"/>
              <a:chExt cx="2623" cy="704"/>
            </a:xfrm>
          </p:grpSpPr>
          <p:cxnSp>
            <p:nvCxnSpPr>
              <p:cNvPr id="96274" name="AutoShape 22"/>
              <p:cNvCxnSpPr>
                <a:cxnSpLocks noChangeShapeType="1"/>
              </p:cNvCxnSpPr>
              <p:nvPr/>
            </p:nvCxnSpPr>
            <p:spPr bwMode="auto">
              <a:xfrm rot="16200000" flipH="1">
                <a:off x="3221" y="1157"/>
                <a:ext cx="103" cy="2623"/>
              </a:xfrm>
              <a:prstGeom prst="curvedConnector3">
                <a:avLst>
                  <a:gd name="adj1" fmla="val 274755"/>
                </a:avLst>
              </a:prstGeom>
              <a:noFill/>
              <a:ln w="28575">
                <a:solidFill>
                  <a:srgbClr val="FF00FF"/>
                </a:solidFill>
                <a:round/>
                <a:headEnd/>
                <a:tailEnd type="triangle" w="med" len="med"/>
              </a:ln>
            </p:spPr>
          </p:cxnSp>
          <p:sp>
            <p:nvSpPr>
              <p:cNvPr id="96275" name="Text Box 23"/>
              <p:cNvSpPr txBox="1">
                <a:spLocks noChangeArrowheads="1"/>
              </p:cNvSpPr>
              <p:nvPr/>
            </p:nvSpPr>
            <p:spPr bwMode="auto">
              <a:xfrm>
                <a:off x="3035" y="2641"/>
                <a:ext cx="338" cy="480"/>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sz="4400" dirty="0">
                    <a:solidFill>
                      <a:schemeClr val="tx1"/>
                    </a:solidFill>
                    <a:latin typeface="Math A" pitchFamily="18" charset="2"/>
                    <a:sym typeface="Symbol" pitchFamily="18" charset="2"/>
                  </a:rPr>
                  <a:t></a:t>
                </a:r>
                <a:endParaRPr lang="en-US" altLang="en-US" sz="4400" dirty="0">
                  <a:solidFill>
                    <a:schemeClr val="tx1"/>
                  </a:solidFill>
                  <a:latin typeface="Math A" pitchFamily="18" charset="2"/>
                </a:endParaRPr>
              </a:p>
            </p:txBody>
          </p:sp>
        </p:grpSp>
      </p:grpSp>
      <p:sp>
        <p:nvSpPr>
          <p:cNvPr id="96266" name="Text Box 24"/>
          <p:cNvSpPr txBox="1">
            <a:spLocks noChangeArrowheads="1"/>
          </p:cNvSpPr>
          <p:nvPr/>
        </p:nvSpPr>
        <p:spPr bwMode="auto">
          <a:xfrm>
            <a:off x="1714500" y="6108700"/>
            <a:ext cx="2057400" cy="519113"/>
          </a:xfrm>
          <a:prstGeom prst="rect">
            <a:avLst/>
          </a:prstGeom>
          <a:solidFill>
            <a:schemeClr val="bg1"/>
          </a:solidFill>
          <a:ln w="38100">
            <a:noFill/>
            <a:miter lim="800000"/>
            <a:headEnd/>
            <a:tailEnd/>
          </a:ln>
        </p:spPr>
        <p:txBody>
          <a:bodyPr wrap="none">
            <a:spAutoFit/>
          </a:bodyPr>
          <a:lstStyle/>
          <a:p>
            <a:pPr algn="l">
              <a:spcBef>
                <a:spcPct val="0"/>
              </a:spcBef>
              <a:buClrTx/>
              <a:buSzTx/>
              <a:buFontTx/>
              <a:buNone/>
            </a:pPr>
            <a:r>
              <a:rPr lang="en-US" sz="2800" i="1" dirty="0">
                <a:solidFill>
                  <a:schemeClr val="tx1"/>
                </a:solidFill>
              </a:rPr>
              <a:t>Sets of stores</a:t>
            </a:r>
          </a:p>
        </p:txBody>
      </p:sp>
      <p:grpSp>
        <p:nvGrpSpPr>
          <p:cNvPr id="8" name="Group 25"/>
          <p:cNvGrpSpPr>
            <a:grpSpLocks/>
          </p:cNvGrpSpPr>
          <p:nvPr/>
        </p:nvGrpSpPr>
        <p:grpSpPr bwMode="auto">
          <a:xfrm>
            <a:off x="3822700" y="5640388"/>
            <a:ext cx="4479925" cy="1103312"/>
            <a:chOff x="2408" y="3553"/>
            <a:chExt cx="2822" cy="695"/>
          </a:xfrm>
        </p:grpSpPr>
        <p:sp>
          <p:nvSpPr>
            <p:cNvPr id="96268" name="Text Box 26"/>
            <p:cNvSpPr txBox="1">
              <a:spLocks noChangeArrowheads="1"/>
            </p:cNvSpPr>
            <p:nvPr/>
          </p:nvSpPr>
          <p:spPr bwMode="auto">
            <a:xfrm>
              <a:off x="3828" y="3760"/>
              <a:ext cx="1402" cy="488"/>
            </a:xfrm>
            <a:prstGeom prst="rect">
              <a:avLst/>
            </a:prstGeom>
            <a:solidFill>
              <a:schemeClr val="bg1"/>
            </a:solidFill>
            <a:ln w="38100">
              <a:noFill/>
              <a:miter lim="800000"/>
              <a:headEnd/>
              <a:tailEnd/>
            </a:ln>
          </p:spPr>
          <p:txBody>
            <a:bodyPr wrap="none">
              <a:spAutoFit/>
            </a:bodyPr>
            <a:lstStyle/>
            <a:p>
              <a:pPr algn="l">
                <a:lnSpc>
                  <a:spcPct val="80000"/>
                </a:lnSpc>
                <a:spcBef>
                  <a:spcPct val="0"/>
                </a:spcBef>
                <a:buClrTx/>
                <a:buSzTx/>
                <a:buFontTx/>
                <a:buNone/>
              </a:pPr>
              <a:r>
                <a:rPr lang="en-US" sz="2800" i="1" dirty="0">
                  <a:solidFill>
                    <a:schemeClr val="tx1"/>
                  </a:solidFill>
                </a:rPr>
                <a:t>Descriptors of</a:t>
              </a:r>
            </a:p>
            <a:p>
              <a:pPr algn="l">
                <a:lnSpc>
                  <a:spcPct val="80000"/>
                </a:lnSpc>
                <a:spcBef>
                  <a:spcPct val="0"/>
                </a:spcBef>
                <a:buClrTx/>
                <a:buSzTx/>
                <a:buFontTx/>
                <a:buNone/>
              </a:pPr>
              <a:r>
                <a:rPr lang="en-US" sz="2800" i="1" dirty="0">
                  <a:solidFill>
                    <a:schemeClr val="tx1"/>
                  </a:solidFill>
                </a:rPr>
                <a:t>sets of stores</a:t>
              </a:r>
            </a:p>
          </p:txBody>
        </p:sp>
        <p:sp>
          <p:nvSpPr>
            <p:cNvPr id="96269" name="AutoShape 27"/>
            <p:cNvSpPr>
              <a:spLocks noChangeArrowheads="1"/>
            </p:cNvSpPr>
            <p:nvPr/>
          </p:nvSpPr>
          <p:spPr bwMode="auto">
            <a:xfrm>
              <a:off x="2408" y="3972"/>
              <a:ext cx="1416" cy="120"/>
            </a:xfrm>
            <a:prstGeom prst="rightArrow">
              <a:avLst>
                <a:gd name="adj1" fmla="val 33333"/>
                <a:gd name="adj2" fmla="val 178311"/>
              </a:avLst>
            </a:prstGeom>
            <a:solidFill>
              <a:srgbClr val="CC0099"/>
            </a:solidFill>
            <a:ln w="9525">
              <a:noFill/>
              <a:miter lim="800000"/>
              <a:headEnd/>
              <a:tailEnd/>
            </a:ln>
          </p:spPr>
          <p:txBody>
            <a:bodyPr wrap="none" anchor="ctr"/>
            <a:lstStyle/>
            <a:p>
              <a:pPr>
                <a:spcBef>
                  <a:spcPct val="0"/>
                </a:spcBef>
                <a:buClrTx/>
                <a:buSzTx/>
                <a:buFontTx/>
                <a:buNone/>
              </a:pPr>
              <a:endParaRPr lang="en-US" altLang="en-US" sz="3200"/>
            </a:p>
          </p:txBody>
        </p:sp>
        <p:sp>
          <p:nvSpPr>
            <p:cNvPr id="96270" name="Text Box 28"/>
            <p:cNvSpPr txBox="1">
              <a:spLocks noChangeArrowheads="1"/>
            </p:cNvSpPr>
            <p:nvPr/>
          </p:nvSpPr>
          <p:spPr bwMode="auto">
            <a:xfrm>
              <a:off x="2915" y="3553"/>
              <a:ext cx="338" cy="480"/>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sz="4400" dirty="0">
                  <a:solidFill>
                    <a:schemeClr val="tx1"/>
                  </a:solidFill>
                  <a:latin typeface="Math A" pitchFamily="18" charset="2"/>
                  <a:sym typeface="Symbol" pitchFamily="18" charset="2"/>
                </a:rPr>
                <a:t></a:t>
              </a:r>
              <a:endParaRPr lang="en-US" altLang="en-US" sz="4400" dirty="0">
                <a:solidFill>
                  <a:schemeClr val="tx1"/>
                </a:solidFill>
                <a:latin typeface="Math A" pitchFamily="18" charset="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24945"/>
                                        </p:tgtEl>
                                        <p:attrNameLst>
                                          <p:attrName>style.visibility</p:attrName>
                                        </p:attrNameLst>
                                      </p:cBhvr>
                                      <p:to>
                                        <p:strVal val="visible"/>
                                      </p:to>
                                    </p:set>
                                    <p:animEffect transition="in" filter="wipe(up)">
                                      <p:cBhvr>
                                        <p:cTn id="11" dur="500"/>
                                        <p:tgtEl>
                                          <p:spTgt spid="12494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760413" y="419100"/>
            <a:ext cx="7772400" cy="838200"/>
          </a:xfrm>
        </p:spPr>
        <p:txBody>
          <a:bodyPr/>
          <a:lstStyle/>
          <a:p>
            <a:r>
              <a:rPr lang="en-US" smtClean="0">
                <a:solidFill>
                  <a:schemeClr val="tx1"/>
                </a:solidFill>
              </a:rPr>
              <a:t>Odd/Even Abstract Interpretation</a:t>
            </a:r>
            <a:endParaRPr lang="en-US" sz="4000" smtClean="0">
              <a:solidFill>
                <a:schemeClr val="tx1"/>
              </a:solidFill>
            </a:endParaRPr>
          </a:p>
        </p:txBody>
      </p:sp>
      <p:sp>
        <p:nvSpPr>
          <p:cNvPr id="97283" name="Text Box 3"/>
          <p:cNvSpPr txBox="1">
            <a:spLocks noChangeArrowheads="1"/>
          </p:cNvSpPr>
          <p:nvPr/>
        </p:nvSpPr>
        <p:spPr bwMode="auto">
          <a:xfrm>
            <a:off x="2311400" y="5113338"/>
            <a:ext cx="460375" cy="457200"/>
          </a:xfrm>
          <a:prstGeom prst="rect">
            <a:avLst/>
          </a:prstGeom>
          <a:noFill/>
          <a:ln w="38100">
            <a:noFill/>
            <a:miter lim="800000"/>
            <a:headEnd/>
            <a:tailEnd/>
          </a:ln>
        </p:spPr>
        <p:txBody>
          <a:bodyPr>
            <a:spAutoFit/>
          </a:bodyPr>
          <a:lstStyle/>
          <a:p>
            <a:pPr>
              <a:buClrTx/>
              <a:buSzTx/>
              <a:buFontTx/>
              <a:buNone/>
            </a:pPr>
            <a:r>
              <a:rPr lang="en-US" dirty="0">
                <a:solidFill>
                  <a:schemeClr val="tx1"/>
                </a:solidFill>
                <a:cs typeface="Arial" charset="0"/>
                <a:sym typeface="Symbol" pitchFamily="18" charset="2"/>
              </a:rPr>
              <a:t></a:t>
            </a:r>
          </a:p>
        </p:txBody>
      </p:sp>
      <p:sp>
        <p:nvSpPr>
          <p:cNvPr id="97284" name="Text Box 4"/>
          <p:cNvSpPr txBox="1">
            <a:spLocks noChangeArrowheads="1"/>
          </p:cNvSpPr>
          <p:nvPr/>
        </p:nvSpPr>
        <p:spPr bwMode="auto">
          <a:xfrm>
            <a:off x="2311400" y="3225800"/>
            <a:ext cx="2203450"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 1, 5}</a:t>
            </a:r>
          </a:p>
        </p:txBody>
      </p:sp>
      <p:sp>
        <p:nvSpPr>
          <p:cNvPr id="97285" name="Text Box 5"/>
          <p:cNvSpPr txBox="1">
            <a:spLocks noChangeArrowheads="1"/>
          </p:cNvSpPr>
          <p:nvPr/>
        </p:nvSpPr>
        <p:spPr bwMode="auto">
          <a:xfrm>
            <a:off x="1858963" y="3902075"/>
            <a:ext cx="1379537"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{0,2}</a:t>
            </a:r>
          </a:p>
        </p:txBody>
      </p:sp>
      <p:sp>
        <p:nvSpPr>
          <p:cNvPr id="97286" name="Text Box 6"/>
          <p:cNvSpPr txBox="1">
            <a:spLocks noChangeArrowheads="1"/>
          </p:cNvSpPr>
          <p:nvPr/>
        </p:nvSpPr>
        <p:spPr bwMode="auto">
          <a:xfrm>
            <a:off x="2628900"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a:t>
            </a:r>
          </a:p>
        </p:txBody>
      </p:sp>
      <p:sp>
        <p:nvSpPr>
          <p:cNvPr id="97287" name="Text Box 7"/>
          <p:cNvSpPr txBox="1">
            <a:spLocks noChangeArrowheads="1"/>
          </p:cNvSpPr>
          <p:nvPr/>
        </p:nvSpPr>
        <p:spPr bwMode="auto">
          <a:xfrm>
            <a:off x="1749425"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a:t>
            </a:r>
          </a:p>
        </p:txBody>
      </p:sp>
      <p:sp>
        <p:nvSpPr>
          <p:cNvPr id="125960" name="Text Box 8"/>
          <p:cNvSpPr txBox="1">
            <a:spLocks noChangeArrowheads="1"/>
          </p:cNvSpPr>
          <p:nvPr/>
        </p:nvSpPr>
        <p:spPr bwMode="auto">
          <a:xfrm>
            <a:off x="7270750" y="5113338"/>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grpSp>
        <p:nvGrpSpPr>
          <p:cNvPr id="2" name="Group 9"/>
          <p:cNvGrpSpPr>
            <a:grpSpLocks/>
          </p:cNvGrpSpPr>
          <p:nvPr/>
        </p:nvGrpSpPr>
        <p:grpSpPr bwMode="auto">
          <a:xfrm>
            <a:off x="6554788" y="4197350"/>
            <a:ext cx="1876425" cy="457200"/>
            <a:chOff x="4193" y="2572"/>
            <a:chExt cx="1182" cy="288"/>
          </a:xfrm>
        </p:grpSpPr>
        <p:sp>
          <p:nvSpPr>
            <p:cNvPr id="97307"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E</a:t>
              </a:r>
            </a:p>
          </p:txBody>
        </p:sp>
        <p:sp>
          <p:nvSpPr>
            <p:cNvPr id="97308"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O</a:t>
              </a:r>
            </a:p>
          </p:txBody>
        </p:sp>
      </p:grpSp>
      <p:sp>
        <p:nvSpPr>
          <p:cNvPr id="125964" name="Text Box 12"/>
          <p:cNvSpPr txBox="1">
            <a:spLocks noChangeArrowheads="1"/>
          </p:cNvSpPr>
          <p:nvPr/>
        </p:nvSpPr>
        <p:spPr bwMode="auto">
          <a:xfrm>
            <a:off x="7283450" y="3127375"/>
            <a:ext cx="460375" cy="457200"/>
          </a:xfrm>
          <a:prstGeom prst="rect">
            <a:avLst/>
          </a:prstGeom>
          <a:noFill/>
          <a:ln w="38100">
            <a:noFill/>
            <a:miter lim="800000"/>
            <a:headEnd/>
            <a:tailEnd/>
          </a:ln>
        </p:spPr>
        <p:txBody>
          <a:bodyPr>
            <a:spAutoFit/>
          </a:bodyPr>
          <a:lstStyle/>
          <a:p>
            <a:pPr>
              <a:buClrTx/>
              <a:buSzTx/>
              <a:buFontTx/>
              <a:buNone/>
            </a:pPr>
            <a:r>
              <a:rPr lang="en-US">
                <a:solidFill>
                  <a:srgbClr val="FF0000"/>
                </a:solidFill>
                <a:cs typeface="Arial" charset="0"/>
                <a:sym typeface="Math B" pitchFamily="2" charset="2"/>
              </a:rPr>
              <a:t>?</a:t>
            </a:r>
          </a:p>
        </p:txBody>
      </p:sp>
      <p:sp>
        <p:nvSpPr>
          <p:cNvPr id="97291" name="Line 13"/>
          <p:cNvSpPr>
            <a:spLocks noChangeShapeType="1"/>
          </p:cNvSpPr>
          <p:nvPr/>
        </p:nvSpPr>
        <p:spPr bwMode="auto">
          <a:xfrm>
            <a:off x="6886575" y="4540250"/>
            <a:ext cx="536575" cy="792163"/>
          </a:xfrm>
          <a:prstGeom prst="line">
            <a:avLst/>
          </a:prstGeom>
          <a:noFill/>
          <a:ln w="38100">
            <a:solidFill>
              <a:srgbClr val="FF0000"/>
            </a:solidFill>
            <a:round/>
            <a:headEnd/>
            <a:tailEnd/>
          </a:ln>
        </p:spPr>
        <p:txBody>
          <a:bodyPr wrap="none" anchor="ctr"/>
          <a:lstStyle/>
          <a:p>
            <a:endParaRPr lang="en-US"/>
          </a:p>
        </p:txBody>
      </p:sp>
      <p:sp>
        <p:nvSpPr>
          <p:cNvPr id="97292" name="Line 14"/>
          <p:cNvSpPr>
            <a:spLocks noChangeShapeType="1"/>
          </p:cNvSpPr>
          <p:nvPr/>
        </p:nvSpPr>
        <p:spPr bwMode="auto">
          <a:xfrm rot="5400000">
            <a:off x="7438231" y="4674394"/>
            <a:ext cx="779463" cy="536575"/>
          </a:xfrm>
          <a:prstGeom prst="line">
            <a:avLst/>
          </a:prstGeom>
          <a:noFill/>
          <a:ln w="38100">
            <a:solidFill>
              <a:srgbClr val="FF0000"/>
            </a:solidFill>
            <a:round/>
            <a:headEnd/>
            <a:tailEnd/>
          </a:ln>
        </p:spPr>
        <p:txBody>
          <a:bodyPr wrap="none" anchor="ctr"/>
          <a:lstStyle/>
          <a:p>
            <a:endParaRPr lang="en-US"/>
          </a:p>
        </p:txBody>
      </p:sp>
      <p:sp>
        <p:nvSpPr>
          <p:cNvPr id="97293" name="Line 15"/>
          <p:cNvSpPr>
            <a:spLocks noChangeShapeType="1"/>
          </p:cNvSpPr>
          <p:nvPr/>
        </p:nvSpPr>
        <p:spPr bwMode="auto">
          <a:xfrm flipH="1">
            <a:off x="6886575" y="3473450"/>
            <a:ext cx="536575" cy="792163"/>
          </a:xfrm>
          <a:prstGeom prst="line">
            <a:avLst/>
          </a:prstGeom>
          <a:noFill/>
          <a:ln w="38100">
            <a:solidFill>
              <a:srgbClr val="FF0000"/>
            </a:solidFill>
            <a:round/>
            <a:headEnd/>
            <a:tailEnd/>
          </a:ln>
        </p:spPr>
        <p:txBody>
          <a:bodyPr wrap="none" anchor="ctr"/>
          <a:lstStyle/>
          <a:p>
            <a:endParaRPr lang="en-US"/>
          </a:p>
        </p:txBody>
      </p:sp>
      <p:sp>
        <p:nvSpPr>
          <p:cNvPr id="97294" name="Line 16"/>
          <p:cNvSpPr>
            <a:spLocks noChangeShapeType="1"/>
          </p:cNvSpPr>
          <p:nvPr/>
        </p:nvSpPr>
        <p:spPr bwMode="auto">
          <a:xfrm rot="16200000" flipH="1">
            <a:off x="7438231" y="3607594"/>
            <a:ext cx="779463" cy="536575"/>
          </a:xfrm>
          <a:prstGeom prst="line">
            <a:avLst/>
          </a:prstGeom>
          <a:noFill/>
          <a:ln w="38100">
            <a:solidFill>
              <a:srgbClr val="FF0000"/>
            </a:solidFill>
            <a:round/>
            <a:headEnd/>
            <a:tailEnd/>
          </a:ln>
        </p:spPr>
        <p:txBody>
          <a:bodyPr wrap="none" anchor="ctr"/>
          <a:lstStyle/>
          <a:p>
            <a:endParaRPr lang="en-US"/>
          </a:p>
        </p:txBody>
      </p:sp>
      <p:sp>
        <p:nvSpPr>
          <p:cNvPr id="97295" name="Line 17"/>
          <p:cNvSpPr>
            <a:spLocks noChangeShapeType="1"/>
          </p:cNvSpPr>
          <p:nvPr/>
        </p:nvSpPr>
        <p:spPr bwMode="auto">
          <a:xfrm>
            <a:off x="4889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7296" name="Line 18"/>
          <p:cNvSpPr>
            <a:spLocks noChangeShapeType="1"/>
          </p:cNvSpPr>
          <p:nvPr/>
        </p:nvSpPr>
        <p:spPr bwMode="auto">
          <a:xfrm flipH="1">
            <a:off x="26733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7297" name="Line 19"/>
          <p:cNvSpPr>
            <a:spLocks noChangeShapeType="1"/>
          </p:cNvSpPr>
          <p:nvPr/>
        </p:nvSpPr>
        <p:spPr bwMode="auto">
          <a:xfrm flipH="1">
            <a:off x="527050" y="2344738"/>
            <a:ext cx="2146300"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7298" name="Line 20"/>
          <p:cNvSpPr>
            <a:spLocks noChangeShapeType="1"/>
          </p:cNvSpPr>
          <p:nvPr/>
        </p:nvSpPr>
        <p:spPr bwMode="auto">
          <a:xfrm>
            <a:off x="2644775" y="2376488"/>
            <a:ext cx="2043113"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7299" name="Text Box 21"/>
          <p:cNvSpPr txBox="1">
            <a:spLocks noChangeArrowheads="1"/>
          </p:cNvSpPr>
          <p:nvPr/>
        </p:nvSpPr>
        <p:spPr bwMode="auto">
          <a:xfrm>
            <a:off x="712788" y="1974850"/>
            <a:ext cx="2432050" cy="457200"/>
          </a:xfrm>
          <a:prstGeom prst="rect">
            <a:avLst/>
          </a:prstGeom>
          <a:noFill/>
          <a:ln w="38100">
            <a:noFill/>
            <a:miter lim="800000"/>
            <a:headEnd/>
            <a:tailEnd/>
          </a:ln>
        </p:spPr>
        <p:txBody>
          <a:bodyPr wrap="none">
            <a:spAutoFit/>
          </a:bodyPr>
          <a:lstStyle/>
          <a:p>
            <a:pPr>
              <a:spcBef>
                <a:spcPct val="0"/>
              </a:spcBef>
              <a:buClrTx/>
              <a:buSzTx/>
              <a:buFontTx/>
              <a:buNone/>
            </a:pPr>
            <a:r>
              <a:rPr lang="en-US" dirty="0">
                <a:solidFill>
                  <a:schemeClr val="tx1"/>
                </a:solidFill>
                <a:cs typeface="Arial" charset="0"/>
              </a:rPr>
              <a:t>All concrete states</a:t>
            </a:r>
          </a:p>
        </p:txBody>
      </p:sp>
      <p:grpSp>
        <p:nvGrpSpPr>
          <p:cNvPr id="30" name="Group 29"/>
          <p:cNvGrpSpPr/>
          <p:nvPr/>
        </p:nvGrpSpPr>
        <p:grpSpPr>
          <a:xfrm>
            <a:off x="2614613" y="5422900"/>
            <a:ext cx="4738687" cy="663575"/>
            <a:chOff x="2614613" y="5422900"/>
            <a:chExt cx="4738687" cy="663575"/>
          </a:xfrm>
        </p:grpSpPr>
        <p:sp>
          <p:nvSpPr>
            <p:cNvPr id="97305" name="Freeform 23"/>
            <p:cNvSpPr>
              <a:spLocks/>
            </p:cNvSpPr>
            <p:nvPr/>
          </p:nvSpPr>
          <p:spPr bwMode="auto">
            <a:xfrm>
              <a:off x="2614613" y="5422900"/>
              <a:ext cx="4738687" cy="663575"/>
            </a:xfrm>
            <a:custGeom>
              <a:avLst/>
              <a:gdLst>
                <a:gd name="T0" fmla="*/ 0 w 2985"/>
                <a:gd name="T1" fmla="*/ 24 h 418"/>
                <a:gd name="T2" fmla="*/ 1558 w 2985"/>
                <a:gd name="T3" fmla="*/ 414 h 418"/>
                <a:gd name="T4" fmla="*/ 2985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none" w="med" len="med"/>
              <a:tailEnd type="triangle" w="med" len="med"/>
            </a:ln>
          </p:spPr>
          <p:txBody>
            <a:bodyPr wrap="none" anchor="ctr"/>
            <a:lstStyle/>
            <a:p>
              <a:endParaRPr lang="en-US"/>
            </a:p>
          </p:txBody>
        </p:sp>
        <p:sp>
          <p:nvSpPr>
            <p:cNvPr id="97306" name="Text Box 24"/>
            <p:cNvSpPr txBox="1">
              <a:spLocks noChangeArrowheads="1"/>
            </p:cNvSpPr>
            <p:nvPr/>
          </p:nvSpPr>
          <p:spPr bwMode="auto">
            <a:xfrm>
              <a:off x="4862513" y="5597525"/>
              <a:ext cx="376237" cy="457200"/>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endParaRPr lang="en-US" altLang="en-US">
                <a:solidFill>
                  <a:schemeClr val="tx1"/>
                </a:solidFill>
                <a:latin typeface="Math A" pitchFamily="18" charset="2"/>
              </a:endParaRPr>
            </a:p>
          </p:txBody>
        </p:sp>
      </p:grpSp>
      <p:grpSp>
        <p:nvGrpSpPr>
          <p:cNvPr id="4" name="Group 25"/>
          <p:cNvGrpSpPr>
            <a:grpSpLocks/>
          </p:cNvGrpSpPr>
          <p:nvPr/>
        </p:nvGrpSpPr>
        <p:grpSpPr bwMode="auto">
          <a:xfrm>
            <a:off x="2592388" y="4241800"/>
            <a:ext cx="4738687" cy="1076325"/>
            <a:chOff x="1633" y="2672"/>
            <a:chExt cx="2985" cy="678"/>
          </a:xfrm>
        </p:grpSpPr>
        <p:sp>
          <p:nvSpPr>
            <p:cNvPr id="97303" name="Freeform 26"/>
            <p:cNvSpPr>
              <a:spLocks/>
            </p:cNvSpPr>
            <p:nvPr/>
          </p:nvSpPr>
          <p:spPr bwMode="auto">
            <a:xfrm flipH="1" flipV="1">
              <a:off x="1633" y="2932"/>
              <a:ext cx="2985" cy="418"/>
            </a:xfrm>
            <a:custGeom>
              <a:avLst/>
              <a:gdLst>
                <a:gd name="T0" fmla="*/ 0 w 2985"/>
                <a:gd name="T1" fmla="*/ 24 h 418"/>
                <a:gd name="T2" fmla="*/ 1558 w 2985"/>
                <a:gd name="T3" fmla="*/ 414 h 418"/>
                <a:gd name="T4" fmla="*/ 2985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rgbClr val="009900"/>
              </a:solidFill>
              <a:prstDash val="solid"/>
              <a:round/>
              <a:headEnd type="none" w="med" len="med"/>
              <a:tailEnd type="triangle" w="med" len="med"/>
            </a:ln>
          </p:spPr>
          <p:txBody>
            <a:bodyPr wrap="none" anchor="ctr"/>
            <a:lstStyle/>
            <a:p>
              <a:endParaRPr lang="en-US"/>
            </a:p>
          </p:txBody>
        </p:sp>
        <p:sp>
          <p:nvSpPr>
            <p:cNvPr id="97304" name="Text Box 27"/>
            <p:cNvSpPr txBox="1">
              <a:spLocks noChangeArrowheads="1"/>
            </p:cNvSpPr>
            <p:nvPr/>
          </p:nvSpPr>
          <p:spPr bwMode="auto">
            <a:xfrm>
              <a:off x="3080" y="2672"/>
              <a:ext cx="195"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dirty="0">
                  <a:solidFill>
                    <a:srgbClr val="009900"/>
                  </a:solidFill>
                  <a:cs typeface="Arial" charset="0"/>
                  <a:sym typeface="Symbol" pitchFamily="18" charset="2"/>
                </a:rPr>
                <a:t></a:t>
              </a:r>
            </a:p>
          </p:txBody>
        </p:sp>
      </p:grpSp>
      <p:sp>
        <p:nvSpPr>
          <p:cNvPr id="97302" name="Text Box 28"/>
          <p:cNvSpPr txBox="1">
            <a:spLocks noChangeArrowheads="1"/>
          </p:cNvSpPr>
          <p:nvPr/>
        </p:nvSpPr>
        <p:spPr bwMode="auto">
          <a:xfrm>
            <a:off x="947738" y="3306763"/>
            <a:ext cx="1822450" cy="396875"/>
          </a:xfrm>
          <a:prstGeom prst="rect">
            <a:avLst/>
          </a:prstGeom>
          <a:noFill/>
          <a:ln w="38100">
            <a:noFill/>
            <a:miter lim="800000"/>
            <a:headEnd/>
            <a:tailEnd/>
          </a:ln>
        </p:spPr>
        <p:txBody>
          <a:bodyPr>
            <a:spAutoFit/>
          </a:bodyPr>
          <a:lstStyle/>
          <a:p>
            <a:pPr>
              <a:buClrTx/>
              <a:buSzTx/>
              <a:buFontTx/>
              <a:buNone/>
            </a:pPr>
            <a:r>
              <a:rPr lang="en-US" sz="2000" i="1">
                <a:solidFill>
                  <a:schemeClr val="tx1"/>
                </a:solidFill>
                <a:cs typeface="Arial" charset="0"/>
              </a:rPr>
              <a:t>{x: x </a:t>
            </a:r>
            <a:r>
              <a:rPr lang="en-US" sz="2000" i="1">
                <a:solidFill>
                  <a:schemeClr val="tx1"/>
                </a:solidFill>
                <a:cs typeface="Arial" charset="0"/>
                <a:sym typeface="Math B" pitchFamily="2" charset="2"/>
              </a:rPr>
              <a:t> Even}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9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0" grpId="0"/>
      <p:bldP spid="12596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704850" y="419100"/>
            <a:ext cx="7772400" cy="838200"/>
          </a:xfrm>
        </p:spPr>
        <p:txBody>
          <a:bodyPr/>
          <a:lstStyle/>
          <a:p>
            <a:r>
              <a:rPr lang="en-US" smtClean="0"/>
              <a:t>Odd/Even Abstract Interpretation</a:t>
            </a:r>
            <a:endParaRPr lang="en-US" sz="4000" smtClean="0"/>
          </a:p>
        </p:txBody>
      </p:sp>
      <p:sp>
        <p:nvSpPr>
          <p:cNvPr id="98307" name="Text Box 3"/>
          <p:cNvSpPr txBox="1">
            <a:spLocks noChangeArrowheads="1"/>
          </p:cNvSpPr>
          <p:nvPr/>
        </p:nvSpPr>
        <p:spPr bwMode="auto">
          <a:xfrm>
            <a:off x="2311400" y="5113338"/>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Symbol" pitchFamily="18" charset="2"/>
              </a:rPr>
              <a:t></a:t>
            </a:r>
          </a:p>
        </p:txBody>
      </p:sp>
      <p:sp>
        <p:nvSpPr>
          <p:cNvPr id="98308" name="Text Box 4"/>
          <p:cNvSpPr txBox="1">
            <a:spLocks noChangeArrowheads="1"/>
          </p:cNvSpPr>
          <p:nvPr/>
        </p:nvSpPr>
        <p:spPr bwMode="auto">
          <a:xfrm>
            <a:off x="1671638" y="3225800"/>
            <a:ext cx="2203450"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 1, 5}</a:t>
            </a:r>
          </a:p>
        </p:txBody>
      </p:sp>
      <p:sp>
        <p:nvSpPr>
          <p:cNvPr id="98309" name="Text Box 5"/>
          <p:cNvSpPr txBox="1">
            <a:spLocks noChangeArrowheads="1"/>
          </p:cNvSpPr>
          <p:nvPr/>
        </p:nvSpPr>
        <p:spPr bwMode="auto">
          <a:xfrm>
            <a:off x="1858963" y="3902075"/>
            <a:ext cx="1379537"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{0,2}</a:t>
            </a:r>
          </a:p>
        </p:txBody>
      </p:sp>
      <p:sp>
        <p:nvSpPr>
          <p:cNvPr id="98310" name="Text Box 6"/>
          <p:cNvSpPr txBox="1">
            <a:spLocks noChangeArrowheads="1"/>
          </p:cNvSpPr>
          <p:nvPr/>
        </p:nvSpPr>
        <p:spPr bwMode="auto">
          <a:xfrm>
            <a:off x="2628900"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a:t>
            </a:r>
          </a:p>
        </p:txBody>
      </p:sp>
      <p:sp>
        <p:nvSpPr>
          <p:cNvPr id="98311" name="Text Box 7"/>
          <p:cNvSpPr txBox="1">
            <a:spLocks noChangeArrowheads="1"/>
          </p:cNvSpPr>
          <p:nvPr/>
        </p:nvSpPr>
        <p:spPr bwMode="auto">
          <a:xfrm>
            <a:off x="1749425"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a:t>
            </a:r>
          </a:p>
        </p:txBody>
      </p:sp>
      <p:sp>
        <p:nvSpPr>
          <p:cNvPr id="98312" name="Text Box 8"/>
          <p:cNvSpPr txBox="1">
            <a:spLocks noChangeArrowheads="1"/>
          </p:cNvSpPr>
          <p:nvPr/>
        </p:nvSpPr>
        <p:spPr bwMode="auto">
          <a:xfrm>
            <a:off x="7270750" y="5113338"/>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a:t>
            </a:r>
          </a:p>
        </p:txBody>
      </p:sp>
      <p:grpSp>
        <p:nvGrpSpPr>
          <p:cNvPr id="2" name="Group 9"/>
          <p:cNvGrpSpPr>
            <a:grpSpLocks/>
          </p:cNvGrpSpPr>
          <p:nvPr/>
        </p:nvGrpSpPr>
        <p:grpSpPr bwMode="auto">
          <a:xfrm>
            <a:off x="6554788" y="4197350"/>
            <a:ext cx="1876425" cy="457200"/>
            <a:chOff x="4193" y="2572"/>
            <a:chExt cx="1182" cy="288"/>
          </a:xfrm>
        </p:grpSpPr>
        <p:sp>
          <p:nvSpPr>
            <p:cNvPr id="98338"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E</a:t>
              </a:r>
            </a:p>
          </p:txBody>
        </p:sp>
        <p:sp>
          <p:nvSpPr>
            <p:cNvPr id="98339"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O</a:t>
              </a:r>
            </a:p>
          </p:txBody>
        </p:sp>
      </p:grpSp>
      <p:sp>
        <p:nvSpPr>
          <p:cNvPr id="98314" name="Text Box 12"/>
          <p:cNvSpPr txBox="1">
            <a:spLocks noChangeArrowheads="1"/>
          </p:cNvSpPr>
          <p:nvPr/>
        </p:nvSpPr>
        <p:spPr bwMode="auto">
          <a:xfrm>
            <a:off x="7283450" y="3127375"/>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a:t>
            </a:r>
          </a:p>
        </p:txBody>
      </p:sp>
      <p:sp>
        <p:nvSpPr>
          <p:cNvPr id="98315" name="Line 13"/>
          <p:cNvSpPr>
            <a:spLocks noChangeShapeType="1"/>
          </p:cNvSpPr>
          <p:nvPr/>
        </p:nvSpPr>
        <p:spPr bwMode="auto">
          <a:xfrm>
            <a:off x="6886575" y="4540250"/>
            <a:ext cx="536575" cy="792163"/>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8316" name="Line 14"/>
          <p:cNvSpPr>
            <a:spLocks noChangeShapeType="1"/>
          </p:cNvSpPr>
          <p:nvPr/>
        </p:nvSpPr>
        <p:spPr bwMode="auto">
          <a:xfrm rot="5400000">
            <a:off x="7438231" y="4674394"/>
            <a:ext cx="779463" cy="536575"/>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8317" name="Line 15"/>
          <p:cNvSpPr>
            <a:spLocks noChangeShapeType="1"/>
          </p:cNvSpPr>
          <p:nvPr/>
        </p:nvSpPr>
        <p:spPr bwMode="auto">
          <a:xfrm flipH="1">
            <a:off x="6886575" y="3473450"/>
            <a:ext cx="536575" cy="792163"/>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8318" name="Line 16"/>
          <p:cNvSpPr>
            <a:spLocks noChangeShapeType="1"/>
          </p:cNvSpPr>
          <p:nvPr/>
        </p:nvSpPr>
        <p:spPr bwMode="auto">
          <a:xfrm rot="16200000" flipH="1">
            <a:off x="7438231" y="3607594"/>
            <a:ext cx="779463" cy="536575"/>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8319" name="Line 17"/>
          <p:cNvSpPr>
            <a:spLocks noChangeShapeType="1"/>
          </p:cNvSpPr>
          <p:nvPr/>
        </p:nvSpPr>
        <p:spPr bwMode="auto">
          <a:xfrm>
            <a:off x="4889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8320" name="Line 18"/>
          <p:cNvSpPr>
            <a:spLocks noChangeShapeType="1"/>
          </p:cNvSpPr>
          <p:nvPr/>
        </p:nvSpPr>
        <p:spPr bwMode="auto">
          <a:xfrm flipH="1">
            <a:off x="26733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8321" name="Line 19"/>
          <p:cNvSpPr>
            <a:spLocks noChangeShapeType="1"/>
          </p:cNvSpPr>
          <p:nvPr/>
        </p:nvSpPr>
        <p:spPr bwMode="auto">
          <a:xfrm flipH="1">
            <a:off x="527050" y="2344738"/>
            <a:ext cx="2146300"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8322" name="Line 20"/>
          <p:cNvSpPr>
            <a:spLocks noChangeShapeType="1"/>
          </p:cNvSpPr>
          <p:nvPr/>
        </p:nvSpPr>
        <p:spPr bwMode="auto">
          <a:xfrm>
            <a:off x="2644775" y="2376488"/>
            <a:ext cx="2043113"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grpSp>
        <p:nvGrpSpPr>
          <p:cNvPr id="3" name="Group 21"/>
          <p:cNvGrpSpPr>
            <a:grpSpLocks/>
          </p:cNvGrpSpPr>
          <p:nvPr/>
        </p:nvGrpSpPr>
        <p:grpSpPr bwMode="auto">
          <a:xfrm>
            <a:off x="2141538" y="3481388"/>
            <a:ext cx="4584700" cy="1368425"/>
            <a:chOff x="1349" y="2193"/>
            <a:chExt cx="2888" cy="862"/>
          </a:xfrm>
        </p:grpSpPr>
        <p:sp>
          <p:nvSpPr>
            <p:cNvPr id="98332" name="Freeform 22"/>
            <p:cNvSpPr>
              <a:spLocks/>
            </p:cNvSpPr>
            <p:nvPr/>
          </p:nvSpPr>
          <p:spPr bwMode="auto">
            <a:xfrm rot="-184979">
              <a:off x="1349" y="2931"/>
              <a:ext cx="2883" cy="124"/>
            </a:xfrm>
            <a:custGeom>
              <a:avLst/>
              <a:gdLst>
                <a:gd name="T0" fmla="*/ 0 w 2985"/>
                <a:gd name="T1" fmla="*/ 0 h 418"/>
                <a:gd name="T2" fmla="*/ 1101 w 2985"/>
                <a:gd name="T3" fmla="*/ 0 h 418"/>
                <a:gd name="T4" fmla="*/ 2107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none" w="med" len="med"/>
              <a:tailEnd type="triangle" w="med" len="med"/>
            </a:ln>
          </p:spPr>
          <p:txBody>
            <a:bodyPr wrap="none" anchor="ctr"/>
            <a:lstStyle/>
            <a:p>
              <a:endParaRPr lang="en-US">
                <a:solidFill>
                  <a:schemeClr val="tx1"/>
                </a:solidFill>
              </a:endParaRPr>
            </a:p>
          </p:txBody>
        </p:sp>
        <p:sp>
          <p:nvSpPr>
            <p:cNvPr id="98333" name="Freeform 23"/>
            <p:cNvSpPr>
              <a:spLocks/>
            </p:cNvSpPr>
            <p:nvPr/>
          </p:nvSpPr>
          <p:spPr bwMode="auto">
            <a:xfrm rot="21373596" flipV="1">
              <a:off x="1913" y="2745"/>
              <a:ext cx="2299" cy="52"/>
            </a:xfrm>
            <a:custGeom>
              <a:avLst/>
              <a:gdLst>
                <a:gd name="T0" fmla="*/ 0 w 2985"/>
                <a:gd name="T1" fmla="*/ 0 h 418"/>
                <a:gd name="T2" fmla="*/ 115 w 2985"/>
                <a:gd name="T3" fmla="*/ 0 h 418"/>
                <a:gd name="T4" fmla="*/ 220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none" w="med" len="med"/>
              <a:tailEnd type="triangle" w="med" len="med"/>
            </a:ln>
          </p:spPr>
          <p:txBody>
            <a:bodyPr wrap="none" anchor="ctr"/>
            <a:lstStyle/>
            <a:p>
              <a:endParaRPr lang="en-US">
                <a:solidFill>
                  <a:schemeClr val="tx1"/>
                </a:solidFill>
              </a:endParaRPr>
            </a:p>
          </p:txBody>
        </p:sp>
        <p:sp>
          <p:nvSpPr>
            <p:cNvPr id="98334" name="Text Box 24"/>
            <p:cNvSpPr txBox="1">
              <a:spLocks noChangeArrowheads="1"/>
            </p:cNvSpPr>
            <p:nvPr/>
          </p:nvSpPr>
          <p:spPr bwMode="auto">
            <a:xfrm>
              <a:off x="3183" y="2746"/>
              <a:ext cx="237"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endParaRPr lang="en-US" altLang="en-US">
                <a:solidFill>
                  <a:schemeClr val="tx1"/>
                </a:solidFill>
                <a:latin typeface="Math A" pitchFamily="18" charset="2"/>
              </a:endParaRPr>
            </a:p>
          </p:txBody>
        </p:sp>
        <p:sp>
          <p:nvSpPr>
            <p:cNvPr id="98335" name="Text Box 25"/>
            <p:cNvSpPr txBox="1">
              <a:spLocks noChangeArrowheads="1"/>
            </p:cNvSpPr>
            <p:nvPr/>
          </p:nvSpPr>
          <p:spPr bwMode="auto">
            <a:xfrm>
              <a:off x="3183" y="2496"/>
              <a:ext cx="237"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endParaRPr lang="en-US" altLang="en-US">
                <a:solidFill>
                  <a:schemeClr val="tx1"/>
                </a:solidFill>
                <a:latin typeface="Math A" pitchFamily="18" charset="2"/>
              </a:endParaRPr>
            </a:p>
          </p:txBody>
        </p:sp>
        <p:sp>
          <p:nvSpPr>
            <p:cNvPr id="98336" name="Freeform 26"/>
            <p:cNvSpPr>
              <a:spLocks/>
            </p:cNvSpPr>
            <p:nvPr/>
          </p:nvSpPr>
          <p:spPr bwMode="auto">
            <a:xfrm rot="231270" flipV="1">
              <a:off x="1746" y="2403"/>
              <a:ext cx="2491" cy="191"/>
            </a:xfrm>
            <a:custGeom>
              <a:avLst/>
              <a:gdLst>
                <a:gd name="T0" fmla="*/ 0 w 2985"/>
                <a:gd name="T1" fmla="*/ 0 h 418"/>
                <a:gd name="T2" fmla="*/ 255 w 2985"/>
                <a:gd name="T3" fmla="*/ 0 h 418"/>
                <a:gd name="T4" fmla="*/ 489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none" w="med" len="med"/>
              <a:tailEnd type="triangle" w="med" len="med"/>
            </a:ln>
          </p:spPr>
          <p:txBody>
            <a:bodyPr wrap="none" anchor="ctr"/>
            <a:lstStyle/>
            <a:p>
              <a:endParaRPr lang="en-US">
                <a:solidFill>
                  <a:schemeClr val="tx1"/>
                </a:solidFill>
              </a:endParaRPr>
            </a:p>
          </p:txBody>
        </p:sp>
        <p:sp>
          <p:nvSpPr>
            <p:cNvPr id="98337" name="Text Box 27"/>
            <p:cNvSpPr txBox="1">
              <a:spLocks noChangeArrowheads="1"/>
            </p:cNvSpPr>
            <p:nvPr/>
          </p:nvSpPr>
          <p:spPr bwMode="auto">
            <a:xfrm>
              <a:off x="3192" y="2193"/>
              <a:ext cx="237"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endParaRPr lang="en-US" altLang="en-US">
                <a:solidFill>
                  <a:schemeClr val="tx1"/>
                </a:solidFill>
                <a:latin typeface="Math A" pitchFamily="18" charset="2"/>
              </a:endParaRPr>
            </a:p>
          </p:txBody>
        </p:sp>
      </p:grpSp>
      <p:sp>
        <p:nvSpPr>
          <p:cNvPr id="98324" name="Text Box 28"/>
          <p:cNvSpPr txBox="1">
            <a:spLocks noChangeArrowheads="1"/>
          </p:cNvSpPr>
          <p:nvPr/>
        </p:nvSpPr>
        <p:spPr bwMode="auto">
          <a:xfrm>
            <a:off x="712788" y="1974850"/>
            <a:ext cx="2432050" cy="457200"/>
          </a:xfrm>
          <a:prstGeom prst="rect">
            <a:avLst/>
          </a:prstGeom>
          <a:noFill/>
          <a:ln w="38100">
            <a:noFill/>
            <a:miter lim="800000"/>
            <a:headEnd/>
            <a:tailEnd/>
          </a:ln>
        </p:spPr>
        <p:txBody>
          <a:bodyPr wrap="none">
            <a:spAutoFit/>
          </a:bodyPr>
          <a:lstStyle/>
          <a:p>
            <a:pPr>
              <a:spcBef>
                <a:spcPct val="0"/>
              </a:spcBef>
              <a:buClrTx/>
              <a:buSzTx/>
              <a:buFontTx/>
              <a:buNone/>
            </a:pPr>
            <a:r>
              <a:rPr lang="en-US">
                <a:solidFill>
                  <a:schemeClr val="tx1"/>
                </a:solidFill>
                <a:cs typeface="Arial" charset="0"/>
              </a:rPr>
              <a:t>All concrete states</a:t>
            </a:r>
          </a:p>
        </p:txBody>
      </p:sp>
      <p:grpSp>
        <p:nvGrpSpPr>
          <p:cNvPr id="4" name="Group 29"/>
          <p:cNvGrpSpPr>
            <a:grpSpLocks/>
          </p:cNvGrpSpPr>
          <p:nvPr/>
        </p:nvGrpSpPr>
        <p:grpSpPr bwMode="auto">
          <a:xfrm>
            <a:off x="1906588" y="2701925"/>
            <a:ext cx="4889500" cy="1085850"/>
            <a:chOff x="1201" y="1702"/>
            <a:chExt cx="3080" cy="684"/>
          </a:xfrm>
        </p:grpSpPr>
        <p:sp>
          <p:nvSpPr>
            <p:cNvPr id="98330" name="Freeform 30"/>
            <p:cNvSpPr>
              <a:spLocks/>
            </p:cNvSpPr>
            <p:nvPr/>
          </p:nvSpPr>
          <p:spPr bwMode="auto">
            <a:xfrm rot="566972" flipH="1" flipV="1">
              <a:off x="1201" y="1922"/>
              <a:ext cx="3080" cy="464"/>
            </a:xfrm>
            <a:custGeom>
              <a:avLst/>
              <a:gdLst>
                <a:gd name="T0" fmla="*/ 0 w 2985"/>
                <a:gd name="T1" fmla="*/ 70 h 418"/>
                <a:gd name="T2" fmla="*/ 2132 w 2985"/>
                <a:gd name="T3" fmla="*/ 1177 h 418"/>
                <a:gd name="T4" fmla="*/ 4083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rgbClr val="009900"/>
              </a:solidFill>
              <a:prstDash val="solid"/>
              <a:round/>
              <a:headEnd type="none" w="med" len="med"/>
              <a:tailEnd type="triangle" w="med" len="med"/>
            </a:ln>
          </p:spPr>
          <p:txBody>
            <a:bodyPr wrap="none" anchor="ctr"/>
            <a:lstStyle/>
            <a:p>
              <a:endParaRPr lang="en-US">
                <a:solidFill>
                  <a:schemeClr val="tx1"/>
                </a:solidFill>
              </a:endParaRPr>
            </a:p>
          </p:txBody>
        </p:sp>
        <p:sp>
          <p:nvSpPr>
            <p:cNvPr id="98331" name="Text Box 31"/>
            <p:cNvSpPr txBox="1">
              <a:spLocks noChangeArrowheads="1"/>
            </p:cNvSpPr>
            <p:nvPr/>
          </p:nvSpPr>
          <p:spPr bwMode="auto">
            <a:xfrm>
              <a:off x="2950" y="1702"/>
              <a:ext cx="195"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cs typeface="Arial" charset="0"/>
                  <a:sym typeface="Symbol" pitchFamily="18" charset="2"/>
                </a:rPr>
                <a:t></a:t>
              </a:r>
            </a:p>
          </p:txBody>
        </p:sp>
      </p:grpSp>
      <p:grpSp>
        <p:nvGrpSpPr>
          <p:cNvPr id="5" name="Group 32"/>
          <p:cNvGrpSpPr>
            <a:grpSpLocks/>
          </p:cNvGrpSpPr>
          <p:nvPr/>
        </p:nvGrpSpPr>
        <p:grpSpPr bwMode="auto">
          <a:xfrm>
            <a:off x="1916113" y="2806700"/>
            <a:ext cx="4889500" cy="990600"/>
            <a:chOff x="1207" y="1798"/>
            <a:chExt cx="3080" cy="624"/>
          </a:xfrm>
        </p:grpSpPr>
        <p:sp>
          <p:nvSpPr>
            <p:cNvPr id="98328" name="Freeform 33"/>
            <p:cNvSpPr>
              <a:spLocks/>
            </p:cNvSpPr>
            <p:nvPr/>
          </p:nvSpPr>
          <p:spPr bwMode="auto">
            <a:xfrm rot="566972" flipH="1" flipV="1">
              <a:off x="1207" y="1958"/>
              <a:ext cx="3080" cy="464"/>
            </a:xfrm>
            <a:custGeom>
              <a:avLst/>
              <a:gdLst>
                <a:gd name="T0" fmla="*/ 0 w 2985"/>
                <a:gd name="T1" fmla="*/ 70 h 418"/>
                <a:gd name="T2" fmla="*/ 2132 w 2985"/>
                <a:gd name="T3" fmla="*/ 1177 h 418"/>
                <a:gd name="T4" fmla="*/ 4083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triangle" w="med" len="med"/>
              <a:tailEnd type="none" w="med" len="med"/>
            </a:ln>
          </p:spPr>
          <p:txBody>
            <a:bodyPr wrap="none" anchor="ctr"/>
            <a:lstStyle/>
            <a:p>
              <a:endParaRPr lang="en-US">
                <a:solidFill>
                  <a:schemeClr val="tx1"/>
                </a:solidFill>
              </a:endParaRPr>
            </a:p>
          </p:txBody>
        </p:sp>
        <p:sp>
          <p:nvSpPr>
            <p:cNvPr id="98329" name="Text Box 34"/>
            <p:cNvSpPr txBox="1">
              <a:spLocks noChangeArrowheads="1"/>
            </p:cNvSpPr>
            <p:nvPr/>
          </p:nvSpPr>
          <p:spPr bwMode="auto">
            <a:xfrm>
              <a:off x="3095" y="1798"/>
              <a:ext cx="237"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p>
          </p:txBody>
        </p:sp>
      </p:grpSp>
      <p:sp>
        <p:nvSpPr>
          <p:cNvPr id="98327" name="Text Box 35"/>
          <p:cNvSpPr txBox="1">
            <a:spLocks noChangeArrowheads="1"/>
          </p:cNvSpPr>
          <p:nvPr/>
        </p:nvSpPr>
        <p:spPr bwMode="auto">
          <a:xfrm>
            <a:off x="639763" y="3386138"/>
            <a:ext cx="1822450" cy="396875"/>
          </a:xfrm>
          <a:prstGeom prst="rect">
            <a:avLst/>
          </a:prstGeom>
          <a:noFill/>
          <a:ln w="38100">
            <a:noFill/>
            <a:miter lim="800000"/>
            <a:headEnd/>
            <a:tailEnd/>
          </a:ln>
        </p:spPr>
        <p:txBody>
          <a:bodyPr>
            <a:spAutoFit/>
          </a:bodyPr>
          <a:lstStyle/>
          <a:p>
            <a:pPr>
              <a:buClrTx/>
              <a:buSzTx/>
              <a:buFontTx/>
              <a:buNone/>
            </a:pPr>
            <a:r>
              <a:rPr lang="en-US" sz="2000" i="1">
                <a:solidFill>
                  <a:schemeClr val="tx1"/>
                </a:solidFill>
                <a:cs typeface="Arial" charset="0"/>
              </a:rPr>
              <a:t>{x: x </a:t>
            </a:r>
            <a:r>
              <a:rPr lang="en-US" sz="2000" i="1">
                <a:solidFill>
                  <a:schemeClr val="tx1"/>
                </a:solidFill>
                <a:cs typeface="Arial" charset="0"/>
                <a:sym typeface="Math B" pitchFamily="2" charset="2"/>
              </a:rPr>
              <a:t> Even}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smtClean="0"/>
              <a:t>Motivation</a:t>
            </a:r>
          </a:p>
          <a:p>
            <a:r>
              <a:rPr lang="en-US" dirty="0" smtClean="0"/>
              <a:t>The main idea in static analysis</a:t>
            </a:r>
          </a:p>
          <a:p>
            <a:r>
              <a:rPr lang="en-US" dirty="0" smtClean="0"/>
              <a:t>A simple example</a:t>
            </a:r>
          </a:p>
          <a:p>
            <a:r>
              <a:rPr lang="en-US" dirty="0" smtClean="0"/>
              <a:t>Interval analysis</a:t>
            </a:r>
          </a:p>
          <a:p>
            <a:r>
              <a:rPr lang="en-US" dirty="0" smtClean="0"/>
              <a:t>Success stories</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60413" y="419100"/>
            <a:ext cx="7772400" cy="838200"/>
          </a:xfrm>
        </p:spPr>
        <p:txBody>
          <a:bodyPr/>
          <a:lstStyle/>
          <a:p>
            <a:r>
              <a:rPr lang="en-US" smtClean="0">
                <a:solidFill>
                  <a:schemeClr val="tx1"/>
                </a:solidFill>
              </a:rPr>
              <a:t>Odd/Even Abstract Interpretation</a:t>
            </a:r>
            <a:endParaRPr lang="en-US" sz="4000" smtClean="0">
              <a:solidFill>
                <a:schemeClr val="tx1"/>
              </a:solidFill>
            </a:endParaRPr>
          </a:p>
        </p:txBody>
      </p:sp>
      <p:sp>
        <p:nvSpPr>
          <p:cNvPr id="99331" name="Text Box 3"/>
          <p:cNvSpPr txBox="1">
            <a:spLocks noChangeArrowheads="1"/>
          </p:cNvSpPr>
          <p:nvPr/>
        </p:nvSpPr>
        <p:spPr bwMode="auto">
          <a:xfrm>
            <a:off x="2311400" y="5113338"/>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Symbol" pitchFamily="18" charset="2"/>
              </a:rPr>
              <a:t></a:t>
            </a:r>
          </a:p>
        </p:txBody>
      </p:sp>
      <p:sp>
        <p:nvSpPr>
          <p:cNvPr id="99332" name="Text Box 4"/>
          <p:cNvSpPr txBox="1">
            <a:spLocks noChangeArrowheads="1"/>
          </p:cNvSpPr>
          <p:nvPr/>
        </p:nvSpPr>
        <p:spPr bwMode="auto">
          <a:xfrm>
            <a:off x="1671638" y="3225800"/>
            <a:ext cx="2203450"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 1, 5}</a:t>
            </a:r>
          </a:p>
        </p:txBody>
      </p:sp>
      <p:sp>
        <p:nvSpPr>
          <p:cNvPr id="99333" name="Text Box 5"/>
          <p:cNvSpPr txBox="1">
            <a:spLocks noChangeArrowheads="1"/>
          </p:cNvSpPr>
          <p:nvPr/>
        </p:nvSpPr>
        <p:spPr bwMode="auto">
          <a:xfrm>
            <a:off x="1858963" y="3902075"/>
            <a:ext cx="1379537"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{0,2}</a:t>
            </a:r>
          </a:p>
        </p:txBody>
      </p:sp>
      <p:sp>
        <p:nvSpPr>
          <p:cNvPr id="99334" name="Text Box 6"/>
          <p:cNvSpPr txBox="1">
            <a:spLocks noChangeArrowheads="1"/>
          </p:cNvSpPr>
          <p:nvPr/>
        </p:nvSpPr>
        <p:spPr bwMode="auto">
          <a:xfrm>
            <a:off x="2628900"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{2}</a:t>
            </a:r>
          </a:p>
        </p:txBody>
      </p:sp>
      <p:sp>
        <p:nvSpPr>
          <p:cNvPr id="99335" name="Text Box 7"/>
          <p:cNvSpPr txBox="1">
            <a:spLocks noChangeArrowheads="1"/>
          </p:cNvSpPr>
          <p:nvPr/>
        </p:nvSpPr>
        <p:spPr bwMode="auto">
          <a:xfrm>
            <a:off x="1749425" y="4418013"/>
            <a:ext cx="79692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rPr>
              <a:t>{0}</a:t>
            </a:r>
          </a:p>
        </p:txBody>
      </p:sp>
      <p:sp>
        <p:nvSpPr>
          <p:cNvPr id="99336" name="Text Box 8"/>
          <p:cNvSpPr txBox="1">
            <a:spLocks noChangeArrowheads="1"/>
          </p:cNvSpPr>
          <p:nvPr/>
        </p:nvSpPr>
        <p:spPr bwMode="auto">
          <a:xfrm>
            <a:off x="7270750" y="5113338"/>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a:t>
            </a:r>
          </a:p>
        </p:txBody>
      </p:sp>
      <p:grpSp>
        <p:nvGrpSpPr>
          <p:cNvPr id="2" name="Group 9"/>
          <p:cNvGrpSpPr>
            <a:grpSpLocks/>
          </p:cNvGrpSpPr>
          <p:nvPr/>
        </p:nvGrpSpPr>
        <p:grpSpPr bwMode="auto">
          <a:xfrm>
            <a:off x="6554788" y="4197350"/>
            <a:ext cx="1876425" cy="457200"/>
            <a:chOff x="4193" y="2572"/>
            <a:chExt cx="1182" cy="288"/>
          </a:xfrm>
        </p:grpSpPr>
        <p:sp>
          <p:nvSpPr>
            <p:cNvPr id="99357" name="Text Box 10"/>
            <p:cNvSpPr txBox="1">
              <a:spLocks noChangeArrowheads="1"/>
            </p:cNvSpPr>
            <p:nvPr/>
          </p:nvSpPr>
          <p:spPr bwMode="auto">
            <a:xfrm>
              <a:off x="4193" y="2572"/>
              <a:ext cx="290" cy="288"/>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E</a:t>
              </a:r>
            </a:p>
          </p:txBody>
        </p:sp>
        <p:sp>
          <p:nvSpPr>
            <p:cNvPr id="99358" name="Text Box 11"/>
            <p:cNvSpPr txBox="1">
              <a:spLocks noChangeArrowheads="1"/>
            </p:cNvSpPr>
            <p:nvPr/>
          </p:nvSpPr>
          <p:spPr bwMode="auto">
            <a:xfrm>
              <a:off x="5085" y="2572"/>
              <a:ext cx="290" cy="288"/>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O</a:t>
              </a:r>
            </a:p>
          </p:txBody>
        </p:sp>
      </p:grpSp>
      <p:sp>
        <p:nvSpPr>
          <p:cNvPr id="99338" name="Text Box 12"/>
          <p:cNvSpPr txBox="1">
            <a:spLocks noChangeArrowheads="1"/>
          </p:cNvSpPr>
          <p:nvPr/>
        </p:nvSpPr>
        <p:spPr bwMode="auto">
          <a:xfrm>
            <a:off x="7283450" y="3127375"/>
            <a:ext cx="460375" cy="457200"/>
          </a:xfrm>
          <a:prstGeom prst="rect">
            <a:avLst/>
          </a:prstGeom>
          <a:noFill/>
          <a:ln w="38100">
            <a:noFill/>
            <a:miter lim="800000"/>
            <a:headEnd/>
            <a:tailEnd/>
          </a:ln>
        </p:spPr>
        <p:txBody>
          <a:bodyPr>
            <a:spAutoFit/>
          </a:bodyPr>
          <a:lstStyle/>
          <a:p>
            <a:pPr>
              <a:buClrTx/>
              <a:buSzTx/>
              <a:buFontTx/>
              <a:buNone/>
            </a:pPr>
            <a:r>
              <a:rPr lang="en-US">
                <a:solidFill>
                  <a:schemeClr val="tx1"/>
                </a:solidFill>
                <a:cs typeface="Arial" charset="0"/>
                <a:sym typeface="Math B" pitchFamily="2" charset="2"/>
              </a:rPr>
              <a:t>?</a:t>
            </a:r>
          </a:p>
        </p:txBody>
      </p:sp>
      <p:sp>
        <p:nvSpPr>
          <p:cNvPr id="99339" name="Line 13"/>
          <p:cNvSpPr>
            <a:spLocks noChangeShapeType="1"/>
          </p:cNvSpPr>
          <p:nvPr/>
        </p:nvSpPr>
        <p:spPr bwMode="auto">
          <a:xfrm>
            <a:off x="6886575" y="4540250"/>
            <a:ext cx="536575" cy="792163"/>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9340" name="Line 14"/>
          <p:cNvSpPr>
            <a:spLocks noChangeShapeType="1"/>
          </p:cNvSpPr>
          <p:nvPr/>
        </p:nvSpPr>
        <p:spPr bwMode="auto">
          <a:xfrm rot="5400000">
            <a:off x="7438231" y="4674394"/>
            <a:ext cx="779463" cy="536575"/>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9341" name="Line 15"/>
          <p:cNvSpPr>
            <a:spLocks noChangeShapeType="1"/>
          </p:cNvSpPr>
          <p:nvPr/>
        </p:nvSpPr>
        <p:spPr bwMode="auto">
          <a:xfrm flipH="1">
            <a:off x="6886575" y="3473450"/>
            <a:ext cx="536575" cy="792163"/>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9342" name="Line 16"/>
          <p:cNvSpPr>
            <a:spLocks noChangeShapeType="1"/>
          </p:cNvSpPr>
          <p:nvPr/>
        </p:nvSpPr>
        <p:spPr bwMode="auto">
          <a:xfrm rot="16200000" flipH="1">
            <a:off x="7438231" y="3607594"/>
            <a:ext cx="779463" cy="536575"/>
          </a:xfrm>
          <a:prstGeom prst="line">
            <a:avLst/>
          </a:prstGeom>
          <a:noFill/>
          <a:ln w="38100">
            <a:solidFill>
              <a:srgbClr val="FF0000"/>
            </a:solidFill>
            <a:round/>
            <a:headEnd/>
            <a:tailEnd/>
          </a:ln>
        </p:spPr>
        <p:txBody>
          <a:bodyPr wrap="none" anchor="ctr"/>
          <a:lstStyle/>
          <a:p>
            <a:endParaRPr lang="en-US">
              <a:solidFill>
                <a:schemeClr val="tx1"/>
              </a:solidFill>
            </a:endParaRPr>
          </a:p>
        </p:txBody>
      </p:sp>
      <p:sp>
        <p:nvSpPr>
          <p:cNvPr id="99343" name="Line 17"/>
          <p:cNvSpPr>
            <a:spLocks noChangeShapeType="1"/>
          </p:cNvSpPr>
          <p:nvPr/>
        </p:nvSpPr>
        <p:spPr bwMode="auto">
          <a:xfrm>
            <a:off x="4889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9344" name="Line 18"/>
          <p:cNvSpPr>
            <a:spLocks noChangeShapeType="1"/>
          </p:cNvSpPr>
          <p:nvPr/>
        </p:nvSpPr>
        <p:spPr bwMode="auto">
          <a:xfrm flipH="1">
            <a:off x="2673350" y="3871913"/>
            <a:ext cx="1973263" cy="1346200"/>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9345" name="Line 19"/>
          <p:cNvSpPr>
            <a:spLocks noChangeShapeType="1"/>
          </p:cNvSpPr>
          <p:nvPr/>
        </p:nvSpPr>
        <p:spPr bwMode="auto">
          <a:xfrm flipH="1">
            <a:off x="527050" y="2344738"/>
            <a:ext cx="2146300"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9346" name="Line 20"/>
          <p:cNvSpPr>
            <a:spLocks noChangeShapeType="1"/>
          </p:cNvSpPr>
          <p:nvPr/>
        </p:nvSpPr>
        <p:spPr bwMode="auto">
          <a:xfrm>
            <a:off x="2644775" y="2376488"/>
            <a:ext cx="2043113" cy="1501775"/>
          </a:xfrm>
          <a:prstGeom prst="line">
            <a:avLst/>
          </a:prstGeom>
          <a:noFill/>
          <a:ln w="38100">
            <a:solidFill>
              <a:schemeClr val="tx1"/>
            </a:solidFill>
            <a:round/>
            <a:headEnd/>
            <a:tailEnd/>
          </a:ln>
        </p:spPr>
        <p:txBody>
          <a:bodyPr wrap="none" anchor="ctr"/>
          <a:lstStyle/>
          <a:p>
            <a:endParaRPr lang="en-US">
              <a:solidFill>
                <a:schemeClr val="tx1"/>
              </a:solidFill>
            </a:endParaRPr>
          </a:p>
        </p:txBody>
      </p:sp>
      <p:sp>
        <p:nvSpPr>
          <p:cNvPr id="99347" name="Freeform 21"/>
          <p:cNvSpPr>
            <a:spLocks/>
          </p:cNvSpPr>
          <p:nvPr/>
        </p:nvSpPr>
        <p:spPr bwMode="auto">
          <a:xfrm rot="-184979">
            <a:off x="2824163" y="3509963"/>
            <a:ext cx="4576762" cy="196850"/>
          </a:xfrm>
          <a:custGeom>
            <a:avLst/>
            <a:gdLst>
              <a:gd name="T0" fmla="*/ 0 w 2985"/>
              <a:gd name="T1" fmla="*/ 2147483647 h 418"/>
              <a:gd name="T2" fmla="*/ 2147483647 w 2985"/>
              <a:gd name="T3" fmla="*/ 2147483647 h 418"/>
              <a:gd name="T4" fmla="*/ 2147483647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none" w="med" len="med"/>
            <a:tailEnd type="triangle" w="med" len="med"/>
          </a:ln>
        </p:spPr>
        <p:txBody>
          <a:bodyPr wrap="none" anchor="ctr"/>
          <a:lstStyle/>
          <a:p>
            <a:endParaRPr lang="en-US">
              <a:solidFill>
                <a:schemeClr val="tx1"/>
              </a:solidFill>
            </a:endParaRPr>
          </a:p>
        </p:txBody>
      </p:sp>
      <p:sp>
        <p:nvSpPr>
          <p:cNvPr id="99348" name="Text Box 22"/>
          <p:cNvSpPr txBox="1">
            <a:spLocks noChangeArrowheads="1"/>
          </p:cNvSpPr>
          <p:nvPr/>
        </p:nvSpPr>
        <p:spPr bwMode="auto">
          <a:xfrm>
            <a:off x="4830763" y="3343275"/>
            <a:ext cx="376237" cy="457200"/>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endParaRPr lang="en-US" altLang="en-US">
              <a:solidFill>
                <a:schemeClr val="tx1"/>
              </a:solidFill>
              <a:latin typeface="Math A" pitchFamily="18" charset="2"/>
            </a:endParaRPr>
          </a:p>
        </p:txBody>
      </p:sp>
      <p:sp>
        <p:nvSpPr>
          <p:cNvPr id="99349" name="Text Box 23"/>
          <p:cNvSpPr txBox="1">
            <a:spLocks noChangeArrowheads="1"/>
          </p:cNvSpPr>
          <p:nvPr/>
        </p:nvSpPr>
        <p:spPr bwMode="auto">
          <a:xfrm>
            <a:off x="712788" y="1974850"/>
            <a:ext cx="2432050" cy="457200"/>
          </a:xfrm>
          <a:prstGeom prst="rect">
            <a:avLst/>
          </a:prstGeom>
          <a:noFill/>
          <a:ln w="38100">
            <a:noFill/>
            <a:miter lim="800000"/>
            <a:headEnd/>
            <a:tailEnd/>
          </a:ln>
        </p:spPr>
        <p:txBody>
          <a:bodyPr wrap="none">
            <a:spAutoFit/>
          </a:bodyPr>
          <a:lstStyle/>
          <a:p>
            <a:pPr>
              <a:spcBef>
                <a:spcPct val="0"/>
              </a:spcBef>
              <a:buClrTx/>
              <a:buSzTx/>
              <a:buFontTx/>
              <a:buNone/>
            </a:pPr>
            <a:r>
              <a:rPr lang="en-US">
                <a:solidFill>
                  <a:schemeClr val="tx1"/>
                </a:solidFill>
                <a:cs typeface="Arial" charset="0"/>
              </a:rPr>
              <a:t>All concrete states</a:t>
            </a:r>
          </a:p>
        </p:txBody>
      </p:sp>
      <p:sp>
        <p:nvSpPr>
          <p:cNvPr id="99350" name="Text Box 24"/>
          <p:cNvSpPr txBox="1">
            <a:spLocks noChangeArrowheads="1"/>
          </p:cNvSpPr>
          <p:nvPr/>
        </p:nvSpPr>
        <p:spPr bwMode="auto">
          <a:xfrm>
            <a:off x="639763" y="3400425"/>
            <a:ext cx="1822450" cy="396875"/>
          </a:xfrm>
          <a:prstGeom prst="rect">
            <a:avLst/>
          </a:prstGeom>
          <a:noFill/>
          <a:ln w="38100">
            <a:noFill/>
            <a:miter lim="800000"/>
            <a:headEnd/>
            <a:tailEnd/>
          </a:ln>
        </p:spPr>
        <p:txBody>
          <a:bodyPr>
            <a:spAutoFit/>
          </a:bodyPr>
          <a:lstStyle/>
          <a:p>
            <a:pPr>
              <a:buClrTx/>
              <a:buSzTx/>
              <a:buFontTx/>
              <a:buNone/>
            </a:pPr>
            <a:r>
              <a:rPr lang="en-US" sz="2000" i="1">
                <a:solidFill>
                  <a:schemeClr val="tx1"/>
                </a:solidFill>
                <a:cs typeface="Arial" charset="0"/>
              </a:rPr>
              <a:t>{x: x </a:t>
            </a:r>
            <a:r>
              <a:rPr lang="en-US" sz="2000" i="1">
                <a:solidFill>
                  <a:schemeClr val="tx1"/>
                </a:solidFill>
                <a:cs typeface="Arial" charset="0"/>
                <a:sym typeface="Math B" pitchFamily="2" charset="2"/>
              </a:rPr>
              <a:t> Even}</a:t>
            </a:r>
          </a:p>
        </p:txBody>
      </p:sp>
      <p:grpSp>
        <p:nvGrpSpPr>
          <p:cNvPr id="3" name="Group 25"/>
          <p:cNvGrpSpPr>
            <a:grpSpLocks/>
          </p:cNvGrpSpPr>
          <p:nvPr/>
        </p:nvGrpSpPr>
        <p:grpSpPr bwMode="auto">
          <a:xfrm>
            <a:off x="2716213" y="1685925"/>
            <a:ext cx="4889500" cy="1085850"/>
            <a:chOff x="1201" y="1702"/>
            <a:chExt cx="3080" cy="684"/>
          </a:xfrm>
        </p:grpSpPr>
        <p:sp>
          <p:nvSpPr>
            <p:cNvPr id="99355" name="Freeform 26"/>
            <p:cNvSpPr>
              <a:spLocks/>
            </p:cNvSpPr>
            <p:nvPr/>
          </p:nvSpPr>
          <p:spPr bwMode="auto">
            <a:xfrm rot="566972" flipH="1" flipV="1">
              <a:off x="1201" y="1922"/>
              <a:ext cx="3080" cy="464"/>
            </a:xfrm>
            <a:custGeom>
              <a:avLst/>
              <a:gdLst>
                <a:gd name="T0" fmla="*/ 0 w 2985"/>
                <a:gd name="T1" fmla="*/ 70 h 418"/>
                <a:gd name="T2" fmla="*/ 2132 w 2985"/>
                <a:gd name="T3" fmla="*/ 1177 h 418"/>
                <a:gd name="T4" fmla="*/ 4083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rgbClr val="009900"/>
              </a:solidFill>
              <a:prstDash val="solid"/>
              <a:round/>
              <a:headEnd type="none" w="med" len="med"/>
              <a:tailEnd type="triangle" w="med" len="med"/>
            </a:ln>
          </p:spPr>
          <p:txBody>
            <a:bodyPr wrap="none" anchor="ctr"/>
            <a:lstStyle/>
            <a:p>
              <a:endParaRPr lang="en-US">
                <a:solidFill>
                  <a:schemeClr val="tx1"/>
                </a:solidFill>
              </a:endParaRPr>
            </a:p>
          </p:txBody>
        </p:sp>
        <p:sp>
          <p:nvSpPr>
            <p:cNvPr id="99356" name="Text Box 27"/>
            <p:cNvSpPr txBox="1">
              <a:spLocks noChangeArrowheads="1"/>
            </p:cNvSpPr>
            <p:nvPr/>
          </p:nvSpPr>
          <p:spPr bwMode="auto">
            <a:xfrm>
              <a:off x="2950" y="1702"/>
              <a:ext cx="195"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cs typeface="Arial" charset="0"/>
                  <a:sym typeface="Symbol" pitchFamily="18" charset="2"/>
                </a:rPr>
                <a:t></a:t>
              </a:r>
            </a:p>
          </p:txBody>
        </p:sp>
      </p:grpSp>
      <p:grpSp>
        <p:nvGrpSpPr>
          <p:cNvPr id="4" name="Group 28"/>
          <p:cNvGrpSpPr>
            <a:grpSpLocks/>
          </p:cNvGrpSpPr>
          <p:nvPr/>
        </p:nvGrpSpPr>
        <p:grpSpPr bwMode="auto">
          <a:xfrm>
            <a:off x="2693988" y="1774825"/>
            <a:ext cx="4889500" cy="990600"/>
            <a:chOff x="1207" y="1798"/>
            <a:chExt cx="3080" cy="624"/>
          </a:xfrm>
        </p:grpSpPr>
        <p:sp>
          <p:nvSpPr>
            <p:cNvPr id="99353" name="Freeform 29"/>
            <p:cNvSpPr>
              <a:spLocks/>
            </p:cNvSpPr>
            <p:nvPr/>
          </p:nvSpPr>
          <p:spPr bwMode="auto">
            <a:xfrm rot="566972" flipH="1" flipV="1">
              <a:off x="1207" y="1958"/>
              <a:ext cx="3080" cy="464"/>
            </a:xfrm>
            <a:custGeom>
              <a:avLst/>
              <a:gdLst>
                <a:gd name="T0" fmla="*/ 0 w 2985"/>
                <a:gd name="T1" fmla="*/ 70 h 418"/>
                <a:gd name="T2" fmla="*/ 2132 w 2985"/>
                <a:gd name="T3" fmla="*/ 1177 h 418"/>
                <a:gd name="T4" fmla="*/ 4083 w 2985"/>
                <a:gd name="T5" fmla="*/ 0 h 418"/>
                <a:gd name="T6" fmla="*/ 0 60000 65536"/>
                <a:gd name="T7" fmla="*/ 0 60000 65536"/>
                <a:gd name="T8" fmla="*/ 0 60000 65536"/>
                <a:gd name="T9" fmla="*/ 0 w 2985"/>
                <a:gd name="T10" fmla="*/ 0 h 418"/>
                <a:gd name="T11" fmla="*/ 2985 w 2985"/>
                <a:gd name="T12" fmla="*/ 418 h 418"/>
              </a:gdLst>
              <a:ahLst/>
              <a:cxnLst>
                <a:cxn ang="T6">
                  <a:pos x="T0" y="T1"/>
                </a:cxn>
                <a:cxn ang="T7">
                  <a:pos x="T2" y="T3"/>
                </a:cxn>
                <a:cxn ang="T8">
                  <a:pos x="T4" y="T5"/>
                </a:cxn>
              </a:cxnLst>
              <a:rect l="T9" t="T10" r="T11" b="T12"/>
              <a:pathLst>
                <a:path w="2985" h="418">
                  <a:moveTo>
                    <a:pt x="0" y="24"/>
                  </a:moveTo>
                  <a:cubicBezTo>
                    <a:pt x="530" y="221"/>
                    <a:pt x="1061" y="418"/>
                    <a:pt x="1558" y="414"/>
                  </a:cubicBezTo>
                  <a:cubicBezTo>
                    <a:pt x="2055" y="410"/>
                    <a:pt x="2747" y="69"/>
                    <a:pt x="2985" y="0"/>
                  </a:cubicBezTo>
                </a:path>
              </a:pathLst>
            </a:custGeom>
            <a:noFill/>
            <a:ln w="38100" cap="flat" cmpd="sng">
              <a:solidFill>
                <a:schemeClr val="tx1"/>
              </a:solidFill>
              <a:prstDash val="solid"/>
              <a:round/>
              <a:headEnd type="triangle" w="med" len="med"/>
              <a:tailEnd type="none" w="med" len="med"/>
            </a:ln>
          </p:spPr>
          <p:txBody>
            <a:bodyPr wrap="none" anchor="ctr"/>
            <a:lstStyle/>
            <a:p>
              <a:endParaRPr lang="en-US">
                <a:solidFill>
                  <a:schemeClr val="tx1"/>
                </a:solidFill>
              </a:endParaRPr>
            </a:p>
          </p:txBody>
        </p:sp>
        <p:sp>
          <p:nvSpPr>
            <p:cNvPr id="99354" name="Text Box 30"/>
            <p:cNvSpPr txBox="1">
              <a:spLocks noChangeArrowheads="1"/>
            </p:cNvSpPr>
            <p:nvPr/>
          </p:nvSpPr>
          <p:spPr bwMode="auto">
            <a:xfrm>
              <a:off x="3095" y="1798"/>
              <a:ext cx="237" cy="288"/>
            </a:xfrm>
            <a:prstGeom prst="rect">
              <a:avLst/>
            </a:prstGeom>
            <a:noFill/>
            <a:ln w="9525">
              <a:noFill/>
              <a:miter lim="800000"/>
              <a:headEnd/>
              <a:tailEnd/>
            </a:ln>
          </p:spPr>
          <p:txBody>
            <a:bodyPr wrap="none" anchor="ctr">
              <a:spAutoFit/>
            </a:bodyPr>
            <a:lstStyle/>
            <a:p>
              <a:pPr>
                <a:spcBef>
                  <a:spcPct val="0"/>
                </a:spcBef>
                <a:buClrTx/>
                <a:buSzTx/>
                <a:buFontTx/>
                <a:buNone/>
              </a:pPr>
              <a:r>
                <a:rPr lang="en-US" altLang="en-US">
                  <a:solidFill>
                    <a:schemeClr val="tx1"/>
                  </a:solidFill>
                  <a:latin typeface="Math A" pitchFamily="18" charset="2"/>
                  <a:sym typeface="Symbol" pitchFamily="18" charset="2"/>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81000" y="222250"/>
            <a:ext cx="7772400" cy="844550"/>
          </a:xfrm>
        </p:spPr>
        <p:txBody>
          <a:bodyPr/>
          <a:lstStyle/>
          <a:p>
            <a:r>
              <a:rPr lang="en-US" smtClean="0"/>
              <a:t>Example Program</a:t>
            </a:r>
          </a:p>
        </p:txBody>
      </p:sp>
      <p:sp>
        <p:nvSpPr>
          <p:cNvPr id="100355" name="Text Box 3"/>
          <p:cNvSpPr txBox="1">
            <a:spLocks noChangeArrowheads="1"/>
          </p:cNvSpPr>
          <p:nvPr/>
        </p:nvSpPr>
        <p:spPr bwMode="auto">
          <a:xfrm>
            <a:off x="381000" y="1943100"/>
            <a:ext cx="7772400" cy="3047630"/>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endParaRPr lang="en-US" b="1" dirty="0">
              <a:solidFill>
                <a:schemeClr val="tx1"/>
              </a:solidFill>
            </a:endParaRPr>
          </a:p>
          <a:p>
            <a:pPr algn="l">
              <a:buFont typeface="Monotype Sorts" pitchFamily="2" charset="2"/>
              <a:buNone/>
            </a:pPr>
            <a:r>
              <a:rPr lang="en-US" dirty="0">
                <a:solidFill>
                  <a:schemeClr val="tx1"/>
                </a:solidFill>
              </a:rPr>
              <a:t>while  (x !=1)</a:t>
            </a:r>
            <a:r>
              <a:rPr lang="en-US" baseline="30000" dirty="0">
                <a:solidFill>
                  <a:schemeClr val="tx1"/>
                </a:solidFill>
              </a:rPr>
              <a:t> </a:t>
            </a:r>
            <a:r>
              <a:rPr lang="en-US" dirty="0">
                <a:solidFill>
                  <a:schemeClr val="tx1"/>
                </a:solidFill>
              </a:rPr>
              <a:t>  do { </a:t>
            </a:r>
            <a:r>
              <a:rPr lang="en-US" b="1" dirty="0">
                <a:solidFill>
                  <a:schemeClr val="tx1"/>
                </a:solidFill>
              </a:rPr>
              <a:t>  </a:t>
            </a:r>
          </a:p>
          <a:p>
            <a:pPr algn="l">
              <a:buFont typeface="Monotype Sorts" pitchFamily="2" charset="2"/>
              <a:buNone/>
            </a:pPr>
            <a:r>
              <a:rPr lang="en-US" dirty="0">
                <a:solidFill>
                  <a:schemeClr val="tx1"/>
                </a:solidFill>
              </a:rPr>
              <a:t>	if </a:t>
            </a:r>
            <a:r>
              <a:rPr lang="en-US" b="1" dirty="0">
                <a:solidFill>
                  <a:schemeClr val="tx1"/>
                </a:solidFill>
              </a:rPr>
              <a:t> </a:t>
            </a:r>
            <a:r>
              <a:rPr lang="en-US" dirty="0">
                <a:solidFill>
                  <a:schemeClr val="tx1"/>
                </a:solidFill>
              </a:rPr>
              <a:t> (x %2) == 0</a:t>
            </a:r>
            <a:endParaRPr lang="en-US" baseline="30000" dirty="0">
              <a:solidFill>
                <a:schemeClr val="tx1"/>
              </a:solidFill>
            </a:endParaRPr>
          </a:p>
          <a:p>
            <a:pPr algn="l">
              <a:spcBef>
                <a:spcPct val="0"/>
              </a:spcBef>
              <a:buClrTx/>
              <a:buSzTx/>
              <a:buFontTx/>
              <a:buNone/>
            </a:pPr>
            <a:r>
              <a:rPr lang="en-US" b="1" dirty="0">
                <a:solidFill>
                  <a:schemeClr val="tx1"/>
                </a:solidFill>
              </a:rPr>
              <a:t> 		           { </a:t>
            </a:r>
            <a:r>
              <a:rPr lang="en-US" dirty="0">
                <a:solidFill>
                  <a:schemeClr val="tx1"/>
                </a:solidFill>
              </a:rPr>
              <a:t>x := x / 2; }</a:t>
            </a:r>
            <a:r>
              <a:rPr lang="en-US" baseline="30000" dirty="0">
                <a:solidFill>
                  <a:schemeClr val="tx1"/>
                </a:solidFill>
              </a:rPr>
              <a:t> </a:t>
            </a:r>
            <a:endParaRPr lang="en-US" dirty="0">
              <a:solidFill>
                <a:schemeClr val="tx1"/>
              </a:solidFill>
            </a:endParaRPr>
          </a:p>
          <a:p>
            <a:pPr algn="l">
              <a:spcBef>
                <a:spcPct val="0"/>
              </a:spcBef>
              <a:buClrTx/>
              <a:buSzTx/>
              <a:buFontTx/>
              <a:buNone/>
            </a:pPr>
            <a:r>
              <a:rPr lang="en-US" dirty="0">
                <a:solidFill>
                  <a:schemeClr val="tx1"/>
                </a:solidFill>
              </a:rPr>
              <a:t>		else </a:t>
            </a:r>
            <a:r>
              <a:rPr lang="en-US" b="1" dirty="0">
                <a:solidFill>
                  <a:schemeClr val="tx1"/>
                </a:solidFill>
              </a:rPr>
              <a:t>    </a:t>
            </a:r>
          </a:p>
          <a:p>
            <a:pPr algn="l">
              <a:spcBef>
                <a:spcPct val="0"/>
              </a:spcBef>
              <a:buClrTx/>
              <a:buSzTx/>
              <a:buFontTx/>
              <a:buNone/>
            </a:pPr>
            <a:r>
              <a:rPr lang="en-US" b="1" dirty="0">
                <a:solidFill>
                  <a:schemeClr val="tx1"/>
                </a:solidFill>
              </a:rPr>
              <a:t>		         { </a:t>
            </a:r>
            <a:r>
              <a:rPr lang="en-US" dirty="0">
                <a:solidFill>
                  <a:schemeClr val="tx1"/>
                </a:solidFill>
              </a:rPr>
              <a:t>x := x * 3 + 1;  </a:t>
            </a:r>
          </a:p>
          <a:p>
            <a:pPr algn="l">
              <a:spcBef>
                <a:spcPct val="0"/>
              </a:spcBef>
              <a:buClrTx/>
              <a:buSzTx/>
              <a:buFontTx/>
              <a:buNone/>
            </a:pPr>
            <a:r>
              <a:rPr lang="en-US" dirty="0">
                <a:solidFill>
                  <a:schemeClr val="tx1"/>
                </a:solidFill>
              </a:rPr>
              <a:t>                                   assert (x %2 ==0); } </a:t>
            </a:r>
          </a:p>
          <a:p>
            <a:pPr algn="l" rtl="1">
              <a:spcBef>
                <a:spcPct val="0"/>
              </a:spcBef>
              <a:buClrTx/>
              <a:buSzTx/>
              <a:buFontTx/>
              <a:buNone/>
            </a:pPr>
            <a:r>
              <a:rPr lang="en-US" dirty="0">
                <a:solidFill>
                  <a:schemeClr val="tx1"/>
                </a:solidFill>
              </a:rPr>
              <a:t>}</a:t>
            </a:r>
          </a:p>
        </p:txBody>
      </p:sp>
      <p:sp>
        <p:nvSpPr>
          <p:cNvPr id="129028" name="Text Box 4"/>
          <p:cNvSpPr txBox="1">
            <a:spLocks noChangeArrowheads="1"/>
          </p:cNvSpPr>
          <p:nvPr/>
        </p:nvSpPr>
        <p:spPr bwMode="auto">
          <a:xfrm>
            <a:off x="1473550" y="3800713"/>
            <a:ext cx="1733550"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tx1"/>
                </a:solidFill>
                <a:cs typeface="Arial" charset="0"/>
              </a:rPr>
              <a:t>/* x=O */</a:t>
            </a:r>
            <a:endParaRPr lang="en-US" i="1" dirty="0">
              <a:solidFill>
                <a:schemeClr val="tx1"/>
              </a:solidFill>
              <a:cs typeface="Arial" charset="0"/>
            </a:endParaRPr>
          </a:p>
        </p:txBody>
      </p:sp>
      <p:sp>
        <p:nvSpPr>
          <p:cNvPr id="129029" name="Text Box 5"/>
          <p:cNvSpPr txBox="1">
            <a:spLocks noChangeArrowheads="1"/>
          </p:cNvSpPr>
          <p:nvPr/>
        </p:nvSpPr>
        <p:spPr bwMode="auto">
          <a:xfrm>
            <a:off x="5360163" y="3741338"/>
            <a:ext cx="1360487" cy="457200"/>
          </a:xfrm>
          <a:prstGeom prst="rect">
            <a:avLst/>
          </a:prstGeom>
          <a:noFill/>
          <a:ln w="38100">
            <a:noFill/>
            <a:miter lim="800000"/>
            <a:headEnd/>
            <a:tailEnd/>
          </a:ln>
        </p:spPr>
        <p:txBody>
          <a:bodyPr>
            <a:spAutoFit/>
          </a:bodyPr>
          <a:lstStyle/>
          <a:p>
            <a:pPr algn="l">
              <a:buFont typeface="Monotype Sorts" pitchFamily="2" charset="2"/>
              <a:buNone/>
            </a:pPr>
            <a:r>
              <a:rPr lang="en-US" b="1" dirty="0">
                <a:solidFill>
                  <a:schemeClr val="tx1"/>
                </a:solidFill>
                <a:cs typeface="Arial" charset="0"/>
              </a:rPr>
              <a:t>/* x=E */</a:t>
            </a:r>
            <a:endParaRPr lang="en-US" i="1" dirty="0">
              <a:solidFill>
                <a:schemeClr val="tx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3700" smtClean="0"/>
              <a:t>(Best) Abstract Transformer</a:t>
            </a:r>
          </a:p>
        </p:txBody>
      </p:sp>
      <p:sp>
        <p:nvSpPr>
          <p:cNvPr id="130051" name="AutoShape 3"/>
          <p:cNvSpPr>
            <a:spLocks noChangeArrowheads="1"/>
          </p:cNvSpPr>
          <p:nvPr/>
        </p:nvSpPr>
        <p:spPr bwMode="auto">
          <a:xfrm>
            <a:off x="1028700" y="2286000"/>
            <a:ext cx="1981200" cy="777875"/>
          </a:xfrm>
          <a:prstGeom prst="roundRect">
            <a:avLst>
              <a:gd name="adj" fmla="val 16667"/>
            </a:avLst>
          </a:prstGeom>
          <a:solidFill>
            <a:schemeClr val="accent1"/>
          </a:solidFill>
          <a:ln w="9525">
            <a:solidFill>
              <a:schemeClr val="tx1"/>
            </a:solidFill>
            <a:round/>
            <a:headEnd/>
            <a:tailEnd/>
          </a:ln>
        </p:spPr>
        <p:txBody>
          <a:bodyPr anchor="ctr">
            <a:spAutoFit/>
          </a:bodyPr>
          <a:lstStyle/>
          <a:p>
            <a:pPr>
              <a:spcBef>
                <a:spcPct val="0"/>
              </a:spcBef>
              <a:buClrTx/>
              <a:buSzTx/>
              <a:buFontTx/>
              <a:buNone/>
            </a:pPr>
            <a:r>
              <a:rPr lang="en-US" sz="2000">
                <a:latin typeface="Tahoma" pitchFamily="34" charset="0"/>
              </a:rPr>
              <a:t>Concrete Representation</a:t>
            </a:r>
          </a:p>
        </p:txBody>
      </p:sp>
      <p:sp>
        <p:nvSpPr>
          <p:cNvPr id="130052" name="AutoShape 4"/>
          <p:cNvSpPr>
            <a:spLocks noChangeArrowheads="1"/>
          </p:cNvSpPr>
          <p:nvPr/>
        </p:nvSpPr>
        <p:spPr bwMode="auto">
          <a:xfrm>
            <a:off x="6172200" y="2286000"/>
            <a:ext cx="1981200" cy="777875"/>
          </a:xfrm>
          <a:prstGeom prst="roundRect">
            <a:avLst>
              <a:gd name="adj" fmla="val 16667"/>
            </a:avLst>
          </a:prstGeom>
          <a:solidFill>
            <a:schemeClr val="accent1"/>
          </a:solidFill>
          <a:ln w="9525">
            <a:solidFill>
              <a:schemeClr val="tx1"/>
            </a:solidFill>
            <a:round/>
            <a:headEnd/>
            <a:tailEnd/>
          </a:ln>
        </p:spPr>
        <p:txBody>
          <a:bodyPr anchor="ctr">
            <a:spAutoFit/>
          </a:bodyPr>
          <a:lstStyle/>
          <a:p>
            <a:pPr>
              <a:spcBef>
                <a:spcPct val="0"/>
              </a:spcBef>
              <a:buClrTx/>
              <a:buSzTx/>
              <a:buFontTx/>
              <a:buNone/>
            </a:pPr>
            <a:r>
              <a:rPr lang="en-US" sz="2000">
                <a:latin typeface="Tahoma" pitchFamily="34" charset="0"/>
              </a:rPr>
              <a:t>Concrete Representation</a:t>
            </a:r>
          </a:p>
        </p:txBody>
      </p:sp>
      <p:grpSp>
        <p:nvGrpSpPr>
          <p:cNvPr id="2" name="Group 5"/>
          <p:cNvGrpSpPr>
            <a:grpSpLocks/>
          </p:cNvGrpSpPr>
          <p:nvPr/>
        </p:nvGrpSpPr>
        <p:grpSpPr bwMode="auto">
          <a:xfrm>
            <a:off x="228600" y="3063875"/>
            <a:ext cx="1790700" cy="1741488"/>
            <a:chOff x="144" y="1978"/>
            <a:chExt cx="1128" cy="1097"/>
          </a:xfrm>
        </p:grpSpPr>
        <p:cxnSp>
          <p:nvCxnSpPr>
            <p:cNvPr id="101394" name="AutoShape 6"/>
            <p:cNvCxnSpPr>
              <a:cxnSpLocks noChangeShapeType="1"/>
              <a:stCxn id="101384" idx="0"/>
              <a:endCxn id="130051" idx="2"/>
            </p:cNvCxnSpPr>
            <p:nvPr/>
          </p:nvCxnSpPr>
          <p:spPr bwMode="auto">
            <a:xfrm flipV="1">
              <a:off x="1272" y="1978"/>
              <a:ext cx="0" cy="1097"/>
            </a:xfrm>
            <a:prstGeom prst="straightConnector1">
              <a:avLst/>
            </a:prstGeom>
            <a:noFill/>
            <a:ln w="28575">
              <a:solidFill>
                <a:schemeClr val="tx2"/>
              </a:solidFill>
              <a:round/>
              <a:headEnd/>
              <a:tailEnd type="triangle" w="med" len="med"/>
            </a:ln>
          </p:spPr>
        </p:cxnSp>
        <p:sp>
          <p:nvSpPr>
            <p:cNvPr id="101395" name="Text Box 7"/>
            <p:cNvSpPr txBox="1">
              <a:spLocks noChangeArrowheads="1"/>
            </p:cNvSpPr>
            <p:nvPr/>
          </p:nvSpPr>
          <p:spPr bwMode="auto">
            <a:xfrm>
              <a:off x="144" y="2355"/>
              <a:ext cx="1117" cy="250"/>
            </a:xfrm>
            <a:prstGeom prst="rect">
              <a:avLst/>
            </a:prstGeom>
            <a:noFill/>
            <a:ln w="9525">
              <a:noFill/>
              <a:miter lim="800000"/>
              <a:headEnd/>
              <a:tailEnd/>
            </a:ln>
          </p:spPr>
          <p:txBody>
            <a:bodyPr wrap="none">
              <a:spAutoFit/>
            </a:bodyPr>
            <a:lstStyle/>
            <a:p>
              <a:pPr>
                <a:spcBef>
                  <a:spcPct val="0"/>
                </a:spcBef>
                <a:buClrTx/>
                <a:buSzTx/>
                <a:buFontTx/>
                <a:buNone/>
              </a:pPr>
              <a:r>
                <a:rPr lang="en-US" sz="2000" dirty="0">
                  <a:solidFill>
                    <a:schemeClr val="tx1"/>
                  </a:solidFill>
                  <a:latin typeface="Tahoma" pitchFamily="34" charset="0"/>
                </a:rPr>
                <a:t>Concretization</a:t>
              </a:r>
            </a:p>
          </p:txBody>
        </p:sp>
      </p:grpSp>
      <p:grpSp>
        <p:nvGrpSpPr>
          <p:cNvPr id="3" name="Group 8"/>
          <p:cNvGrpSpPr>
            <a:grpSpLocks/>
          </p:cNvGrpSpPr>
          <p:nvPr/>
        </p:nvGrpSpPr>
        <p:grpSpPr bwMode="auto">
          <a:xfrm>
            <a:off x="7162800" y="3063875"/>
            <a:ext cx="1517650" cy="1741488"/>
            <a:chOff x="4512" y="1978"/>
            <a:chExt cx="956" cy="1097"/>
          </a:xfrm>
        </p:grpSpPr>
        <p:cxnSp>
          <p:nvCxnSpPr>
            <p:cNvPr id="101392" name="AutoShape 9"/>
            <p:cNvCxnSpPr>
              <a:cxnSpLocks noChangeShapeType="1"/>
              <a:stCxn id="130052" idx="2"/>
              <a:endCxn id="101385" idx="0"/>
            </p:cNvCxnSpPr>
            <p:nvPr/>
          </p:nvCxnSpPr>
          <p:spPr bwMode="auto">
            <a:xfrm>
              <a:off x="4512" y="1978"/>
              <a:ext cx="0" cy="1097"/>
            </a:xfrm>
            <a:prstGeom prst="straightConnector1">
              <a:avLst/>
            </a:prstGeom>
            <a:noFill/>
            <a:ln w="28575">
              <a:solidFill>
                <a:schemeClr val="tx2"/>
              </a:solidFill>
              <a:round/>
              <a:headEnd/>
              <a:tailEnd type="triangle" w="med" len="med"/>
            </a:ln>
          </p:spPr>
        </p:cxnSp>
        <p:sp>
          <p:nvSpPr>
            <p:cNvPr id="101393" name="Text Box 10"/>
            <p:cNvSpPr txBox="1">
              <a:spLocks noChangeArrowheads="1"/>
            </p:cNvSpPr>
            <p:nvPr/>
          </p:nvSpPr>
          <p:spPr bwMode="auto">
            <a:xfrm>
              <a:off x="4560" y="2355"/>
              <a:ext cx="908" cy="250"/>
            </a:xfrm>
            <a:prstGeom prst="rect">
              <a:avLst/>
            </a:prstGeom>
            <a:noFill/>
            <a:ln w="9525">
              <a:noFill/>
              <a:miter lim="800000"/>
              <a:headEnd/>
              <a:tailEnd/>
            </a:ln>
          </p:spPr>
          <p:txBody>
            <a:bodyPr wrap="none">
              <a:spAutoFit/>
            </a:bodyPr>
            <a:lstStyle/>
            <a:p>
              <a:pPr>
                <a:spcBef>
                  <a:spcPct val="0"/>
                </a:spcBef>
                <a:buClrTx/>
                <a:buSzTx/>
                <a:buFontTx/>
                <a:buNone/>
              </a:pPr>
              <a:r>
                <a:rPr lang="en-US" sz="2000" dirty="0">
                  <a:solidFill>
                    <a:schemeClr val="tx1"/>
                  </a:solidFill>
                  <a:latin typeface="Tahoma" pitchFamily="34" charset="0"/>
                </a:rPr>
                <a:t>Abstraction</a:t>
              </a:r>
            </a:p>
          </p:txBody>
        </p:sp>
      </p:grpSp>
      <p:grpSp>
        <p:nvGrpSpPr>
          <p:cNvPr id="4" name="Group 11"/>
          <p:cNvGrpSpPr>
            <a:grpSpLocks/>
          </p:cNvGrpSpPr>
          <p:nvPr/>
        </p:nvGrpSpPr>
        <p:grpSpPr bwMode="auto">
          <a:xfrm>
            <a:off x="3009900" y="1951038"/>
            <a:ext cx="3162300" cy="1193800"/>
            <a:chOff x="1896" y="1229"/>
            <a:chExt cx="1992" cy="752"/>
          </a:xfrm>
        </p:grpSpPr>
        <p:cxnSp>
          <p:nvCxnSpPr>
            <p:cNvPr id="101389" name="AutoShape 12"/>
            <p:cNvCxnSpPr>
              <a:cxnSpLocks noChangeShapeType="1"/>
            </p:cNvCxnSpPr>
            <p:nvPr/>
          </p:nvCxnSpPr>
          <p:spPr bwMode="auto">
            <a:xfrm>
              <a:off x="1896" y="1685"/>
              <a:ext cx="1992" cy="0"/>
            </a:xfrm>
            <a:prstGeom prst="straightConnector1">
              <a:avLst/>
            </a:prstGeom>
            <a:noFill/>
            <a:ln w="28575">
              <a:solidFill>
                <a:schemeClr val="tx2"/>
              </a:solidFill>
              <a:round/>
              <a:headEnd/>
              <a:tailEnd type="triangle" w="med" len="med"/>
            </a:ln>
          </p:spPr>
        </p:cxnSp>
        <p:sp>
          <p:nvSpPr>
            <p:cNvPr id="101390" name="Text Box 13"/>
            <p:cNvSpPr txBox="1">
              <a:spLocks noChangeArrowheads="1"/>
            </p:cNvSpPr>
            <p:nvPr/>
          </p:nvSpPr>
          <p:spPr bwMode="auto">
            <a:xfrm>
              <a:off x="2048" y="1229"/>
              <a:ext cx="1697" cy="250"/>
            </a:xfrm>
            <a:prstGeom prst="rect">
              <a:avLst/>
            </a:prstGeom>
            <a:noFill/>
            <a:ln w="9525">
              <a:noFill/>
              <a:miter lim="800000"/>
              <a:headEnd/>
              <a:tailEnd/>
            </a:ln>
          </p:spPr>
          <p:txBody>
            <a:bodyPr wrap="none">
              <a:spAutoFit/>
            </a:bodyPr>
            <a:lstStyle/>
            <a:p>
              <a:pPr>
                <a:spcBef>
                  <a:spcPct val="0"/>
                </a:spcBef>
                <a:buClrTx/>
                <a:buSzTx/>
                <a:buFontTx/>
                <a:buNone/>
              </a:pPr>
              <a:r>
                <a:rPr lang="en-US" sz="2000" dirty="0">
                  <a:solidFill>
                    <a:schemeClr val="tx1"/>
                  </a:solidFill>
                  <a:latin typeface="Tahoma" pitchFamily="34" charset="0"/>
                </a:rPr>
                <a:t>Operational Semantics</a:t>
              </a:r>
            </a:p>
          </p:txBody>
        </p:sp>
        <p:sp>
          <p:nvSpPr>
            <p:cNvPr id="101391" name="Text Box 14"/>
            <p:cNvSpPr txBox="1">
              <a:spLocks noChangeArrowheads="1"/>
            </p:cNvSpPr>
            <p:nvPr/>
          </p:nvSpPr>
          <p:spPr bwMode="auto">
            <a:xfrm>
              <a:off x="2643" y="1731"/>
              <a:ext cx="249" cy="250"/>
            </a:xfrm>
            <a:prstGeom prst="rect">
              <a:avLst/>
            </a:prstGeom>
            <a:noFill/>
            <a:ln w="9525">
              <a:noFill/>
              <a:miter lim="800000"/>
              <a:headEnd/>
              <a:tailEnd/>
            </a:ln>
          </p:spPr>
          <p:txBody>
            <a:bodyPr wrap="none">
              <a:spAutoFit/>
            </a:bodyPr>
            <a:lstStyle/>
            <a:p>
              <a:pPr algn="l">
                <a:spcBef>
                  <a:spcPct val="0"/>
                </a:spcBef>
                <a:buClrTx/>
                <a:buSzTx/>
                <a:buFontTx/>
                <a:buNone/>
              </a:pPr>
              <a:r>
                <a:rPr lang="en-US" sz="2000"/>
                <a:t>St</a:t>
              </a:r>
            </a:p>
          </p:txBody>
        </p:sp>
      </p:grpSp>
      <p:sp>
        <p:nvSpPr>
          <p:cNvPr id="101384" name="AutoShape 15"/>
          <p:cNvSpPr>
            <a:spLocks noChangeArrowheads="1"/>
          </p:cNvSpPr>
          <p:nvPr/>
        </p:nvSpPr>
        <p:spPr bwMode="auto">
          <a:xfrm>
            <a:off x="1028700" y="4805363"/>
            <a:ext cx="1981200" cy="777875"/>
          </a:xfrm>
          <a:prstGeom prst="roundRect">
            <a:avLst>
              <a:gd name="adj" fmla="val 16667"/>
            </a:avLst>
          </a:prstGeom>
          <a:solidFill>
            <a:schemeClr val="accent1"/>
          </a:solidFill>
          <a:ln w="9525">
            <a:solidFill>
              <a:schemeClr val="tx1"/>
            </a:solidFill>
            <a:round/>
            <a:headEnd/>
            <a:tailEnd/>
          </a:ln>
        </p:spPr>
        <p:txBody>
          <a:bodyPr anchor="ctr">
            <a:spAutoFit/>
          </a:bodyPr>
          <a:lstStyle/>
          <a:p>
            <a:pPr>
              <a:spcBef>
                <a:spcPct val="0"/>
              </a:spcBef>
              <a:buClrTx/>
              <a:buSzTx/>
              <a:buFontTx/>
              <a:buNone/>
            </a:pPr>
            <a:r>
              <a:rPr lang="en-US" sz="2000">
                <a:latin typeface="Tahoma" pitchFamily="34" charset="0"/>
              </a:rPr>
              <a:t>Abstract Representation</a:t>
            </a:r>
          </a:p>
        </p:txBody>
      </p:sp>
      <p:sp>
        <p:nvSpPr>
          <p:cNvPr id="101385" name="AutoShape 16"/>
          <p:cNvSpPr>
            <a:spLocks noChangeArrowheads="1"/>
          </p:cNvSpPr>
          <p:nvPr/>
        </p:nvSpPr>
        <p:spPr bwMode="auto">
          <a:xfrm>
            <a:off x="6172200" y="4805363"/>
            <a:ext cx="1981200" cy="777875"/>
          </a:xfrm>
          <a:prstGeom prst="roundRect">
            <a:avLst>
              <a:gd name="adj" fmla="val 16667"/>
            </a:avLst>
          </a:prstGeom>
          <a:solidFill>
            <a:schemeClr val="accent1"/>
          </a:solidFill>
          <a:ln w="9525">
            <a:solidFill>
              <a:schemeClr val="tx1"/>
            </a:solidFill>
            <a:round/>
            <a:headEnd/>
            <a:tailEnd/>
          </a:ln>
        </p:spPr>
        <p:txBody>
          <a:bodyPr anchor="ctr">
            <a:spAutoFit/>
          </a:bodyPr>
          <a:lstStyle/>
          <a:p>
            <a:pPr>
              <a:spcBef>
                <a:spcPct val="0"/>
              </a:spcBef>
              <a:buClrTx/>
              <a:buSzTx/>
              <a:buFontTx/>
              <a:buNone/>
            </a:pPr>
            <a:r>
              <a:rPr lang="en-US" sz="2000">
                <a:latin typeface="Tahoma" pitchFamily="34" charset="0"/>
              </a:rPr>
              <a:t>Abstract Representation</a:t>
            </a:r>
          </a:p>
        </p:txBody>
      </p:sp>
      <p:cxnSp>
        <p:nvCxnSpPr>
          <p:cNvPr id="101386" name="AutoShape 17"/>
          <p:cNvCxnSpPr>
            <a:cxnSpLocks noChangeShapeType="1"/>
          </p:cNvCxnSpPr>
          <p:nvPr/>
        </p:nvCxnSpPr>
        <p:spPr bwMode="auto">
          <a:xfrm>
            <a:off x="3009900" y="5194300"/>
            <a:ext cx="3162300" cy="0"/>
          </a:xfrm>
          <a:prstGeom prst="straightConnector1">
            <a:avLst/>
          </a:prstGeom>
          <a:noFill/>
          <a:ln w="9525">
            <a:solidFill>
              <a:schemeClr val="tx1"/>
            </a:solidFill>
            <a:round/>
            <a:headEnd/>
            <a:tailEnd type="triangle" w="med" len="med"/>
          </a:ln>
        </p:spPr>
      </p:cxnSp>
      <p:sp>
        <p:nvSpPr>
          <p:cNvPr id="101387" name="Text Box 18"/>
          <p:cNvSpPr txBox="1">
            <a:spLocks noChangeArrowheads="1"/>
          </p:cNvSpPr>
          <p:nvPr/>
        </p:nvSpPr>
        <p:spPr bwMode="auto">
          <a:xfrm>
            <a:off x="3362325" y="5408613"/>
            <a:ext cx="2319338" cy="396875"/>
          </a:xfrm>
          <a:prstGeom prst="rect">
            <a:avLst/>
          </a:prstGeom>
          <a:noFill/>
          <a:ln w="9525">
            <a:noFill/>
            <a:miter lim="800000"/>
            <a:headEnd/>
            <a:tailEnd/>
          </a:ln>
        </p:spPr>
        <p:txBody>
          <a:bodyPr wrap="none">
            <a:spAutoFit/>
          </a:bodyPr>
          <a:lstStyle/>
          <a:p>
            <a:pPr>
              <a:spcBef>
                <a:spcPct val="0"/>
              </a:spcBef>
              <a:buClrTx/>
              <a:buSzTx/>
              <a:buFontTx/>
              <a:buNone/>
            </a:pPr>
            <a:r>
              <a:rPr lang="en-US" sz="2000" dirty="0">
                <a:solidFill>
                  <a:schemeClr val="tx1"/>
                </a:solidFill>
                <a:latin typeface="Tahoma" pitchFamily="34" charset="0"/>
              </a:rPr>
              <a:t>Abstract Semantics</a:t>
            </a:r>
          </a:p>
        </p:txBody>
      </p:sp>
      <p:sp>
        <p:nvSpPr>
          <p:cNvPr id="101388" name="Text Box 19"/>
          <p:cNvSpPr txBox="1">
            <a:spLocks noChangeArrowheads="1"/>
          </p:cNvSpPr>
          <p:nvPr/>
        </p:nvSpPr>
        <p:spPr bwMode="auto">
          <a:xfrm>
            <a:off x="4195763" y="4797425"/>
            <a:ext cx="395287" cy="396875"/>
          </a:xfrm>
          <a:prstGeom prst="rect">
            <a:avLst/>
          </a:prstGeom>
          <a:noFill/>
          <a:ln w="9525">
            <a:noFill/>
            <a:miter lim="800000"/>
            <a:headEnd/>
            <a:tailEnd/>
          </a:ln>
        </p:spPr>
        <p:txBody>
          <a:bodyPr wrap="none">
            <a:spAutoFit/>
          </a:bodyPr>
          <a:lstStyle/>
          <a:p>
            <a:pPr algn="l">
              <a:spcBef>
                <a:spcPct val="0"/>
              </a:spcBef>
              <a:buClrTx/>
              <a:buSzTx/>
              <a:buFontTx/>
              <a:buNone/>
            </a:pPr>
            <a:r>
              <a:rPr lang="en-US" sz="2000"/>
              <a:t>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0051"/>
                                        </p:tgtEl>
                                        <p:attrNameLst>
                                          <p:attrName>style.visibility</p:attrName>
                                        </p:attrNameLst>
                                      </p:cBhvr>
                                      <p:to>
                                        <p:strVal val="visible"/>
                                      </p:to>
                                    </p:set>
                                    <p:animEffect transition="in" filter="dissolve">
                                      <p:cBhvr>
                                        <p:cTn id="11" dur="500"/>
                                        <p:tgtEl>
                                          <p:spTgt spid="13005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300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nimBg="1" autoUpdateAnimBg="0"/>
      <p:bldP spid="130052"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t>Runtime vs. Static Testing</a:t>
            </a:r>
          </a:p>
        </p:txBody>
      </p:sp>
      <p:graphicFrame>
        <p:nvGraphicFramePr>
          <p:cNvPr id="133123" name="Group 3"/>
          <p:cNvGraphicFramePr>
            <a:graphicFrameLocks noGrp="1"/>
          </p:cNvGraphicFramePr>
          <p:nvPr>
            <p:ph idx="1"/>
          </p:nvPr>
        </p:nvGraphicFramePr>
        <p:xfrm>
          <a:off x="685800" y="1752600"/>
          <a:ext cx="7772400" cy="4321177"/>
        </p:xfrm>
        <a:graphic>
          <a:graphicData uri="http://schemas.openxmlformats.org/drawingml/2006/table">
            <a:tbl>
              <a:tblPr/>
              <a:tblGrid>
                <a:gridCol w="2590800">
                  <a:extLst>
                    <a:ext uri="{9D8B030D-6E8A-4147-A177-3AD203B41FA5}">
                      <a16:colId xmlns:a16="http://schemas.microsoft.com/office/drawing/2014/main" val="20000"/>
                    </a:ext>
                  </a:extLst>
                </a:gridCol>
                <a:gridCol w="2225675">
                  <a:extLst>
                    <a:ext uri="{9D8B030D-6E8A-4147-A177-3AD203B41FA5}">
                      <a16:colId xmlns:a16="http://schemas.microsoft.com/office/drawing/2014/main" val="20001"/>
                    </a:ext>
                  </a:extLst>
                </a:gridCol>
                <a:gridCol w="2955925">
                  <a:extLst>
                    <a:ext uri="{9D8B030D-6E8A-4147-A177-3AD203B41FA5}">
                      <a16:colId xmlns:a16="http://schemas.microsoft.com/office/drawing/2014/main" val="20002"/>
                    </a:ext>
                  </a:extLst>
                </a:gridCol>
              </a:tblGrid>
              <a:tr h="685800">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Runtime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Static Analysis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28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Effectiveness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Missed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False alarms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0538">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Locate rare errors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160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smtClean="0">
                          <a:ln>
                            <a:noFill/>
                          </a:ln>
                          <a:solidFill>
                            <a:schemeClr val="tx1"/>
                          </a:solidFill>
                          <a:effectLst/>
                          <a:latin typeface="Times New Roman" pitchFamily="18" charset="0"/>
                        </a:rPr>
                        <a:t>Proportional to program’s execution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Proportional to program’s size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16013">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No need to efficiently handle rare cases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Monotype Sorts" pitchFamily="2" charset="2"/>
                        <a:buNone/>
                        <a:tabLst/>
                      </a:pPr>
                      <a:r>
                        <a:rPr kumimoji="0" lang="en-US" sz="2000" b="0" i="0" u="none" strike="noStrike" cap="none" normalizeH="0" baseline="0" dirty="0" smtClean="0">
                          <a:ln>
                            <a:noFill/>
                          </a:ln>
                          <a:solidFill>
                            <a:schemeClr val="tx1"/>
                          </a:solidFill>
                          <a:effectLst/>
                          <a:latin typeface="Times New Roman" pitchFamily="18" charset="0"/>
                        </a:rPr>
                        <a:t>Can handle limited classes of programs and still be useful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 Algorithms</a:t>
            </a:r>
            <a:endParaRPr lang="en-US" dirty="0"/>
          </a:p>
        </p:txBody>
      </p:sp>
      <p:sp>
        <p:nvSpPr>
          <p:cNvPr id="4" name="Content Placeholder 3"/>
          <p:cNvSpPr>
            <a:spLocks noGrp="1"/>
          </p:cNvSpPr>
          <p:nvPr>
            <p:ph idx="1"/>
          </p:nvPr>
        </p:nvSpPr>
        <p:spPr/>
        <p:txBody>
          <a:bodyPr/>
          <a:lstStyle/>
          <a:p>
            <a:r>
              <a:rPr lang="en-US" dirty="0" smtClean="0"/>
              <a:t>Generate a system of equations over the abstract values</a:t>
            </a:r>
          </a:p>
          <a:p>
            <a:r>
              <a:rPr lang="en-US" dirty="0" smtClean="0"/>
              <a:t>Iteratively compute the least solution to the system</a:t>
            </a:r>
          </a:p>
          <a:p>
            <a:r>
              <a:rPr lang="en-US" dirty="0" smtClean="0"/>
              <a:t>The solution is guaranteed to be sound</a:t>
            </a:r>
          </a:p>
          <a:p>
            <a:r>
              <a:rPr lang="en-US" dirty="0" smtClean="0"/>
              <a:t>The correctness of the invariants can be conservatively checked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293688"/>
            <a:ext cx="7772400" cy="854075"/>
          </a:xfrm>
        </p:spPr>
        <p:txBody>
          <a:bodyPr/>
          <a:lstStyle/>
          <a:p>
            <a:r>
              <a:rPr lang="en-US" dirty="0" smtClean="0"/>
              <a:t>Example Constant Propagation</a:t>
            </a:r>
          </a:p>
        </p:txBody>
      </p:sp>
      <p:sp>
        <p:nvSpPr>
          <p:cNvPr id="232451" name="Rectangle 3"/>
          <p:cNvSpPr>
            <a:spLocks noGrp="1" noChangeArrowheads="1"/>
          </p:cNvSpPr>
          <p:nvPr>
            <p:ph type="body" idx="1"/>
          </p:nvPr>
        </p:nvSpPr>
        <p:spPr>
          <a:xfrm>
            <a:off x="627063" y="1276350"/>
            <a:ext cx="7727950" cy="4910138"/>
          </a:xfrm>
        </p:spPr>
        <p:txBody>
          <a:bodyPr/>
          <a:lstStyle/>
          <a:p>
            <a:r>
              <a:rPr lang="en-US" dirty="0" smtClean="0"/>
              <a:t>For every variable v and a program point </a:t>
            </a:r>
            <a:r>
              <a:rPr lang="en-US" dirty="0" err="1" smtClean="0"/>
              <a:t>pt</a:t>
            </a:r>
            <a:r>
              <a:rPr lang="en-US" dirty="0" smtClean="0"/>
              <a:t>, find if v has a constant value every time the program reaches </a:t>
            </a:r>
            <a:r>
              <a:rPr lang="en-US" dirty="0" err="1" smtClean="0"/>
              <a:t>pt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dirty="0" smtClean="0"/>
              <a:t>A Simple Example</a:t>
            </a:r>
          </a:p>
        </p:txBody>
      </p:sp>
      <p:sp>
        <p:nvSpPr>
          <p:cNvPr id="4099" name="Text Box 5"/>
          <p:cNvSpPr txBox="1">
            <a:spLocks noChangeArrowheads="1"/>
          </p:cNvSpPr>
          <p:nvPr/>
        </p:nvSpPr>
        <p:spPr bwMode="auto">
          <a:xfrm>
            <a:off x="176463" y="1772653"/>
            <a:ext cx="4395537" cy="3047630"/>
          </a:xfrm>
          <a:prstGeom prst="rect">
            <a:avLst/>
          </a:prstGeom>
          <a:noFill/>
          <a:ln w="9525">
            <a:noFill/>
            <a:miter lim="800000"/>
            <a:headEnd/>
            <a:tailEnd/>
          </a:ln>
        </p:spPr>
        <p:txBody>
          <a:bodyPr wrap="square" lIns="92075" tIns="46038" rIns="92075" bIns="46038">
            <a:spAutoFit/>
          </a:bodyPr>
          <a:lstStyle/>
          <a:p>
            <a:pPr algn="l"/>
            <a:r>
              <a:rPr lang="en-US" dirty="0" smtClean="0">
                <a:solidFill>
                  <a:schemeClr val="tx1"/>
                </a:solidFill>
              </a:rPr>
              <a:t>l1: z = 3</a:t>
            </a:r>
            <a:endParaRPr lang="en-US" baseline="30000" dirty="0">
              <a:solidFill>
                <a:schemeClr val="tx1"/>
              </a:solidFill>
            </a:endParaRPr>
          </a:p>
          <a:p>
            <a:pPr algn="l"/>
            <a:r>
              <a:rPr lang="en-US" dirty="0" smtClean="0">
                <a:solidFill>
                  <a:schemeClr val="tx1"/>
                </a:solidFill>
              </a:rPr>
              <a:t>l2: x = 1</a:t>
            </a:r>
            <a:endParaRPr lang="en-US" baseline="30000" dirty="0">
              <a:solidFill>
                <a:schemeClr val="tx1"/>
              </a:solidFill>
            </a:endParaRPr>
          </a:p>
          <a:p>
            <a:pPr algn="l"/>
            <a:r>
              <a:rPr lang="en-US" dirty="0">
                <a:solidFill>
                  <a:schemeClr val="tx1"/>
                </a:solidFill>
              </a:rPr>
              <a:t>while </a:t>
            </a:r>
            <a:r>
              <a:rPr lang="en-US" dirty="0" smtClean="0">
                <a:solidFill>
                  <a:schemeClr val="tx1"/>
                </a:solidFill>
              </a:rPr>
              <a:t>(l3: x </a:t>
            </a:r>
            <a:r>
              <a:rPr lang="en-US" dirty="0">
                <a:solidFill>
                  <a:schemeClr val="tx1"/>
                </a:solidFill>
              </a:rPr>
              <a:t>&gt; </a:t>
            </a:r>
            <a:r>
              <a:rPr lang="en-US" dirty="0" smtClean="0">
                <a:solidFill>
                  <a:schemeClr val="tx1"/>
                </a:solidFill>
              </a:rPr>
              <a:t>0) </a:t>
            </a:r>
            <a:r>
              <a:rPr lang="en-US" dirty="0">
                <a:solidFill>
                  <a:schemeClr val="tx1"/>
                </a:solidFill>
              </a:rPr>
              <a:t>{</a:t>
            </a:r>
          </a:p>
          <a:p>
            <a:pPr algn="l"/>
            <a:r>
              <a:rPr lang="en-US" dirty="0">
                <a:solidFill>
                  <a:schemeClr val="tx1"/>
                </a:solidFill>
              </a:rPr>
              <a:t>        </a:t>
            </a:r>
            <a:r>
              <a:rPr lang="en-US" dirty="0" smtClean="0">
                <a:solidFill>
                  <a:schemeClr val="tx1"/>
                </a:solidFill>
              </a:rPr>
              <a:t>l4: if (x == 1) l5: y = 7</a:t>
            </a:r>
            <a:endParaRPr lang="en-US" baseline="30000" dirty="0">
              <a:solidFill>
                <a:schemeClr val="tx1"/>
              </a:solidFill>
            </a:endParaRPr>
          </a:p>
          <a:p>
            <a:pPr algn="l"/>
            <a:r>
              <a:rPr lang="en-US" dirty="0">
                <a:solidFill>
                  <a:schemeClr val="tx1"/>
                </a:solidFill>
              </a:rPr>
              <a:t>                 </a:t>
            </a:r>
            <a:r>
              <a:rPr lang="en-US" dirty="0" smtClean="0">
                <a:solidFill>
                  <a:schemeClr val="tx1"/>
                </a:solidFill>
              </a:rPr>
              <a:t> l6: else y = </a:t>
            </a:r>
            <a:r>
              <a:rPr lang="en-US" dirty="0">
                <a:solidFill>
                  <a:schemeClr val="tx1"/>
                </a:solidFill>
              </a:rPr>
              <a:t>z + </a:t>
            </a:r>
            <a:r>
              <a:rPr lang="en-US" dirty="0" smtClean="0">
                <a:solidFill>
                  <a:schemeClr val="tx1"/>
                </a:solidFill>
              </a:rPr>
              <a:t>4</a:t>
            </a:r>
            <a:endParaRPr lang="en-US" baseline="30000" dirty="0">
              <a:solidFill>
                <a:schemeClr val="tx1"/>
              </a:solidFill>
            </a:endParaRPr>
          </a:p>
          <a:p>
            <a:pPr algn="l"/>
            <a:r>
              <a:rPr lang="en-US" dirty="0">
                <a:solidFill>
                  <a:schemeClr val="tx1"/>
                </a:solidFill>
              </a:rPr>
              <a:t>        </a:t>
            </a:r>
            <a:r>
              <a:rPr lang="en-US" dirty="0" smtClean="0">
                <a:solidFill>
                  <a:schemeClr val="tx1"/>
                </a:solidFill>
              </a:rPr>
              <a:t>l7:x = 3</a:t>
            </a:r>
            <a:endParaRPr lang="en-US" baseline="30000" dirty="0">
              <a:solidFill>
                <a:schemeClr val="tx1"/>
              </a:solidFill>
            </a:endParaRPr>
          </a:p>
          <a:p>
            <a:pPr algn="l"/>
            <a:r>
              <a:rPr lang="en-US" dirty="0" smtClean="0">
                <a:solidFill>
                  <a:schemeClr val="tx1"/>
                </a:solidFill>
              </a:rPr>
              <a:t>}</a:t>
            </a:r>
          </a:p>
          <a:p>
            <a:pPr algn="l"/>
            <a:r>
              <a:rPr lang="en-US" dirty="0" smtClean="0">
                <a:solidFill>
                  <a:schemeClr val="tx1"/>
                </a:solidFill>
              </a:rPr>
              <a:t>l8:</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84460874"/>
              </p:ext>
            </p:extLst>
          </p:nvPr>
        </p:nvGraphicFramePr>
        <p:xfrm>
          <a:off x="4132729" y="1843083"/>
          <a:ext cx="3747246" cy="3725641"/>
        </p:xfrm>
        <a:graphic>
          <a:graphicData uri="http://schemas.openxmlformats.org/drawingml/2006/table">
            <a:tbl>
              <a:tblPr firstRow="1" bandRow="1">
                <a:tableStyleId>{5C22544A-7EE6-4342-B048-85BDC9FD1C3A}</a:tableStyleId>
              </a:tblPr>
              <a:tblGrid>
                <a:gridCol w="663389">
                  <a:extLst>
                    <a:ext uri="{9D8B030D-6E8A-4147-A177-3AD203B41FA5}">
                      <a16:colId xmlns:a16="http://schemas.microsoft.com/office/drawing/2014/main" val="1133234114"/>
                    </a:ext>
                  </a:extLst>
                </a:gridCol>
                <a:gridCol w="690282">
                  <a:extLst>
                    <a:ext uri="{9D8B030D-6E8A-4147-A177-3AD203B41FA5}">
                      <a16:colId xmlns:a16="http://schemas.microsoft.com/office/drawing/2014/main" val="3671469912"/>
                    </a:ext>
                  </a:extLst>
                </a:gridCol>
                <a:gridCol w="976513">
                  <a:extLst>
                    <a:ext uri="{9D8B030D-6E8A-4147-A177-3AD203B41FA5}">
                      <a16:colId xmlns:a16="http://schemas.microsoft.com/office/drawing/2014/main" val="845223063"/>
                    </a:ext>
                  </a:extLst>
                </a:gridCol>
                <a:gridCol w="1417062">
                  <a:extLst>
                    <a:ext uri="{9D8B030D-6E8A-4147-A177-3AD203B41FA5}">
                      <a16:colId xmlns:a16="http://schemas.microsoft.com/office/drawing/2014/main" val="351954037"/>
                    </a:ext>
                  </a:extLst>
                </a:gridCol>
              </a:tblGrid>
              <a:tr h="668705">
                <a:tc>
                  <a:txBody>
                    <a:bodyPr/>
                    <a:lstStyle/>
                    <a:p>
                      <a:r>
                        <a:rPr lang="en-US" dirty="0" smtClean="0"/>
                        <a:t>label</a:t>
                      </a:r>
                      <a:endParaRPr lang="en-US" dirty="0"/>
                    </a:p>
                  </a:txBody>
                  <a:tcPr/>
                </a:tc>
                <a:tc>
                  <a:txBody>
                    <a:bodyPr/>
                    <a:lstStyle/>
                    <a:p>
                      <a:r>
                        <a:rPr lang="en-US" dirty="0" smtClean="0"/>
                        <a:t>X</a:t>
                      </a:r>
                      <a:endParaRPr lang="en-US" dirty="0"/>
                    </a:p>
                  </a:txBody>
                  <a:tcPr/>
                </a:tc>
                <a:tc>
                  <a:txBody>
                    <a:bodyPr/>
                    <a:lstStyle/>
                    <a:p>
                      <a:r>
                        <a:rPr lang="en-US" dirty="0" smtClean="0"/>
                        <a:t>y</a:t>
                      </a:r>
                      <a:endParaRPr lang="en-US" dirty="0"/>
                    </a:p>
                  </a:txBody>
                  <a:tcPr/>
                </a:tc>
                <a:tc>
                  <a:txBody>
                    <a:bodyPr/>
                    <a:lstStyle/>
                    <a:p>
                      <a:r>
                        <a:rPr lang="en-US" dirty="0" smtClean="0"/>
                        <a:t>z</a:t>
                      </a:r>
                      <a:endParaRPr lang="en-US" dirty="0"/>
                    </a:p>
                  </a:txBody>
                  <a:tcPr/>
                </a:tc>
                <a:extLst>
                  <a:ext uri="{0D108BD9-81ED-4DB2-BD59-A6C34878D82A}">
                    <a16:rowId xmlns:a16="http://schemas.microsoft.com/office/drawing/2014/main" val="2865403080"/>
                  </a:ext>
                </a:extLst>
              </a:tr>
              <a:tr h="382117">
                <a:tc>
                  <a:txBody>
                    <a:bodyPr/>
                    <a:lstStyle/>
                    <a:p>
                      <a:r>
                        <a:rPr lang="en-US" dirty="0" smtClean="0"/>
                        <a:t>l1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2873691121"/>
                  </a:ext>
                </a:extLst>
              </a:tr>
              <a:tr h="382117">
                <a:tc>
                  <a:txBody>
                    <a:bodyPr/>
                    <a:lstStyle/>
                    <a:p>
                      <a:r>
                        <a:rPr lang="en-US" dirty="0" smtClean="0"/>
                        <a:t>l2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1309565974"/>
                  </a:ext>
                </a:extLst>
              </a:tr>
              <a:tr h="382117">
                <a:tc>
                  <a:txBody>
                    <a:bodyPr/>
                    <a:lstStyle/>
                    <a:p>
                      <a:r>
                        <a:rPr lang="en-US" dirty="0" smtClean="0"/>
                        <a:t>l3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82178561"/>
                  </a:ext>
                </a:extLst>
              </a:tr>
              <a:tr h="382117">
                <a:tc>
                  <a:txBody>
                    <a:bodyPr/>
                    <a:lstStyle/>
                    <a:p>
                      <a:r>
                        <a:rPr lang="en-US" dirty="0" smtClean="0"/>
                        <a:t>l4</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1584175628"/>
                  </a:ext>
                </a:extLst>
              </a:tr>
              <a:tr h="382117">
                <a:tc>
                  <a:txBody>
                    <a:bodyPr/>
                    <a:lstStyle/>
                    <a:p>
                      <a:r>
                        <a:rPr lang="en-US" dirty="0" smtClean="0"/>
                        <a:t>l5</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3558480345"/>
                  </a:ext>
                </a:extLst>
              </a:tr>
              <a:tr h="382117">
                <a:tc>
                  <a:txBody>
                    <a:bodyPr/>
                    <a:lstStyle/>
                    <a:p>
                      <a:r>
                        <a:rPr lang="en-US" dirty="0" smtClean="0"/>
                        <a:t>l6</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1070072723"/>
                  </a:ext>
                </a:extLst>
              </a:tr>
              <a:tr h="382117">
                <a:tc>
                  <a:txBody>
                    <a:bodyPr/>
                    <a:lstStyle/>
                    <a:p>
                      <a:r>
                        <a:rPr lang="en-US" dirty="0" smtClean="0"/>
                        <a:t>l7</a:t>
                      </a:r>
                      <a:endParaRPr lang="en-US" dirty="0"/>
                    </a:p>
                  </a:txBody>
                  <a:tcPr/>
                </a:tc>
                <a:tc>
                  <a:txBody>
                    <a:bodyPr/>
                    <a:lstStyle/>
                    <a:p>
                      <a:r>
                        <a:rPr lang="en-US" dirty="0" smtClean="0"/>
                        <a:t>?</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640267966"/>
                  </a:ext>
                </a:extLst>
              </a:tr>
              <a:tr h="382117">
                <a:tc>
                  <a:txBody>
                    <a:bodyPr/>
                    <a:lstStyle/>
                    <a:p>
                      <a:r>
                        <a:rPr lang="en-US" dirty="0" smtClean="0"/>
                        <a:t>l8</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val="1264647981"/>
                  </a:ext>
                </a:extLst>
              </a:tr>
            </a:tbl>
          </a:graphicData>
        </a:graphic>
      </p:graphicFrame>
    </p:spTree>
    <p:extLst>
      <p:ext uri="{BB962C8B-B14F-4D97-AF65-F5344CB8AC3E}">
        <p14:creationId xmlns:p14="http://schemas.microsoft.com/office/powerpoint/2010/main" val="1903305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Lattice of Values (per variable)</a:t>
            </a:r>
            <a:endParaRPr lang="en-US" dirty="0"/>
          </a:p>
        </p:txBody>
      </p:sp>
      <p:cxnSp>
        <p:nvCxnSpPr>
          <p:cNvPr id="4" name="Straight Connector 3"/>
          <p:cNvCxnSpPr/>
          <p:nvPr/>
        </p:nvCxnSpPr>
        <p:spPr>
          <a:xfrm>
            <a:off x="493059" y="3971365"/>
            <a:ext cx="8184776" cy="17929"/>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334435" y="3509700"/>
            <a:ext cx="475129" cy="461665"/>
          </a:xfrm>
          <a:prstGeom prst="rect">
            <a:avLst/>
          </a:prstGeom>
          <a:noFill/>
        </p:spPr>
        <p:txBody>
          <a:bodyPr wrap="square" rtlCol="0">
            <a:spAutoFit/>
          </a:bodyPr>
          <a:lstStyle/>
          <a:p>
            <a:r>
              <a:rPr lang="en-US" dirty="0" smtClean="0">
                <a:solidFill>
                  <a:schemeClr val="tx1"/>
                </a:solidFill>
              </a:rPr>
              <a:t>0</a:t>
            </a:r>
            <a:endParaRPr lang="en-US" dirty="0">
              <a:solidFill>
                <a:schemeClr val="tx1"/>
              </a:solidFill>
            </a:endParaRPr>
          </a:p>
        </p:txBody>
      </p:sp>
      <p:sp>
        <p:nvSpPr>
          <p:cNvPr id="6" name="TextBox 5"/>
          <p:cNvSpPr txBox="1"/>
          <p:nvPr/>
        </p:nvSpPr>
        <p:spPr>
          <a:xfrm>
            <a:off x="4979894" y="3509698"/>
            <a:ext cx="475129" cy="461665"/>
          </a:xfrm>
          <a:prstGeom prst="rect">
            <a:avLst/>
          </a:prstGeom>
          <a:noFill/>
        </p:spPr>
        <p:txBody>
          <a:bodyPr wrap="square" rtlCol="0">
            <a:spAutoFit/>
          </a:bodyPr>
          <a:lstStyle/>
          <a:p>
            <a:r>
              <a:rPr lang="en-US" dirty="0" smtClean="0">
                <a:solidFill>
                  <a:schemeClr val="tx1"/>
                </a:solidFill>
              </a:rPr>
              <a:t>1</a:t>
            </a:r>
            <a:endParaRPr lang="en-US" dirty="0">
              <a:solidFill>
                <a:schemeClr val="tx1"/>
              </a:solidFill>
            </a:endParaRPr>
          </a:p>
        </p:txBody>
      </p:sp>
      <p:sp>
        <p:nvSpPr>
          <p:cNvPr id="7" name="TextBox 6"/>
          <p:cNvSpPr txBox="1"/>
          <p:nvPr/>
        </p:nvSpPr>
        <p:spPr>
          <a:xfrm>
            <a:off x="5625353" y="3509698"/>
            <a:ext cx="475129" cy="461665"/>
          </a:xfrm>
          <a:prstGeom prst="rect">
            <a:avLst/>
          </a:prstGeom>
          <a:noFill/>
        </p:spPr>
        <p:txBody>
          <a:bodyPr wrap="square" rtlCol="0">
            <a:spAutoFit/>
          </a:bodyPr>
          <a:lstStyle/>
          <a:p>
            <a:r>
              <a:rPr lang="en-US" dirty="0" smtClean="0">
                <a:solidFill>
                  <a:schemeClr val="tx1"/>
                </a:solidFill>
              </a:rPr>
              <a:t>2</a:t>
            </a:r>
            <a:endParaRPr lang="en-US" dirty="0">
              <a:solidFill>
                <a:schemeClr val="tx1"/>
              </a:solidFill>
            </a:endParaRPr>
          </a:p>
        </p:txBody>
      </p:sp>
      <p:sp>
        <p:nvSpPr>
          <p:cNvPr id="8" name="TextBox 7"/>
          <p:cNvSpPr txBox="1"/>
          <p:nvPr/>
        </p:nvSpPr>
        <p:spPr>
          <a:xfrm>
            <a:off x="3688976" y="3509697"/>
            <a:ext cx="475129" cy="461665"/>
          </a:xfrm>
          <a:prstGeom prst="rect">
            <a:avLst/>
          </a:prstGeom>
          <a:noFill/>
        </p:spPr>
        <p:txBody>
          <a:bodyPr wrap="square" rtlCol="0">
            <a:spAutoFit/>
          </a:bodyPr>
          <a:lstStyle/>
          <a:p>
            <a:r>
              <a:rPr lang="en-US" dirty="0" smtClean="0">
                <a:solidFill>
                  <a:schemeClr val="tx1"/>
                </a:solidFill>
              </a:rPr>
              <a:t>-1</a:t>
            </a:r>
            <a:endParaRPr lang="en-US" dirty="0">
              <a:solidFill>
                <a:schemeClr val="tx1"/>
              </a:solidFill>
            </a:endParaRPr>
          </a:p>
        </p:txBody>
      </p:sp>
      <p:sp>
        <p:nvSpPr>
          <p:cNvPr id="9" name="TextBox 8"/>
          <p:cNvSpPr txBox="1"/>
          <p:nvPr/>
        </p:nvSpPr>
        <p:spPr>
          <a:xfrm>
            <a:off x="3128682" y="3509696"/>
            <a:ext cx="475129" cy="461665"/>
          </a:xfrm>
          <a:prstGeom prst="rect">
            <a:avLst/>
          </a:prstGeom>
          <a:noFill/>
        </p:spPr>
        <p:txBody>
          <a:bodyPr wrap="square" rtlCol="0">
            <a:spAutoFit/>
          </a:bodyPr>
          <a:lstStyle/>
          <a:p>
            <a:r>
              <a:rPr lang="en-US" dirty="0" smtClean="0">
                <a:solidFill>
                  <a:schemeClr val="tx1"/>
                </a:solidFill>
              </a:rPr>
              <a:t>-2</a:t>
            </a:r>
            <a:endParaRPr lang="en-US" dirty="0">
              <a:solidFill>
                <a:schemeClr val="tx1"/>
              </a:solidFill>
            </a:endParaRPr>
          </a:p>
        </p:txBody>
      </p:sp>
      <p:sp>
        <p:nvSpPr>
          <p:cNvPr id="10" name="TextBox 9"/>
          <p:cNvSpPr txBox="1"/>
          <p:nvPr/>
        </p:nvSpPr>
        <p:spPr>
          <a:xfrm>
            <a:off x="1922929" y="3487298"/>
            <a:ext cx="475129" cy="461665"/>
          </a:xfrm>
          <a:prstGeom prst="rect">
            <a:avLst/>
          </a:prstGeom>
          <a:noFill/>
        </p:spPr>
        <p:txBody>
          <a:bodyPr wrap="square" rtlCol="0">
            <a:spAutoFit/>
          </a:bodyPr>
          <a:lstStyle/>
          <a:p>
            <a:r>
              <a:rPr lang="en-IL" dirty="0" smtClean="0">
                <a:solidFill>
                  <a:schemeClr val="tx1"/>
                </a:solidFill>
              </a:rPr>
              <a:t>…</a:t>
            </a:r>
            <a:endParaRPr lang="en-US" dirty="0">
              <a:solidFill>
                <a:schemeClr val="tx1"/>
              </a:solidFill>
            </a:endParaRPr>
          </a:p>
        </p:txBody>
      </p:sp>
      <p:sp>
        <p:nvSpPr>
          <p:cNvPr id="11" name="TextBox 10"/>
          <p:cNvSpPr txBox="1"/>
          <p:nvPr/>
        </p:nvSpPr>
        <p:spPr>
          <a:xfrm>
            <a:off x="6676465" y="3487297"/>
            <a:ext cx="475129" cy="461665"/>
          </a:xfrm>
          <a:prstGeom prst="rect">
            <a:avLst/>
          </a:prstGeom>
          <a:noFill/>
        </p:spPr>
        <p:txBody>
          <a:bodyPr wrap="square" rtlCol="0">
            <a:spAutoFit/>
          </a:bodyPr>
          <a:lstStyle/>
          <a:p>
            <a:r>
              <a:rPr lang="en-IL" dirty="0" smtClean="0">
                <a:solidFill>
                  <a:schemeClr val="tx1"/>
                </a:solidFill>
              </a:rPr>
              <a:t>…</a:t>
            </a:r>
            <a:endParaRPr lang="en-US" dirty="0">
              <a:solidFill>
                <a:schemeClr val="tx1"/>
              </a:solidFill>
            </a:endParaRPr>
          </a:p>
        </p:txBody>
      </p:sp>
      <p:sp>
        <p:nvSpPr>
          <p:cNvPr id="13" name="Rectangle 12"/>
          <p:cNvSpPr/>
          <p:nvPr/>
        </p:nvSpPr>
        <p:spPr>
          <a:xfrm>
            <a:off x="4718238" y="5941368"/>
            <a:ext cx="352982" cy="461665"/>
          </a:xfrm>
          <a:prstGeom prst="rect">
            <a:avLst/>
          </a:prstGeom>
        </p:spPr>
        <p:txBody>
          <a:bodyPr wrap="none">
            <a:spAutoFit/>
          </a:bodyPr>
          <a:lstStyle/>
          <a:p>
            <a:pPr algn="l" eaLnBrk="1" fontAlgn="auto" hangingPunct="1">
              <a:spcBef>
                <a:spcPts val="0"/>
              </a:spcBef>
              <a:spcAft>
                <a:spcPts val="0"/>
              </a:spcAft>
              <a:defRPr/>
            </a:pPr>
            <a:r>
              <a:rPr lang="en-US" dirty="0" smtClean="0">
                <a:solidFill>
                  <a:schemeClr val="tx1"/>
                </a:solidFill>
                <a:cs typeface="Arial" charset="0"/>
                <a:sym typeface="Math B" pitchFamily="2" charset="2"/>
              </a:rPr>
              <a:t></a:t>
            </a:r>
            <a:endParaRPr lang="en-US" dirty="0">
              <a:solidFill>
                <a:schemeClr val="tx1"/>
              </a:solidFill>
              <a:cs typeface="Arial" charset="0"/>
              <a:sym typeface="Math B" pitchFamily="2" charset="2"/>
            </a:endParaRPr>
          </a:p>
        </p:txBody>
      </p:sp>
      <p:sp>
        <p:nvSpPr>
          <p:cNvPr id="14" name="Rectangle 13"/>
          <p:cNvSpPr/>
          <p:nvPr/>
        </p:nvSpPr>
        <p:spPr>
          <a:xfrm>
            <a:off x="4700309" y="1638310"/>
            <a:ext cx="320922" cy="461665"/>
          </a:xfrm>
          <a:prstGeom prst="rect">
            <a:avLst/>
          </a:prstGeom>
        </p:spPr>
        <p:txBody>
          <a:bodyPr wrap="none">
            <a:spAutoFit/>
          </a:bodyPr>
          <a:lstStyle/>
          <a:p>
            <a:pPr algn="l" eaLnBrk="1" fontAlgn="auto" hangingPunct="1">
              <a:spcBef>
                <a:spcPts val="0"/>
              </a:spcBef>
              <a:spcAft>
                <a:spcPts val="0"/>
              </a:spcAft>
              <a:defRPr/>
            </a:pPr>
            <a:r>
              <a:rPr lang="en-US" dirty="0" smtClean="0">
                <a:solidFill>
                  <a:schemeClr val="tx1"/>
                </a:solidFill>
                <a:cs typeface="Arial" charset="0"/>
                <a:sym typeface="Math B" pitchFamily="2" charset="2"/>
              </a:rPr>
              <a:t>?</a:t>
            </a:r>
            <a:endParaRPr lang="en-US" dirty="0">
              <a:solidFill>
                <a:schemeClr val="tx1"/>
              </a:solidFill>
              <a:cs typeface="Arial" charset="0"/>
              <a:sym typeface="Math B" pitchFamily="2" charset="2"/>
            </a:endParaRPr>
          </a:p>
        </p:txBody>
      </p:sp>
    </p:spTree>
    <p:extLst>
      <p:ext uri="{BB962C8B-B14F-4D97-AF65-F5344CB8AC3E}">
        <p14:creationId xmlns:p14="http://schemas.microsoft.com/office/powerpoint/2010/main" val="20652415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Computing Constants</a:t>
            </a:r>
          </a:p>
        </p:txBody>
      </p:sp>
      <p:sp>
        <p:nvSpPr>
          <p:cNvPr id="10243" name="Rectangle 3"/>
          <p:cNvSpPr>
            <a:spLocks noGrp="1" noChangeArrowheads="1"/>
          </p:cNvSpPr>
          <p:nvPr>
            <p:ph type="body" idx="1"/>
          </p:nvPr>
        </p:nvSpPr>
        <p:spPr/>
        <p:txBody>
          <a:bodyPr/>
          <a:lstStyle/>
          <a:p>
            <a:r>
              <a:rPr lang="en-US" dirty="0" smtClean="0"/>
              <a:t>Construct a control flow graph (CFG)</a:t>
            </a:r>
          </a:p>
          <a:p>
            <a:r>
              <a:rPr lang="en-US" dirty="0" smtClean="0"/>
              <a:t>Associate transfer functions with control flow graph edges</a:t>
            </a:r>
          </a:p>
          <a:p>
            <a:r>
              <a:rPr lang="en-US" dirty="0" smtClean="0"/>
              <a:t>Define a system of equations</a:t>
            </a:r>
          </a:p>
          <a:p>
            <a:r>
              <a:rPr lang="en-US" dirty="0" smtClean="0"/>
              <a:t>Compute the simultaneous least fixed point via Chaotic iterations</a:t>
            </a:r>
          </a:p>
          <a:p>
            <a:r>
              <a:rPr lang="en-US" dirty="0" smtClean="0"/>
              <a:t>The solution is unique</a:t>
            </a:r>
          </a:p>
          <a:p>
            <a:pPr lvl="1"/>
            <a:r>
              <a:rPr lang="en-US" dirty="0" smtClean="0"/>
              <a:t>But order of evaluation  may affect the number of iterations</a:t>
            </a:r>
          </a:p>
        </p:txBody>
      </p:sp>
    </p:spTree>
    <p:extLst>
      <p:ext uri="{BB962C8B-B14F-4D97-AF65-F5344CB8AC3E}">
        <p14:creationId xmlns:p14="http://schemas.microsoft.com/office/powerpoint/2010/main" val="396513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dirty="0" smtClean="0"/>
              <a:t>A Simple Example</a:t>
            </a:r>
          </a:p>
        </p:txBody>
      </p:sp>
      <p:sp>
        <p:nvSpPr>
          <p:cNvPr id="33" name="Oval 32"/>
          <p:cNvSpPr/>
          <p:nvPr/>
        </p:nvSpPr>
        <p:spPr bwMode="auto">
          <a:xfrm>
            <a:off x="5382126" y="1564107"/>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l1</a:t>
            </a:r>
          </a:p>
        </p:txBody>
      </p:sp>
      <p:sp>
        <p:nvSpPr>
          <p:cNvPr id="34" name="Oval 33"/>
          <p:cNvSpPr/>
          <p:nvPr/>
        </p:nvSpPr>
        <p:spPr bwMode="auto">
          <a:xfrm>
            <a:off x="5382126" y="245443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l2</a:t>
            </a:r>
            <a:endParaRPr kumimoji="0" lang="en-US" sz="2400" b="0" i="0" u="none" strike="noStrike" cap="none" normalizeH="0" baseline="0" dirty="0" smtClean="0">
              <a:ln>
                <a:noFill/>
              </a:ln>
              <a:solidFill>
                <a:schemeClr val="tx1"/>
              </a:solidFill>
              <a:effectLst/>
            </a:endParaRPr>
          </a:p>
        </p:txBody>
      </p:sp>
      <p:sp>
        <p:nvSpPr>
          <p:cNvPr id="35" name="Oval 34"/>
          <p:cNvSpPr/>
          <p:nvPr/>
        </p:nvSpPr>
        <p:spPr bwMode="auto">
          <a:xfrm>
            <a:off x="5382126" y="334477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l3</a:t>
            </a:r>
            <a:endParaRPr kumimoji="0" lang="en-US" sz="2400" b="0" i="0" u="none" strike="noStrike" cap="none" normalizeH="0" baseline="0" dirty="0" smtClean="0">
              <a:ln>
                <a:noFill/>
              </a:ln>
              <a:solidFill>
                <a:schemeClr val="tx1"/>
              </a:solidFill>
              <a:effectLst/>
            </a:endParaRPr>
          </a:p>
        </p:txBody>
      </p:sp>
      <p:sp>
        <p:nvSpPr>
          <p:cNvPr id="36" name="Oval 35"/>
          <p:cNvSpPr/>
          <p:nvPr/>
        </p:nvSpPr>
        <p:spPr bwMode="auto">
          <a:xfrm>
            <a:off x="5382126" y="4235103"/>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l4</a:t>
            </a:r>
            <a:endParaRPr kumimoji="0" lang="en-US" sz="2400" b="0" i="0" u="none" strike="noStrike" cap="none" normalizeH="0" baseline="0" dirty="0" smtClean="0">
              <a:ln>
                <a:noFill/>
              </a:ln>
              <a:solidFill>
                <a:schemeClr val="tx1"/>
              </a:solidFill>
              <a:effectLst/>
            </a:endParaRPr>
          </a:p>
        </p:txBody>
      </p:sp>
      <p:sp>
        <p:nvSpPr>
          <p:cNvPr id="37" name="Oval 36"/>
          <p:cNvSpPr/>
          <p:nvPr/>
        </p:nvSpPr>
        <p:spPr bwMode="auto">
          <a:xfrm>
            <a:off x="3970435"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l5</a:t>
            </a:r>
            <a:endParaRPr kumimoji="0" lang="en-US" sz="2400" b="0" i="0" u="none" strike="noStrike" cap="none" normalizeH="0" baseline="0" dirty="0" smtClean="0">
              <a:ln>
                <a:noFill/>
              </a:ln>
              <a:solidFill>
                <a:schemeClr val="tx1"/>
              </a:solidFill>
              <a:effectLst/>
            </a:endParaRPr>
          </a:p>
        </p:txBody>
      </p:sp>
      <p:sp>
        <p:nvSpPr>
          <p:cNvPr id="38" name="Oval 37"/>
          <p:cNvSpPr/>
          <p:nvPr/>
        </p:nvSpPr>
        <p:spPr bwMode="auto">
          <a:xfrm>
            <a:off x="7058515"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l6</a:t>
            </a:r>
            <a:endParaRPr kumimoji="0" lang="en-US" sz="2400" b="0" i="0" u="none" strike="noStrike" cap="none" normalizeH="0" baseline="0" dirty="0" smtClean="0">
              <a:ln>
                <a:noFill/>
              </a:ln>
              <a:solidFill>
                <a:schemeClr val="tx1"/>
              </a:solidFill>
              <a:effectLst/>
            </a:endParaRPr>
          </a:p>
        </p:txBody>
      </p:sp>
      <p:sp>
        <p:nvSpPr>
          <p:cNvPr id="39" name="Oval 38"/>
          <p:cNvSpPr/>
          <p:nvPr/>
        </p:nvSpPr>
        <p:spPr bwMode="auto">
          <a:xfrm>
            <a:off x="5382126" y="571096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l7</a:t>
            </a:r>
            <a:endParaRPr kumimoji="0" lang="en-US" sz="2400" b="0" i="0" u="none" strike="noStrike" cap="none" normalizeH="0" baseline="0" dirty="0" smtClean="0">
              <a:ln>
                <a:noFill/>
              </a:ln>
              <a:solidFill>
                <a:schemeClr val="tx1"/>
              </a:solidFill>
              <a:effectLst/>
            </a:endParaRPr>
          </a:p>
        </p:txBody>
      </p:sp>
      <p:cxnSp>
        <p:nvCxnSpPr>
          <p:cNvPr id="45" name="Straight Arrow Connector 44"/>
          <p:cNvCxnSpPr>
            <a:stCxn id="33" idx="4"/>
            <a:endCxn id="34" idx="0"/>
          </p:cNvCxnSpPr>
          <p:nvPr/>
        </p:nvCxnSpPr>
        <p:spPr bwMode="auto">
          <a:xfrm>
            <a:off x="6055895" y="2214198"/>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47" name="Straight Arrow Connector 46"/>
          <p:cNvCxnSpPr>
            <a:stCxn id="34" idx="4"/>
            <a:endCxn id="35" idx="0"/>
          </p:cNvCxnSpPr>
          <p:nvPr/>
        </p:nvCxnSpPr>
        <p:spPr bwMode="auto">
          <a:xfrm>
            <a:off x="6055895" y="3104530"/>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49" name="Straight Arrow Connector 48"/>
          <p:cNvCxnSpPr>
            <a:stCxn id="35" idx="4"/>
            <a:endCxn id="36" idx="0"/>
          </p:cNvCxnSpPr>
          <p:nvPr/>
        </p:nvCxnSpPr>
        <p:spPr bwMode="auto">
          <a:xfrm>
            <a:off x="6055895" y="3994862"/>
            <a:ext cx="0" cy="240241"/>
          </a:xfrm>
          <a:prstGeom prst="straightConnector1">
            <a:avLst/>
          </a:prstGeom>
          <a:noFill/>
          <a:ln w="9525" cap="flat" cmpd="sng" algn="ctr">
            <a:solidFill>
              <a:schemeClr val="tx1"/>
            </a:solidFill>
            <a:prstDash val="solid"/>
            <a:round/>
            <a:headEnd type="none" w="med" len="med"/>
            <a:tailEnd type="arrow"/>
          </a:ln>
          <a:effectLst/>
        </p:spPr>
      </p:cxnSp>
      <p:sp>
        <p:nvSpPr>
          <p:cNvPr id="50" name="Oval 49"/>
          <p:cNvSpPr/>
          <p:nvPr/>
        </p:nvSpPr>
        <p:spPr bwMode="auto">
          <a:xfrm>
            <a:off x="7411440" y="332873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l8</a:t>
            </a:r>
            <a:endParaRPr kumimoji="0" lang="en-US" sz="2400" b="0" i="0" u="none" strike="noStrike" cap="none" normalizeH="0" baseline="0" dirty="0" smtClean="0">
              <a:ln>
                <a:noFill/>
              </a:ln>
              <a:solidFill>
                <a:schemeClr val="tx1"/>
              </a:solidFill>
              <a:effectLst/>
            </a:endParaRPr>
          </a:p>
        </p:txBody>
      </p:sp>
      <p:cxnSp>
        <p:nvCxnSpPr>
          <p:cNvPr id="52" name="Straight Arrow Connector 51"/>
          <p:cNvCxnSpPr>
            <a:stCxn id="35" idx="6"/>
            <a:endCxn id="50" idx="2"/>
          </p:cNvCxnSpPr>
          <p:nvPr/>
        </p:nvCxnSpPr>
        <p:spPr bwMode="auto">
          <a:xfrm flipV="1">
            <a:off x="6729663" y="3653777"/>
            <a:ext cx="681777" cy="16040"/>
          </a:xfrm>
          <a:prstGeom prst="straightConnector1">
            <a:avLst/>
          </a:prstGeom>
          <a:noFill/>
          <a:ln w="9525" cap="flat" cmpd="sng" algn="ctr">
            <a:solidFill>
              <a:schemeClr val="tx1"/>
            </a:solidFill>
            <a:prstDash val="solid"/>
            <a:round/>
            <a:headEnd type="none" w="med" len="med"/>
            <a:tailEnd type="arrow"/>
          </a:ln>
          <a:effectLst/>
        </p:spPr>
      </p:cxnSp>
      <p:cxnSp>
        <p:nvCxnSpPr>
          <p:cNvPr id="54" name="Straight Arrow Connector 53"/>
          <p:cNvCxnSpPr>
            <a:stCxn id="36" idx="2"/>
            <a:endCxn id="37" idx="0"/>
          </p:cNvCxnSpPr>
          <p:nvPr/>
        </p:nvCxnSpPr>
        <p:spPr bwMode="auto">
          <a:xfrm flipH="1">
            <a:off x="4644204" y="4560149"/>
            <a:ext cx="737922" cy="325045"/>
          </a:xfrm>
          <a:prstGeom prst="straightConnector1">
            <a:avLst/>
          </a:prstGeom>
          <a:noFill/>
          <a:ln w="9525" cap="flat" cmpd="sng" algn="ctr">
            <a:solidFill>
              <a:schemeClr val="tx1"/>
            </a:solidFill>
            <a:prstDash val="solid"/>
            <a:round/>
            <a:headEnd type="none" w="med" len="med"/>
            <a:tailEnd type="arrow"/>
          </a:ln>
          <a:effectLst/>
        </p:spPr>
      </p:cxnSp>
      <p:cxnSp>
        <p:nvCxnSpPr>
          <p:cNvPr id="56" name="Straight Arrow Connector 55"/>
          <p:cNvCxnSpPr>
            <a:stCxn id="36" idx="6"/>
            <a:endCxn id="38" idx="0"/>
          </p:cNvCxnSpPr>
          <p:nvPr/>
        </p:nvCxnSpPr>
        <p:spPr bwMode="auto">
          <a:xfrm>
            <a:off x="6729663" y="4560149"/>
            <a:ext cx="1002621" cy="325045"/>
          </a:xfrm>
          <a:prstGeom prst="straightConnector1">
            <a:avLst/>
          </a:prstGeom>
          <a:noFill/>
          <a:ln w="9525" cap="flat" cmpd="sng" algn="ctr">
            <a:solidFill>
              <a:schemeClr val="tx1"/>
            </a:solidFill>
            <a:prstDash val="solid"/>
            <a:round/>
            <a:headEnd type="none" w="med" len="med"/>
            <a:tailEnd type="arrow"/>
          </a:ln>
          <a:effectLst/>
        </p:spPr>
      </p:cxnSp>
      <p:cxnSp>
        <p:nvCxnSpPr>
          <p:cNvPr id="58" name="Straight Arrow Connector 57"/>
          <p:cNvCxnSpPr>
            <a:stCxn id="37" idx="4"/>
            <a:endCxn id="39" idx="0"/>
          </p:cNvCxnSpPr>
          <p:nvPr/>
        </p:nvCxnSpPr>
        <p:spPr bwMode="auto">
          <a:xfrm>
            <a:off x="4644204" y="5535285"/>
            <a:ext cx="1411691" cy="175684"/>
          </a:xfrm>
          <a:prstGeom prst="straightConnector1">
            <a:avLst/>
          </a:prstGeom>
          <a:noFill/>
          <a:ln w="9525" cap="flat" cmpd="sng" algn="ctr">
            <a:solidFill>
              <a:schemeClr val="tx1"/>
            </a:solidFill>
            <a:prstDash val="solid"/>
            <a:round/>
            <a:headEnd type="none" w="med" len="med"/>
            <a:tailEnd type="arrow"/>
          </a:ln>
          <a:effectLst/>
        </p:spPr>
      </p:cxnSp>
      <p:cxnSp>
        <p:nvCxnSpPr>
          <p:cNvPr id="60" name="Straight Arrow Connector 59"/>
          <p:cNvCxnSpPr>
            <a:stCxn id="38" idx="4"/>
            <a:endCxn id="39" idx="0"/>
          </p:cNvCxnSpPr>
          <p:nvPr/>
        </p:nvCxnSpPr>
        <p:spPr bwMode="auto">
          <a:xfrm flipH="1">
            <a:off x="6055895" y="5535285"/>
            <a:ext cx="1676389" cy="175684"/>
          </a:xfrm>
          <a:prstGeom prst="straightConnector1">
            <a:avLst/>
          </a:prstGeom>
          <a:noFill/>
          <a:ln w="9525" cap="flat" cmpd="sng" algn="ctr">
            <a:solidFill>
              <a:schemeClr val="tx1"/>
            </a:solidFill>
            <a:prstDash val="solid"/>
            <a:round/>
            <a:headEnd type="none" w="med" len="med"/>
            <a:tailEnd type="arrow"/>
          </a:ln>
          <a:effectLst/>
        </p:spPr>
      </p:cxnSp>
      <p:cxnSp>
        <p:nvCxnSpPr>
          <p:cNvPr id="62" name="Shape 61"/>
          <p:cNvCxnSpPr>
            <a:stCxn id="39" idx="2"/>
            <a:endCxn id="35" idx="2"/>
          </p:cNvCxnSpPr>
          <p:nvPr/>
        </p:nvCxnSpPr>
        <p:spPr bwMode="auto">
          <a:xfrm rot="10800000">
            <a:off x="5382126" y="3669817"/>
            <a:ext cx="12700" cy="2366198"/>
          </a:xfrm>
          <a:prstGeom prst="curvedConnector3">
            <a:avLst>
              <a:gd name="adj1" fmla="val 19447055"/>
            </a:avLst>
          </a:prstGeom>
          <a:noFill/>
          <a:ln w="9525" cap="flat" cmpd="sng" algn="ctr">
            <a:solidFill>
              <a:schemeClr val="tx1"/>
            </a:solidFill>
            <a:prstDash val="solid"/>
            <a:round/>
            <a:headEnd type="none" w="med" len="med"/>
            <a:tailEnd type="arrow"/>
          </a:ln>
          <a:effectLst/>
        </p:spPr>
      </p:cxnSp>
      <p:sp>
        <p:nvSpPr>
          <p:cNvPr id="64" name="TextBox 63"/>
          <p:cNvSpPr txBox="1"/>
          <p:nvPr/>
        </p:nvSpPr>
        <p:spPr>
          <a:xfrm>
            <a:off x="6228351" y="1992774"/>
            <a:ext cx="1002621" cy="461665"/>
          </a:xfrm>
          <a:prstGeom prst="rect">
            <a:avLst/>
          </a:prstGeom>
          <a:noFill/>
        </p:spPr>
        <p:txBody>
          <a:bodyPr wrap="square" rtlCol="0">
            <a:spAutoFit/>
          </a:bodyPr>
          <a:lstStyle/>
          <a:p>
            <a:r>
              <a:rPr lang="en-US" dirty="0" smtClean="0">
                <a:solidFill>
                  <a:schemeClr val="tx1"/>
                </a:solidFill>
              </a:rPr>
              <a:t>z = 3</a:t>
            </a:r>
            <a:endParaRPr lang="en-US" dirty="0">
              <a:solidFill>
                <a:schemeClr val="tx1"/>
              </a:solidFill>
            </a:endParaRPr>
          </a:p>
        </p:txBody>
      </p:sp>
      <p:sp>
        <p:nvSpPr>
          <p:cNvPr id="65" name="TextBox 64"/>
          <p:cNvSpPr txBox="1"/>
          <p:nvPr/>
        </p:nvSpPr>
        <p:spPr>
          <a:xfrm>
            <a:off x="6228352" y="2915190"/>
            <a:ext cx="1002621" cy="461665"/>
          </a:xfrm>
          <a:prstGeom prst="rect">
            <a:avLst/>
          </a:prstGeom>
          <a:noFill/>
        </p:spPr>
        <p:txBody>
          <a:bodyPr wrap="square" rtlCol="0">
            <a:spAutoFit/>
          </a:bodyPr>
          <a:lstStyle/>
          <a:p>
            <a:r>
              <a:rPr lang="en-US" dirty="0" smtClean="0">
                <a:solidFill>
                  <a:schemeClr val="tx1"/>
                </a:solidFill>
              </a:rPr>
              <a:t>x = 1</a:t>
            </a:r>
            <a:endParaRPr lang="en-US" dirty="0">
              <a:solidFill>
                <a:schemeClr val="tx1"/>
              </a:solidFill>
            </a:endParaRPr>
          </a:p>
        </p:txBody>
      </p:sp>
      <p:sp>
        <p:nvSpPr>
          <p:cNvPr id="66" name="TextBox 65"/>
          <p:cNvSpPr txBox="1"/>
          <p:nvPr/>
        </p:nvSpPr>
        <p:spPr>
          <a:xfrm>
            <a:off x="6557214" y="3308220"/>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0</a:t>
            </a:r>
            <a:endParaRPr lang="en-US" dirty="0">
              <a:solidFill>
                <a:schemeClr val="tx1"/>
              </a:solidFill>
            </a:endParaRPr>
          </a:p>
        </p:txBody>
      </p:sp>
      <p:sp>
        <p:nvSpPr>
          <p:cNvPr id="67" name="TextBox 66"/>
          <p:cNvSpPr txBox="1"/>
          <p:nvPr/>
        </p:nvSpPr>
        <p:spPr>
          <a:xfrm>
            <a:off x="5891472" y="383760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&gt;</a:t>
            </a:r>
            <a:r>
              <a:rPr lang="en-US" dirty="0" smtClean="0">
                <a:solidFill>
                  <a:schemeClr val="tx1"/>
                </a:solidFill>
              </a:rPr>
              <a:t> 0</a:t>
            </a:r>
            <a:endParaRPr lang="en-US" dirty="0">
              <a:solidFill>
                <a:schemeClr val="tx1"/>
              </a:solidFill>
            </a:endParaRPr>
          </a:p>
        </p:txBody>
      </p:sp>
      <p:sp>
        <p:nvSpPr>
          <p:cNvPr id="68" name="TextBox 67"/>
          <p:cNvSpPr txBox="1"/>
          <p:nvPr/>
        </p:nvSpPr>
        <p:spPr>
          <a:xfrm>
            <a:off x="6845972" y="4302826"/>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69" name="TextBox 68"/>
          <p:cNvSpPr txBox="1"/>
          <p:nvPr/>
        </p:nvSpPr>
        <p:spPr>
          <a:xfrm>
            <a:off x="4471757" y="430282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70" name="TextBox 69"/>
          <p:cNvSpPr txBox="1"/>
          <p:nvPr/>
        </p:nvSpPr>
        <p:spPr>
          <a:xfrm>
            <a:off x="4584048" y="5530037"/>
            <a:ext cx="1002621" cy="461665"/>
          </a:xfrm>
          <a:prstGeom prst="rect">
            <a:avLst/>
          </a:prstGeom>
          <a:noFill/>
        </p:spPr>
        <p:txBody>
          <a:bodyPr wrap="square" rtlCol="0">
            <a:spAutoFit/>
          </a:bodyPr>
          <a:lstStyle/>
          <a:p>
            <a:r>
              <a:rPr lang="en-US" dirty="0" smtClean="0">
                <a:solidFill>
                  <a:schemeClr val="tx1"/>
                </a:solidFill>
              </a:rPr>
              <a:t>y = 7</a:t>
            </a:r>
            <a:endParaRPr lang="en-US" dirty="0">
              <a:solidFill>
                <a:schemeClr val="tx1"/>
              </a:solidFill>
            </a:endParaRPr>
          </a:p>
        </p:txBody>
      </p:sp>
      <p:sp>
        <p:nvSpPr>
          <p:cNvPr id="71" name="TextBox 70"/>
          <p:cNvSpPr txBox="1"/>
          <p:nvPr/>
        </p:nvSpPr>
        <p:spPr>
          <a:xfrm>
            <a:off x="6605341" y="5538059"/>
            <a:ext cx="1548059" cy="461665"/>
          </a:xfrm>
          <a:prstGeom prst="rect">
            <a:avLst/>
          </a:prstGeom>
          <a:noFill/>
        </p:spPr>
        <p:txBody>
          <a:bodyPr wrap="square" rtlCol="0">
            <a:spAutoFit/>
          </a:bodyPr>
          <a:lstStyle/>
          <a:p>
            <a:r>
              <a:rPr lang="en-US" dirty="0" smtClean="0">
                <a:solidFill>
                  <a:schemeClr val="tx1"/>
                </a:solidFill>
              </a:rPr>
              <a:t>y = z+4</a:t>
            </a:r>
            <a:endParaRPr lang="en-US" dirty="0">
              <a:solidFill>
                <a:schemeClr val="tx1"/>
              </a:solidFill>
            </a:endParaRPr>
          </a:p>
        </p:txBody>
      </p:sp>
      <p:sp>
        <p:nvSpPr>
          <p:cNvPr id="72" name="TextBox 71"/>
          <p:cNvSpPr txBox="1"/>
          <p:nvPr/>
        </p:nvSpPr>
        <p:spPr>
          <a:xfrm>
            <a:off x="2658986" y="4764492"/>
            <a:ext cx="1548059" cy="461665"/>
          </a:xfrm>
          <a:prstGeom prst="rect">
            <a:avLst/>
          </a:prstGeom>
          <a:noFill/>
        </p:spPr>
        <p:txBody>
          <a:bodyPr wrap="square" rtlCol="0">
            <a:spAutoFit/>
          </a:bodyPr>
          <a:lstStyle/>
          <a:p>
            <a:r>
              <a:rPr lang="en-US" dirty="0" smtClean="0">
                <a:solidFill>
                  <a:schemeClr val="tx1"/>
                </a:solidFill>
              </a:rPr>
              <a:t>x :=3</a:t>
            </a:r>
            <a:endParaRPr lang="en-US" dirty="0">
              <a:solidFill>
                <a:schemeClr val="tx1"/>
              </a:solidFill>
            </a:endParaRPr>
          </a:p>
        </p:txBody>
      </p:sp>
      <p:sp>
        <p:nvSpPr>
          <p:cNvPr id="30" name="Text Box 5"/>
          <p:cNvSpPr txBox="1">
            <a:spLocks noChangeArrowheads="1"/>
          </p:cNvSpPr>
          <p:nvPr/>
        </p:nvSpPr>
        <p:spPr bwMode="auto">
          <a:xfrm>
            <a:off x="176463" y="1772653"/>
            <a:ext cx="4395537" cy="3047630"/>
          </a:xfrm>
          <a:prstGeom prst="rect">
            <a:avLst/>
          </a:prstGeom>
          <a:noFill/>
          <a:ln w="9525">
            <a:noFill/>
            <a:miter lim="800000"/>
            <a:headEnd/>
            <a:tailEnd/>
          </a:ln>
        </p:spPr>
        <p:txBody>
          <a:bodyPr wrap="square" lIns="92075" tIns="46038" rIns="92075" bIns="46038">
            <a:spAutoFit/>
          </a:bodyPr>
          <a:lstStyle/>
          <a:p>
            <a:pPr algn="l"/>
            <a:r>
              <a:rPr lang="en-US" dirty="0" smtClean="0">
                <a:solidFill>
                  <a:schemeClr val="tx1"/>
                </a:solidFill>
              </a:rPr>
              <a:t>l1: z = 3</a:t>
            </a:r>
            <a:endParaRPr lang="en-US" baseline="30000" dirty="0">
              <a:solidFill>
                <a:schemeClr val="tx1"/>
              </a:solidFill>
            </a:endParaRPr>
          </a:p>
          <a:p>
            <a:pPr algn="l"/>
            <a:r>
              <a:rPr lang="en-US" dirty="0" smtClean="0">
                <a:solidFill>
                  <a:schemeClr val="tx1"/>
                </a:solidFill>
              </a:rPr>
              <a:t>l2: x = 1</a:t>
            </a:r>
            <a:endParaRPr lang="en-US" baseline="30000" dirty="0">
              <a:solidFill>
                <a:schemeClr val="tx1"/>
              </a:solidFill>
            </a:endParaRPr>
          </a:p>
          <a:p>
            <a:pPr algn="l"/>
            <a:r>
              <a:rPr lang="en-US" dirty="0">
                <a:solidFill>
                  <a:schemeClr val="tx1"/>
                </a:solidFill>
              </a:rPr>
              <a:t>while </a:t>
            </a:r>
            <a:r>
              <a:rPr lang="en-US" dirty="0" smtClean="0">
                <a:solidFill>
                  <a:schemeClr val="tx1"/>
                </a:solidFill>
              </a:rPr>
              <a:t>(l3: x </a:t>
            </a:r>
            <a:r>
              <a:rPr lang="en-US" dirty="0">
                <a:solidFill>
                  <a:schemeClr val="tx1"/>
                </a:solidFill>
              </a:rPr>
              <a:t>&gt; </a:t>
            </a:r>
            <a:r>
              <a:rPr lang="en-US" dirty="0" smtClean="0">
                <a:solidFill>
                  <a:schemeClr val="tx1"/>
                </a:solidFill>
              </a:rPr>
              <a:t>0) </a:t>
            </a:r>
            <a:r>
              <a:rPr lang="en-US" dirty="0">
                <a:solidFill>
                  <a:schemeClr val="tx1"/>
                </a:solidFill>
              </a:rPr>
              <a:t>{</a:t>
            </a:r>
          </a:p>
          <a:p>
            <a:pPr algn="l"/>
            <a:r>
              <a:rPr lang="en-US" dirty="0">
                <a:solidFill>
                  <a:schemeClr val="tx1"/>
                </a:solidFill>
              </a:rPr>
              <a:t>        </a:t>
            </a:r>
            <a:r>
              <a:rPr lang="en-US" dirty="0" smtClean="0">
                <a:solidFill>
                  <a:schemeClr val="tx1"/>
                </a:solidFill>
              </a:rPr>
              <a:t>l4: if (x == 1) l5: y = 7</a:t>
            </a:r>
            <a:endParaRPr lang="en-US" baseline="30000" dirty="0">
              <a:solidFill>
                <a:schemeClr val="tx1"/>
              </a:solidFill>
            </a:endParaRPr>
          </a:p>
          <a:p>
            <a:pPr algn="l"/>
            <a:r>
              <a:rPr lang="en-US" dirty="0">
                <a:solidFill>
                  <a:schemeClr val="tx1"/>
                </a:solidFill>
              </a:rPr>
              <a:t>                 </a:t>
            </a:r>
            <a:r>
              <a:rPr lang="en-US" dirty="0" smtClean="0">
                <a:solidFill>
                  <a:schemeClr val="tx1"/>
                </a:solidFill>
              </a:rPr>
              <a:t> l6: else y = </a:t>
            </a:r>
            <a:r>
              <a:rPr lang="en-US" dirty="0">
                <a:solidFill>
                  <a:schemeClr val="tx1"/>
                </a:solidFill>
              </a:rPr>
              <a:t>z + </a:t>
            </a:r>
            <a:r>
              <a:rPr lang="en-US" dirty="0" smtClean="0">
                <a:solidFill>
                  <a:schemeClr val="tx1"/>
                </a:solidFill>
              </a:rPr>
              <a:t>4</a:t>
            </a:r>
            <a:endParaRPr lang="en-US" baseline="30000" dirty="0">
              <a:solidFill>
                <a:schemeClr val="tx1"/>
              </a:solidFill>
            </a:endParaRPr>
          </a:p>
          <a:p>
            <a:pPr algn="l"/>
            <a:r>
              <a:rPr lang="en-US" dirty="0">
                <a:solidFill>
                  <a:schemeClr val="tx1"/>
                </a:solidFill>
              </a:rPr>
              <a:t>        </a:t>
            </a:r>
            <a:r>
              <a:rPr lang="en-US" dirty="0" smtClean="0">
                <a:solidFill>
                  <a:schemeClr val="tx1"/>
                </a:solidFill>
              </a:rPr>
              <a:t>l7:x = 3</a:t>
            </a:r>
            <a:endParaRPr lang="en-US" baseline="30000" dirty="0">
              <a:solidFill>
                <a:schemeClr val="tx1"/>
              </a:solidFill>
            </a:endParaRPr>
          </a:p>
          <a:p>
            <a:pPr algn="l"/>
            <a:r>
              <a:rPr lang="en-US" dirty="0" smtClean="0">
                <a:solidFill>
                  <a:schemeClr val="tx1"/>
                </a:solidFill>
              </a:rPr>
              <a:t>}</a:t>
            </a:r>
          </a:p>
          <a:p>
            <a:pPr algn="l"/>
            <a:r>
              <a:rPr lang="en-US" dirty="0" smtClean="0">
                <a:solidFill>
                  <a:schemeClr val="tx1"/>
                </a:solidFill>
              </a:rPr>
              <a:t>l8:</a:t>
            </a:r>
            <a:endParaRPr lang="en-US" dirty="0">
              <a:solidFill>
                <a:schemeClr val="tx1"/>
              </a:solidFill>
            </a:endParaRPr>
          </a:p>
        </p:txBody>
      </p:sp>
    </p:spTree>
    <p:extLst>
      <p:ext uri="{BB962C8B-B14F-4D97-AF65-F5344CB8AC3E}">
        <p14:creationId xmlns:p14="http://schemas.microsoft.com/office/powerpoint/2010/main" val="4024460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a:t>
            </a:r>
            <a:endParaRPr lang="en-US" dirty="0"/>
          </a:p>
        </p:txBody>
      </p:sp>
      <p:sp>
        <p:nvSpPr>
          <p:cNvPr id="3" name="Content Placeholder 2"/>
          <p:cNvSpPr>
            <a:spLocks noGrp="1"/>
          </p:cNvSpPr>
          <p:nvPr>
            <p:ph idx="1"/>
          </p:nvPr>
        </p:nvSpPr>
        <p:spPr/>
        <p:txBody>
          <a:bodyPr/>
          <a:lstStyle/>
          <a:p>
            <a:r>
              <a:rPr lang="en-US" dirty="0" smtClean="0"/>
              <a:t>Automatically infer sound invariants from the code</a:t>
            </a:r>
          </a:p>
          <a:p>
            <a:r>
              <a:rPr lang="en-US" dirty="0" smtClean="0"/>
              <a:t>Prove the absence of certain program errors</a:t>
            </a:r>
          </a:p>
          <a:p>
            <a:r>
              <a:rPr lang="en-US" dirty="0" smtClean="0"/>
              <a:t>Prove user-defined assertions</a:t>
            </a:r>
          </a:p>
          <a:p>
            <a:r>
              <a:rPr lang="en-US" dirty="0" smtClean="0"/>
              <a:t>Report bugs before the program is executed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176503" y="266700"/>
            <a:ext cx="8582486" cy="1104900"/>
          </a:xfrm>
        </p:spPr>
        <p:txBody>
          <a:bodyPr/>
          <a:lstStyle/>
          <a:p>
            <a:r>
              <a:rPr lang="en-US" sz="4000" dirty="0" smtClean="0"/>
              <a:t>A Simple Example: System of Equations</a:t>
            </a:r>
          </a:p>
        </p:txBody>
      </p:sp>
      <p:sp>
        <p:nvSpPr>
          <p:cNvPr id="29" name="TextBox 28"/>
          <p:cNvSpPr txBox="1"/>
          <p:nvPr/>
        </p:nvSpPr>
        <p:spPr>
          <a:xfrm>
            <a:off x="102886" y="1520005"/>
            <a:ext cx="2847474" cy="461665"/>
          </a:xfrm>
          <a:prstGeom prst="rect">
            <a:avLst/>
          </a:prstGeom>
          <a:noFill/>
        </p:spPr>
        <p:txBody>
          <a:bodyPr wrap="square" rtlCol="0">
            <a:spAutoFit/>
          </a:bodyPr>
          <a:lstStyle/>
          <a:p>
            <a:r>
              <a:rPr lang="en-US" dirty="0" smtClean="0">
                <a:solidFill>
                  <a:schemeClr val="tx1"/>
                </a:solidFill>
              </a:rPr>
              <a:t>DF[l1] =[x</a:t>
            </a:r>
            <a:r>
              <a:rPr lang="en-US" dirty="0" smtClean="0">
                <a:solidFill>
                  <a:schemeClr val="tx1"/>
                </a:solidFill>
                <a:sym typeface="Math C"/>
              </a:rPr>
              <a:t>0, z 0]</a:t>
            </a:r>
            <a:endParaRPr lang="en-US" dirty="0">
              <a:solidFill>
                <a:schemeClr val="tx1"/>
              </a:solidFill>
            </a:endParaRPr>
          </a:p>
        </p:txBody>
      </p:sp>
      <p:sp>
        <p:nvSpPr>
          <p:cNvPr id="30" name="TextBox 29"/>
          <p:cNvSpPr txBox="1"/>
          <p:nvPr/>
        </p:nvSpPr>
        <p:spPr>
          <a:xfrm>
            <a:off x="102885" y="2097946"/>
            <a:ext cx="3064043" cy="461665"/>
          </a:xfrm>
          <a:prstGeom prst="rect">
            <a:avLst/>
          </a:prstGeom>
          <a:noFill/>
        </p:spPr>
        <p:txBody>
          <a:bodyPr wrap="square" rtlCol="0">
            <a:spAutoFit/>
          </a:bodyPr>
          <a:lstStyle/>
          <a:p>
            <a:r>
              <a:rPr lang="en-US" dirty="0" smtClean="0">
                <a:solidFill>
                  <a:schemeClr val="tx1"/>
                </a:solidFill>
              </a:rPr>
              <a:t>DF[2] =DF[l1]</a:t>
            </a:r>
            <a:r>
              <a:rPr lang="en-US" dirty="0" smtClean="0">
                <a:solidFill>
                  <a:schemeClr val="tx1"/>
                </a:solidFill>
                <a:sym typeface="Math B"/>
              </a:rPr>
              <a:t></a:t>
            </a:r>
            <a:r>
              <a:rPr lang="en-US" dirty="0" smtClean="0">
                <a:solidFill>
                  <a:schemeClr val="tx1"/>
                </a:solidFill>
              </a:rPr>
              <a:t>z</a:t>
            </a:r>
            <a:r>
              <a:rPr lang="en-US" dirty="0" smtClean="0">
                <a:solidFill>
                  <a:schemeClr val="tx1"/>
                </a:solidFill>
                <a:sym typeface="Math C"/>
              </a:rPr>
              <a:t>3</a:t>
            </a:r>
            <a:r>
              <a:rPr lang="en-US" dirty="0" smtClean="0">
                <a:solidFill>
                  <a:schemeClr val="tx1"/>
                </a:solidFill>
                <a:sym typeface="Math B"/>
              </a:rPr>
              <a:t></a:t>
            </a:r>
            <a:r>
              <a:rPr lang="en-US" baseline="30000" dirty="0" smtClean="0">
                <a:solidFill>
                  <a:schemeClr val="tx1"/>
                </a:solidFill>
                <a:sym typeface="Math B"/>
              </a:rPr>
              <a:t>#</a:t>
            </a:r>
            <a:endParaRPr lang="en-US" baseline="30000" dirty="0">
              <a:solidFill>
                <a:schemeClr val="tx1"/>
              </a:solidFill>
            </a:endParaRPr>
          </a:p>
        </p:txBody>
      </p:sp>
      <p:sp>
        <p:nvSpPr>
          <p:cNvPr id="31" name="TextBox 30"/>
          <p:cNvSpPr txBox="1"/>
          <p:nvPr/>
        </p:nvSpPr>
        <p:spPr>
          <a:xfrm>
            <a:off x="-49516" y="3151018"/>
            <a:ext cx="3216445" cy="461665"/>
          </a:xfrm>
          <a:prstGeom prst="rect">
            <a:avLst/>
          </a:prstGeom>
          <a:noFill/>
        </p:spPr>
        <p:txBody>
          <a:bodyPr wrap="square" rtlCol="0">
            <a:spAutoFit/>
          </a:bodyPr>
          <a:lstStyle/>
          <a:p>
            <a:r>
              <a:rPr lang="en-US" dirty="0" smtClean="0">
                <a:solidFill>
                  <a:schemeClr val="tx1"/>
                </a:solidFill>
              </a:rPr>
              <a:t>DF[l3] =DF[l2]</a:t>
            </a:r>
            <a:r>
              <a:rPr lang="en-US" dirty="0" smtClean="0">
                <a:solidFill>
                  <a:schemeClr val="tx1"/>
                </a:solidFill>
                <a:sym typeface="Math B"/>
              </a:rPr>
              <a:t></a:t>
            </a:r>
            <a:r>
              <a:rPr lang="en-US" dirty="0" smtClean="0">
                <a:solidFill>
                  <a:schemeClr val="tx1"/>
                </a:solidFill>
              </a:rPr>
              <a:t>x</a:t>
            </a:r>
            <a:r>
              <a:rPr lang="en-US" dirty="0" smtClean="0">
                <a:solidFill>
                  <a:schemeClr val="tx1"/>
                </a:solidFill>
                <a:sym typeface="Math C"/>
              </a:rPr>
              <a:t>1</a:t>
            </a:r>
            <a:r>
              <a:rPr lang="en-US" dirty="0" smtClean="0">
                <a:solidFill>
                  <a:schemeClr val="tx1"/>
                </a:solidFill>
                <a:sym typeface="Math B"/>
              </a:rPr>
              <a:t></a:t>
            </a:r>
            <a:r>
              <a:rPr lang="en-US" baseline="30000" dirty="0" smtClean="0">
                <a:solidFill>
                  <a:schemeClr val="tx1"/>
                </a:solidFill>
                <a:sym typeface="Math B"/>
              </a:rPr>
              <a:t>#</a:t>
            </a:r>
            <a:endParaRPr lang="en-US" dirty="0">
              <a:solidFill>
                <a:schemeClr val="tx1"/>
              </a:solidFill>
            </a:endParaRPr>
          </a:p>
        </p:txBody>
      </p:sp>
      <p:sp>
        <p:nvSpPr>
          <p:cNvPr id="32" name="TextBox 31"/>
          <p:cNvSpPr txBox="1"/>
          <p:nvPr/>
        </p:nvSpPr>
        <p:spPr>
          <a:xfrm>
            <a:off x="-533609" y="2683053"/>
            <a:ext cx="5991702" cy="461665"/>
          </a:xfrm>
          <a:prstGeom prst="rect">
            <a:avLst/>
          </a:prstGeom>
          <a:noFill/>
        </p:spPr>
        <p:txBody>
          <a:bodyPr wrap="square" rtlCol="0">
            <a:spAutoFit/>
          </a:bodyPr>
          <a:lstStyle/>
          <a:p>
            <a:r>
              <a:rPr lang="en-US" dirty="0" smtClean="0">
                <a:solidFill>
                  <a:schemeClr val="tx1"/>
                </a:solidFill>
              </a:rPr>
              <a:t>DF[l4] =DF[l3]</a:t>
            </a:r>
            <a:r>
              <a:rPr lang="en-US" dirty="0" smtClean="0">
                <a:solidFill>
                  <a:schemeClr val="tx1"/>
                </a:solidFill>
                <a:sym typeface="Math B"/>
              </a:rPr>
              <a:t></a:t>
            </a:r>
            <a:r>
              <a:rPr lang="en-US" dirty="0" smtClean="0">
                <a:solidFill>
                  <a:schemeClr val="tx1"/>
                </a:solidFill>
              </a:rPr>
              <a:t>x&gt;0</a:t>
            </a:r>
            <a:r>
              <a:rPr lang="en-US" dirty="0" smtClean="0">
                <a:solidFill>
                  <a:schemeClr val="tx1"/>
                </a:solidFill>
                <a:sym typeface="Math B"/>
              </a:rPr>
              <a:t></a:t>
            </a:r>
            <a:r>
              <a:rPr lang="en-US" baseline="30000" dirty="0" smtClean="0">
                <a:solidFill>
                  <a:schemeClr val="tx1"/>
                </a:solidFill>
                <a:sym typeface="Math B"/>
              </a:rPr>
              <a:t>#</a:t>
            </a:r>
            <a:r>
              <a:rPr lang="en-US" dirty="0" smtClean="0">
                <a:solidFill>
                  <a:schemeClr val="tx1"/>
                </a:solidFill>
                <a:sym typeface="Math B"/>
              </a:rPr>
              <a:t></a:t>
            </a:r>
            <a:r>
              <a:rPr lang="en-US" dirty="0" smtClean="0">
                <a:solidFill>
                  <a:schemeClr val="tx1"/>
                </a:solidFill>
              </a:rPr>
              <a:t>DF[l7]</a:t>
            </a:r>
            <a:r>
              <a:rPr lang="en-US" dirty="0" smtClean="0">
                <a:solidFill>
                  <a:schemeClr val="tx1"/>
                </a:solidFill>
                <a:sym typeface="Math B"/>
              </a:rPr>
              <a:t>x</a:t>
            </a:r>
            <a:r>
              <a:rPr lang="en-US" dirty="0" smtClean="0">
                <a:solidFill>
                  <a:schemeClr val="tx1"/>
                </a:solidFill>
              </a:rPr>
              <a:t>:=3</a:t>
            </a:r>
            <a:r>
              <a:rPr lang="en-US" dirty="0" smtClean="0">
                <a:solidFill>
                  <a:schemeClr val="tx1"/>
                </a:solidFill>
                <a:sym typeface="Math B"/>
              </a:rPr>
              <a:t></a:t>
            </a:r>
            <a:r>
              <a:rPr lang="en-US" baseline="30000" dirty="0" smtClean="0">
                <a:solidFill>
                  <a:schemeClr val="tx1"/>
                </a:solidFill>
                <a:sym typeface="Math B"/>
              </a:rPr>
              <a:t>#</a:t>
            </a:r>
            <a:endParaRPr lang="en-US" dirty="0">
              <a:solidFill>
                <a:schemeClr val="tx1"/>
              </a:solidFill>
            </a:endParaRPr>
          </a:p>
        </p:txBody>
      </p:sp>
      <p:sp>
        <p:nvSpPr>
          <p:cNvPr id="40" name="TextBox 39"/>
          <p:cNvSpPr txBox="1"/>
          <p:nvPr/>
        </p:nvSpPr>
        <p:spPr>
          <a:xfrm>
            <a:off x="-49515" y="3791710"/>
            <a:ext cx="3184363" cy="461665"/>
          </a:xfrm>
          <a:prstGeom prst="rect">
            <a:avLst/>
          </a:prstGeom>
          <a:noFill/>
        </p:spPr>
        <p:txBody>
          <a:bodyPr wrap="square" rtlCol="0">
            <a:spAutoFit/>
          </a:bodyPr>
          <a:lstStyle/>
          <a:p>
            <a:r>
              <a:rPr lang="en-US" dirty="0" smtClean="0">
                <a:solidFill>
                  <a:schemeClr val="tx1"/>
                </a:solidFill>
              </a:rPr>
              <a:t>DF[l5] =DF[l4]</a:t>
            </a:r>
            <a:r>
              <a:rPr lang="en-US" dirty="0" smtClean="0">
                <a:solidFill>
                  <a:schemeClr val="tx1"/>
                </a:solidFill>
                <a:sym typeface="Math B"/>
              </a:rPr>
              <a:t></a:t>
            </a:r>
            <a:r>
              <a:rPr lang="en-US" dirty="0" smtClean="0">
                <a:solidFill>
                  <a:schemeClr val="tx1"/>
                </a:solidFill>
              </a:rPr>
              <a:t>x</a:t>
            </a:r>
            <a:r>
              <a:rPr lang="en-US" dirty="0" smtClean="0">
                <a:solidFill>
                  <a:schemeClr val="tx1"/>
                </a:solidFill>
                <a:sym typeface="Symbol"/>
              </a:rPr>
              <a:t>1</a:t>
            </a:r>
            <a:r>
              <a:rPr lang="en-US" dirty="0" smtClean="0">
                <a:solidFill>
                  <a:schemeClr val="tx1"/>
                </a:solidFill>
                <a:sym typeface="Math B"/>
              </a:rPr>
              <a:t></a:t>
            </a:r>
            <a:r>
              <a:rPr lang="en-US" baseline="30000" dirty="0" smtClean="0">
                <a:solidFill>
                  <a:schemeClr val="tx1"/>
                </a:solidFill>
                <a:sym typeface="Math B"/>
              </a:rPr>
              <a:t>#</a:t>
            </a:r>
            <a:endParaRPr lang="en-US" dirty="0">
              <a:solidFill>
                <a:schemeClr val="tx1"/>
              </a:solidFill>
            </a:endParaRPr>
          </a:p>
        </p:txBody>
      </p:sp>
      <p:sp>
        <p:nvSpPr>
          <p:cNvPr id="41" name="TextBox 40"/>
          <p:cNvSpPr txBox="1"/>
          <p:nvPr/>
        </p:nvSpPr>
        <p:spPr>
          <a:xfrm>
            <a:off x="102886" y="4333792"/>
            <a:ext cx="3168322" cy="461665"/>
          </a:xfrm>
          <a:prstGeom prst="rect">
            <a:avLst/>
          </a:prstGeom>
          <a:noFill/>
        </p:spPr>
        <p:txBody>
          <a:bodyPr wrap="square" rtlCol="0">
            <a:spAutoFit/>
          </a:bodyPr>
          <a:lstStyle/>
          <a:p>
            <a:r>
              <a:rPr lang="en-US" dirty="0" smtClean="0">
                <a:solidFill>
                  <a:schemeClr val="tx1"/>
                </a:solidFill>
              </a:rPr>
              <a:t>DF[l6] =DF[l4]</a:t>
            </a:r>
            <a:r>
              <a:rPr lang="en-US" dirty="0" smtClean="0">
                <a:solidFill>
                  <a:schemeClr val="tx1"/>
                </a:solidFill>
                <a:sym typeface="Math B"/>
              </a:rPr>
              <a:t></a:t>
            </a:r>
            <a:r>
              <a:rPr lang="en-US" dirty="0" smtClean="0">
                <a:solidFill>
                  <a:schemeClr val="tx1"/>
                </a:solidFill>
              </a:rPr>
              <a:t>x</a:t>
            </a:r>
            <a:r>
              <a:rPr lang="en-US" dirty="0" smtClean="0">
                <a:solidFill>
                  <a:schemeClr val="tx1"/>
                </a:solidFill>
                <a:sym typeface="Symbol"/>
              </a:rPr>
              <a:t>=1</a:t>
            </a:r>
            <a:r>
              <a:rPr lang="en-US" dirty="0" smtClean="0">
                <a:solidFill>
                  <a:schemeClr val="tx1"/>
                </a:solidFill>
                <a:sym typeface="Math B"/>
              </a:rPr>
              <a:t></a:t>
            </a:r>
            <a:r>
              <a:rPr lang="en-US" baseline="30000" dirty="0" smtClean="0">
                <a:solidFill>
                  <a:schemeClr val="tx1"/>
                </a:solidFill>
                <a:sym typeface="Math B"/>
              </a:rPr>
              <a:t>#</a:t>
            </a:r>
            <a:endParaRPr lang="en-US" dirty="0">
              <a:solidFill>
                <a:schemeClr val="tx1"/>
              </a:solidFill>
            </a:endParaRPr>
          </a:p>
        </p:txBody>
      </p:sp>
      <p:sp>
        <p:nvSpPr>
          <p:cNvPr id="44" name="TextBox 43"/>
          <p:cNvSpPr txBox="1"/>
          <p:nvPr/>
        </p:nvSpPr>
        <p:spPr>
          <a:xfrm>
            <a:off x="-457203" y="4913052"/>
            <a:ext cx="4541939" cy="830997"/>
          </a:xfrm>
          <a:prstGeom prst="rect">
            <a:avLst/>
          </a:prstGeom>
          <a:noFill/>
        </p:spPr>
        <p:txBody>
          <a:bodyPr wrap="square" rtlCol="0">
            <a:spAutoFit/>
          </a:bodyPr>
          <a:lstStyle/>
          <a:p>
            <a:r>
              <a:rPr lang="en-US" dirty="0" smtClean="0">
                <a:solidFill>
                  <a:schemeClr val="tx1"/>
                </a:solidFill>
              </a:rPr>
              <a:t>DF[l7] =DF[l5]</a:t>
            </a:r>
            <a:r>
              <a:rPr lang="en-US" dirty="0" smtClean="0">
                <a:solidFill>
                  <a:schemeClr val="tx1"/>
                </a:solidFill>
                <a:sym typeface="Math B"/>
              </a:rPr>
              <a:t></a:t>
            </a:r>
            <a:r>
              <a:rPr lang="en-US" dirty="0" smtClean="0">
                <a:solidFill>
                  <a:schemeClr val="tx1"/>
                </a:solidFill>
              </a:rPr>
              <a:t>y=7</a:t>
            </a:r>
            <a:r>
              <a:rPr lang="en-US" dirty="0" smtClean="0">
                <a:solidFill>
                  <a:schemeClr val="tx1"/>
                </a:solidFill>
                <a:sym typeface="Math B"/>
              </a:rPr>
              <a:t></a:t>
            </a:r>
            <a:r>
              <a:rPr lang="en-US" baseline="30000" dirty="0" smtClean="0">
                <a:solidFill>
                  <a:schemeClr val="tx1"/>
                </a:solidFill>
                <a:sym typeface="Math B"/>
              </a:rPr>
              <a:t>#</a:t>
            </a:r>
            <a:r>
              <a:rPr lang="en-US" dirty="0" smtClean="0">
                <a:solidFill>
                  <a:schemeClr val="tx1"/>
                </a:solidFill>
                <a:sym typeface="Math B"/>
              </a:rPr>
              <a:t></a:t>
            </a:r>
          </a:p>
          <a:p>
            <a:r>
              <a:rPr lang="en-US" dirty="0" smtClean="0">
                <a:solidFill>
                  <a:schemeClr val="tx1"/>
                </a:solidFill>
              </a:rPr>
              <a:t>DF[l6]</a:t>
            </a:r>
            <a:r>
              <a:rPr lang="en-US" dirty="0" smtClean="0">
                <a:solidFill>
                  <a:schemeClr val="tx1"/>
                </a:solidFill>
                <a:sym typeface="Math B"/>
              </a:rPr>
              <a:t></a:t>
            </a:r>
            <a:r>
              <a:rPr lang="en-US" dirty="0" smtClean="0">
                <a:solidFill>
                  <a:schemeClr val="tx1"/>
                </a:solidFill>
              </a:rPr>
              <a:t>y=z+4</a:t>
            </a:r>
            <a:r>
              <a:rPr lang="en-US" dirty="0" smtClean="0">
                <a:solidFill>
                  <a:schemeClr val="tx1"/>
                </a:solidFill>
                <a:sym typeface="Math B"/>
              </a:rPr>
              <a:t></a:t>
            </a:r>
            <a:r>
              <a:rPr lang="en-US" baseline="30000" dirty="0" smtClean="0">
                <a:solidFill>
                  <a:schemeClr val="tx1"/>
                </a:solidFill>
                <a:sym typeface="Math B"/>
              </a:rPr>
              <a:t>#</a:t>
            </a:r>
            <a:endParaRPr lang="en-US" dirty="0">
              <a:solidFill>
                <a:schemeClr val="tx1"/>
              </a:solidFill>
            </a:endParaRPr>
          </a:p>
        </p:txBody>
      </p:sp>
      <p:sp>
        <p:nvSpPr>
          <p:cNvPr id="42" name="TextBox 41"/>
          <p:cNvSpPr txBox="1"/>
          <p:nvPr/>
        </p:nvSpPr>
        <p:spPr>
          <a:xfrm>
            <a:off x="102886" y="5826134"/>
            <a:ext cx="2847474" cy="461665"/>
          </a:xfrm>
          <a:prstGeom prst="rect">
            <a:avLst/>
          </a:prstGeom>
          <a:noFill/>
        </p:spPr>
        <p:txBody>
          <a:bodyPr wrap="square" rtlCol="0">
            <a:spAutoFit/>
          </a:bodyPr>
          <a:lstStyle/>
          <a:p>
            <a:r>
              <a:rPr lang="en-US" dirty="0" smtClean="0">
                <a:solidFill>
                  <a:schemeClr val="tx1"/>
                </a:solidFill>
              </a:rPr>
              <a:t>DF[l8] =DF[l]</a:t>
            </a:r>
            <a:endParaRPr lang="en-US" dirty="0">
              <a:solidFill>
                <a:schemeClr val="tx1"/>
              </a:solidFill>
            </a:endParaRPr>
          </a:p>
        </p:txBody>
      </p:sp>
      <p:sp>
        <p:nvSpPr>
          <p:cNvPr id="46" name="Oval 45"/>
          <p:cNvSpPr/>
          <p:nvPr/>
        </p:nvSpPr>
        <p:spPr bwMode="auto">
          <a:xfrm>
            <a:off x="5794502" y="1564107"/>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l1</a:t>
            </a:r>
          </a:p>
        </p:txBody>
      </p:sp>
      <p:sp>
        <p:nvSpPr>
          <p:cNvPr id="48" name="Oval 47"/>
          <p:cNvSpPr/>
          <p:nvPr/>
        </p:nvSpPr>
        <p:spPr bwMode="auto">
          <a:xfrm>
            <a:off x="5794502" y="245443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l2</a:t>
            </a:r>
            <a:endParaRPr kumimoji="0" lang="en-US" sz="2400" b="0" i="0" u="none" strike="noStrike" cap="none" normalizeH="0" baseline="0" dirty="0" smtClean="0">
              <a:ln>
                <a:noFill/>
              </a:ln>
              <a:solidFill>
                <a:schemeClr val="tx1"/>
              </a:solidFill>
              <a:effectLst/>
            </a:endParaRPr>
          </a:p>
        </p:txBody>
      </p:sp>
      <p:sp>
        <p:nvSpPr>
          <p:cNvPr id="51" name="Oval 50"/>
          <p:cNvSpPr/>
          <p:nvPr/>
        </p:nvSpPr>
        <p:spPr bwMode="auto">
          <a:xfrm>
            <a:off x="5794502" y="334477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l3</a:t>
            </a:r>
            <a:endParaRPr kumimoji="0" lang="en-US" sz="2400" b="0" i="0" u="none" strike="noStrike" cap="none" normalizeH="0" baseline="0" dirty="0" smtClean="0">
              <a:ln>
                <a:noFill/>
              </a:ln>
              <a:solidFill>
                <a:schemeClr val="tx1"/>
              </a:solidFill>
              <a:effectLst/>
            </a:endParaRPr>
          </a:p>
        </p:txBody>
      </p:sp>
      <p:sp>
        <p:nvSpPr>
          <p:cNvPr id="53" name="Oval 52"/>
          <p:cNvSpPr/>
          <p:nvPr/>
        </p:nvSpPr>
        <p:spPr bwMode="auto">
          <a:xfrm>
            <a:off x="5794502" y="4235103"/>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l4</a:t>
            </a:r>
            <a:endParaRPr kumimoji="0" lang="en-US" sz="2400" b="0" i="0" u="none" strike="noStrike" cap="none" normalizeH="0" baseline="0" dirty="0" smtClean="0">
              <a:ln>
                <a:noFill/>
              </a:ln>
              <a:solidFill>
                <a:schemeClr val="tx1"/>
              </a:solidFill>
              <a:effectLst/>
            </a:endParaRPr>
          </a:p>
        </p:txBody>
      </p:sp>
      <p:sp>
        <p:nvSpPr>
          <p:cNvPr id="55" name="Oval 54"/>
          <p:cNvSpPr/>
          <p:nvPr/>
        </p:nvSpPr>
        <p:spPr bwMode="auto">
          <a:xfrm>
            <a:off x="4382811"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l5</a:t>
            </a:r>
            <a:endParaRPr kumimoji="0" lang="en-US" sz="2400" b="0" i="0" u="none" strike="noStrike" cap="none" normalizeH="0" baseline="0" dirty="0" smtClean="0">
              <a:ln>
                <a:noFill/>
              </a:ln>
              <a:solidFill>
                <a:schemeClr val="tx1"/>
              </a:solidFill>
              <a:effectLst/>
            </a:endParaRPr>
          </a:p>
        </p:txBody>
      </p:sp>
      <p:sp>
        <p:nvSpPr>
          <p:cNvPr id="57" name="Oval 56"/>
          <p:cNvSpPr/>
          <p:nvPr/>
        </p:nvSpPr>
        <p:spPr bwMode="auto">
          <a:xfrm>
            <a:off x="7470891"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l6</a:t>
            </a:r>
            <a:endParaRPr kumimoji="0" lang="en-US" sz="2400" b="0" i="0" u="none" strike="noStrike" cap="none" normalizeH="0" baseline="0" dirty="0" smtClean="0">
              <a:ln>
                <a:noFill/>
              </a:ln>
              <a:solidFill>
                <a:schemeClr val="tx1"/>
              </a:solidFill>
              <a:effectLst/>
            </a:endParaRPr>
          </a:p>
        </p:txBody>
      </p:sp>
      <p:sp>
        <p:nvSpPr>
          <p:cNvPr id="59" name="Oval 58"/>
          <p:cNvSpPr/>
          <p:nvPr/>
        </p:nvSpPr>
        <p:spPr bwMode="auto">
          <a:xfrm>
            <a:off x="5794502" y="571096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l7</a:t>
            </a:r>
            <a:endParaRPr kumimoji="0" lang="en-US" sz="2400" b="0" i="0" u="none" strike="noStrike" cap="none" normalizeH="0" baseline="0" dirty="0" smtClean="0">
              <a:ln>
                <a:noFill/>
              </a:ln>
              <a:solidFill>
                <a:schemeClr val="tx1"/>
              </a:solidFill>
              <a:effectLst/>
            </a:endParaRPr>
          </a:p>
        </p:txBody>
      </p:sp>
      <p:cxnSp>
        <p:nvCxnSpPr>
          <p:cNvPr id="61" name="Straight Arrow Connector 60"/>
          <p:cNvCxnSpPr>
            <a:stCxn id="46" idx="4"/>
            <a:endCxn id="48" idx="0"/>
          </p:cNvCxnSpPr>
          <p:nvPr/>
        </p:nvCxnSpPr>
        <p:spPr bwMode="auto">
          <a:xfrm>
            <a:off x="6468271" y="2214198"/>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63" name="Straight Arrow Connector 62"/>
          <p:cNvCxnSpPr>
            <a:stCxn id="48" idx="4"/>
            <a:endCxn id="51" idx="0"/>
          </p:cNvCxnSpPr>
          <p:nvPr/>
        </p:nvCxnSpPr>
        <p:spPr bwMode="auto">
          <a:xfrm>
            <a:off x="6468271" y="3104530"/>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72" name="Straight Arrow Connector 71"/>
          <p:cNvCxnSpPr>
            <a:stCxn id="51" idx="4"/>
            <a:endCxn id="53" idx="0"/>
          </p:cNvCxnSpPr>
          <p:nvPr/>
        </p:nvCxnSpPr>
        <p:spPr bwMode="auto">
          <a:xfrm>
            <a:off x="6468271" y="3994862"/>
            <a:ext cx="0" cy="240241"/>
          </a:xfrm>
          <a:prstGeom prst="straightConnector1">
            <a:avLst/>
          </a:prstGeom>
          <a:noFill/>
          <a:ln w="9525" cap="flat" cmpd="sng" algn="ctr">
            <a:solidFill>
              <a:schemeClr val="tx1"/>
            </a:solidFill>
            <a:prstDash val="solid"/>
            <a:round/>
            <a:headEnd type="none" w="med" len="med"/>
            <a:tailEnd type="arrow"/>
          </a:ln>
          <a:effectLst/>
        </p:spPr>
      </p:cxnSp>
      <p:sp>
        <p:nvSpPr>
          <p:cNvPr id="73" name="Oval 72"/>
          <p:cNvSpPr/>
          <p:nvPr/>
        </p:nvSpPr>
        <p:spPr bwMode="auto">
          <a:xfrm>
            <a:off x="7823816" y="332873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l8</a:t>
            </a:r>
            <a:endParaRPr kumimoji="0" lang="en-US" sz="2400" b="0" i="0" u="none" strike="noStrike" cap="none" normalizeH="0" baseline="0" dirty="0" smtClean="0">
              <a:ln>
                <a:noFill/>
              </a:ln>
              <a:solidFill>
                <a:schemeClr val="tx1"/>
              </a:solidFill>
              <a:effectLst/>
            </a:endParaRPr>
          </a:p>
        </p:txBody>
      </p:sp>
      <p:cxnSp>
        <p:nvCxnSpPr>
          <p:cNvPr id="74" name="Straight Arrow Connector 73"/>
          <p:cNvCxnSpPr>
            <a:stCxn id="51" idx="6"/>
            <a:endCxn id="73" idx="2"/>
          </p:cNvCxnSpPr>
          <p:nvPr/>
        </p:nvCxnSpPr>
        <p:spPr bwMode="auto">
          <a:xfrm flipV="1">
            <a:off x="7142039" y="3653777"/>
            <a:ext cx="681777" cy="16040"/>
          </a:xfrm>
          <a:prstGeom prst="straightConnector1">
            <a:avLst/>
          </a:prstGeom>
          <a:noFill/>
          <a:ln w="9525" cap="flat" cmpd="sng" algn="ctr">
            <a:solidFill>
              <a:schemeClr val="tx1"/>
            </a:solidFill>
            <a:prstDash val="solid"/>
            <a:round/>
            <a:headEnd type="none" w="med" len="med"/>
            <a:tailEnd type="arrow"/>
          </a:ln>
          <a:effectLst/>
        </p:spPr>
      </p:cxnSp>
      <p:cxnSp>
        <p:nvCxnSpPr>
          <p:cNvPr id="75" name="Straight Arrow Connector 74"/>
          <p:cNvCxnSpPr>
            <a:stCxn id="53" idx="2"/>
            <a:endCxn id="55" idx="0"/>
          </p:cNvCxnSpPr>
          <p:nvPr/>
        </p:nvCxnSpPr>
        <p:spPr bwMode="auto">
          <a:xfrm flipH="1">
            <a:off x="5056580" y="4560149"/>
            <a:ext cx="737922" cy="325045"/>
          </a:xfrm>
          <a:prstGeom prst="straightConnector1">
            <a:avLst/>
          </a:prstGeom>
          <a:noFill/>
          <a:ln w="9525" cap="flat" cmpd="sng" algn="ctr">
            <a:solidFill>
              <a:schemeClr val="tx1"/>
            </a:solidFill>
            <a:prstDash val="solid"/>
            <a:round/>
            <a:headEnd type="none" w="med" len="med"/>
            <a:tailEnd type="arrow"/>
          </a:ln>
          <a:effectLst/>
        </p:spPr>
      </p:cxnSp>
      <p:cxnSp>
        <p:nvCxnSpPr>
          <p:cNvPr id="76" name="Straight Arrow Connector 75"/>
          <p:cNvCxnSpPr>
            <a:stCxn id="53" idx="6"/>
            <a:endCxn id="57" idx="0"/>
          </p:cNvCxnSpPr>
          <p:nvPr/>
        </p:nvCxnSpPr>
        <p:spPr bwMode="auto">
          <a:xfrm>
            <a:off x="7142039" y="4560149"/>
            <a:ext cx="1002621" cy="325045"/>
          </a:xfrm>
          <a:prstGeom prst="straightConnector1">
            <a:avLst/>
          </a:prstGeom>
          <a:noFill/>
          <a:ln w="9525" cap="flat" cmpd="sng" algn="ctr">
            <a:solidFill>
              <a:schemeClr val="tx1"/>
            </a:solidFill>
            <a:prstDash val="solid"/>
            <a:round/>
            <a:headEnd type="none" w="med" len="med"/>
            <a:tailEnd type="arrow"/>
          </a:ln>
          <a:effectLst/>
        </p:spPr>
      </p:cxnSp>
      <p:cxnSp>
        <p:nvCxnSpPr>
          <p:cNvPr id="77" name="Straight Arrow Connector 76"/>
          <p:cNvCxnSpPr>
            <a:stCxn id="55" idx="4"/>
            <a:endCxn id="59" idx="0"/>
          </p:cNvCxnSpPr>
          <p:nvPr/>
        </p:nvCxnSpPr>
        <p:spPr bwMode="auto">
          <a:xfrm>
            <a:off x="5056580" y="5535285"/>
            <a:ext cx="1411691" cy="175684"/>
          </a:xfrm>
          <a:prstGeom prst="straightConnector1">
            <a:avLst/>
          </a:prstGeom>
          <a:noFill/>
          <a:ln w="9525" cap="flat" cmpd="sng" algn="ctr">
            <a:solidFill>
              <a:schemeClr val="tx1"/>
            </a:solidFill>
            <a:prstDash val="solid"/>
            <a:round/>
            <a:headEnd type="none" w="med" len="med"/>
            <a:tailEnd type="arrow"/>
          </a:ln>
          <a:effectLst/>
        </p:spPr>
      </p:cxnSp>
      <p:cxnSp>
        <p:nvCxnSpPr>
          <p:cNvPr id="78" name="Straight Arrow Connector 77"/>
          <p:cNvCxnSpPr>
            <a:stCxn id="57" idx="4"/>
            <a:endCxn id="59" idx="0"/>
          </p:cNvCxnSpPr>
          <p:nvPr/>
        </p:nvCxnSpPr>
        <p:spPr bwMode="auto">
          <a:xfrm flipH="1">
            <a:off x="6468271" y="5535285"/>
            <a:ext cx="1676389" cy="175684"/>
          </a:xfrm>
          <a:prstGeom prst="straightConnector1">
            <a:avLst/>
          </a:prstGeom>
          <a:noFill/>
          <a:ln w="9525" cap="flat" cmpd="sng" algn="ctr">
            <a:solidFill>
              <a:schemeClr val="tx1"/>
            </a:solidFill>
            <a:prstDash val="solid"/>
            <a:round/>
            <a:headEnd type="none" w="med" len="med"/>
            <a:tailEnd type="arrow"/>
          </a:ln>
          <a:effectLst/>
        </p:spPr>
      </p:cxnSp>
      <p:cxnSp>
        <p:nvCxnSpPr>
          <p:cNvPr id="79" name="Shape 61"/>
          <p:cNvCxnSpPr>
            <a:stCxn id="59" idx="2"/>
            <a:endCxn id="51" idx="2"/>
          </p:cNvCxnSpPr>
          <p:nvPr/>
        </p:nvCxnSpPr>
        <p:spPr bwMode="auto">
          <a:xfrm rot="10800000">
            <a:off x="5794502" y="3669817"/>
            <a:ext cx="12700" cy="2366198"/>
          </a:xfrm>
          <a:prstGeom prst="curvedConnector3">
            <a:avLst>
              <a:gd name="adj1" fmla="val 14647063"/>
            </a:avLst>
          </a:prstGeom>
          <a:noFill/>
          <a:ln w="9525" cap="flat" cmpd="sng" algn="ctr">
            <a:solidFill>
              <a:schemeClr val="tx1"/>
            </a:solidFill>
            <a:prstDash val="solid"/>
            <a:round/>
            <a:headEnd type="none" w="med" len="med"/>
            <a:tailEnd type="arrow"/>
          </a:ln>
          <a:effectLst/>
        </p:spPr>
      </p:cxnSp>
      <p:sp>
        <p:nvSpPr>
          <p:cNvPr id="80" name="TextBox 79"/>
          <p:cNvSpPr txBox="1"/>
          <p:nvPr/>
        </p:nvSpPr>
        <p:spPr>
          <a:xfrm>
            <a:off x="6640727" y="1992774"/>
            <a:ext cx="1002621" cy="461665"/>
          </a:xfrm>
          <a:prstGeom prst="rect">
            <a:avLst/>
          </a:prstGeom>
          <a:noFill/>
        </p:spPr>
        <p:txBody>
          <a:bodyPr wrap="square" rtlCol="0">
            <a:spAutoFit/>
          </a:bodyPr>
          <a:lstStyle/>
          <a:p>
            <a:r>
              <a:rPr lang="en-US" dirty="0" smtClean="0">
                <a:solidFill>
                  <a:schemeClr val="tx1"/>
                </a:solidFill>
              </a:rPr>
              <a:t>z = 3</a:t>
            </a:r>
            <a:endParaRPr lang="en-US" dirty="0">
              <a:solidFill>
                <a:schemeClr val="tx1"/>
              </a:solidFill>
            </a:endParaRPr>
          </a:p>
        </p:txBody>
      </p:sp>
      <p:sp>
        <p:nvSpPr>
          <p:cNvPr id="81" name="TextBox 80"/>
          <p:cNvSpPr txBox="1"/>
          <p:nvPr/>
        </p:nvSpPr>
        <p:spPr>
          <a:xfrm>
            <a:off x="6640728" y="2915190"/>
            <a:ext cx="1002621" cy="461665"/>
          </a:xfrm>
          <a:prstGeom prst="rect">
            <a:avLst/>
          </a:prstGeom>
          <a:noFill/>
        </p:spPr>
        <p:txBody>
          <a:bodyPr wrap="square" rtlCol="0">
            <a:spAutoFit/>
          </a:bodyPr>
          <a:lstStyle/>
          <a:p>
            <a:r>
              <a:rPr lang="en-US" dirty="0" smtClean="0">
                <a:solidFill>
                  <a:schemeClr val="tx1"/>
                </a:solidFill>
              </a:rPr>
              <a:t>x = 1</a:t>
            </a:r>
            <a:endParaRPr lang="en-US" dirty="0">
              <a:solidFill>
                <a:schemeClr val="tx1"/>
              </a:solidFill>
            </a:endParaRPr>
          </a:p>
        </p:txBody>
      </p:sp>
      <p:sp>
        <p:nvSpPr>
          <p:cNvPr id="82" name="TextBox 81"/>
          <p:cNvSpPr txBox="1"/>
          <p:nvPr/>
        </p:nvSpPr>
        <p:spPr>
          <a:xfrm>
            <a:off x="6969590" y="3308220"/>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0</a:t>
            </a:r>
            <a:endParaRPr lang="en-US" dirty="0">
              <a:solidFill>
                <a:schemeClr val="tx1"/>
              </a:solidFill>
            </a:endParaRPr>
          </a:p>
        </p:txBody>
      </p:sp>
      <p:sp>
        <p:nvSpPr>
          <p:cNvPr id="83" name="TextBox 82"/>
          <p:cNvSpPr txBox="1"/>
          <p:nvPr/>
        </p:nvSpPr>
        <p:spPr>
          <a:xfrm>
            <a:off x="6303848" y="383760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&gt;</a:t>
            </a:r>
            <a:r>
              <a:rPr lang="en-US" dirty="0" smtClean="0">
                <a:solidFill>
                  <a:schemeClr val="tx1"/>
                </a:solidFill>
              </a:rPr>
              <a:t> 0</a:t>
            </a:r>
            <a:endParaRPr lang="en-US" dirty="0">
              <a:solidFill>
                <a:schemeClr val="tx1"/>
              </a:solidFill>
            </a:endParaRPr>
          </a:p>
        </p:txBody>
      </p:sp>
      <p:sp>
        <p:nvSpPr>
          <p:cNvPr id="84" name="TextBox 83"/>
          <p:cNvSpPr txBox="1"/>
          <p:nvPr/>
        </p:nvSpPr>
        <p:spPr>
          <a:xfrm>
            <a:off x="7258348" y="4302826"/>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85" name="TextBox 84"/>
          <p:cNvSpPr txBox="1"/>
          <p:nvPr/>
        </p:nvSpPr>
        <p:spPr>
          <a:xfrm>
            <a:off x="4884133" y="430282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87" name="TextBox 86"/>
          <p:cNvSpPr txBox="1"/>
          <p:nvPr/>
        </p:nvSpPr>
        <p:spPr>
          <a:xfrm>
            <a:off x="7017717" y="5538059"/>
            <a:ext cx="1548059" cy="461665"/>
          </a:xfrm>
          <a:prstGeom prst="rect">
            <a:avLst/>
          </a:prstGeom>
          <a:noFill/>
        </p:spPr>
        <p:txBody>
          <a:bodyPr wrap="square" rtlCol="0">
            <a:spAutoFit/>
          </a:bodyPr>
          <a:lstStyle/>
          <a:p>
            <a:r>
              <a:rPr lang="en-US" dirty="0" smtClean="0">
                <a:solidFill>
                  <a:schemeClr val="tx1"/>
                </a:solidFill>
              </a:rPr>
              <a:t>y = z+4</a:t>
            </a:r>
            <a:endParaRPr lang="en-US" dirty="0">
              <a:solidFill>
                <a:schemeClr val="tx1"/>
              </a:solidFill>
            </a:endParaRPr>
          </a:p>
        </p:txBody>
      </p:sp>
      <p:sp>
        <p:nvSpPr>
          <p:cNvPr id="88" name="TextBox 87"/>
          <p:cNvSpPr txBox="1"/>
          <p:nvPr/>
        </p:nvSpPr>
        <p:spPr>
          <a:xfrm>
            <a:off x="3895535" y="3524657"/>
            <a:ext cx="1548059" cy="461665"/>
          </a:xfrm>
          <a:prstGeom prst="rect">
            <a:avLst/>
          </a:prstGeom>
          <a:noFill/>
        </p:spPr>
        <p:txBody>
          <a:bodyPr wrap="square" rtlCol="0">
            <a:spAutoFit/>
          </a:bodyPr>
          <a:lstStyle/>
          <a:p>
            <a:r>
              <a:rPr lang="en-US" dirty="0" smtClean="0">
                <a:solidFill>
                  <a:schemeClr val="tx1"/>
                </a:solidFill>
              </a:rPr>
              <a:t>x =3</a:t>
            </a:r>
            <a:endParaRPr lang="en-US" dirty="0">
              <a:solidFill>
                <a:schemeClr val="tx1"/>
              </a:solidFill>
            </a:endParaRPr>
          </a:p>
        </p:txBody>
      </p:sp>
      <p:sp>
        <p:nvSpPr>
          <p:cNvPr id="37" name="TextBox 36"/>
          <p:cNvSpPr txBox="1"/>
          <p:nvPr/>
        </p:nvSpPr>
        <p:spPr>
          <a:xfrm>
            <a:off x="5501716" y="5161462"/>
            <a:ext cx="1548059" cy="461665"/>
          </a:xfrm>
          <a:prstGeom prst="rect">
            <a:avLst/>
          </a:prstGeom>
          <a:noFill/>
        </p:spPr>
        <p:txBody>
          <a:bodyPr wrap="square" rtlCol="0">
            <a:spAutoFit/>
          </a:bodyPr>
          <a:lstStyle/>
          <a:p>
            <a:r>
              <a:rPr lang="en-US" dirty="0" smtClean="0">
                <a:solidFill>
                  <a:schemeClr val="tx1"/>
                </a:solidFill>
              </a:rPr>
              <a:t>y = 7</a:t>
            </a:r>
            <a:endParaRPr lang="en-US" dirty="0">
              <a:solidFill>
                <a:schemeClr val="tx1"/>
              </a:solidFill>
            </a:endParaRPr>
          </a:p>
        </p:txBody>
      </p:sp>
    </p:spTree>
    <p:extLst>
      <p:ext uri="{BB962C8B-B14F-4D97-AF65-F5344CB8AC3E}">
        <p14:creationId xmlns:p14="http://schemas.microsoft.com/office/powerpoint/2010/main" val="157550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40" grpId="0"/>
      <p:bldP spid="41" grpId="0"/>
      <p:bldP spid="44" grpId="0"/>
      <p:bldP spid="4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dirty="0" smtClean="0"/>
              <a:t>Chaotic Iterations</a:t>
            </a:r>
          </a:p>
        </p:txBody>
      </p:sp>
      <p:sp>
        <p:nvSpPr>
          <p:cNvPr id="18435" name="Text Box 5"/>
          <p:cNvSpPr txBox="1">
            <a:spLocks noChangeArrowheads="1"/>
          </p:cNvSpPr>
          <p:nvPr/>
        </p:nvSpPr>
        <p:spPr bwMode="auto">
          <a:xfrm>
            <a:off x="706438" y="1771650"/>
            <a:ext cx="7720386" cy="3786294"/>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2000" dirty="0">
                <a:solidFill>
                  <a:schemeClr val="tx1"/>
                </a:solidFill>
              </a:rPr>
              <a:t>Chaotic(G(V, E): Graph, s: Node, L: Lattice, </a:t>
            </a:r>
            <a:r>
              <a:rPr lang="en-US" sz="2000" dirty="0">
                <a:solidFill>
                  <a:schemeClr val="tx1"/>
                </a:solidFill>
                <a:sym typeface="Symbol" pitchFamily="18" charset="2"/>
              </a:rPr>
              <a:t>: L, f: E (L L) </a:t>
            </a:r>
            <a:r>
              <a:rPr lang="en-US" sz="2000" dirty="0">
                <a:solidFill>
                  <a:schemeClr val="tx1"/>
                </a:solidFill>
              </a:rPr>
              <a:t>){</a:t>
            </a:r>
          </a:p>
          <a:p>
            <a:pPr algn="l">
              <a:buFont typeface="Monotype Sorts" pitchFamily="2" charset="2"/>
              <a:buNone/>
            </a:pPr>
            <a:r>
              <a:rPr lang="en-US" sz="2000" dirty="0">
                <a:solidFill>
                  <a:schemeClr val="tx1"/>
                </a:solidFill>
              </a:rPr>
              <a:t>   for each v in V to n do </a:t>
            </a:r>
            <a:r>
              <a:rPr lang="en-US" sz="2000" dirty="0" err="1">
                <a:solidFill>
                  <a:schemeClr val="tx1"/>
                </a:solidFill>
              </a:rPr>
              <a:t>df</a:t>
            </a:r>
            <a:r>
              <a:rPr lang="en-US" sz="2000" baseline="-25000" dirty="0" err="1">
                <a:solidFill>
                  <a:schemeClr val="tx1"/>
                </a:solidFill>
              </a:rPr>
              <a:t>entry</a:t>
            </a:r>
            <a:r>
              <a:rPr lang="en-US" sz="2000" dirty="0">
                <a:solidFill>
                  <a:schemeClr val="tx1"/>
                </a:solidFill>
              </a:rPr>
              <a:t>[v] := </a:t>
            </a:r>
            <a:r>
              <a:rPr lang="en-US" sz="2000" dirty="0">
                <a:solidFill>
                  <a:schemeClr val="tx1"/>
                </a:solidFill>
                <a:sym typeface="Math B" pitchFamily="2" charset="2"/>
              </a:rPr>
              <a:t></a:t>
            </a:r>
          </a:p>
          <a:p>
            <a:pPr algn="l">
              <a:buFont typeface="Monotype Sorts" pitchFamily="2" charset="2"/>
              <a:buNone/>
            </a:pPr>
            <a:r>
              <a:rPr lang="en-US" sz="2000" dirty="0">
                <a:solidFill>
                  <a:schemeClr val="tx1"/>
                </a:solidFill>
                <a:sym typeface="Math B" pitchFamily="2" charset="2"/>
              </a:rPr>
              <a:t>  </a:t>
            </a:r>
            <a:r>
              <a:rPr lang="en-US" sz="2000" dirty="0" err="1">
                <a:solidFill>
                  <a:schemeClr val="tx1"/>
                </a:solidFill>
                <a:sym typeface="Math B" pitchFamily="2" charset="2"/>
              </a:rPr>
              <a:t>df</a:t>
            </a:r>
            <a:r>
              <a:rPr lang="en-US" sz="2000" dirty="0">
                <a:solidFill>
                  <a:schemeClr val="tx1"/>
                </a:solidFill>
                <a:sym typeface="Math B" pitchFamily="2" charset="2"/>
              </a:rPr>
              <a:t>[s] = </a:t>
            </a:r>
            <a:r>
              <a:rPr lang="en-US" sz="2000" dirty="0">
                <a:solidFill>
                  <a:schemeClr val="tx1"/>
                </a:solidFill>
                <a:sym typeface="Symbol" pitchFamily="18" charset="2"/>
              </a:rPr>
              <a:t></a:t>
            </a:r>
            <a:r>
              <a:rPr lang="en-US" sz="2000" dirty="0">
                <a:solidFill>
                  <a:schemeClr val="tx1"/>
                </a:solidFill>
                <a:sym typeface="Math B" pitchFamily="2" charset="2"/>
              </a:rPr>
              <a:t> </a:t>
            </a:r>
          </a:p>
          <a:p>
            <a:pPr algn="l">
              <a:buFont typeface="Monotype Sorts" pitchFamily="2" charset="2"/>
              <a:buNone/>
            </a:pPr>
            <a:r>
              <a:rPr lang="en-US" sz="2000" dirty="0">
                <a:solidFill>
                  <a:schemeClr val="tx1"/>
                </a:solidFill>
                <a:sym typeface="Math B" pitchFamily="2" charset="2"/>
              </a:rPr>
              <a:t>   WL = {s}</a:t>
            </a:r>
          </a:p>
          <a:p>
            <a:pPr algn="l">
              <a:buFont typeface="Monotype Sorts" pitchFamily="2" charset="2"/>
              <a:buNone/>
            </a:pPr>
            <a:r>
              <a:rPr lang="en-US" sz="2000" dirty="0">
                <a:solidFill>
                  <a:schemeClr val="tx1"/>
                </a:solidFill>
                <a:sym typeface="Math B" pitchFamily="2" charset="2"/>
              </a:rPr>
              <a:t>   while (WL </a:t>
            </a:r>
            <a:r>
              <a:rPr lang="en-US" sz="2000" dirty="0">
                <a:solidFill>
                  <a:schemeClr val="tx1"/>
                </a:solidFill>
                <a:sym typeface="Symbol" pitchFamily="18" charset="2"/>
              </a:rPr>
              <a:t></a:t>
            </a:r>
            <a:r>
              <a:rPr lang="en-US" sz="2000" dirty="0">
                <a:solidFill>
                  <a:schemeClr val="tx1"/>
                </a:solidFill>
                <a:sym typeface="Math B" pitchFamily="2" charset="2"/>
              </a:rPr>
              <a:t>   </a:t>
            </a:r>
            <a:r>
              <a:rPr lang="en-US" sz="2000" dirty="0">
                <a:solidFill>
                  <a:schemeClr val="tx1"/>
                </a:solidFill>
                <a:sym typeface="Math C" pitchFamily="2" charset="2"/>
              </a:rPr>
              <a:t></a:t>
            </a:r>
            <a:r>
              <a:rPr lang="en-US" sz="2000" dirty="0">
                <a:solidFill>
                  <a:schemeClr val="tx1"/>
                </a:solidFill>
                <a:sym typeface="Math B" pitchFamily="2" charset="2"/>
              </a:rPr>
              <a:t> )  do</a:t>
            </a:r>
          </a:p>
          <a:p>
            <a:pPr algn="l">
              <a:buFont typeface="Monotype Sorts" pitchFamily="2" charset="2"/>
              <a:buNone/>
            </a:pPr>
            <a:r>
              <a:rPr lang="en-US" sz="2000" dirty="0">
                <a:solidFill>
                  <a:schemeClr val="tx1"/>
                </a:solidFill>
                <a:sym typeface="Math B" pitchFamily="2" charset="2"/>
              </a:rPr>
              <a:t>      select and remove an element u  WL</a:t>
            </a:r>
          </a:p>
          <a:p>
            <a:pPr algn="l">
              <a:buFont typeface="Monotype Sorts" pitchFamily="2" charset="2"/>
              <a:buNone/>
            </a:pPr>
            <a:r>
              <a:rPr lang="en-US" sz="2000" dirty="0">
                <a:solidFill>
                  <a:schemeClr val="tx1"/>
                </a:solidFill>
                <a:sym typeface="Math B" pitchFamily="2" charset="2"/>
              </a:rPr>
              <a:t>      for each v, such that. (u, v) </a:t>
            </a:r>
            <a:r>
              <a:rPr lang="en-US" sz="2000" dirty="0">
                <a:solidFill>
                  <a:schemeClr val="tx1"/>
                </a:solidFill>
                <a:sym typeface="Symbol" pitchFamily="18" charset="2"/>
              </a:rPr>
              <a:t>E do</a:t>
            </a:r>
          </a:p>
          <a:p>
            <a:pPr algn="l">
              <a:buFont typeface="Monotype Sorts" pitchFamily="2" charset="2"/>
              <a:buNone/>
            </a:pPr>
            <a:r>
              <a:rPr lang="en-US" sz="2000" dirty="0">
                <a:solidFill>
                  <a:schemeClr val="tx1"/>
                </a:solidFill>
                <a:sym typeface="Symbol" pitchFamily="18" charset="2"/>
              </a:rPr>
              <a:t>                </a:t>
            </a:r>
            <a:r>
              <a:rPr lang="en-US" sz="2000" dirty="0" smtClean="0">
                <a:solidFill>
                  <a:schemeClr val="tx1"/>
                </a:solidFill>
                <a:sym typeface="Symbol" pitchFamily="18" charset="2"/>
              </a:rPr>
              <a:t>temp </a:t>
            </a:r>
            <a:r>
              <a:rPr lang="en-US" sz="2000" dirty="0">
                <a:solidFill>
                  <a:schemeClr val="tx1"/>
                </a:solidFill>
                <a:sym typeface="Symbol" pitchFamily="18" charset="2"/>
              </a:rPr>
              <a:t>= </a:t>
            </a:r>
            <a:r>
              <a:rPr lang="en-US" sz="2000" dirty="0">
                <a:solidFill>
                  <a:schemeClr val="tx1"/>
                </a:solidFill>
                <a:sym typeface="Math B" pitchFamily="2" charset="2"/>
              </a:rPr>
              <a:t>f(e)(</a:t>
            </a:r>
            <a:r>
              <a:rPr lang="en-US" sz="2000" dirty="0" err="1">
                <a:solidFill>
                  <a:schemeClr val="tx1"/>
                </a:solidFill>
                <a:sym typeface="Math B" pitchFamily="2" charset="2"/>
              </a:rPr>
              <a:t>df</a:t>
            </a:r>
            <a:r>
              <a:rPr lang="en-US" sz="2000" baseline="-25000" dirty="0" err="1">
                <a:solidFill>
                  <a:schemeClr val="tx1"/>
                </a:solidFill>
                <a:sym typeface="Math B" pitchFamily="2" charset="2"/>
              </a:rPr>
              <a:t>entry</a:t>
            </a:r>
            <a:r>
              <a:rPr lang="en-US" sz="2000" dirty="0">
                <a:solidFill>
                  <a:schemeClr val="tx1"/>
                </a:solidFill>
                <a:sym typeface="Math B" pitchFamily="2" charset="2"/>
              </a:rPr>
              <a:t>[u]) </a:t>
            </a:r>
            <a:endParaRPr lang="en-US" sz="2000" dirty="0">
              <a:solidFill>
                <a:schemeClr val="tx1"/>
              </a:solidFill>
              <a:sym typeface="Symbol" pitchFamily="18" charset="2"/>
            </a:endParaRPr>
          </a:p>
          <a:p>
            <a:pPr algn="l">
              <a:buFont typeface="Monotype Sorts" pitchFamily="2" charset="2"/>
              <a:buNone/>
            </a:pPr>
            <a:r>
              <a:rPr lang="en-US" sz="2000" dirty="0">
                <a:solidFill>
                  <a:schemeClr val="tx1"/>
                </a:solidFill>
                <a:sym typeface="Symbol" pitchFamily="18" charset="2"/>
              </a:rPr>
              <a:t>	</a:t>
            </a:r>
            <a:r>
              <a:rPr lang="en-US" sz="2000" dirty="0">
                <a:solidFill>
                  <a:schemeClr val="tx1"/>
                </a:solidFill>
                <a:sym typeface="Math B" pitchFamily="2" charset="2"/>
              </a:rPr>
              <a:t> new := </a:t>
            </a:r>
            <a:r>
              <a:rPr lang="en-US" sz="2000" dirty="0" err="1">
                <a:solidFill>
                  <a:schemeClr val="tx1"/>
                </a:solidFill>
                <a:sym typeface="Math B" pitchFamily="2" charset="2"/>
              </a:rPr>
              <a:t>df</a:t>
            </a:r>
            <a:r>
              <a:rPr lang="en-US" sz="2000" baseline="-25000" dirty="0" err="1">
                <a:solidFill>
                  <a:schemeClr val="tx1"/>
                </a:solidFill>
                <a:sym typeface="Math B" pitchFamily="2" charset="2"/>
              </a:rPr>
              <a:t>entry</a:t>
            </a:r>
            <a:r>
              <a:rPr lang="en-US" sz="2000" dirty="0">
                <a:solidFill>
                  <a:schemeClr val="tx1"/>
                </a:solidFill>
                <a:sym typeface="Math B" pitchFamily="2" charset="2"/>
              </a:rPr>
              <a:t>(v) temp</a:t>
            </a:r>
          </a:p>
          <a:p>
            <a:pPr algn="l">
              <a:buFont typeface="Monotype Sorts" pitchFamily="2" charset="2"/>
              <a:buNone/>
            </a:pPr>
            <a:r>
              <a:rPr lang="en-US" sz="2000" dirty="0">
                <a:solidFill>
                  <a:schemeClr val="tx1"/>
                </a:solidFill>
                <a:sym typeface="Math B" pitchFamily="2" charset="2"/>
              </a:rPr>
              <a:t>                 if (new </a:t>
            </a:r>
            <a:r>
              <a:rPr lang="en-US" sz="2000" dirty="0">
                <a:solidFill>
                  <a:schemeClr val="tx1"/>
                </a:solidFill>
                <a:sym typeface="Symbol" pitchFamily="18" charset="2"/>
              </a:rPr>
              <a:t> </a:t>
            </a:r>
            <a:r>
              <a:rPr lang="en-US" sz="2000" dirty="0" err="1">
                <a:solidFill>
                  <a:schemeClr val="tx1"/>
                </a:solidFill>
                <a:sym typeface="Symbol" pitchFamily="18" charset="2"/>
              </a:rPr>
              <a:t>df</a:t>
            </a:r>
            <a:r>
              <a:rPr lang="en-US" sz="2000" baseline="-25000" dirty="0" err="1">
                <a:solidFill>
                  <a:schemeClr val="tx1"/>
                </a:solidFill>
                <a:sym typeface="Symbol" pitchFamily="18" charset="2"/>
              </a:rPr>
              <a:t>entry</a:t>
            </a:r>
            <a:r>
              <a:rPr lang="en-US" sz="2000" dirty="0">
                <a:solidFill>
                  <a:schemeClr val="tx1"/>
                </a:solidFill>
                <a:sym typeface="Symbol" pitchFamily="18" charset="2"/>
              </a:rPr>
              <a:t>[v]) then  </a:t>
            </a:r>
          </a:p>
          <a:p>
            <a:pPr algn="l">
              <a:buFont typeface="Monotype Sorts" pitchFamily="2" charset="2"/>
              <a:buNone/>
            </a:pPr>
            <a:r>
              <a:rPr lang="en-US" sz="2000" dirty="0">
                <a:solidFill>
                  <a:schemeClr val="tx1"/>
                </a:solidFill>
                <a:sym typeface="Symbol" pitchFamily="18" charset="2"/>
              </a:rPr>
              <a:t>                            </a:t>
            </a:r>
            <a:r>
              <a:rPr lang="en-US" sz="2000" dirty="0" err="1">
                <a:solidFill>
                  <a:schemeClr val="tx1"/>
                </a:solidFill>
                <a:sym typeface="Symbol" pitchFamily="18" charset="2"/>
              </a:rPr>
              <a:t>df</a:t>
            </a:r>
            <a:r>
              <a:rPr lang="en-US" sz="2000" baseline="-25000" dirty="0" err="1">
                <a:solidFill>
                  <a:schemeClr val="tx1"/>
                </a:solidFill>
                <a:sym typeface="Symbol" pitchFamily="18" charset="2"/>
              </a:rPr>
              <a:t>entry</a:t>
            </a:r>
            <a:r>
              <a:rPr lang="en-US" sz="2000" dirty="0">
                <a:solidFill>
                  <a:schemeClr val="tx1"/>
                </a:solidFill>
                <a:sym typeface="Symbol" pitchFamily="18" charset="2"/>
              </a:rPr>
              <a:t>[v] := new;</a:t>
            </a:r>
          </a:p>
          <a:p>
            <a:pPr algn="l">
              <a:buFont typeface="Monotype Sorts" pitchFamily="2" charset="2"/>
              <a:buNone/>
            </a:pPr>
            <a:r>
              <a:rPr lang="en-US" sz="2000" dirty="0">
                <a:solidFill>
                  <a:schemeClr val="tx1"/>
                </a:solidFill>
                <a:sym typeface="Symbol" pitchFamily="18" charset="2"/>
              </a:rPr>
              <a:t>                            WL := WL {v}</a:t>
            </a:r>
            <a:r>
              <a:rPr lang="en-US" sz="2000" dirty="0">
                <a:solidFill>
                  <a:schemeClr val="tx1"/>
                </a:solidFill>
              </a:rPr>
              <a:t>   </a:t>
            </a:r>
          </a:p>
        </p:txBody>
      </p:sp>
    </p:spTree>
    <p:extLst>
      <p:ext uri="{BB962C8B-B14F-4D97-AF65-F5344CB8AC3E}">
        <p14:creationId xmlns:p14="http://schemas.microsoft.com/office/powerpoint/2010/main" val="3164203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system of equations</a:t>
            </a:r>
            <a:endParaRPr lang="en-US" dirty="0"/>
          </a:p>
        </p:txBody>
      </p:sp>
      <p:sp>
        <p:nvSpPr>
          <p:cNvPr id="3" name="Content Placeholder 2"/>
          <p:cNvSpPr>
            <a:spLocks noGrp="1"/>
          </p:cNvSpPr>
          <p:nvPr>
            <p:ph idx="1"/>
          </p:nvPr>
        </p:nvSpPr>
        <p:spPr/>
        <p:txBody>
          <a:bodyPr/>
          <a:lstStyle/>
          <a:p>
            <a:r>
              <a:rPr lang="en-US" dirty="0" smtClean="0"/>
              <a:t>Every solution to the system of equations is sound</a:t>
            </a:r>
          </a:p>
          <a:p>
            <a:r>
              <a:rPr lang="en-US" dirty="0" smtClean="0"/>
              <a:t>Non-solution may not be sound</a:t>
            </a:r>
          </a:p>
          <a:p>
            <a:r>
              <a:rPr lang="en-US" dirty="0" smtClean="0"/>
              <a:t>Compute a simultaneous least solution iteratively from below</a:t>
            </a:r>
          </a:p>
          <a:p>
            <a:pPr lvl="1"/>
            <a:r>
              <a:rPr lang="en-US" dirty="0" smtClean="0"/>
              <a:t>Intermediate solutions are not sound</a:t>
            </a:r>
            <a:endParaRPr lang="en-US" dirty="0"/>
          </a:p>
        </p:txBody>
      </p:sp>
    </p:spTree>
    <p:extLst>
      <p:ext uri="{BB962C8B-B14F-4D97-AF65-F5344CB8AC3E}">
        <p14:creationId xmlns:p14="http://schemas.microsoft.com/office/powerpoint/2010/main" val="838877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Example Constant Propagation</a:t>
            </a:r>
          </a:p>
        </p:txBody>
      </p:sp>
      <p:sp>
        <p:nvSpPr>
          <p:cNvPr id="20483" name="Rectangle 3"/>
          <p:cNvSpPr>
            <a:spLocks noChangeArrowheads="1"/>
          </p:cNvSpPr>
          <p:nvPr/>
        </p:nvSpPr>
        <p:spPr bwMode="auto">
          <a:xfrm>
            <a:off x="2114550" y="1589088"/>
            <a:ext cx="300038" cy="369887"/>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sz="1800">
                <a:solidFill>
                  <a:schemeClr val="tx1"/>
                </a:solidFill>
              </a:rPr>
              <a:t>1</a:t>
            </a:r>
          </a:p>
        </p:txBody>
      </p:sp>
      <p:sp>
        <p:nvSpPr>
          <p:cNvPr id="20484" name="Rectangle 5"/>
          <p:cNvSpPr>
            <a:spLocks noChangeArrowheads="1"/>
          </p:cNvSpPr>
          <p:nvPr/>
        </p:nvSpPr>
        <p:spPr bwMode="auto">
          <a:xfrm>
            <a:off x="2143125" y="2347913"/>
            <a:ext cx="300038" cy="371475"/>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sz="1800">
                <a:solidFill>
                  <a:schemeClr val="tx1"/>
                </a:solidFill>
              </a:rPr>
              <a:t>2</a:t>
            </a:r>
          </a:p>
        </p:txBody>
      </p:sp>
      <p:sp>
        <p:nvSpPr>
          <p:cNvPr id="20487" name="Text Box 41"/>
          <p:cNvSpPr txBox="1">
            <a:spLocks noChangeArrowheads="1"/>
          </p:cNvSpPr>
          <p:nvPr/>
        </p:nvSpPr>
        <p:spPr bwMode="auto">
          <a:xfrm>
            <a:off x="3717925" y="2349500"/>
            <a:ext cx="373063" cy="366713"/>
          </a:xfrm>
          <a:prstGeom prst="rect">
            <a:avLst/>
          </a:prstGeom>
          <a:noFill/>
          <a:ln w="9525">
            <a:noFill/>
            <a:miter lim="800000"/>
            <a:headEnd/>
            <a:tailEnd/>
          </a:ln>
        </p:spPr>
        <p:txBody>
          <a:bodyPr lIns="92075" tIns="46038" rIns="92075" bIns="46038">
            <a:spAutoFit/>
          </a:bodyPr>
          <a:lstStyle/>
          <a:p>
            <a:pPr>
              <a:buFont typeface="Monotype Sorts" pitchFamily="2" charset="2"/>
              <a:buNone/>
            </a:pPr>
            <a:r>
              <a:rPr lang="en-US" sz="1800">
                <a:solidFill>
                  <a:schemeClr val="tx1"/>
                </a:solidFill>
              </a:rPr>
              <a:t>3</a:t>
            </a:r>
          </a:p>
        </p:txBody>
      </p:sp>
      <p:sp>
        <p:nvSpPr>
          <p:cNvPr id="20488" name="Text Box 82"/>
          <p:cNvSpPr txBox="1">
            <a:spLocks noChangeArrowheads="1"/>
          </p:cNvSpPr>
          <p:nvPr/>
        </p:nvSpPr>
        <p:spPr bwMode="auto">
          <a:xfrm>
            <a:off x="5707063" y="1514475"/>
            <a:ext cx="187325" cy="461963"/>
          </a:xfrm>
          <a:prstGeom prst="rect">
            <a:avLst/>
          </a:prstGeom>
          <a:noFill/>
          <a:ln w="9525">
            <a:noFill/>
            <a:miter lim="800000"/>
            <a:headEnd/>
            <a:tailEnd/>
          </a:ln>
        </p:spPr>
        <p:txBody>
          <a:bodyPr wrap="none" lIns="92075" tIns="46038" rIns="92075" bIns="46038">
            <a:spAutoFit/>
          </a:bodyPr>
          <a:lstStyle/>
          <a:p>
            <a:pPr>
              <a:buFont typeface="Monotype Sorts" pitchFamily="2" charset="2"/>
              <a:buNone/>
            </a:pPr>
            <a:endParaRPr lang="en-US">
              <a:solidFill>
                <a:schemeClr val="tx1"/>
              </a:solidFill>
            </a:endParaRPr>
          </a:p>
        </p:txBody>
      </p:sp>
      <p:sp>
        <p:nvSpPr>
          <p:cNvPr id="20489" name="TextBox 42"/>
          <p:cNvSpPr txBox="1">
            <a:spLocks noChangeArrowheads="1"/>
          </p:cNvSpPr>
          <p:nvPr/>
        </p:nvSpPr>
        <p:spPr bwMode="auto">
          <a:xfrm>
            <a:off x="4414838" y="1281113"/>
            <a:ext cx="4056062" cy="400050"/>
          </a:xfrm>
          <a:prstGeom prst="rect">
            <a:avLst/>
          </a:prstGeom>
          <a:noFill/>
          <a:ln w="9525">
            <a:noFill/>
            <a:miter lim="800000"/>
            <a:headEnd/>
            <a:tailEnd/>
          </a:ln>
        </p:spPr>
        <p:txBody>
          <a:bodyPr>
            <a:spAutoFit/>
          </a:bodyPr>
          <a:lstStyle/>
          <a:p>
            <a:pPr>
              <a:buFont typeface="Monotype Sorts" pitchFamily="2" charset="2"/>
              <a:buNone/>
            </a:pPr>
            <a:r>
              <a:rPr lang="en-US" sz="2000">
                <a:solidFill>
                  <a:schemeClr val="tx1"/>
                </a:solidFill>
              </a:rPr>
              <a:t>DF(1) = [x </a:t>
            </a:r>
            <a:r>
              <a:rPr lang="en-US" sz="2000">
                <a:solidFill>
                  <a:schemeClr val="tx1"/>
                </a:solidFill>
                <a:sym typeface="Math C" pitchFamily="2" charset="2"/>
              </a:rPr>
              <a:t>0]</a:t>
            </a:r>
            <a:endParaRPr lang="en-US" sz="2000">
              <a:solidFill>
                <a:schemeClr val="tx1"/>
              </a:solidFill>
            </a:endParaRPr>
          </a:p>
        </p:txBody>
      </p:sp>
      <p:sp>
        <p:nvSpPr>
          <p:cNvPr id="20490" name="TextBox 43"/>
          <p:cNvSpPr txBox="1">
            <a:spLocks noChangeArrowheads="1"/>
          </p:cNvSpPr>
          <p:nvPr/>
        </p:nvSpPr>
        <p:spPr bwMode="auto">
          <a:xfrm>
            <a:off x="4416425" y="1674813"/>
            <a:ext cx="4057650" cy="400050"/>
          </a:xfrm>
          <a:prstGeom prst="rect">
            <a:avLst/>
          </a:prstGeom>
          <a:noFill/>
          <a:ln w="9525">
            <a:noFill/>
            <a:miter lim="800000"/>
            <a:headEnd/>
            <a:tailEnd/>
          </a:ln>
        </p:spPr>
        <p:txBody>
          <a:bodyPr>
            <a:spAutoFit/>
          </a:bodyPr>
          <a:lstStyle/>
          <a:p>
            <a:pPr>
              <a:buFont typeface="Monotype Sorts" pitchFamily="2" charset="2"/>
              <a:buNone/>
            </a:pPr>
            <a:r>
              <a:rPr lang="en-US" sz="2000">
                <a:solidFill>
                  <a:schemeClr val="tx1"/>
                </a:solidFill>
              </a:rPr>
              <a:t>DF(2) = DF(1)[x </a:t>
            </a:r>
            <a:r>
              <a:rPr lang="en-US" sz="2000">
                <a:solidFill>
                  <a:schemeClr val="tx1"/>
                </a:solidFill>
                <a:sym typeface="Math C" pitchFamily="2" charset="2"/>
              </a:rPr>
              <a:t>3] </a:t>
            </a:r>
            <a:r>
              <a:rPr lang="en-US" sz="2000">
                <a:solidFill>
                  <a:schemeClr val="tx1"/>
                </a:solidFill>
                <a:sym typeface="Math B" pitchFamily="2" charset="2"/>
              </a:rPr>
              <a:t> DF(2)</a:t>
            </a:r>
            <a:endParaRPr lang="en-US" sz="2000">
              <a:solidFill>
                <a:schemeClr val="tx1"/>
              </a:solidFill>
            </a:endParaRPr>
          </a:p>
        </p:txBody>
      </p:sp>
      <p:sp>
        <p:nvSpPr>
          <p:cNvPr id="20491" name="TextBox 44"/>
          <p:cNvSpPr txBox="1">
            <a:spLocks noChangeArrowheads="1"/>
          </p:cNvSpPr>
          <p:nvPr/>
        </p:nvSpPr>
        <p:spPr bwMode="auto">
          <a:xfrm>
            <a:off x="4411663" y="2093913"/>
            <a:ext cx="4056062" cy="400050"/>
          </a:xfrm>
          <a:prstGeom prst="rect">
            <a:avLst/>
          </a:prstGeom>
          <a:noFill/>
          <a:ln w="9525">
            <a:noFill/>
            <a:miter lim="800000"/>
            <a:headEnd/>
            <a:tailEnd/>
          </a:ln>
        </p:spPr>
        <p:txBody>
          <a:bodyPr>
            <a:spAutoFit/>
          </a:bodyPr>
          <a:lstStyle/>
          <a:p>
            <a:pPr>
              <a:buFont typeface="Monotype Sorts" pitchFamily="2" charset="2"/>
              <a:buNone/>
            </a:pPr>
            <a:r>
              <a:rPr lang="en-US" sz="2000">
                <a:solidFill>
                  <a:schemeClr val="tx1"/>
                </a:solidFill>
              </a:rPr>
              <a:t>DF(3) = DF(2)</a:t>
            </a:r>
          </a:p>
        </p:txBody>
      </p:sp>
      <p:sp>
        <p:nvSpPr>
          <p:cNvPr id="20492" name="Rectangle 10"/>
          <p:cNvSpPr>
            <a:spLocks noChangeArrowheads="1"/>
          </p:cNvSpPr>
          <p:nvPr/>
        </p:nvSpPr>
        <p:spPr bwMode="auto">
          <a:xfrm>
            <a:off x="3259138" y="2349500"/>
            <a:ext cx="365125" cy="369888"/>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sz="1800">
                <a:solidFill>
                  <a:schemeClr val="tx1"/>
                </a:solidFill>
              </a:rPr>
              <a:t>3t</a:t>
            </a:r>
          </a:p>
        </p:txBody>
      </p:sp>
      <p:cxnSp>
        <p:nvCxnSpPr>
          <p:cNvPr id="20494" name="Straight Arrow Connector 51"/>
          <p:cNvCxnSpPr>
            <a:cxnSpLocks noChangeShapeType="1"/>
            <a:stCxn id="20484" idx="3"/>
            <a:endCxn id="20492" idx="1"/>
          </p:cNvCxnSpPr>
          <p:nvPr/>
        </p:nvCxnSpPr>
        <p:spPr bwMode="auto">
          <a:xfrm>
            <a:off x="2443163" y="2533650"/>
            <a:ext cx="815975" cy="1588"/>
          </a:xfrm>
          <a:prstGeom prst="straightConnector1">
            <a:avLst/>
          </a:prstGeom>
          <a:noFill/>
          <a:ln w="9525" algn="ctr">
            <a:solidFill>
              <a:schemeClr val="tx1"/>
            </a:solidFill>
            <a:round/>
            <a:headEnd/>
            <a:tailEnd type="arrow" w="med" len="med"/>
          </a:ln>
        </p:spPr>
      </p:cxnSp>
      <p:cxnSp>
        <p:nvCxnSpPr>
          <p:cNvPr id="20495" name="Curved Connector 55"/>
          <p:cNvCxnSpPr>
            <a:cxnSpLocks noChangeShapeType="1"/>
            <a:stCxn id="20484" idx="1"/>
          </p:cNvCxnSpPr>
          <p:nvPr/>
        </p:nvCxnSpPr>
        <p:spPr bwMode="auto">
          <a:xfrm rot="10800000" flipH="1" flipV="1">
            <a:off x="2143125" y="2533650"/>
            <a:ext cx="263525" cy="360363"/>
          </a:xfrm>
          <a:prstGeom prst="curvedConnector4">
            <a:avLst>
              <a:gd name="adj1" fmla="val -86528"/>
              <a:gd name="adj2" fmla="val 75667"/>
            </a:avLst>
          </a:prstGeom>
          <a:noFill/>
          <a:ln w="9525" algn="ctr">
            <a:noFill/>
            <a:round/>
            <a:headEnd/>
            <a:tailEnd type="arrow" w="med" len="med"/>
          </a:ln>
        </p:spPr>
      </p:cxnSp>
      <p:cxnSp>
        <p:nvCxnSpPr>
          <p:cNvPr id="20496" name="Shape 57"/>
          <p:cNvCxnSpPr>
            <a:cxnSpLocks noChangeShapeType="1"/>
            <a:stCxn id="20484" idx="1"/>
            <a:endCxn id="20484" idx="3"/>
          </p:cNvCxnSpPr>
          <p:nvPr/>
        </p:nvCxnSpPr>
        <p:spPr bwMode="auto">
          <a:xfrm rot="10800000" flipH="1">
            <a:off x="2143125" y="2533650"/>
            <a:ext cx="300038" cy="12700"/>
          </a:xfrm>
          <a:prstGeom prst="curvedConnector5">
            <a:avLst>
              <a:gd name="adj1" fmla="val -75856"/>
              <a:gd name="adj2" fmla="val -7357199"/>
              <a:gd name="adj3" fmla="val 175856"/>
            </a:avLst>
          </a:prstGeom>
          <a:noFill/>
          <a:ln w="9525" algn="ctr">
            <a:solidFill>
              <a:schemeClr val="tx1"/>
            </a:solidFill>
            <a:round/>
            <a:headEnd/>
            <a:tailEnd type="arrow" w="med" len="med"/>
          </a:ln>
        </p:spPr>
      </p:cxnSp>
      <p:cxnSp>
        <p:nvCxnSpPr>
          <p:cNvPr id="20497" name="Straight Arrow Connector 60"/>
          <p:cNvCxnSpPr>
            <a:cxnSpLocks noChangeShapeType="1"/>
          </p:cNvCxnSpPr>
          <p:nvPr/>
        </p:nvCxnSpPr>
        <p:spPr bwMode="auto">
          <a:xfrm rot="16200000" flipH="1">
            <a:off x="2120901" y="2181225"/>
            <a:ext cx="366712" cy="1587"/>
          </a:xfrm>
          <a:prstGeom prst="straightConnector1">
            <a:avLst/>
          </a:prstGeom>
          <a:noFill/>
          <a:ln w="9525" algn="ctr">
            <a:solidFill>
              <a:schemeClr val="tx1"/>
            </a:solidFill>
            <a:round/>
            <a:headEnd/>
            <a:tailEnd type="arrow" w="med" len="med"/>
          </a:ln>
        </p:spPr>
      </p:cxnSp>
      <p:sp>
        <p:nvSpPr>
          <p:cNvPr id="20498" name="TextBox 20"/>
          <p:cNvSpPr txBox="1">
            <a:spLocks noChangeArrowheads="1"/>
          </p:cNvSpPr>
          <p:nvPr/>
        </p:nvSpPr>
        <p:spPr bwMode="auto">
          <a:xfrm>
            <a:off x="1347788" y="1943100"/>
            <a:ext cx="1074737" cy="461963"/>
          </a:xfrm>
          <a:prstGeom prst="rect">
            <a:avLst/>
          </a:prstGeom>
          <a:noFill/>
          <a:ln w="9525">
            <a:noFill/>
            <a:miter lim="800000"/>
            <a:headEnd/>
            <a:tailEnd/>
          </a:ln>
        </p:spPr>
        <p:txBody>
          <a:bodyPr>
            <a:spAutoFit/>
          </a:bodyPr>
          <a:lstStyle/>
          <a:p>
            <a:pPr>
              <a:buFont typeface="Monotype Sorts" pitchFamily="2" charset="2"/>
              <a:buNone/>
            </a:pPr>
            <a:r>
              <a:rPr lang="en-US" dirty="0">
                <a:solidFill>
                  <a:schemeClr val="tx1"/>
                </a:solidFill>
              </a:rPr>
              <a:t>x </a:t>
            </a:r>
            <a:r>
              <a:rPr lang="en-US" dirty="0" smtClean="0">
                <a:solidFill>
                  <a:schemeClr val="tx1"/>
                </a:solidFill>
              </a:rPr>
              <a:t>=</a:t>
            </a:r>
            <a:r>
              <a:rPr lang="en-US" dirty="0">
                <a:solidFill>
                  <a:schemeClr val="tx1"/>
                </a:solidFill>
              </a:rPr>
              <a:t>3</a:t>
            </a:r>
          </a:p>
        </p:txBody>
      </p:sp>
      <p:sp>
        <p:nvSpPr>
          <p:cNvPr id="20499" name="TextBox 21"/>
          <p:cNvSpPr txBox="1">
            <a:spLocks noChangeArrowheads="1"/>
          </p:cNvSpPr>
          <p:nvPr/>
        </p:nvSpPr>
        <p:spPr bwMode="auto">
          <a:xfrm>
            <a:off x="1792288" y="3459163"/>
            <a:ext cx="1074737" cy="461962"/>
          </a:xfrm>
          <a:prstGeom prst="rect">
            <a:avLst/>
          </a:prstGeom>
          <a:noFill/>
          <a:ln w="9525">
            <a:noFill/>
            <a:miter lim="800000"/>
            <a:headEnd/>
            <a:tailEnd/>
          </a:ln>
        </p:spPr>
        <p:txBody>
          <a:bodyPr>
            <a:spAutoFit/>
          </a:bodyPr>
          <a:lstStyle/>
          <a:p>
            <a:pPr>
              <a:buFont typeface="Monotype Sorts" pitchFamily="2" charset="2"/>
              <a:buNone/>
            </a:pPr>
            <a:r>
              <a:rPr lang="en-US">
                <a:solidFill>
                  <a:schemeClr val="tx1"/>
                </a:solidFill>
              </a:rPr>
              <a:t>skip</a:t>
            </a:r>
          </a:p>
        </p:txBody>
      </p:sp>
      <p:sp>
        <p:nvSpPr>
          <p:cNvPr id="20500" name="TextBox 22"/>
          <p:cNvSpPr txBox="1">
            <a:spLocks noChangeArrowheads="1"/>
          </p:cNvSpPr>
          <p:nvPr/>
        </p:nvSpPr>
        <p:spPr bwMode="auto">
          <a:xfrm>
            <a:off x="2378075" y="2406650"/>
            <a:ext cx="1074738" cy="460375"/>
          </a:xfrm>
          <a:prstGeom prst="rect">
            <a:avLst/>
          </a:prstGeom>
          <a:noFill/>
          <a:ln w="9525">
            <a:noFill/>
            <a:miter lim="800000"/>
            <a:headEnd/>
            <a:tailEnd/>
          </a:ln>
        </p:spPr>
        <p:txBody>
          <a:bodyPr>
            <a:spAutoFit/>
          </a:bodyPr>
          <a:lstStyle/>
          <a:p>
            <a:pPr>
              <a:buFont typeface="Monotype Sorts" pitchFamily="2" charset="2"/>
              <a:buNone/>
            </a:pPr>
            <a:r>
              <a:rPr lang="en-US">
                <a:solidFill>
                  <a:schemeClr val="tx1"/>
                </a:solidFill>
              </a:rPr>
              <a:t>skip</a:t>
            </a:r>
          </a:p>
        </p:txBody>
      </p:sp>
      <p:graphicFrame>
        <p:nvGraphicFramePr>
          <p:cNvPr id="21" name="Table 20"/>
          <p:cNvGraphicFramePr>
            <a:graphicFrameLocks noGrp="1"/>
          </p:cNvGraphicFramePr>
          <p:nvPr>
            <p:extLst>
              <p:ext uri="{D42A27DB-BD31-4B8C-83A1-F6EECF244321}">
                <p14:modId xmlns:p14="http://schemas.microsoft.com/office/powerpoint/2010/main" val="2201501082"/>
              </p:ext>
            </p:extLst>
          </p:nvPr>
        </p:nvGraphicFramePr>
        <p:xfrm>
          <a:off x="1792288" y="4621213"/>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smtClean="0"/>
                        <a:t>DF[1]</a:t>
                      </a:r>
                      <a:endParaRPr lang="en-US" dirty="0"/>
                    </a:p>
                  </a:txBody>
                  <a:tcPr/>
                </a:tc>
                <a:tc>
                  <a:txBody>
                    <a:bodyPr/>
                    <a:lstStyle/>
                    <a:p>
                      <a:r>
                        <a:rPr lang="en-US" dirty="0" smtClean="0"/>
                        <a:t>DF[2]</a:t>
                      </a:r>
                      <a:endParaRPr lang="en-US" dirty="0"/>
                    </a:p>
                  </a:txBody>
                  <a:tcPr/>
                </a:tc>
                <a:tc>
                  <a:txBody>
                    <a:bodyPr/>
                    <a:lstStyle/>
                    <a:p>
                      <a:r>
                        <a:rPr lang="en-US" dirty="0" smtClean="0"/>
                        <a:t>DF[3]</a:t>
                      </a:r>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0]</a:t>
                      </a:r>
                      <a:endParaRPr lang="en-US" sz="1800" dirty="0" smtClean="0"/>
                    </a:p>
                  </a:txBody>
                  <a:tcPr/>
                </a:tc>
                <a:tc>
                  <a:txBody>
                    <a:bodyPr/>
                    <a:lstStyle/>
                    <a:p>
                      <a:r>
                        <a:rPr lang="en-US" sz="1800" dirty="0" smtClean="0"/>
                        <a:t>[x </a:t>
                      </a:r>
                      <a:r>
                        <a:rPr lang="en-US" sz="1800" dirty="0" smtClean="0">
                          <a:sym typeface="Math C" pitchFamily="2" charset="2"/>
                        </a:rPr>
                        <a:t>3]</a:t>
                      </a:r>
                      <a:endParaRPr lang="en-US" dirty="0"/>
                    </a:p>
                  </a:txBody>
                  <a:tcPr/>
                </a:tc>
                <a:tc>
                  <a:txBody>
                    <a:bodyPr/>
                    <a:lstStyle/>
                    <a:p>
                      <a:r>
                        <a:rPr lang="en-US" sz="1800" dirty="0" smtClean="0"/>
                        <a:t>[x </a:t>
                      </a:r>
                      <a:r>
                        <a:rPr lang="en-US" sz="1800" dirty="0" smtClean="0">
                          <a:sym typeface="Math C" pitchFamily="2" charset="2"/>
                        </a:rPr>
                        <a:t>3]</a:t>
                      </a:r>
                      <a:endParaRPr lang="en-US"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0]</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a:t>
                      </a:r>
                      <a:endParaRPr lang="en-US" sz="1800" dirty="0" smtClean="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7]</a:t>
                      </a:r>
                      <a:endParaRPr lang="en-US" sz="1800" dirty="0" smtClean="0"/>
                    </a:p>
                  </a:txBody>
                  <a:tcPr/>
                </a:tc>
                <a:tc>
                  <a:txBody>
                    <a:bodyPr/>
                    <a:lstStyle/>
                    <a:p>
                      <a:r>
                        <a:rPr lang="en-US" sz="1800" dirty="0" smtClean="0"/>
                        <a:t>[x </a:t>
                      </a:r>
                      <a:r>
                        <a:rPr lang="en-US" sz="1800" dirty="0" smtClean="0">
                          <a:sym typeface="Math C" pitchFamily="2" charset="2"/>
                        </a:rPr>
                        <a:t>9]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t>[x </a:t>
                      </a:r>
                      <a:r>
                        <a:rPr lang="en-US" sz="1800" smtClean="0">
                          <a:sym typeface="Math C" pitchFamily="2" charset="2"/>
                        </a:rPr>
                        <a:t>7]</a:t>
                      </a:r>
                      <a:endParaRPr lang="en-US" smtClean="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a:t>
                      </a:r>
                      <a:endParaRPr lang="en-US"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3]</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[x </a:t>
                      </a:r>
                      <a:r>
                        <a:rPr lang="en-US" sz="1800" dirty="0" smtClean="0">
                          <a:sym typeface="Math C" pitchFamily="2" charset="2"/>
                        </a:rPr>
                        <a:t>3]</a:t>
                      </a:r>
                      <a:endParaRPr lang="en-US" dirty="0" smtClean="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90247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176503" y="96254"/>
            <a:ext cx="8582486" cy="762001"/>
          </a:xfrm>
        </p:spPr>
        <p:txBody>
          <a:bodyPr/>
          <a:lstStyle/>
          <a:p>
            <a:r>
              <a:rPr lang="en-US" sz="3200" dirty="0" smtClean="0"/>
              <a:t>A Simple Example: Chaotic Iterations</a:t>
            </a:r>
          </a:p>
        </p:txBody>
      </p:sp>
      <p:graphicFrame>
        <p:nvGraphicFramePr>
          <p:cNvPr id="46" name="Table 45"/>
          <p:cNvGraphicFramePr>
            <a:graphicFrameLocks noGrp="1"/>
          </p:cNvGraphicFramePr>
          <p:nvPr/>
        </p:nvGraphicFramePr>
        <p:xfrm>
          <a:off x="5045254" y="794091"/>
          <a:ext cx="3793945" cy="5933440"/>
        </p:xfrm>
        <a:graphic>
          <a:graphicData uri="http://schemas.openxmlformats.org/drawingml/2006/table">
            <a:tbl>
              <a:tblPr firstRow="1" bandRow="1">
                <a:tableStyleId>{5C22544A-7EE6-4342-B048-85BDC9FD1C3A}</a:tableStyleId>
              </a:tblPr>
              <a:tblGrid>
                <a:gridCol w="448509">
                  <a:extLst>
                    <a:ext uri="{9D8B030D-6E8A-4147-A177-3AD203B41FA5}">
                      <a16:colId xmlns:a16="http://schemas.microsoft.com/office/drawing/2014/main" val="20000"/>
                    </a:ext>
                  </a:extLst>
                </a:gridCol>
                <a:gridCol w="2062068">
                  <a:extLst>
                    <a:ext uri="{9D8B030D-6E8A-4147-A177-3AD203B41FA5}">
                      <a16:colId xmlns:a16="http://schemas.microsoft.com/office/drawing/2014/main" val="20001"/>
                    </a:ext>
                  </a:extLst>
                </a:gridCol>
                <a:gridCol w="1283368">
                  <a:extLst>
                    <a:ext uri="{9D8B030D-6E8A-4147-A177-3AD203B41FA5}">
                      <a16:colId xmlns:a16="http://schemas.microsoft.com/office/drawing/2014/main" val="20002"/>
                    </a:ext>
                  </a:extLst>
                </a:gridCol>
              </a:tblGrid>
              <a:tr h="370840">
                <a:tc>
                  <a:txBody>
                    <a:bodyPr/>
                    <a:lstStyle/>
                    <a:p>
                      <a:r>
                        <a:rPr lang="en-US" dirty="0" smtClean="0"/>
                        <a:t>N</a:t>
                      </a:r>
                      <a:endParaRPr lang="en-US" dirty="0"/>
                    </a:p>
                  </a:txBody>
                  <a:tcPr/>
                </a:tc>
                <a:tc>
                  <a:txBody>
                    <a:bodyPr/>
                    <a:lstStyle/>
                    <a:p>
                      <a:r>
                        <a:rPr lang="en-US" dirty="0" smtClean="0"/>
                        <a:t>DF[N]</a:t>
                      </a:r>
                      <a:endParaRPr lang="en-US" dirty="0"/>
                    </a:p>
                  </a:txBody>
                  <a:tcPr/>
                </a:tc>
                <a:tc>
                  <a:txBody>
                    <a:bodyPr/>
                    <a:lstStyle/>
                    <a:p>
                      <a:r>
                        <a:rPr lang="en-US" dirty="0" smtClean="0"/>
                        <a:t>WL</a:t>
                      </a: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a:p>
                  </a:txBody>
                  <a:tcPr/>
                </a:tc>
                <a:tc>
                  <a:txBody>
                    <a:bodyPr/>
                    <a:lstStyle/>
                    <a:p>
                      <a:r>
                        <a:rPr lang="en-US" dirty="0" smtClean="0"/>
                        <a:t>{1}</a:t>
                      </a:r>
                      <a:endParaRPr lang="en-US" dirty="0"/>
                    </a:p>
                  </a:txBody>
                  <a:tcPr/>
                </a:tc>
                <a:extLst>
                  <a:ext uri="{0D108BD9-81ED-4DB2-BD59-A6C34878D82A}">
                    <a16:rowId xmlns:a16="http://schemas.microsoft.com/office/drawing/2014/main" val="10001"/>
                  </a:ext>
                </a:extLst>
              </a:tr>
              <a:tr h="370840">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0, y0, z 0]</a:t>
                      </a:r>
                      <a:endParaRPr lang="en-US" dirty="0" smtClean="0"/>
                    </a:p>
                  </a:txBody>
                  <a:tcPr/>
                </a:tc>
                <a:tc>
                  <a:txBody>
                    <a:bodyPr/>
                    <a:lstStyle/>
                    <a:p>
                      <a:r>
                        <a:rPr lang="en-US" dirty="0" smtClean="0"/>
                        <a:t>{2}</a:t>
                      </a:r>
                      <a:endParaRPr lang="en-US" dirty="0"/>
                    </a:p>
                  </a:txBody>
                  <a:tcPr/>
                </a:tc>
                <a:extLst>
                  <a:ext uri="{0D108BD9-81ED-4DB2-BD59-A6C34878D82A}">
                    <a16:rowId xmlns:a16="http://schemas.microsoft.com/office/drawing/2014/main" val="10002"/>
                  </a:ext>
                </a:extLst>
              </a:tr>
              <a:tr h="37084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0, y0, z 3]</a:t>
                      </a:r>
                      <a:endParaRPr lang="en-US" dirty="0" smtClean="0"/>
                    </a:p>
                  </a:txBody>
                  <a:tcPr/>
                </a:tc>
                <a:tc>
                  <a:txBody>
                    <a:bodyPr/>
                    <a:lstStyle/>
                    <a:p>
                      <a:r>
                        <a:rPr lang="en-US" dirty="0" smtClean="0"/>
                        <a:t>{3}</a:t>
                      </a:r>
                      <a:endParaRPr lang="en-US" dirty="0"/>
                    </a:p>
                  </a:txBody>
                  <a:tcPr/>
                </a:tc>
                <a:extLst>
                  <a:ext uri="{0D108BD9-81ED-4DB2-BD59-A6C34878D82A}">
                    <a16:rowId xmlns:a16="http://schemas.microsoft.com/office/drawing/2014/main" val="10003"/>
                  </a:ext>
                </a:extLst>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1, y0, z 3]</a:t>
                      </a:r>
                      <a:endParaRPr lang="en-US" dirty="0" smtClean="0"/>
                    </a:p>
                  </a:txBody>
                  <a:tcPr/>
                </a:tc>
                <a:tc>
                  <a:txBody>
                    <a:bodyPr/>
                    <a:lstStyle/>
                    <a:p>
                      <a:r>
                        <a:rPr lang="en-US" dirty="0" smtClean="0"/>
                        <a:t>{4, 8}</a:t>
                      </a:r>
                      <a:endParaRPr lang="en-US" dirty="0"/>
                    </a:p>
                  </a:txBody>
                  <a:tcPr/>
                </a:tc>
                <a:extLst>
                  <a:ext uri="{0D108BD9-81ED-4DB2-BD59-A6C34878D82A}">
                    <a16:rowId xmlns:a16="http://schemas.microsoft.com/office/drawing/2014/main" val="10004"/>
                  </a:ext>
                </a:extLst>
              </a:tr>
              <a:tr h="370840">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1,  y0, z 3]</a:t>
                      </a:r>
                      <a:endParaRPr lang="en-US" dirty="0" smtClean="0"/>
                    </a:p>
                  </a:txBody>
                  <a:tcPr/>
                </a:tc>
                <a:tc>
                  <a:txBody>
                    <a:bodyPr/>
                    <a:lstStyle/>
                    <a:p>
                      <a:r>
                        <a:rPr lang="en-US" dirty="0" smtClean="0"/>
                        <a:t>{5, 6, 8}</a:t>
                      </a:r>
                      <a:endParaRPr lang="en-US" dirty="0"/>
                    </a:p>
                  </a:txBody>
                  <a:tcPr/>
                </a:tc>
                <a:extLst>
                  <a:ext uri="{0D108BD9-81ED-4DB2-BD59-A6C34878D82A}">
                    <a16:rowId xmlns:a16="http://schemas.microsoft.com/office/drawing/2014/main" val="10005"/>
                  </a:ext>
                </a:extLst>
              </a:tr>
              <a:tr h="370840">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1, y0, z 3]</a:t>
                      </a:r>
                      <a:endParaRPr lang="en-US" dirty="0" smtClean="0"/>
                    </a:p>
                  </a:txBody>
                  <a:tcPr/>
                </a:tc>
                <a:tc>
                  <a:txBody>
                    <a:bodyPr/>
                    <a:lstStyle/>
                    <a:p>
                      <a:r>
                        <a:rPr lang="en-US" dirty="0" smtClean="0"/>
                        <a:t>{6, 7, 8}</a:t>
                      </a:r>
                      <a:endParaRPr lang="en-US" dirty="0"/>
                    </a:p>
                  </a:txBody>
                  <a:tcPr/>
                </a:tc>
                <a:extLst>
                  <a:ext uri="{0D108BD9-81ED-4DB2-BD59-A6C34878D82A}">
                    <a16:rowId xmlns:a16="http://schemas.microsoft.com/office/drawing/2014/main" val="10006"/>
                  </a:ext>
                </a:extLst>
              </a:tr>
              <a:tr h="370840">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dirty="0" smtClean="0"/>
                        <a:t>{7, 8}</a:t>
                      </a:r>
                      <a:endParaRPr lang="en-US" dirty="0"/>
                    </a:p>
                  </a:txBody>
                  <a:tcPr/>
                </a:tc>
                <a:extLst>
                  <a:ext uri="{0D108BD9-81ED-4DB2-BD59-A6C34878D82A}">
                    <a16:rowId xmlns:a16="http://schemas.microsoft.com/office/drawing/2014/main" val="10007"/>
                  </a:ext>
                </a:extLst>
              </a:tr>
              <a:tr h="370840">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1, y7, z 3]</a:t>
                      </a:r>
                      <a:endParaRPr lang="en-US" dirty="0" smtClean="0"/>
                    </a:p>
                  </a:txBody>
                  <a:tcPr/>
                </a:tc>
                <a:tc>
                  <a:txBody>
                    <a:bodyPr/>
                    <a:lstStyle/>
                    <a:p>
                      <a:r>
                        <a:rPr lang="en-US" dirty="0" smtClean="0"/>
                        <a:t>{3, 8}</a:t>
                      </a:r>
                      <a:endParaRPr lang="en-US" dirty="0"/>
                    </a:p>
                  </a:txBody>
                  <a:tcPr/>
                </a:tc>
                <a:extLst>
                  <a:ext uri="{0D108BD9-81ED-4DB2-BD59-A6C34878D82A}">
                    <a16:rowId xmlns:a16="http://schemas.microsoft.com/office/drawing/2014/main" val="10008"/>
                  </a:ext>
                </a:extLst>
              </a:tr>
              <a:tr h="370840">
                <a:tc>
                  <a:txBody>
                    <a:bodyPr/>
                    <a:lstStyle/>
                    <a:p>
                      <a:r>
                        <a:rPr lang="en-US" dirty="0" smtClean="0"/>
                        <a:t>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 y </a:t>
                      </a:r>
                      <a:r>
                        <a:rPr lang="en-US" dirty="0" smtClean="0">
                          <a:sym typeface="Math C"/>
                        </a:rPr>
                        <a:t></a:t>
                      </a:r>
                      <a:r>
                        <a:rPr lang="en-US" dirty="0" smtClean="0">
                          <a:sym typeface="Math B"/>
                        </a:rPr>
                        <a:t>, </a:t>
                      </a:r>
                      <a:r>
                        <a:rPr lang="en-US" dirty="0" smtClean="0">
                          <a:sym typeface="Math C"/>
                        </a:rPr>
                        <a:t>z 3]</a:t>
                      </a:r>
                      <a:endParaRPr lang="en-US" dirty="0" smtClean="0"/>
                    </a:p>
                  </a:txBody>
                  <a:tcPr/>
                </a:tc>
                <a:tc>
                  <a:txBody>
                    <a:bodyPr/>
                    <a:lstStyle/>
                    <a:p>
                      <a:r>
                        <a:rPr lang="en-US" dirty="0" smtClean="0"/>
                        <a:t>{4,</a:t>
                      </a:r>
                      <a:r>
                        <a:rPr lang="en-US" baseline="0" dirty="0" smtClean="0"/>
                        <a:t> 8}</a:t>
                      </a:r>
                      <a:endParaRPr lang="en-US" dirty="0"/>
                    </a:p>
                  </a:txBody>
                  <a:tcPr/>
                </a:tc>
                <a:extLst>
                  <a:ext uri="{0D108BD9-81ED-4DB2-BD59-A6C34878D82A}">
                    <a16:rowId xmlns:a16="http://schemas.microsoft.com/office/drawing/2014/main" val="10009"/>
                  </a:ext>
                </a:extLst>
              </a:tr>
              <a:tr h="370840">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a:t>
                      </a:r>
                      <a:r>
                        <a:rPr lang="en-US" dirty="0" smtClean="0">
                          <a:sym typeface="Math C"/>
                        </a:rPr>
                        <a:t>,  y</a:t>
                      </a:r>
                      <a:r>
                        <a:rPr lang="en-US" dirty="0" smtClean="0">
                          <a:sym typeface="Math B"/>
                        </a:rPr>
                        <a:t></a:t>
                      </a:r>
                      <a:r>
                        <a:rPr lang="en-US" dirty="0" smtClean="0">
                          <a:sym typeface="Math C"/>
                        </a:rPr>
                        <a:t>, z 3]</a:t>
                      </a:r>
                      <a:endParaRPr lang="en-US" dirty="0" smtClean="0"/>
                    </a:p>
                  </a:txBody>
                  <a:tcPr/>
                </a:tc>
                <a:tc>
                  <a:txBody>
                    <a:bodyPr/>
                    <a:lstStyle/>
                    <a:p>
                      <a:r>
                        <a:rPr lang="en-US" dirty="0" smtClean="0"/>
                        <a:t>{5, 6, 8}</a:t>
                      </a:r>
                      <a:endParaRPr lang="en-US" dirty="0"/>
                    </a:p>
                  </a:txBody>
                  <a:tcPr/>
                </a:tc>
                <a:extLst>
                  <a:ext uri="{0D108BD9-81ED-4DB2-BD59-A6C34878D82A}">
                    <a16:rowId xmlns:a16="http://schemas.microsoft.com/office/drawing/2014/main" val="10010"/>
                  </a:ext>
                </a:extLst>
              </a:tr>
              <a:tr h="370840">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1</a:t>
                      </a:r>
                      <a:r>
                        <a:rPr lang="en-US" dirty="0" smtClean="0">
                          <a:sym typeface="Math C"/>
                        </a:rPr>
                        <a:t>,  y</a:t>
                      </a:r>
                      <a:r>
                        <a:rPr lang="en-US" dirty="0" smtClean="0">
                          <a:sym typeface="Math B"/>
                        </a:rPr>
                        <a:t></a:t>
                      </a:r>
                      <a:r>
                        <a:rPr lang="en-US" dirty="0" smtClean="0">
                          <a:sym typeface="Math C"/>
                        </a:rPr>
                        <a:t>, z 3]</a:t>
                      </a:r>
                      <a:endParaRPr lang="en-US" dirty="0" smtClean="0"/>
                    </a:p>
                  </a:txBody>
                  <a:tcPr/>
                </a:tc>
                <a:tc>
                  <a:txBody>
                    <a:bodyPr/>
                    <a:lstStyle/>
                    <a:p>
                      <a:r>
                        <a:rPr lang="en-US" dirty="0" smtClean="0"/>
                        <a:t>{6, 7,</a:t>
                      </a:r>
                      <a:r>
                        <a:rPr lang="en-US" baseline="0" dirty="0" smtClean="0"/>
                        <a:t> 8}</a:t>
                      </a:r>
                      <a:endParaRPr lang="en-US" dirty="0"/>
                    </a:p>
                  </a:txBody>
                  <a:tcPr/>
                </a:tc>
                <a:extLst>
                  <a:ext uri="{0D108BD9-81ED-4DB2-BD59-A6C34878D82A}">
                    <a16:rowId xmlns:a16="http://schemas.microsoft.com/office/drawing/2014/main" val="10011"/>
                  </a:ext>
                </a:extLst>
              </a:tr>
              <a:tr h="370840">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a:t>
                      </a:r>
                      <a:r>
                        <a:rPr lang="en-US" dirty="0" smtClean="0">
                          <a:sym typeface="Math C"/>
                        </a:rPr>
                        <a:t>,  y</a:t>
                      </a:r>
                      <a:r>
                        <a:rPr lang="en-US" dirty="0" smtClean="0">
                          <a:sym typeface="Math B"/>
                        </a:rPr>
                        <a:t></a:t>
                      </a:r>
                      <a:r>
                        <a:rPr lang="en-US" dirty="0" smtClean="0">
                          <a:sym typeface="Math C"/>
                        </a:rPr>
                        <a:t>, z 3]</a:t>
                      </a:r>
                      <a:endParaRPr lang="en-US" dirty="0" smtClean="0"/>
                    </a:p>
                  </a:txBody>
                  <a:tcPr/>
                </a:tc>
                <a:tc>
                  <a:txBody>
                    <a:bodyPr/>
                    <a:lstStyle/>
                    <a:p>
                      <a:r>
                        <a:rPr lang="en-US" dirty="0" smtClean="0"/>
                        <a:t>{7, 8}</a:t>
                      </a:r>
                      <a:endParaRPr lang="en-US" dirty="0"/>
                    </a:p>
                  </a:txBody>
                  <a:tcPr/>
                </a:tc>
                <a:extLst>
                  <a:ext uri="{0D108BD9-81ED-4DB2-BD59-A6C34878D82A}">
                    <a16:rowId xmlns:a16="http://schemas.microsoft.com/office/drawing/2014/main" val="10012"/>
                  </a:ext>
                </a:extLst>
              </a:tr>
              <a:tr h="370840">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a:t>
                      </a:r>
                      <a:r>
                        <a:rPr lang="en-US" dirty="0" smtClean="0">
                          <a:sym typeface="Math C"/>
                        </a:rPr>
                        <a:t>,  y7, z 3]</a:t>
                      </a:r>
                      <a:endParaRPr lang="en-US" dirty="0" smtClean="0"/>
                    </a:p>
                  </a:txBody>
                  <a:tcPr/>
                </a:tc>
                <a:tc>
                  <a:txBody>
                    <a:bodyPr/>
                    <a:lstStyle/>
                    <a:p>
                      <a:r>
                        <a:rPr lang="en-US" dirty="0" smtClean="0"/>
                        <a:t>{4, 8}</a:t>
                      </a:r>
                      <a:endParaRPr lang="en-US" dirty="0"/>
                    </a:p>
                  </a:txBody>
                  <a:tcPr/>
                </a:tc>
                <a:extLst>
                  <a:ext uri="{0D108BD9-81ED-4DB2-BD59-A6C34878D82A}">
                    <a16:rowId xmlns:a16="http://schemas.microsoft.com/office/drawing/2014/main" val="10013"/>
                  </a:ext>
                </a:extLst>
              </a:tr>
              <a:tr h="370840">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n-US" dirty="0" smtClean="0"/>
                        <a:t>{8}</a:t>
                      </a:r>
                      <a:endParaRPr lang="en-US" dirty="0"/>
                    </a:p>
                  </a:txBody>
                  <a:tcPr/>
                </a:tc>
                <a:extLst>
                  <a:ext uri="{0D108BD9-81ED-4DB2-BD59-A6C34878D82A}">
                    <a16:rowId xmlns:a16="http://schemas.microsoft.com/office/drawing/2014/main" val="10014"/>
                  </a:ext>
                </a:extLst>
              </a:tr>
              <a:tr h="370840">
                <a:tc>
                  <a:txBody>
                    <a:bodyPr/>
                    <a:lstStyle/>
                    <a:p>
                      <a:r>
                        <a:rPr lang="en-US" dirty="0" smtClean="0"/>
                        <a:t>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dirty="0" smtClean="0">
                          <a:sym typeface="Math C"/>
                        </a:rPr>
                        <a:t></a:t>
                      </a:r>
                      <a:r>
                        <a:rPr lang="en-US" dirty="0" smtClean="0">
                          <a:sym typeface="Math B"/>
                        </a:rPr>
                        <a:t>, y </a:t>
                      </a:r>
                      <a:r>
                        <a:rPr lang="en-US" dirty="0" smtClean="0">
                          <a:sym typeface="Math C"/>
                        </a:rPr>
                        <a:t></a:t>
                      </a:r>
                      <a:r>
                        <a:rPr lang="en-US" dirty="0" smtClean="0">
                          <a:sym typeface="Math B"/>
                        </a:rPr>
                        <a:t>, </a:t>
                      </a:r>
                      <a:r>
                        <a:rPr lang="en-US" dirty="0" smtClean="0">
                          <a:sym typeface="Math C"/>
                        </a:rPr>
                        <a:t>z 3]</a:t>
                      </a:r>
                      <a:endParaRPr lang="en-US" dirty="0" smtClean="0"/>
                    </a:p>
                  </a:txBody>
                  <a:tcPr/>
                </a:tc>
                <a:tc>
                  <a:txBody>
                    <a:bodyPr/>
                    <a:lstStyle/>
                    <a:p>
                      <a:r>
                        <a:rPr lang="en-US" dirty="0" smtClean="0"/>
                        <a:t>{}</a:t>
                      </a:r>
                      <a:endParaRPr lang="en-US" dirty="0"/>
                    </a:p>
                  </a:txBody>
                  <a:tcPr/>
                </a:tc>
                <a:extLst>
                  <a:ext uri="{0D108BD9-81ED-4DB2-BD59-A6C34878D82A}">
                    <a16:rowId xmlns:a16="http://schemas.microsoft.com/office/drawing/2014/main" val="10015"/>
                  </a:ext>
                </a:extLst>
              </a:tr>
            </a:tbl>
          </a:graphicData>
        </a:graphic>
      </p:graphicFrame>
      <p:sp>
        <p:nvSpPr>
          <p:cNvPr id="30" name="Oval 29"/>
          <p:cNvSpPr/>
          <p:nvPr/>
        </p:nvSpPr>
        <p:spPr bwMode="auto">
          <a:xfrm>
            <a:off x="1670737" y="1564107"/>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kumimoji="0" lang="en-US" sz="2400" b="0" i="0" u="none" strike="noStrike" cap="none" normalizeH="0" baseline="0" dirty="0" smtClean="0">
                <a:ln>
                  <a:noFill/>
                </a:ln>
                <a:solidFill>
                  <a:schemeClr val="tx1"/>
                </a:solidFill>
                <a:effectLst/>
                <a:latin typeface="Times New Roman" pitchFamily="18" charset="0"/>
              </a:rPr>
              <a:t>l1</a:t>
            </a:r>
          </a:p>
        </p:txBody>
      </p:sp>
      <p:sp>
        <p:nvSpPr>
          <p:cNvPr id="31" name="Oval 30"/>
          <p:cNvSpPr/>
          <p:nvPr/>
        </p:nvSpPr>
        <p:spPr bwMode="auto">
          <a:xfrm>
            <a:off x="1670737" y="245443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l2</a:t>
            </a:r>
            <a:endParaRPr kumimoji="0" lang="en-US" sz="2400" b="0" i="0" u="none" strike="noStrike" cap="none" normalizeH="0" baseline="0" dirty="0" smtClean="0">
              <a:ln>
                <a:noFill/>
              </a:ln>
              <a:solidFill>
                <a:schemeClr val="tx1"/>
              </a:solidFill>
              <a:effectLst/>
            </a:endParaRPr>
          </a:p>
        </p:txBody>
      </p:sp>
      <p:sp>
        <p:nvSpPr>
          <p:cNvPr id="32" name="Oval 31"/>
          <p:cNvSpPr/>
          <p:nvPr/>
        </p:nvSpPr>
        <p:spPr bwMode="auto">
          <a:xfrm>
            <a:off x="1670737" y="334477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l3</a:t>
            </a:r>
            <a:endParaRPr kumimoji="0" lang="en-US" sz="2400" b="0" i="0" u="none" strike="noStrike" cap="none" normalizeH="0" baseline="0" dirty="0" smtClean="0">
              <a:ln>
                <a:noFill/>
              </a:ln>
              <a:solidFill>
                <a:schemeClr val="tx1"/>
              </a:solidFill>
              <a:effectLst/>
            </a:endParaRPr>
          </a:p>
        </p:txBody>
      </p:sp>
      <p:sp>
        <p:nvSpPr>
          <p:cNvPr id="40" name="Oval 39"/>
          <p:cNvSpPr/>
          <p:nvPr/>
        </p:nvSpPr>
        <p:spPr bwMode="auto">
          <a:xfrm>
            <a:off x="1670737" y="4235103"/>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l4</a:t>
            </a:r>
            <a:endParaRPr kumimoji="0" lang="en-US" sz="2400" b="0" i="0" u="none" strike="noStrike" cap="none" normalizeH="0" baseline="0" dirty="0" smtClean="0">
              <a:ln>
                <a:noFill/>
              </a:ln>
              <a:solidFill>
                <a:schemeClr val="tx1"/>
              </a:solidFill>
              <a:effectLst/>
            </a:endParaRPr>
          </a:p>
        </p:txBody>
      </p:sp>
      <p:sp>
        <p:nvSpPr>
          <p:cNvPr id="41" name="Oval 40"/>
          <p:cNvSpPr/>
          <p:nvPr/>
        </p:nvSpPr>
        <p:spPr bwMode="auto">
          <a:xfrm>
            <a:off x="259046"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l5</a:t>
            </a:r>
            <a:endParaRPr kumimoji="0" lang="en-US" sz="2400" b="0" i="0" u="none" strike="noStrike" cap="none" normalizeH="0" baseline="0" dirty="0" smtClean="0">
              <a:ln>
                <a:noFill/>
              </a:ln>
              <a:solidFill>
                <a:schemeClr val="tx1"/>
              </a:solidFill>
              <a:effectLst/>
            </a:endParaRPr>
          </a:p>
        </p:txBody>
      </p:sp>
      <p:sp>
        <p:nvSpPr>
          <p:cNvPr id="42" name="Oval 41"/>
          <p:cNvSpPr/>
          <p:nvPr/>
        </p:nvSpPr>
        <p:spPr bwMode="auto">
          <a:xfrm>
            <a:off x="3347126" y="4885194"/>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l6</a:t>
            </a:r>
            <a:endParaRPr kumimoji="0" lang="en-US" sz="2400" b="0" i="0" u="none" strike="noStrike" cap="none" normalizeH="0" baseline="0" dirty="0" smtClean="0">
              <a:ln>
                <a:noFill/>
              </a:ln>
              <a:solidFill>
                <a:schemeClr val="tx1"/>
              </a:solidFill>
              <a:effectLst/>
            </a:endParaRPr>
          </a:p>
        </p:txBody>
      </p:sp>
      <p:sp>
        <p:nvSpPr>
          <p:cNvPr id="44" name="Oval 43"/>
          <p:cNvSpPr/>
          <p:nvPr/>
        </p:nvSpPr>
        <p:spPr bwMode="auto">
          <a:xfrm>
            <a:off x="1670737" y="5710969"/>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l7</a:t>
            </a:r>
            <a:endParaRPr kumimoji="0" lang="en-US" sz="2400" b="0" i="0" u="none" strike="noStrike" cap="none" normalizeH="0" baseline="0" dirty="0" smtClean="0">
              <a:ln>
                <a:noFill/>
              </a:ln>
              <a:solidFill>
                <a:schemeClr val="tx1"/>
              </a:solidFill>
              <a:effectLst/>
            </a:endParaRPr>
          </a:p>
        </p:txBody>
      </p:sp>
      <p:cxnSp>
        <p:nvCxnSpPr>
          <p:cNvPr id="50" name="Straight Arrow Connector 49"/>
          <p:cNvCxnSpPr>
            <a:stCxn id="30" idx="4"/>
            <a:endCxn id="31" idx="0"/>
          </p:cNvCxnSpPr>
          <p:nvPr/>
        </p:nvCxnSpPr>
        <p:spPr bwMode="auto">
          <a:xfrm>
            <a:off x="2344506" y="2214198"/>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51" name="Straight Arrow Connector 50"/>
          <p:cNvCxnSpPr>
            <a:stCxn id="31" idx="4"/>
            <a:endCxn id="32" idx="0"/>
          </p:cNvCxnSpPr>
          <p:nvPr/>
        </p:nvCxnSpPr>
        <p:spPr bwMode="auto">
          <a:xfrm>
            <a:off x="2344506" y="3104530"/>
            <a:ext cx="0" cy="240241"/>
          </a:xfrm>
          <a:prstGeom prst="straightConnector1">
            <a:avLst/>
          </a:prstGeom>
          <a:noFill/>
          <a:ln w="9525" cap="flat" cmpd="sng" algn="ctr">
            <a:solidFill>
              <a:schemeClr val="tx1"/>
            </a:solidFill>
            <a:prstDash val="solid"/>
            <a:round/>
            <a:headEnd type="none" w="med" len="med"/>
            <a:tailEnd type="arrow"/>
          </a:ln>
          <a:effectLst/>
        </p:spPr>
      </p:cxnSp>
      <p:cxnSp>
        <p:nvCxnSpPr>
          <p:cNvPr id="53" name="Straight Arrow Connector 52"/>
          <p:cNvCxnSpPr>
            <a:stCxn id="32" idx="4"/>
            <a:endCxn id="40" idx="0"/>
          </p:cNvCxnSpPr>
          <p:nvPr/>
        </p:nvCxnSpPr>
        <p:spPr bwMode="auto">
          <a:xfrm>
            <a:off x="2344506" y="3994862"/>
            <a:ext cx="0" cy="240241"/>
          </a:xfrm>
          <a:prstGeom prst="straightConnector1">
            <a:avLst/>
          </a:prstGeom>
          <a:noFill/>
          <a:ln w="9525" cap="flat" cmpd="sng" algn="ctr">
            <a:solidFill>
              <a:schemeClr val="tx1"/>
            </a:solidFill>
            <a:prstDash val="solid"/>
            <a:round/>
            <a:headEnd type="none" w="med" len="med"/>
            <a:tailEnd type="arrow"/>
          </a:ln>
          <a:effectLst/>
        </p:spPr>
      </p:cxnSp>
      <p:sp>
        <p:nvSpPr>
          <p:cNvPr id="55" name="Oval 54"/>
          <p:cNvSpPr/>
          <p:nvPr/>
        </p:nvSpPr>
        <p:spPr bwMode="auto">
          <a:xfrm>
            <a:off x="3700051" y="3328731"/>
            <a:ext cx="1347537" cy="650091"/>
          </a:xfrm>
          <a:prstGeom prst="ellipse">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
                <a:schemeClr val="accent2"/>
              </a:buClr>
              <a:buSzPct val="75000"/>
              <a:buFont typeface="Monotype Sorts" pitchFamily="2" charset="2"/>
              <a:buNone/>
              <a:tabLst/>
            </a:pPr>
            <a:r>
              <a:rPr lang="en-US" dirty="0" smtClean="0">
                <a:solidFill>
                  <a:schemeClr val="tx1"/>
                </a:solidFill>
              </a:rPr>
              <a:t>l8</a:t>
            </a:r>
            <a:endParaRPr kumimoji="0" lang="en-US" sz="2400" b="0" i="0" u="none" strike="noStrike" cap="none" normalizeH="0" baseline="0" dirty="0" smtClean="0">
              <a:ln>
                <a:noFill/>
              </a:ln>
              <a:solidFill>
                <a:schemeClr val="tx1"/>
              </a:solidFill>
              <a:effectLst/>
            </a:endParaRPr>
          </a:p>
        </p:txBody>
      </p:sp>
      <p:cxnSp>
        <p:nvCxnSpPr>
          <p:cNvPr id="57" name="Straight Arrow Connector 56"/>
          <p:cNvCxnSpPr>
            <a:stCxn id="32" idx="6"/>
            <a:endCxn id="55" idx="2"/>
          </p:cNvCxnSpPr>
          <p:nvPr/>
        </p:nvCxnSpPr>
        <p:spPr bwMode="auto">
          <a:xfrm flipV="1">
            <a:off x="3018274" y="3653777"/>
            <a:ext cx="681777" cy="16040"/>
          </a:xfrm>
          <a:prstGeom prst="straightConnector1">
            <a:avLst/>
          </a:prstGeom>
          <a:noFill/>
          <a:ln w="9525" cap="flat" cmpd="sng" algn="ctr">
            <a:solidFill>
              <a:schemeClr val="tx1"/>
            </a:solidFill>
            <a:prstDash val="solid"/>
            <a:round/>
            <a:headEnd type="none" w="med" len="med"/>
            <a:tailEnd type="arrow"/>
          </a:ln>
          <a:effectLst/>
        </p:spPr>
      </p:cxnSp>
      <p:cxnSp>
        <p:nvCxnSpPr>
          <p:cNvPr id="61" name="Straight Arrow Connector 60"/>
          <p:cNvCxnSpPr>
            <a:stCxn id="40" idx="2"/>
            <a:endCxn id="41" idx="0"/>
          </p:cNvCxnSpPr>
          <p:nvPr/>
        </p:nvCxnSpPr>
        <p:spPr bwMode="auto">
          <a:xfrm flipH="1">
            <a:off x="932815" y="4560149"/>
            <a:ext cx="737922" cy="325045"/>
          </a:xfrm>
          <a:prstGeom prst="straightConnector1">
            <a:avLst/>
          </a:prstGeom>
          <a:noFill/>
          <a:ln w="9525" cap="flat" cmpd="sng" algn="ctr">
            <a:solidFill>
              <a:schemeClr val="tx1"/>
            </a:solidFill>
            <a:prstDash val="solid"/>
            <a:round/>
            <a:headEnd type="none" w="med" len="med"/>
            <a:tailEnd type="arrow"/>
          </a:ln>
          <a:effectLst/>
        </p:spPr>
      </p:cxnSp>
      <p:cxnSp>
        <p:nvCxnSpPr>
          <p:cNvPr id="62" name="Straight Arrow Connector 61"/>
          <p:cNvCxnSpPr>
            <a:stCxn id="40" idx="6"/>
            <a:endCxn id="42" idx="0"/>
          </p:cNvCxnSpPr>
          <p:nvPr/>
        </p:nvCxnSpPr>
        <p:spPr bwMode="auto">
          <a:xfrm>
            <a:off x="3018274" y="4560149"/>
            <a:ext cx="1002621" cy="325045"/>
          </a:xfrm>
          <a:prstGeom prst="straightConnector1">
            <a:avLst/>
          </a:prstGeom>
          <a:noFill/>
          <a:ln w="9525" cap="flat" cmpd="sng" algn="ctr">
            <a:solidFill>
              <a:schemeClr val="tx1"/>
            </a:solidFill>
            <a:prstDash val="solid"/>
            <a:round/>
            <a:headEnd type="none" w="med" len="med"/>
            <a:tailEnd type="arrow"/>
          </a:ln>
          <a:effectLst/>
        </p:spPr>
      </p:cxnSp>
      <p:cxnSp>
        <p:nvCxnSpPr>
          <p:cNvPr id="63" name="Straight Arrow Connector 62"/>
          <p:cNvCxnSpPr>
            <a:stCxn id="41" idx="4"/>
            <a:endCxn id="44" idx="0"/>
          </p:cNvCxnSpPr>
          <p:nvPr/>
        </p:nvCxnSpPr>
        <p:spPr bwMode="auto">
          <a:xfrm>
            <a:off x="932815" y="5535285"/>
            <a:ext cx="1411691" cy="175684"/>
          </a:xfrm>
          <a:prstGeom prst="straightConnector1">
            <a:avLst/>
          </a:prstGeom>
          <a:noFill/>
          <a:ln w="9525" cap="flat" cmpd="sng" algn="ctr">
            <a:solidFill>
              <a:schemeClr val="tx1"/>
            </a:solidFill>
            <a:prstDash val="solid"/>
            <a:round/>
            <a:headEnd type="none" w="med" len="med"/>
            <a:tailEnd type="arrow"/>
          </a:ln>
          <a:effectLst/>
        </p:spPr>
      </p:cxnSp>
      <p:cxnSp>
        <p:nvCxnSpPr>
          <p:cNvPr id="72" name="Straight Arrow Connector 71"/>
          <p:cNvCxnSpPr>
            <a:stCxn id="42" idx="4"/>
            <a:endCxn id="44" idx="0"/>
          </p:cNvCxnSpPr>
          <p:nvPr/>
        </p:nvCxnSpPr>
        <p:spPr bwMode="auto">
          <a:xfrm flipH="1">
            <a:off x="2344506" y="5535285"/>
            <a:ext cx="1676389" cy="175684"/>
          </a:xfrm>
          <a:prstGeom prst="straightConnector1">
            <a:avLst/>
          </a:prstGeom>
          <a:noFill/>
          <a:ln w="9525" cap="flat" cmpd="sng" algn="ctr">
            <a:solidFill>
              <a:schemeClr val="tx1"/>
            </a:solidFill>
            <a:prstDash val="solid"/>
            <a:round/>
            <a:headEnd type="none" w="med" len="med"/>
            <a:tailEnd type="arrow"/>
          </a:ln>
          <a:effectLst/>
        </p:spPr>
      </p:cxnSp>
      <p:cxnSp>
        <p:nvCxnSpPr>
          <p:cNvPr id="73" name="Shape 61"/>
          <p:cNvCxnSpPr>
            <a:stCxn id="44" idx="2"/>
            <a:endCxn id="32" idx="2"/>
          </p:cNvCxnSpPr>
          <p:nvPr/>
        </p:nvCxnSpPr>
        <p:spPr bwMode="auto">
          <a:xfrm rot="10800000">
            <a:off x="1670737" y="3669817"/>
            <a:ext cx="12700" cy="2366198"/>
          </a:xfrm>
          <a:prstGeom prst="curvedConnector3">
            <a:avLst>
              <a:gd name="adj1" fmla="val 12317646"/>
            </a:avLst>
          </a:prstGeom>
          <a:noFill/>
          <a:ln w="9525" cap="flat" cmpd="sng" algn="ctr">
            <a:solidFill>
              <a:schemeClr val="tx1"/>
            </a:solidFill>
            <a:prstDash val="solid"/>
            <a:round/>
            <a:headEnd type="none" w="med" len="med"/>
            <a:tailEnd type="arrow"/>
          </a:ln>
          <a:effectLst/>
        </p:spPr>
      </p:cxnSp>
      <p:sp>
        <p:nvSpPr>
          <p:cNvPr id="74" name="TextBox 73"/>
          <p:cNvSpPr txBox="1"/>
          <p:nvPr/>
        </p:nvSpPr>
        <p:spPr>
          <a:xfrm>
            <a:off x="2516962" y="1992774"/>
            <a:ext cx="1002621" cy="461665"/>
          </a:xfrm>
          <a:prstGeom prst="rect">
            <a:avLst/>
          </a:prstGeom>
          <a:noFill/>
        </p:spPr>
        <p:txBody>
          <a:bodyPr wrap="square" rtlCol="0">
            <a:spAutoFit/>
          </a:bodyPr>
          <a:lstStyle/>
          <a:p>
            <a:r>
              <a:rPr lang="en-US" dirty="0" smtClean="0">
                <a:solidFill>
                  <a:schemeClr val="tx1"/>
                </a:solidFill>
              </a:rPr>
              <a:t>z = 3</a:t>
            </a:r>
            <a:endParaRPr lang="en-US" dirty="0">
              <a:solidFill>
                <a:schemeClr val="tx1"/>
              </a:solidFill>
            </a:endParaRPr>
          </a:p>
        </p:txBody>
      </p:sp>
      <p:sp>
        <p:nvSpPr>
          <p:cNvPr id="75" name="TextBox 74"/>
          <p:cNvSpPr txBox="1"/>
          <p:nvPr/>
        </p:nvSpPr>
        <p:spPr>
          <a:xfrm>
            <a:off x="2516963" y="2915190"/>
            <a:ext cx="1002621" cy="461665"/>
          </a:xfrm>
          <a:prstGeom prst="rect">
            <a:avLst/>
          </a:prstGeom>
          <a:noFill/>
        </p:spPr>
        <p:txBody>
          <a:bodyPr wrap="square" rtlCol="0">
            <a:spAutoFit/>
          </a:bodyPr>
          <a:lstStyle/>
          <a:p>
            <a:r>
              <a:rPr lang="en-US" dirty="0" smtClean="0">
                <a:solidFill>
                  <a:schemeClr val="tx1"/>
                </a:solidFill>
              </a:rPr>
              <a:t>x = 1</a:t>
            </a:r>
            <a:endParaRPr lang="en-US" dirty="0">
              <a:solidFill>
                <a:schemeClr val="tx1"/>
              </a:solidFill>
            </a:endParaRPr>
          </a:p>
        </p:txBody>
      </p:sp>
      <p:sp>
        <p:nvSpPr>
          <p:cNvPr id="76" name="TextBox 75"/>
          <p:cNvSpPr txBox="1"/>
          <p:nvPr/>
        </p:nvSpPr>
        <p:spPr>
          <a:xfrm>
            <a:off x="2845825" y="3308220"/>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0</a:t>
            </a:r>
            <a:endParaRPr lang="en-US" dirty="0">
              <a:solidFill>
                <a:schemeClr val="tx1"/>
              </a:solidFill>
            </a:endParaRPr>
          </a:p>
        </p:txBody>
      </p:sp>
      <p:sp>
        <p:nvSpPr>
          <p:cNvPr id="77" name="TextBox 76"/>
          <p:cNvSpPr txBox="1"/>
          <p:nvPr/>
        </p:nvSpPr>
        <p:spPr>
          <a:xfrm>
            <a:off x="2180083" y="383760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&gt;</a:t>
            </a:r>
            <a:r>
              <a:rPr lang="en-US" dirty="0" smtClean="0">
                <a:solidFill>
                  <a:schemeClr val="tx1"/>
                </a:solidFill>
              </a:rPr>
              <a:t> 0</a:t>
            </a:r>
            <a:endParaRPr lang="en-US" dirty="0">
              <a:solidFill>
                <a:schemeClr val="tx1"/>
              </a:solidFill>
            </a:endParaRPr>
          </a:p>
        </p:txBody>
      </p:sp>
      <p:sp>
        <p:nvSpPr>
          <p:cNvPr id="78" name="TextBox 77"/>
          <p:cNvSpPr txBox="1"/>
          <p:nvPr/>
        </p:nvSpPr>
        <p:spPr>
          <a:xfrm>
            <a:off x="3134583" y="4302826"/>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79" name="TextBox 78"/>
          <p:cNvSpPr txBox="1"/>
          <p:nvPr/>
        </p:nvSpPr>
        <p:spPr>
          <a:xfrm>
            <a:off x="760368" y="4302827"/>
            <a:ext cx="1002621" cy="461665"/>
          </a:xfrm>
          <a:prstGeom prst="rect">
            <a:avLst/>
          </a:prstGeom>
          <a:noFill/>
        </p:spPr>
        <p:txBody>
          <a:bodyPr wrap="square" rtlCol="0">
            <a:spAutoFit/>
          </a:bodyPr>
          <a:lstStyle/>
          <a:p>
            <a:r>
              <a:rPr lang="en-US" dirty="0" smtClean="0">
                <a:solidFill>
                  <a:schemeClr val="tx1"/>
                </a:solidFill>
              </a:rPr>
              <a:t>x </a:t>
            </a:r>
            <a:r>
              <a:rPr lang="en-US" dirty="0" smtClean="0">
                <a:solidFill>
                  <a:schemeClr val="tx1"/>
                </a:solidFill>
                <a:sym typeface="Symbol"/>
              </a:rPr>
              <a:t>=</a:t>
            </a:r>
            <a:r>
              <a:rPr lang="en-US" dirty="0" smtClean="0">
                <a:solidFill>
                  <a:schemeClr val="tx1"/>
                </a:solidFill>
              </a:rPr>
              <a:t> 1</a:t>
            </a:r>
            <a:endParaRPr lang="en-US" dirty="0">
              <a:solidFill>
                <a:schemeClr val="tx1"/>
              </a:solidFill>
            </a:endParaRPr>
          </a:p>
        </p:txBody>
      </p:sp>
      <p:sp>
        <p:nvSpPr>
          <p:cNvPr id="80" name="TextBox 79"/>
          <p:cNvSpPr txBox="1"/>
          <p:nvPr/>
        </p:nvSpPr>
        <p:spPr>
          <a:xfrm>
            <a:off x="872659" y="5530037"/>
            <a:ext cx="1002621" cy="461665"/>
          </a:xfrm>
          <a:prstGeom prst="rect">
            <a:avLst/>
          </a:prstGeom>
          <a:noFill/>
        </p:spPr>
        <p:txBody>
          <a:bodyPr wrap="square" rtlCol="0">
            <a:spAutoFit/>
          </a:bodyPr>
          <a:lstStyle/>
          <a:p>
            <a:r>
              <a:rPr lang="en-US" dirty="0" smtClean="0">
                <a:solidFill>
                  <a:schemeClr val="tx1"/>
                </a:solidFill>
              </a:rPr>
              <a:t>y = 7</a:t>
            </a:r>
            <a:endParaRPr lang="en-US" dirty="0">
              <a:solidFill>
                <a:schemeClr val="tx1"/>
              </a:solidFill>
            </a:endParaRPr>
          </a:p>
        </p:txBody>
      </p:sp>
      <p:sp>
        <p:nvSpPr>
          <p:cNvPr id="81" name="TextBox 80"/>
          <p:cNvSpPr txBox="1"/>
          <p:nvPr/>
        </p:nvSpPr>
        <p:spPr>
          <a:xfrm>
            <a:off x="2893952" y="5538059"/>
            <a:ext cx="1548059" cy="461665"/>
          </a:xfrm>
          <a:prstGeom prst="rect">
            <a:avLst/>
          </a:prstGeom>
          <a:noFill/>
        </p:spPr>
        <p:txBody>
          <a:bodyPr wrap="square" rtlCol="0">
            <a:spAutoFit/>
          </a:bodyPr>
          <a:lstStyle/>
          <a:p>
            <a:r>
              <a:rPr lang="en-US" dirty="0" smtClean="0">
                <a:solidFill>
                  <a:schemeClr val="tx1"/>
                </a:solidFill>
              </a:rPr>
              <a:t>y = z+4</a:t>
            </a:r>
            <a:endParaRPr lang="en-US" dirty="0">
              <a:solidFill>
                <a:schemeClr val="tx1"/>
              </a:solidFill>
            </a:endParaRPr>
          </a:p>
        </p:txBody>
      </p:sp>
      <p:sp>
        <p:nvSpPr>
          <p:cNvPr id="82" name="TextBox 81"/>
          <p:cNvSpPr txBox="1"/>
          <p:nvPr/>
        </p:nvSpPr>
        <p:spPr>
          <a:xfrm>
            <a:off x="-111095" y="3600771"/>
            <a:ext cx="1548059" cy="461665"/>
          </a:xfrm>
          <a:prstGeom prst="rect">
            <a:avLst/>
          </a:prstGeom>
          <a:noFill/>
        </p:spPr>
        <p:txBody>
          <a:bodyPr wrap="square" rtlCol="0">
            <a:spAutoFit/>
          </a:bodyPr>
          <a:lstStyle/>
          <a:p>
            <a:r>
              <a:rPr lang="en-US" dirty="0" smtClean="0">
                <a:solidFill>
                  <a:schemeClr val="tx1"/>
                </a:solidFill>
              </a:rPr>
              <a:t>x =3</a:t>
            </a:r>
            <a:endParaRPr lang="en-US" dirty="0">
              <a:solidFill>
                <a:schemeClr val="tx1"/>
              </a:solidFill>
            </a:endParaRPr>
          </a:p>
        </p:txBody>
      </p:sp>
    </p:spTree>
    <p:extLst>
      <p:ext uri="{BB962C8B-B14F-4D97-AF65-F5344CB8AC3E}">
        <p14:creationId xmlns:p14="http://schemas.microsoft.com/office/powerpoint/2010/main" val="14390303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we loose precision</a:t>
            </a:r>
            <a:endParaRPr lang="en-US" dirty="0"/>
          </a:p>
        </p:txBody>
      </p:sp>
      <p:sp>
        <p:nvSpPr>
          <p:cNvPr id="3" name="Content Placeholder 2"/>
          <p:cNvSpPr>
            <a:spLocks noGrp="1"/>
          </p:cNvSpPr>
          <p:nvPr>
            <p:ph idx="1"/>
          </p:nvPr>
        </p:nvSpPr>
        <p:spPr/>
        <p:txBody>
          <a:bodyPr/>
          <a:lstStyle/>
          <a:p>
            <a:r>
              <a:rPr lang="en-US" dirty="0" smtClean="0"/>
              <a:t>Dynamic vs. Static values</a:t>
            </a:r>
          </a:p>
          <a:p>
            <a:r>
              <a:rPr lang="en-US" dirty="0" smtClean="0"/>
              <a:t>Correlated branches</a:t>
            </a:r>
          </a:p>
          <a:p>
            <a:r>
              <a:rPr lang="en-US" dirty="0" smtClean="0"/>
              <a:t>Locality of transformers (Join over all path)</a:t>
            </a:r>
            <a:br>
              <a:rPr lang="en-US" dirty="0" smtClean="0"/>
            </a:br>
            <a:r>
              <a:rPr lang="en-US" dirty="0" smtClean="0"/>
              <a:t>  if (</a:t>
            </a:r>
            <a:r>
              <a:rPr lang="en-IL" dirty="0" smtClean="0"/>
              <a:t>…</a:t>
            </a:r>
            <a:r>
              <a:rPr lang="en-US" dirty="0" smtClean="0"/>
              <a:t>)</a:t>
            </a:r>
            <a:br>
              <a:rPr lang="en-US" dirty="0" smtClean="0"/>
            </a:br>
            <a:r>
              <a:rPr lang="en-US" dirty="0" smtClean="0"/>
              <a:t>        x = 5; y= 7;</a:t>
            </a:r>
            <a:br>
              <a:rPr lang="en-US" dirty="0" smtClean="0"/>
            </a:br>
            <a:r>
              <a:rPr lang="en-US" dirty="0" smtClean="0"/>
              <a:t>   else</a:t>
            </a:r>
            <a:br>
              <a:rPr lang="en-US" dirty="0" smtClean="0"/>
            </a:br>
            <a:r>
              <a:rPr lang="en-US" dirty="0" smtClean="0"/>
              <a:t>        x= 7; y = 5;</a:t>
            </a:r>
            <a:br>
              <a:rPr lang="en-US" dirty="0" smtClean="0"/>
            </a:br>
            <a:r>
              <a:rPr lang="en-US" dirty="0" smtClean="0"/>
              <a:t>    l: z= x + y;</a:t>
            </a:r>
          </a:p>
          <a:p>
            <a:r>
              <a:rPr lang="en-US" dirty="0" smtClean="0"/>
              <a:t>Initial value</a:t>
            </a:r>
            <a:endParaRPr lang="en-US" dirty="0"/>
          </a:p>
        </p:txBody>
      </p:sp>
    </p:spTree>
    <p:extLst>
      <p:ext uri="{BB962C8B-B14F-4D97-AF65-F5344CB8AC3E}">
        <p14:creationId xmlns:p14="http://schemas.microsoft.com/office/powerpoint/2010/main" val="5317491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293688"/>
            <a:ext cx="7772400" cy="854075"/>
          </a:xfrm>
        </p:spPr>
        <p:txBody>
          <a:bodyPr/>
          <a:lstStyle/>
          <a:p>
            <a:r>
              <a:rPr lang="en-US" dirty="0" smtClean="0"/>
              <a:t>Example Interval Analysis </a:t>
            </a:r>
          </a:p>
        </p:txBody>
      </p:sp>
      <p:sp>
        <p:nvSpPr>
          <p:cNvPr id="232451" name="Rectangle 3"/>
          <p:cNvSpPr>
            <a:spLocks noGrp="1" noChangeArrowheads="1"/>
          </p:cNvSpPr>
          <p:nvPr>
            <p:ph type="body" idx="1"/>
          </p:nvPr>
        </p:nvSpPr>
        <p:spPr>
          <a:xfrm>
            <a:off x="627063" y="1276350"/>
            <a:ext cx="7727950" cy="4910138"/>
          </a:xfrm>
        </p:spPr>
        <p:txBody>
          <a:bodyPr/>
          <a:lstStyle/>
          <a:p>
            <a:r>
              <a:rPr lang="en-US" dirty="0" smtClean="0"/>
              <a:t>Find a lower and an upper bound of the value of a single variable </a:t>
            </a:r>
          </a:p>
          <a:p>
            <a:r>
              <a:rPr lang="en-US" dirty="0" smtClean="0"/>
              <a:t>Can be generalized to multiple variables</a:t>
            </a:r>
          </a:p>
        </p:txBody>
      </p:sp>
    </p:spTree>
    <p:extLst>
      <p:ext uri="{BB962C8B-B14F-4D97-AF65-F5344CB8AC3E}">
        <p14:creationId xmlns:p14="http://schemas.microsoft.com/office/powerpoint/2010/main" val="2295887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Correct C </a:t>
            </a:r>
            <a:r>
              <a:rPr lang="en-US" dirty="0" smtClean="0"/>
              <a:t>code</a:t>
            </a:r>
            <a:endParaRPr lang="en-US" dirty="0"/>
          </a:p>
        </p:txBody>
      </p:sp>
      <p:sp>
        <p:nvSpPr>
          <p:cNvPr id="3" name="TextBox 2"/>
          <p:cNvSpPr txBox="1"/>
          <p:nvPr/>
        </p:nvSpPr>
        <p:spPr>
          <a:xfrm>
            <a:off x="403761" y="1698170"/>
            <a:ext cx="5427023" cy="3416320"/>
          </a:xfrm>
          <a:prstGeom prst="rect">
            <a:avLst/>
          </a:prstGeom>
          <a:noFill/>
        </p:spPr>
        <p:txBody>
          <a:bodyPr wrap="square" rtlCol="0">
            <a:spAutoFit/>
          </a:bodyPr>
          <a:lstStyle/>
          <a:p>
            <a:pPr algn="l"/>
            <a:r>
              <a:rPr lang="en-US" dirty="0" smtClean="0">
                <a:solidFill>
                  <a:schemeClr val="tx1"/>
                </a:solidFill>
              </a:rPr>
              <a:t>main() {</a:t>
            </a:r>
          </a:p>
          <a:p>
            <a:pPr algn="l"/>
            <a:r>
              <a:rPr lang="en-US" dirty="0" smtClean="0">
                <a:solidFill>
                  <a:schemeClr val="tx1"/>
                </a:solidFill>
              </a:rPr>
              <a:t>     </a:t>
            </a:r>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 0, a[100];</a:t>
            </a:r>
          </a:p>
          <a:p>
            <a:pPr algn="l"/>
            <a:r>
              <a:rPr lang="en-US" dirty="0" smtClean="0">
                <a:solidFill>
                  <a:srgbClr val="FF0000"/>
                </a:solidFill>
              </a:rPr>
              <a:t>     { [-</a:t>
            </a:r>
            <a:r>
              <a:rPr lang="en-US" dirty="0" err="1" smtClean="0">
                <a:solidFill>
                  <a:srgbClr val="FF0000"/>
                </a:solidFill>
              </a:rPr>
              <a:t>minint</a:t>
            </a:r>
            <a:r>
              <a:rPr lang="en-US" dirty="0" smtClean="0">
                <a:solidFill>
                  <a:srgbClr val="FF0000"/>
                </a:solidFill>
              </a:rPr>
              <a:t>, </a:t>
            </a:r>
            <a:r>
              <a:rPr lang="en-US" dirty="0" err="1" smtClean="0">
                <a:solidFill>
                  <a:srgbClr val="FF0000"/>
                </a:solidFill>
              </a:rPr>
              <a:t>maxint</a:t>
            </a:r>
            <a:r>
              <a:rPr lang="en-US" dirty="0" smtClean="0">
                <a:solidFill>
                  <a:srgbClr val="FF0000"/>
                </a:solidFill>
              </a:rPr>
              <a:t>] }</a:t>
            </a:r>
          </a:p>
          <a:p>
            <a:pPr algn="l"/>
            <a:r>
              <a:rPr lang="en-US" dirty="0" smtClean="0">
                <a:solidFill>
                  <a:schemeClr val="tx1"/>
                </a:solidFill>
              </a:rPr>
              <a:t>     for (</a:t>
            </a:r>
            <a:r>
              <a:rPr lang="en-US" dirty="0" err="1" smtClean="0">
                <a:solidFill>
                  <a:schemeClr val="tx1"/>
                </a:solidFill>
              </a:rPr>
              <a:t>i</a:t>
            </a:r>
            <a:r>
              <a:rPr lang="en-US" dirty="0" smtClean="0">
                <a:solidFill>
                  <a:schemeClr val="tx1"/>
                </a:solidFill>
              </a:rPr>
              <a:t>=0 ;  </a:t>
            </a:r>
            <a:r>
              <a:rPr lang="en-US" dirty="0" err="1" smtClean="0">
                <a:solidFill>
                  <a:schemeClr val="tx1"/>
                </a:solidFill>
              </a:rPr>
              <a:t>i</a:t>
            </a:r>
            <a:r>
              <a:rPr lang="en-US" dirty="0" smtClean="0">
                <a:solidFill>
                  <a:schemeClr val="tx1"/>
                </a:solidFill>
              </a:rPr>
              <a:t> &lt;100, </a:t>
            </a:r>
            <a:r>
              <a:rPr lang="en-US" dirty="0" err="1" smtClean="0">
                <a:solidFill>
                  <a:schemeClr val="tx1"/>
                </a:solidFill>
              </a:rPr>
              <a:t>i</a:t>
            </a:r>
            <a:r>
              <a:rPr lang="en-US" dirty="0" smtClean="0">
                <a:solidFill>
                  <a:schemeClr val="tx1"/>
                </a:solidFill>
              </a:rPr>
              <a:t>++) {</a:t>
            </a:r>
          </a:p>
          <a:p>
            <a:pPr algn="l"/>
            <a:r>
              <a:rPr lang="en-US" dirty="0" smtClean="0">
                <a:solidFill>
                  <a:schemeClr val="tx1"/>
                </a:solidFill>
              </a:rPr>
              <a:t>         </a:t>
            </a:r>
            <a:r>
              <a:rPr lang="en-US" dirty="0" smtClean="0">
                <a:solidFill>
                  <a:srgbClr val="FF0000"/>
                </a:solidFill>
              </a:rPr>
              <a:t>{[0, 99]}</a:t>
            </a:r>
          </a:p>
          <a:p>
            <a:pPr algn="l"/>
            <a:r>
              <a:rPr lang="en-US" dirty="0" smtClean="0">
                <a:solidFill>
                  <a:schemeClr val="tx1"/>
                </a:solidFill>
              </a:rPr>
              <a:t>         a[</a:t>
            </a:r>
            <a:r>
              <a:rPr lang="en-US" dirty="0" err="1" smtClean="0">
                <a:solidFill>
                  <a:schemeClr val="tx1"/>
                </a:solidFill>
              </a:rPr>
              <a:t>i</a:t>
            </a:r>
            <a:r>
              <a:rPr lang="en-US" dirty="0" smtClean="0">
                <a:solidFill>
                  <a:schemeClr val="tx1"/>
                </a:solidFill>
              </a:rPr>
              <a:t>] = </a:t>
            </a:r>
            <a:r>
              <a:rPr lang="en-US" dirty="0" err="1" smtClean="0">
                <a:solidFill>
                  <a:schemeClr val="tx1"/>
                </a:solidFill>
              </a:rPr>
              <a:t>i</a:t>
            </a:r>
            <a:r>
              <a:rPr lang="en-US" dirty="0" smtClean="0">
                <a:solidFill>
                  <a:schemeClr val="tx1"/>
                </a:solidFill>
              </a:rPr>
              <a:t>;</a:t>
            </a:r>
          </a:p>
          <a:p>
            <a:pPr algn="l"/>
            <a:r>
              <a:rPr lang="en-US" dirty="0" smtClean="0">
                <a:solidFill>
                  <a:schemeClr val="tx1"/>
                </a:solidFill>
              </a:rPr>
              <a:t>          </a:t>
            </a:r>
            <a:r>
              <a:rPr lang="en-US" dirty="0" smtClean="0">
                <a:solidFill>
                  <a:srgbClr val="FF0000"/>
                </a:solidFill>
              </a:rPr>
              <a:t>{[0, 99]}</a:t>
            </a:r>
          </a:p>
          <a:p>
            <a:pPr algn="l"/>
            <a:r>
              <a:rPr lang="en-US" dirty="0" smtClean="0">
                <a:solidFill>
                  <a:schemeClr val="tx1"/>
                </a:solidFill>
              </a:rPr>
              <a:t>                }  </a:t>
            </a:r>
          </a:p>
          <a:p>
            <a:pPr algn="l"/>
            <a:r>
              <a:rPr lang="en-US" dirty="0" smtClean="0">
                <a:solidFill>
                  <a:srgbClr val="FF0000"/>
                </a:solidFill>
              </a:rPr>
              <a:t>{[100, 100]}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Interval Analysis</a:t>
            </a:r>
            <a:endParaRPr lang="en-US" dirty="0"/>
          </a:p>
        </p:txBody>
      </p:sp>
      <p:sp>
        <p:nvSpPr>
          <p:cNvPr id="3" name="Rectangle 2"/>
          <p:cNvSpPr/>
          <p:nvPr/>
        </p:nvSpPr>
        <p:spPr>
          <a:xfrm>
            <a:off x="1151906" y="1686305"/>
            <a:ext cx="5706094" cy="4524315"/>
          </a:xfrm>
          <a:prstGeom prst="rect">
            <a:avLst/>
          </a:prstGeom>
        </p:spPr>
        <p:txBody>
          <a:bodyPr wrap="square">
            <a:spAutoFit/>
          </a:bodyPr>
          <a:lstStyle/>
          <a:p>
            <a:pPr algn="l"/>
            <a:r>
              <a:rPr lang="en-US" dirty="0" err="1" smtClean="0">
                <a:solidFill>
                  <a:schemeClr val="tx1"/>
                </a:solidFill>
              </a:rPr>
              <a:t>int</a:t>
            </a:r>
            <a:r>
              <a:rPr lang="en-US" dirty="0" smtClean="0">
                <a:solidFill>
                  <a:schemeClr val="tx1"/>
                </a:solidFill>
              </a:rPr>
              <a:t> f(x) {</a:t>
            </a:r>
            <a:br>
              <a:rPr lang="en-US" dirty="0" smtClean="0">
                <a:solidFill>
                  <a:schemeClr val="tx1"/>
                </a:solidFill>
              </a:rPr>
            </a:br>
            <a:r>
              <a:rPr lang="en-US" dirty="0" smtClean="0">
                <a:solidFill>
                  <a:srgbClr val="FF0000"/>
                </a:solidFill>
              </a:rPr>
              <a:t> {[</a:t>
            </a:r>
            <a:r>
              <a:rPr lang="en-US" dirty="0" err="1" smtClean="0">
                <a:solidFill>
                  <a:srgbClr val="FF0000"/>
                </a:solidFill>
              </a:rPr>
              <a:t>minint</a:t>
            </a:r>
            <a:r>
              <a:rPr lang="en-US" dirty="0" smtClean="0">
                <a:solidFill>
                  <a:srgbClr val="FF0000"/>
                </a:solidFill>
              </a:rPr>
              <a:t> , </a:t>
            </a:r>
            <a:r>
              <a:rPr lang="en-US" dirty="0" err="1" smtClean="0">
                <a:solidFill>
                  <a:srgbClr val="FF0000"/>
                </a:solidFill>
              </a:rPr>
              <a:t>maxint</a:t>
            </a:r>
            <a:r>
              <a:rPr lang="en-US" dirty="0" smtClean="0">
                <a:solidFill>
                  <a:srgbClr val="FF0000"/>
                </a:solidFill>
              </a:rPr>
              <a:t>]}</a:t>
            </a:r>
          </a:p>
          <a:p>
            <a:pPr algn="l"/>
            <a:r>
              <a:rPr lang="en-US" dirty="0" smtClean="0">
                <a:solidFill>
                  <a:schemeClr val="tx1"/>
                </a:solidFill>
              </a:rPr>
              <a:t>  if (x &gt; 100) { </a:t>
            </a:r>
            <a:br>
              <a:rPr lang="en-US" dirty="0" smtClean="0">
                <a:solidFill>
                  <a:schemeClr val="tx1"/>
                </a:solidFill>
              </a:rPr>
            </a:br>
            <a:r>
              <a:rPr lang="en-US" dirty="0" smtClean="0">
                <a:solidFill>
                  <a:srgbClr val="FF0000"/>
                </a:solidFill>
              </a:rPr>
              <a:t>       {[101, </a:t>
            </a:r>
            <a:r>
              <a:rPr lang="en-US" dirty="0" err="1" smtClean="0">
                <a:solidFill>
                  <a:srgbClr val="FF0000"/>
                </a:solidFill>
              </a:rPr>
              <a:t>maxint</a:t>
            </a:r>
            <a:r>
              <a:rPr lang="en-US" dirty="0" smtClean="0">
                <a:solidFill>
                  <a:srgbClr val="FF0000"/>
                </a:solidFill>
              </a:rPr>
              <a:t>]}</a:t>
            </a:r>
            <a:r>
              <a:rPr lang="en-US" dirty="0" smtClean="0">
                <a:solidFill>
                  <a:schemeClr val="tx1"/>
                </a:solidFill>
              </a:rPr>
              <a:t/>
            </a:r>
            <a:br>
              <a:rPr lang="en-US" dirty="0" smtClean="0">
                <a:solidFill>
                  <a:schemeClr val="tx1"/>
                </a:solidFill>
              </a:rPr>
            </a:br>
            <a:r>
              <a:rPr lang="en-US" dirty="0" smtClean="0">
                <a:solidFill>
                  <a:schemeClr val="tx1"/>
                </a:solidFill>
              </a:rPr>
              <a:t>       return x -10 ;</a:t>
            </a:r>
            <a:br>
              <a:rPr lang="en-US" dirty="0" smtClean="0">
                <a:solidFill>
                  <a:schemeClr val="tx1"/>
                </a:solidFill>
              </a:rPr>
            </a:br>
            <a:r>
              <a:rPr lang="en-US" dirty="0" smtClean="0">
                <a:solidFill>
                  <a:schemeClr val="tx1"/>
                </a:solidFill>
              </a:rPr>
              <a:t>       </a:t>
            </a:r>
            <a:r>
              <a:rPr lang="en-US" dirty="0" smtClean="0">
                <a:solidFill>
                  <a:srgbClr val="FF0000"/>
                </a:solidFill>
              </a:rPr>
              <a:t>{[91, maxint-10];}</a:t>
            </a:r>
          </a:p>
          <a:p>
            <a:pPr algn="l"/>
            <a:r>
              <a:rPr lang="en-US" dirty="0" smtClean="0">
                <a:solidFill>
                  <a:schemeClr val="tx1"/>
                </a:solidFill>
              </a:rPr>
              <a:t>     }</a:t>
            </a:r>
          </a:p>
          <a:p>
            <a:pPr algn="l"/>
            <a:r>
              <a:rPr lang="en-US" dirty="0" smtClean="0">
                <a:solidFill>
                  <a:schemeClr val="tx1"/>
                </a:solidFill>
              </a:rPr>
              <a:t>     else { </a:t>
            </a:r>
            <a:br>
              <a:rPr lang="en-US" dirty="0" smtClean="0">
                <a:solidFill>
                  <a:schemeClr val="tx1"/>
                </a:solidFill>
              </a:rPr>
            </a:br>
            <a:r>
              <a:rPr lang="en-US" dirty="0" smtClean="0">
                <a:solidFill>
                  <a:srgbClr val="FF0000"/>
                </a:solidFill>
              </a:rPr>
              <a:t>     {[</a:t>
            </a:r>
            <a:r>
              <a:rPr lang="en-US" dirty="0" err="1" smtClean="0">
                <a:solidFill>
                  <a:srgbClr val="FF0000"/>
                </a:solidFill>
              </a:rPr>
              <a:t>minint</a:t>
            </a:r>
            <a:r>
              <a:rPr lang="en-US" dirty="0" smtClean="0">
                <a:solidFill>
                  <a:srgbClr val="FF0000"/>
                </a:solidFill>
              </a:rPr>
              <a:t>, 100] } </a:t>
            </a:r>
            <a:r>
              <a:rPr lang="en-US" dirty="0" smtClean="0">
                <a:solidFill>
                  <a:schemeClr val="tx1"/>
                </a:solidFill>
              </a:rPr>
              <a:t/>
            </a:r>
            <a:br>
              <a:rPr lang="en-US" dirty="0" smtClean="0">
                <a:solidFill>
                  <a:schemeClr val="tx1"/>
                </a:solidFill>
              </a:rPr>
            </a:br>
            <a:r>
              <a:rPr lang="en-US" dirty="0" smtClean="0">
                <a:solidFill>
                  <a:schemeClr val="tx1"/>
                </a:solidFill>
              </a:rPr>
              <a:t>     return f(f(x+11)) </a:t>
            </a:r>
            <a:br>
              <a:rPr lang="en-US" dirty="0" smtClean="0">
                <a:solidFill>
                  <a:schemeClr val="tx1"/>
                </a:solidFill>
              </a:rPr>
            </a:br>
            <a:r>
              <a:rPr lang="en-US" dirty="0" smtClean="0">
                <a:solidFill>
                  <a:srgbClr val="FF0000"/>
                </a:solidFill>
              </a:rPr>
              <a:t>     { [91, 91]}</a:t>
            </a:r>
          </a:p>
          <a:p>
            <a:pPr algn="l"/>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93688"/>
            <a:ext cx="7772400" cy="854075"/>
          </a:xfrm>
        </p:spPr>
        <p:txBody>
          <a:bodyPr/>
          <a:lstStyle/>
          <a:p>
            <a:pPr algn="ctr"/>
            <a:r>
              <a:rPr lang="en-US" sz="4000" smtClean="0"/>
              <a:t>Example Program</a:t>
            </a:r>
            <a:br>
              <a:rPr lang="en-US" sz="4000" smtClean="0"/>
            </a:br>
            <a:r>
              <a:rPr lang="en-US" sz="4000" smtClean="0"/>
              <a:t>Interval Analysis </a:t>
            </a:r>
          </a:p>
        </p:txBody>
      </p:sp>
      <p:sp>
        <p:nvSpPr>
          <p:cNvPr id="27651" name="Rectangle 3"/>
          <p:cNvSpPr>
            <a:spLocks noGrp="1" noChangeArrowheads="1"/>
          </p:cNvSpPr>
          <p:nvPr>
            <p:ph type="body" idx="1"/>
          </p:nvPr>
        </p:nvSpPr>
        <p:spPr>
          <a:xfrm>
            <a:off x="198438" y="1568450"/>
            <a:ext cx="3335337" cy="1897063"/>
          </a:xfrm>
        </p:spPr>
        <p:txBody>
          <a:bodyPr/>
          <a:lstStyle/>
          <a:p>
            <a:pPr>
              <a:buFont typeface="Monotype Sorts" pitchFamily="2" charset="2"/>
              <a:buNone/>
            </a:pPr>
            <a:r>
              <a:rPr lang="en-US" sz="2400" smtClean="0">
                <a:sym typeface="Math B" pitchFamily="2" charset="2"/>
              </a:rPr>
              <a:t/>
            </a:r>
            <a:br>
              <a:rPr lang="en-US" sz="2400" smtClean="0">
                <a:sym typeface="Math B" pitchFamily="2" charset="2"/>
              </a:rPr>
            </a:br>
            <a:r>
              <a:rPr lang="en-US" sz="2400" smtClean="0">
                <a:sym typeface="Math B" pitchFamily="2" charset="2"/>
              </a:rPr>
              <a:t>[x := 1]</a:t>
            </a:r>
            <a:r>
              <a:rPr lang="en-US" sz="2400" baseline="30000" smtClean="0">
                <a:sym typeface="Math B" pitchFamily="2" charset="2"/>
              </a:rPr>
              <a:t>1</a:t>
            </a:r>
            <a:r>
              <a:rPr lang="en-US" sz="2400" smtClean="0">
                <a:sym typeface="Math B" pitchFamily="2" charset="2"/>
              </a:rPr>
              <a:t> ;</a:t>
            </a:r>
            <a:br>
              <a:rPr lang="en-US" sz="2400" smtClean="0">
                <a:sym typeface="Math B" pitchFamily="2" charset="2"/>
              </a:rPr>
            </a:br>
            <a:r>
              <a:rPr lang="en-US" sz="2400" smtClean="0">
                <a:sym typeface="Math B" pitchFamily="2" charset="2"/>
              </a:rPr>
              <a:t>while [x </a:t>
            </a:r>
            <a:r>
              <a:rPr lang="en-US" smtClean="0">
                <a:sym typeface="Symbol" pitchFamily="18" charset="2"/>
              </a:rPr>
              <a:t> 1000]</a:t>
            </a:r>
            <a:r>
              <a:rPr lang="en-US" baseline="30000" smtClean="0">
                <a:sym typeface="Symbol" pitchFamily="18" charset="2"/>
              </a:rPr>
              <a:t>2</a:t>
            </a:r>
            <a:r>
              <a:rPr lang="en-US" smtClean="0">
                <a:sym typeface="Symbol" pitchFamily="18" charset="2"/>
              </a:rPr>
              <a:t> do</a:t>
            </a:r>
            <a:br>
              <a:rPr lang="en-US" smtClean="0">
                <a:sym typeface="Symbol" pitchFamily="18" charset="2"/>
              </a:rPr>
            </a:br>
            <a:r>
              <a:rPr lang="en-US" smtClean="0">
                <a:sym typeface="Symbol" pitchFamily="18" charset="2"/>
              </a:rPr>
              <a:t>     [x := x + 1;]</a:t>
            </a:r>
            <a:r>
              <a:rPr lang="en-US" baseline="30000" smtClean="0">
                <a:sym typeface="Symbol" pitchFamily="18" charset="2"/>
              </a:rPr>
              <a:t>3</a:t>
            </a:r>
            <a:r>
              <a:rPr lang="en-US" smtClean="0">
                <a:sym typeface="Symbol" pitchFamily="18" charset="2"/>
              </a:rPr>
              <a:t>       </a:t>
            </a:r>
          </a:p>
        </p:txBody>
      </p:sp>
      <p:grpSp>
        <p:nvGrpSpPr>
          <p:cNvPr id="2" name="Group 6"/>
          <p:cNvGrpSpPr>
            <a:grpSpLocks/>
          </p:cNvGrpSpPr>
          <p:nvPr/>
        </p:nvGrpSpPr>
        <p:grpSpPr bwMode="auto">
          <a:xfrm>
            <a:off x="381000" y="4017963"/>
            <a:ext cx="3328988" cy="2392362"/>
            <a:chOff x="548" y="2406"/>
            <a:chExt cx="2097" cy="1507"/>
          </a:xfrm>
        </p:grpSpPr>
        <p:sp>
          <p:nvSpPr>
            <p:cNvPr id="27657" name="Rectangle 7"/>
            <p:cNvSpPr>
              <a:spLocks noChangeArrowheads="1"/>
            </p:cNvSpPr>
            <p:nvPr/>
          </p:nvSpPr>
          <p:spPr bwMode="auto">
            <a:xfrm>
              <a:off x="736" y="2406"/>
              <a:ext cx="667"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[x:=1]</a:t>
              </a:r>
              <a:r>
                <a:rPr lang="en-US" baseline="30000">
                  <a:solidFill>
                    <a:schemeClr val="tx1"/>
                  </a:solidFill>
                </a:rPr>
                <a:t>1</a:t>
              </a:r>
            </a:p>
          </p:txBody>
        </p:sp>
        <p:sp>
          <p:nvSpPr>
            <p:cNvPr id="27658" name="Rectangle 8"/>
            <p:cNvSpPr>
              <a:spLocks noChangeArrowheads="1"/>
            </p:cNvSpPr>
            <p:nvPr/>
          </p:nvSpPr>
          <p:spPr bwMode="auto">
            <a:xfrm>
              <a:off x="548" y="2991"/>
              <a:ext cx="1043"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a:t>
              </a:r>
              <a:r>
                <a:rPr lang="en-US">
                  <a:solidFill>
                    <a:schemeClr val="tx1"/>
                  </a:solidFill>
                  <a:sym typeface="Symbol" pitchFamily="18" charset="2"/>
                </a:rPr>
                <a:t> 1000]</a:t>
              </a:r>
              <a:r>
                <a:rPr lang="en-US" baseline="30000">
                  <a:solidFill>
                    <a:schemeClr val="tx1"/>
                  </a:solidFill>
                  <a:sym typeface="Symbol" pitchFamily="18" charset="2"/>
                </a:rPr>
                <a:t>2</a:t>
              </a:r>
              <a:r>
                <a:rPr lang="en-US">
                  <a:solidFill>
                    <a:schemeClr val="tx1"/>
                  </a:solidFill>
                  <a:sym typeface="Symbol" pitchFamily="18" charset="2"/>
                </a:rPr>
                <a:t> </a:t>
              </a:r>
            </a:p>
          </p:txBody>
        </p:sp>
        <p:sp>
          <p:nvSpPr>
            <p:cNvPr id="27659" name="Rectangle 9"/>
            <p:cNvSpPr>
              <a:spLocks noChangeArrowheads="1"/>
            </p:cNvSpPr>
            <p:nvPr/>
          </p:nvSpPr>
          <p:spPr bwMode="auto">
            <a:xfrm>
              <a:off x="562" y="3619"/>
              <a:ext cx="1015"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 x+1</a:t>
              </a:r>
              <a:r>
                <a:rPr lang="en-US">
                  <a:solidFill>
                    <a:schemeClr val="tx1"/>
                  </a:solidFill>
                  <a:sym typeface="Symbol" pitchFamily="18" charset="2"/>
                </a:rPr>
                <a:t>]</a:t>
              </a:r>
              <a:r>
                <a:rPr lang="en-US" baseline="30000">
                  <a:solidFill>
                    <a:schemeClr val="tx1"/>
                  </a:solidFill>
                  <a:sym typeface="Symbol" pitchFamily="18" charset="2"/>
                </a:rPr>
                <a:t>3</a:t>
              </a:r>
              <a:r>
                <a:rPr lang="en-US">
                  <a:solidFill>
                    <a:schemeClr val="tx1"/>
                  </a:solidFill>
                  <a:sym typeface="Symbol" pitchFamily="18" charset="2"/>
                </a:rPr>
                <a:t> </a:t>
              </a:r>
            </a:p>
          </p:txBody>
        </p:sp>
        <p:sp>
          <p:nvSpPr>
            <p:cNvPr id="27660" name="Line 10"/>
            <p:cNvSpPr>
              <a:spLocks noChangeShapeType="1"/>
            </p:cNvSpPr>
            <p:nvPr/>
          </p:nvSpPr>
          <p:spPr bwMode="auto">
            <a:xfrm>
              <a:off x="1004" y="2700"/>
              <a:ext cx="17" cy="291"/>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1" name="Line 11"/>
            <p:cNvSpPr>
              <a:spLocks noChangeShapeType="1"/>
            </p:cNvSpPr>
            <p:nvPr/>
          </p:nvSpPr>
          <p:spPr bwMode="auto">
            <a:xfrm>
              <a:off x="1021" y="3285"/>
              <a:ext cx="0" cy="334"/>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2" name="Rectangle 12"/>
            <p:cNvSpPr>
              <a:spLocks noChangeArrowheads="1"/>
            </p:cNvSpPr>
            <p:nvPr/>
          </p:nvSpPr>
          <p:spPr bwMode="auto">
            <a:xfrm>
              <a:off x="2044" y="2991"/>
              <a:ext cx="601"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[exit]</a:t>
              </a:r>
              <a:r>
                <a:rPr lang="en-US" baseline="30000">
                  <a:solidFill>
                    <a:schemeClr val="tx1"/>
                  </a:solidFill>
                </a:rPr>
                <a:t>4</a:t>
              </a:r>
            </a:p>
          </p:txBody>
        </p:sp>
        <p:sp>
          <p:nvSpPr>
            <p:cNvPr id="27663" name="Line 13"/>
            <p:cNvSpPr>
              <a:spLocks noChangeShapeType="1"/>
            </p:cNvSpPr>
            <p:nvPr/>
          </p:nvSpPr>
          <p:spPr bwMode="auto">
            <a:xfrm>
              <a:off x="1591" y="3133"/>
              <a:ext cx="549" cy="18"/>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cxnSp>
          <p:nvCxnSpPr>
            <p:cNvPr id="27664" name="AutoShape 14"/>
            <p:cNvCxnSpPr>
              <a:cxnSpLocks noChangeShapeType="1"/>
              <a:stCxn id="27659" idx="1"/>
              <a:endCxn id="27658" idx="1"/>
            </p:cNvCxnSpPr>
            <p:nvPr/>
          </p:nvCxnSpPr>
          <p:spPr bwMode="auto">
            <a:xfrm rot="10800000">
              <a:off x="548" y="3138"/>
              <a:ext cx="14" cy="628"/>
            </a:xfrm>
            <a:prstGeom prst="curvedConnector3">
              <a:avLst>
                <a:gd name="adj1" fmla="val 1128569"/>
              </a:avLst>
            </a:prstGeom>
            <a:noFill/>
            <a:ln w="9525">
              <a:solidFill>
                <a:schemeClr val="tx1"/>
              </a:solidFill>
              <a:round/>
              <a:headEn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Correct C </a:t>
            </a:r>
            <a:r>
              <a:rPr lang="en-US" dirty="0" smtClean="0"/>
              <a:t>code</a:t>
            </a:r>
            <a:endParaRPr lang="en-US" dirty="0"/>
          </a:p>
        </p:txBody>
      </p:sp>
      <p:sp>
        <p:nvSpPr>
          <p:cNvPr id="3" name="TextBox 2"/>
          <p:cNvSpPr txBox="1"/>
          <p:nvPr/>
        </p:nvSpPr>
        <p:spPr>
          <a:xfrm>
            <a:off x="403761" y="1698171"/>
            <a:ext cx="5427023" cy="3416320"/>
          </a:xfrm>
          <a:prstGeom prst="rect">
            <a:avLst/>
          </a:prstGeom>
          <a:noFill/>
        </p:spPr>
        <p:txBody>
          <a:bodyPr wrap="square" rtlCol="0">
            <a:spAutoFit/>
          </a:bodyPr>
          <a:lstStyle/>
          <a:p>
            <a:pPr algn="l"/>
            <a:r>
              <a:rPr lang="en-US" dirty="0" smtClean="0">
                <a:solidFill>
                  <a:schemeClr val="tx1"/>
                </a:solidFill>
              </a:rPr>
              <a:t>main() {</a:t>
            </a:r>
          </a:p>
          <a:p>
            <a:pPr algn="l"/>
            <a:r>
              <a:rPr lang="en-US" dirty="0" smtClean="0">
                <a:solidFill>
                  <a:schemeClr val="tx1"/>
                </a:solidFill>
              </a:rPr>
              <a:t>     </a:t>
            </a:r>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 0,  *p =NULL, a[100];</a:t>
            </a:r>
          </a:p>
          <a:p>
            <a:pPr algn="l"/>
            <a:r>
              <a:rPr lang="en-US" dirty="0" smtClean="0">
                <a:solidFill>
                  <a:schemeClr val="tx1"/>
                </a:solidFill>
              </a:rPr>
              <a:t>     for (</a:t>
            </a:r>
            <a:r>
              <a:rPr lang="en-US" dirty="0" err="1" smtClean="0">
                <a:solidFill>
                  <a:schemeClr val="tx1"/>
                </a:solidFill>
              </a:rPr>
              <a:t>i</a:t>
            </a:r>
            <a:r>
              <a:rPr lang="en-US" dirty="0" smtClean="0">
                <a:solidFill>
                  <a:schemeClr val="tx1"/>
                </a:solidFill>
              </a:rPr>
              <a:t>=0 ;  </a:t>
            </a:r>
            <a:r>
              <a:rPr lang="en-US" dirty="0" err="1" smtClean="0">
                <a:solidFill>
                  <a:schemeClr val="tx1"/>
                </a:solidFill>
              </a:rPr>
              <a:t>i</a:t>
            </a:r>
            <a:r>
              <a:rPr lang="en-US" dirty="0" smtClean="0">
                <a:solidFill>
                  <a:schemeClr val="tx1"/>
                </a:solidFill>
              </a:rPr>
              <a:t> &lt;100, </a:t>
            </a:r>
            <a:r>
              <a:rPr lang="en-US" dirty="0" err="1" smtClean="0">
                <a:solidFill>
                  <a:schemeClr val="tx1"/>
                </a:solidFill>
              </a:rPr>
              <a:t>i</a:t>
            </a:r>
            <a:r>
              <a:rPr lang="en-US" dirty="0" smtClean="0">
                <a:solidFill>
                  <a:schemeClr val="tx1"/>
                </a:solidFill>
              </a:rPr>
              <a:t>++) {</a:t>
            </a:r>
          </a:p>
          <a:p>
            <a:pPr algn="l"/>
            <a:r>
              <a:rPr lang="en-US" dirty="0" smtClean="0">
                <a:solidFill>
                  <a:schemeClr val="tx1"/>
                </a:solidFill>
              </a:rPr>
              <a:t>         a[</a:t>
            </a:r>
            <a:r>
              <a:rPr lang="en-US" dirty="0" err="1" smtClean="0">
                <a:solidFill>
                  <a:schemeClr val="tx1"/>
                </a:solidFill>
              </a:rPr>
              <a:t>i</a:t>
            </a:r>
            <a:r>
              <a:rPr lang="en-US" dirty="0" smtClean="0">
                <a:solidFill>
                  <a:schemeClr val="tx1"/>
                </a:solidFill>
              </a:rPr>
              <a:t>] = </a:t>
            </a:r>
            <a:r>
              <a:rPr lang="en-US" dirty="0" err="1" smtClean="0">
                <a:solidFill>
                  <a:schemeClr val="tx1"/>
                </a:solidFill>
              </a:rPr>
              <a:t>i</a:t>
            </a:r>
            <a:r>
              <a:rPr lang="en-US" dirty="0" smtClean="0">
                <a:solidFill>
                  <a:schemeClr val="tx1"/>
                </a:solidFill>
              </a:rPr>
              <a:t>;</a:t>
            </a:r>
          </a:p>
          <a:p>
            <a:pPr algn="l"/>
            <a:r>
              <a:rPr lang="en-US" dirty="0" smtClean="0">
                <a:solidFill>
                  <a:schemeClr val="tx1"/>
                </a:solidFill>
              </a:rPr>
              <a:t>         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         *p = </a:t>
            </a:r>
            <a:r>
              <a:rPr lang="en-US" dirty="0" err="1" smtClean="0">
                <a:solidFill>
                  <a:schemeClr val="tx1"/>
                </a:solidFill>
              </a:rPr>
              <a:t>i</a:t>
            </a:r>
            <a:r>
              <a:rPr lang="en-US" dirty="0" smtClean="0">
                <a:solidFill>
                  <a:schemeClr val="tx1"/>
                </a:solidFill>
              </a:rPr>
              <a:t>;</a:t>
            </a:r>
          </a:p>
          <a:p>
            <a:pPr algn="l"/>
            <a:r>
              <a:rPr lang="en-US" dirty="0" smtClean="0">
                <a:solidFill>
                  <a:schemeClr val="tx1"/>
                </a:solidFill>
              </a:rPr>
              <a:t>         free(p);</a:t>
            </a:r>
          </a:p>
          <a:p>
            <a:pPr algn="l"/>
            <a:r>
              <a:rPr lang="en-US" dirty="0" smtClean="0">
                <a:solidFill>
                  <a:schemeClr val="tx1"/>
                </a:solidFill>
              </a:rPr>
              <a:t>         p = NULL;</a:t>
            </a:r>
          </a:p>
          <a:p>
            <a:pPr algn="l"/>
            <a:r>
              <a:rPr lang="en-US" dirty="0" smtClean="0">
                <a:solidFill>
                  <a:schemeClr val="tx1"/>
                </a:solidFill>
              </a:rPr>
              <a:t>        }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Interpretation of </a:t>
            </a:r>
            <a:br>
              <a:rPr lang="en-US" dirty="0" smtClean="0"/>
            </a:br>
            <a:r>
              <a:rPr lang="en-US" dirty="0" smtClean="0"/>
              <a:t> Atomic Statements</a:t>
            </a:r>
            <a:endParaRPr lang="en-US" dirty="0"/>
          </a:p>
        </p:txBody>
      </p:sp>
      <p:sp>
        <p:nvSpPr>
          <p:cNvPr id="3" name="TextBox 2"/>
          <p:cNvSpPr txBox="1"/>
          <p:nvPr/>
        </p:nvSpPr>
        <p:spPr>
          <a:xfrm>
            <a:off x="1335974" y="3099432"/>
            <a:ext cx="3503221" cy="461665"/>
          </a:xfrm>
          <a:prstGeom prst="rect">
            <a:avLst/>
          </a:prstGeom>
          <a:noFill/>
        </p:spPr>
        <p:txBody>
          <a:bodyPr wrap="square" rtlCol="0">
            <a:spAutoFit/>
          </a:bodyPr>
          <a:lstStyle/>
          <a:p>
            <a:pPr algn="l"/>
            <a:r>
              <a:rPr lang="en-US" dirty="0" smtClean="0">
                <a:solidFill>
                  <a:schemeClr val="tx1"/>
                </a:solidFill>
                <a:sym typeface="Math B"/>
              </a:rPr>
              <a:t> x := 1</a:t>
            </a:r>
            <a:r>
              <a:rPr lang="en-US" baseline="30000" dirty="0" smtClean="0">
                <a:solidFill>
                  <a:schemeClr val="tx1"/>
                </a:solidFill>
                <a:sym typeface="Math B"/>
              </a:rPr>
              <a:t>#</a:t>
            </a:r>
            <a:r>
              <a:rPr lang="en-US" dirty="0" smtClean="0">
                <a:solidFill>
                  <a:schemeClr val="tx1"/>
                </a:solidFill>
                <a:sym typeface="Math B"/>
              </a:rPr>
              <a:t>[l, u] = [1, 1]</a:t>
            </a:r>
            <a:endParaRPr lang="en-US" dirty="0">
              <a:solidFill>
                <a:schemeClr val="tx1"/>
              </a:solidFill>
            </a:endParaRPr>
          </a:p>
        </p:txBody>
      </p:sp>
      <p:sp>
        <p:nvSpPr>
          <p:cNvPr id="4" name="TextBox 3"/>
          <p:cNvSpPr txBox="1"/>
          <p:nvPr/>
        </p:nvSpPr>
        <p:spPr>
          <a:xfrm>
            <a:off x="901537" y="3990110"/>
            <a:ext cx="6959928" cy="461665"/>
          </a:xfrm>
          <a:prstGeom prst="rect">
            <a:avLst/>
          </a:prstGeom>
          <a:noFill/>
        </p:spPr>
        <p:txBody>
          <a:bodyPr wrap="square" rtlCol="0">
            <a:spAutoFit/>
          </a:bodyPr>
          <a:lstStyle/>
          <a:p>
            <a:pPr algn="l"/>
            <a:r>
              <a:rPr lang="en-US" dirty="0" smtClean="0">
                <a:solidFill>
                  <a:schemeClr val="tx1"/>
                </a:solidFill>
                <a:sym typeface="Math B"/>
              </a:rPr>
              <a:t> x :=  x + 1</a:t>
            </a:r>
            <a:r>
              <a:rPr lang="en-US" baseline="30000" dirty="0" smtClean="0">
                <a:solidFill>
                  <a:schemeClr val="tx1"/>
                </a:solidFill>
                <a:sym typeface="Math B"/>
              </a:rPr>
              <a:t>#</a:t>
            </a:r>
            <a:r>
              <a:rPr lang="en-US" dirty="0" smtClean="0">
                <a:solidFill>
                  <a:schemeClr val="tx1"/>
                </a:solidFill>
                <a:sym typeface="Math B"/>
              </a:rPr>
              <a:t>[l, u] = [l, u] + [1, 1] = [l + 1</a:t>
            </a:r>
            <a:r>
              <a:rPr lang="en-US" smtClean="0">
                <a:solidFill>
                  <a:schemeClr val="tx1"/>
                </a:solidFill>
                <a:sym typeface="Math B"/>
              </a:rPr>
              <a:t>, u  </a:t>
            </a:r>
            <a:r>
              <a:rPr lang="en-US" dirty="0" smtClean="0">
                <a:solidFill>
                  <a:schemeClr val="tx1"/>
                </a:solidFill>
                <a:sym typeface="Math B"/>
              </a:rPr>
              <a:t>+ 1]</a:t>
            </a:r>
            <a:endParaRPr lang="en-US" dirty="0">
              <a:solidFill>
                <a:schemeClr val="tx1"/>
              </a:solidFill>
            </a:endParaRPr>
          </a:p>
        </p:txBody>
      </p:sp>
      <p:sp>
        <p:nvSpPr>
          <p:cNvPr id="5" name="TextBox 4"/>
          <p:cNvSpPr txBox="1"/>
          <p:nvPr/>
        </p:nvSpPr>
        <p:spPr>
          <a:xfrm>
            <a:off x="1310249" y="2183082"/>
            <a:ext cx="3503221" cy="461665"/>
          </a:xfrm>
          <a:prstGeom prst="rect">
            <a:avLst/>
          </a:prstGeom>
          <a:noFill/>
        </p:spPr>
        <p:txBody>
          <a:bodyPr wrap="square" rtlCol="0">
            <a:spAutoFit/>
          </a:bodyPr>
          <a:lstStyle/>
          <a:p>
            <a:pPr algn="l"/>
            <a:r>
              <a:rPr lang="en-US" dirty="0" smtClean="0">
                <a:solidFill>
                  <a:schemeClr val="tx1"/>
                </a:solidFill>
                <a:sym typeface="Math B"/>
              </a:rPr>
              <a:t> skip</a:t>
            </a:r>
            <a:r>
              <a:rPr lang="en-US" baseline="30000" dirty="0" smtClean="0">
                <a:solidFill>
                  <a:schemeClr val="tx1"/>
                </a:solidFill>
                <a:sym typeface="Math B"/>
              </a:rPr>
              <a:t>#</a:t>
            </a:r>
            <a:r>
              <a:rPr lang="en-US" dirty="0" smtClean="0">
                <a:solidFill>
                  <a:schemeClr val="tx1"/>
                </a:solidFill>
                <a:sym typeface="Math B"/>
              </a:rPr>
              <a:t>[l, u] = [l, u]</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93688"/>
            <a:ext cx="7772400" cy="854075"/>
          </a:xfrm>
        </p:spPr>
        <p:txBody>
          <a:bodyPr/>
          <a:lstStyle/>
          <a:p>
            <a:pPr algn="ctr"/>
            <a:r>
              <a:rPr lang="en-US" sz="4000" dirty="0" smtClean="0"/>
              <a:t>Equations Interval Analysis </a:t>
            </a:r>
          </a:p>
        </p:txBody>
      </p:sp>
      <p:sp>
        <p:nvSpPr>
          <p:cNvPr id="27651" name="Rectangle 3"/>
          <p:cNvSpPr>
            <a:spLocks noGrp="1" noChangeArrowheads="1"/>
          </p:cNvSpPr>
          <p:nvPr>
            <p:ph type="body" idx="1"/>
          </p:nvPr>
        </p:nvSpPr>
        <p:spPr>
          <a:xfrm>
            <a:off x="198438" y="1568450"/>
            <a:ext cx="3335337" cy="1897063"/>
          </a:xfrm>
        </p:spPr>
        <p:txBody>
          <a:bodyPr/>
          <a:lstStyle/>
          <a:p>
            <a:pPr>
              <a:buFont typeface="Monotype Sorts" pitchFamily="2" charset="2"/>
              <a:buNone/>
            </a:pPr>
            <a:r>
              <a:rPr lang="en-US" sz="2400" smtClean="0">
                <a:sym typeface="Math B" pitchFamily="2" charset="2"/>
              </a:rPr>
              <a:t/>
            </a:r>
            <a:br>
              <a:rPr lang="en-US" sz="2400" smtClean="0">
                <a:sym typeface="Math B" pitchFamily="2" charset="2"/>
              </a:rPr>
            </a:br>
            <a:r>
              <a:rPr lang="en-US" sz="2400" smtClean="0">
                <a:sym typeface="Math B" pitchFamily="2" charset="2"/>
              </a:rPr>
              <a:t>[x := 1]</a:t>
            </a:r>
            <a:r>
              <a:rPr lang="en-US" sz="2400" baseline="30000" smtClean="0">
                <a:sym typeface="Math B" pitchFamily="2" charset="2"/>
              </a:rPr>
              <a:t>1</a:t>
            </a:r>
            <a:r>
              <a:rPr lang="en-US" sz="2400" smtClean="0">
                <a:sym typeface="Math B" pitchFamily="2" charset="2"/>
              </a:rPr>
              <a:t> ;</a:t>
            </a:r>
            <a:br>
              <a:rPr lang="en-US" sz="2400" smtClean="0">
                <a:sym typeface="Math B" pitchFamily="2" charset="2"/>
              </a:rPr>
            </a:br>
            <a:r>
              <a:rPr lang="en-US" sz="2400" smtClean="0">
                <a:sym typeface="Math B" pitchFamily="2" charset="2"/>
              </a:rPr>
              <a:t>while [x </a:t>
            </a:r>
            <a:r>
              <a:rPr lang="en-US" smtClean="0">
                <a:sym typeface="Symbol" pitchFamily="18" charset="2"/>
              </a:rPr>
              <a:t> 1000]</a:t>
            </a:r>
            <a:r>
              <a:rPr lang="en-US" baseline="30000" smtClean="0">
                <a:sym typeface="Symbol" pitchFamily="18" charset="2"/>
              </a:rPr>
              <a:t>2</a:t>
            </a:r>
            <a:r>
              <a:rPr lang="en-US" smtClean="0">
                <a:sym typeface="Symbol" pitchFamily="18" charset="2"/>
              </a:rPr>
              <a:t> do</a:t>
            </a:r>
            <a:br>
              <a:rPr lang="en-US" smtClean="0">
                <a:sym typeface="Symbol" pitchFamily="18" charset="2"/>
              </a:rPr>
            </a:br>
            <a:r>
              <a:rPr lang="en-US" smtClean="0">
                <a:sym typeface="Symbol" pitchFamily="18" charset="2"/>
              </a:rPr>
              <a:t>     [x := x + 1;]</a:t>
            </a:r>
            <a:r>
              <a:rPr lang="en-US" baseline="30000" smtClean="0">
                <a:sym typeface="Symbol" pitchFamily="18" charset="2"/>
              </a:rPr>
              <a:t>3</a:t>
            </a:r>
            <a:r>
              <a:rPr lang="en-US" smtClean="0">
                <a:sym typeface="Symbol" pitchFamily="18" charset="2"/>
              </a:rPr>
              <a:t>       </a:t>
            </a:r>
          </a:p>
        </p:txBody>
      </p:sp>
      <p:sp>
        <p:nvSpPr>
          <p:cNvPr id="233476" name="Text Box 4"/>
          <p:cNvSpPr txBox="1">
            <a:spLocks noChangeArrowheads="1"/>
          </p:cNvSpPr>
          <p:nvPr/>
        </p:nvSpPr>
        <p:spPr bwMode="auto">
          <a:xfrm>
            <a:off x="3630613" y="1568450"/>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En(1</a:t>
            </a:r>
            <a:r>
              <a:rPr lang="en-US" sz="2000" dirty="0">
                <a:solidFill>
                  <a:schemeClr val="tx1"/>
                </a:solidFill>
              </a:rPr>
              <a:t>) = [</a:t>
            </a:r>
            <a:r>
              <a:rPr lang="en-US" sz="2000" dirty="0" err="1">
                <a:solidFill>
                  <a:schemeClr val="tx1"/>
                </a:solidFill>
              </a:rPr>
              <a:t>minint,maxint</a:t>
            </a:r>
            <a:r>
              <a:rPr lang="en-US" sz="2000" dirty="0">
                <a:solidFill>
                  <a:schemeClr val="tx1"/>
                </a:solidFill>
                <a:sym typeface="Math C" pitchFamily="2" charset="2"/>
              </a:rPr>
              <a:t>]  </a:t>
            </a:r>
          </a:p>
          <a:p>
            <a:pPr algn="l">
              <a:buFont typeface="Monotype Sorts" pitchFamily="2" charset="2"/>
              <a:buNone/>
            </a:pPr>
            <a:r>
              <a:rPr lang="en-US" sz="2000" dirty="0" smtClean="0">
                <a:solidFill>
                  <a:schemeClr val="tx1"/>
                </a:solidFill>
                <a:sym typeface="Math C" pitchFamily="2" charset="2"/>
              </a:rPr>
              <a:t>Ex(1</a:t>
            </a:r>
            <a:r>
              <a:rPr lang="en-US" sz="2000" dirty="0">
                <a:solidFill>
                  <a:schemeClr val="tx1"/>
                </a:solidFill>
                <a:sym typeface="Math C" pitchFamily="2" charset="2"/>
              </a:rPr>
              <a:t>) = [1,1]</a:t>
            </a:r>
          </a:p>
        </p:txBody>
      </p:sp>
      <p:sp>
        <p:nvSpPr>
          <p:cNvPr id="233477" name="Text Box 5"/>
          <p:cNvSpPr txBox="1">
            <a:spLocks noChangeArrowheads="1"/>
          </p:cNvSpPr>
          <p:nvPr/>
        </p:nvSpPr>
        <p:spPr bwMode="auto">
          <a:xfrm>
            <a:off x="3630613" y="2611438"/>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In(2</a:t>
            </a:r>
            <a:r>
              <a:rPr lang="en-US" sz="2000" dirty="0">
                <a:solidFill>
                  <a:schemeClr val="tx1"/>
                </a:solidFill>
              </a:rPr>
              <a:t>) </a:t>
            </a:r>
            <a:r>
              <a:rPr lang="en-US" sz="2000" dirty="0" smtClean="0">
                <a:solidFill>
                  <a:schemeClr val="tx1"/>
                </a:solidFill>
              </a:rPr>
              <a:t>= Ex(1) join Ex(3)</a:t>
            </a:r>
          </a:p>
          <a:p>
            <a:pPr algn="l">
              <a:buFont typeface="Monotype Sorts" pitchFamily="2" charset="2"/>
              <a:buNone/>
            </a:pPr>
            <a:r>
              <a:rPr lang="en-US" sz="2000" dirty="0" smtClean="0">
                <a:solidFill>
                  <a:schemeClr val="tx1"/>
                </a:solidFill>
                <a:sym typeface="Math C" pitchFamily="2" charset="2"/>
              </a:rPr>
              <a:t>Ex(2</a:t>
            </a:r>
            <a:r>
              <a:rPr lang="en-US" sz="2000" dirty="0">
                <a:solidFill>
                  <a:schemeClr val="tx1"/>
                </a:solidFill>
                <a:sym typeface="Math C" pitchFamily="2" charset="2"/>
              </a:rPr>
              <a:t>) = </a:t>
            </a:r>
            <a:r>
              <a:rPr lang="en-US" sz="2000" dirty="0" smtClean="0">
                <a:solidFill>
                  <a:schemeClr val="tx1"/>
                </a:solidFill>
                <a:sym typeface="Math C" pitchFamily="2" charset="2"/>
              </a:rPr>
              <a:t>In(2</a:t>
            </a:r>
            <a:r>
              <a:rPr lang="en-US" sz="2000" dirty="0">
                <a:solidFill>
                  <a:schemeClr val="tx1"/>
                </a:solidFill>
                <a:sym typeface="Math C" pitchFamily="2" charset="2"/>
              </a:rPr>
              <a:t>)</a:t>
            </a:r>
          </a:p>
        </p:txBody>
      </p:sp>
      <p:grpSp>
        <p:nvGrpSpPr>
          <p:cNvPr id="2" name="Group 6"/>
          <p:cNvGrpSpPr>
            <a:grpSpLocks/>
          </p:cNvGrpSpPr>
          <p:nvPr/>
        </p:nvGrpSpPr>
        <p:grpSpPr bwMode="auto">
          <a:xfrm>
            <a:off x="381000" y="4017963"/>
            <a:ext cx="3328988" cy="2392362"/>
            <a:chOff x="548" y="2406"/>
            <a:chExt cx="2097" cy="1507"/>
          </a:xfrm>
        </p:grpSpPr>
        <p:sp>
          <p:nvSpPr>
            <p:cNvPr id="27657" name="Rectangle 7"/>
            <p:cNvSpPr>
              <a:spLocks noChangeArrowheads="1"/>
            </p:cNvSpPr>
            <p:nvPr/>
          </p:nvSpPr>
          <p:spPr bwMode="auto">
            <a:xfrm>
              <a:off x="736" y="2406"/>
              <a:ext cx="667"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dirty="0">
                  <a:solidFill>
                    <a:schemeClr val="tx1"/>
                  </a:solidFill>
                </a:rPr>
                <a:t>[x:=1]</a:t>
              </a:r>
              <a:r>
                <a:rPr lang="en-US" baseline="30000" dirty="0">
                  <a:solidFill>
                    <a:schemeClr val="tx1"/>
                  </a:solidFill>
                </a:rPr>
                <a:t>1</a:t>
              </a:r>
            </a:p>
          </p:txBody>
        </p:sp>
        <p:sp>
          <p:nvSpPr>
            <p:cNvPr id="27658" name="Rectangle 8"/>
            <p:cNvSpPr>
              <a:spLocks noChangeArrowheads="1"/>
            </p:cNvSpPr>
            <p:nvPr/>
          </p:nvSpPr>
          <p:spPr bwMode="auto">
            <a:xfrm>
              <a:off x="548" y="2991"/>
              <a:ext cx="1043"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a:t>
              </a:r>
              <a:r>
                <a:rPr lang="en-US">
                  <a:solidFill>
                    <a:schemeClr val="tx1"/>
                  </a:solidFill>
                  <a:sym typeface="Symbol" pitchFamily="18" charset="2"/>
                </a:rPr>
                <a:t> 1000]</a:t>
              </a:r>
              <a:r>
                <a:rPr lang="en-US" baseline="30000">
                  <a:solidFill>
                    <a:schemeClr val="tx1"/>
                  </a:solidFill>
                  <a:sym typeface="Symbol" pitchFamily="18" charset="2"/>
                </a:rPr>
                <a:t>2</a:t>
              </a:r>
              <a:r>
                <a:rPr lang="en-US">
                  <a:solidFill>
                    <a:schemeClr val="tx1"/>
                  </a:solidFill>
                  <a:sym typeface="Symbol" pitchFamily="18" charset="2"/>
                </a:rPr>
                <a:t> </a:t>
              </a:r>
            </a:p>
          </p:txBody>
        </p:sp>
        <p:sp>
          <p:nvSpPr>
            <p:cNvPr id="27659" name="Rectangle 9"/>
            <p:cNvSpPr>
              <a:spLocks noChangeArrowheads="1"/>
            </p:cNvSpPr>
            <p:nvPr/>
          </p:nvSpPr>
          <p:spPr bwMode="auto">
            <a:xfrm>
              <a:off x="562" y="3619"/>
              <a:ext cx="1015"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 x+1</a:t>
              </a:r>
              <a:r>
                <a:rPr lang="en-US">
                  <a:solidFill>
                    <a:schemeClr val="tx1"/>
                  </a:solidFill>
                  <a:sym typeface="Symbol" pitchFamily="18" charset="2"/>
                </a:rPr>
                <a:t>]</a:t>
              </a:r>
              <a:r>
                <a:rPr lang="en-US" baseline="30000">
                  <a:solidFill>
                    <a:schemeClr val="tx1"/>
                  </a:solidFill>
                  <a:sym typeface="Symbol" pitchFamily="18" charset="2"/>
                </a:rPr>
                <a:t>3</a:t>
              </a:r>
              <a:r>
                <a:rPr lang="en-US">
                  <a:solidFill>
                    <a:schemeClr val="tx1"/>
                  </a:solidFill>
                  <a:sym typeface="Symbol" pitchFamily="18" charset="2"/>
                </a:rPr>
                <a:t> </a:t>
              </a:r>
            </a:p>
          </p:txBody>
        </p:sp>
        <p:sp>
          <p:nvSpPr>
            <p:cNvPr id="27660" name="Line 10"/>
            <p:cNvSpPr>
              <a:spLocks noChangeShapeType="1"/>
            </p:cNvSpPr>
            <p:nvPr/>
          </p:nvSpPr>
          <p:spPr bwMode="auto">
            <a:xfrm>
              <a:off x="1004" y="2700"/>
              <a:ext cx="17" cy="291"/>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1" name="Line 11"/>
            <p:cNvSpPr>
              <a:spLocks noChangeShapeType="1"/>
            </p:cNvSpPr>
            <p:nvPr/>
          </p:nvSpPr>
          <p:spPr bwMode="auto">
            <a:xfrm>
              <a:off x="1021" y="3285"/>
              <a:ext cx="0" cy="334"/>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2" name="Rectangle 12"/>
            <p:cNvSpPr>
              <a:spLocks noChangeArrowheads="1"/>
            </p:cNvSpPr>
            <p:nvPr/>
          </p:nvSpPr>
          <p:spPr bwMode="auto">
            <a:xfrm>
              <a:off x="2044" y="2991"/>
              <a:ext cx="601"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[exit]</a:t>
              </a:r>
              <a:r>
                <a:rPr lang="en-US" baseline="30000">
                  <a:solidFill>
                    <a:schemeClr val="tx1"/>
                  </a:solidFill>
                </a:rPr>
                <a:t>4</a:t>
              </a:r>
            </a:p>
          </p:txBody>
        </p:sp>
        <p:sp>
          <p:nvSpPr>
            <p:cNvPr id="27663" name="Line 13"/>
            <p:cNvSpPr>
              <a:spLocks noChangeShapeType="1"/>
            </p:cNvSpPr>
            <p:nvPr/>
          </p:nvSpPr>
          <p:spPr bwMode="auto">
            <a:xfrm>
              <a:off x="1591" y="3133"/>
              <a:ext cx="549" cy="18"/>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cxnSp>
          <p:nvCxnSpPr>
            <p:cNvPr id="27664" name="AutoShape 14"/>
            <p:cNvCxnSpPr>
              <a:cxnSpLocks noChangeShapeType="1"/>
              <a:stCxn id="27659" idx="1"/>
              <a:endCxn id="27658" idx="1"/>
            </p:cNvCxnSpPr>
            <p:nvPr/>
          </p:nvCxnSpPr>
          <p:spPr bwMode="auto">
            <a:xfrm rot="10800000">
              <a:off x="548" y="3138"/>
              <a:ext cx="14" cy="628"/>
            </a:xfrm>
            <a:prstGeom prst="curvedConnector3">
              <a:avLst>
                <a:gd name="adj1" fmla="val 1128569"/>
              </a:avLst>
            </a:prstGeom>
            <a:noFill/>
            <a:ln w="9525">
              <a:solidFill>
                <a:schemeClr val="tx1"/>
              </a:solidFill>
              <a:round/>
              <a:headEnd/>
              <a:tailEnd type="triangle" w="med" len="med"/>
            </a:ln>
          </p:spPr>
        </p:cxnSp>
      </p:grpSp>
      <p:sp>
        <p:nvSpPr>
          <p:cNvPr id="233487" name="Text Box 15"/>
          <p:cNvSpPr txBox="1">
            <a:spLocks noChangeArrowheads="1"/>
          </p:cNvSpPr>
          <p:nvPr/>
        </p:nvSpPr>
        <p:spPr bwMode="auto">
          <a:xfrm>
            <a:off x="3630613" y="38195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En(3</a:t>
            </a:r>
            <a:r>
              <a:rPr lang="en-US" sz="2000" dirty="0">
                <a:solidFill>
                  <a:schemeClr val="tx1"/>
                </a:solidFill>
              </a:rPr>
              <a:t>) = </a:t>
            </a:r>
            <a:r>
              <a:rPr lang="en-US" sz="2000" dirty="0" smtClean="0">
                <a:solidFill>
                  <a:schemeClr val="tx1"/>
                </a:solidFill>
              </a:rPr>
              <a:t>Ex[2] meet [</a:t>
            </a:r>
            <a:r>
              <a:rPr lang="en-US" sz="2000" dirty="0" err="1" smtClean="0">
                <a:solidFill>
                  <a:schemeClr val="tx1"/>
                </a:solidFill>
              </a:rPr>
              <a:t>minint</a:t>
            </a:r>
            <a:r>
              <a:rPr lang="en-US" sz="2000" dirty="0" smtClean="0">
                <a:solidFill>
                  <a:schemeClr val="tx1"/>
                </a:solidFill>
              </a:rPr>
              <a:t>, 1000]</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Ex(3</a:t>
            </a:r>
            <a:r>
              <a:rPr lang="en-US" sz="2000" dirty="0">
                <a:solidFill>
                  <a:schemeClr val="tx1"/>
                </a:solidFill>
                <a:sym typeface="Math C" pitchFamily="2" charset="2"/>
              </a:rPr>
              <a:t>) = </a:t>
            </a:r>
            <a:r>
              <a:rPr lang="en-US" sz="2000" dirty="0" smtClean="0">
                <a:solidFill>
                  <a:schemeClr val="tx1"/>
                </a:solidFill>
                <a:sym typeface="Math C" pitchFamily="2" charset="2"/>
              </a:rPr>
              <a:t>In(3</a:t>
            </a:r>
            <a:r>
              <a:rPr lang="en-US" sz="2000" dirty="0">
                <a:solidFill>
                  <a:schemeClr val="tx1"/>
                </a:solidFill>
                <a:sym typeface="Math C" pitchFamily="2" charset="2"/>
              </a:rPr>
              <a:t>)+[1,1]</a:t>
            </a:r>
          </a:p>
        </p:txBody>
      </p:sp>
      <p:sp>
        <p:nvSpPr>
          <p:cNvPr id="233488" name="Text Box 16"/>
          <p:cNvSpPr txBox="1">
            <a:spLocks noChangeArrowheads="1"/>
          </p:cNvSpPr>
          <p:nvPr/>
        </p:nvSpPr>
        <p:spPr bwMode="auto">
          <a:xfrm>
            <a:off x="3630613" y="54959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En(4</a:t>
            </a:r>
            <a:r>
              <a:rPr lang="en-US" sz="2000" dirty="0">
                <a:solidFill>
                  <a:schemeClr val="tx1"/>
                </a:solidFill>
              </a:rPr>
              <a:t>) </a:t>
            </a:r>
            <a:r>
              <a:rPr lang="en-US" sz="2000" dirty="0" smtClean="0">
                <a:solidFill>
                  <a:schemeClr val="tx1"/>
                </a:solidFill>
              </a:rPr>
              <a:t>=Ex[2] meet [1001, </a:t>
            </a:r>
            <a:r>
              <a:rPr lang="en-US" sz="2000" dirty="0" err="1" smtClean="0">
                <a:solidFill>
                  <a:schemeClr val="tx1"/>
                </a:solidFill>
              </a:rPr>
              <a:t>maxint</a:t>
            </a:r>
            <a:r>
              <a:rPr lang="en-US" sz="2000" dirty="0" smtClean="0">
                <a:solidFill>
                  <a:schemeClr val="tx1"/>
                </a:solidFill>
              </a:rPr>
              <a:t>]</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Ex(4</a:t>
            </a:r>
            <a:r>
              <a:rPr lang="en-US" sz="2000" dirty="0">
                <a:solidFill>
                  <a:schemeClr val="tx1"/>
                </a:solidFill>
                <a:sym typeface="Math C" pitchFamily="2" charset="2"/>
              </a:rPr>
              <a:t>) = </a:t>
            </a:r>
            <a:r>
              <a:rPr lang="en-US" sz="2000" dirty="0" smtClean="0">
                <a:solidFill>
                  <a:schemeClr val="tx1"/>
                </a:solidFill>
                <a:sym typeface="Math C" pitchFamily="2" charset="2"/>
              </a:rPr>
              <a:t>In(4</a:t>
            </a:r>
            <a:r>
              <a:rPr lang="en-US" sz="2000" dirty="0">
                <a:solidFill>
                  <a:schemeClr val="tx1"/>
                </a:solidFill>
                <a:sym typeface="Math C"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3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p:bldP spid="233477" grpId="0"/>
      <p:bldP spid="233487" grpId="0"/>
      <p:bldP spid="23348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 Interpretation of Joins</a:t>
            </a:r>
            <a:endParaRPr lang="en-US" dirty="0"/>
          </a:p>
        </p:txBody>
      </p:sp>
      <p:cxnSp>
        <p:nvCxnSpPr>
          <p:cNvPr id="8" name="Straight Connector 7"/>
          <p:cNvCxnSpPr/>
          <p:nvPr/>
        </p:nvCxnSpPr>
        <p:spPr>
          <a:xfrm>
            <a:off x="831273" y="2517569"/>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4385" y="2303814"/>
            <a:ext cx="605642" cy="461665"/>
          </a:xfrm>
          <a:prstGeom prst="rect">
            <a:avLst/>
          </a:prstGeom>
          <a:noFill/>
        </p:spPr>
        <p:txBody>
          <a:bodyPr wrap="square" rtlCol="0">
            <a:spAutoFit/>
          </a:bodyPr>
          <a:lstStyle/>
          <a:p>
            <a:r>
              <a:rPr lang="en-US" dirty="0" smtClean="0">
                <a:solidFill>
                  <a:schemeClr val="tx1"/>
                </a:solidFill>
              </a:rPr>
              <a:t>l</a:t>
            </a:r>
            <a:r>
              <a:rPr lang="en-US" baseline="-25000" dirty="0" smtClean="0">
                <a:solidFill>
                  <a:schemeClr val="tx1"/>
                </a:solidFill>
              </a:rPr>
              <a:t>1</a:t>
            </a:r>
            <a:endParaRPr lang="en-US" baseline="-25000" dirty="0">
              <a:solidFill>
                <a:schemeClr val="tx1"/>
              </a:solidFill>
            </a:endParaRPr>
          </a:p>
        </p:txBody>
      </p:sp>
      <p:sp>
        <p:nvSpPr>
          <p:cNvPr id="10" name="TextBox 9"/>
          <p:cNvSpPr txBox="1"/>
          <p:nvPr/>
        </p:nvSpPr>
        <p:spPr>
          <a:xfrm>
            <a:off x="3228052" y="2313713"/>
            <a:ext cx="605642" cy="461665"/>
          </a:xfrm>
          <a:prstGeom prst="rect">
            <a:avLst/>
          </a:prstGeom>
          <a:noFill/>
        </p:spPr>
        <p:txBody>
          <a:bodyPr wrap="square" rtlCol="0">
            <a:spAutoFit/>
          </a:bodyPr>
          <a:lstStyle/>
          <a:p>
            <a:r>
              <a:rPr lang="en-US" dirty="0" smtClean="0">
                <a:solidFill>
                  <a:schemeClr val="tx1"/>
                </a:solidFill>
              </a:rPr>
              <a:t>u</a:t>
            </a:r>
            <a:r>
              <a:rPr lang="en-US" baseline="-25000" dirty="0" smtClean="0">
                <a:solidFill>
                  <a:schemeClr val="tx1"/>
                </a:solidFill>
              </a:rPr>
              <a:t>1</a:t>
            </a:r>
            <a:endParaRPr lang="en-US" baseline="-25000" dirty="0">
              <a:solidFill>
                <a:schemeClr val="tx1"/>
              </a:solidFill>
            </a:endParaRPr>
          </a:p>
        </p:txBody>
      </p:sp>
      <p:cxnSp>
        <p:nvCxnSpPr>
          <p:cNvPr id="20" name="Straight Connector 19"/>
          <p:cNvCxnSpPr/>
          <p:nvPr/>
        </p:nvCxnSpPr>
        <p:spPr>
          <a:xfrm>
            <a:off x="3135086" y="2396842"/>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9361" y="2396842"/>
            <a:ext cx="0" cy="261257"/>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51906" y="1662545"/>
            <a:ext cx="1472541" cy="461665"/>
          </a:xfrm>
          <a:prstGeom prst="rect">
            <a:avLst/>
          </a:prstGeom>
          <a:noFill/>
        </p:spPr>
        <p:txBody>
          <a:bodyPr wrap="square" rtlCol="0">
            <a:spAutoFit/>
          </a:bodyPr>
          <a:lstStyle/>
          <a:p>
            <a:r>
              <a:rPr lang="en-US" dirty="0" smtClean="0">
                <a:solidFill>
                  <a:schemeClr val="tx1"/>
                </a:solidFill>
              </a:rPr>
              <a:t>then</a:t>
            </a:r>
            <a:endParaRPr lang="en-US" dirty="0">
              <a:solidFill>
                <a:schemeClr val="tx1"/>
              </a:solidFill>
            </a:endParaRPr>
          </a:p>
        </p:txBody>
      </p:sp>
      <p:cxnSp>
        <p:nvCxnSpPr>
          <p:cNvPr id="23" name="Straight Connector 22"/>
          <p:cNvCxnSpPr/>
          <p:nvPr/>
        </p:nvCxnSpPr>
        <p:spPr>
          <a:xfrm>
            <a:off x="5234923" y="2539344"/>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48035" y="2325589"/>
            <a:ext cx="605642" cy="461665"/>
          </a:xfrm>
          <a:prstGeom prst="rect">
            <a:avLst/>
          </a:prstGeom>
          <a:noFill/>
        </p:spPr>
        <p:txBody>
          <a:bodyPr wrap="square" rtlCol="0">
            <a:spAutoFit/>
          </a:bodyPr>
          <a:lstStyle/>
          <a:p>
            <a:r>
              <a:rPr lang="en-US" dirty="0" smtClean="0">
                <a:solidFill>
                  <a:schemeClr val="tx1"/>
                </a:solidFill>
              </a:rPr>
              <a:t>l</a:t>
            </a:r>
            <a:r>
              <a:rPr lang="en-US" baseline="-25000" dirty="0" smtClean="0">
                <a:solidFill>
                  <a:schemeClr val="tx1"/>
                </a:solidFill>
              </a:rPr>
              <a:t>2</a:t>
            </a:r>
            <a:endParaRPr lang="en-US" baseline="-25000" dirty="0">
              <a:solidFill>
                <a:schemeClr val="tx1"/>
              </a:solidFill>
            </a:endParaRPr>
          </a:p>
        </p:txBody>
      </p:sp>
      <p:sp>
        <p:nvSpPr>
          <p:cNvPr id="25" name="TextBox 24"/>
          <p:cNvSpPr txBox="1"/>
          <p:nvPr/>
        </p:nvSpPr>
        <p:spPr>
          <a:xfrm>
            <a:off x="7631702" y="2335488"/>
            <a:ext cx="605642" cy="461665"/>
          </a:xfrm>
          <a:prstGeom prst="rect">
            <a:avLst/>
          </a:prstGeom>
          <a:noFill/>
        </p:spPr>
        <p:txBody>
          <a:bodyPr wrap="square" rtlCol="0">
            <a:spAutoFit/>
          </a:bodyPr>
          <a:lstStyle/>
          <a:p>
            <a:r>
              <a:rPr lang="en-US" dirty="0" smtClean="0">
                <a:solidFill>
                  <a:schemeClr val="tx1"/>
                </a:solidFill>
              </a:rPr>
              <a:t>u</a:t>
            </a:r>
            <a:r>
              <a:rPr lang="en-US" baseline="-25000" dirty="0" smtClean="0">
                <a:solidFill>
                  <a:schemeClr val="tx1"/>
                </a:solidFill>
              </a:rPr>
              <a:t>2</a:t>
            </a:r>
            <a:endParaRPr lang="en-US" baseline="-25000" dirty="0">
              <a:solidFill>
                <a:schemeClr val="tx1"/>
              </a:solidFill>
            </a:endParaRPr>
          </a:p>
        </p:txBody>
      </p:sp>
      <p:cxnSp>
        <p:nvCxnSpPr>
          <p:cNvPr id="26" name="Straight Connector 25"/>
          <p:cNvCxnSpPr/>
          <p:nvPr/>
        </p:nvCxnSpPr>
        <p:spPr>
          <a:xfrm>
            <a:off x="7538736" y="2418617"/>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233011" y="2418617"/>
            <a:ext cx="0" cy="261257"/>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555556" y="1684320"/>
            <a:ext cx="1472541" cy="461665"/>
          </a:xfrm>
          <a:prstGeom prst="rect">
            <a:avLst/>
          </a:prstGeom>
          <a:noFill/>
        </p:spPr>
        <p:txBody>
          <a:bodyPr wrap="square" rtlCol="0">
            <a:spAutoFit/>
          </a:bodyPr>
          <a:lstStyle/>
          <a:p>
            <a:r>
              <a:rPr lang="en-US" dirty="0" smtClean="0">
                <a:solidFill>
                  <a:schemeClr val="tx1"/>
                </a:solidFill>
              </a:rPr>
              <a:t>else</a:t>
            </a:r>
            <a:endParaRPr lang="en-US" dirty="0">
              <a:solidFill>
                <a:schemeClr val="tx1"/>
              </a:solidFill>
            </a:endParaRPr>
          </a:p>
        </p:txBody>
      </p:sp>
      <p:grpSp>
        <p:nvGrpSpPr>
          <p:cNvPr id="35" name="Group 34"/>
          <p:cNvGrpSpPr/>
          <p:nvPr/>
        </p:nvGrpSpPr>
        <p:grpSpPr>
          <a:xfrm>
            <a:off x="1056894" y="4180114"/>
            <a:ext cx="5961413" cy="568543"/>
            <a:chOff x="700644" y="4180114"/>
            <a:chExt cx="5961413" cy="568543"/>
          </a:xfrm>
        </p:grpSpPr>
        <p:cxnSp>
          <p:nvCxnSpPr>
            <p:cNvPr id="29" name="Straight Connector 28"/>
            <p:cNvCxnSpPr/>
            <p:nvPr/>
          </p:nvCxnSpPr>
          <p:spPr>
            <a:xfrm>
              <a:off x="2454198" y="4449244"/>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00644" y="4180114"/>
              <a:ext cx="1872308" cy="461665"/>
            </a:xfrm>
            <a:prstGeom prst="rect">
              <a:avLst/>
            </a:prstGeom>
            <a:noFill/>
          </p:spPr>
          <p:txBody>
            <a:bodyPr wrap="square" rtlCol="0">
              <a:spAutoFit/>
            </a:bodyPr>
            <a:lstStyle/>
            <a:p>
              <a:r>
                <a:rPr lang="en-US" dirty="0" smtClean="0">
                  <a:solidFill>
                    <a:schemeClr val="tx1"/>
                  </a:solidFill>
                </a:rPr>
                <a:t>min l</a:t>
              </a:r>
              <a:r>
                <a:rPr lang="en-US" baseline="-25000" dirty="0" smtClean="0">
                  <a:solidFill>
                    <a:schemeClr val="tx1"/>
                  </a:solidFill>
                </a:rPr>
                <a:t>1</a:t>
              </a:r>
              <a:r>
                <a:rPr lang="en-US" dirty="0" smtClean="0">
                  <a:solidFill>
                    <a:schemeClr val="tx1"/>
                  </a:solidFill>
                </a:rPr>
                <a:t>, l</a:t>
              </a:r>
              <a:r>
                <a:rPr lang="en-US" baseline="-25000" dirty="0" smtClean="0">
                  <a:solidFill>
                    <a:schemeClr val="tx1"/>
                  </a:solidFill>
                </a:rPr>
                <a:t>2</a:t>
              </a:r>
              <a:endParaRPr lang="en-US" dirty="0">
                <a:solidFill>
                  <a:schemeClr val="tx1"/>
                </a:solidFill>
              </a:endParaRPr>
            </a:p>
          </p:txBody>
        </p:sp>
        <p:sp>
          <p:nvSpPr>
            <p:cNvPr id="31" name="TextBox 30"/>
            <p:cNvSpPr txBox="1"/>
            <p:nvPr/>
          </p:nvSpPr>
          <p:spPr>
            <a:xfrm>
              <a:off x="4850977" y="4286992"/>
              <a:ext cx="1811080" cy="461665"/>
            </a:xfrm>
            <a:prstGeom prst="rect">
              <a:avLst/>
            </a:prstGeom>
            <a:noFill/>
          </p:spPr>
          <p:txBody>
            <a:bodyPr wrap="square" rtlCol="0">
              <a:spAutoFit/>
            </a:bodyPr>
            <a:lstStyle/>
            <a:p>
              <a:r>
                <a:rPr lang="en-US" dirty="0" smtClean="0">
                  <a:solidFill>
                    <a:schemeClr val="tx1"/>
                  </a:solidFill>
                </a:rPr>
                <a:t>max u</a:t>
              </a:r>
              <a:r>
                <a:rPr lang="en-US" baseline="-25000" dirty="0" smtClean="0">
                  <a:solidFill>
                    <a:schemeClr val="tx1"/>
                  </a:solidFill>
                </a:rPr>
                <a:t>1</a:t>
              </a:r>
              <a:r>
                <a:rPr lang="en-US" dirty="0" smtClean="0">
                  <a:solidFill>
                    <a:schemeClr val="tx1"/>
                  </a:solidFill>
                </a:rPr>
                <a:t>,u</a:t>
              </a:r>
              <a:r>
                <a:rPr lang="en-US" baseline="-25000" dirty="0" smtClean="0">
                  <a:solidFill>
                    <a:schemeClr val="tx1"/>
                  </a:solidFill>
                </a:rPr>
                <a:t>2</a:t>
              </a:r>
              <a:endParaRPr lang="en-US" dirty="0">
                <a:solidFill>
                  <a:schemeClr val="tx1"/>
                </a:solidFill>
              </a:endParaRPr>
            </a:p>
          </p:txBody>
        </p:sp>
        <p:cxnSp>
          <p:nvCxnSpPr>
            <p:cNvPr id="32" name="Straight Connector 31"/>
            <p:cNvCxnSpPr/>
            <p:nvPr/>
          </p:nvCxnSpPr>
          <p:spPr>
            <a:xfrm>
              <a:off x="4758011" y="4328517"/>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52286" y="4328517"/>
              <a:ext cx="0" cy="2612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3273583" y="3522968"/>
            <a:ext cx="1472541" cy="461665"/>
          </a:xfrm>
          <a:prstGeom prst="rect">
            <a:avLst/>
          </a:prstGeom>
          <a:noFill/>
        </p:spPr>
        <p:txBody>
          <a:bodyPr wrap="square" rtlCol="0">
            <a:spAutoFit/>
          </a:bodyPr>
          <a:lstStyle/>
          <a:p>
            <a:r>
              <a:rPr lang="en-US" dirty="0" smtClean="0">
                <a:solidFill>
                  <a:schemeClr val="tx1"/>
                </a:solidFill>
                <a:sym typeface="Math B"/>
              </a:rPr>
              <a:t></a:t>
            </a:r>
            <a:endParaRPr lang="en-US" dirty="0">
              <a:solidFill>
                <a:schemeClr val="tx1"/>
              </a:solidFill>
            </a:endParaRPr>
          </a:p>
        </p:txBody>
      </p:sp>
      <p:sp>
        <p:nvSpPr>
          <p:cNvPr id="36" name="TextBox 35"/>
          <p:cNvSpPr txBox="1"/>
          <p:nvPr/>
        </p:nvSpPr>
        <p:spPr>
          <a:xfrm>
            <a:off x="1045029" y="5628903"/>
            <a:ext cx="6673932" cy="461665"/>
          </a:xfrm>
          <a:prstGeom prst="rect">
            <a:avLst/>
          </a:prstGeom>
          <a:noFill/>
        </p:spPr>
        <p:txBody>
          <a:bodyPr wrap="square" rtlCol="0">
            <a:spAutoFit/>
          </a:bodyPr>
          <a:lstStyle/>
          <a:p>
            <a:pPr algn="l"/>
            <a:r>
              <a:rPr lang="en-US" dirty="0" smtClean="0">
                <a:solidFill>
                  <a:schemeClr val="tx1"/>
                </a:solidFill>
              </a:rPr>
              <a:t>[l</a:t>
            </a:r>
            <a:r>
              <a:rPr lang="en-US" baseline="-25000" dirty="0" smtClean="0">
                <a:solidFill>
                  <a:schemeClr val="tx1"/>
                </a:solidFill>
              </a:rPr>
              <a:t>1</a:t>
            </a:r>
            <a:r>
              <a:rPr lang="en-US" dirty="0" smtClean="0">
                <a:solidFill>
                  <a:schemeClr val="tx1"/>
                </a:solidFill>
              </a:rPr>
              <a:t>, u</a:t>
            </a:r>
            <a:r>
              <a:rPr lang="en-US" baseline="-25000" dirty="0" smtClean="0">
                <a:solidFill>
                  <a:schemeClr val="tx1"/>
                </a:solidFill>
              </a:rPr>
              <a:t>1</a:t>
            </a:r>
            <a:r>
              <a:rPr lang="en-US" dirty="0" smtClean="0">
                <a:solidFill>
                  <a:schemeClr val="tx1"/>
                </a:solidFill>
              </a:rPr>
              <a:t>] </a:t>
            </a:r>
            <a:r>
              <a:rPr lang="en-US" dirty="0" smtClean="0">
                <a:solidFill>
                  <a:schemeClr val="tx1"/>
                </a:solidFill>
                <a:sym typeface="Math B"/>
              </a:rPr>
              <a:t></a:t>
            </a:r>
            <a:r>
              <a:rPr lang="en-US" dirty="0" smtClean="0">
                <a:solidFill>
                  <a:schemeClr val="tx1"/>
                </a:solidFill>
              </a:rPr>
              <a:t> [l</a:t>
            </a:r>
            <a:r>
              <a:rPr lang="en-US" baseline="-25000" dirty="0" smtClean="0">
                <a:solidFill>
                  <a:schemeClr val="tx1"/>
                </a:solidFill>
              </a:rPr>
              <a:t>2</a:t>
            </a:r>
            <a:r>
              <a:rPr lang="en-US" dirty="0" smtClean="0">
                <a:solidFill>
                  <a:schemeClr val="tx1"/>
                </a:solidFill>
              </a:rPr>
              <a:t>, u</a:t>
            </a:r>
            <a:r>
              <a:rPr lang="en-US" baseline="-25000" dirty="0" smtClean="0">
                <a:solidFill>
                  <a:schemeClr val="tx1"/>
                </a:solidFill>
              </a:rPr>
              <a:t>2</a:t>
            </a:r>
            <a:r>
              <a:rPr lang="en-US" dirty="0" smtClean="0">
                <a:solidFill>
                  <a:schemeClr val="tx1"/>
                </a:solidFill>
              </a:rPr>
              <a:t>] =[min(l</a:t>
            </a:r>
            <a:r>
              <a:rPr lang="en-US" baseline="-25000" dirty="0" smtClean="0">
                <a:solidFill>
                  <a:schemeClr val="tx1"/>
                </a:solidFill>
              </a:rPr>
              <a:t>1</a:t>
            </a:r>
            <a:r>
              <a:rPr lang="en-US" dirty="0" smtClean="0">
                <a:solidFill>
                  <a:schemeClr val="tx1"/>
                </a:solidFill>
              </a:rPr>
              <a:t>, l</a:t>
            </a:r>
            <a:r>
              <a:rPr lang="en-US" baseline="-25000" dirty="0" smtClean="0">
                <a:solidFill>
                  <a:schemeClr val="tx1"/>
                </a:solidFill>
              </a:rPr>
              <a:t>2</a:t>
            </a:r>
            <a:r>
              <a:rPr lang="en-US" dirty="0" smtClean="0">
                <a:solidFill>
                  <a:schemeClr val="tx1"/>
                </a:solidFill>
              </a:rPr>
              <a:t>), max (u</a:t>
            </a:r>
            <a:r>
              <a:rPr lang="en-US" baseline="-25000" dirty="0" smtClean="0">
                <a:solidFill>
                  <a:schemeClr val="tx1"/>
                </a:solidFill>
              </a:rPr>
              <a:t>1</a:t>
            </a:r>
            <a:r>
              <a:rPr lang="en-US" dirty="0" smtClean="0">
                <a:solidFill>
                  <a:schemeClr val="tx1"/>
                </a:solidFill>
              </a:rPr>
              <a:t>, u</a:t>
            </a:r>
            <a:r>
              <a:rPr lang="en-US" baseline="-25000" dirty="0" smtClean="0">
                <a:solidFill>
                  <a:schemeClr val="tx1"/>
                </a:solidFill>
              </a:rPr>
              <a:t>2</a:t>
            </a:r>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93688"/>
            <a:ext cx="7772400" cy="854075"/>
          </a:xfrm>
        </p:spPr>
        <p:txBody>
          <a:bodyPr/>
          <a:lstStyle/>
          <a:p>
            <a:pPr algn="ctr"/>
            <a:r>
              <a:rPr lang="en-US" sz="4000" dirty="0" smtClean="0"/>
              <a:t>Equations Interval Analysis </a:t>
            </a:r>
          </a:p>
        </p:txBody>
      </p:sp>
      <p:sp>
        <p:nvSpPr>
          <p:cNvPr id="27651" name="Rectangle 3"/>
          <p:cNvSpPr>
            <a:spLocks noGrp="1" noChangeArrowheads="1"/>
          </p:cNvSpPr>
          <p:nvPr>
            <p:ph type="body" idx="1"/>
          </p:nvPr>
        </p:nvSpPr>
        <p:spPr>
          <a:xfrm>
            <a:off x="198438" y="1568450"/>
            <a:ext cx="3335337" cy="1897063"/>
          </a:xfrm>
        </p:spPr>
        <p:txBody>
          <a:bodyPr/>
          <a:lstStyle/>
          <a:p>
            <a:pPr>
              <a:buFont typeface="Monotype Sorts" pitchFamily="2" charset="2"/>
              <a:buNone/>
            </a:pPr>
            <a:r>
              <a:rPr lang="en-US" sz="2400" smtClean="0">
                <a:sym typeface="Math B" pitchFamily="2" charset="2"/>
              </a:rPr>
              <a:t/>
            </a:r>
            <a:br>
              <a:rPr lang="en-US" sz="2400" smtClean="0">
                <a:sym typeface="Math B" pitchFamily="2" charset="2"/>
              </a:rPr>
            </a:br>
            <a:r>
              <a:rPr lang="en-US" sz="2400" smtClean="0">
                <a:sym typeface="Math B" pitchFamily="2" charset="2"/>
              </a:rPr>
              <a:t>[x := 1]</a:t>
            </a:r>
            <a:r>
              <a:rPr lang="en-US" sz="2400" baseline="30000" smtClean="0">
                <a:sym typeface="Math B" pitchFamily="2" charset="2"/>
              </a:rPr>
              <a:t>1</a:t>
            </a:r>
            <a:r>
              <a:rPr lang="en-US" sz="2400" smtClean="0">
                <a:sym typeface="Math B" pitchFamily="2" charset="2"/>
              </a:rPr>
              <a:t> ;</a:t>
            </a:r>
            <a:br>
              <a:rPr lang="en-US" sz="2400" smtClean="0">
                <a:sym typeface="Math B" pitchFamily="2" charset="2"/>
              </a:rPr>
            </a:br>
            <a:r>
              <a:rPr lang="en-US" sz="2400" smtClean="0">
                <a:sym typeface="Math B" pitchFamily="2" charset="2"/>
              </a:rPr>
              <a:t>while [x </a:t>
            </a:r>
            <a:r>
              <a:rPr lang="en-US" smtClean="0">
                <a:sym typeface="Symbol" pitchFamily="18" charset="2"/>
              </a:rPr>
              <a:t> 1000]</a:t>
            </a:r>
            <a:r>
              <a:rPr lang="en-US" baseline="30000" smtClean="0">
                <a:sym typeface="Symbol" pitchFamily="18" charset="2"/>
              </a:rPr>
              <a:t>2</a:t>
            </a:r>
            <a:r>
              <a:rPr lang="en-US" smtClean="0">
                <a:sym typeface="Symbol" pitchFamily="18" charset="2"/>
              </a:rPr>
              <a:t> do</a:t>
            </a:r>
            <a:br>
              <a:rPr lang="en-US" smtClean="0">
                <a:sym typeface="Symbol" pitchFamily="18" charset="2"/>
              </a:rPr>
            </a:br>
            <a:r>
              <a:rPr lang="en-US" smtClean="0">
                <a:sym typeface="Symbol" pitchFamily="18" charset="2"/>
              </a:rPr>
              <a:t>     [x := x + 1;]</a:t>
            </a:r>
            <a:r>
              <a:rPr lang="en-US" baseline="30000" smtClean="0">
                <a:sym typeface="Symbol" pitchFamily="18" charset="2"/>
              </a:rPr>
              <a:t>3</a:t>
            </a:r>
            <a:r>
              <a:rPr lang="en-US" smtClean="0">
                <a:sym typeface="Symbol" pitchFamily="18" charset="2"/>
              </a:rPr>
              <a:t>       </a:t>
            </a:r>
          </a:p>
        </p:txBody>
      </p:sp>
      <p:sp>
        <p:nvSpPr>
          <p:cNvPr id="233476" name="Text Box 4"/>
          <p:cNvSpPr txBox="1">
            <a:spLocks noChangeArrowheads="1"/>
          </p:cNvSpPr>
          <p:nvPr/>
        </p:nvSpPr>
        <p:spPr bwMode="auto">
          <a:xfrm>
            <a:off x="3630613" y="1568450"/>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En(1</a:t>
            </a:r>
            <a:r>
              <a:rPr lang="en-US" sz="2000" dirty="0">
                <a:solidFill>
                  <a:schemeClr val="tx1"/>
                </a:solidFill>
              </a:rPr>
              <a:t>) = [</a:t>
            </a:r>
            <a:r>
              <a:rPr lang="en-US" sz="2000" dirty="0" err="1">
                <a:solidFill>
                  <a:schemeClr val="tx1"/>
                </a:solidFill>
              </a:rPr>
              <a:t>minint,maxint</a:t>
            </a:r>
            <a:r>
              <a:rPr lang="en-US" sz="2000" dirty="0">
                <a:solidFill>
                  <a:schemeClr val="tx1"/>
                </a:solidFill>
                <a:sym typeface="Math C" pitchFamily="2" charset="2"/>
              </a:rPr>
              <a:t>]  </a:t>
            </a:r>
          </a:p>
          <a:p>
            <a:pPr algn="l">
              <a:buFont typeface="Monotype Sorts" pitchFamily="2" charset="2"/>
              <a:buNone/>
            </a:pPr>
            <a:r>
              <a:rPr lang="en-US" sz="2000" dirty="0" smtClean="0">
                <a:solidFill>
                  <a:schemeClr val="tx1"/>
                </a:solidFill>
                <a:sym typeface="Math C" pitchFamily="2" charset="2"/>
              </a:rPr>
              <a:t>Ex(1</a:t>
            </a:r>
            <a:r>
              <a:rPr lang="en-US" sz="2000" dirty="0">
                <a:solidFill>
                  <a:schemeClr val="tx1"/>
                </a:solidFill>
                <a:sym typeface="Math C" pitchFamily="2" charset="2"/>
              </a:rPr>
              <a:t>) = [1,1]</a:t>
            </a:r>
          </a:p>
        </p:txBody>
      </p:sp>
      <p:sp>
        <p:nvSpPr>
          <p:cNvPr id="233477" name="Text Box 5"/>
          <p:cNvSpPr txBox="1">
            <a:spLocks noChangeArrowheads="1"/>
          </p:cNvSpPr>
          <p:nvPr/>
        </p:nvSpPr>
        <p:spPr bwMode="auto">
          <a:xfrm>
            <a:off x="3630613" y="2611438"/>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En(2</a:t>
            </a:r>
            <a:r>
              <a:rPr lang="en-US" sz="2000" dirty="0">
                <a:solidFill>
                  <a:schemeClr val="tx1"/>
                </a:solidFill>
              </a:rPr>
              <a:t>) = </a:t>
            </a:r>
            <a:r>
              <a:rPr lang="en-US" sz="2000" dirty="0" smtClean="0">
                <a:solidFill>
                  <a:schemeClr val="tx1"/>
                </a:solidFill>
              </a:rPr>
              <a:t>En(1</a:t>
            </a:r>
            <a:r>
              <a:rPr lang="en-US" sz="2000" dirty="0">
                <a:solidFill>
                  <a:schemeClr val="tx1"/>
                </a:solidFill>
              </a:rPr>
              <a:t>) </a:t>
            </a:r>
            <a:r>
              <a:rPr lang="en-US" sz="2000" dirty="0">
                <a:solidFill>
                  <a:schemeClr val="tx1"/>
                </a:solidFill>
                <a:sym typeface="Math B" pitchFamily="2" charset="2"/>
              </a:rPr>
              <a:t> </a:t>
            </a:r>
            <a:r>
              <a:rPr lang="en-US" sz="2000" dirty="0" smtClean="0">
                <a:solidFill>
                  <a:schemeClr val="tx1"/>
                </a:solidFill>
                <a:sym typeface="Math B" pitchFamily="2" charset="2"/>
              </a:rPr>
              <a:t>En(3</a:t>
            </a:r>
            <a:r>
              <a:rPr lang="en-US" sz="2000" dirty="0">
                <a:solidFill>
                  <a:schemeClr val="tx1"/>
                </a:solidFill>
                <a:sym typeface="Math B" pitchFamily="2" charset="2"/>
              </a:rPr>
              <a:t>)</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Ex(2</a:t>
            </a:r>
            <a:r>
              <a:rPr lang="en-US" sz="2000" dirty="0">
                <a:solidFill>
                  <a:schemeClr val="tx1"/>
                </a:solidFill>
                <a:sym typeface="Math C" pitchFamily="2" charset="2"/>
              </a:rPr>
              <a:t>) = </a:t>
            </a:r>
            <a:r>
              <a:rPr lang="en-US" sz="2000" dirty="0" smtClean="0">
                <a:solidFill>
                  <a:schemeClr val="tx1"/>
                </a:solidFill>
                <a:sym typeface="Math C" pitchFamily="2" charset="2"/>
              </a:rPr>
              <a:t>En(2</a:t>
            </a:r>
            <a:r>
              <a:rPr lang="en-US" sz="2000" dirty="0">
                <a:solidFill>
                  <a:schemeClr val="tx1"/>
                </a:solidFill>
                <a:sym typeface="Math C" pitchFamily="2" charset="2"/>
              </a:rPr>
              <a:t>)</a:t>
            </a:r>
          </a:p>
        </p:txBody>
      </p:sp>
      <p:grpSp>
        <p:nvGrpSpPr>
          <p:cNvPr id="2" name="Group 6"/>
          <p:cNvGrpSpPr>
            <a:grpSpLocks/>
          </p:cNvGrpSpPr>
          <p:nvPr/>
        </p:nvGrpSpPr>
        <p:grpSpPr bwMode="auto">
          <a:xfrm>
            <a:off x="381000" y="4017963"/>
            <a:ext cx="3328988" cy="2392362"/>
            <a:chOff x="548" y="2406"/>
            <a:chExt cx="2097" cy="1507"/>
          </a:xfrm>
        </p:grpSpPr>
        <p:sp>
          <p:nvSpPr>
            <p:cNvPr id="27657" name="Rectangle 7"/>
            <p:cNvSpPr>
              <a:spLocks noChangeArrowheads="1"/>
            </p:cNvSpPr>
            <p:nvPr/>
          </p:nvSpPr>
          <p:spPr bwMode="auto">
            <a:xfrm>
              <a:off x="736" y="2406"/>
              <a:ext cx="667"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dirty="0">
                  <a:solidFill>
                    <a:schemeClr val="tx1"/>
                  </a:solidFill>
                </a:rPr>
                <a:t>[x:=1]</a:t>
              </a:r>
              <a:r>
                <a:rPr lang="en-US" baseline="30000" dirty="0">
                  <a:solidFill>
                    <a:schemeClr val="tx1"/>
                  </a:solidFill>
                </a:rPr>
                <a:t>1</a:t>
              </a:r>
            </a:p>
          </p:txBody>
        </p:sp>
        <p:sp>
          <p:nvSpPr>
            <p:cNvPr id="27658" name="Rectangle 8"/>
            <p:cNvSpPr>
              <a:spLocks noChangeArrowheads="1"/>
            </p:cNvSpPr>
            <p:nvPr/>
          </p:nvSpPr>
          <p:spPr bwMode="auto">
            <a:xfrm>
              <a:off x="548" y="2991"/>
              <a:ext cx="1043"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a:t>
              </a:r>
              <a:r>
                <a:rPr lang="en-US">
                  <a:solidFill>
                    <a:schemeClr val="tx1"/>
                  </a:solidFill>
                  <a:sym typeface="Symbol" pitchFamily="18" charset="2"/>
                </a:rPr>
                <a:t> 1000]</a:t>
              </a:r>
              <a:r>
                <a:rPr lang="en-US" baseline="30000">
                  <a:solidFill>
                    <a:schemeClr val="tx1"/>
                  </a:solidFill>
                  <a:sym typeface="Symbol" pitchFamily="18" charset="2"/>
                </a:rPr>
                <a:t>2</a:t>
              </a:r>
              <a:r>
                <a:rPr lang="en-US">
                  <a:solidFill>
                    <a:schemeClr val="tx1"/>
                  </a:solidFill>
                  <a:sym typeface="Symbol" pitchFamily="18" charset="2"/>
                </a:rPr>
                <a:t> </a:t>
              </a:r>
            </a:p>
          </p:txBody>
        </p:sp>
        <p:sp>
          <p:nvSpPr>
            <p:cNvPr id="27659" name="Rectangle 9"/>
            <p:cNvSpPr>
              <a:spLocks noChangeArrowheads="1"/>
            </p:cNvSpPr>
            <p:nvPr/>
          </p:nvSpPr>
          <p:spPr bwMode="auto">
            <a:xfrm>
              <a:off x="562" y="3619"/>
              <a:ext cx="1015"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 x+1</a:t>
              </a:r>
              <a:r>
                <a:rPr lang="en-US">
                  <a:solidFill>
                    <a:schemeClr val="tx1"/>
                  </a:solidFill>
                  <a:sym typeface="Symbol" pitchFamily="18" charset="2"/>
                </a:rPr>
                <a:t>]</a:t>
              </a:r>
              <a:r>
                <a:rPr lang="en-US" baseline="30000">
                  <a:solidFill>
                    <a:schemeClr val="tx1"/>
                  </a:solidFill>
                  <a:sym typeface="Symbol" pitchFamily="18" charset="2"/>
                </a:rPr>
                <a:t>3</a:t>
              </a:r>
              <a:r>
                <a:rPr lang="en-US">
                  <a:solidFill>
                    <a:schemeClr val="tx1"/>
                  </a:solidFill>
                  <a:sym typeface="Symbol" pitchFamily="18" charset="2"/>
                </a:rPr>
                <a:t> </a:t>
              </a:r>
            </a:p>
          </p:txBody>
        </p:sp>
        <p:sp>
          <p:nvSpPr>
            <p:cNvPr id="27660" name="Line 10"/>
            <p:cNvSpPr>
              <a:spLocks noChangeShapeType="1"/>
            </p:cNvSpPr>
            <p:nvPr/>
          </p:nvSpPr>
          <p:spPr bwMode="auto">
            <a:xfrm>
              <a:off x="1004" y="2700"/>
              <a:ext cx="17" cy="291"/>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1" name="Line 11"/>
            <p:cNvSpPr>
              <a:spLocks noChangeShapeType="1"/>
            </p:cNvSpPr>
            <p:nvPr/>
          </p:nvSpPr>
          <p:spPr bwMode="auto">
            <a:xfrm>
              <a:off x="1021" y="3285"/>
              <a:ext cx="0" cy="334"/>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2" name="Rectangle 12"/>
            <p:cNvSpPr>
              <a:spLocks noChangeArrowheads="1"/>
            </p:cNvSpPr>
            <p:nvPr/>
          </p:nvSpPr>
          <p:spPr bwMode="auto">
            <a:xfrm>
              <a:off x="2044" y="2991"/>
              <a:ext cx="601"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[exit]</a:t>
              </a:r>
              <a:r>
                <a:rPr lang="en-US" baseline="30000">
                  <a:solidFill>
                    <a:schemeClr val="tx1"/>
                  </a:solidFill>
                </a:rPr>
                <a:t>4</a:t>
              </a:r>
            </a:p>
          </p:txBody>
        </p:sp>
        <p:sp>
          <p:nvSpPr>
            <p:cNvPr id="27663" name="Line 13"/>
            <p:cNvSpPr>
              <a:spLocks noChangeShapeType="1"/>
            </p:cNvSpPr>
            <p:nvPr/>
          </p:nvSpPr>
          <p:spPr bwMode="auto">
            <a:xfrm>
              <a:off x="1591" y="3133"/>
              <a:ext cx="549" cy="18"/>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cxnSp>
          <p:nvCxnSpPr>
            <p:cNvPr id="27664" name="AutoShape 14"/>
            <p:cNvCxnSpPr>
              <a:cxnSpLocks noChangeShapeType="1"/>
              <a:stCxn id="27659" idx="1"/>
              <a:endCxn id="27658" idx="1"/>
            </p:cNvCxnSpPr>
            <p:nvPr/>
          </p:nvCxnSpPr>
          <p:spPr bwMode="auto">
            <a:xfrm rot="10800000">
              <a:off x="548" y="3138"/>
              <a:ext cx="14" cy="628"/>
            </a:xfrm>
            <a:prstGeom prst="curvedConnector3">
              <a:avLst>
                <a:gd name="adj1" fmla="val 1128569"/>
              </a:avLst>
            </a:prstGeom>
            <a:noFill/>
            <a:ln w="9525">
              <a:solidFill>
                <a:schemeClr val="tx1"/>
              </a:solidFill>
              <a:round/>
              <a:headEnd/>
              <a:tailEnd type="triangle" w="med" len="med"/>
            </a:ln>
          </p:spPr>
        </p:cxnSp>
      </p:grpSp>
      <p:sp>
        <p:nvSpPr>
          <p:cNvPr id="233487" name="Text Box 15"/>
          <p:cNvSpPr txBox="1">
            <a:spLocks noChangeArrowheads="1"/>
          </p:cNvSpPr>
          <p:nvPr/>
        </p:nvSpPr>
        <p:spPr bwMode="auto">
          <a:xfrm>
            <a:off x="3630613" y="38195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En(3</a:t>
            </a:r>
            <a:r>
              <a:rPr lang="en-US" sz="2000" dirty="0">
                <a:solidFill>
                  <a:schemeClr val="tx1"/>
                </a:solidFill>
              </a:rPr>
              <a:t>) = </a:t>
            </a:r>
            <a:endParaRPr lang="en-US" sz="2000" dirty="0" smtClean="0">
              <a:solidFill>
                <a:schemeClr val="tx1"/>
              </a:solidFill>
            </a:endParaRPr>
          </a:p>
          <a:p>
            <a:pPr algn="l">
              <a:buFont typeface="Monotype Sorts" pitchFamily="2" charset="2"/>
              <a:buNone/>
            </a:pPr>
            <a:r>
              <a:rPr lang="en-US" sz="2000" dirty="0" smtClean="0">
                <a:solidFill>
                  <a:schemeClr val="tx1"/>
                </a:solidFill>
                <a:sym typeface="Math C" pitchFamily="2" charset="2"/>
              </a:rPr>
              <a:t>Ex(3</a:t>
            </a:r>
            <a:r>
              <a:rPr lang="en-US" sz="2000" dirty="0">
                <a:solidFill>
                  <a:schemeClr val="tx1"/>
                </a:solidFill>
                <a:sym typeface="Math C" pitchFamily="2" charset="2"/>
              </a:rPr>
              <a:t>) = </a:t>
            </a:r>
            <a:r>
              <a:rPr lang="en-US" sz="2000" dirty="0" smtClean="0">
                <a:solidFill>
                  <a:schemeClr val="tx1"/>
                </a:solidFill>
                <a:sym typeface="Math C" pitchFamily="2" charset="2"/>
              </a:rPr>
              <a:t>En(3</a:t>
            </a:r>
            <a:r>
              <a:rPr lang="en-US" sz="2000" dirty="0">
                <a:solidFill>
                  <a:schemeClr val="tx1"/>
                </a:solidFill>
                <a:sym typeface="Math C" pitchFamily="2" charset="2"/>
              </a:rPr>
              <a:t>)+[1,1]</a:t>
            </a:r>
          </a:p>
        </p:txBody>
      </p:sp>
      <p:sp>
        <p:nvSpPr>
          <p:cNvPr id="233488" name="Text Box 16"/>
          <p:cNvSpPr txBox="1">
            <a:spLocks noChangeArrowheads="1"/>
          </p:cNvSpPr>
          <p:nvPr/>
        </p:nvSpPr>
        <p:spPr bwMode="auto">
          <a:xfrm>
            <a:off x="3630613" y="54959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En(4</a:t>
            </a:r>
            <a:r>
              <a:rPr lang="en-US" sz="2000" dirty="0">
                <a:solidFill>
                  <a:schemeClr val="tx1"/>
                </a:solidFill>
              </a:rPr>
              <a:t>) = </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Ex(4</a:t>
            </a:r>
            <a:r>
              <a:rPr lang="en-US" sz="2000" dirty="0">
                <a:solidFill>
                  <a:schemeClr val="tx1"/>
                </a:solidFill>
                <a:sym typeface="Math C" pitchFamily="2" charset="2"/>
              </a:rPr>
              <a:t>) = </a:t>
            </a:r>
            <a:r>
              <a:rPr lang="en-US" sz="2000" dirty="0" smtClean="0">
                <a:solidFill>
                  <a:schemeClr val="tx1"/>
                </a:solidFill>
                <a:sym typeface="Math C" pitchFamily="2" charset="2"/>
              </a:rPr>
              <a:t>En(4</a:t>
            </a:r>
            <a:r>
              <a:rPr lang="en-US" sz="2000" dirty="0">
                <a:solidFill>
                  <a:schemeClr val="tx1"/>
                </a:solidFill>
                <a:sym typeface="Math C"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7" grpId="0"/>
      <p:bldP spid="233487" grpId="0"/>
      <p:bldP spid="23348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Abstract Interpretation of Meets</a:t>
            </a:r>
            <a:endParaRPr lang="en-US" dirty="0"/>
          </a:p>
        </p:txBody>
      </p:sp>
      <p:cxnSp>
        <p:nvCxnSpPr>
          <p:cNvPr id="8" name="Straight Connector 7"/>
          <p:cNvCxnSpPr/>
          <p:nvPr/>
        </p:nvCxnSpPr>
        <p:spPr>
          <a:xfrm>
            <a:off x="831273" y="2517569"/>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44385" y="2303814"/>
            <a:ext cx="605642" cy="461665"/>
          </a:xfrm>
          <a:prstGeom prst="rect">
            <a:avLst/>
          </a:prstGeom>
          <a:noFill/>
        </p:spPr>
        <p:txBody>
          <a:bodyPr wrap="square" rtlCol="0">
            <a:spAutoFit/>
          </a:bodyPr>
          <a:lstStyle/>
          <a:p>
            <a:r>
              <a:rPr lang="en-US" dirty="0" smtClean="0">
                <a:solidFill>
                  <a:schemeClr val="tx1"/>
                </a:solidFill>
              </a:rPr>
              <a:t>l</a:t>
            </a:r>
            <a:r>
              <a:rPr lang="en-US" baseline="-25000" dirty="0" smtClean="0">
                <a:solidFill>
                  <a:schemeClr val="tx1"/>
                </a:solidFill>
              </a:rPr>
              <a:t>1</a:t>
            </a:r>
            <a:endParaRPr lang="en-US" baseline="-25000" dirty="0">
              <a:solidFill>
                <a:schemeClr val="tx1"/>
              </a:solidFill>
            </a:endParaRPr>
          </a:p>
        </p:txBody>
      </p:sp>
      <p:sp>
        <p:nvSpPr>
          <p:cNvPr id="10" name="TextBox 9"/>
          <p:cNvSpPr txBox="1"/>
          <p:nvPr/>
        </p:nvSpPr>
        <p:spPr>
          <a:xfrm>
            <a:off x="3228052" y="2313713"/>
            <a:ext cx="605642" cy="461665"/>
          </a:xfrm>
          <a:prstGeom prst="rect">
            <a:avLst/>
          </a:prstGeom>
          <a:noFill/>
        </p:spPr>
        <p:txBody>
          <a:bodyPr wrap="square" rtlCol="0">
            <a:spAutoFit/>
          </a:bodyPr>
          <a:lstStyle/>
          <a:p>
            <a:r>
              <a:rPr lang="en-US" dirty="0" smtClean="0">
                <a:solidFill>
                  <a:schemeClr val="tx1"/>
                </a:solidFill>
              </a:rPr>
              <a:t>u</a:t>
            </a:r>
            <a:r>
              <a:rPr lang="en-US" baseline="-25000" dirty="0" smtClean="0">
                <a:solidFill>
                  <a:schemeClr val="tx1"/>
                </a:solidFill>
              </a:rPr>
              <a:t>1</a:t>
            </a:r>
            <a:endParaRPr lang="en-US" baseline="-25000" dirty="0">
              <a:solidFill>
                <a:schemeClr val="tx1"/>
              </a:solidFill>
            </a:endParaRPr>
          </a:p>
        </p:txBody>
      </p:sp>
      <p:cxnSp>
        <p:nvCxnSpPr>
          <p:cNvPr id="20" name="Straight Connector 19"/>
          <p:cNvCxnSpPr/>
          <p:nvPr/>
        </p:nvCxnSpPr>
        <p:spPr>
          <a:xfrm>
            <a:off x="3135086" y="2396842"/>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9361" y="2396842"/>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34923" y="2539344"/>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48035" y="2325589"/>
            <a:ext cx="605642" cy="461665"/>
          </a:xfrm>
          <a:prstGeom prst="rect">
            <a:avLst/>
          </a:prstGeom>
          <a:noFill/>
        </p:spPr>
        <p:txBody>
          <a:bodyPr wrap="square" rtlCol="0">
            <a:spAutoFit/>
          </a:bodyPr>
          <a:lstStyle/>
          <a:p>
            <a:r>
              <a:rPr lang="en-US" dirty="0" smtClean="0">
                <a:solidFill>
                  <a:schemeClr val="tx1"/>
                </a:solidFill>
              </a:rPr>
              <a:t>l</a:t>
            </a:r>
            <a:r>
              <a:rPr lang="en-US" baseline="-25000" dirty="0" smtClean="0">
                <a:solidFill>
                  <a:schemeClr val="tx1"/>
                </a:solidFill>
              </a:rPr>
              <a:t>2</a:t>
            </a:r>
            <a:endParaRPr lang="en-US" baseline="-25000" dirty="0">
              <a:solidFill>
                <a:schemeClr val="tx1"/>
              </a:solidFill>
            </a:endParaRPr>
          </a:p>
        </p:txBody>
      </p:sp>
      <p:sp>
        <p:nvSpPr>
          <p:cNvPr id="25" name="TextBox 24"/>
          <p:cNvSpPr txBox="1"/>
          <p:nvPr/>
        </p:nvSpPr>
        <p:spPr>
          <a:xfrm>
            <a:off x="7631702" y="2335488"/>
            <a:ext cx="605642" cy="461665"/>
          </a:xfrm>
          <a:prstGeom prst="rect">
            <a:avLst/>
          </a:prstGeom>
          <a:noFill/>
        </p:spPr>
        <p:txBody>
          <a:bodyPr wrap="square" rtlCol="0">
            <a:spAutoFit/>
          </a:bodyPr>
          <a:lstStyle/>
          <a:p>
            <a:r>
              <a:rPr lang="en-US" dirty="0" smtClean="0">
                <a:solidFill>
                  <a:schemeClr val="tx1"/>
                </a:solidFill>
              </a:rPr>
              <a:t>u</a:t>
            </a:r>
            <a:r>
              <a:rPr lang="en-US" baseline="-25000" dirty="0" smtClean="0">
                <a:solidFill>
                  <a:schemeClr val="tx1"/>
                </a:solidFill>
              </a:rPr>
              <a:t>2</a:t>
            </a:r>
            <a:endParaRPr lang="en-US" baseline="-25000" dirty="0">
              <a:solidFill>
                <a:schemeClr val="tx1"/>
              </a:solidFill>
            </a:endParaRPr>
          </a:p>
        </p:txBody>
      </p:sp>
      <p:cxnSp>
        <p:nvCxnSpPr>
          <p:cNvPr id="26" name="Straight Connector 25"/>
          <p:cNvCxnSpPr/>
          <p:nvPr/>
        </p:nvCxnSpPr>
        <p:spPr>
          <a:xfrm>
            <a:off x="7538736" y="2418617"/>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233011" y="2418617"/>
            <a:ext cx="0" cy="261257"/>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555556" y="1684320"/>
            <a:ext cx="1472541" cy="461665"/>
          </a:xfrm>
          <a:prstGeom prst="rect">
            <a:avLst/>
          </a:prstGeom>
          <a:noFill/>
        </p:spPr>
        <p:txBody>
          <a:bodyPr wrap="square" rtlCol="0">
            <a:spAutoFit/>
          </a:bodyPr>
          <a:lstStyle/>
          <a:p>
            <a:r>
              <a:rPr lang="en-US" dirty="0" smtClean="0">
                <a:solidFill>
                  <a:schemeClr val="tx1"/>
                </a:solidFill>
              </a:rPr>
              <a:t>assume</a:t>
            </a:r>
            <a:endParaRPr lang="en-US" dirty="0">
              <a:solidFill>
                <a:schemeClr val="tx1"/>
              </a:solidFill>
            </a:endParaRPr>
          </a:p>
        </p:txBody>
      </p:sp>
      <p:grpSp>
        <p:nvGrpSpPr>
          <p:cNvPr id="2" name="Group 34"/>
          <p:cNvGrpSpPr/>
          <p:nvPr/>
        </p:nvGrpSpPr>
        <p:grpSpPr>
          <a:xfrm>
            <a:off x="700644" y="4180114"/>
            <a:ext cx="5961413" cy="568543"/>
            <a:chOff x="700644" y="4180114"/>
            <a:chExt cx="5961413" cy="568543"/>
          </a:xfrm>
        </p:grpSpPr>
        <p:cxnSp>
          <p:nvCxnSpPr>
            <p:cNvPr id="29" name="Straight Connector 28"/>
            <p:cNvCxnSpPr/>
            <p:nvPr/>
          </p:nvCxnSpPr>
          <p:spPr>
            <a:xfrm>
              <a:off x="2454198" y="4449244"/>
              <a:ext cx="2303813" cy="11875"/>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00644" y="4180114"/>
              <a:ext cx="1872308" cy="461665"/>
            </a:xfrm>
            <a:prstGeom prst="rect">
              <a:avLst/>
            </a:prstGeom>
            <a:noFill/>
          </p:spPr>
          <p:txBody>
            <a:bodyPr wrap="square" rtlCol="0">
              <a:spAutoFit/>
            </a:bodyPr>
            <a:lstStyle/>
            <a:p>
              <a:r>
                <a:rPr lang="en-US" dirty="0" smtClean="0">
                  <a:solidFill>
                    <a:schemeClr val="tx1"/>
                  </a:solidFill>
                </a:rPr>
                <a:t>max l</a:t>
              </a:r>
              <a:r>
                <a:rPr lang="en-US" baseline="-25000" dirty="0" smtClean="0">
                  <a:solidFill>
                    <a:schemeClr val="tx1"/>
                  </a:solidFill>
                </a:rPr>
                <a:t>1</a:t>
              </a:r>
              <a:r>
                <a:rPr lang="en-US" dirty="0" smtClean="0">
                  <a:solidFill>
                    <a:schemeClr val="tx1"/>
                  </a:solidFill>
                </a:rPr>
                <a:t>, l</a:t>
              </a:r>
              <a:r>
                <a:rPr lang="en-US" baseline="-25000" dirty="0" smtClean="0">
                  <a:solidFill>
                    <a:schemeClr val="tx1"/>
                  </a:solidFill>
                </a:rPr>
                <a:t>2</a:t>
              </a:r>
              <a:endParaRPr lang="en-US" dirty="0">
                <a:solidFill>
                  <a:schemeClr val="tx1"/>
                </a:solidFill>
              </a:endParaRPr>
            </a:p>
          </p:txBody>
        </p:sp>
        <p:sp>
          <p:nvSpPr>
            <p:cNvPr id="31" name="TextBox 30"/>
            <p:cNvSpPr txBox="1"/>
            <p:nvPr/>
          </p:nvSpPr>
          <p:spPr>
            <a:xfrm>
              <a:off x="4850977" y="4286992"/>
              <a:ext cx="1811080" cy="461665"/>
            </a:xfrm>
            <a:prstGeom prst="rect">
              <a:avLst/>
            </a:prstGeom>
            <a:noFill/>
          </p:spPr>
          <p:txBody>
            <a:bodyPr wrap="square" rtlCol="0">
              <a:spAutoFit/>
            </a:bodyPr>
            <a:lstStyle/>
            <a:p>
              <a:r>
                <a:rPr lang="en-US" dirty="0" smtClean="0">
                  <a:solidFill>
                    <a:schemeClr val="tx1"/>
                  </a:solidFill>
                </a:rPr>
                <a:t>min u</a:t>
              </a:r>
              <a:r>
                <a:rPr lang="en-US" baseline="-25000" dirty="0" smtClean="0">
                  <a:solidFill>
                    <a:schemeClr val="tx1"/>
                  </a:solidFill>
                </a:rPr>
                <a:t>1</a:t>
              </a:r>
              <a:r>
                <a:rPr lang="en-US" dirty="0" smtClean="0">
                  <a:solidFill>
                    <a:schemeClr val="tx1"/>
                  </a:solidFill>
                </a:rPr>
                <a:t>,u</a:t>
              </a:r>
              <a:r>
                <a:rPr lang="en-US" baseline="-25000" dirty="0" smtClean="0">
                  <a:solidFill>
                    <a:schemeClr val="tx1"/>
                  </a:solidFill>
                </a:rPr>
                <a:t>2</a:t>
              </a:r>
              <a:endParaRPr lang="en-US" dirty="0">
                <a:solidFill>
                  <a:schemeClr val="tx1"/>
                </a:solidFill>
              </a:endParaRPr>
            </a:p>
          </p:txBody>
        </p:sp>
        <p:cxnSp>
          <p:nvCxnSpPr>
            <p:cNvPr id="32" name="Straight Connector 31"/>
            <p:cNvCxnSpPr/>
            <p:nvPr/>
          </p:nvCxnSpPr>
          <p:spPr>
            <a:xfrm>
              <a:off x="4758011" y="4328517"/>
              <a:ext cx="0" cy="2612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52286" y="4328517"/>
              <a:ext cx="0" cy="2612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2834208" y="3522968"/>
            <a:ext cx="1472541" cy="461665"/>
          </a:xfrm>
          <a:prstGeom prst="rect">
            <a:avLst/>
          </a:prstGeom>
          <a:noFill/>
        </p:spPr>
        <p:txBody>
          <a:bodyPr wrap="square" rtlCol="0">
            <a:spAutoFit/>
          </a:bodyPr>
          <a:lstStyle/>
          <a:p>
            <a:r>
              <a:rPr lang="en-US" dirty="0" smtClean="0">
                <a:solidFill>
                  <a:schemeClr val="tx1"/>
                </a:solidFill>
                <a:sym typeface="Math B"/>
              </a:rPr>
              <a:t></a:t>
            </a:r>
            <a:endParaRPr lang="en-US" dirty="0">
              <a:solidFill>
                <a:schemeClr val="tx1"/>
              </a:solidFill>
            </a:endParaRPr>
          </a:p>
        </p:txBody>
      </p:sp>
      <p:sp>
        <p:nvSpPr>
          <p:cNvPr id="36" name="TextBox 35"/>
          <p:cNvSpPr txBox="1"/>
          <p:nvPr/>
        </p:nvSpPr>
        <p:spPr>
          <a:xfrm>
            <a:off x="1045029" y="5628903"/>
            <a:ext cx="6673932" cy="461665"/>
          </a:xfrm>
          <a:prstGeom prst="rect">
            <a:avLst/>
          </a:prstGeom>
          <a:noFill/>
        </p:spPr>
        <p:txBody>
          <a:bodyPr wrap="square" rtlCol="0">
            <a:spAutoFit/>
          </a:bodyPr>
          <a:lstStyle/>
          <a:p>
            <a:pPr algn="l"/>
            <a:r>
              <a:rPr lang="en-US" dirty="0" smtClean="0">
                <a:solidFill>
                  <a:schemeClr val="tx1"/>
                </a:solidFill>
              </a:rPr>
              <a:t>[l</a:t>
            </a:r>
            <a:r>
              <a:rPr lang="en-US" baseline="-25000" dirty="0" smtClean="0">
                <a:solidFill>
                  <a:schemeClr val="tx1"/>
                </a:solidFill>
              </a:rPr>
              <a:t>1</a:t>
            </a:r>
            <a:r>
              <a:rPr lang="en-US" dirty="0" smtClean="0">
                <a:solidFill>
                  <a:schemeClr val="tx1"/>
                </a:solidFill>
              </a:rPr>
              <a:t>, u</a:t>
            </a:r>
            <a:r>
              <a:rPr lang="en-US" baseline="-25000" dirty="0" smtClean="0">
                <a:solidFill>
                  <a:schemeClr val="tx1"/>
                </a:solidFill>
              </a:rPr>
              <a:t>1</a:t>
            </a:r>
            <a:r>
              <a:rPr lang="en-US" dirty="0" smtClean="0">
                <a:solidFill>
                  <a:schemeClr val="tx1"/>
                </a:solidFill>
              </a:rPr>
              <a:t>] </a:t>
            </a:r>
            <a:r>
              <a:rPr lang="en-US" dirty="0" smtClean="0">
                <a:solidFill>
                  <a:schemeClr val="tx1"/>
                </a:solidFill>
                <a:sym typeface="Math B"/>
              </a:rPr>
              <a:t></a:t>
            </a:r>
            <a:r>
              <a:rPr lang="en-US" dirty="0" smtClean="0">
                <a:solidFill>
                  <a:schemeClr val="tx1"/>
                </a:solidFill>
              </a:rPr>
              <a:t> [l</a:t>
            </a:r>
            <a:r>
              <a:rPr lang="en-US" baseline="-25000" dirty="0" smtClean="0">
                <a:solidFill>
                  <a:schemeClr val="tx1"/>
                </a:solidFill>
              </a:rPr>
              <a:t>2</a:t>
            </a:r>
            <a:r>
              <a:rPr lang="en-US" dirty="0" smtClean="0">
                <a:solidFill>
                  <a:schemeClr val="tx1"/>
                </a:solidFill>
              </a:rPr>
              <a:t>, u</a:t>
            </a:r>
            <a:r>
              <a:rPr lang="en-US" baseline="-25000" dirty="0" smtClean="0">
                <a:solidFill>
                  <a:schemeClr val="tx1"/>
                </a:solidFill>
              </a:rPr>
              <a:t>2</a:t>
            </a:r>
            <a:r>
              <a:rPr lang="en-US" dirty="0" smtClean="0">
                <a:solidFill>
                  <a:schemeClr val="tx1"/>
                </a:solidFill>
              </a:rPr>
              <a:t>] =[max(l</a:t>
            </a:r>
            <a:r>
              <a:rPr lang="en-US" baseline="-25000" dirty="0" smtClean="0">
                <a:solidFill>
                  <a:schemeClr val="tx1"/>
                </a:solidFill>
              </a:rPr>
              <a:t>1</a:t>
            </a:r>
            <a:r>
              <a:rPr lang="en-US" dirty="0" smtClean="0">
                <a:solidFill>
                  <a:schemeClr val="tx1"/>
                </a:solidFill>
              </a:rPr>
              <a:t>, l</a:t>
            </a:r>
            <a:r>
              <a:rPr lang="en-US" baseline="-25000" dirty="0" smtClean="0">
                <a:solidFill>
                  <a:schemeClr val="tx1"/>
                </a:solidFill>
              </a:rPr>
              <a:t>2</a:t>
            </a:r>
            <a:r>
              <a:rPr lang="en-US" dirty="0" smtClean="0">
                <a:solidFill>
                  <a:schemeClr val="tx1"/>
                </a:solidFill>
              </a:rPr>
              <a:t>), min (u</a:t>
            </a:r>
            <a:r>
              <a:rPr lang="en-US" baseline="-25000" dirty="0" smtClean="0">
                <a:solidFill>
                  <a:schemeClr val="tx1"/>
                </a:solidFill>
              </a:rPr>
              <a:t>1</a:t>
            </a:r>
            <a:r>
              <a:rPr lang="en-US" dirty="0" smtClean="0">
                <a:solidFill>
                  <a:schemeClr val="tx1"/>
                </a:solidFill>
              </a:rPr>
              <a:t>, u</a:t>
            </a:r>
            <a:r>
              <a:rPr lang="en-US" baseline="-25000" dirty="0" smtClean="0">
                <a:solidFill>
                  <a:schemeClr val="tx1"/>
                </a:solidFill>
              </a:rPr>
              <a:t>2</a:t>
            </a:r>
            <a:r>
              <a:rPr lang="en-US" dirty="0" smtClean="0">
                <a:solidFill>
                  <a:schemeClr val="tx1"/>
                </a:solidFill>
              </a:rPr>
              <a:t>)] </a:t>
            </a:r>
            <a:endParaRPr lang="en-US" dirty="0">
              <a:solidFill>
                <a:schemeClr val="tx1"/>
              </a:solidFill>
            </a:endParaRPr>
          </a:p>
        </p:txBody>
      </p:sp>
      <p:sp>
        <p:nvSpPr>
          <p:cNvPr id="35" name="TextBox 34"/>
          <p:cNvSpPr txBox="1"/>
          <p:nvPr/>
        </p:nvSpPr>
        <p:spPr>
          <a:xfrm>
            <a:off x="1124206" y="1682345"/>
            <a:ext cx="1472541" cy="461665"/>
          </a:xfrm>
          <a:prstGeom prst="rect">
            <a:avLst/>
          </a:prstGeom>
          <a:noFill/>
        </p:spPr>
        <p:txBody>
          <a:bodyPr wrap="square" rtlCol="0">
            <a:spAutoFit/>
          </a:bodyPr>
          <a:lstStyle/>
          <a:p>
            <a:r>
              <a:rPr lang="en-US" dirty="0" smtClean="0">
                <a:solidFill>
                  <a:schemeClr val="tx1"/>
                </a:solidFill>
              </a:rPr>
              <a:t>assume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93688"/>
            <a:ext cx="7772400" cy="854075"/>
          </a:xfrm>
        </p:spPr>
        <p:txBody>
          <a:bodyPr/>
          <a:lstStyle/>
          <a:p>
            <a:pPr algn="ctr"/>
            <a:r>
              <a:rPr lang="en-US" sz="4000" dirty="0" smtClean="0"/>
              <a:t>Equations Interval Analysis </a:t>
            </a:r>
          </a:p>
        </p:txBody>
      </p:sp>
      <p:sp>
        <p:nvSpPr>
          <p:cNvPr id="27651" name="Rectangle 3"/>
          <p:cNvSpPr>
            <a:spLocks noGrp="1" noChangeArrowheads="1"/>
          </p:cNvSpPr>
          <p:nvPr>
            <p:ph type="body" idx="1"/>
          </p:nvPr>
        </p:nvSpPr>
        <p:spPr>
          <a:xfrm>
            <a:off x="198438" y="1568450"/>
            <a:ext cx="3335337" cy="1897063"/>
          </a:xfrm>
        </p:spPr>
        <p:txBody>
          <a:bodyPr/>
          <a:lstStyle/>
          <a:p>
            <a:pPr>
              <a:buFont typeface="Monotype Sorts" pitchFamily="2" charset="2"/>
              <a:buNone/>
            </a:pPr>
            <a:r>
              <a:rPr lang="en-US" sz="2400" smtClean="0">
                <a:sym typeface="Math B" pitchFamily="2" charset="2"/>
              </a:rPr>
              <a:t/>
            </a:r>
            <a:br>
              <a:rPr lang="en-US" sz="2400" smtClean="0">
                <a:sym typeface="Math B" pitchFamily="2" charset="2"/>
              </a:rPr>
            </a:br>
            <a:r>
              <a:rPr lang="en-US" sz="2400" smtClean="0">
                <a:sym typeface="Math B" pitchFamily="2" charset="2"/>
              </a:rPr>
              <a:t>[x := 1]</a:t>
            </a:r>
            <a:r>
              <a:rPr lang="en-US" sz="2400" baseline="30000" smtClean="0">
                <a:sym typeface="Math B" pitchFamily="2" charset="2"/>
              </a:rPr>
              <a:t>1</a:t>
            </a:r>
            <a:r>
              <a:rPr lang="en-US" sz="2400" smtClean="0">
                <a:sym typeface="Math B" pitchFamily="2" charset="2"/>
              </a:rPr>
              <a:t> ;</a:t>
            </a:r>
            <a:br>
              <a:rPr lang="en-US" sz="2400" smtClean="0">
                <a:sym typeface="Math B" pitchFamily="2" charset="2"/>
              </a:rPr>
            </a:br>
            <a:r>
              <a:rPr lang="en-US" sz="2400" smtClean="0">
                <a:sym typeface="Math B" pitchFamily="2" charset="2"/>
              </a:rPr>
              <a:t>while [x </a:t>
            </a:r>
            <a:r>
              <a:rPr lang="en-US" smtClean="0">
                <a:sym typeface="Symbol" pitchFamily="18" charset="2"/>
              </a:rPr>
              <a:t> 1000]</a:t>
            </a:r>
            <a:r>
              <a:rPr lang="en-US" baseline="30000" smtClean="0">
                <a:sym typeface="Symbol" pitchFamily="18" charset="2"/>
              </a:rPr>
              <a:t>2</a:t>
            </a:r>
            <a:r>
              <a:rPr lang="en-US" smtClean="0">
                <a:sym typeface="Symbol" pitchFamily="18" charset="2"/>
              </a:rPr>
              <a:t> do</a:t>
            </a:r>
            <a:br>
              <a:rPr lang="en-US" smtClean="0">
                <a:sym typeface="Symbol" pitchFamily="18" charset="2"/>
              </a:rPr>
            </a:br>
            <a:r>
              <a:rPr lang="en-US" smtClean="0">
                <a:sym typeface="Symbol" pitchFamily="18" charset="2"/>
              </a:rPr>
              <a:t>     [x := x + 1;]</a:t>
            </a:r>
            <a:r>
              <a:rPr lang="en-US" baseline="30000" smtClean="0">
                <a:sym typeface="Symbol" pitchFamily="18" charset="2"/>
              </a:rPr>
              <a:t>3</a:t>
            </a:r>
            <a:r>
              <a:rPr lang="en-US" smtClean="0">
                <a:sym typeface="Symbol" pitchFamily="18" charset="2"/>
              </a:rPr>
              <a:t>       </a:t>
            </a:r>
          </a:p>
        </p:txBody>
      </p:sp>
      <p:sp>
        <p:nvSpPr>
          <p:cNvPr id="233476" name="Text Box 4"/>
          <p:cNvSpPr txBox="1">
            <a:spLocks noChangeArrowheads="1"/>
          </p:cNvSpPr>
          <p:nvPr/>
        </p:nvSpPr>
        <p:spPr bwMode="auto">
          <a:xfrm>
            <a:off x="3630613" y="1568450"/>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En(1</a:t>
            </a:r>
            <a:r>
              <a:rPr lang="en-US" sz="2000" dirty="0">
                <a:solidFill>
                  <a:schemeClr val="tx1"/>
                </a:solidFill>
              </a:rPr>
              <a:t>) = [</a:t>
            </a:r>
            <a:r>
              <a:rPr lang="en-US" sz="2000" dirty="0" err="1">
                <a:solidFill>
                  <a:schemeClr val="tx1"/>
                </a:solidFill>
              </a:rPr>
              <a:t>minint</a:t>
            </a:r>
            <a:r>
              <a:rPr lang="en-US" sz="2000" dirty="0" smtClean="0">
                <a:solidFill>
                  <a:schemeClr val="tx1"/>
                </a:solidFill>
              </a:rPr>
              <a:t>, </a:t>
            </a:r>
            <a:r>
              <a:rPr lang="en-US" sz="2000" dirty="0" err="1" smtClean="0">
                <a:solidFill>
                  <a:schemeClr val="tx1"/>
                </a:solidFill>
              </a:rPr>
              <a:t>maxint</a:t>
            </a:r>
            <a:r>
              <a:rPr lang="en-US" sz="2000" dirty="0">
                <a:solidFill>
                  <a:schemeClr val="tx1"/>
                </a:solidFill>
                <a:sym typeface="Math C" pitchFamily="2" charset="2"/>
              </a:rPr>
              <a:t>]  </a:t>
            </a:r>
          </a:p>
          <a:p>
            <a:pPr algn="l">
              <a:buFont typeface="Monotype Sorts" pitchFamily="2" charset="2"/>
              <a:buNone/>
            </a:pPr>
            <a:r>
              <a:rPr lang="en-US" sz="2000" dirty="0" smtClean="0">
                <a:solidFill>
                  <a:schemeClr val="tx1"/>
                </a:solidFill>
                <a:sym typeface="Math C" pitchFamily="2" charset="2"/>
              </a:rPr>
              <a:t>Ex(1</a:t>
            </a:r>
            <a:r>
              <a:rPr lang="en-US" sz="2000" dirty="0">
                <a:solidFill>
                  <a:schemeClr val="tx1"/>
                </a:solidFill>
                <a:sym typeface="Math C" pitchFamily="2" charset="2"/>
              </a:rPr>
              <a:t>) = [1,1]</a:t>
            </a:r>
          </a:p>
        </p:txBody>
      </p:sp>
      <p:sp>
        <p:nvSpPr>
          <p:cNvPr id="233477" name="Text Box 5"/>
          <p:cNvSpPr txBox="1">
            <a:spLocks noChangeArrowheads="1"/>
          </p:cNvSpPr>
          <p:nvPr/>
        </p:nvSpPr>
        <p:spPr bwMode="auto">
          <a:xfrm>
            <a:off x="3630613" y="2611438"/>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En(2</a:t>
            </a:r>
            <a:r>
              <a:rPr lang="en-US" sz="2000" dirty="0">
                <a:solidFill>
                  <a:schemeClr val="tx1"/>
                </a:solidFill>
              </a:rPr>
              <a:t>) = </a:t>
            </a:r>
            <a:r>
              <a:rPr lang="en-US" sz="2000" dirty="0" smtClean="0">
                <a:solidFill>
                  <a:schemeClr val="tx1"/>
                </a:solidFill>
              </a:rPr>
              <a:t>Ex(1</a:t>
            </a:r>
            <a:r>
              <a:rPr lang="en-US" sz="2000" dirty="0">
                <a:solidFill>
                  <a:schemeClr val="tx1"/>
                </a:solidFill>
              </a:rPr>
              <a:t>) </a:t>
            </a:r>
            <a:r>
              <a:rPr lang="en-US" sz="2000" dirty="0">
                <a:solidFill>
                  <a:schemeClr val="tx1"/>
                </a:solidFill>
                <a:sym typeface="Math B" pitchFamily="2" charset="2"/>
              </a:rPr>
              <a:t> </a:t>
            </a:r>
            <a:r>
              <a:rPr lang="en-US" sz="2000" dirty="0" smtClean="0">
                <a:solidFill>
                  <a:schemeClr val="tx1"/>
                </a:solidFill>
                <a:sym typeface="Math B" pitchFamily="2" charset="2"/>
              </a:rPr>
              <a:t>Ex(3</a:t>
            </a:r>
            <a:r>
              <a:rPr lang="en-US" sz="2000" dirty="0">
                <a:solidFill>
                  <a:schemeClr val="tx1"/>
                </a:solidFill>
                <a:sym typeface="Math B" pitchFamily="2" charset="2"/>
              </a:rPr>
              <a:t>)</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Ex(2</a:t>
            </a:r>
            <a:r>
              <a:rPr lang="en-US" sz="2000" dirty="0">
                <a:solidFill>
                  <a:schemeClr val="tx1"/>
                </a:solidFill>
                <a:sym typeface="Math C" pitchFamily="2" charset="2"/>
              </a:rPr>
              <a:t>) = </a:t>
            </a:r>
            <a:r>
              <a:rPr lang="en-US" sz="2000" dirty="0" smtClean="0">
                <a:solidFill>
                  <a:schemeClr val="tx1"/>
                </a:solidFill>
                <a:sym typeface="Math C" pitchFamily="2" charset="2"/>
              </a:rPr>
              <a:t>En(2</a:t>
            </a:r>
            <a:r>
              <a:rPr lang="en-US" sz="2000" dirty="0">
                <a:solidFill>
                  <a:schemeClr val="tx1"/>
                </a:solidFill>
                <a:sym typeface="Math C" pitchFamily="2" charset="2"/>
              </a:rPr>
              <a:t>)</a:t>
            </a:r>
          </a:p>
        </p:txBody>
      </p:sp>
      <p:grpSp>
        <p:nvGrpSpPr>
          <p:cNvPr id="2" name="Group 6"/>
          <p:cNvGrpSpPr>
            <a:grpSpLocks/>
          </p:cNvGrpSpPr>
          <p:nvPr/>
        </p:nvGrpSpPr>
        <p:grpSpPr bwMode="auto">
          <a:xfrm>
            <a:off x="381000" y="4017963"/>
            <a:ext cx="3328988" cy="2392362"/>
            <a:chOff x="548" y="2406"/>
            <a:chExt cx="2097" cy="1507"/>
          </a:xfrm>
        </p:grpSpPr>
        <p:sp>
          <p:nvSpPr>
            <p:cNvPr id="27657" name="Rectangle 7"/>
            <p:cNvSpPr>
              <a:spLocks noChangeArrowheads="1"/>
            </p:cNvSpPr>
            <p:nvPr/>
          </p:nvSpPr>
          <p:spPr bwMode="auto">
            <a:xfrm>
              <a:off x="736" y="2406"/>
              <a:ext cx="667"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[x:=1]</a:t>
              </a:r>
              <a:r>
                <a:rPr lang="en-US" baseline="30000">
                  <a:solidFill>
                    <a:schemeClr val="tx1"/>
                  </a:solidFill>
                </a:rPr>
                <a:t>1</a:t>
              </a:r>
            </a:p>
          </p:txBody>
        </p:sp>
        <p:sp>
          <p:nvSpPr>
            <p:cNvPr id="27658" name="Rectangle 8"/>
            <p:cNvSpPr>
              <a:spLocks noChangeArrowheads="1"/>
            </p:cNvSpPr>
            <p:nvPr/>
          </p:nvSpPr>
          <p:spPr bwMode="auto">
            <a:xfrm>
              <a:off x="548" y="2991"/>
              <a:ext cx="1043"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a:t>
              </a:r>
              <a:r>
                <a:rPr lang="en-US">
                  <a:solidFill>
                    <a:schemeClr val="tx1"/>
                  </a:solidFill>
                  <a:sym typeface="Symbol" pitchFamily="18" charset="2"/>
                </a:rPr>
                <a:t> 1000]</a:t>
              </a:r>
              <a:r>
                <a:rPr lang="en-US" baseline="30000">
                  <a:solidFill>
                    <a:schemeClr val="tx1"/>
                  </a:solidFill>
                  <a:sym typeface="Symbol" pitchFamily="18" charset="2"/>
                </a:rPr>
                <a:t>2</a:t>
              </a:r>
              <a:r>
                <a:rPr lang="en-US">
                  <a:solidFill>
                    <a:schemeClr val="tx1"/>
                  </a:solidFill>
                  <a:sym typeface="Symbol" pitchFamily="18" charset="2"/>
                </a:rPr>
                <a:t> </a:t>
              </a:r>
            </a:p>
          </p:txBody>
        </p:sp>
        <p:sp>
          <p:nvSpPr>
            <p:cNvPr id="27659" name="Rectangle 9"/>
            <p:cNvSpPr>
              <a:spLocks noChangeArrowheads="1"/>
            </p:cNvSpPr>
            <p:nvPr/>
          </p:nvSpPr>
          <p:spPr bwMode="auto">
            <a:xfrm>
              <a:off x="562" y="3619"/>
              <a:ext cx="1015"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 := x+1</a:t>
              </a:r>
              <a:r>
                <a:rPr lang="en-US">
                  <a:solidFill>
                    <a:schemeClr val="tx1"/>
                  </a:solidFill>
                  <a:sym typeface="Symbol" pitchFamily="18" charset="2"/>
                </a:rPr>
                <a:t>]</a:t>
              </a:r>
              <a:r>
                <a:rPr lang="en-US" baseline="30000">
                  <a:solidFill>
                    <a:schemeClr val="tx1"/>
                  </a:solidFill>
                  <a:sym typeface="Symbol" pitchFamily="18" charset="2"/>
                </a:rPr>
                <a:t>3</a:t>
              </a:r>
              <a:r>
                <a:rPr lang="en-US">
                  <a:solidFill>
                    <a:schemeClr val="tx1"/>
                  </a:solidFill>
                  <a:sym typeface="Symbol" pitchFamily="18" charset="2"/>
                </a:rPr>
                <a:t> </a:t>
              </a:r>
            </a:p>
          </p:txBody>
        </p:sp>
        <p:sp>
          <p:nvSpPr>
            <p:cNvPr id="27660" name="Line 10"/>
            <p:cNvSpPr>
              <a:spLocks noChangeShapeType="1"/>
            </p:cNvSpPr>
            <p:nvPr/>
          </p:nvSpPr>
          <p:spPr bwMode="auto">
            <a:xfrm>
              <a:off x="1004" y="2700"/>
              <a:ext cx="17" cy="291"/>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1" name="Line 11"/>
            <p:cNvSpPr>
              <a:spLocks noChangeShapeType="1"/>
            </p:cNvSpPr>
            <p:nvPr/>
          </p:nvSpPr>
          <p:spPr bwMode="auto">
            <a:xfrm>
              <a:off x="1021" y="3285"/>
              <a:ext cx="0" cy="334"/>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2" name="Rectangle 12"/>
            <p:cNvSpPr>
              <a:spLocks noChangeArrowheads="1"/>
            </p:cNvSpPr>
            <p:nvPr/>
          </p:nvSpPr>
          <p:spPr bwMode="auto">
            <a:xfrm>
              <a:off x="2044" y="2991"/>
              <a:ext cx="601" cy="294"/>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[exit]</a:t>
              </a:r>
              <a:r>
                <a:rPr lang="en-US" baseline="30000">
                  <a:solidFill>
                    <a:schemeClr val="tx1"/>
                  </a:solidFill>
                </a:rPr>
                <a:t>4</a:t>
              </a:r>
            </a:p>
          </p:txBody>
        </p:sp>
        <p:sp>
          <p:nvSpPr>
            <p:cNvPr id="27663" name="Line 13"/>
            <p:cNvSpPr>
              <a:spLocks noChangeShapeType="1"/>
            </p:cNvSpPr>
            <p:nvPr/>
          </p:nvSpPr>
          <p:spPr bwMode="auto">
            <a:xfrm>
              <a:off x="1591" y="3133"/>
              <a:ext cx="549" cy="18"/>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cxnSp>
          <p:nvCxnSpPr>
            <p:cNvPr id="27664" name="AutoShape 14"/>
            <p:cNvCxnSpPr>
              <a:cxnSpLocks noChangeShapeType="1"/>
              <a:stCxn id="27659" idx="1"/>
              <a:endCxn id="27658" idx="1"/>
            </p:cNvCxnSpPr>
            <p:nvPr/>
          </p:nvCxnSpPr>
          <p:spPr bwMode="auto">
            <a:xfrm rot="10800000">
              <a:off x="548" y="3138"/>
              <a:ext cx="14" cy="628"/>
            </a:xfrm>
            <a:prstGeom prst="curvedConnector3">
              <a:avLst>
                <a:gd name="adj1" fmla="val 1128569"/>
              </a:avLst>
            </a:prstGeom>
            <a:noFill/>
            <a:ln w="9525">
              <a:solidFill>
                <a:schemeClr val="tx1"/>
              </a:solidFill>
              <a:round/>
              <a:headEnd/>
              <a:tailEnd type="triangle" w="med" len="med"/>
            </a:ln>
          </p:spPr>
        </p:cxnSp>
      </p:grpSp>
      <p:sp>
        <p:nvSpPr>
          <p:cNvPr id="233487" name="Text Box 15"/>
          <p:cNvSpPr txBox="1">
            <a:spLocks noChangeArrowheads="1"/>
          </p:cNvSpPr>
          <p:nvPr/>
        </p:nvSpPr>
        <p:spPr bwMode="auto">
          <a:xfrm>
            <a:off x="3630613" y="38195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En(3</a:t>
            </a:r>
            <a:r>
              <a:rPr lang="en-US" sz="2000" dirty="0">
                <a:solidFill>
                  <a:schemeClr val="tx1"/>
                </a:solidFill>
              </a:rPr>
              <a:t>) = </a:t>
            </a:r>
            <a:r>
              <a:rPr lang="en-US" sz="2000" dirty="0" smtClean="0">
                <a:solidFill>
                  <a:schemeClr val="tx1"/>
                </a:solidFill>
              </a:rPr>
              <a:t>Ex(2</a:t>
            </a:r>
            <a:r>
              <a:rPr lang="en-US" sz="2000" dirty="0">
                <a:solidFill>
                  <a:schemeClr val="tx1"/>
                </a:solidFill>
              </a:rPr>
              <a:t>) </a:t>
            </a:r>
            <a:r>
              <a:rPr lang="en-US" sz="2000" dirty="0">
                <a:solidFill>
                  <a:schemeClr val="tx1"/>
                </a:solidFill>
                <a:sym typeface="Math B" pitchFamily="2" charset="2"/>
              </a:rPr>
              <a:t> [minint,1000]</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Ex(3</a:t>
            </a:r>
            <a:r>
              <a:rPr lang="en-US" sz="2000" dirty="0">
                <a:solidFill>
                  <a:schemeClr val="tx1"/>
                </a:solidFill>
                <a:sym typeface="Math C" pitchFamily="2" charset="2"/>
              </a:rPr>
              <a:t>) = </a:t>
            </a:r>
            <a:r>
              <a:rPr lang="en-US" sz="2000" dirty="0" smtClean="0">
                <a:solidFill>
                  <a:schemeClr val="tx1"/>
                </a:solidFill>
                <a:sym typeface="Math C" pitchFamily="2" charset="2"/>
              </a:rPr>
              <a:t>En(3</a:t>
            </a:r>
            <a:r>
              <a:rPr lang="en-US" sz="2000" dirty="0">
                <a:solidFill>
                  <a:schemeClr val="tx1"/>
                </a:solidFill>
                <a:sym typeface="Math C" pitchFamily="2" charset="2"/>
              </a:rPr>
              <a:t>)+[1,1]</a:t>
            </a:r>
          </a:p>
        </p:txBody>
      </p:sp>
      <p:sp>
        <p:nvSpPr>
          <p:cNvPr id="233488" name="Text Box 16"/>
          <p:cNvSpPr txBox="1">
            <a:spLocks noChangeArrowheads="1"/>
          </p:cNvSpPr>
          <p:nvPr/>
        </p:nvSpPr>
        <p:spPr bwMode="auto">
          <a:xfrm>
            <a:off x="3630613" y="54959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En(4</a:t>
            </a:r>
            <a:r>
              <a:rPr lang="en-US" sz="2000" dirty="0">
                <a:solidFill>
                  <a:schemeClr val="tx1"/>
                </a:solidFill>
              </a:rPr>
              <a:t>) = </a:t>
            </a:r>
            <a:r>
              <a:rPr lang="en-US" sz="2000" dirty="0" smtClean="0">
                <a:solidFill>
                  <a:schemeClr val="tx1"/>
                </a:solidFill>
              </a:rPr>
              <a:t>Ex(2</a:t>
            </a:r>
            <a:r>
              <a:rPr lang="en-US" sz="2000" dirty="0">
                <a:solidFill>
                  <a:schemeClr val="tx1"/>
                </a:solidFill>
              </a:rPr>
              <a:t>) </a:t>
            </a:r>
            <a:r>
              <a:rPr lang="en-US" sz="2000" dirty="0">
                <a:solidFill>
                  <a:schemeClr val="tx1"/>
                </a:solidFill>
                <a:sym typeface="Math B" pitchFamily="2" charset="2"/>
              </a:rPr>
              <a:t> [1001,maxint]</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Ex(4</a:t>
            </a:r>
            <a:r>
              <a:rPr lang="en-US" sz="2000" dirty="0">
                <a:solidFill>
                  <a:schemeClr val="tx1"/>
                </a:solidFill>
                <a:sym typeface="Math C" pitchFamily="2" charset="2"/>
              </a:rPr>
              <a:t>) = </a:t>
            </a:r>
            <a:r>
              <a:rPr lang="en-US" sz="2000" dirty="0" smtClean="0">
                <a:solidFill>
                  <a:schemeClr val="tx1"/>
                </a:solidFill>
                <a:sym typeface="Math C" pitchFamily="2" charset="2"/>
              </a:rPr>
              <a:t>En(4</a:t>
            </a:r>
            <a:r>
              <a:rPr lang="en-US" sz="2000" dirty="0">
                <a:solidFill>
                  <a:schemeClr val="tx1"/>
                </a:solidFill>
                <a:sym typeface="Math C"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87" grpId="0"/>
      <p:bldP spid="23348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Equations</a:t>
            </a:r>
            <a:endParaRPr lang="en-US" dirty="0"/>
          </a:p>
        </p:txBody>
      </p:sp>
      <p:sp>
        <p:nvSpPr>
          <p:cNvPr id="3" name="Content Placeholder 2"/>
          <p:cNvSpPr>
            <a:spLocks noGrp="1"/>
          </p:cNvSpPr>
          <p:nvPr>
            <p:ph idx="1"/>
          </p:nvPr>
        </p:nvSpPr>
        <p:spPr/>
        <p:txBody>
          <a:bodyPr/>
          <a:lstStyle/>
          <a:p>
            <a:r>
              <a:rPr lang="en-US" dirty="0" smtClean="0"/>
              <a:t>For programs with loops the equations  have many solutions</a:t>
            </a:r>
          </a:p>
          <a:p>
            <a:r>
              <a:rPr lang="en-US" dirty="0" smtClean="0"/>
              <a:t>Every solution is sound</a:t>
            </a:r>
          </a:p>
          <a:p>
            <a:r>
              <a:rPr lang="en-US" dirty="0" smtClean="0"/>
              <a:t>Compute a minimal solution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93688"/>
            <a:ext cx="7772400" cy="854075"/>
          </a:xfrm>
        </p:spPr>
        <p:txBody>
          <a:bodyPr/>
          <a:lstStyle/>
          <a:p>
            <a:pPr algn="ctr"/>
            <a:r>
              <a:rPr lang="en-US" sz="4000" dirty="0" smtClean="0"/>
              <a:t>An Example with  Multiple Solutions </a:t>
            </a:r>
          </a:p>
        </p:txBody>
      </p:sp>
      <p:sp>
        <p:nvSpPr>
          <p:cNvPr id="233476" name="Text Box 4"/>
          <p:cNvSpPr txBox="1">
            <a:spLocks noChangeArrowheads="1"/>
          </p:cNvSpPr>
          <p:nvPr/>
        </p:nvSpPr>
        <p:spPr bwMode="auto">
          <a:xfrm>
            <a:off x="2466829" y="1247816"/>
            <a:ext cx="3684587" cy="708528"/>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2000" dirty="0" smtClean="0">
                <a:solidFill>
                  <a:schemeClr val="tx1"/>
                </a:solidFill>
              </a:rPr>
              <a:t>En(1</a:t>
            </a:r>
            <a:r>
              <a:rPr lang="en-US" sz="2000" dirty="0">
                <a:solidFill>
                  <a:schemeClr val="tx1"/>
                </a:solidFill>
              </a:rPr>
              <a:t>) = [</a:t>
            </a:r>
            <a:r>
              <a:rPr lang="en-US" sz="2000" dirty="0" err="1">
                <a:solidFill>
                  <a:schemeClr val="tx1"/>
                </a:solidFill>
              </a:rPr>
              <a:t>minint,maxint</a:t>
            </a:r>
            <a:r>
              <a:rPr lang="en-US" sz="2000" dirty="0">
                <a:solidFill>
                  <a:schemeClr val="tx1"/>
                </a:solidFill>
                <a:sym typeface="Math C" pitchFamily="2" charset="2"/>
              </a:rPr>
              <a:t>]  </a:t>
            </a:r>
          </a:p>
          <a:p>
            <a:pPr algn="l">
              <a:buFont typeface="Monotype Sorts" pitchFamily="2" charset="2"/>
              <a:buNone/>
            </a:pPr>
            <a:r>
              <a:rPr lang="en-US" sz="2000" dirty="0" smtClean="0">
                <a:solidFill>
                  <a:schemeClr val="tx1"/>
                </a:solidFill>
                <a:sym typeface="Math C" pitchFamily="2" charset="2"/>
              </a:rPr>
              <a:t>Ex(1</a:t>
            </a:r>
            <a:r>
              <a:rPr lang="en-US" sz="2000" dirty="0">
                <a:solidFill>
                  <a:schemeClr val="tx1"/>
                </a:solidFill>
                <a:sym typeface="Math C" pitchFamily="2" charset="2"/>
              </a:rPr>
              <a:t>) = [1,1]</a:t>
            </a:r>
          </a:p>
        </p:txBody>
      </p:sp>
      <p:sp>
        <p:nvSpPr>
          <p:cNvPr id="233477" name="Text Box 5"/>
          <p:cNvSpPr txBox="1">
            <a:spLocks noChangeArrowheads="1"/>
          </p:cNvSpPr>
          <p:nvPr/>
        </p:nvSpPr>
        <p:spPr bwMode="auto">
          <a:xfrm>
            <a:off x="2454955" y="2136425"/>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smtClean="0">
                <a:solidFill>
                  <a:schemeClr val="tx1"/>
                </a:solidFill>
              </a:rPr>
              <a:t>In(2</a:t>
            </a:r>
            <a:r>
              <a:rPr lang="en-US" sz="2000" dirty="0">
                <a:solidFill>
                  <a:schemeClr val="tx1"/>
                </a:solidFill>
              </a:rPr>
              <a:t>) = </a:t>
            </a:r>
            <a:r>
              <a:rPr lang="en-US" sz="2000" dirty="0" smtClean="0">
                <a:solidFill>
                  <a:schemeClr val="tx1"/>
                </a:solidFill>
              </a:rPr>
              <a:t>Ex(1</a:t>
            </a:r>
            <a:r>
              <a:rPr lang="en-US" sz="2000" dirty="0">
                <a:solidFill>
                  <a:schemeClr val="tx1"/>
                </a:solidFill>
              </a:rPr>
              <a:t>) </a:t>
            </a:r>
            <a:r>
              <a:rPr lang="en-US" sz="2000" dirty="0">
                <a:solidFill>
                  <a:schemeClr val="tx1"/>
                </a:solidFill>
                <a:sym typeface="Math B" pitchFamily="2" charset="2"/>
              </a:rPr>
              <a:t> </a:t>
            </a:r>
            <a:r>
              <a:rPr lang="en-US" sz="2000" dirty="0" smtClean="0">
                <a:solidFill>
                  <a:schemeClr val="tx1"/>
                </a:solidFill>
                <a:sym typeface="Math B" pitchFamily="2" charset="2"/>
              </a:rPr>
              <a:t>Ex(3</a:t>
            </a:r>
            <a:r>
              <a:rPr lang="en-US" sz="2000" dirty="0">
                <a:solidFill>
                  <a:schemeClr val="tx1"/>
                </a:solidFill>
                <a:sym typeface="Math B" pitchFamily="2" charset="2"/>
              </a:rPr>
              <a:t>)</a:t>
            </a:r>
            <a:endParaRPr lang="en-US" sz="2000" dirty="0">
              <a:solidFill>
                <a:schemeClr val="tx1"/>
              </a:solidFill>
              <a:sym typeface="Math C" pitchFamily="2" charset="2"/>
            </a:endParaRPr>
          </a:p>
          <a:p>
            <a:pPr algn="l">
              <a:buFont typeface="Monotype Sorts" pitchFamily="2" charset="2"/>
              <a:buNone/>
            </a:pPr>
            <a:r>
              <a:rPr lang="en-US" sz="2000" dirty="0" smtClean="0">
                <a:solidFill>
                  <a:schemeClr val="tx1"/>
                </a:solidFill>
                <a:sym typeface="Math C" pitchFamily="2" charset="2"/>
              </a:rPr>
              <a:t>Ex(2</a:t>
            </a:r>
            <a:r>
              <a:rPr lang="en-US" sz="2000" dirty="0">
                <a:solidFill>
                  <a:schemeClr val="tx1"/>
                </a:solidFill>
                <a:sym typeface="Math C" pitchFamily="2" charset="2"/>
              </a:rPr>
              <a:t>) = </a:t>
            </a:r>
            <a:r>
              <a:rPr lang="en-US" sz="2000" dirty="0" smtClean="0">
                <a:solidFill>
                  <a:schemeClr val="tx1"/>
                </a:solidFill>
                <a:sym typeface="Math C" pitchFamily="2" charset="2"/>
              </a:rPr>
              <a:t>In(2</a:t>
            </a:r>
            <a:r>
              <a:rPr lang="en-US" sz="2000" dirty="0">
                <a:solidFill>
                  <a:schemeClr val="tx1"/>
                </a:solidFill>
                <a:sym typeface="Math C" pitchFamily="2" charset="2"/>
              </a:rPr>
              <a:t>)</a:t>
            </a:r>
          </a:p>
        </p:txBody>
      </p:sp>
      <p:sp>
        <p:nvSpPr>
          <p:cNvPr id="27657" name="Rectangle 7"/>
          <p:cNvSpPr>
            <a:spLocks noChangeArrowheads="1"/>
          </p:cNvSpPr>
          <p:nvPr/>
        </p:nvSpPr>
        <p:spPr bwMode="auto">
          <a:xfrm>
            <a:off x="679450" y="1156088"/>
            <a:ext cx="1058863" cy="466725"/>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a:solidFill>
                  <a:schemeClr val="tx1"/>
                </a:solidFill>
              </a:rPr>
              <a:t>[x:=1]</a:t>
            </a:r>
            <a:r>
              <a:rPr lang="en-US" baseline="30000">
                <a:solidFill>
                  <a:schemeClr val="tx1"/>
                </a:solidFill>
              </a:rPr>
              <a:t>1</a:t>
            </a:r>
          </a:p>
        </p:txBody>
      </p:sp>
      <p:sp>
        <p:nvSpPr>
          <p:cNvPr id="27658" name="Rectangle 8"/>
          <p:cNvSpPr>
            <a:spLocks noChangeArrowheads="1"/>
          </p:cNvSpPr>
          <p:nvPr/>
        </p:nvSpPr>
        <p:spPr bwMode="auto">
          <a:xfrm>
            <a:off x="684699" y="2086984"/>
            <a:ext cx="1048364" cy="462307"/>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dirty="0" smtClean="0">
                <a:solidFill>
                  <a:schemeClr val="tx1"/>
                </a:solidFill>
              </a:rPr>
              <a:t>[true</a:t>
            </a:r>
            <a:r>
              <a:rPr lang="en-US" dirty="0" smtClean="0">
                <a:solidFill>
                  <a:schemeClr val="tx1"/>
                </a:solidFill>
                <a:sym typeface="Symbol" pitchFamily="18" charset="2"/>
              </a:rPr>
              <a:t>]</a:t>
            </a:r>
            <a:r>
              <a:rPr lang="en-US" baseline="30000" dirty="0" smtClean="0">
                <a:solidFill>
                  <a:schemeClr val="tx1"/>
                </a:solidFill>
                <a:sym typeface="Symbol" pitchFamily="18" charset="2"/>
              </a:rPr>
              <a:t>2</a:t>
            </a:r>
            <a:r>
              <a:rPr lang="en-US" dirty="0" smtClean="0">
                <a:solidFill>
                  <a:schemeClr val="tx1"/>
                </a:solidFill>
                <a:sym typeface="Symbol" pitchFamily="18" charset="2"/>
              </a:rPr>
              <a:t> </a:t>
            </a:r>
            <a:endParaRPr lang="en-US" dirty="0">
              <a:solidFill>
                <a:schemeClr val="tx1"/>
              </a:solidFill>
              <a:sym typeface="Symbol" pitchFamily="18" charset="2"/>
            </a:endParaRPr>
          </a:p>
        </p:txBody>
      </p:sp>
      <p:sp>
        <p:nvSpPr>
          <p:cNvPr id="27659" name="Rectangle 9"/>
          <p:cNvSpPr>
            <a:spLocks noChangeArrowheads="1"/>
          </p:cNvSpPr>
          <p:nvPr/>
        </p:nvSpPr>
        <p:spPr bwMode="auto">
          <a:xfrm>
            <a:off x="718363" y="3083934"/>
            <a:ext cx="981038" cy="462307"/>
          </a:xfrm>
          <a:prstGeom prst="rect">
            <a:avLst/>
          </a:prstGeom>
          <a:noFill/>
          <a:ln w="9525">
            <a:solidFill>
              <a:schemeClr val="tx1"/>
            </a:solidFill>
            <a:miter lim="800000"/>
            <a:headEnd/>
            <a:tailEnd/>
          </a:ln>
        </p:spPr>
        <p:txBody>
          <a:bodyPr wrap="none" lIns="92075" tIns="46038" rIns="92075" bIns="46038" anchor="ctr">
            <a:spAutoFit/>
          </a:bodyPr>
          <a:lstStyle/>
          <a:p>
            <a:pPr>
              <a:buFont typeface="Monotype Sorts" pitchFamily="2" charset="2"/>
              <a:buNone/>
            </a:pPr>
            <a:r>
              <a:rPr lang="en-US" dirty="0" smtClean="0">
                <a:solidFill>
                  <a:schemeClr val="tx1"/>
                </a:solidFill>
              </a:rPr>
              <a:t>[skip</a:t>
            </a:r>
            <a:r>
              <a:rPr lang="en-US" baseline="30000" dirty="0" smtClean="0">
                <a:solidFill>
                  <a:schemeClr val="tx1"/>
                </a:solidFill>
                <a:sym typeface="Symbol" pitchFamily="18" charset="2"/>
              </a:rPr>
              <a:t>3</a:t>
            </a:r>
            <a:r>
              <a:rPr lang="en-US" dirty="0" smtClean="0">
                <a:solidFill>
                  <a:schemeClr val="tx1"/>
                </a:solidFill>
                <a:sym typeface="Symbol" pitchFamily="18" charset="2"/>
              </a:rPr>
              <a:t> </a:t>
            </a:r>
            <a:endParaRPr lang="en-US" dirty="0">
              <a:solidFill>
                <a:schemeClr val="tx1"/>
              </a:solidFill>
              <a:sym typeface="Symbol" pitchFamily="18" charset="2"/>
            </a:endParaRPr>
          </a:p>
        </p:txBody>
      </p:sp>
      <p:sp>
        <p:nvSpPr>
          <p:cNvPr id="27660" name="Line 10"/>
          <p:cNvSpPr>
            <a:spLocks noChangeShapeType="1"/>
          </p:cNvSpPr>
          <p:nvPr/>
        </p:nvSpPr>
        <p:spPr bwMode="auto">
          <a:xfrm>
            <a:off x="1104900" y="1622813"/>
            <a:ext cx="26988" cy="461962"/>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sp>
        <p:nvSpPr>
          <p:cNvPr id="27661" name="Line 11"/>
          <p:cNvSpPr>
            <a:spLocks noChangeShapeType="1"/>
          </p:cNvSpPr>
          <p:nvPr/>
        </p:nvSpPr>
        <p:spPr bwMode="auto">
          <a:xfrm>
            <a:off x="1131888" y="2551500"/>
            <a:ext cx="0" cy="530225"/>
          </a:xfrm>
          <a:prstGeom prst="line">
            <a:avLst/>
          </a:prstGeom>
          <a:noFill/>
          <a:ln w="9525">
            <a:solidFill>
              <a:schemeClr val="tx1"/>
            </a:solidFill>
            <a:round/>
            <a:headEnd/>
            <a:tailEnd type="triangle" w="med" len="med"/>
          </a:ln>
        </p:spPr>
        <p:txBody>
          <a:bodyPr lIns="92075" tIns="46038" rIns="92075" bIns="46038">
            <a:spAutoFit/>
          </a:bodyPr>
          <a:lstStyle/>
          <a:p>
            <a:endParaRPr lang="en-US">
              <a:solidFill>
                <a:schemeClr val="tx1"/>
              </a:solidFill>
            </a:endParaRPr>
          </a:p>
        </p:txBody>
      </p:sp>
      <p:cxnSp>
        <p:nvCxnSpPr>
          <p:cNvPr id="27664" name="AutoShape 14"/>
          <p:cNvCxnSpPr>
            <a:cxnSpLocks noChangeShapeType="1"/>
            <a:stCxn id="27659" idx="1"/>
            <a:endCxn id="27658" idx="1"/>
          </p:cNvCxnSpPr>
          <p:nvPr/>
        </p:nvCxnSpPr>
        <p:spPr bwMode="auto">
          <a:xfrm rot="10800000">
            <a:off x="684699" y="2318138"/>
            <a:ext cx="33664" cy="996950"/>
          </a:xfrm>
          <a:prstGeom prst="curvedConnector3">
            <a:avLst>
              <a:gd name="adj1" fmla="val 779064"/>
            </a:avLst>
          </a:prstGeom>
          <a:noFill/>
          <a:ln w="9525">
            <a:solidFill>
              <a:schemeClr val="tx1"/>
            </a:solidFill>
            <a:round/>
            <a:headEnd/>
            <a:tailEnd type="triangle" w="med" len="med"/>
          </a:ln>
        </p:spPr>
      </p:cxnSp>
      <p:sp>
        <p:nvSpPr>
          <p:cNvPr id="233487" name="Text Box 15"/>
          <p:cNvSpPr txBox="1">
            <a:spLocks noChangeArrowheads="1"/>
          </p:cNvSpPr>
          <p:nvPr/>
        </p:nvSpPr>
        <p:spPr bwMode="auto">
          <a:xfrm>
            <a:off x="2407458" y="2893261"/>
            <a:ext cx="5305425" cy="708528"/>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2000" dirty="0" err="1">
                <a:solidFill>
                  <a:schemeClr val="tx1"/>
                </a:solidFill>
              </a:rPr>
              <a:t>IntEntry</a:t>
            </a:r>
            <a:r>
              <a:rPr lang="en-US" sz="2000" dirty="0">
                <a:solidFill>
                  <a:schemeClr val="tx1"/>
                </a:solidFill>
              </a:rPr>
              <a:t>(3) = </a:t>
            </a:r>
            <a:r>
              <a:rPr lang="en-US" sz="2000" dirty="0" err="1" smtClean="0">
                <a:solidFill>
                  <a:schemeClr val="tx1"/>
                </a:solidFill>
              </a:rPr>
              <a:t>IntExit</a:t>
            </a:r>
            <a:r>
              <a:rPr lang="en-US" sz="2000" dirty="0" smtClean="0">
                <a:solidFill>
                  <a:schemeClr val="tx1"/>
                </a:solidFill>
              </a:rPr>
              <a:t>(2)</a:t>
            </a:r>
            <a:endParaRPr lang="en-US" sz="2000" dirty="0">
              <a:solidFill>
                <a:schemeClr val="tx1"/>
              </a:solidFill>
              <a:sym typeface="Math C" pitchFamily="2" charset="2"/>
            </a:endParaRPr>
          </a:p>
          <a:p>
            <a:pPr algn="l">
              <a:buFont typeface="Monotype Sorts" pitchFamily="2" charset="2"/>
              <a:buNone/>
            </a:pPr>
            <a:r>
              <a:rPr lang="en-US" sz="2000" dirty="0" err="1">
                <a:solidFill>
                  <a:schemeClr val="tx1"/>
                </a:solidFill>
                <a:sym typeface="Math C" pitchFamily="2" charset="2"/>
              </a:rPr>
              <a:t>IntExit</a:t>
            </a:r>
            <a:r>
              <a:rPr lang="en-US" sz="2000" dirty="0">
                <a:solidFill>
                  <a:schemeClr val="tx1"/>
                </a:solidFill>
                <a:sym typeface="Math C" pitchFamily="2" charset="2"/>
              </a:rPr>
              <a:t>(3) = </a:t>
            </a:r>
            <a:r>
              <a:rPr lang="en-US" sz="2000" dirty="0" err="1" smtClean="0">
                <a:solidFill>
                  <a:schemeClr val="tx1"/>
                </a:solidFill>
                <a:sym typeface="Math C" pitchFamily="2" charset="2"/>
              </a:rPr>
              <a:t>IntEntry</a:t>
            </a:r>
            <a:r>
              <a:rPr lang="en-US" sz="2000" dirty="0" smtClean="0">
                <a:solidFill>
                  <a:schemeClr val="tx1"/>
                </a:solidFill>
                <a:sym typeface="Math C" pitchFamily="2" charset="2"/>
              </a:rPr>
              <a:t>(3)</a:t>
            </a:r>
            <a:endParaRPr lang="en-US" sz="2000" dirty="0">
              <a:solidFill>
                <a:schemeClr val="tx1"/>
              </a:solidFill>
              <a:sym typeface="Math C" pitchFamily="2" charset="2"/>
            </a:endParaRPr>
          </a:p>
        </p:txBody>
      </p:sp>
      <p:graphicFrame>
        <p:nvGraphicFramePr>
          <p:cNvPr id="17" name="Table 16"/>
          <p:cNvGraphicFramePr>
            <a:graphicFrameLocks noGrp="1"/>
          </p:cNvGraphicFramePr>
          <p:nvPr/>
        </p:nvGraphicFramePr>
        <p:xfrm>
          <a:off x="237506" y="3883232"/>
          <a:ext cx="8526483" cy="2844784"/>
        </p:xfrm>
        <a:graphic>
          <a:graphicData uri="http://schemas.openxmlformats.org/drawingml/2006/table">
            <a:tbl>
              <a:tblPr firstRow="1" bandRow="1">
                <a:tableStyleId>{5C22544A-7EE6-4342-B048-85BDC9FD1C3A}</a:tableStyleId>
              </a:tblPr>
              <a:tblGrid>
                <a:gridCol w="1218069">
                  <a:extLst>
                    <a:ext uri="{9D8B030D-6E8A-4147-A177-3AD203B41FA5}">
                      <a16:colId xmlns:a16="http://schemas.microsoft.com/office/drawing/2014/main" val="20000"/>
                    </a:ext>
                  </a:extLst>
                </a:gridCol>
                <a:gridCol w="1218069">
                  <a:extLst>
                    <a:ext uri="{9D8B030D-6E8A-4147-A177-3AD203B41FA5}">
                      <a16:colId xmlns:a16="http://schemas.microsoft.com/office/drawing/2014/main" val="20001"/>
                    </a:ext>
                  </a:extLst>
                </a:gridCol>
                <a:gridCol w="1218069">
                  <a:extLst>
                    <a:ext uri="{9D8B030D-6E8A-4147-A177-3AD203B41FA5}">
                      <a16:colId xmlns:a16="http://schemas.microsoft.com/office/drawing/2014/main" val="20002"/>
                    </a:ext>
                  </a:extLst>
                </a:gridCol>
                <a:gridCol w="1218069">
                  <a:extLst>
                    <a:ext uri="{9D8B030D-6E8A-4147-A177-3AD203B41FA5}">
                      <a16:colId xmlns:a16="http://schemas.microsoft.com/office/drawing/2014/main" val="20003"/>
                    </a:ext>
                  </a:extLst>
                </a:gridCol>
                <a:gridCol w="1218069">
                  <a:extLst>
                    <a:ext uri="{9D8B030D-6E8A-4147-A177-3AD203B41FA5}">
                      <a16:colId xmlns:a16="http://schemas.microsoft.com/office/drawing/2014/main" val="20004"/>
                    </a:ext>
                  </a:extLst>
                </a:gridCol>
                <a:gridCol w="1218069">
                  <a:extLst>
                    <a:ext uri="{9D8B030D-6E8A-4147-A177-3AD203B41FA5}">
                      <a16:colId xmlns:a16="http://schemas.microsoft.com/office/drawing/2014/main" val="20005"/>
                    </a:ext>
                  </a:extLst>
                </a:gridCol>
                <a:gridCol w="1218069">
                  <a:extLst>
                    <a:ext uri="{9D8B030D-6E8A-4147-A177-3AD203B41FA5}">
                      <a16:colId xmlns:a16="http://schemas.microsoft.com/office/drawing/2014/main" val="20006"/>
                    </a:ext>
                  </a:extLst>
                </a:gridCol>
              </a:tblGrid>
              <a:tr h="664576">
                <a:tc>
                  <a:txBody>
                    <a:bodyPr/>
                    <a:lstStyle/>
                    <a:p>
                      <a:r>
                        <a:rPr lang="en-US" dirty="0" smtClean="0"/>
                        <a:t>En[1]</a:t>
                      </a:r>
                      <a:endParaRPr lang="en-US" dirty="0"/>
                    </a:p>
                  </a:txBody>
                  <a:tcPr/>
                </a:tc>
                <a:tc>
                  <a:txBody>
                    <a:bodyPr/>
                    <a:lstStyle/>
                    <a:p>
                      <a:r>
                        <a:rPr lang="en-US" dirty="0" smtClean="0"/>
                        <a:t>Ex[1]</a:t>
                      </a:r>
                      <a:endParaRPr lang="en-US" dirty="0"/>
                    </a:p>
                  </a:txBody>
                  <a:tcPr/>
                </a:tc>
                <a:tc>
                  <a:txBody>
                    <a:bodyPr/>
                    <a:lstStyle/>
                    <a:p>
                      <a:r>
                        <a:rPr lang="en-US" dirty="0" smtClean="0"/>
                        <a:t>En[2]</a:t>
                      </a:r>
                      <a:endParaRPr lang="en-US" dirty="0"/>
                    </a:p>
                  </a:txBody>
                  <a:tcPr/>
                </a:tc>
                <a:tc>
                  <a:txBody>
                    <a:bodyPr/>
                    <a:lstStyle/>
                    <a:p>
                      <a:r>
                        <a:rPr lang="en-US" dirty="0" smtClean="0"/>
                        <a:t>Ex[2]</a:t>
                      </a:r>
                      <a:endParaRPr lang="en-US" dirty="0"/>
                    </a:p>
                  </a:txBody>
                  <a:tcPr/>
                </a:tc>
                <a:tc>
                  <a:txBody>
                    <a:bodyPr/>
                    <a:lstStyle/>
                    <a:p>
                      <a:r>
                        <a:rPr lang="en-US" dirty="0" smtClean="0"/>
                        <a:t>En[3]</a:t>
                      </a:r>
                      <a:endParaRPr lang="en-US" dirty="0"/>
                    </a:p>
                  </a:txBody>
                  <a:tcPr/>
                </a:tc>
                <a:tc>
                  <a:txBody>
                    <a:bodyPr/>
                    <a:lstStyle/>
                    <a:p>
                      <a:r>
                        <a:rPr lang="en-US" dirty="0" smtClean="0"/>
                        <a:t>Ex[3]</a:t>
                      </a:r>
                      <a:endParaRPr lang="en-US" dirty="0"/>
                    </a:p>
                  </a:txBody>
                  <a:tcPr/>
                </a:tc>
                <a:tc>
                  <a:txBody>
                    <a:bodyPr/>
                    <a:lstStyle/>
                    <a:p>
                      <a:r>
                        <a:rPr lang="en-US" dirty="0" smtClean="0"/>
                        <a:t>Comments</a:t>
                      </a:r>
                      <a:endParaRPr lang="en-US" dirty="0"/>
                    </a:p>
                  </a:txBody>
                  <a:tcPr/>
                </a:tc>
                <a:extLst>
                  <a:ext uri="{0D108BD9-81ED-4DB2-BD59-A6C34878D82A}">
                    <a16:rowId xmlns:a16="http://schemas.microsoft.com/office/drawing/2014/main" val="10000"/>
                  </a:ext>
                </a:extLst>
              </a:tr>
              <a:tr h="385032">
                <a:tc>
                  <a:txBody>
                    <a:bodyPr/>
                    <a:lstStyle/>
                    <a:p>
                      <a:r>
                        <a:rPr lang="en-US" dirty="0" smtClean="0"/>
                        <a:t>[-</a:t>
                      </a:r>
                      <a:r>
                        <a:rPr lang="en-US" dirty="0" smtClean="0">
                          <a:sym typeface="Symbol"/>
                        </a:rPr>
                        <a:t>, ]</a:t>
                      </a:r>
                      <a:endParaRPr lang="en-US" dirty="0"/>
                    </a:p>
                  </a:txBody>
                  <a:tcPr/>
                </a:tc>
                <a:tc>
                  <a:txBody>
                    <a:bodyPr/>
                    <a:lstStyle/>
                    <a:p>
                      <a:r>
                        <a:rPr lang="en-US" dirty="0" smtClean="0"/>
                        <a:t>[1, 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Maximal</a:t>
                      </a:r>
                    </a:p>
                  </a:txBody>
                  <a:tcPr/>
                </a:tc>
                <a:extLst>
                  <a:ext uri="{0D108BD9-81ED-4DB2-BD59-A6C34878D82A}">
                    <a16:rowId xmlns:a16="http://schemas.microsoft.com/office/drawing/2014/main" val="10001"/>
                  </a:ext>
                </a:extLst>
              </a:tr>
              <a:tr h="38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r>
                        <a:rPr lang="en-US" dirty="0" smtClean="0"/>
                        <a:t>[1, 1]</a:t>
                      </a:r>
                      <a:endParaRPr lang="en-US" dirty="0"/>
                    </a:p>
                  </a:txBody>
                  <a:tcPr/>
                </a:tc>
                <a:tc>
                  <a:txBody>
                    <a:bodyPr/>
                    <a:lstStyle/>
                    <a:p>
                      <a:r>
                        <a:rPr lang="en-US" dirty="0" smtClean="0"/>
                        <a:t>[1, 1]</a:t>
                      </a:r>
                      <a:endParaRPr lang="en-US" dirty="0"/>
                    </a:p>
                  </a:txBody>
                  <a:tcPr/>
                </a:tc>
                <a:tc>
                  <a:txBody>
                    <a:bodyPr/>
                    <a:lstStyle/>
                    <a:p>
                      <a:r>
                        <a:rPr lang="en-US" dirty="0" smtClean="0"/>
                        <a:t>[1, 1]</a:t>
                      </a:r>
                      <a:endParaRPr lang="en-US" dirty="0"/>
                    </a:p>
                  </a:txBody>
                  <a:tcPr/>
                </a:tc>
                <a:tc>
                  <a:txBody>
                    <a:bodyPr/>
                    <a:lstStyle/>
                    <a:p>
                      <a:r>
                        <a:rPr lang="en-US" dirty="0" smtClean="0"/>
                        <a:t>[1, 1]</a:t>
                      </a:r>
                      <a:endParaRPr lang="en-US" dirty="0"/>
                    </a:p>
                  </a:txBody>
                  <a:tcPr/>
                </a:tc>
                <a:tc>
                  <a:txBody>
                    <a:bodyPr/>
                    <a:lstStyle/>
                    <a:p>
                      <a:r>
                        <a:rPr lang="en-US" dirty="0" smtClean="0"/>
                        <a:t>[1, 1]</a:t>
                      </a:r>
                      <a:endParaRPr lang="en-US" dirty="0"/>
                    </a:p>
                  </a:txBody>
                  <a:tcPr/>
                </a:tc>
                <a:tc>
                  <a:txBody>
                    <a:bodyPr/>
                    <a:lstStyle/>
                    <a:p>
                      <a:r>
                        <a:rPr lang="en-US" dirty="0" smtClean="0"/>
                        <a:t>Minimal</a:t>
                      </a:r>
                      <a:endParaRPr lang="en-US" dirty="0"/>
                    </a:p>
                  </a:txBody>
                  <a:tcPr/>
                </a:tc>
                <a:extLst>
                  <a:ext uri="{0D108BD9-81ED-4DB2-BD59-A6C34878D82A}">
                    <a16:rowId xmlns:a16="http://schemas.microsoft.com/office/drawing/2014/main" val="10002"/>
                  </a:ext>
                </a:extLst>
              </a:tr>
              <a:tr h="38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r>
                        <a:rPr lang="en-US" dirty="0" smtClean="0"/>
                        <a:t>[1, 2]</a:t>
                      </a:r>
                      <a:endParaRPr lang="en-US" dirty="0"/>
                    </a:p>
                  </a:txBody>
                  <a:tcPr/>
                </a:tc>
                <a:tc>
                  <a:txBody>
                    <a:bodyPr/>
                    <a:lstStyle/>
                    <a:p>
                      <a:r>
                        <a:rPr lang="en-US" dirty="0" smtClean="0"/>
                        <a:t>[1, 2]</a:t>
                      </a:r>
                      <a:endParaRPr lang="en-US" dirty="0"/>
                    </a:p>
                  </a:txBody>
                  <a:tcPr/>
                </a:tc>
                <a:tc>
                  <a:txBody>
                    <a:bodyPr/>
                    <a:lstStyle/>
                    <a:p>
                      <a:r>
                        <a:rPr lang="en-US" dirty="0" smtClean="0"/>
                        <a:t>[1, 2]</a:t>
                      </a:r>
                      <a:endParaRPr lang="en-US" dirty="0"/>
                    </a:p>
                  </a:txBody>
                  <a:tcPr/>
                </a:tc>
                <a:tc>
                  <a:txBody>
                    <a:bodyPr/>
                    <a:lstStyle/>
                    <a:p>
                      <a:r>
                        <a:rPr lang="en-US" dirty="0" smtClean="0"/>
                        <a:t>[1, 2]</a:t>
                      </a:r>
                      <a:endParaRPr lang="en-US" dirty="0"/>
                    </a:p>
                  </a:txBody>
                  <a:tcPr/>
                </a:tc>
                <a:tc>
                  <a:txBody>
                    <a:bodyPr/>
                    <a:lstStyle/>
                    <a:p>
                      <a:r>
                        <a:rPr lang="en-US" dirty="0" smtClean="0"/>
                        <a:t>[1, 2]</a:t>
                      </a:r>
                      <a:endParaRPr lang="en-US" dirty="0"/>
                    </a:p>
                  </a:txBody>
                  <a:tcPr/>
                </a:tc>
                <a:tc>
                  <a:txBody>
                    <a:bodyPr/>
                    <a:lstStyle/>
                    <a:p>
                      <a:r>
                        <a:rPr lang="en-US" dirty="0" smtClean="0"/>
                        <a:t>Solution</a:t>
                      </a:r>
                      <a:endParaRPr lang="en-US" dirty="0"/>
                    </a:p>
                  </a:txBody>
                  <a:tcPr/>
                </a:tc>
                <a:extLst>
                  <a:ext uri="{0D108BD9-81ED-4DB2-BD59-A6C34878D82A}">
                    <a16:rowId xmlns:a16="http://schemas.microsoft.com/office/drawing/2014/main" val="10003"/>
                  </a:ext>
                </a:extLst>
              </a:tr>
              <a:tr h="38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ym typeface="Symbol"/>
                        </a:rPr>
                        <a:t>, ]</a:t>
                      </a:r>
                      <a:endParaRPr lang="en-US" dirty="0" smtClean="0"/>
                    </a:p>
                  </a:txBody>
                  <a:tcPr/>
                </a:tc>
                <a:tc>
                  <a:txBody>
                    <a:bodyPr/>
                    <a:lstStyle/>
                    <a:p>
                      <a:r>
                        <a:rPr lang="en-US" dirty="0" smtClean="0">
                          <a:sym typeface="Math B"/>
                        </a:rPr>
                        <a:t></a:t>
                      </a:r>
                      <a:endParaRPr lang="en-US" dirty="0"/>
                    </a:p>
                  </a:txBody>
                  <a:tcPr/>
                </a:tc>
                <a:tc>
                  <a:txBody>
                    <a:bodyPr/>
                    <a:lstStyle/>
                    <a:p>
                      <a:r>
                        <a:rPr lang="en-US" dirty="0" smtClean="0"/>
                        <a:t>[1, 1]</a:t>
                      </a:r>
                      <a:endParaRPr lang="en-US" dirty="0"/>
                    </a:p>
                  </a:txBody>
                  <a:tcPr/>
                </a:tc>
                <a:tc>
                  <a:txBody>
                    <a:bodyPr/>
                    <a:lstStyle/>
                    <a:p>
                      <a:r>
                        <a:rPr lang="en-US" dirty="0" smtClean="0"/>
                        <a:t>[1, 1]</a:t>
                      </a:r>
                      <a:endParaRPr lang="en-US" dirty="0"/>
                    </a:p>
                  </a:txBody>
                  <a:tcPr/>
                </a:tc>
                <a:tc>
                  <a:txBody>
                    <a:bodyPr/>
                    <a:lstStyle/>
                    <a:p>
                      <a:r>
                        <a:rPr lang="en-US" dirty="0" smtClean="0"/>
                        <a:t>[1,</a:t>
                      </a:r>
                      <a:r>
                        <a:rPr lang="en-US" baseline="0" dirty="0" smtClean="0"/>
                        <a:t> 2]</a:t>
                      </a:r>
                      <a:endParaRPr lang="en-US" dirty="0"/>
                    </a:p>
                  </a:txBody>
                  <a:tcPr/>
                </a:tc>
                <a:tc>
                  <a:txBody>
                    <a:bodyPr/>
                    <a:lstStyle/>
                    <a:p>
                      <a:r>
                        <a:rPr lang="en-US" dirty="0" smtClean="0"/>
                        <a:t>[1, 2]</a:t>
                      </a:r>
                      <a:endParaRPr lang="en-US" dirty="0"/>
                    </a:p>
                  </a:txBody>
                  <a:tcPr/>
                </a:tc>
                <a:tc>
                  <a:txBody>
                    <a:bodyPr/>
                    <a:lstStyle/>
                    <a:p>
                      <a:r>
                        <a:rPr lang="en-US" dirty="0" smtClean="0"/>
                        <a:t>Not a solution</a:t>
                      </a:r>
                      <a:endParaRPr lang="en-US" dirty="0"/>
                    </a:p>
                  </a:txBody>
                  <a:tcPr/>
                </a:tc>
                <a:extLst>
                  <a:ext uri="{0D108BD9-81ED-4DB2-BD59-A6C34878D82A}">
                    <a16:rowId xmlns:a16="http://schemas.microsoft.com/office/drawing/2014/main" val="10004"/>
                  </a:ext>
                </a:extLst>
              </a:tr>
              <a:tr h="385032">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Minimal Solution</a:t>
            </a:r>
            <a:endParaRPr lang="en-US" dirty="0"/>
          </a:p>
        </p:txBody>
      </p:sp>
      <p:sp>
        <p:nvSpPr>
          <p:cNvPr id="3" name="Content Placeholder 2"/>
          <p:cNvSpPr>
            <a:spLocks noGrp="1"/>
          </p:cNvSpPr>
          <p:nvPr>
            <p:ph idx="1"/>
          </p:nvPr>
        </p:nvSpPr>
        <p:spPr/>
        <p:txBody>
          <a:bodyPr/>
          <a:lstStyle/>
          <a:p>
            <a:r>
              <a:rPr lang="en-US" dirty="0" smtClean="0"/>
              <a:t>Initialize the interval at the entry according to program semantics</a:t>
            </a:r>
          </a:p>
          <a:p>
            <a:r>
              <a:rPr lang="en-US" dirty="0" smtClean="0"/>
              <a:t>Initialize the rest of the intervals to empty</a:t>
            </a:r>
          </a:p>
          <a:p>
            <a:r>
              <a:rPr lang="en-US" dirty="0" smtClean="0"/>
              <a:t>Iterate until no more changes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8495" y="371221"/>
            <a:ext cx="7772400" cy="854075"/>
          </a:xfrm>
        </p:spPr>
        <p:txBody>
          <a:bodyPr/>
          <a:lstStyle/>
          <a:p>
            <a:pPr algn="ctr"/>
            <a:r>
              <a:rPr lang="en-US" sz="4000" dirty="0" smtClean="0"/>
              <a:t>Iterations Interval Analysis</a:t>
            </a:r>
          </a:p>
        </p:txBody>
      </p:sp>
      <p:sp>
        <p:nvSpPr>
          <p:cNvPr id="233476" name="Text Box 4"/>
          <p:cNvSpPr txBox="1">
            <a:spLocks noChangeArrowheads="1"/>
          </p:cNvSpPr>
          <p:nvPr/>
        </p:nvSpPr>
        <p:spPr bwMode="auto">
          <a:xfrm>
            <a:off x="269943" y="1110699"/>
            <a:ext cx="3779502"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(1) = </a:t>
            </a:r>
            <a:r>
              <a:rPr lang="en-US" sz="1800" dirty="0" smtClean="0">
                <a:solidFill>
                  <a:schemeClr val="tx1"/>
                </a:solidFill>
              </a:rPr>
              <a:t>[</a:t>
            </a:r>
            <a:r>
              <a:rPr lang="en-US" sz="1800" dirty="0" err="1" smtClean="0">
                <a:solidFill>
                  <a:schemeClr val="tx1"/>
                </a:solidFill>
              </a:rPr>
              <a:t>minint,maxint</a:t>
            </a:r>
            <a:r>
              <a:rPr lang="en-US" sz="1800" dirty="0">
                <a:solidFill>
                  <a:schemeClr val="tx1"/>
                </a:solidFill>
                <a:sym typeface="Math C" pitchFamily="2" charset="2"/>
              </a:rPr>
              <a:t>]  </a:t>
            </a: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(1) = [1,1]</a:t>
            </a:r>
          </a:p>
        </p:txBody>
      </p:sp>
      <p:sp>
        <p:nvSpPr>
          <p:cNvPr id="233477" name="Text Box 5"/>
          <p:cNvSpPr txBox="1">
            <a:spLocks noChangeArrowheads="1"/>
          </p:cNvSpPr>
          <p:nvPr/>
        </p:nvSpPr>
        <p:spPr bwMode="auto">
          <a:xfrm>
            <a:off x="3559408" y="1122580"/>
            <a:ext cx="4527647"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(2) = </a:t>
            </a:r>
            <a:r>
              <a:rPr lang="en-US" sz="1800" dirty="0" err="1">
                <a:solidFill>
                  <a:schemeClr val="tx1"/>
                </a:solidFill>
              </a:rPr>
              <a:t>IntExit</a:t>
            </a:r>
            <a:r>
              <a:rPr lang="en-US" sz="1800" dirty="0">
                <a:solidFill>
                  <a:schemeClr val="tx1"/>
                </a:solidFill>
              </a:rPr>
              <a:t>(1) </a:t>
            </a:r>
            <a:r>
              <a:rPr lang="en-US" sz="1800" dirty="0">
                <a:solidFill>
                  <a:schemeClr val="tx1"/>
                </a:solidFill>
                <a:sym typeface="Math B" pitchFamily="2" charset="2"/>
              </a:rPr>
              <a:t> </a:t>
            </a:r>
            <a:r>
              <a:rPr lang="en-US" sz="1800" dirty="0" err="1">
                <a:solidFill>
                  <a:schemeClr val="tx1"/>
                </a:solidFill>
                <a:sym typeface="Math B" pitchFamily="2" charset="2"/>
              </a:rPr>
              <a:t>IntExit</a:t>
            </a:r>
            <a:r>
              <a:rPr lang="en-US" sz="1800" dirty="0">
                <a:solidFill>
                  <a:schemeClr val="tx1"/>
                </a:solidFill>
                <a:sym typeface="Math B" pitchFamily="2" charset="2"/>
              </a:rPr>
              <a:t>(3)</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(2) = </a:t>
            </a:r>
            <a:r>
              <a:rPr lang="en-US" sz="1800" dirty="0" err="1">
                <a:solidFill>
                  <a:schemeClr val="tx1"/>
                </a:solidFill>
                <a:sym typeface="Math C" pitchFamily="2" charset="2"/>
              </a:rPr>
              <a:t>IntEntry</a:t>
            </a:r>
            <a:r>
              <a:rPr lang="en-US" sz="1800" dirty="0">
                <a:solidFill>
                  <a:schemeClr val="tx1"/>
                </a:solidFill>
                <a:sym typeface="Math C" pitchFamily="2" charset="2"/>
              </a:rPr>
              <a:t>(2)</a:t>
            </a:r>
          </a:p>
        </p:txBody>
      </p:sp>
      <p:sp>
        <p:nvSpPr>
          <p:cNvPr id="233487" name="Text Box 15"/>
          <p:cNvSpPr txBox="1">
            <a:spLocks noChangeArrowheads="1"/>
          </p:cNvSpPr>
          <p:nvPr/>
        </p:nvSpPr>
        <p:spPr bwMode="auto">
          <a:xfrm>
            <a:off x="151190" y="1787623"/>
            <a:ext cx="4658276"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(3) = </a:t>
            </a:r>
            <a:r>
              <a:rPr lang="en-US" sz="1800" dirty="0" err="1">
                <a:solidFill>
                  <a:schemeClr val="tx1"/>
                </a:solidFill>
              </a:rPr>
              <a:t>IntExit</a:t>
            </a:r>
            <a:r>
              <a:rPr lang="en-US" sz="1800" dirty="0">
                <a:solidFill>
                  <a:schemeClr val="tx1"/>
                </a:solidFill>
              </a:rPr>
              <a:t>(2) </a:t>
            </a:r>
            <a:r>
              <a:rPr lang="en-US" sz="1800" dirty="0">
                <a:solidFill>
                  <a:schemeClr val="tx1"/>
                </a:solidFill>
                <a:sym typeface="Math B" pitchFamily="2" charset="2"/>
              </a:rPr>
              <a:t> [minint,1000]</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(3) = </a:t>
            </a:r>
            <a:r>
              <a:rPr lang="en-US" sz="1800" dirty="0" err="1">
                <a:solidFill>
                  <a:schemeClr val="tx1"/>
                </a:solidFill>
                <a:sym typeface="Math C" pitchFamily="2" charset="2"/>
              </a:rPr>
              <a:t>IntEntry</a:t>
            </a:r>
            <a:r>
              <a:rPr lang="en-US" sz="1800" dirty="0">
                <a:solidFill>
                  <a:schemeClr val="tx1"/>
                </a:solidFill>
                <a:sym typeface="Math C" pitchFamily="2" charset="2"/>
              </a:rPr>
              <a:t>(3)+[1,1]</a:t>
            </a:r>
          </a:p>
        </p:txBody>
      </p:sp>
      <p:sp>
        <p:nvSpPr>
          <p:cNvPr id="233488" name="Text Box 16"/>
          <p:cNvSpPr txBox="1">
            <a:spLocks noChangeArrowheads="1"/>
          </p:cNvSpPr>
          <p:nvPr/>
        </p:nvSpPr>
        <p:spPr bwMode="auto">
          <a:xfrm>
            <a:off x="3981075" y="1809052"/>
            <a:ext cx="5305425" cy="646973"/>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(4) = </a:t>
            </a:r>
            <a:r>
              <a:rPr lang="en-US" sz="1800" dirty="0" err="1">
                <a:solidFill>
                  <a:schemeClr val="tx1"/>
                </a:solidFill>
              </a:rPr>
              <a:t>IntExit</a:t>
            </a:r>
            <a:r>
              <a:rPr lang="en-US" sz="1800" dirty="0">
                <a:solidFill>
                  <a:schemeClr val="tx1"/>
                </a:solidFill>
              </a:rPr>
              <a:t>(2) </a:t>
            </a:r>
            <a:r>
              <a:rPr lang="en-US" sz="1800" dirty="0">
                <a:solidFill>
                  <a:schemeClr val="tx1"/>
                </a:solidFill>
                <a:sym typeface="Math B" pitchFamily="2" charset="2"/>
              </a:rPr>
              <a:t> [1001,maxint]</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(4) = </a:t>
            </a:r>
            <a:r>
              <a:rPr lang="en-US" sz="1800" dirty="0" err="1">
                <a:solidFill>
                  <a:schemeClr val="tx1"/>
                </a:solidFill>
                <a:sym typeface="Math C" pitchFamily="2" charset="2"/>
              </a:rPr>
              <a:t>IntEntry</a:t>
            </a:r>
            <a:r>
              <a:rPr lang="en-US" sz="1800" dirty="0">
                <a:solidFill>
                  <a:schemeClr val="tx1"/>
                </a:solidFill>
                <a:sym typeface="Math C" pitchFamily="2" charset="2"/>
              </a:rPr>
              <a:t>(4)</a:t>
            </a:r>
          </a:p>
        </p:txBody>
      </p:sp>
      <p:graphicFrame>
        <p:nvGraphicFramePr>
          <p:cNvPr id="7" name="Table 6"/>
          <p:cNvGraphicFramePr>
            <a:graphicFrameLocks noGrp="1"/>
          </p:cNvGraphicFramePr>
          <p:nvPr/>
        </p:nvGraphicFramePr>
        <p:xfrm>
          <a:off x="94999" y="2434489"/>
          <a:ext cx="9049000" cy="3752555"/>
        </p:xfrm>
        <a:graphic>
          <a:graphicData uri="http://schemas.openxmlformats.org/drawingml/2006/table">
            <a:tbl>
              <a:tblPr firstRow="1" bandRow="1">
                <a:tableStyleId>{5C22544A-7EE6-4342-B048-85BDC9FD1C3A}</a:tableStyleId>
              </a:tblPr>
              <a:tblGrid>
                <a:gridCol w="1131125">
                  <a:extLst>
                    <a:ext uri="{9D8B030D-6E8A-4147-A177-3AD203B41FA5}">
                      <a16:colId xmlns:a16="http://schemas.microsoft.com/office/drawing/2014/main" val="20000"/>
                    </a:ext>
                  </a:extLst>
                </a:gridCol>
                <a:gridCol w="1131125">
                  <a:extLst>
                    <a:ext uri="{9D8B030D-6E8A-4147-A177-3AD203B41FA5}">
                      <a16:colId xmlns:a16="http://schemas.microsoft.com/office/drawing/2014/main" val="20001"/>
                    </a:ext>
                  </a:extLst>
                </a:gridCol>
                <a:gridCol w="1131125">
                  <a:extLst>
                    <a:ext uri="{9D8B030D-6E8A-4147-A177-3AD203B41FA5}">
                      <a16:colId xmlns:a16="http://schemas.microsoft.com/office/drawing/2014/main" val="20002"/>
                    </a:ext>
                  </a:extLst>
                </a:gridCol>
                <a:gridCol w="1131125">
                  <a:extLst>
                    <a:ext uri="{9D8B030D-6E8A-4147-A177-3AD203B41FA5}">
                      <a16:colId xmlns:a16="http://schemas.microsoft.com/office/drawing/2014/main" val="20003"/>
                    </a:ext>
                  </a:extLst>
                </a:gridCol>
                <a:gridCol w="1131125">
                  <a:extLst>
                    <a:ext uri="{9D8B030D-6E8A-4147-A177-3AD203B41FA5}">
                      <a16:colId xmlns:a16="http://schemas.microsoft.com/office/drawing/2014/main" val="20004"/>
                    </a:ext>
                  </a:extLst>
                </a:gridCol>
                <a:gridCol w="1131125">
                  <a:extLst>
                    <a:ext uri="{9D8B030D-6E8A-4147-A177-3AD203B41FA5}">
                      <a16:colId xmlns:a16="http://schemas.microsoft.com/office/drawing/2014/main" val="20005"/>
                    </a:ext>
                  </a:extLst>
                </a:gridCol>
                <a:gridCol w="1131125">
                  <a:extLst>
                    <a:ext uri="{9D8B030D-6E8A-4147-A177-3AD203B41FA5}">
                      <a16:colId xmlns:a16="http://schemas.microsoft.com/office/drawing/2014/main" val="20006"/>
                    </a:ext>
                  </a:extLst>
                </a:gridCol>
                <a:gridCol w="1131125">
                  <a:extLst>
                    <a:ext uri="{9D8B030D-6E8A-4147-A177-3AD203B41FA5}">
                      <a16:colId xmlns:a16="http://schemas.microsoft.com/office/drawing/2014/main" val="20007"/>
                    </a:ext>
                  </a:extLst>
                </a:gridCol>
              </a:tblGrid>
              <a:tr h="434190">
                <a:tc>
                  <a:txBody>
                    <a:bodyPr/>
                    <a:lstStyle/>
                    <a:p>
                      <a:r>
                        <a:rPr lang="en-US" dirty="0" smtClean="0"/>
                        <a:t>En[1]</a:t>
                      </a:r>
                      <a:endParaRPr lang="en-US" dirty="0"/>
                    </a:p>
                  </a:txBody>
                  <a:tcPr anchorCtr="1"/>
                </a:tc>
                <a:tc>
                  <a:txBody>
                    <a:bodyPr/>
                    <a:lstStyle/>
                    <a:p>
                      <a:r>
                        <a:rPr lang="en-US" dirty="0" smtClean="0"/>
                        <a:t>Ex[1]</a:t>
                      </a:r>
                      <a:endParaRPr lang="en-US" dirty="0"/>
                    </a:p>
                  </a:txBody>
                  <a:tcPr anchorCtr="1"/>
                </a:tc>
                <a:tc>
                  <a:txBody>
                    <a:bodyPr/>
                    <a:lstStyle/>
                    <a:p>
                      <a:r>
                        <a:rPr lang="en-US" dirty="0" smtClean="0"/>
                        <a:t>En[2]</a:t>
                      </a:r>
                      <a:endParaRPr lang="en-US" dirty="0"/>
                    </a:p>
                  </a:txBody>
                  <a:tcPr anchorCtr="1"/>
                </a:tc>
                <a:tc>
                  <a:txBody>
                    <a:bodyPr/>
                    <a:lstStyle/>
                    <a:p>
                      <a:r>
                        <a:rPr lang="en-US" dirty="0" smtClean="0"/>
                        <a:t>Ex[2]</a:t>
                      </a:r>
                      <a:endParaRPr lang="en-US" dirty="0"/>
                    </a:p>
                  </a:txBody>
                  <a:tcPr anchorCtr="1"/>
                </a:tc>
                <a:tc>
                  <a:txBody>
                    <a:bodyPr/>
                    <a:lstStyle/>
                    <a:p>
                      <a:r>
                        <a:rPr lang="en-US" dirty="0" smtClean="0"/>
                        <a:t>En[3]</a:t>
                      </a:r>
                      <a:endParaRPr lang="en-US" dirty="0"/>
                    </a:p>
                  </a:txBody>
                  <a:tcPr anchorCtr="1"/>
                </a:tc>
                <a:tc>
                  <a:txBody>
                    <a:bodyPr/>
                    <a:lstStyle/>
                    <a:p>
                      <a:r>
                        <a:rPr lang="en-US" dirty="0" smtClean="0"/>
                        <a:t>Ex[3]</a:t>
                      </a:r>
                      <a:endParaRPr lang="en-US" dirty="0"/>
                    </a:p>
                  </a:txBody>
                  <a:tcPr anchorCtr="1"/>
                </a:tc>
                <a:tc>
                  <a:txBody>
                    <a:bodyPr/>
                    <a:lstStyle/>
                    <a:p>
                      <a:r>
                        <a:rPr lang="en-US" dirty="0" smtClean="0"/>
                        <a:t>In[4]</a:t>
                      </a:r>
                      <a:endParaRPr lang="en-US" dirty="0"/>
                    </a:p>
                  </a:txBody>
                  <a:tcPr anchorCtr="1"/>
                </a:tc>
                <a:tc>
                  <a:txBody>
                    <a:bodyPr/>
                    <a:lstStyle/>
                    <a:p>
                      <a:r>
                        <a:rPr lang="en-US" dirty="0" smtClean="0"/>
                        <a:t>Ex[4]</a:t>
                      </a:r>
                      <a:endParaRPr lang="en-US" dirty="0"/>
                    </a:p>
                  </a:txBody>
                  <a:tcPr anchorCtr="1"/>
                </a:tc>
                <a:extLst>
                  <a:ext uri="{0D108BD9-81ED-4DB2-BD59-A6C34878D82A}">
                    <a16:rowId xmlns:a16="http://schemas.microsoft.com/office/drawing/2014/main" val="10000"/>
                  </a:ext>
                </a:extLst>
              </a:tr>
              <a:tr h="690120">
                <a:tc>
                  <a:txBody>
                    <a:bodyPr/>
                    <a:lstStyle/>
                    <a:p>
                      <a:r>
                        <a:rPr lang="en-US" dirty="0" smtClean="0"/>
                        <a:t>[-</a:t>
                      </a:r>
                      <a:r>
                        <a:rPr lang="en-US" dirty="0" smtClean="0">
                          <a:sym typeface="Symbol"/>
                        </a:rPr>
                        <a:t>, ]</a:t>
                      </a:r>
                      <a:endParaRPr lang="en-US" dirty="0"/>
                    </a:p>
                  </a:txBody>
                  <a:tcPr anchorCtr="1"/>
                </a:tc>
                <a:tc>
                  <a:txBody>
                    <a:bodyPr/>
                    <a:lstStyle/>
                    <a:p>
                      <a:r>
                        <a:rPr lang="en-US" dirty="0" smtClean="0">
                          <a:sym typeface="Math B"/>
                        </a:rPr>
                        <a:t></a:t>
                      </a:r>
                      <a:endParaRPr lang="en-US" dirty="0"/>
                    </a:p>
                  </a:txBody>
                  <a:tcPr anchorCtr="1"/>
                </a:tc>
                <a:tc>
                  <a:txBody>
                    <a:bodyPr/>
                    <a:lstStyle/>
                    <a:p>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extLst>
                  <a:ext uri="{0D108BD9-81ED-4DB2-BD59-A6C34878D82A}">
                    <a16:rowId xmlns:a16="http://schemas.microsoft.com/office/drawing/2014/main" val="10001"/>
                  </a:ext>
                </a:extLst>
              </a:tr>
              <a:tr h="656465">
                <a:tc>
                  <a:txBody>
                    <a:bodyPr/>
                    <a:lstStyle/>
                    <a:p>
                      <a:endParaRPr lang="en-US" dirty="0"/>
                    </a:p>
                  </a:txBody>
                  <a:tcPr anchorCtr="1"/>
                </a:tc>
                <a:tc>
                  <a:txBody>
                    <a:bodyPr/>
                    <a:lstStyle/>
                    <a:p>
                      <a:r>
                        <a:rPr lang="en-US" dirty="0" smtClean="0"/>
                        <a:t>[1, 1]</a:t>
                      </a:r>
                      <a:endParaRPr lang="en-US" dirty="0"/>
                    </a:p>
                  </a:txBody>
                  <a:tcPr anchorCtr="1"/>
                </a:tc>
                <a:tc>
                  <a:txBody>
                    <a:bodyPr/>
                    <a:lstStyle/>
                    <a:p>
                      <a:endParaRPr lang="en-US"/>
                    </a:p>
                  </a:txBody>
                  <a:tcPr anchorCtr="1"/>
                </a:tc>
                <a:tc>
                  <a:txBody>
                    <a:bodyPr/>
                    <a:lstStyle/>
                    <a:p>
                      <a:endParaRPr lang="en-US"/>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1"/>
                </a:tc>
                <a:tc>
                  <a:txBody>
                    <a:bodyPr/>
                    <a:lstStyle/>
                    <a:p>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1"/>
                </a:tc>
                <a:tc>
                  <a:txBody>
                    <a:bodyPr/>
                    <a:lstStyle/>
                    <a:p>
                      <a:endParaRPr lang="en-US" dirty="0"/>
                    </a:p>
                  </a:txBody>
                  <a:tcPr anchorCtr="1"/>
                </a:tc>
                <a:extLst>
                  <a:ext uri="{0D108BD9-81ED-4DB2-BD59-A6C34878D82A}">
                    <a16:rowId xmlns:a16="http://schemas.microsoft.com/office/drawing/2014/main" val="10002"/>
                  </a:ext>
                </a:extLst>
              </a:tr>
              <a:tr h="394356">
                <a:tc>
                  <a:txBody>
                    <a:bodyPr/>
                    <a:lstStyle/>
                    <a:p>
                      <a:endParaRPr lang="en-US" dirty="0"/>
                    </a:p>
                  </a:txBody>
                  <a:tcPr anchorCtr="1"/>
                </a:tc>
                <a:tc>
                  <a:txBody>
                    <a:bodyPr/>
                    <a:lstStyle/>
                    <a:p>
                      <a:endParaRPr lang="en-US"/>
                    </a:p>
                  </a:txBody>
                  <a:tcPr anchorCtr="1"/>
                </a:tc>
                <a:tc>
                  <a:txBody>
                    <a:bodyPr/>
                    <a:lstStyle/>
                    <a:p>
                      <a:r>
                        <a:rPr lang="en-US" dirty="0" smtClean="0"/>
                        <a:t>[1,1]</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a:p>
                  </a:txBody>
                  <a:tcPr anchorCtr="1"/>
                </a:tc>
                <a:tc>
                  <a:txBody>
                    <a:bodyPr/>
                    <a:lstStyle/>
                    <a:p>
                      <a:endParaRPr lang="en-US"/>
                    </a:p>
                  </a:txBody>
                  <a:tcPr anchorCtr="1"/>
                </a:tc>
                <a:extLst>
                  <a:ext uri="{0D108BD9-81ED-4DB2-BD59-A6C34878D82A}">
                    <a16:rowId xmlns:a16="http://schemas.microsoft.com/office/drawing/2014/main" val="10003"/>
                  </a:ext>
                </a:extLst>
              </a:tr>
              <a:tr h="394356">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r>
                        <a:rPr lang="en-US" dirty="0" smtClean="0"/>
                        <a:t>[1,1]</a:t>
                      </a:r>
                      <a:endParaRPr lang="en-US" dirty="0"/>
                    </a:p>
                  </a:txBody>
                  <a:tcPr anchorCtr="1"/>
                </a:tc>
                <a:tc>
                  <a:txBody>
                    <a:bodyPr/>
                    <a:lstStyle/>
                    <a:p>
                      <a:endParaRPr lang="en-US"/>
                    </a:p>
                  </a:txBody>
                  <a:tcPr anchorCtr="1"/>
                </a:tc>
                <a:tc>
                  <a:txBody>
                    <a:bodyPr/>
                    <a:lstStyle/>
                    <a:p>
                      <a:endParaRPr lang="en-US"/>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4"/>
                  </a:ext>
                </a:extLst>
              </a:tr>
              <a:tr h="394356">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endParaRPr lang="en-US" dirty="0"/>
                    </a:p>
                  </a:txBody>
                  <a:tcPr anchorCtr="1"/>
                </a:tc>
                <a:tc>
                  <a:txBody>
                    <a:bodyPr/>
                    <a:lstStyle/>
                    <a:p>
                      <a:r>
                        <a:rPr lang="en-US" dirty="0" smtClean="0"/>
                        <a:t>[1, 1]</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5"/>
                  </a:ext>
                </a:extLst>
              </a:tr>
              <a:tr h="394356">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endParaRPr lang="en-US" dirty="0"/>
                    </a:p>
                  </a:txBody>
                  <a:tcPr anchorCtr="1"/>
                </a:tc>
                <a:tc>
                  <a:txBody>
                    <a:bodyPr/>
                    <a:lstStyle/>
                    <a:p>
                      <a:endParaRPr lang="en-US" dirty="0"/>
                    </a:p>
                  </a:txBody>
                  <a:tcPr anchorCtr="1"/>
                </a:tc>
                <a:tc>
                  <a:txBody>
                    <a:bodyPr/>
                    <a:lstStyle/>
                    <a:p>
                      <a:r>
                        <a:rPr lang="en-US" dirty="0" smtClean="0"/>
                        <a:t>[2, 2]</a:t>
                      </a:r>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6"/>
                  </a:ext>
                </a:extLst>
              </a:tr>
              <a:tr h="394356">
                <a:tc>
                  <a:txBody>
                    <a:bodyPr/>
                    <a:lstStyle/>
                    <a:p>
                      <a:endParaRPr lang="en-US"/>
                    </a:p>
                  </a:txBody>
                  <a:tcPr anchorCtr="1"/>
                </a:tc>
                <a:tc>
                  <a:txBody>
                    <a:bodyPr/>
                    <a:lstStyle/>
                    <a:p>
                      <a:endParaRPr lang="en-US" dirty="0"/>
                    </a:p>
                  </a:txBody>
                  <a:tcPr anchorCtr="1"/>
                </a:tc>
                <a:tc>
                  <a:txBody>
                    <a:bodyPr/>
                    <a:lstStyle/>
                    <a:p>
                      <a:r>
                        <a:rPr lang="en-US" dirty="0" smtClean="0"/>
                        <a:t>[1, 2]</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Correct C </a:t>
            </a:r>
            <a:r>
              <a:rPr lang="en-US" dirty="0" smtClean="0"/>
              <a:t>code</a:t>
            </a:r>
            <a:endParaRPr lang="en-US" dirty="0"/>
          </a:p>
        </p:txBody>
      </p:sp>
      <p:sp>
        <p:nvSpPr>
          <p:cNvPr id="3" name="TextBox 2"/>
          <p:cNvSpPr txBox="1"/>
          <p:nvPr/>
        </p:nvSpPr>
        <p:spPr>
          <a:xfrm>
            <a:off x="403761" y="1163796"/>
            <a:ext cx="5427023" cy="5632311"/>
          </a:xfrm>
          <a:prstGeom prst="rect">
            <a:avLst/>
          </a:prstGeom>
          <a:noFill/>
        </p:spPr>
        <p:txBody>
          <a:bodyPr wrap="square" rtlCol="0">
            <a:spAutoFit/>
          </a:bodyPr>
          <a:lstStyle/>
          <a:p>
            <a:pPr algn="l"/>
            <a:r>
              <a:rPr lang="en-US" dirty="0" smtClean="0">
                <a:solidFill>
                  <a:schemeClr val="tx1"/>
                </a:solidFill>
              </a:rPr>
              <a:t>main() {</a:t>
            </a:r>
          </a:p>
          <a:p>
            <a:pPr algn="l"/>
            <a:r>
              <a:rPr lang="en-US" dirty="0" smtClean="0">
                <a:solidFill>
                  <a:schemeClr val="tx1"/>
                </a:solidFill>
              </a:rPr>
              <a:t>     </a:t>
            </a:r>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 0,  *p=NULL, a[100];</a:t>
            </a:r>
          </a:p>
          <a:p>
            <a:pPr algn="l"/>
            <a:r>
              <a:rPr lang="en-US" dirty="0" smtClean="0">
                <a:solidFill>
                  <a:schemeClr val="tx1"/>
                </a:solidFill>
              </a:rPr>
              <a:t>     for (</a:t>
            </a:r>
            <a:r>
              <a:rPr lang="en-US" dirty="0" err="1" smtClean="0">
                <a:solidFill>
                  <a:schemeClr val="tx1"/>
                </a:solidFill>
              </a:rPr>
              <a:t>i</a:t>
            </a:r>
            <a:r>
              <a:rPr lang="en-US" dirty="0" smtClean="0">
                <a:solidFill>
                  <a:schemeClr val="tx1"/>
                </a:solidFill>
              </a:rPr>
              <a:t>=0 ;  </a:t>
            </a:r>
            <a:r>
              <a:rPr lang="en-US" dirty="0" err="1" smtClean="0">
                <a:solidFill>
                  <a:schemeClr val="tx1"/>
                </a:solidFill>
              </a:rPr>
              <a:t>i</a:t>
            </a:r>
            <a:r>
              <a:rPr lang="en-US" dirty="0" smtClean="0">
                <a:solidFill>
                  <a:schemeClr val="tx1"/>
                </a:solidFill>
              </a:rPr>
              <a:t> &lt;100, </a:t>
            </a:r>
            <a:r>
              <a:rPr lang="en-US" dirty="0" err="1" smtClean="0">
                <a:solidFill>
                  <a:schemeClr val="tx1"/>
                </a:solidFill>
              </a:rPr>
              <a:t>i</a:t>
            </a:r>
            <a:r>
              <a:rPr lang="en-US" dirty="0" smtClean="0">
                <a:solidFill>
                  <a:schemeClr val="tx1"/>
                </a:solidFill>
              </a:rPr>
              <a:t>++) {</a:t>
            </a:r>
          </a:p>
          <a:p>
            <a:pPr algn="l"/>
            <a:r>
              <a:rPr lang="en-US" dirty="0" smtClean="0">
                <a:solidFill>
                  <a:srgbClr val="FF0000"/>
                </a:solidFill>
              </a:rPr>
              <a:t>         { 0 &lt;= </a:t>
            </a:r>
            <a:r>
              <a:rPr lang="en-US" dirty="0" err="1" smtClean="0">
                <a:solidFill>
                  <a:srgbClr val="FF0000"/>
                </a:solidFill>
              </a:rPr>
              <a:t>i</a:t>
            </a:r>
            <a:r>
              <a:rPr lang="en-US" dirty="0" smtClean="0">
                <a:solidFill>
                  <a:srgbClr val="FF0000"/>
                </a:solidFill>
              </a:rPr>
              <a:t> &lt; 100}</a:t>
            </a:r>
          </a:p>
          <a:p>
            <a:pPr algn="l"/>
            <a:r>
              <a:rPr lang="en-US" dirty="0" smtClean="0">
                <a:solidFill>
                  <a:schemeClr val="tx1"/>
                </a:solidFill>
              </a:rPr>
              <a:t>         a[</a:t>
            </a:r>
            <a:r>
              <a:rPr lang="en-US" dirty="0" err="1" smtClean="0">
                <a:solidFill>
                  <a:schemeClr val="tx1"/>
                </a:solidFill>
              </a:rPr>
              <a:t>i</a:t>
            </a:r>
            <a:r>
              <a:rPr lang="en-US" dirty="0" smtClean="0">
                <a:solidFill>
                  <a:schemeClr val="tx1"/>
                </a:solidFill>
              </a:rPr>
              <a:t>] = </a:t>
            </a:r>
            <a:r>
              <a:rPr lang="en-US" dirty="0" err="1" smtClean="0">
                <a:solidFill>
                  <a:schemeClr val="tx1"/>
                </a:solidFill>
              </a:rPr>
              <a:t>i</a:t>
            </a:r>
            <a:r>
              <a:rPr lang="en-US" dirty="0" smtClean="0">
                <a:solidFill>
                  <a:schemeClr val="tx1"/>
                </a:solidFill>
              </a:rPr>
              <a:t>;</a:t>
            </a:r>
          </a:p>
          <a:p>
            <a:pPr algn="l"/>
            <a:r>
              <a:rPr lang="en-US" dirty="0" smtClean="0">
                <a:solidFill>
                  <a:srgbClr val="FF0000"/>
                </a:solidFill>
              </a:rPr>
              <a:t>         { p == NULL:}</a:t>
            </a:r>
          </a:p>
          <a:p>
            <a:pPr algn="l"/>
            <a:r>
              <a:rPr lang="en-US" dirty="0" smtClean="0">
                <a:solidFill>
                  <a:schemeClr val="tx1"/>
                </a:solidFill>
              </a:rPr>
              <a:t>         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         </a:t>
            </a:r>
            <a:r>
              <a:rPr lang="en-US" dirty="0" smtClean="0">
                <a:solidFill>
                  <a:srgbClr val="FF0000"/>
                </a:solidFill>
              </a:rPr>
              <a:t>{ </a:t>
            </a:r>
            <a:r>
              <a:rPr lang="en-US" dirty="0" err="1" smtClean="0">
                <a:solidFill>
                  <a:srgbClr val="FF0000"/>
                </a:solidFill>
              </a:rPr>
              <a:t>alloc</a:t>
            </a:r>
            <a:r>
              <a:rPr lang="en-US" dirty="0" smtClean="0">
                <a:solidFill>
                  <a:srgbClr val="FF0000"/>
                </a:solidFill>
              </a:rPr>
              <a:t>(p) }</a:t>
            </a:r>
          </a:p>
          <a:p>
            <a:pPr algn="l"/>
            <a:r>
              <a:rPr lang="en-US" dirty="0" smtClean="0">
                <a:solidFill>
                  <a:schemeClr val="tx1"/>
                </a:solidFill>
              </a:rPr>
              <a:t>         *p = </a:t>
            </a:r>
            <a:r>
              <a:rPr lang="en-US" dirty="0" err="1" smtClean="0">
                <a:solidFill>
                  <a:schemeClr val="tx1"/>
                </a:solidFill>
              </a:rPr>
              <a:t>i</a:t>
            </a:r>
            <a:r>
              <a:rPr lang="en-US" dirty="0" smtClean="0">
                <a:solidFill>
                  <a:schemeClr val="tx1"/>
                </a:solidFill>
              </a:rPr>
              <a:t>;</a:t>
            </a:r>
          </a:p>
          <a:p>
            <a:pPr algn="l"/>
            <a:r>
              <a:rPr lang="en-US" dirty="0" smtClean="0">
                <a:solidFill>
                  <a:schemeClr val="tx1"/>
                </a:solidFill>
              </a:rPr>
              <a:t>         </a:t>
            </a:r>
            <a:r>
              <a:rPr lang="en-US" dirty="0" smtClean="0">
                <a:solidFill>
                  <a:srgbClr val="FF0000"/>
                </a:solidFill>
              </a:rPr>
              <a:t>{</a:t>
            </a:r>
            <a:r>
              <a:rPr lang="en-US" dirty="0" err="1" smtClean="0">
                <a:solidFill>
                  <a:srgbClr val="FF0000"/>
                </a:solidFill>
              </a:rPr>
              <a:t>alloc</a:t>
            </a:r>
            <a:r>
              <a:rPr lang="en-US" dirty="0" smtClean="0">
                <a:solidFill>
                  <a:srgbClr val="FF0000"/>
                </a:solidFill>
              </a:rPr>
              <a:t>(p)}</a:t>
            </a:r>
          </a:p>
          <a:p>
            <a:pPr algn="l"/>
            <a:r>
              <a:rPr lang="en-US" dirty="0" smtClean="0">
                <a:solidFill>
                  <a:schemeClr val="tx1"/>
                </a:solidFill>
              </a:rPr>
              <a:t>         free(p);</a:t>
            </a:r>
          </a:p>
          <a:p>
            <a:pPr algn="l"/>
            <a:r>
              <a:rPr lang="en-US" dirty="0" smtClean="0">
                <a:solidFill>
                  <a:schemeClr val="tx1"/>
                </a:solidFill>
              </a:rPr>
              <a:t>          </a:t>
            </a:r>
            <a:r>
              <a:rPr lang="en-US" dirty="0" smtClean="0">
                <a:solidFill>
                  <a:srgbClr val="FF0000"/>
                </a:solidFill>
              </a:rPr>
              <a:t>{!</a:t>
            </a:r>
            <a:r>
              <a:rPr lang="en-US" dirty="0" err="1" smtClean="0">
                <a:solidFill>
                  <a:srgbClr val="FF0000"/>
                </a:solidFill>
              </a:rPr>
              <a:t>alloc</a:t>
            </a:r>
            <a:r>
              <a:rPr lang="en-US" dirty="0" smtClean="0">
                <a:solidFill>
                  <a:srgbClr val="FF0000"/>
                </a:solidFill>
              </a:rPr>
              <a:t>(p)}</a:t>
            </a:r>
          </a:p>
          <a:p>
            <a:pPr algn="l"/>
            <a:r>
              <a:rPr lang="en-US" dirty="0" smtClean="0">
                <a:solidFill>
                  <a:schemeClr val="tx1"/>
                </a:solidFill>
              </a:rPr>
              <a:t>         p = NULL;</a:t>
            </a:r>
          </a:p>
          <a:p>
            <a:pPr algn="l"/>
            <a:r>
              <a:rPr lang="en-US" dirty="0" smtClean="0">
                <a:solidFill>
                  <a:schemeClr val="tx1"/>
                </a:solidFill>
              </a:rPr>
              <a:t>          </a:t>
            </a:r>
            <a:r>
              <a:rPr lang="en-US" dirty="0" smtClean="0">
                <a:solidFill>
                  <a:srgbClr val="FF0000"/>
                </a:solidFill>
              </a:rPr>
              <a:t>{p==NULL}</a:t>
            </a:r>
          </a:p>
          <a:p>
            <a:pPr algn="l"/>
            <a:r>
              <a:rPr lang="en-US" dirty="0" smtClean="0">
                <a:solidFill>
                  <a:schemeClr val="tx1"/>
                </a:solidFill>
              </a:rPr>
              <a:t>        }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Widening</a:t>
            </a:r>
            <a:endParaRPr lang="en-US" dirty="0"/>
          </a:p>
        </p:txBody>
      </p:sp>
      <p:sp>
        <p:nvSpPr>
          <p:cNvPr id="3" name="Content Placeholder 2"/>
          <p:cNvSpPr>
            <a:spLocks noGrp="1"/>
          </p:cNvSpPr>
          <p:nvPr>
            <p:ph idx="1"/>
          </p:nvPr>
        </p:nvSpPr>
        <p:spPr/>
        <p:txBody>
          <a:bodyPr/>
          <a:lstStyle/>
          <a:p>
            <a:r>
              <a:rPr lang="en-US" dirty="0" smtClean="0"/>
              <a:t>Accelerate the convergence of the iterative procedure by jumping to a more conservative solution</a:t>
            </a:r>
          </a:p>
          <a:p>
            <a:r>
              <a:rPr lang="en-US" dirty="0" smtClean="0"/>
              <a:t>Heuristic in nature</a:t>
            </a:r>
          </a:p>
          <a:p>
            <a:r>
              <a:rPr lang="en-US" dirty="0" smtClean="0"/>
              <a:t>But simple to implement</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185738"/>
            <a:ext cx="7772400" cy="800100"/>
          </a:xfrm>
        </p:spPr>
        <p:txBody>
          <a:bodyPr/>
          <a:lstStyle/>
          <a:p>
            <a:r>
              <a:rPr lang="en-US" dirty="0" smtClean="0"/>
              <a:t>Widening for Interval Analysis </a:t>
            </a:r>
          </a:p>
        </p:txBody>
      </p:sp>
      <p:sp>
        <p:nvSpPr>
          <p:cNvPr id="234499" name="Rectangle 3"/>
          <p:cNvSpPr>
            <a:spLocks noGrp="1" noChangeArrowheads="1"/>
          </p:cNvSpPr>
          <p:nvPr>
            <p:ph type="body" idx="1"/>
          </p:nvPr>
        </p:nvSpPr>
        <p:spPr>
          <a:xfrm>
            <a:off x="627063" y="1062038"/>
            <a:ext cx="7727950" cy="5551487"/>
          </a:xfrm>
        </p:spPr>
        <p:txBody>
          <a:bodyPr/>
          <a:lstStyle/>
          <a:p>
            <a:r>
              <a:rPr lang="en-US" sz="2400" dirty="0" smtClean="0">
                <a:sym typeface="Math B" pitchFamily="2" charset="2"/>
              </a:rPr>
              <a:t></a:t>
            </a:r>
            <a:r>
              <a:rPr lang="en-US" dirty="0" smtClean="0">
                <a:sym typeface="Math B" pitchFamily="2" charset="2"/>
              </a:rPr>
              <a:t> [c, d] = [c, d]</a:t>
            </a:r>
          </a:p>
          <a:p>
            <a:r>
              <a:rPr lang="en-US" dirty="0" smtClean="0">
                <a:sym typeface="Math B" pitchFamily="2" charset="2"/>
              </a:rPr>
              <a:t>[a, b]   [c, d] = [</a:t>
            </a:r>
            <a:br>
              <a:rPr lang="en-US" dirty="0" smtClean="0">
                <a:sym typeface="Math B" pitchFamily="2" charset="2"/>
              </a:rPr>
            </a:br>
            <a:r>
              <a:rPr lang="en-US" dirty="0" smtClean="0">
                <a:sym typeface="Math B" pitchFamily="2" charset="2"/>
              </a:rPr>
              <a:t>   	if a </a:t>
            </a:r>
            <a:r>
              <a:rPr lang="en-US" dirty="0" smtClean="0">
                <a:sym typeface="Symbol" pitchFamily="18" charset="2"/>
              </a:rPr>
              <a:t></a:t>
            </a:r>
            <a:r>
              <a:rPr lang="en-US" dirty="0" smtClean="0">
                <a:sym typeface="Math B" pitchFamily="2" charset="2"/>
              </a:rPr>
              <a:t> c</a:t>
            </a:r>
            <a:br>
              <a:rPr lang="en-US" dirty="0" smtClean="0">
                <a:sym typeface="Math B" pitchFamily="2" charset="2"/>
              </a:rPr>
            </a:br>
            <a:r>
              <a:rPr lang="en-US" dirty="0" smtClean="0">
                <a:sym typeface="Math B" pitchFamily="2" charset="2"/>
              </a:rPr>
              <a:t>		then a</a:t>
            </a:r>
            <a:br>
              <a:rPr lang="en-US" dirty="0" smtClean="0">
                <a:sym typeface="Math B" pitchFamily="2" charset="2"/>
              </a:rPr>
            </a:br>
            <a:r>
              <a:rPr lang="en-US" dirty="0" smtClean="0">
                <a:sym typeface="Math B" pitchFamily="2" charset="2"/>
              </a:rPr>
              <a:t>		</a:t>
            </a:r>
            <a:r>
              <a:rPr lang="en-US" dirty="0" smtClean="0">
                <a:sym typeface="Symbol" pitchFamily="18" charset="2"/>
              </a:rPr>
              <a:t>else -,</a:t>
            </a:r>
            <a:br>
              <a:rPr lang="en-US" dirty="0" smtClean="0">
                <a:sym typeface="Symbol" pitchFamily="18" charset="2"/>
              </a:rPr>
            </a:br>
            <a:r>
              <a:rPr lang="en-US" dirty="0" smtClean="0">
                <a:sym typeface="Symbol" pitchFamily="18" charset="2"/>
              </a:rPr>
              <a:t>	</a:t>
            </a:r>
            <a:r>
              <a:rPr lang="en-US" dirty="0" smtClean="0">
                <a:sym typeface="Math B" pitchFamily="2" charset="2"/>
              </a:rPr>
              <a:t>if b </a:t>
            </a:r>
            <a:r>
              <a:rPr lang="en-US" dirty="0" smtClean="0">
                <a:sym typeface="Symbol" pitchFamily="18" charset="2"/>
              </a:rPr>
              <a:t></a:t>
            </a:r>
            <a:r>
              <a:rPr lang="en-US" dirty="0" smtClean="0">
                <a:sym typeface="Math B" pitchFamily="2" charset="2"/>
              </a:rPr>
              <a:t> d</a:t>
            </a:r>
            <a:br>
              <a:rPr lang="en-US" dirty="0" smtClean="0">
                <a:sym typeface="Math B" pitchFamily="2" charset="2"/>
              </a:rPr>
            </a:br>
            <a:r>
              <a:rPr lang="en-US" dirty="0" smtClean="0">
                <a:sym typeface="Math B" pitchFamily="2" charset="2"/>
              </a:rPr>
              <a:t>		then b</a:t>
            </a:r>
            <a:br>
              <a:rPr lang="en-US" dirty="0" smtClean="0">
                <a:sym typeface="Math B" pitchFamily="2" charset="2"/>
              </a:rPr>
            </a:br>
            <a:r>
              <a:rPr lang="en-US" dirty="0" smtClean="0">
                <a:sym typeface="Math B" pitchFamily="2" charset="2"/>
              </a:rPr>
              <a:t>		</a:t>
            </a:r>
            <a:r>
              <a:rPr lang="en-US" dirty="0" smtClean="0">
                <a:sym typeface="Symbol" pitchFamily="18" charset="2"/>
              </a:rPr>
              <a:t>else </a:t>
            </a:r>
            <a:r>
              <a:rPr lang="en-US" dirty="0" smtClean="0">
                <a:sym typeface="Math B" pitchFamily="2" charset="2"/>
              </a:rPr>
              <a:t> </a:t>
            </a:r>
            <a:br>
              <a:rPr lang="en-US" dirty="0" smtClean="0">
                <a:sym typeface="Math B" pitchFamily="2" charset="2"/>
              </a:rPr>
            </a:br>
            <a:r>
              <a:rPr lang="en-US" dirty="0" smtClean="0">
                <a:sym typeface="Math B" pitchFamily="2"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44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38495" y="371221"/>
            <a:ext cx="7772400" cy="854075"/>
          </a:xfrm>
        </p:spPr>
        <p:txBody>
          <a:bodyPr/>
          <a:lstStyle/>
          <a:p>
            <a:pPr algn="ctr"/>
            <a:r>
              <a:rPr lang="en-US" sz="4000" dirty="0" smtClean="0"/>
              <a:t>Iterations  with widening</a:t>
            </a:r>
          </a:p>
        </p:txBody>
      </p:sp>
      <p:sp>
        <p:nvSpPr>
          <p:cNvPr id="233476" name="Text Box 4"/>
          <p:cNvSpPr txBox="1">
            <a:spLocks noChangeArrowheads="1"/>
          </p:cNvSpPr>
          <p:nvPr/>
        </p:nvSpPr>
        <p:spPr bwMode="auto">
          <a:xfrm>
            <a:off x="269943" y="968199"/>
            <a:ext cx="3779502"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(1) = </a:t>
            </a:r>
            <a:r>
              <a:rPr lang="en-US" sz="1800" dirty="0" smtClean="0">
                <a:solidFill>
                  <a:schemeClr val="tx1"/>
                </a:solidFill>
              </a:rPr>
              <a:t>[</a:t>
            </a:r>
            <a:r>
              <a:rPr lang="en-US" sz="1800" dirty="0" err="1" smtClean="0">
                <a:solidFill>
                  <a:schemeClr val="tx1"/>
                </a:solidFill>
              </a:rPr>
              <a:t>minint,maxint</a:t>
            </a:r>
            <a:r>
              <a:rPr lang="en-US" sz="1800" dirty="0">
                <a:solidFill>
                  <a:schemeClr val="tx1"/>
                </a:solidFill>
                <a:sym typeface="Math C" pitchFamily="2" charset="2"/>
              </a:rPr>
              <a:t>]  </a:t>
            </a: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(1) = [1,1]</a:t>
            </a:r>
          </a:p>
        </p:txBody>
      </p:sp>
      <p:sp>
        <p:nvSpPr>
          <p:cNvPr id="233477" name="Text Box 5"/>
          <p:cNvSpPr txBox="1">
            <a:spLocks noChangeArrowheads="1"/>
          </p:cNvSpPr>
          <p:nvPr/>
        </p:nvSpPr>
        <p:spPr bwMode="auto">
          <a:xfrm>
            <a:off x="3559408" y="973781"/>
            <a:ext cx="5347086"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(2) = </a:t>
            </a:r>
            <a:r>
              <a:rPr lang="en-US" sz="1800" dirty="0" err="1" smtClean="0">
                <a:solidFill>
                  <a:schemeClr val="tx1"/>
                </a:solidFill>
              </a:rPr>
              <a:t>IntEntry</a:t>
            </a:r>
            <a:r>
              <a:rPr lang="en-US" sz="1800" dirty="0" smtClean="0">
                <a:solidFill>
                  <a:schemeClr val="tx1"/>
                </a:solidFill>
              </a:rPr>
              <a:t>(2) </a:t>
            </a:r>
            <a:r>
              <a:rPr lang="en-US" sz="1800" dirty="0" smtClean="0">
                <a:solidFill>
                  <a:schemeClr val="tx1"/>
                </a:solidFill>
                <a:sym typeface="Math B" pitchFamily="2" charset="2"/>
              </a:rPr>
              <a:t>(</a:t>
            </a:r>
            <a:r>
              <a:rPr lang="en-US" sz="1800" dirty="0" err="1" smtClean="0">
                <a:solidFill>
                  <a:schemeClr val="tx1"/>
                </a:solidFill>
              </a:rPr>
              <a:t>IntExit</a:t>
            </a:r>
            <a:r>
              <a:rPr lang="en-US" sz="1800" dirty="0" smtClean="0">
                <a:solidFill>
                  <a:schemeClr val="tx1"/>
                </a:solidFill>
              </a:rPr>
              <a:t>(1</a:t>
            </a:r>
            <a:r>
              <a:rPr lang="en-US" sz="1800" dirty="0">
                <a:solidFill>
                  <a:schemeClr val="tx1"/>
                </a:solidFill>
              </a:rPr>
              <a:t>) </a:t>
            </a:r>
            <a:r>
              <a:rPr lang="en-US" sz="1800" dirty="0">
                <a:solidFill>
                  <a:schemeClr val="tx1"/>
                </a:solidFill>
                <a:sym typeface="Math B" pitchFamily="2" charset="2"/>
              </a:rPr>
              <a:t> </a:t>
            </a:r>
            <a:r>
              <a:rPr lang="en-US" sz="1800" dirty="0" err="1">
                <a:solidFill>
                  <a:schemeClr val="tx1"/>
                </a:solidFill>
                <a:sym typeface="Math B" pitchFamily="2" charset="2"/>
              </a:rPr>
              <a:t>IntExit</a:t>
            </a:r>
            <a:r>
              <a:rPr lang="en-US" sz="1800" dirty="0">
                <a:solidFill>
                  <a:schemeClr val="tx1"/>
                </a:solidFill>
                <a:sym typeface="Math B" pitchFamily="2" charset="2"/>
              </a:rPr>
              <a:t>(3</a:t>
            </a:r>
            <a:r>
              <a:rPr lang="en-US" sz="1800" dirty="0" smtClean="0">
                <a:solidFill>
                  <a:schemeClr val="tx1"/>
                </a:solidFill>
                <a:sym typeface="Math B" pitchFamily="2" charset="2"/>
              </a:rPr>
              <a:t>))</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(2) = </a:t>
            </a:r>
            <a:r>
              <a:rPr lang="en-US" sz="1800" dirty="0" err="1">
                <a:solidFill>
                  <a:schemeClr val="tx1"/>
                </a:solidFill>
                <a:sym typeface="Math C" pitchFamily="2" charset="2"/>
              </a:rPr>
              <a:t>IntEntry</a:t>
            </a:r>
            <a:r>
              <a:rPr lang="en-US" sz="1800" dirty="0">
                <a:solidFill>
                  <a:schemeClr val="tx1"/>
                </a:solidFill>
                <a:sym typeface="Math C" pitchFamily="2" charset="2"/>
              </a:rPr>
              <a:t>(2)</a:t>
            </a:r>
          </a:p>
        </p:txBody>
      </p:sp>
      <p:sp>
        <p:nvSpPr>
          <p:cNvPr id="233487" name="Text Box 15"/>
          <p:cNvSpPr txBox="1">
            <a:spLocks noChangeArrowheads="1"/>
          </p:cNvSpPr>
          <p:nvPr/>
        </p:nvSpPr>
        <p:spPr bwMode="auto">
          <a:xfrm>
            <a:off x="151190" y="1597623"/>
            <a:ext cx="4658276" cy="646973"/>
          </a:xfrm>
          <a:prstGeom prst="rect">
            <a:avLst/>
          </a:prstGeom>
          <a:noFill/>
          <a:ln w="9525">
            <a:noFill/>
            <a:miter lim="800000"/>
            <a:headEnd/>
            <a:tailEnd/>
          </a:ln>
        </p:spPr>
        <p:txBody>
          <a:bodyPr wrap="square"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(3) = </a:t>
            </a:r>
            <a:r>
              <a:rPr lang="en-US" sz="1800" dirty="0" err="1">
                <a:solidFill>
                  <a:schemeClr val="tx1"/>
                </a:solidFill>
              </a:rPr>
              <a:t>IntExit</a:t>
            </a:r>
            <a:r>
              <a:rPr lang="en-US" sz="1800" dirty="0">
                <a:solidFill>
                  <a:schemeClr val="tx1"/>
                </a:solidFill>
              </a:rPr>
              <a:t>(2) </a:t>
            </a:r>
            <a:r>
              <a:rPr lang="en-US" sz="1800" dirty="0">
                <a:solidFill>
                  <a:schemeClr val="tx1"/>
                </a:solidFill>
                <a:sym typeface="Math B" pitchFamily="2" charset="2"/>
              </a:rPr>
              <a:t> [minint,1000]</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(3) = </a:t>
            </a:r>
            <a:r>
              <a:rPr lang="en-US" sz="1800" dirty="0" err="1">
                <a:solidFill>
                  <a:schemeClr val="tx1"/>
                </a:solidFill>
                <a:sym typeface="Math C" pitchFamily="2" charset="2"/>
              </a:rPr>
              <a:t>IntEntry</a:t>
            </a:r>
            <a:r>
              <a:rPr lang="en-US" sz="1800" dirty="0">
                <a:solidFill>
                  <a:schemeClr val="tx1"/>
                </a:solidFill>
                <a:sym typeface="Math C" pitchFamily="2" charset="2"/>
              </a:rPr>
              <a:t>(3)+[1,1]</a:t>
            </a:r>
          </a:p>
        </p:txBody>
      </p:sp>
      <p:sp>
        <p:nvSpPr>
          <p:cNvPr id="233488" name="Text Box 16"/>
          <p:cNvSpPr txBox="1">
            <a:spLocks noChangeArrowheads="1"/>
          </p:cNvSpPr>
          <p:nvPr/>
        </p:nvSpPr>
        <p:spPr bwMode="auto">
          <a:xfrm>
            <a:off x="3981075" y="1619052"/>
            <a:ext cx="5305425" cy="646973"/>
          </a:xfrm>
          <a:prstGeom prst="rect">
            <a:avLst/>
          </a:prstGeom>
          <a:noFill/>
          <a:ln w="9525">
            <a:noFill/>
            <a:miter lim="800000"/>
            <a:headEnd/>
            <a:tailEnd/>
          </a:ln>
        </p:spPr>
        <p:txBody>
          <a:bodyPr lIns="92075" tIns="46038" rIns="92075" bIns="46038">
            <a:spAutoFit/>
          </a:bodyPr>
          <a:lstStyle/>
          <a:p>
            <a:pPr algn="l">
              <a:buFont typeface="Monotype Sorts" pitchFamily="2" charset="2"/>
              <a:buNone/>
            </a:pPr>
            <a:r>
              <a:rPr lang="en-US" sz="1800" dirty="0" err="1">
                <a:solidFill>
                  <a:schemeClr val="tx1"/>
                </a:solidFill>
              </a:rPr>
              <a:t>IntEntry</a:t>
            </a:r>
            <a:r>
              <a:rPr lang="en-US" sz="1800" dirty="0">
                <a:solidFill>
                  <a:schemeClr val="tx1"/>
                </a:solidFill>
              </a:rPr>
              <a:t>(4) = </a:t>
            </a:r>
            <a:r>
              <a:rPr lang="en-US" sz="1800" dirty="0" err="1">
                <a:solidFill>
                  <a:schemeClr val="tx1"/>
                </a:solidFill>
              </a:rPr>
              <a:t>IntExit</a:t>
            </a:r>
            <a:r>
              <a:rPr lang="en-US" sz="1800" dirty="0">
                <a:solidFill>
                  <a:schemeClr val="tx1"/>
                </a:solidFill>
              </a:rPr>
              <a:t>(2) </a:t>
            </a:r>
            <a:r>
              <a:rPr lang="en-US" sz="1800" dirty="0">
                <a:solidFill>
                  <a:schemeClr val="tx1"/>
                </a:solidFill>
                <a:sym typeface="Math B" pitchFamily="2" charset="2"/>
              </a:rPr>
              <a:t> [1001,maxint]</a:t>
            </a:r>
            <a:endParaRPr lang="en-US" sz="1800" dirty="0">
              <a:solidFill>
                <a:schemeClr val="tx1"/>
              </a:solidFill>
              <a:sym typeface="Math C" pitchFamily="2" charset="2"/>
            </a:endParaRPr>
          </a:p>
          <a:p>
            <a:pPr algn="l">
              <a:buFont typeface="Monotype Sorts" pitchFamily="2" charset="2"/>
              <a:buNone/>
            </a:pPr>
            <a:r>
              <a:rPr lang="en-US" sz="1800" dirty="0" err="1">
                <a:solidFill>
                  <a:schemeClr val="tx1"/>
                </a:solidFill>
                <a:sym typeface="Math C" pitchFamily="2" charset="2"/>
              </a:rPr>
              <a:t>IntExit</a:t>
            </a:r>
            <a:r>
              <a:rPr lang="en-US" sz="1800" dirty="0">
                <a:solidFill>
                  <a:schemeClr val="tx1"/>
                </a:solidFill>
                <a:sym typeface="Math C" pitchFamily="2" charset="2"/>
              </a:rPr>
              <a:t>(4) = </a:t>
            </a:r>
            <a:r>
              <a:rPr lang="en-US" sz="1800" dirty="0" err="1">
                <a:solidFill>
                  <a:schemeClr val="tx1"/>
                </a:solidFill>
                <a:sym typeface="Math C" pitchFamily="2" charset="2"/>
              </a:rPr>
              <a:t>IntEntry</a:t>
            </a:r>
            <a:r>
              <a:rPr lang="en-US" sz="1800" dirty="0">
                <a:solidFill>
                  <a:schemeClr val="tx1"/>
                </a:solidFill>
                <a:sym typeface="Math C" pitchFamily="2" charset="2"/>
              </a:rPr>
              <a:t>(4)</a:t>
            </a:r>
          </a:p>
        </p:txBody>
      </p:sp>
      <p:graphicFrame>
        <p:nvGraphicFramePr>
          <p:cNvPr id="7" name="Table 6"/>
          <p:cNvGraphicFramePr>
            <a:graphicFrameLocks noGrp="1"/>
          </p:cNvGraphicFramePr>
          <p:nvPr/>
        </p:nvGraphicFramePr>
        <p:xfrm>
          <a:off x="95000" y="2220732"/>
          <a:ext cx="9049000" cy="4555639"/>
        </p:xfrm>
        <a:graphic>
          <a:graphicData uri="http://schemas.openxmlformats.org/drawingml/2006/table">
            <a:tbl>
              <a:tblPr firstRow="1" bandRow="1">
                <a:tableStyleId>{5C22544A-7EE6-4342-B048-85BDC9FD1C3A}</a:tableStyleId>
              </a:tblPr>
              <a:tblGrid>
                <a:gridCol w="1131125">
                  <a:extLst>
                    <a:ext uri="{9D8B030D-6E8A-4147-A177-3AD203B41FA5}">
                      <a16:colId xmlns:a16="http://schemas.microsoft.com/office/drawing/2014/main" val="20000"/>
                    </a:ext>
                  </a:extLst>
                </a:gridCol>
                <a:gridCol w="1131125">
                  <a:extLst>
                    <a:ext uri="{9D8B030D-6E8A-4147-A177-3AD203B41FA5}">
                      <a16:colId xmlns:a16="http://schemas.microsoft.com/office/drawing/2014/main" val="20001"/>
                    </a:ext>
                  </a:extLst>
                </a:gridCol>
                <a:gridCol w="1131125">
                  <a:extLst>
                    <a:ext uri="{9D8B030D-6E8A-4147-A177-3AD203B41FA5}">
                      <a16:colId xmlns:a16="http://schemas.microsoft.com/office/drawing/2014/main" val="20002"/>
                    </a:ext>
                  </a:extLst>
                </a:gridCol>
                <a:gridCol w="1131125">
                  <a:extLst>
                    <a:ext uri="{9D8B030D-6E8A-4147-A177-3AD203B41FA5}">
                      <a16:colId xmlns:a16="http://schemas.microsoft.com/office/drawing/2014/main" val="20003"/>
                    </a:ext>
                  </a:extLst>
                </a:gridCol>
                <a:gridCol w="1131125">
                  <a:extLst>
                    <a:ext uri="{9D8B030D-6E8A-4147-A177-3AD203B41FA5}">
                      <a16:colId xmlns:a16="http://schemas.microsoft.com/office/drawing/2014/main" val="20004"/>
                    </a:ext>
                  </a:extLst>
                </a:gridCol>
                <a:gridCol w="1131125">
                  <a:extLst>
                    <a:ext uri="{9D8B030D-6E8A-4147-A177-3AD203B41FA5}">
                      <a16:colId xmlns:a16="http://schemas.microsoft.com/office/drawing/2014/main" val="20005"/>
                    </a:ext>
                  </a:extLst>
                </a:gridCol>
                <a:gridCol w="1131125">
                  <a:extLst>
                    <a:ext uri="{9D8B030D-6E8A-4147-A177-3AD203B41FA5}">
                      <a16:colId xmlns:a16="http://schemas.microsoft.com/office/drawing/2014/main" val="20006"/>
                    </a:ext>
                  </a:extLst>
                </a:gridCol>
                <a:gridCol w="1131125">
                  <a:extLst>
                    <a:ext uri="{9D8B030D-6E8A-4147-A177-3AD203B41FA5}">
                      <a16:colId xmlns:a16="http://schemas.microsoft.com/office/drawing/2014/main" val="20007"/>
                    </a:ext>
                  </a:extLst>
                </a:gridCol>
              </a:tblGrid>
              <a:tr h="435564">
                <a:tc>
                  <a:txBody>
                    <a:bodyPr/>
                    <a:lstStyle/>
                    <a:p>
                      <a:r>
                        <a:rPr lang="en-US" dirty="0" smtClean="0"/>
                        <a:t>En[1]</a:t>
                      </a:r>
                      <a:endParaRPr lang="en-US" dirty="0"/>
                    </a:p>
                  </a:txBody>
                  <a:tcPr anchorCtr="1"/>
                </a:tc>
                <a:tc>
                  <a:txBody>
                    <a:bodyPr/>
                    <a:lstStyle/>
                    <a:p>
                      <a:r>
                        <a:rPr lang="en-US" dirty="0" smtClean="0"/>
                        <a:t>Ex[1]</a:t>
                      </a:r>
                      <a:endParaRPr lang="en-US" dirty="0"/>
                    </a:p>
                  </a:txBody>
                  <a:tcPr anchorCtr="1"/>
                </a:tc>
                <a:tc>
                  <a:txBody>
                    <a:bodyPr/>
                    <a:lstStyle/>
                    <a:p>
                      <a:r>
                        <a:rPr lang="en-US" dirty="0" smtClean="0"/>
                        <a:t>En[2]</a:t>
                      </a:r>
                      <a:endParaRPr lang="en-US" dirty="0"/>
                    </a:p>
                  </a:txBody>
                  <a:tcPr anchorCtr="1"/>
                </a:tc>
                <a:tc>
                  <a:txBody>
                    <a:bodyPr/>
                    <a:lstStyle/>
                    <a:p>
                      <a:r>
                        <a:rPr lang="en-US" dirty="0" smtClean="0"/>
                        <a:t>Ex[2]</a:t>
                      </a:r>
                      <a:endParaRPr lang="en-US" dirty="0"/>
                    </a:p>
                  </a:txBody>
                  <a:tcPr anchorCtr="1"/>
                </a:tc>
                <a:tc>
                  <a:txBody>
                    <a:bodyPr/>
                    <a:lstStyle/>
                    <a:p>
                      <a:r>
                        <a:rPr lang="en-US" dirty="0" smtClean="0"/>
                        <a:t>En[3]</a:t>
                      </a:r>
                      <a:endParaRPr lang="en-US" dirty="0"/>
                    </a:p>
                  </a:txBody>
                  <a:tcPr anchorCtr="1"/>
                </a:tc>
                <a:tc>
                  <a:txBody>
                    <a:bodyPr/>
                    <a:lstStyle/>
                    <a:p>
                      <a:r>
                        <a:rPr lang="en-US" dirty="0" smtClean="0"/>
                        <a:t>Ex[3]</a:t>
                      </a:r>
                      <a:endParaRPr lang="en-US" dirty="0"/>
                    </a:p>
                  </a:txBody>
                  <a:tcPr anchorCtr="1"/>
                </a:tc>
                <a:tc>
                  <a:txBody>
                    <a:bodyPr/>
                    <a:lstStyle/>
                    <a:p>
                      <a:r>
                        <a:rPr lang="en-US" dirty="0" smtClean="0"/>
                        <a:t>In[4]</a:t>
                      </a:r>
                      <a:endParaRPr lang="en-US" dirty="0"/>
                    </a:p>
                  </a:txBody>
                  <a:tcPr anchorCtr="1"/>
                </a:tc>
                <a:tc>
                  <a:txBody>
                    <a:bodyPr/>
                    <a:lstStyle/>
                    <a:p>
                      <a:r>
                        <a:rPr lang="en-US" dirty="0" smtClean="0"/>
                        <a:t>Ex[4]</a:t>
                      </a:r>
                      <a:endParaRPr lang="en-US" dirty="0"/>
                    </a:p>
                  </a:txBody>
                  <a:tcPr anchorCtr="1"/>
                </a:tc>
                <a:extLst>
                  <a:ext uri="{0D108BD9-81ED-4DB2-BD59-A6C34878D82A}">
                    <a16:rowId xmlns:a16="http://schemas.microsoft.com/office/drawing/2014/main" val="10000"/>
                  </a:ext>
                </a:extLst>
              </a:tr>
              <a:tr h="692304">
                <a:tc>
                  <a:txBody>
                    <a:bodyPr/>
                    <a:lstStyle/>
                    <a:p>
                      <a:r>
                        <a:rPr lang="en-US" dirty="0" smtClean="0"/>
                        <a:t>[-</a:t>
                      </a:r>
                      <a:r>
                        <a:rPr lang="en-US" dirty="0" smtClean="0">
                          <a:sym typeface="Symbol"/>
                        </a:rPr>
                        <a:t>, ]</a:t>
                      </a:r>
                      <a:endParaRPr lang="en-US" dirty="0"/>
                    </a:p>
                  </a:txBody>
                  <a:tcPr anchorCtr="1"/>
                </a:tc>
                <a:tc>
                  <a:txBody>
                    <a:bodyPr/>
                    <a:lstStyle/>
                    <a:p>
                      <a:r>
                        <a:rPr lang="en-US" dirty="0" smtClean="0">
                          <a:sym typeface="Math B"/>
                        </a:rPr>
                        <a:t></a:t>
                      </a:r>
                      <a:endParaRPr lang="en-US" dirty="0"/>
                    </a:p>
                  </a:txBody>
                  <a:tcPr anchorCtr="1"/>
                </a:tc>
                <a:tc>
                  <a:txBody>
                    <a:bodyPr/>
                    <a:lstStyle/>
                    <a:p>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Math B"/>
                        </a:rPr>
                        <a:t></a:t>
                      </a:r>
                      <a:endParaRPr lang="en-US" dirty="0"/>
                    </a:p>
                  </a:txBody>
                  <a:tcPr anchorCtr="1"/>
                </a:tc>
                <a:extLst>
                  <a:ext uri="{0D108BD9-81ED-4DB2-BD59-A6C34878D82A}">
                    <a16:rowId xmlns:a16="http://schemas.microsoft.com/office/drawing/2014/main" val="10001"/>
                  </a:ext>
                </a:extLst>
              </a:tr>
              <a:tr h="658543">
                <a:tc>
                  <a:txBody>
                    <a:bodyPr/>
                    <a:lstStyle/>
                    <a:p>
                      <a:endParaRPr lang="en-US" dirty="0"/>
                    </a:p>
                  </a:txBody>
                  <a:tcPr anchorCtr="1"/>
                </a:tc>
                <a:tc>
                  <a:txBody>
                    <a:bodyPr/>
                    <a:lstStyle/>
                    <a:p>
                      <a:r>
                        <a:rPr lang="en-US" dirty="0" smtClean="0"/>
                        <a:t>[1, 1]</a:t>
                      </a:r>
                      <a:endParaRPr lang="en-US" dirty="0"/>
                    </a:p>
                  </a:txBody>
                  <a:tcPr anchorCtr="1"/>
                </a:tc>
                <a:tc>
                  <a:txBody>
                    <a:bodyPr/>
                    <a:lstStyle/>
                    <a:p>
                      <a:endParaRPr lang="en-US"/>
                    </a:p>
                  </a:txBody>
                  <a:tcPr anchorCtr="1"/>
                </a:tc>
                <a:tc>
                  <a:txBody>
                    <a:bodyPr/>
                    <a:lstStyle/>
                    <a:p>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1"/>
                </a:tc>
                <a:tc>
                  <a:txBody>
                    <a:bodyPr/>
                    <a:lstStyle/>
                    <a:p>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1"/>
                </a:tc>
                <a:tc>
                  <a:txBody>
                    <a:bodyPr/>
                    <a:lstStyle/>
                    <a:p>
                      <a:endParaRPr lang="en-US" dirty="0"/>
                    </a:p>
                  </a:txBody>
                  <a:tcPr anchorCtr="1"/>
                </a:tc>
                <a:extLst>
                  <a:ext uri="{0D108BD9-81ED-4DB2-BD59-A6C34878D82A}">
                    <a16:rowId xmlns:a16="http://schemas.microsoft.com/office/drawing/2014/main" val="10002"/>
                  </a:ext>
                </a:extLst>
              </a:tr>
              <a:tr h="395604">
                <a:tc>
                  <a:txBody>
                    <a:bodyPr/>
                    <a:lstStyle/>
                    <a:p>
                      <a:endParaRPr lang="en-US" dirty="0"/>
                    </a:p>
                  </a:txBody>
                  <a:tcPr anchorCtr="1"/>
                </a:tc>
                <a:tc>
                  <a:txBody>
                    <a:bodyPr/>
                    <a:lstStyle/>
                    <a:p>
                      <a:endParaRPr lang="en-US"/>
                    </a:p>
                  </a:txBody>
                  <a:tcPr anchorCtr="1"/>
                </a:tc>
                <a:tc>
                  <a:txBody>
                    <a:bodyPr/>
                    <a:lstStyle/>
                    <a:p>
                      <a:r>
                        <a:rPr lang="en-US" dirty="0" smtClean="0"/>
                        <a:t>[1,1]</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a:p>
                  </a:txBody>
                  <a:tcPr anchorCtr="1"/>
                </a:tc>
                <a:tc>
                  <a:txBody>
                    <a:bodyPr/>
                    <a:lstStyle/>
                    <a:p>
                      <a:endParaRPr lang="en-US"/>
                    </a:p>
                  </a:txBody>
                  <a:tcPr anchorCtr="1"/>
                </a:tc>
                <a:extLst>
                  <a:ext uri="{0D108BD9-81ED-4DB2-BD59-A6C34878D82A}">
                    <a16:rowId xmlns:a16="http://schemas.microsoft.com/office/drawing/2014/main" val="10003"/>
                  </a:ext>
                </a:extLst>
              </a:tr>
              <a:tr h="395604">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r>
                        <a:rPr lang="en-US" dirty="0" smtClean="0"/>
                        <a:t>[1,1]</a:t>
                      </a:r>
                      <a:endParaRPr lang="en-US" dirty="0"/>
                    </a:p>
                  </a:txBody>
                  <a:tcPr anchorCtr="1"/>
                </a:tc>
                <a:tc>
                  <a:txBody>
                    <a:bodyPr/>
                    <a:lstStyle/>
                    <a:p>
                      <a:endParaRPr lang="en-US" dirty="0"/>
                    </a:p>
                  </a:txBody>
                  <a:tcPr anchorCtr="1"/>
                </a:tc>
                <a:tc>
                  <a:txBody>
                    <a:bodyPr/>
                    <a:lstStyle/>
                    <a:p>
                      <a:endParaRPr lang="en-US"/>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4"/>
                  </a:ext>
                </a:extLst>
              </a:tr>
              <a:tr h="395604">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endParaRPr lang="en-US" dirty="0"/>
                    </a:p>
                  </a:txBody>
                  <a:tcPr anchorCtr="1"/>
                </a:tc>
                <a:tc>
                  <a:txBody>
                    <a:bodyPr/>
                    <a:lstStyle/>
                    <a:p>
                      <a:r>
                        <a:rPr lang="en-US" dirty="0" smtClean="0"/>
                        <a:t>[1, 1]</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5"/>
                  </a:ext>
                </a:extLst>
              </a:tr>
              <a:tr h="395604">
                <a:tc>
                  <a:txBody>
                    <a:bodyPr/>
                    <a:lstStyle/>
                    <a:p>
                      <a:endParaRPr lang="en-US" dirty="0"/>
                    </a:p>
                  </a:txBody>
                  <a:tcPr anchorCtr="1"/>
                </a:tc>
                <a:tc>
                  <a:txBody>
                    <a:bodyPr/>
                    <a:lstStyle/>
                    <a:p>
                      <a:endParaRPr lang="en-US"/>
                    </a:p>
                  </a:txBody>
                  <a:tcPr anchorCtr="1"/>
                </a:tc>
                <a:tc>
                  <a:txBody>
                    <a:bodyPr/>
                    <a:lstStyle/>
                    <a:p>
                      <a:endParaRPr lang="en-US"/>
                    </a:p>
                  </a:txBody>
                  <a:tcPr anchorCtr="1"/>
                </a:tc>
                <a:tc>
                  <a:txBody>
                    <a:bodyPr/>
                    <a:lstStyle/>
                    <a:p>
                      <a:endParaRPr lang="en-US" dirty="0"/>
                    </a:p>
                  </a:txBody>
                  <a:tcPr anchorCtr="1"/>
                </a:tc>
                <a:tc>
                  <a:txBody>
                    <a:bodyPr/>
                    <a:lstStyle/>
                    <a:p>
                      <a:endParaRPr lang="en-US" dirty="0"/>
                    </a:p>
                  </a:txBody>
                  <a:tcPr anchorCtr="1"/>
                </a:tc>
                <a:tc>
                  <a:txBody>
                    <a:bodyPr/>
                    <a:lstStyle/>
                    <a:p>
                      <a:r>
                        <a:rPr lang="en-US" dirty="0" smtClean="0"/>
                        <a:t>[2, 2]</a:t>
                      </a:r>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6"/>
                  </a:ext>
                </a:extLst>
              </a:tr>
              <a:tr h="395604">
                <a:tc>
                  <a:txBody>
                    <a:bodyPr/>
                    <a:lstStyle/>
                    <a:p>
                      <a:endParaRPr lang="en-US" dirty="0"/>
                    </a:p>
                  </a:txBody>
                  <a:tcPr anchorCtr="1"/>
                </a:tc>
                <a:tc>
                  <a:txBody>
                    <a:bodyPr/>
                    <a:lstStyle/>
                    <a:p>
                      <a:endParaRPr lang="en-US" dirty="0"/>
                    </a:p>
                  </a:txBody>
                  <a:tcPr anchorCtr="1"/>
                </a:tc>
                <a:tc>
                  <a:txBody>
                    <a:bodyPr/>
                    <a:lstStyle/>
                    <a:p>
                      <a:r>
                        <a:rPr lang="en-US" dirty="0" smtClean="0"/>
                        <a:t>[1, </a:t>
                      </a:r>
                      <a:r>
                        <a:rPr lang="en-US" dirty="0" smtClean="0">
                          <a:sym typeface="Symbol"/>
                        </a:rPr>
                        <a:t></a:t>
                      </a:r>
                      <a:r>
                        <a:rPr lang="en-US" dirty="0" smtClean="0"/>
                        <a:t>]</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7"/>
                  </a:ext>
                </a:extLst>
              </a:tr>
              <a:tr h="395604">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smtClean="0">
                          <a:sym typeface="Symbol"/>
                        </a:rPr>
                        <a:t></a:t>
                      </a:r>
                      <a:r>
                        <a:rPr lang="en-US" dirty="0" smtClean="0"/>
                        <a:t>]</a:t>
                      </a:r>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8"/>
                  </a:ext>
                </a:extLst>
              </a:tr>
              <a:tr h="395604">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chorCtr="1"/>
                </a:tc>
                <a:tc>
                  <a:txBody>
                    <a:bodyPr/>
                    <a:lstStyle/>
                    <a:p>
                      <a:r>
                        <a:rPr lang="en-US" smtClean="0"/>
                        <a:t>[1, 1000]</a:t>
                      </a:r>
                      <a:endParaRPr lang="en-US" dirty="0"/>
                    </a:p>
                  </a:txBody>
                  <a:tcPr anchorCtr="1"/>
                </a:tc>
                <a:tc>
                  <a:txBody>
                    <a:bodyPr/>
                    <a:lstStyle/>
                    <a:p>
                      <a:endParaRPr lang="en-US" dirty="0"/>
                    </a:p>
                  </a:txBody>
                  <a:tcPr anchorCtr="1"/>
                </a:tc>
                <a:tc>
                  <a:txBody>
                    <a:bodyPr/>
                    <a:lstStyle/>
                    <a:p>
                      <a:endParaRPr lang="en-US" dirty="0"/>
                    </a:p>
                  </a:txBody>
                  <a:tcPr anchorCtr="1"/>
                </a:tc>
                <a:tc>
                  <a:txBody>
                    <a:bodyPr/>
                    <a:lstStyle/>
                    <a:p>
                      <a:endParaRPr lang="en-US" dirty="0"/>
                    </a:p>
                  </a:txBody>
                  <a:tcPr anchorCtr="1"/>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Static Analysis</a:t>
            </a:r>
            <a:endParaRPr lang="en-US" dirty="0"/>
          </a:p>
        </p:txBody>
      </p:sp>
      <p:sp>
        <p:nvSpPr>
          <p:cNvPr id="3" name="Content Placeholder 2"/>
          <p:cNvSpPr>
            <a:spLocks noGrp="1"/>
          </p:cNvSpPr>
          <p:nvPr>
            <p:ph idx="1"/>
          </p:nvPr>
        </p:nvSpPr>
        <p:spPr/>
        <p:txBody>
          <a:bodyPr/>
          <a:lstStyle/>
          <a:p>
            <a:r>
              <a:rPr lang="en-US" dirty="0" smtClean="0"/>
              <a:t>Liveness analysis</a:t>
            </a:r>
          </a:p>
          <a:p>
            <a:r>
              <a:rPr lang="en-US" dirty="0" smtClean="0"/>
              <a:t>Initialized variables</a:t>
            </a:r>
          </a:p>
          <a:p>
            <a:r>
              <a:rPr lang="en-US" dirty="0" smtClean="0"/>
              <a:t>Resolving virtual functions</a:t>
            </a:r>
          </a:p>
          <a:p>
            <a:r>
              <a:rPr lang="en-US" dirty="0" smtClean="0"/>
              <a:t>Pointer analysis</a:t>
            </a:r>
          </a:p>
          <a:p>
            <a:r>
              <a:rPr lang="en-US" dirty="0" smtClean="0"/>
              <a:t>Array bound checking</a:t>
            </a:r>
          </a:p>
          <a:p>
            <a:endParaRPr lang="en-US" dirty="0" smtClean="0"/>
          </a:p>
          <a:p>
            <a:endParaRPr lang="en-US" dirty="0"/>
          </a:p>
        </p:txBody>
      </p:sp>
    </p:spTree>
    <p:extLst>
      <p:ext uri="{BB962C8B-B14F-4D97-AF65-F5344CB8AC3E}">
        <p14:creationId xmlns:p14="http://schemas.microsoft.com/office/powerpoint/2010/main" val="26026907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Success Stories</a:t>
            </a:r>
            <a:endParaRPr lang="en-US" dirty="0"/>
          </a:p>
        </p:txBody>
      </p:sp>
      <p:sp>
        <p:nvSpPr>
          <p:cNvPr id="3" name="Content Placeholder 2"/>
          <p:cNvSpPr>
            <a:spLocks noGrp="1"/>
          </p:cNvSpPr>
          <p:nvPr>
            <p:ph idx="1"/>
          </p:nvPr>
        </p:nvSpPr>
        <p:spPr/>
        <p:txBody>
          <a:bodyPr/>
          <a:lstStyle/>
          <a:p>
            <a:r>
              <a:rPr lang="en-US" dirty="0" smtClean="0"/>
              <a:t>The SLAM Static Driver Verification (MSR)</a:t>
            </a:r>
          </a:p>
          <a:p>
            <a:r>
              <a:rPr lang="en-US" dirty="0" err="1" smtClean="0"/>
              <a:t>Polyspace</a:t>
            </a:r>
            <a:r>
              <a:rPr lang="en-US" dirty="0" smtClean="0"/>
              <a:t> (INRIA, </a:t>
            </a:r>
            <a:r>
              <a:rPr lang="en-US" dirty="0" err="1" smtClean="0"/>
              <a:t>Mathworks</a:t>
            </a:r>
            <a:r>
              <a:rPr lang="en-US" dirty="0" smtClean="0"/>
              <a:t>)</a:t>
            </a:r>
          </a:p>
          <a:p>
            <a:r>
              <a:rPr lang="en-US" dirty="0" err="1" smtClean="0"/>
              <a:t>aiT</a:t>
            </a:r>
            <a:r>
              <a:rPr lang="en-US" dirty="0" smtClean="0"/>
              <a:t> (</a:t>
            </a:r>
            <a:r>
              <a:rPr lang="en-US" dirty="0" err="1" smtClean="0"/>
              <a:t>AbsIint</a:t>
            </a:r>
            <a:r>
              <a:rPr lang="en-US" dirty="0" smtClean="0"/>
              <a:t>)</a:t>
            </a:r>
          </a:p>
          <a:p>
            <a:r>
              <a:rPr lang="en-US" dirty="0" smtClean="0"/>
              <a:t> </a:t>
            </a:r>
            <a:r>
              <a:rPr lang="en-US" b="1" dirty="0" smtClean="0">
                <a:hlinkClick r:id="rId2"/>
              </a:rPr>
              <a:t>The </a:t>
            </a:r>
            <a:r>
              <a:rPr lang="en-US" b="1" i="1" dirty="0" err="1" smtClean="0">
                <a:hlinkClick r:id="rId2"/>
              </a:rPr>
              <a:t>Astrée</a:t>
            </a:r>
            <a:r>
              <a:rPr lang="en-US" b="1" dirty="0" smtClean="0">
                <a:hlinkClick r:id="rId2"/>
              </a:rPr>
              <a:t> Static Analyzer</a:t>
            </a:r>
            <a:endParaRPr lang="en-US" b="1" dirty="0" smtClean="0"/>
          </a:p>
          <a:p>
            <a:r>
              <a:rPr lang="en-US" b="1" dirty="0" smtClean="0"/>
              <a:t>LLVM Static Analysis</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Correctness requirements</a:t>
            </a:r>
          </a:p>
          <a:p>
            <a:r>
              <a:rPr lang="en-US" dirty="0" smtClean="0"/>
              <a:t>Decidability and complexity of program verification</a:t>
            </a:r>
          </a:p>
          <a:p>
            <a:r>
              <a:rPr lang="en-US" dirty="0" smtClean="0"/>
              <a:t>Abstract models of systems</a:t>
            </a:r>
          </a:p>
          <a:p>
            <a:r>
              <a:rPr lang="en-US" dirty="0" smtClean="0"/>
              <a:t>Algorithms</a:t>
            </a:r>
            <a:endParaRPr lang="en-US" dirty="0"/>
          </a:p>
        </p:txBody>
      </p:sp>
      <p:pic>
        <p:nvPicPr>
          <p:cNvPr id="4" name="Picture 3" descr="C:\Users\reps\Documents\personal\Susan\Commemoration 2014\bluescreen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59" y="322797"/>
            <a:ext cx="8868282" cy="6212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6097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2815759" y="6019800"/>
            <a:ext cx="3702757" cy="533400"/>
          </a:xfrm>
          <a:prstGeom prst="rect">
            <a:avLst/>
          </a:prstGeom>
          <a:solidFill>
            <a:srgbClr val="CCFF99"/>
          </a:solidFill>
          <a:ln w="9525" algn="ctr">
            <a:solidFill>
              <a:schemeClr val="tx1"/>
            </a:solidFill>
            <a:miter lim="800000"/>
            <a:headEnd/>
            <a:tailEnd/>
          </a:ln>
          <a:effectLst/>
        </p:spPr>
        <p:txBody>
          <a:bodyPr wrap="none" anchor="ctr"/>
          <a:lstStyle/>
          <a:p>
            <a:pPr algn="ctr" eaLnBrk="0" hangingPunct="0"/>
            <a:r>
              <a:rPr lang="en-US" sz="2400" dirty="0" smtClean="0">
                <a:solidFill>
                  <a:prstClr val="black"/>
                </a:solidFill>
                <a:latin typeface="Tahoma" pitchFamily="34" charset="0"/>
              </a:rPr>
              <a:t>Driver’s Source Code in C</a:t>
            </a:r>
            <a:endParaRPr lang="en-US" sz="2400" dirty="0">
              <a:solidFill>
                <a:prstClr val="black"/>
              </a:solidFill>
              <a:latin typeface="Tahoma" pitchFamily="34" charset="0"/>
            </a:endParaRPr>
          </a:p>
        </p:txBody>
      </p:sp>
      <p:pic>
        <p:nvPicPr>
          <p:cNvPr id="10247" name="Picture 7" descr="0735605882"/>
          <p:cNvPicPr>
            <a:picLocks noChangeAspect="1" noChangeArrowheads="1"/>
          </p:cNvPicPr>
          <p:nvPr/>
        </p:nvPicPr>
        <p:blipFill>
          <a:blip r:embed="rId3" cstate="print"/>
          <a:srcRect/>
          <a:stretch>
            <a:fillRect/>
          </a:stretch>
        </p:blipFill>
        <p:spPr bwMode="auto">
          <a:xfrm>
            <a:off x="4495800" y="457200"/>
            <a:ext cx="957263" cy="1219200"/>
          </a:xfrm>
          <a:prstGeom prst="rect">
            <a:avLst/>
          </a:prstGeom>
          <a:noFill/>
          <a:ln w="9525">
            <a:solidFill>
              <a:schemeClr val="tx1"/>
            </a:solidFill>
            <a:miter lim="800000"/>
            <a:headEnd/>
            <a:tailEnd/>
          </a:ln>
          <a:effectLst/>
        </p:spPr>
      </p:pic>
      <p:pic>
        <p:nvPicPr>
          <p:cNvPr id="10248" name="Picture 8" descr="0735609292"/>
          <p:cNvPicPr>
            <a:picLocks noChangeAspect="1" noChangeArrowheads="1"/>
          </p:cNvPicPr>
          <p:nvPr/>
        </p:nvPicPr>
        <p:blipFill>
          <a:blip r:embed="rId4" cstate="print"/>
          <a:srcRect/>
          <a:stretch>
            <a:fillRect/>
          </a:stretch>
        </p:blipFill>
        <p:spPr bwMode="auto">
          <a:xfrm>
            <a:off x="3733800" y="304800"/>
            <a:ext cx="974725" cy="1182688"/>
          </a:xfrm>
          <a:prstGeom prst="rect">
            <a:avLst/>
          </a:prstGeom>
          <a:noFill/>
          <a:ln w="9525">
            <a:solidFill>
              <a:schemeClr val="tx1"/>
            </a:solidFill>
            <a:miter lim="800000"/>
            <a:headEnd/>
            <a:tailEnd/>
          </a:ln>
        </p:spPr>
      </p:pic>
      <p:grpSp>
        <p:nvGrpSpPr>
          <p:cNvPr id="2" name="Group 11"/>
          <p:cNvGrpSpPr>
            <a:grpSpLocks/>
          </p:cNvGrpSpPr>
          <p:nvPr/>
        </p:nvGrpSpPr>
        <p:grpSpPr bwMode="auto">
          <a:xfrm>
            <a:off x="3398838" y="2057400"/>
            <a:ext cx="4373562" cy="3962400"/>
            <a:chOff x="2141" y="1152"/>
            <a:chExt cx="1680" cy="2496"/>
          </a:xfrm>
        </p:grpSpPr>
        <p:sp>
          <p:nvSpPr>
            <p:cNvPr id="10252" name="Rectangle 12"/>
            <p:cNvSpPr>
              <a:spLocks noChangeArrowheads="1"/>
            </p:cNvSpPr>
            <p:nvPr/>
          </p:nvSpPr>
          <p:spPr bwMode="auto">
            <a:xfrm>
              <a:off x="2141" y="1440"/>
              <a:ext cx="1680" cy="1728"/>
            </a:xfrm>
            <a:prstGeom prst="rect">
              <a:avLst/>
            </a:prstGeom>
            <a:solidFill>
              <a:schemeClr val="accent1"/>
            </a:solidFill>
            <a:ln w="9525">
              <a:noFill/>
              <a:miter lim="800000"/>
              <a:headEnd/>
              <a:tailEnd/>
            </a:ln>
            <a:effectLst/>
          </p:spPr>
          <p:txBody>
            <a:bodyPr wrap="none" anchor="ctr"/>
            <a:lstStyle/>
            <a:p>
              <a:endParaRPr lang="en-US">
                <a:solidFill>
                  <a:prstClr val="black"/>
                </a:solidFill>
              </a:endParaRPr>
            </a:p>
          </p:txBody>
        </p:sp>
        <p:sp>
          <p:nvSpPr>
            <p:cNvPr id="10253" name="AutoShape 13"/>
            <p:cNvSpPr>
              <a:spLocks noChangeArrowheads="1"/>
            </p:cNvSpPr>
            <p:nvPr/>
          </p:nvSpPr>
          <p:spPr bwMode="auto">
            <a:xfrm>
              <a:off x="2311" y="1824"/>
              <a:ext cx="597" cy="403"/>
            </a:xfrm>
            <a:prstGeom prst="roundRect">
              <a:avLst>
                <a:gd name="adj" fmla="val 16667"/>
              </a:avLst>
            </a:prstGeom>
            <a:solidFill>
              <a:schemeClr val="bg1"/>
            </a:solidFill>
            <a:ln w="9525" algn="ctr">
              <a:solidFill>
                <a:schemeClr val="tx1"/>
              </a:solidFill>
              <a:round/>
              <a:headEnd/>
              <a:tailEnd/>
            </a:ln>
            <a:effectLst/>
          </p:spPr>
          <p:txBody>
            <a:bodyPr wrap="none" anchor="ctr"/>
            <a:lstStyle/>
            <a:p>
              <a:pPr algn="ctr" eaLnBrk="0" hangingPunct="0"/>
              <a:r>
                <a:rPr lang="en-US" sz="1400" dirty="0">
                  <a:solidFill>
                    <a:prstClr val="black"/>
                  </a:solidFill>
                  <a:latin typeface="Tahoma" pitchFamily="34" charset="0"/>
                </a:rPr>
                <a:t>Precise</a:t>
              </a:r>
            </a:p>
            <a:p>
              <a:pPr algn="ctr" eaLnBrk="0" hangingPunct="0"/>
              <a:r>
                <a:rPr lang="en-US" sz="1400" dirty="0">
                  <a:solidFill>
                    <a:prstClr val="black"/>
                  </a:solidFill>
                  <a:latin typeface="Tahoma" pitchFamily="34" charset="0"/>
                </a:rPr>
                <a:t>API Usage Rules</a:t>
              </a:r>
            </a:p>
            <a:p>
              <a:pPr algn="ctr" eaLnBrk="0" hangingPunct="0"/>
              <a:r>
                <a:rPr lang="en-US" sz="1400" dirty="0">
                  <a:solidFill>
                    <a:prstClr val="black"/>
                  </a:solidFill>
                  <a:latin typeface="Tahoma" pitchFamily="34" charset="0"/>
                </a:rPr>
                <a:t>(SLIC)</a:t>
              </a:r>
            </a:p>
          </p:txBody>
        </p:sp>
        <p:sp>
          <p:nvSpPr>
            <p:cNvPr id="10255" name="Line 15"/>
            <p:cNvSpPr>
              <a:spLocks noChangeShapeType="1"/>
            </p:cNvSpPr>
            <p:nvPr/>
          </p:nvSpPr>
          <p:spPr bwMode="auto">
            <a:xfrm flipV="1">
              <a:off x="2621" y="1152"/>
              <a:ext cx="0" cy="672"/>
            </a:xfrm>
            <a:prstGeom prst="line">
              <a:avLst/>
            </a:prstGeom>
            <a:noFill/>
            <a:ln w="34925">
              <a:solidFill>
                <a:schemeClr val="tx1"/>
              </a:solidFill>
              <a:round/>
              <a:headEnd type="triangle" w="med" len="med"/>
              <a:tailEnd type="none" w="lg" len="med"/>
            </a:ln>
            <a:effectLst/>
          </p:spPr>
          <p:txBody>
            <a:bodyPr/>
            <a:lstStyle/>
            <a:p>
              <a:endParaRPr lang="en-US">
                <a:solidFill>
                  <a:prstClr val="black"/>
                </a:solidFill>
              </a:endParaRPr>
            </a:p>
          </p:txBody>
        </p:sp>
        <p:sp>
          <p:nvSpPr>
            <p:cNvPr id="10257" name="Text Box 17"/>
            <p:cNvSpPr txBox="1">
              <a:spLocks noChangeArrowheads="1"/>
            </p:cNvSpPr>
            <p:nvPr/>
          </p:nvSpPr>
          <p:spPr bwMode="auto">
            <a:xfrm>
              <a:off x="2993" y="1292"/>
              <a:ext cx="116" cy="231"/>
            </a:xfrm>
            <a:prstGeom prst="rect">
              <a:avLst/>
            </a:prstGeom>
            <a:noFill/>
            <a:ln w="9525">
              <a:noFill/>
              <a:miter lim="800000"/>
              <a:headEnd/>
              <a:tailEnd/>
            </a:ln>
            <a:effectLst/>
          </p:spPr>
          <p:txBody>
            <a:bodyPr wrap="none">
              <a:spAutoFit/>
            </a:bodyPr>
            <a:lstStyle/>
            <a:p>
              <a:endParaRPr lang="en-US">
                <a:solidFill>
                  <a:prstClr val="black"/>
                </a:solidFill>
              </a:endParaRPr>
            </a:p>
          </p:txBody>
        </p:sp>
        <p:sp>
          <p:nvSpPr>
            <p:cNvPr id="10263" name="AutoShape 23"/>
            <p:cNvSpPr>
              <a:spLocks noChangeArrowheads="1"/>
            </p:cNvSpPr>
            <p:nvPr/>
          </p:nvSpPr>
          <p:spPr bwMode="auto">
            <a:xfrm>
              <a:off x="2562" y="2928"/>
              <a:ext cx="133" cy="720"/>
            </a:xfrm>
            <a:prstGeom prst="upArrow">
              <a:avLst>
                <a:gd name="adj1" fmla="val 43750"/>
                <a:gd name="adj2" fmla="val 64062"/>
              </a:avLst>
            </a:prstGeom>
            <a:solidFill>
              <a:schemeClr val="accent2"/>
            </a:solidFill>
            <a:ln w="9525">
              <a:noFill/>
              <a:miter lim="800000"/>
              <a:headEnd/>
              <a:tailEnd/>
            </a:ln>
            <a:effectLst/>
          </p:spPr>
          <p:txBody>
            <a:bodyPr vert="eaVert" wrap="none" anchor="ctr"/>
            <a:lstStyle/>
            <a:p>
              <a:endParaRPr lang="en-US">
                <a:solidFill>
                  <a:prstClr val="black"/>
                </a:solidFill>
              </a:endParaRPr>
            </a:p>
          </p:txBody>
        </p:sp>
        <p:sp>
          <p:nvSpPr>
            <p:cNvPr id="10264" name="AutoShape 24"/>
            <p:cNvSpPr>
              <a:spLocks noChangeArrowheads="1"/>
            </p:cNvSpPr>
            <p:nvPr/>
          </p:nvSpPr>
          <p:spPr bwMode="auto">
            <a:xfrm>
              <a:off x="2533" y="2208"/>
              <a:ext cx="88" cy="336"/>
            </a:xfrm>
            <a:prstGeom prst="downArrow">
              <a:avLst>
                <a:gd name="adj1" fmla="val 50000"/>
                <a:gd name="adj2" fmla="val 64061"/>
              </a:avLst>
            </a:prstGeom>
            <a:solidFill>
              <a:schemeClr val="accent2"/>
            </a:solidFill>
            <a:ln w="9525">
              <a:noFill/>
              <a:miter lim="800000"/>
              <a:headEnd/>
              <a:tailEnd/>
            </a:ln>
            <a:effectLst/>
          </p:spPr>
          <p:txBody>
            <a:bodyPr vert="eaVert" wrap="none" anchor="ctr"/>
            <a:lstStyle/>
            <a:p>
              <a:endParaRPr lang="en-US">
                <a:solidFill>
                  <a:prstClr val="black"/>
                </a:solidFill>
              </a:endParaRPr>
            </a:p>
          </p:txBody>
        </p:sp>
        <p:sp>
          <p:nvSpPr>
            <p:cNvPr id="10265" name="Text Box 25"/>
            <p:cNvSpPr txBox="1">
              <a:spLocks noChangeArrowheads="1"/>
            </p:cNvSpPr>
            <p:nvPr/>
          </p:nvSpPr>
          <p:spPr bwMode="auto">
            <a:xfrm>
              <a:off x="2158" y="1470"/>
              <a:ext cx="116" cy="250"/>
            </a:xfrm>
            <a:prstGeom prst="rect">
              <a:avLst/>
            </a:prstGeom>
            <a:noFill/>
            <a:ln w="9525">
              <a:noFill/>
              <a:miter lim="800000"/>
              <a:headEnd/>
              <a:tailEnd/>
            </a:ln>
            <a:effectLst/>
          </p:spPr>
          <p:txBody>
            <a:bodyPr wrap="none">
              <a:spAutoFit/>
            </a:bodyPr>
            <a:lstStyle/>
            <a:p>
              <a:endParaRPr lang="en-US" sz="2000" b="1" u="sng">
                <a:solidFill>
                  <a:prstClr val="black"/>
                </a:solidFill>
                <a:effectLst>
                  <a:outerShdw blurRad="38100" dist="38100" dir="2700000" algn="tl">
                    <a:srgbClr val="C0C0C0"/>
                  </a:outerShdw>
                </a:effectLst>
              </a:endParaRPr>
            </a:p>
          </p:txBody>
        </p:sp>
      </p:grpSp>
      <p:grpSp>
        <p:nvGrpSpPr>
          <p:cNvPr id="3" name="Group 27"/>
          <p:cNvGrpSpPr>
            <a:grpSpLocks/>
          </p:cNvGrpSpPr>
          <p:nvPr/>
        </p:nvGrpSpPr>
        <p:grpSpPr bwMode="auto">
          <a:xfrm>
            <a:off x="1676400" y="3733800"/>
            <a:ext cx="3660775" cy="1828800"/>
            <a:chOff x="966" y="2208"/>
            <a:chExt cx="2306" cy="1152"/>
          </a:xfrm>
        </p:grpSpPr>
        <p:sp>
          <p:nvSpPr>
            <p:cNvPr id="10268" name="AutoShape 28"/>
            <p:cNvSpPr>
              <a:spLocks noChangeArrowheads="1"/>
            </p:cNvSpPr>
            <p:nvPr/>
          </p:nvSpPr>
          <p:spPr bwMode="auto">
            <a:xfrm rot="680900">
              <a:off x="1699" y="2511"/>
              <a:ext cx="865" cy="177"/>
            </a:xfrm>
            <a:prstGeom prst="leftArrow">
              <a:avLst>
                <a:gd name="adj1" fmla="val 50000"/>
                <a:gd name="adj2" fmla="val 122175"/>
              </a:avLst>
            </a:prstGeom>
            <a:solidFill>
              <a:schemeClr val="accent2"/>
            </a:solidFill>
            <a:ln w="9525">
              <a:noFill/>
              <a:miter lim="800000"/>
              <a:headEnd/>
              <a:tailEnd/>
            </a:ln>
            <a:effectLst/>
          </p:spPr>
          <p:txBody>
            <a:bodyPr wrap="none" anchor="ctr"/>
            <a:lstStyle/>
            <a:p>
              <a:endParaRPr lang="en-US">
                <a:solidFill>
                  <a:prstClr val="black"/>
                </a:solidFill>
              </a:endParaRPr>
            </a:p>
          </p:txBody>
        </p:sp>
        <p:sp>
          <p:nvSpPr>
            <p:cNvPr id="10269" name="AutoShape 29"/>
            <p:cNvSpPr>
              <a:spLocks noChangeArrowheads="1"/>
            </p:cNvSpPr>
            <p:nvPr/>
          </p:nvSpPr>
          <p:spPr bwMode="auto">
            <a:xfrm rot="20403457" flipV="1">
              <a:off x="1666" y="2847"/>
              <a:ext cx="952" cy="159"/>
            </a:xfrm>
            <a:prstGeom prst="leftArrow">
              <a:avLst>
                <a:gd name="adj1" fmla="val 50000"/>
                <a:gd name="adj2" fmla="val 149686"/>
              </a:avLst>
            </a:prstGeom>
            <a:solidFill>
              <a:schemeClr val="accent2"/>
            </a:solidFill>
            <a:ln w="9525">
              <a:noFill/>
              <a:miter lim="800000"/>
              <a:headEnd/>
              <a:tailEnd/>
            </a:ln>
            <a:effectLst/>
          </p:spPr>
          <p:txBody>
            <a:bodyPr wrap="none" anchor="ctr"/>
            <a:lstStyle/>
            <a:p>
              <a:endParaRPr lang="en-US">
                <a:solidFill>
                  <a:prstClr val="black"/>
                </a:solidFill>
              </a:endParaRPr>
            </a:p>
          </p:txBody>
        </p:sp>
        <p:pic>
          <p:nvPicPr>
            <p:cNvPr id="10270" name="Picture 30" descr="AN00460_[1]"/>
            <p:cNvPicPr>
              <a:picLocks noChangeAspect="1" noChangeArrowheads="1"/>
            </p:cNvPicPr>
            <p:nvPr/>
          </p:nvPicPr>
          <p:blipFill>
            <a:blip r:embed="rId5" cstate="print"/>
            <a:srcRect/>
            <a:stretch>
              <a:fillRect/>
            </a:stretch>
          </p:blipFill>
          <p:spPr bwMode="auto">
            <a:xfrm>
              <a:off x="1297" y="2208"/>
              <a:ext cx="451" cy="480"/>
            </a:xfrm>
            <a:prstGeom prst="rect">
              <a:avLst/>
            </a:prstGeom>
            <a:noFill/>
          </p:spPr>
        </p:pic>
        <p:grpSp>
          <p:nvGrpSpPr>
            <p:cNvPr id="4" name="Group 31"/>
            <p:cNvGrpSpPr>
              <a:grpSpLocks/>
            </p:cNvGrpSpPr>
            <p:nvPr/>
          </p:nvGrpSpPr>
          <p:grpSpPr bwMode="auto">
            <a:xfrm>
              <a:off x="1364" y="2832"/>
              <a:ext cx="384" cy="528"/>
              <a:chOff x="96" y="3264"/>
              <a:chExt cx="436" cy="709"/>
            </a:xfrm>
          </p:grpSpPr>
          <p:sp>
            <p:nvSpPr>
              <p:cNvPr id="10272" name="AutoShape 32"/>
              <p:cNvSpPr>
                <a:spLocks noChangeAspect="1" noChangeArrowheads="1" noTextEdit="1"/>
              </p:cNvSpPr>
              <p:nvPr/>
            </p:nvSpPr>
            <p:spPr bwMode="auto">
              <a:xfrm>
                <a:off x="96" y="3264"/>
                <a:ext cx="436" cy="709"/>
              </a:xfrm>
              <a:prstGeom prst="rect">
                <a:avLst/>
              </a:prstGeom>
              <a:noFill/>
              <a:ln w="9525">
                <a:noFill/>
                <a:miter lim="800000"/>
                <a:headEnd/>
                <a:tailEnd/>
              </a:ln>
            </p:spPr>
            <p:txBody>
              <a:bodyPr/>
              <a:lstStyle/>
              <a:p>
                <a:endParaRPr lang="en-US">
                  <a:solidFill>
                    <a:prstClr val="black"/>
                  </a:solidFill>
                </a:endParaRPr>
              </a:p>
            </p:txBody>
          </p:sp>
          <p:sp>
            <p:nvSpPr>
              <p:cNvPr id="10273" name="Freeform 33"/>
              <p:cNvSpPr>
                <a:spLocks/>
              </p:cNvSpPr>
              <p:nvPr/>
            </p:nvSpPr>
            <p:spPr bwMode="auto">
              <a:xfrm>
                <a:off x="123" y="3342"/>
                <a:ext cx="365" cy="593"/>
              </a:xfrm>
              <a:custGeom>
                <a:avLst/>
                <a:gdLst/>
                <a:ahLst/>
                <a:cxnLst>
                  <a:cxn ang="0">
                    <a:pos x="902" y="5"/>
                  </a:cxn>
                  <a:cxn ang="0">
                    <a:pos x="779" y="0"/>
                  </a:cxn>
                  <a:cxn ang="0">
                    <a:pos x="723" y="48"/>
                  </a:cxn>
                  <a:cxn ang="0">
                    <a:pos x="722" y="164"/>
                  </a:cxn>
                  <a:cxn ang="0">
                    <a:pos x="763" y="360"/>
                  </a:cxn>
                  <a:cxn ang="0">
                    <a:pos x="806" y="530"/>
                  </a:cxn>
                  <a:cxn ang="0">
                    <a:pos x="783" y="701"/>
                  </a:cxn>
                  <a:cxn ang="0">
                    <a:pos x="728" y="724"/>
                  </a:cxn>
                  <a:cxn ang="0">
                    <a:pos x="654" y="741"/>
                  </a:cxn>
                  <a:cxn ang="0">
                    <a:pos x="617" y="772"/>
                  </a:cxn>
                  <a:cxn ang="0">
                    <a:pos x="594" y="805"/>
                  </a:cxn>
                  <a:cxn ang="0">
                    <a:pos x="569" y="857"/>
                  </a:cxn>
                  <a:cxn ang="0">
                    <a:pos x="574" y="908"/>
                  </a:cxn>
                  <a:cxn ang="0">
                    <a:pos x="611" y="946"/>
                  </a:cxn>
                  <a:cxn ang="0">
                    <a:pos x="604" y="982"/>
                  </a:cxn>
                  <a:cxn ang="0">
                    <a:pos x="554" y="1058"/>
                  </a:cxn>
                  <a:cxn ang="0">
                    <a:pos x="538" y="1108"/>
                  </a:cxn>
                  <a:cxn ang="0">
                    <a:pos x="572" y="1189"/>
                  </a:cxn>
                  <a:cxn ang="0">
                    <a:pos x="617" y="1236"/>
                  </a:cxn>
                  <a:cxn ang="0">
                    <a:pos x="515" y="1386"/>
                  </a:cxn>
                  <a:cxn ang="0">
                    <a:pos x="358" y="1500"/>
                  </a:cxn>
                  <a:cxn ang="0">
                    <a:pos x="332" y="1505"/>
                  </a:cxn>
                  <a:cxn ang="0">
                    <a:pos x="295" y="1476"/>
                  </a:cxn>
                  <a:cxn ang="0">
                    <a:pos x="259" y="1472"/>
                  </a:cxn>
                  <a:cxn ang="0">
                    <a:pos x="159" y="1509"/>
                  </a:cxn>
                  <a:cxn ang="0">
                    <a:pos x="99" y="1465"/>
                  </a:cxn>
                  <a:cxn ang="0">
                    <a:pos x="57" y="1542"/>
                  </a:cxn>
                  <a:cxn ang="0">
                    <a:pos x="0" y="1696"/>
                  </a:cxn>
                  <a:cxn ang="0">
                    <a:pos x="0" y="2013"/>
                  </a:cxn>
                  <a:cxn ang="0">
                    <a:pos x="25" y="2229"/>
                  </a:cxn>
                  <a:cxn ang="0">
                    <a:pos x="352" y="2340"/>
                  </a:cxn>
                  <a:cxn ang="0">
                    <a:pos x="493" y="2375"/>
                  </a:cxn>
                  <a:cxn ang="0">
                    <a:pos x="595" y="2326"/>
                  </a:cxn>
                  <a:cxn ang="0">
                    <a:pos x="604" y="2201"/>
                  </a:cxn>
                  <a:cxn ang="0">
                    <a:pos x="723" y="2003"/>
                  </a:cxn>
                  <a:cxn ang="0">
                    <a:pos x="754" y="1884"/>
                  </a:cxn>
                  <a:cxn ang="0">
                    <a:pos x="992" y="1817"/>
                  </a:cxn>
                  <a:cxn ang="0">
                    <a:pos x="1091" y="1708"/>
                  </a:cxn>
                  <a:cxn ang="0">
                    <a:pos x="1211" y="1715"/>
                  </a:cxn>
                  <a:cxn ang="0">
                    <a:pos x="1352" y="1587"/>
                  </a:cxn>
                  <a:cxn ang="0">
                    <a:pos x="1321" y="1468"/>
                  </a:cxn>
                  <a:cxn ang="0">
                    <a:pos x="1360" y="1426"/>
                  </a:cxn>
                  <a:cxn ang="0">
                    <a:pos x="1389" y="1349"/>
                  </a:cxn>
                  <a:cxn ang="0">
                    <a:pos x="1389" y="1279"/>
                  </a:cxn>
                  <a:cxn ang="0">
                    <a:pos x="1437" y="1245"/>
                  </a:cxn>
                  <a:cxn ang="0">
                    <a:pos x="1463" y="1124"/>
                  </a:cxn>
                  <a:cxn ang="0">
                    <a:pos x="1443" y="1016"/>
                  </a:cxn>
                  <a:cxn ang="0">
                    <a:pos x="1426" y="989"/>
                  </a:cxn>
                  <a:cxn ang="0">
                    <a:pos x="1418" y="872"/>
                  </a:cxn>
                  <a:cxn ang="0">
                    <a:pos x="1392" y="824"/>
                  </a:cxn>
                  <a:cxn ang="0">
                    <a:pos x="1347" y="749"/>
                  </a:cxn>
                  <a:cxn ang="0">
                    <a:pos x="1284" y="655"/>
                  </a:cxn>
                  <a:cxn ang="0">
                    <a:pos x="1253" y="636"/>
                  </a:cxn>
                  <a:cxn ang="0">
                    <a:pos x="1221" y="627"/>
                  </a:cxn>
                  <a:cxn ang="0">
                    <a:pos x="1148" y="618"/>
                  </a:cxn>
                  <a:cxn ang="0">
                    <a:pos x="1079" y="635"/>
                  </a:cxn>
                  <a:cxn ang="0">
                    <a:pos x="1076" y="565"/>
                  </a:cxn>
                  <a:cxn ang="0">
                    <a:pos x="1122" y="321"/>
                  </a:cxn>
                  <a:cxn ang="0">
                    <a:pos x="1116" y="249"/>
                  </a:cxn>
                  <a:cxn ang="0">
                    <a:pos x="1075" y="149"/>
                  </a:cxn>
                  <a:cxn ang="0">
                    <a:pos x="983" y="42"/>
                  </a:cxn>
                  <a:cxn ang="0">
                    <a:pos x="902" y="5"/>
                  </a:cxn>
                  <a:cxn ang="0">
                    <a:pos x="902" y="5"/>
                  </a:cxn>
                </a:cxnLst>
                <a:rect l="0" t="0" r="r" b="b"/>
                <a:pathLst>
                  <a:path w="1463" h="2375">
                    <a:moveTo>
                      <a:pt x="902" y="5"/>
                    </a:moveTo>
                    <a:lnTo>
                      <a:pt x="779" y="0"/>
                    </a:lnTo>
                    <a:lnTo>
                      <a:pt x="723" y="48"/>
                    </a:lnTo>
                    <a:lnTo>
                      <a:pt x="722" y="164"/>
                    </a:lnTo>
                    <a:lnTo>
                      <a:pt x="763" y="360"/>
                    </a:lnTo>
                    <a:lnTo>
                      <a:pt x="806" y="530"/>
                    </a:lnTo>
                    <a:lnTo>
                      <a:pt x="783" y="701"/>
                    </a:lnTo>
                    <a:lnTo>
                      <a:pt x="728" y="724"/>
                    </a:lnTo>
                    <a:lnTo>
                      <a:pt x="654" y="741"/>
                    </a:lnTo>
                    <a:lnTo>
                      <a:pt x="617" y="772"/>
                    </a:lnTo>
                    <a:lnTo>
                      <a:pt x="594" y="805"/>
                    </a:lnTo>
                    <a:lnTo>
                      <a:pt x="569" y="857"/>
                    </a:lnTo>
                    <a:lnTo>
                      <a:pt x="574" y="908"/>
                    </a:lnTo>
                    <a:lnTo>
                      <a:pt x="611" y="946"/>
                    </a:lnTo>
                    <a:lnTo>
                      <a:pt x="604" y="982"/>
                    </a:lnTo>
                    <a:lnTo>
                      <a:pt x="554" y="1058"/>
                    </a:lnTo>
                    <a:lnTo>
                      <a:pt x="538" y="1108"/>
                    </a:lnTo>
                    <a:lnTo>
                      <a:pt x="572" y="1189"/>
                    </a:lnTo>
                    <a:lnTo>
                      <a:pt x="617" y="1236"/>
                    </a:lnTo>
                    <a:lnTo>
                      <a:pt x="515" y="1386"/>
                    </a:lnTo>
                    <a:lnTo>
                      <a:pt x="358" y="1500"/>
                    </a:lnTo>
                    <a:lnTo>
                      <a:pt x="332" y="1505"/>
                    </a:lnTo>
                    <a:lnTo>
                      <a:pt x="295" y="1476"/>
                    </a:lnTo>
                    <a:lnTo>
                      <a:pt x="259" y="1472"/>
                    </a:lnTo>
                    <a:lnTo>
                      <a:pt x="159" y="1509"/>
                    </a:lnTo>
                    <a:lnTo>
                      <a:pt x="99" y="1465"/>
                    </a:lnTo>
                    <a:lnTo>
                      <a:pt x="57" y="1542"/>
                    </a:lnTo>
                    <a:lnTo>
                      <a:pt x="0" y="1696"/>
                    </a:lnTo>
                    <a:lnTo>
                      <a:pt x="0" y="2013"/>
                    </a:lnTo>
                    <a:lnTo>
                      <a:pt x="25" y="2229"/>
                    </a:lnTo>
                    <a:lnTo>
                      <a:pt x="352" y="2340"/>
                    </a:lnTo>
                    <a:lnTo>
                      <a:pt x="493" y="2375"/>
                    </a:lnTo>
                    <a:lnTo>
                      <a:pt x="595" y="2326"/>
                    </a:lnTo>
                    <a:lnTo>
                      <a:pt x="604" y="2201"/>
                    </a:lnTo>
                    <a:lnTo>
                      <a:pt x="723" y="2003"/>
                    </a:lnTo>
                    <a:lnTo>
                      <a:pt x="754" y="1884"/>
                    </a:lnTo>
                    <a:lnTo>
                      <a:pt x="992" y="1817"/>
                    </a:lnTo>
                    <a:lnTo>
                      <a:pt x="1091" y="1708"/>
                    </a:lnTo>
                    <a:lnTo>
                      <a:pt x="1211" y="1715"/>
                    </a:lnTo>
                    <a:lnTo>
                      <a:pt x="1352" y="1587"/>
                    </a:lnTo>
                    <a:lnTo>
                      <a:pt x="1321" y="1468"/>
                    </a:lnTo>
                    <a:lnTo>
                      <a:pt x="1360" y="1426"/>
                    </a:lnTo>
                    <a:lnTo>
                      <a:pt x="1389" y="1349"/>
                    </a:lnTo>
                    <a:lnTo>
                      <a:pt x="1389" y="1279"/>
                    </a:lnTo>
                    <a:lnTo>
                      <a:pt x="1437" y="1245"/>
                    </a:lnTo>
                    <a:lnTo>
                      <a:pt x="1463" y="1124"/>
                    </a:lnTo>
                    <a:lnTo>
                      <a:pt x="1443" y="1016"/>
                    </a:lnTo>
                    <a:lnTo>
                      <a:pt x="1426" y="989"/>
                    </a:lnTo>
                    <a:lnTo>
                      <a:pt x="1418" y="872"/>
                    </a:lnTo>
                    <a:lnTo>
                      <a:pt x="1392" y="824"/>
                    </a:lnTo>
                    <a:lnTo>
                      <a:pt x="1347" y="749"/>
                    </a:lnTo>
                    <a:lnTo>
                      <a:pt x="1284" y="655"/>
                    </a:lnTo>
                    <a:lnTo>
                      <a:pt x="1253" y="636"/>
                    </a:lnTo>
                    <a:lnTo>
                      <a:pt x="1221" y="627"/>
                    </a:lnTo>
                    <a:lnTo>
                      <a:pt x="1148" y="618"/>
                    </a:lnTo>
                    <a:lnTo>
                      <a:pt x="1079" y="635"/>
                    </a:lnTo>
                    <a:lnTo>
                      <a:pt x="1076" y="565"/>
                    </a:lnTo>
                    <a:lnTo>
                      <a:pt x="1122" y="321"/>
                    </a:lnTo>
                    <a:lnTo>
                      <a:pt x="1116" y="249"/>
                    </a:lnTo>
                    <a:lnTo>
                      <a:pt x="1075" y="149"/>
                    </a:lnTo>
                    <a:lnTo>
                      <a:pt x="983" y="42"/>
                    </a:lnTo>
                    <a:lnTo>
                      <a:pt x="902" y="5"/>
                    </a:lnTo>
                    <a:lnTo>
                      <a:pt x="902" y="5"/>
                    </a:lnTo>
                    <a:close/>
                  </a:path>
                </a:pathLst>
              </a:custGeom>
              <a:solidFill>
                <a:srgbClr val="FFFFFF"/>
              </a:solidFill>
              <a:ln w="9525">
                <a:noFill/>
                <a:round/>
                <a:headEnd/>
                <a:tailEnd/>
              </a:ln>
            </p:spPr>
            <p:txBody>
              <a:bodyPr/>
              <a:lstStyle/>
              <a:p>
                <a:endParaRPr lang="en-US">
                  <a:solidFill>
                    <a:prstClr val="black"/>
                  </a:solidFill>
                </a:endParaRPr>
              </a:p>
            </p:txBody>
          </p:sp>
          <p:sp>
            <p:nvSpPr>
              <p:cNvPr id="10274" name="Freeform 34"/>
              <p:cNvSpPr>
                <a:spLocks/>
              </p:cNvSpPr>
              <p:nvPr/>
            </p:nvSpPr>
            <p:spPr bwMode="auto">
              <a:xfrm>
                <a:off x="134" y="3738"/>
                <a:ext cx="143" cy="188"/>
              </a:xfrm>
              <a:custGeom>
                <a:avLst/>
                <a:gdLst/>
                <a:ahLst/>
                <a:cxnLst>
                  <a:cxn ang="0">
                    <a:pos x="64" y="0"/>
                  </a:cxn>
                  <a:cxn ang="0">
                    <a:pos x="43" y="152"/>
                  </a:cxn>
                  <a:cxn ang="0">
                    <a:pos x="71" y="285"/>
                  </a:cxn>
                  <a:cxn ang="0">
                    <a:pos x="88" y="317"/>
                  </a:cxn>
                  <a:cxn ang="0">
                    <a:pos x="111" y="256"/>
                  </a:cxn>
                  <a:cxn ang="0">
                    <a:pos x="128" y="166"/>
                  </a:cxn>
                  <a:cxn ang="0">
                    <a:pos x="158" y="270"/>
                  </a:cxn>
                  <a:cxn ang="0">
                    <a:pos x="218" y="360"/>
                  </a:cxn>
                  <a:cxn ang="0">
                    <a:pos x="372" y="475"/>
                  </a:cxn>
                  <a:cxn ang="0">
                    <a:pos x="438" y="511"/>
                  </a:cxn>
                  <a:cxn ang="0">
                    <a:pos x="419" y="543"/>
                  </a:cxn>
                  <a:cxn ang="0">
                    <a:pos x="541" y="573"/>
                  </a:cxn>
                  <a:cxn ang="0">
                    <a:pos x="549" y="608"/>
                  </a:cxn>
                  <a:cxn ang="0">
                    <a:pos x="574" y="723"/>
                  </a:cxn>
                  <a:cxn ang="0">
                    <a:pos x="517" y="751"/>
                  </a:cxn>
                  <a:cxn ang="0">
                    <a:pos x="304" y="731"/>
                  </a:cxn>
                  <a:cxn ang="0">
                    <a:pos x="135" y="680"/>
                  </a:cxn>
                  <a:cxn ang="0">
                    <a:pos x="35" y="457"/>
                  </a:cxn>
                  <a:cxn ang="0">
                    <a:pos x="2" y="238"/>
                  </a:cxn>
                  <a:cxn ang="0">
                    <a:pos x="0" y="66"/>
                  </a:cxn>
                  <a:cxn ang="0">
                    <a:pos x="64" y="0"/>
                  </a:cxn>
                  <a:cxn ang="0">
                    <a:pos x="64" y="0"/>
                  </a:cxn>
                </a:cxnLst>
                <a:rect l="0" t="0" r="r" b="b"/>
                <a:pathLst>
                  <a:path w="574" h="751">
                    <a:moveTo>
                      <a:pt x="64" y="0"/>
                    </a:moveTo>
                    <a:lnTo>
                      <a:pt x="43" y="152"/>
                    </a:lnTo>
                    <a:lnTo>
                      <a:pt x="71" y="285"/>
                    </a:lnTo>
                    <a:lnTo>
                      <a:pt x="88" y="317"/>
                    </a:lnTo>
                    <a:lnTo>
                      <a:pt x="111" y="256"/>
                    </a:lnTo>
                    <a:lnTo>
                      <a:pt x="128" y="166"/>
                    </a:lnTo>
                    <a:lnTo>
                      <a:pt x="158" y="270"/>
                    </a:lnTo>
                    <a:lnTo>
                      <a:pt x="218" y="360"/>
                    </a:lnTo>
                    <a:lnTo>
                      <a:pt x="372" y="475"/>
                    </a:lnTo>
                    <a:lnTo>
                      <a:pt x="438" y="511"/>
                    </a:lnTo>
                    <a:lnTo>
                      <a:pt x="419" y="543"/>
                    </a:lnTo>
                    <a:lnTo>
                      <a:pt x="541" y="573"/>
                    </a:lnTo>
                    <a:lnTo>
                      <a:pt x="549" y="608"/>
                    </a:lnTo>
                    <a:lnTo>
                      <a:pt x="574" y="723"/>
                    </a:lnTo>
                    <a:lnTo>
                      <a:pt x="517" y="751"/>
                    </a:lnTo>
                    <a:lnTo>
                      <a:pt x="304" y="731"/>
                    </a:lnTo>
                    <a:lnTo>
                      <a:pt x="135" y="680"/>
                    </a:lnTo>
                    <a:lnTo>
                      <a:pt x="35" y="457"/>
                    </a:lnTo>
                    <a:lnTo>
                      <a:pt x="2" y="238"/>
                    </a:lnTo>
                    <a:lnTo>
                      <a:pt x="0" y="66"/>
                    </a:lnTo>
                    <a:lnTo>
                      <a:pt x="64" y="0"/>
                    </a:lnTo>
                    <a:lnTo>
                      <a:pt x="64" y="0"/>
                    </a:lnTo>
                    <a:close/>
                  </a:path>
                </a:pathLst>
              </a:custGeom>
              <a:solidFill>
                <a:srgbClr val="C8C8E6"/>
              </a:solidFill>
              <a:ln w="9525">
                <a:noFill/>
                <a:round/>
                <a:headEnd/>
                <a:tailEnd/>
              </a:ln>
            </p:spPr>
            <p:txBody>
              <a:bodyPr/>
              <a:lstStyle/>
              <a:p>
                <a:endParaRPr lang="en-US">
                  <a:solidFill>
                    <a:prstClr val="black"/>
                  </a:solidFill>
                </a:endParaRPr>
              </a:p>
            </p:txBody>
          </p:sp>
          <p:sp>
            <p:nvSpPr>
              <p:cNvPr id="10275" name="Freeform 35"/>
              <p:cNvSpPr>
                <a:spLocks/>
              </p:cNvSpPr>
              <p:nvPr/>
            </p:nvSpPr>
            <p:spPr bwMode="auto">
              <a:xfrm>
                <a:off x="96" y="3714"/>
                <a:ext cx="170" cy="253"/>
              </a:xfrm>
              <a:custGeom>
                <a:avLst/>
                <a:gdLst/>
                <a:ahLst/>
                <a:cxnLst>
                  <a:cxn ang="0">
                    <a:pos x="28" y="47"/>
                  </a:cxn>
                  <a:cxn ang="0">
                    <a:pos x="64" y="11"/>
                  </a:cxn>
                  <a:cxn ang="0">
                    <a:pos x="168" y="0"/>
                  </a:cxn>
                  <a:cxn ang="0">
                    <a:pos x="164" y="90"/>
                  </a:cxn>
                  <a:cxn ang="0">
                    <a:pos x="136" y="381"/>
                  </a:cxn>
                  <a:cxn ang="0">
                    <a:pos x="153" y="492"/>
                  </a:cxn>
                  <a:cxn ang="0">
                    <a:pos x="273" y="712"/>
                  </a:cxn>
                  <a:cxn ang="0">
                    <a:pos x="455" y="827"/>
                  </a:cxn>
                  <a:cxn ang="0">
                    <a:pos x="567" y="844"/>
                  </a:cxn>
                  <a:cxn ang="0">
                    <a:pos x="681" y="866"/>
                  </a:cxn>
                  <a:cxn ang="0">
                    <a:pos x="567" y="973"/>
                  </a:cxn>
                  <a:cxn ang="0">
                    <a:pos x="434" y="1010"/>
                  </a:cxn>
                  <a:cxn ang="0">
                    <a:pos x="326" y="996"/>
                  </a:cxn>
                  <a:cxn ang="0">
                    <a:pos x="204" y="934"/>
                  </a:cxn>
                  <a:cxn ang="0">
                    <a:pos x="53" y="812"/>
                  </a:cxn>
                  <a:cxn ang="0">
                    <a:pos x="0" y="690"/>
                  </a:cxn>
                  <a:cxn ang="0">
                    <a:pos x="60" y="434"/>
                  </a:cxn>
                  <a:cxn ang="0">
                    <a:pos x="38" y="190"/>
                  </a:cxn>
                  <a:cxn ang="0">
                    <a:pos x="89" y="57"/>
                  </a:cxn>
                  <a:cxn ang="0">
                    <a:pos x="28" y="47"/>
                  </a:cxn>
                  <a:cxn ang="0">
                    <a:pos x="28" y="47"/>
                  </a:cxn>
                </a:cxnLst>
                <a:rect l="0" t="0" r="r" b="b"/>
                <a:pathLst>
                  <a:path w="681" h="1010">
                    <a:moveTo>
                      <a:pt x="28" y="47"/>
                    </a:moveTo>
                    <a:lnTo>
                      <a:pt x="64" y="11"/>
                    </a:lnTo>
                    <a:lnTo>
                      <a:pt x="168" y="0"/>
                    </a:lnTo>
                    <a:lnTo>
                      <a:pt x="164" y="90"/>
                    </a:lnTo>
                    <a:lnTo>
                      <a:pt x="136" y="381"/>
                    </a:lnTo>
                    <a:lnTo>
                      <a:pt x="153" y="492"/>
                    </a:lnTo>
                    <a:lnTo>
                      <a:pt x="273" y="712"/>
                    </a:lnTo>
                    <a:lnTo>
                      <a:pt x="455" y="827"/>
                    </a:lnTo>
                    <a:lnTo>
                      <a:pt x="567" y="844"/>
                    </a:lnTo>
                    <a:lnTo>
                      <a:pt x="681" y="866"/>
                    </a:lnTo>
                    <a:lnTo>
                      <a:pt x="567" y="973"/>
                    </a:lnTo>
                    <a:lnTo>
                      <a:pt x="434" y="1010"/>
                    </a:lnTo>
                    <a:lnTo>
                      <a:pt x="326" y="996"/>
                    </a:lnTo>
                    <a:lnTo>
                      <a:pt x="204" y="934"/>
                    </a:lnTo>
                    <a:lnTo>
                      <a:pt x="53" y="812"/>
                    </a:lnTo>
                    <a:lnTo>
                      <a:pt x="0" y="690"/>
                    </a:lnTo>
                    <a:lnTo>
                      <a:pt x="60" y="434"/>
                    </a:lnTo>
                    <a:lnTo>
                      <a:pt x="38" y="190"/>
                    </a:lnTo>
                    <a:lnTo>
                      <a:pt x="89" y="57"/>
                    </a:lnTo>
                    <a:lnTo>
                      <a:pt x="28" y="47"/>
                    </a:lnTo>
                    <a:lnTo>
                      <a:pt x="28" y="47"/>
                    </a:lnTo>
                    <a:close/>
                  </a:path>
                </a:pathLst>
              </a:custGeom>
              <a:solidFill>
                <a:srgbClr val="809FC3"/>
              </a:solidFill>
              <a:ln w="9525">
                <a:noFill/>
                <a:round/>
                <a:headEnd/>
                <a:tailEnd/>
              </a:ln>
            </p:spPr>
            <p:txBody>
              <a:bodyPr/>
              <a:lstStyle/>
              <a:p>
                <a:endParaRPr lang="en-US">
                  <a:solidFill>
                    <a:prstClr val="black"/>
                  </a:solidFill>
                </a:endParaRPr>
              </a:p>
            </p:txBody>
          </p:sp>
          <p:sp>
            <p:nvSpPr>
              <p:cNvPr id="10276" name="Freeform 36"/>
              <p:cNvSpPr>
                <a:spLocks/>
              </p:cNvSpPr>
              <p:nvPr/>
            </p:nvSpPr>
            <p:spPr bwMode="auto">
              <a:xfrm>
                <a:off x="170" y="3340"/>
                <a:ext cx="315" cy="518"/>
              </a:xfrm>
              <a:custGeom>
                <a:avLst/>
                <a:gdLst/>
                <a:ahLst/>
                <a:cxnLst>
                  <a:cxn ang="0">
                    <a:pos x="604" y="0"/>
                  </a:cxn>
                  <a:cxn ang="0">
                    <a:pos x="552" y="41"/>
                  </a:cxn>
                  <a:cxn ang="0">
                    <a:pos x="531" y="104"/>
                  </a:cxn>
                  <a:cxn ang="0">
                    <a:pos x="547" y="250"/>
                  </a:cxn>
                  <a:cxn ang="0">
                    <a:pos x="604" y="468"/>
                  </a:cxn>
                  <a:cxn ang="0">
                    <a:pos x="604" y="583"/>
                  </a:cxn>
                  <a:cxn ang="0">
                    <a:pos x="583" y="702"/>
                  </a:cxn>
                  <a:cxn ang="0">
                    <a:pos x="463" y="749"/>
                  </a:cxn>
                  <a:cxn ang="0">
                    <a:pos x="411" y="791"/>
                  </a:cxn>
                  <a:cxn ang="0">
                    <a:pos x="381" y="854"/>
                  </a:cxn>
                  <a:cxn ang="0">
                    <a:pos x="397" y="921"/>
                  </a:cxn>
                  <a:cxn ang="0">
                    <a:pos x="423" y="963"/>
                  </a:cxn>
                  <a:cxn ang="0">
                    <a:pos x="344" y="1087"/>
                  </a:cxn>
                  <a:cxn ang="0">
                    <a:pos x="365" y="1171"/>
                  </a:cxn>
                  <a:cxn ang="0">
                    <a:pos x="416" y="1223"/>
                  </a:cxn>
                  <a:cxn ang="0">
                    <a:pos x="324" y="1394"/>
                  </a:cxn>
                  <a:cxn ang="0">
                    <a:pos x="214" y="1488"/>
                  </a:cxn>
                  <a:cxn ang="0">
                    <a:pos x="89" y="1540"/>
                  </a:cxn>
                  <a:cxn ang="0">
                    <a:pos x="0" y="1577"/>
                  </a:cxn>
                  <a:cxn ang="0">
                    <a:pos x="58" y="1821"/>
                  </a:cxn>
                  <a:cxn ang="0">
                    <a:pos x="428" y="2072"/>
                  </a:cxn>
                  <a:cxn ang="0">
                    <a:pos x="484" y="2072"/>
                  </a:cxn>
                  <a:cxn ang="0">
                    <a:pos x="573" y="1889"/>
                  </a:cxn>
                  <a:cxn ang="0">
                    <a:pos x="656" y="1868"/>
                  </a:cxn>
                  <a:cxn ang="0">
                    <a:pos x="787" y="1842"/>
                  </a:cxn>
                  <a:cxn ang="0">
                    <a:pos x="813" y="1816"/>
                  </a:cxn>
                  <a:cxn ang="0">
                    <a:pos x="895" y="1723"/>
                  </a:cxn>
                  <a:cxn ang="0">
                    <a:pos x="1072" y="1692"/>
                  </a:cxn>
                  <a:cxn ang="0">
                    <a:pos x="1182" y="1593"/>
                  </a:cxn>
                  <a:cxn ang="0">
                    <a:pos x="1166" y="1514"/>
                  </a:cxn>
                  <a:cxn ang="0">
                    <a:pos x="1156" y="1446"/>
                  </a:cxn>
                  <a:cxn ang="0">
                    <a:pos x="1196" y="1296"/>
                  </a:cxn>
                  <a:cxn ang="0">
                    <a:pos x="1233" y="1260"/>
                  </a:cxn>
                  <a:cxn ang="0">
                    <a:pos x="1259" y="1087"/>
                  </a:cxn>
                  <a:cxn ang="0">
                    <a:pos x="1229" y="989"/>
                  </a:cxn>
                  <a:cxn ang="0">
                    <a:pos x="1224" y="848"/>
                  </a:cxn>
                  <a:cxn ang="0">
                    <a:pos x="1151" y="749"/>
                  </a:cxn>
                  <a:cxn ang="0">
                    <a:pos x="1109" y="672"/>
                  </a:cxn>
                  <a:cxn ang="0">
                    <a:pos x="1051" y="630"/>
                  </a:cxn>
                  <a:cxn ang="0">
                    <a:pos x="958" y="625"/>
                  </a:cxn>
                  <a:cxn ang="0">
                    <a:pos x="905" y="635"/>
                  </a:cxn>
                  <a:cxn ang="0">
                    <a:pos x="890" y="562"/>
                  </a:cxn>
                  <a:cxn ang="0">
                    <a:pos x="911" y="416"/>
                  </a:cxn>
                  <a:cxn ang="0">
                    <a:pos x="926" y="287"/>
                  </a:cxn>
                  <a:cxn ang="0">
                    <a:pos x="839" y="88"/>
                  </a:cxn>
                  <a:cxn ang="0">
                    <a:pos x="729" y="26"/>
                  </a:cxn>
                  <a:cxn ang="0">
                    <a:pos x="656" y="0"/>
                  </a:cxn>
                  <a:cxn ang="0">
                    <a:pos x="604" y="0"/>
                  </a:cxn>
                  <a:cxn ang="0">
                    <a:pos x="604" y="0"/>
                  </a:cxn>
                </a:cxnLst>
                <a:rect l="0" t="0" r="r" b="b"/>
                <a:pathLst>
                  <a:path w="1259" h="2072">
                    <a:moveTo>
                      <a:pt x="604" y="0"/>
                    </a:moveTo>
                    <a:lnTo>
                      <a:pt x="552" y="41"/>
                    </a:lnTo>
                    <a:lnTo>
                      <a:pt x="531" y="104"/>
                    </a:lnTo>
                    <a:lnTo>
                      <a:pt x="547" y="250"/>
                    </a:lnTo>
                    <a:lnTo>
                      <a:pt x="604" y="468"/>
                    </a:lnTo>
                    <a:lnTo>
                      <a:pt x="604" y="583"/>
                    </a:lnTo>
                    <a:lnTo>
                      <a:pt x="583" y="702"/>
                    </a:lnTo>
                    <a:lnTo>
                      <a:pt x="463" y="749"/>
                    </a:lnTo>
                    <a:lnTo>
                      <a:pt x="411" y="791"/>
                    </a:lnTo>
                    <a:lnTo>
                      <a:pt x="381" y="854"/>
                    </a:lnTo>
                    <a:lnTo>
                      <a:pt x="397" y="921"/>
                    </a:lnTo>
                    <a:lnTo>
                      <a:pt x="423" y="963"/>
                    </a:lnTo>
                    <a:lnTo>
                      <a:pt x="344" y="1087"/>
                    </a:lnTo>
                    <a:lnTo>
                      <a:pt x="365" y="1171"/>
                    </a:lnTo>
                    <a:lnTo>
                      <a:pt x="416" y="1223"/>
                    </a:lnTo>
                    <a:lnTo>
                      <a:pt x="324" y="1394"/>
                    </a:lnTo>
                    <a:lnTo>
                      <a:pt x="214" y="1488"/>
                    </a:lnTo>
                    <a:lnTo>
                      <a:pt x="89" y="1540"/>
                    </a:lnTo>
                    <a:lnTo>
                      <a:pt x="0" y="1577"/>
                    </a:lnTo>
                    <a:lnTo>
                      <a:pt x="58" y="1821"/>
                    </a:lnTo>
                    <a:lnTo>
                      <a:pt x="428" y="2072"/>
                    </a:lnTo>
                    <a:lnTo>
                      <a:pt x="484" y="2072"/>
                    </a:lnTo>
                    <a:lnTo>
                      <a:pt x="573" y="1889"/>
                    </a:lnTo>
                    <a:lnTo>
                      <a:pt x="656" y="1868"/>
                    </a:lnTo>
                    <a:lnTo>
                      <a:pt x="787" y="1842"/>
                    </a:lnTo>
                    <a:lnTo>
                      <a:pt x="813" y="1816"/>
                    </a:lnTo>
                    <a:lnTo>
                      <a:pt x="895" y="1723"/>
                    </a:lnTo>
                    <a:lnTo>
                      <a:pt x="1072" y="1692"/>
                    </a:lnTo>
                    <a:lnTo>
                      <a:pt x="1182" y="1593"/>
                    </a:lnTo>
                    <a:lnTo>
                      <a:pt x="1166" y="1514"/>
                    </a:lnTo>
                    <a:lnTo>
                      <a:pt x="1156" y="1446"/>
                    </a:lnTo>
                    <a:lnTo>
                      <a:pt x="1196" y="1296"/>
                    </a:lnTo>
                    <a:lnTo>
                      <a:pt x="1233" y="1260"/>
                    </a:lnTo>
                    <a:lnTo>
                      <a:pt x="1259" y="1087"/>
                    </a:lnTo>
                    <a:lnTo>
                      <a:pt x="1229" y="989"/>
                    </a:lnTo>
                    <a:lnTo>
                      <a:pt x="1224" y="848"/>
                    </a:lnTo>
                    <a:lnTo>
                      <a:pt x="1151" y="749"/>
                    </a:lnTo>
                    <a:lnTo>
                      <a:pt x="1109" y="672"/>
                    </a:lnTo>
                    <a:lnTo>
                      <a:pt x="1051" y="630"/>
                    </a:lnTo>
                    <a:lnTo>
                      <a:pt x="958" y="625"/>
                    </a:lnTo>
                    <a:lnTo>
                      <a:pt x="905" y="635"/>
                    </a:lnTo>
                    <a:lnTo>
                      <a:pt x="890" y="562"/>
                    </a:lnTo>
                    <a:lnTo>
                      <a:pt x="911" y="416"/>
                    </a:lnTo>
                    <a:lnTo>
                      <a:pt x="926" y="287"/>
                    </a:lnTo>
                    <a:lnTo>
                      <a:pt x="839" y="88"/>
                    </a:lnTo>
                    <a:lnTo>
                      <a:pt x="729" y="26"/>
                    </a:lnTo>
                    <a:lnTo>
                      <a:pt x="656" y="0"/>
                    </a:lnTo>
                    <a:lnTo>
                      <a:pt x="604" y="0"/>
                    </a:lnTo>
                    <a:lnTo>
                      <a:pt x="604" y="0"/>
                    </a:lnTo>
                    <a:close/>
                  </a:path>
                </a:pathLst>
              </a:custGeom>
              <a:solidFill>
                <a:srgbClr val="FFFFFF"/>
              </a:solidFill>
              <a:ln w="9525">
                <a:noFill/>
                <a:round/>
                <a:headEnd/>
                <a:tailEnd/>
              </a:ln>
            </p:spPr>
            <p:txBody>
              <a:bodyPr/>
              <a:lstStyle/>
              <a:p>
                <a:endParaRPr lang="en-US">
                  <a:solidFill>
                    <a:prstClr val="black"/>
                  </a:solidFill>
                </a:endParaRPr>
              </a:p>
            </p:txBody>
          </p:sp>
          <p:sp>
            <p:nvSpPr>
              <p:cNvPr id="10277" name="Freeform 37"/>
              <p:cNvSpPr>
                <a:spLocks/>
              </p:cNvSpPr>
              <p:nvPr/>
            </p:nvSpPr>
            <p:spPr bwMode="auto">
              <a:xfrm>
                <a:off x="316" y="3353"/>
                <a:ext cx="77" cy="160"/>
              </a:xfrm>
              <a:custGeom>
                <a:avLst/>
                <a:gdLst/>
                <a:ahLst/>
                <a:cxnLst>
                  <a:cxn ang="0">
                    <a:pos x="26" y="640"/>
                  </a:cxn>
                  <a:cxn ang="0">
                    <a:pos x="63" y="505"/>
                  </a:cxn>
                  <a:cxn ang="0">
                    <a:pos x="115" y="458"/>
                  </a:cxn>
                  <a:cxn ang="0">
                    <a:pos x="265" y="422"/>
                  </a:cxn>
                  <a:cxn ang="0">
                    <a:pos x="230" y="385"/>
                  </a:cxn>
                  <a:cxn ang="0">
                    <a:pos x="84" y="406"/>
                  </a:cxn>
                  <a:cxn ang="0">
                    <a:pos x="47" y="343"/>
                  </a:cxn>
                  <a:cxn ang="0">
                    <a:pos x="26" y="203"/>
                  </a:cxn>
                  <a:cxn ang="0">
                    <a:pos x="0" y="57"/>
                  </a:cxn>
                  <a:cxn ang="0">
                    <a:pos x="21" y="10"/>
                  </a:cxn>
                  <a:cxn ang="0">
                    <a:pos x="110" y="0"/>
                  </a:cxn>
                  <a:cxn ang="0">
                    <a:pos x="214" y="94"/>
                  </a:cxn>
                  <a:cxn ang="0">
                    <a:pos x="276" y="261"/>
                  </a:cxn>
                  <a:cxn ang="0">
                    <a:pos x="256" y="328"/>
                  </a:cxn>
                  <a:cxn ang="0">
                    <a:pos x="286" y="390"/>
                  </a:cxn>
                  <a:cxn ang="0">
                    <a:pos x="307" y="458"/>
                  </a:cxn>
                  <a:cxn ang="0">
                    <a:pos x="305" y="591"/>
                  </a:cxn>
                  <a:cxn ang="0">
                    <a:pos x="152" y="603"/>
                  </a:cxn>
                  <a:cxn ang="0">
                    <a:pos x="26" y="640"/>
                  </a:cxn>
                  <a:cxn ang="0">
                    <a:pos x="26" y="640"/>
                  </a:cxn>
                </a:cxnLst>
                <a:rect l="0" t="0" r="r" b="b"/>
                <a:pathLst>
                  <a:path w="307" h="640">
                    <a:moveTo>
                      <a:pt x="26" y="640"/>
                    </a:moveTo>
                    <a:lnTo>
                      <a:pt x="63" y="505"/>
                    </a:lnTo>
                    <a:lnTo>
                      <a:pt x="115" y="458"/>
                    </a:lnTo>
                    <a:lnTo>
                      <a:pt x="265" y="422"/>
                    </a:lnTo>
                    <a:lnTo>
                      <a:pt x="230" y="385"/>
                    </a:lnTo>
                    <a:lnTo>
                      <a:pt x="84" y="406"/>
                    </a:lnTo>
                    <a:lnTo>
                      <a:pt x="47" y="343"/>
                    </a:lnTo>
                    <a:lnTo>
                      <a:pt x="26" y="203"/>
                    </a:lnTo>
                    <a:lnTo>
                      <a:pt x="0" y="57"/>
                    </a:lnTo>
                    <a:lnTo>
                      <a:pt x="21" y="10"/>
                    </a:lnTo>
                    <a:lnTo>
                      <a:pt x="110" y="0"/>
                    </a:lnTo>
                    <a:lnTo>
                      <a:pt x="214" y="94"/>
                    </a:lnTo>
                    <a:lnTo>
                      <a:pt x="276" y="261"/>
                    </a:lnTo>
                    <a:lnTo>
                      <a:pt x="256" y="328"/>
                    </a:lnTo>
                    <a:lnTo>
                      <a:pt x="286" y="390"/>
                    </a:lnTo>
                    <a:lnTo>
                      <a:pt x="307" y="458"/>
                    </a:lnTo>
                    <a:lnTo>
                      <a:pt x="305" y="591"/>
                    </a:lnTo>
                    <a:lnTo>
                      <a:pt x="152" y="603"/>
                    </a:lnTo>
                    <a:lnTo>
                      <a:pt x="26" y="640"/>
                    </a:lnTo>
                    <a:lnTo>
                      <a:pt x="26" y="640"/>
                    </a:lnTo>
                    <a:close/>
                  </a:path>
                </a:pathLst>
              </a:custGeom>
              <a:solidFill>
                <a:srgbClr val="FFC7B0"/>
              </a:solidFill>
              <a:ln w="9525">
                <a:noFill/>
                <a:round/>
                <a:headEnd/>
                <a:tailEnd/>
              </a:ln>
            </p:spPr>
            <p:txBody>
              <a:bodyPr/>
              <a:lstStyle/>
              <a:p>
                <a:endParaRPr lang="en-US">
                  <a:solidFill>
                    <a:prstClr val="black"/>
                  </a:solidFill>
                </a:endParaRPr>
              </a:p>
            </p:txBody>
          </p:sp>
          <p:sp>
            <p:nvSpPr>
              <p:cNvPr id="10278" name="Freeform 38"/>
              <p:cNvSpPr>
                <a:spLocks/>
              </p:cNvSpPr>
              <p:nvPr/>
            </p:nvSpPr>
            <p:spPr bwMode="auto">
              <a:xfrm>
                <a:off x="170" y="3509"/>
                <a:ext cx="311" cy="363"/>
              </a:xfrm>
              <a:custGeom>
                <a:avLst/>
                <a:gdLst/>
                <a:ahLst/>
                <a:cxnLst>
                  <a:cxn ang="0">
                    <a:pos x="141" y="906"/>
                  </a:cxn>
                  <a:cxn ang="0">
                    <a:pos x="292" y="812"/>
                  </a:cxn>
                  <a:cxn ang="0">
                    <a:pos x="360" y="697"/>
                  </a:cxn>
                  <a:cxn ang="0">
                    <a:pos x="444" y="563"/>
                  </a:cxn>
                  <a:cxn ang="0">
                    <a:pos x="371" y="453"/>
                  </a:cxn>
                  <a:cxn ang="0">
                    <a:pos x="407" y="390"/>
                  </a:cxn>
                  <a:cxn ang="0">
                    <a:pos x="469" y="313"/>
                  </a:cxn>
                  <a:cxn ang="0">
                    <a:pos x="397" y="245"/>
                  </a:cxn>
                  <a:cxn ang="0">
                    <a:pos x="416" y="188"/>
                  </a:cxn>
                  <a:cxn ang="0">
                    <a:pos x="489" y="104"/>
                  </a:cxn>
                  <a:cxn ang="0">
                    <a:pos x="604" y="94"/>
                  </a:cxn>
                  <a:cxn ang="0">
                    <a:pos x="832" y="37"/>
                  </a:cxn>
                  <a:cxn ang="0">
                    <a:pos x="958" y="0"/>
                  </a:cxn>
                  <a:cxn ang="0">
                    <a:pos x="1025" y="0"/>
                  </a:cxn>
                  <a:cxn ang="0">
                    <a:pos x="1098" y="125"/>
                  </a:cxn>
                  <a:cxn ang="0">
                    <a:pos x="1135" y="120"/>
                  </a:cxn>
                  <a:cxn ang="0">
                    <a:pos x="1182" y="188"/>
                  </a:cxn>
                  <a:cxn ang="0">
                    <a:pos x="1192" y="282"/>
                  </a:cxn>
                  <a:cxn ang="0">
                    <a:pos x="1119" y="230"/>
                  </a:cxn>
                  <a:cxn ang="0">
                    <a:pos x="1051" y="214"/>
                  </a:cxn>
                  <a:cxn ang="0">
                    <a:pos x="859" y="240"/>
                  </a:cxn>
                  <a:cxn ang="0">
                    <a:pos x="745" y="308"/>
                  </a:cxn>
                  <a:cxn ang="0">
                    <a:pos x="879" y="298"/>
                  </a:cxn>
                  <a:cxn ang="0">
                    <a:pos x="1005" y="266"/>
                  </a:cxn>
                  <a:cxn ang="0">
                    <a:pos x="1031" y="292"/>
                  </a:cxn>
                  <a:cxn ang="0">
                    <a:pos x="1057" y="364"/>
                  </a:cxn>
                  <a:cxn ang="0">
                    <a:pos x="1093" y="287"/>
                  </a:cxn>
                  <a:cxn ang="0">
                    <a:pos x="1145" y="313"/>
                  </a:cxn>
                  <a:cxn ang="0">
                    <a:pos x="1217" y="411"/>
                  </a:cxn>
                  <a:cxn ang="0">
                    <a:pos x="1243" y="521"/>
                  </a:cxn>
                  <a:cxn ang="0">
                    <a:pos x="1233" y="584"/>
                  </a:cxn>
                  <a:cxn ang="0">
                    <a:pos x="1196" y="620"/>
                  </a:cxn>
                  <a:cxn ang="0">
                    <a:pos x="1161" y="552"/>
                  </a:cxn>
                  <a:cxn ang="0">
                    <a:pos x="1104" y="521"/>
                  </a:cxn>
                  <a:cxn ang="0">
                    <a:pos x="1020" y="500"/>
                  </a:cxn>
                  <a:cxn ang="0">
                    <a:pos x="900" y="547"/>
                  </a:cxn>
                  <a:cxn ang="0">
                    <a:pos x="740" y="578"/>
                  </a:cxn>
                  <a:cxn ang="0">
                    <a:pos x="635" y="558"/>
                  </a:cxn>
                  <a:cxn ang="0">
                    <a:pos x="719" y="615"/>
                  </a:cxn>
                  <a:cxn ang="0">
                    <a:pos x="848" y="620"/>
                  </a:cxn>
                  <a:cxn ang="0">
                    <a:pos x="999" y="573"/>
                  </a:cxn>
                  <a:cxn ang="0">
                    <a:pos x="1031" y="610"/>
                  </a:cxn>
                  <a:cxn ang="0">
                    <a:pos x="1041" y="672"/>
                  </a:cxn>
                  <a:cxn ang="0">
                    <a:pos x="1078" y="620"/>
                  </a:cxn>
                  <a:cxn ang="0">
                    <a:pos x="1078" y="552"/>
                  </a:cxn>
                  <a:cxn ang="0">
                    <a:pos x="1140" y="589"/>
                  </a:cxn>
                  <a:cxn ang="0">
                    <a:pos x="1171" y="693"/>
                  </a:cxn>
                  <a:cxn ang="0">
                    <a:pos x="1135" y="781"/>
                  </a:cxn>
                  <a:cxn ang="0">
                    <a:pos x="1166" y="838"/>
                  </a:cxn>
                  <a:cxn ang="0">
                    <a:pos x="1161" y="906"/>
                  </a:cxn>
                  <a:cxn ang="0">
                    <a:pos x="1072" y="1016"/>
                  </a:cxn>
                  <a:cxn ang="0">
                    <a:pos x="1020" y="1047"/>
                  </a:cxn>
                  <a:cxn ang="0">
                    <a:pos x="895" y="1047"/>
                  </a:cxn>
                  <a:cxn ang="0">
                    <a:pos x="813" y="1140"/>
                  </a:cxn>
                  <a:cxn ang="0">
                    <a:pos x="719" y="1166"/>
                  </a:cxn>
                  <a:cxn ang="0">
                    <a:pos x="573" y="1213"/>
                  </a:cxn>
                  <a:cxn ang="0">
                    <a:pos x="542" y="1291"/>
                  </a:cxn>
                  <a:cxn ang="0">
                    <a:pos x="457" y="1451"/>
                  </a:cxn>
                  <a:cxn ang="0">
                    <a:pos x="151" y="1357"/>
                  </a:cxn>
                  <a:cxn ang="0">
                    <a:pos x="12" y="1188"/>
                  </a:cxn>
                  <a:cxn ang="0">
                    <a:pos x="0" y="943"/>
                  </a:cxn>
                  <a:cxn ang="0">
                    <a:pos x="141" y="906"/>
                  </a:cxn>
                  <a:cxn ang="0">
                    <a:pos x="141" y="906"/>
                  </a:cxn>
                </a:cxnLst>
                <a:rect l="0" t="0" r="r" b="b"/>
                <a:pathLst>
                  <a:path w="1243" h="1451">
                    <a:moveTo>
                      <a:pt x="141" y="906"/>
                    </a:moveTo>
                    <a:lnTo>
                      <a:pt x="292" y="812"/>
                    </a:lnTo>
                    <a:lnTo>
                      <a:pt x="360" y="697"/>
                    </a:lnTo>
                    <a:lnTo>
                      <a:pt x="444" y="563"/>
                    </a:lnTo>
                    <a:lnTo>
                      <a:pt x="371" y="453"/>
                    </a:lnTo>
                    <a:lnTo>
                      <a:pt x="407" y="390"/>
                    </a:lnTo>
                    <a:lnTo>
                      <a:pt x="469" y="313"/>
                    </a:lnTo>
                    <a:lnTo>
                      <a:pt x="397" y="245"/>
                    </a:lnTo>
                    <a:lnTo>
                      <a:pt x="416" y="188"/>
                    </a:lnTo>
                    <a:lnTo>
                      <a:pt x="489" y="104"/>
                    </a:lnTo>
                    <a:lnTo>
                      <a:pt x="604" y="94"/>
                    </a:lnTo>
                    <a:lnTo>
                      <a:pt x="832" y="37"/>
                    </a:lnTo>
                    <a:lnTo>
                      <a:pt x="958" y="0"/>
                    </a:lnTo>
                    <a:lnTo>
                      <a:pt x="1025" y="0"/>
                    </a:lnTo>
                    <a:lnTo>
                      <a:pt x="1098" y="125"/>
                    </a:lnTo>
                    <a:lnTo>
                      <a:pt x="1135" y="120"/>
                    </a:lnTo>
                    <a:lnTo>
                      <a:pt x="1182" y="188"/>
                    </a:lnTo>
                    <a:lnTo>
                      <a:pt x="1192" y="282"/>
                    </a:lnTo>
                    <a:lnTo>
                      <a:pt x="1119" y="230"/>
                    </a:lnTo>
                    <a:lnTo>
                      <a:pt x="1051" y="214"/>
                    </a:lnTo>
                    <a:lnTo>
                      <a:pt x="859" y="240"/>
                    </a:lnTo>
                    <a:lnTo>
                      <a:pt x="745" y="308"/>
                    </a:lnTo>
                    <a:lnTo>
                      <a:pt x="879" y="298"/>
                    </a:lnTo>
                    <a:lnTo>
                      <a:pt x="1005" y="266"/>
                    </a:lnTo>
                    <a:lnTo>
                      <a:pt x="1031" y="292"/>
                    </a:lnTo>
                    <a:lnTo>
                      <a:pt x="1057" y="364"/>
                    </a:lnTo>
                    <a:lnTo>
                      <a:pt x="1093" y="287"/>
                    </a:lnTo>
                    <a:lnTo>
                      <a:pt x="1145" y="313"/>
                    </a:lnTo>
                    <a:lnTo>
                      <a:pt x="1217" y="411"/>
                    </a:lnTo>
                    <a:lnTo>
                      <a:pt x="1243" y="521"/>
                    </a:lnTo>
                    <a:lnTo>
                      <a:pt x="1233" y="584"/>
                    </a:lnTo>
                    <a:lnTo>
                      <a:pt x="1196" y="620"/>
                    </a:lnTo>
                    <a:lnTo>
                      <a:pt x="1161" y="552"/>
                    </a:lnTo>
                    <a:lnTo>
                      <a:pt x="1104" y="521"/>
                    </a:lnTo>
                    <a:lnTo>
                      <a:pt x="1020" y="500"/>
                    </a:lnTo>
                    <a:lnTo>
                      <a:pt x="900" y="547"/>
                    </a:lnTo>
                    <a:lnTo>
                      <a:pt x="740" y="578"/>
                    </a:lnTo>
                    <a:lnTo>
                      <a:pt x="635" y="558"/>
                    </a:lnTo>
                    <a:lnTo>
                      <a:pt x="719" y="615"/>
                    </a:lnTo>
                    <a:lnTo>
                      <a:pt x="848" y="620"/>
                    </a:lnTo>
                    <a:lnTo>
                      <a:pt x="999" y="573"/>
                    </a:lnTo>
                    <a:lnTo>
                      <a:pt x="1031" y="610"/>
                    </a:lnTo>
                    <a:lnTo>
                      <a:pt x="1041" y="672"/>
                    </a:lnTo>
                    <a:lnTo>
                      <a:pt x="1078" y="620"/>
                    </a:lnTo>
                    <a:lnTo>
                      <a:pt x="1078" y="552"/>
                    </a:lnTo>
                    <a:lnTo>
                      <a:pt x="1140" y="589"/>
                    </a:lnTo>
                    <a:lnTo>
                      <a:pt x="1171" y="693"/>
                    </a:lnTo>
                    <a:lnTo>
                      <a:pt x="1135" y="781"/>
                    </a:lnTo>
                    <a:lnTo>
                      <a:pt x="1166" y="838"/>
                    </a:lnTo>
                    <a:lnTo>
                      <a:pt x="1161" y="906"/>
                    </a:lnTo>
                    <a:lnTo>
                      <a:pt x="1072" y="1016"/>
                    </a:lnTo>
                    <a:lnTo>
                      <a:pt x="1020" y="1047"/>
                    </a:lnTo>
                    <a:lnTo>
                      <a:pt x="895" y="1047"/>
                    </a:lnTo>
                    <a:lnTo>
                      <a:pt x="813" y="1140"/>
                    </a:lnTo>
                    <a:lnTo>
                      <a:pt x="719" y="1166"/>
                    </a:lnTo>
                    <a:lnTo>
                      <a:pt x="573" y="1213"/>
                    </a:lnTo>
                    <a:lnTo>
                      <a:pt x="542" y="1291"/>
                    </a:lnTo>
                    <a:lnTo>
                      <a:pt x="457" y="1451"/>
                    </a:lnTo>
                    <a:lnTo>
                      <a:pt x="151" y="1357"/>
                    </a:lnTo>
                    <a:lnTo>
                      <a:pt x="12" y="1188"/>
                    </a:lnTo>
                    <a:lnTo>
                      <a:pt x="0" y="943"/>
                    </a:lnTo>
                    <a:lnTo>
                      <a:pt x="141" y="906"/>
                    </a:lnTo>
                    <a:lnTo>
                      <a:pt x="141" y="906"/>
                    </a:lnTo>
                    <a:close/>
                  </a:path>
                </a:pathLst>
              </a:custGeom>
              <a:solidFill>
                <a:srgbClr val="FFC7B0"/>
              </a:solidFill>
              <a:ln w="9525">
                <a:noFill/>
                <a:round/>
                <a:headEnd/>
                <a:tailEnd/>
              </a:ln>
            </p:spPr>
            <p:txBody>
              <a:bodyPr/>
              <a:lstStyle/>
              <a:p>
                <a:endParaRPr lang="en-US">
                  <a:solidFill>
                    <a:prstClr val="black"/>
                  </a:solidFill>
                </a:endParaRPr>
              </a:p>
            </p:txBody>
          </p:sp>
          <p:sp>
            <p:nvSpPr>
              <p:cNvPr id="10279" name="Freeform 39"/>
              <p:cNvSpPr>
                <a:spLocks/>
              </p:cNvSpPr>
              <p:nvPr/>
            </p:nvSpPr>
            <p:spPr bwMode="auto">
              <a:xfrm>
                <a:off x="329" y="3479"/>
                <a:ext cx="60" cy="33"/>
              </a:xfrm>
              <a:custGeom>
                <a:avLst/>
                <a:gdLst/>
                <a:ahLst/>
                <a:cxnLst>
                  <a:cxn ang="0">
                    <a:pos x="0" y="131"/>
                  </a:cxn>
                  <a:cxn ang="0">
                    <a:pos x="68" y="37"/>
                  </a:cxn>
                  <a:cxn ang="0">
                    <a:pos x="162" y="0"/>
                  </a:cxn>
                  <a:cxn ang="0">
                    <a:pos x="239" y="89"/>
                  </a:cxn>
                  <a:cxn ang="0">
                    <a:pos x="131" y="101"/>
                  </a:cxn>
                  <a:cxn ang="0">
                    <a:pos x="0" y="131"/>
                  </a:cxn>
                  <a:cxn ang="0">
                    <a:pos x="0" y="131"/>
                  </a:cxn>
                </a:cxnLst>
                <a:rect l="0" t="0" r="r" b="b"/>
                <a:pathLst>
                  <a:path w="239" h="131">
                    <a:moveTo>
                      <a:pt x="0" y="131"/>
                    </a:moveTo>
                    <a:lnTo>
                      <a:pt x="68" y="37"/>
                    </a:lnTo>
                    <a:lnTo>
                      <a:pt x="162" y="0"/>
                    </a:lnTo>
                    <a:lnTo>
                      <a:pt x="239" y="89"/>
                    </a:lnTo>
                    <a:lnTo>
                      <a:pt x="131" y="101"/>
                    </a:lnTo>
                    <a:lnTo>
                      <a:pt x="0" y="131"/>
                    </a:lnTo>
                    <a:lnTo>
                      <a:pt x="0" y="131"/>
                    </a:lnTo>
                    <a:close/>
                  </a:path>
                </a:pathLst>
              </a:custGeom>
              <a:solidFill>
                <a:srgbClr val="DFA084"/>
              </a:solidFill>
              <a:ln w="9525">
                <a:noFill/>
                <a:round/>
                <a:headEnd/>
                <a:tailEnd/>
              </a:ln>
            </p:spPr>
            <p:txBody>
              <a:bodyPr/>
              <a:lstStyle/>
              <a:p>
                <a:endParaRPr lang="en-US">
                  <a:solidFill>
                    <a:prstClr val="black"/>
                  </a:solidFill>
                </a:endParaRPr>
              </a:p>
            </p:txBody>
          </p:sp>
          <p:sp>
            <p:nvSpPr>
              <p:cNvPr id="10280" name="Freeform 40"/>
              <p:cNvSpPr>
                <a:spLocks/>
              </p:cNvSpPr>
              <p:nvPr/>
            </p:nvSpPr>
            <p:spPr bwMode="auto">
              <a:xfrm>
                <a:off x="310" y="3546"/>
                <a:ext cx="148" cy="36"/>
              </a:xfrm>
              <a:custGeom>
                <a:avLst/>
                <a:gdLst/>
                <a:ahLst/>
                <a:cxnLst>
                  <a:cxn ang="0">
                    <a:pos x="203" y="115"/>
                  </a:cxn>
                  <a:cxn ang="0">
                    <a:pos x="68" y="141"/>
                  </a:cxn>
                  <a:cxn ang="0">
                    <a:pos x="0" y="105"/>
                  </a:cxn>
                  <a:cxn ang="0">
                    <a:pos x="0" y="58"/>
                  </a:cxn>
                  <a:cxn ang="0">
                    <a:pos x="136" y="27"/>
                  </a:cxn>
                  <a:cxn ang="0">
                    <a:pos x="265" y="27"/>
                  </a:cxn>
                  <a:cxn ang="0">
                    <a:pos x="385" y="0"/>
                  </a:cxn>
                  <a:cxn ang="0">
                    <a:pos x="448" y="6"/>
                  </a:cxn>
                  <a:cxn ang="0">
                    <a:pos x="505" y="0"/>
                  </a:cxn>
                  <a:cxn ang="0">
                    <a:pos x="573" y="37"/>
                  </a:cxn>
                  <a:cxn ang="0">
                    <a:pos x="594" y="94"/>
                  </a:cxn>
                  <a:cxn ang="0">
                    <a:pos x="494" y="63"/>
                  </a:cxn>
                  <a:cxn ang="0">
                    <a:pos x="322" y="84"/>
                  </a:cxn>
                  <a:cxn ang="0">
                    <a:pos x="203" y="115"/>
                  </a:cxn>
                  <a:cxn ang="0">
                    <a:pos x="203" y="115"/>
                  </a:cxn>
                </a:cxnLst>
                <a:rect l="0" t="0" r="r" b="b"/>
                <a:pathLst>
                  <a:path w="594" h="141">
                    <a:moveTo>
                      <a:pt x="203" y="115"/>
                    </a:moveTo>
                    <a:lnTo>
                      <a:pt x="68" y="141"/>
                    </a:lnTo>
                    <a:lnTo>
                      <a:pt x="0" y="105"/>
                    </a:lnTo>
                    <a:lnTo>
                      <a:pt x="0" y="58"/>
                    </a:lnTo>
                    <a:lnTo>
                      <a:pt x="136" y="27"/>
                    </a:lnTo>
                    <a:lnTo>
                      <a:pt x="265" y="27"/>
                    </a:lnTo>
                    <a:lnTo>
                      <a:pt x="385" y="0"/>
                    </a:lnTo>
                    <a:lnTo>
                      <a:pt x="448" y="6"/>
                    </a:lnTo>
                    <a:lnTo>
                      <a:pt x="505" y="0"/>
                    </a:lnTo>
                    <a:lnTo>
                      <a:pt x="573" y="37"/>
                    </a:lnTo>
                    <a:lnTo>
                      <a:pt x="594" y="94"/>
                    </a:lnTo>
                    <a:lnTo>
                      <a:pt x="494" y="63"/>
                    </a:lnTo>
                    <a:lnTo>
                      <a:pt x="322" y="84"/>
                    </a:lnTo>
                    <a:lnTo>
                      <a:pt x="203" y="115"/>
                    </a:lnTo>
                    <a:lnTo>
                      <a:pt x="203" y="115"/>
                    </a:lnTo>
                    <a:close/>
                  </a:path>
                </a:pathLst>
              </a:custGeom>
              <a:solidFill>
                <a:srgbClr val="DFA084"/>
              </a:solidFill>
              <a:ln w="9525">
                <a:noFill/>
                <a:round/>
                <a:headEnd/>
                <a:tailEnd/>
              </a:ln>
            </p:spPr>
            <p:txBody>
              <a:bodyPr/>
              <a:lstStyle/>
              <a:p>
                <a:endParaRPr lang="en-US">
                  <a:solidFill>
                    <a:prstClr val="black"/>
                  </a:solidFill>
                </a:endParaRPr>
              </a:p>
            </p:txBody>
          </p:sp>
          <p:sp>
            <p:nvSpPr>
              <p:cNvPr id="10281" name="Freeform 41"/>
              <p:cNvSpPr>
                <a:spLocks/>
              </p:cNvSpPr>
              <p:nvPr/>
            </p:nvSpPr>
            <p:spPr bwMode="auto">
              <a:xfrm>
                <a:off x="321" y="3599"/>
                <a:ext cx="155" cy="63"/>
              </a:xfrm>
              <a:custGeom>
                <a:avLst/>
                <a:gdLst/>
                <a:ahLst/>
                <a:cxnLst>
                  <a:cxn ang="0">
                    <a:pos x="110" y="183"/>
                  </a:cxn>
                  <a:cxn ang="0">
                    <a:pos x="16" y="157"/>
                  </a:cxn>
                  <a:cxn ang="0">
                    <a:pos x="0" y="120"/>
                  </a:cxn>
                  <a:cxn ang="0">
                    <a:pos x="31" y="89"/>
                  </a:cxn>
                  <a:cxn ang="0">
                    <a:pos x="110" y="89"/>
                  </a:cxn>
                  <a:cxn ang="0">
                    <a:pos x="249" y="94"/>
                  </a:cxn>
                  <a:cxn ang="0">
                    <a:pos x="395" y="89"/>
                  </a:cxn>
                  <a:cxn ang="0">
                    <a:pos x="432" y="115"/>
                  </a:cxn>
                  <a:cxn ang="0">
                    <a:pos x="531" y="115"/>
                  </a:cxn>
                  <a:cxn ang="0">
                    <a:pos x="557" y="0"/>
                  </a:cxn>
                  <a:cxn ang="0">
                    <a:pos x="620" y="120"/>
                  </a:cxn>
                  <a:cxn ang="0">
                    <a:pos x="613" y="256"/>
                  </a:cxn>
                  <a:cxn ang="0">
                    <a:pos x="557" y="193"/>
                  </a:cxn>
                  <a:cxn ang="0">
                    <a:pos x="500" y="162"/>
                  </a:cxn>
                  <a:cxn ang="0">
                    <a:pos x="395" y="146"/>
                  </a:cxn>
                  <a:cxn ang="0">
                    <a:pos x="296" y="188"/>
                  </a:cxn>
                  <a:cxn ang="0">
                    <a:pos x="110" y="183"/>
                  </a:cxn>
                  <a:cxn ang="0">
                    <a:pos x="110" y="183"/>
                  </a:cxn>
                </a:cxnLst>
                <a:rect l="0" t="0" r="r" b="b"/>
                <a:pathLst>
                  <a:path w="620" h="256">
                    <a:moveTo>
                      <a:pt x="110" y="183"/>
                    </a:moveTo>
                    <a:lnTo>
                      <a:pt x="16" y="157"/>
                    </a:lnTo>
                    <a:lnTo>
                      <a:pt x="0" y="120"/>
                    </a:lnTo>
                    <a:lnTo>
                      <a:pt x="31" y="89"/>
                    </a:lnTo>
                    <a:lnTo>
                      <a:pt x="110" y="89"/>
                    </a:lnTo>
                    <a:lnTo>
                      <a:pt x="249" y="94"/>
                    </a:lnTo>
                    <a:lnTo>
                      <a:pt x="395" y="89"/>
                    </a:lnTo>
                    <a:lnTo>
                      <a:pt x="432" y="115"/>
                    </a:lnTo>
                    <a:lnTo>
                      <a:pt x="531" y="115"/>
                    </a:lnTo>
                    <a:lnTo>
                      <a:pt x="557" y="0"/>
                    </a:lnTo>
                    <a:lnTo>
                      <a:pt x="620" y="120"/>
                    </a:lnTo>
                    <a:lnTo>
                      <a:pt x="613" y="256"/>
                    </a:lnTo>
                    <a:lnTo>
                      <a:pt x="557" y="193"/>
                    </a:lnTo>
                    <a:lnTo>
                      <a:pt x="500" y="162"/>
                    </a:lnTo>
                    <a:lnTo>
                      <a:pt x="395" y="146"/>
                    </a:lnTo>
                    <a:lnTo>
                      <a:pt x="296" y="188"/>
                    </a:lnTo>
                    <a:lnTo>
                      <a:pt x="110" y="183"/>
                    </a:lnTo>
                    <a:lnTo>
                      <a:pt x="110" y="183"/>
                    </a:lnTo>
                    <a:close/>
                  </a:path>
                </a:pathLst>
              </a:custGeom>
              <a:solidFill>
                <a:srgbClr val="DFA084"/>
              </a:solidFill>
              <a:ln w="9525">
                <a:noFill/>
                <a:round/>
                <a:headEnd/>
                <a:tailEnd/>
              </a:ln>
            </p:spPr>
            <p:txBody>
              <a:bodyPr/>
              <a:lstStyle/>
              <a:p>
                <a:endParaRPr lang="en-US">
                  <a:solidFill>
                    <a:prstClr val="black"/>
                  </a:solidFill>
                </a:endParaRPr>
              </a:p>
            </p:txBody>
          </p:sp>
          <p:sp>
            <p:nvSpPr>
              <p:cNvPr id="10282" name="Freeform 42"/>
              <p:cNvSpPr>
                <a:spLocks/>
              </p:cNvSpPr>
              <p:nvPr/>
            </p:nvSpPr>
            <p:spPr bwMode="auto">
              <a:xfrm>
                <a:off x="346" y="3665"/>
                <a:ext cx="121" cy="51"/>
              </a:xfrm>
              <a:custGeom>
                <a:avLst/>
                <a:gdLst/>
                <a:ahLst/>
                <a:cxnLst>
                  <a:cxn ang="0">
                    <a:pos x="63" y="187"/>
                  </a:cxn>
                  <a:cxn ang="0">
                    <a:pos x="0" y="119"/>
                  </a:cxn>
                  <a:cxn ang="0">
                    <a:pos x="47" y="88"/>
                  </a:cxn>
                  <a:cxn ang="0">
                    <a:pos x="124" y="109"/>
                  </a:cxn>
                  <a:cxn ang="0">
                    <a:pos x="229" y="114"/>
                  </a:cxn>
                  <a:cxn ang="0">
                    <a:pos x="395" y="79"/>
                  </a:cxn>
                  <a:cxn ang="0">
                    <a:pos x="432" y="0"/>
                  </a:cxn>
                  <a:cxn ang="0">
                    <a:pos x="484" y="114"/>
                  </a:cxn>
                  <a:cxn ang="0">
                    <a:pos x="432" y="156"/>
                  </a:cxn>
                  <a:cxn ang="0">
                    <a:pos x="375" y="125"/>
                  </a:cxn>
                  <a:cxn ang="0">
                    <a:pos x="140" y="203"/>
                  </a:cxn>
                  <a:cxn ang="0">
                    <a:pos x="63" y="187"/>
                  </a:cxn>
                  <a:cxn ang="0">
                    <a:pos x="63" y="187"/>
                  </a:cxn>
                </a:cxnLst>
                <a:rect l="0" t="0" r="r" b="b"/>
                <a:pathLst>
                  <a:path w="484" h="203">
                    <a:moveTo>
                      <a:pt x="63" y="187"/>
                    </a:moveTo>
                    <a:lnTo>
                      <a:pt x="0" y="119"/>
                    </a:lnTo>
                    <a:lnTo>
                      <a:pt x="47" y="88"/>
                    </a:lnTo>
                    <a:lnTo>
                      <a:pt x="124" y="109"/>
                    </a:lnTo>
                    <a:lnTo>
                      <a:pt x="229" y="114"/>
                    </a:lnTo>
                    <a:lnTo>
                      <a:pt x="395" y="79"/>
                    </a:lnTo>
                    <a:lnTo>
                      <a:pt x="432" y="0"/>
                    </a:lnTo>
                    <a:lnTo>
                      <a:pt x="484" y="114"/>
                    </a:lnTo>
                    <a:lnTo>
                      <a:pt x="432" y="156"/>
                    </a:lnTo>
                    <a:lnTo>
                      <a:pt x="375" y="125"/>
                    </a:lnTo>
                    <a:lnTo>
                      <a:pt x="140" y="203"/>
                    </a:lnTo>
                    <a:lnTo>
                      <a:pt x="63" y="187"/>
                    </a:lnTo>
                    <a:lnTo>
                      <a:pt x="63" y="187"/>
                    </a:lnTo>
                    <a:close/>
                  </a:path>
                </a:pathLst>
              </a:custGeom>
              <a:solidFill>
                <a:srgbClr val="DFA084"/>
              </a:solidFill>
              <a:ln w="9525">
                <a:noFill/>
                <a:round/>
                <a:headEnd/>
                <a:tailEnd/>
              </a:ln>
            </p:spPr>
            <p:txBody>
              <a:bodyPr/>
              <a:lstStyle/>
              <a:p>
                <a:endParaRPr lang="en-US">
                  <a:solidFill>
                    <a:prstClr val="black"/>
                  </a:solidFill>
                </a:endParaRPr>
              </a:p>
            </p:txBody>
          </p:sp>
          <p:sp>
            <p:nvSpPr>
              <p:cNvPr id="10283" name="Freeform 43"/>
              <p:cNvSpPr>
                <a:spLocks/>
              </p:cNvSpPr>
              <p:nvPr/>
            </p:nvSpPr>
            <p:spPr bwMode="auto">
              <a:xfrm>
                <a:off x="170" y="3668"/>
                <a:ext cx="281" cy="199"/>
              </a:xfrm>
              <a:custGeom>
                <a:avLst/>
                <a:gdLst/>
                <a:ahLst/>
                <a:cxnLst>
                  <a:cxn ang="0">
                    <a:pos x="542" y="354"/>
                  </a:cxn>
                  <a:cxn ang="0">
                    <a:pos x="625" y="364"/>
                  </a:cxn>
                  <a:cxn ang="0">
                    <a:pos x="682" y="328"/>
                  </a:cxn>
                  <a:cxn ang="0">
                    <a:pos x="771" y="338"/>
                  </a:cxn>
                  <a:cxn ang="0">
                    <a:pos x="869" y="322"/>
                  </a:cxn>
                  <a:cxn ang="0">
                    <a:pos x="937" y="296"/>
                  </a:cxn>
                  <a:cxn ang="0">
                    <a:pos x="1015" y="234"/>
                  </a:cxn>
                  <a:cxn ang="0">
                    <a:pos x="1057" y="275"/>
                  </a:cxn>
                  <a:cxn ang="0">
                    <a:pos x="1124" y="197"/>
                  </a:cxn>
                  <a:cxn ang="0">
                    <a:pos x="1124" y="281"/>
                  </a:cxn>
                  <a:cxn ang="0">
                    <a:pos x="1072" y="380"/>
                  </a:cxn>
                  <a:cxn ang="0">
                    <a:pos x="942" y="406"/>
                  </a:cxn>
                  <a:cxn ang="0">
                    <a:pos x="895" y="411"/>
                  </a:cxn>
                  <a:cxn ang="0">
                    <a:pos x="832" y="467"/>
                  </a:cxn>
                  <a:cxn ang="0">
                    <a:pos x="700" y="504"/>
                  </a:cxn>
                  <a:cxn ang="0">
                    <a:pos x="520" y="510"/>
                  </a:cxn>
                  <a:cxn ang="0">
                    <a:pos x="537" y="519"/>
                  </a:cxn>
                  <a:cxn ang="0">
                    <a:pos x="565" y="533"/>
                  </a:cxn>
                  <a:cxn ang="0">
                    <a:pos x="594" y="556"/>
                  </a:cxn>
                  <a:cxn ang="0">
                    <a:pos x="448" y="629"/>
                  </a:cxn>
                  <a:cxn ang="0">
                    <a:pos x="399" y="797"/>
                  </a:cxn>
                  <a:cxn ang="0">
                    <a:pos x="160" y="736"/>
                  </a:cxn>
                  <a:cxn ang="0">
                    <a:pos x="25" y="584"/>
                  </a:cxn>
                  <a:cxn ang="0">
                    <a:pos x="0" y="469"/>
                  </a:cxn>
                  <a:cxn ang="0">
                    <a:pos x="0" y="307"/>
                  </a:cxn>
                  <a:cxn ang="0">
                    <a:pos x="36" y="462"/>
                  </a:cxn>
                  <a:cxn ang="0">
                    <a:pos x="166" y="541"/>
                  </a:cxn>
                  <a:cxn ang="0">
                    <a:pos x="360" y="348"/>
                  </a:cxn>
                  <a:cxn ang="0">
                    <a:pos x="344" y="171"/>
                  </a:cxn>
                  <a:cxn ang="0">
                    <a:pos x="381" y="0"/>
                  </a:cxn>
                  <a:cxn ang="0">
                    <a:pos x="428" y="140"/>
                  </a:cxn>
                  <a:cxn ang="0">
                    <a:pos x="510" y="223"/>
                  </a:cxn>
                  <a:cxn ang="0">
                    <a:pos x="536" y="286"/>
                  </a:cxn>
                  <a:cxn ang="0">
                    <a:pos x="542" y="354"/>
                  </a:cxn>
                  <a:cxn ang="0">
                    <a:pos x="542" y="354"/>
                  </a:cxn>
                </a:cxnLst>
                <a:rect l="0" t="0" r="r" b="b"/>
                <a:pathLst>
                  <a:path w="1124" h="797">
                    <a:moveTo>
                      <a:pt x="542" y="354"/>
                    </a:moveTo>
                    <a:lnTo>
                      <a:pt x="625" y="364"/>
                    </a:lnTo>
                    <a:lnTo>
                      <a:pt x="682" y="328"/>
                    </a:lnTo>
                    <a:lnTo>
                      <a:pt x="771" y="338"/>
                    </a:lnTo>
                    <a:lnTo>
                      <a:pt x="869" y="322"/>
                    </a:lnTo>
                    <a:lnTo>
                      <a:pt x="937" y="296"/>
                    </a:lnTo>
                    <a:lnTo>
                      <a:pt x="1015" y="234"/>
                    </a:lnTo>
                    <a:lnTo>
                      <a:pt x="1057" y="275"/>
                    </a:lnTo>
                    <a:lnTo>
                      <a:pt x="1124" y="197"/>
                    </a:lnTo>
                    <a:lnTo>
                      <a:pt x="1124" y="281"/>
                    </a:lnTo>
                    <a:lnTo>
                      <a:pt x="1072" y="380"/>
                    </a:lnTo>
                    <a:lnTo>
                      <a:pt x="942" y="406"/>
                    </a:lnTo>
                    <a:lnTo>
                      <a:pt x="895" y="411"/>
                    </a:lnTo>
                    <a:lnTo>
                      <a:pt x="832" y="467"/>
                    </a:lnTo>
                    <a:lnTo>
                      <a:pt x="700" y="504"/>
                    </a:lnTo>
                    <a:lnTo>
                      <a:pt x="520" y="510"/>
                    </a:lnTo>
                    <a:lnTo>
                      <a:pt x="537" y="519"/>
                    </a:lnTo>
                    <a:lnTo>
                      <a:pt x="565" y="533"/>
                    </a:lnTo>
                    <a:lnTo>
                      <a:pt x="594" y="556"/>
                    </a:lnTo>
                    <a:lnTo>
                      <a:pt x="448" y="629"/>
                    </a:lnTo>
                    <a:lnTo>
                      <a:pt x="399" y="797"/>
                    </a:lnTo>
                    <a:lnTo>
                      <a:pt x="160" y="736"/>
                    </a:lnTo>
                    <a:lnTo>
                      <a:pt x="25" y="584"/>
                    </a:lnTo>
                    <a:lnTo>
                      <a:pt x="0" y="469"/>
                    </a:lnTo>
                    <a:lnTo>
                      <a:pt x="0" y="307"/>
                    </a:lnTo>
                    <a:lnTo>
                      <a:pt x="36" y="462"/>
                    </a:lnTo>
                    <a:lnTo>
                      <a:pt x="166" y="541"/>
                    </a:lnTo>
                    <a:lnTo>
                      <a:pt x="360" y="348"/>
                    </a:lnTo>
                    <a:lnTo>
                      <a:pt x="344" y="171"/>
                    </a:lnTo>
                    <a:lnTo>
                      <a:pt x="381" y="0"/>
                    </a:lnTo>
                    <a:lnTo>
                      <a:pt x="428" y="140"/>
                    </a:lnTo>
                    <a:lnTo>
                      <a:pt x="510" y="223"/>
                    </a:lnTo>
                    <a:lnTo>
                      <a:pt x="536" y="286"/>
                    </a:lnTo>
                    <a:lnTo>
                      <a:pt x="542" y="354"/>
                    </a:lnTo>
                    <a:lnTo>
                      <a:pt x="542" y="354"/>
                    </a:lnTo>
                    <a:close/>
                  </a:path>
                </a:pathLst>
              </a:custGeom>
              <a:solidFill>
                <a:srgbClr val="DFA084"/>
              </a:solidFill>
              <a:ln w="9525">
                <a:noFill/>
                <a:round/>
                <a:headEnd/>
                <a:tailEnd/>
              </a:ln>
            </p:spPr>
            <p:txBody>
              <a:bodyPr/>
              <a:lstStyle/>
              <a:p>
                <a:endParaRPr lang="en-US">
                  <a:solidFill>
                    <a:prstClr val="black"/>
                  </a:solidFill>
                </a:endParaRPr>
              </a:p>
            </p:txBody>
          </p:sp>
          <p:sp>
            <p:nvSpPr>
              <p:cNvPr id="10284" name="Freeform 44"/>
              <p:cNvSpPr>
                <a:spLocks/>
              </p:cNvSpPr>
              <p:nvPr/>
            </p:nvSpPr>
            <p:spPr bwMode="auto">
              <a:xfrm>
                <a:off x="263" y="3622"/>
                <a:ext cx="34" cy="57"/>
              </a:xfrm>
              <a:custGeom>
                <a:avLst/>
                <a:gdLst/>
                <a:ahLst/>
                <a:cxnLst>
                  <a:cxn ang="0">
                    <a:pos x="0" y="0"/>
                  </a:cxn>
                  <a:cxn ang="0">
                    <a:pos x="73" y="21"/>
                  </a:cxn>
                  <a:cxn ang="0">
                    <a:pos x="113" y="57"/>
                  </a:cxn>
                  <a:cxn ang="0">
                    <a:pos x="134" y="136"/>
                  </a:cxn>
                  <a:cxn ang="0">
                    <a:pos x="92" y="193"/>
                  </a:cxn>
                  <a:cxn ang="0">
                    <a:pos x="45" y="230"/>
                  </a:cxn>
                  <a:cxn ang="0">
                    <a:pos x="73" y="110"/>
                  </a:cxn>
                  <a:cxn ang="0">
                    <a:pos x="0" y="0"/>
                  </a:cxn>
                  <a:cxn ang="0">
                    <a:pos x="0" y="0"/>
                  </a:cxn>
                </a:cxnLst>
                <a:rect l="0" t="0" r="r" b="b"/>
                <a:pathLst>
                  <a:path w="134" h="230">
                    <a:moveTo>
                      <a:pt x="0" y="0"/>
                    </a:moveTo>
                    <a:lnTo>
                      <a:pt x="73" y="21"/>
                    </a:lnTo>
                    <a:lnTo>
                      <a:pt x="113" y="57"/>
                    </a:lnTo>
                    <a:lnTo>
                      <a:pt x="134" y="136"/>
                    </a:lnTo>
                    <a:lnTo>
                      <a:pt x="92" y="193"/>
                    </a:lnTo>
                    <a:lnTo>
                      <a:pt x="45" y="230"/>
                    </a:lnTo>
                    <a:lnTo>
                      <a:pt x="73" y="110"/>
                    </a:lnTo>
                    <a:lnTo>
                      <a:pt x="0" y="0"/>
                    </a:lnTo>
                    <a:lnTo>
                      <a:pt x="0" y="0"/>
                    </a:lnTo>
                    <a:close/>
                  </a:path>
                </a:pathLst>
              </a:custGeom>
              <a:solidFill>
                <a:srgbClr val="DFA084"/>
              </a:solidFill>
              <a:ln w="9525">
                <a:noFill/>
                <a:round/>
                <a:headEnd/>
                <a:tailEnd/>
              </a:ln>
            </p:spPr>
            <p:txBody>
              <a:bodyPr/>
              <a:lstStyle/>
              <a:p>
                <a:endParaRPr lang="en-US">
                  <a:solidFill>
                    <a:prstClr val="black"/>
                  </a:solidFill>
                </a:endParaRPr>
              </a:p>
            </p:txBody>
          </p:sp>
          <p:sp>
            <p:nvSpPr>
              <p:cNvPr id="10285" name="Freeform 45"/>
              <p:cNvSpPr>
                <a:spLocks/>
              </p:cNvSpPr>
              <p:nvPr/>
            </p:nvSpPr>
            <p:spPr bwMode="auto">
              <a:xfrm>
                <a:off x="193" y="3647"/>
                <a:ext cx="87" cy="81"/>
              </a:xfrm>
              <a:custGeom>
                <a:avLst/>
                <a:gdLst/>
                <a:ahLst/>
                <a:cxnLst>
                  <a:cxn ang="0">
                    <a:pos x="347" y="36"/>
                  </a:cxn>
                  <a:cxn ang="0">
                    <a:pos x="332" y="64"/>
                  </a:cxn>
                  <a:cxn ang="0">
                    <a:pos x="317" y="89"/>
                  </a:cxn>
                  <a:cxn ang="0">
                    <a:pos x="300" y="112"/>
                  </a:cxn>
                  <a:cxn ang="0">
                    <a:pos x="282" y="135"/>
                  </a:cxn>
                  <a:cxn ang="0">
                    <a:pos x="265" y="154"/>
                  </a:cxn>
                  <a:cxn ang="0">
                    <a:pos x="247" y="173"/>
                  </a:cxn>
                  <a:cxn ang="0">
                    <a:pos x="206" y="205"/>
                  </a:cxn>
                  <a:cxn ang="0">
                    <a:pos x="185" y="221"/>
                  </a:cxn>
                  <a:cxn ang="0">
                    <a:pos x="163" y="236"/>
                  </a:cxn>
                  <a:cxn ang="0">
                    <a:pos x="140" y="249"/>
                  </a:cxn>
                  <a:cxn ang="0">
                    <a:pos x="116" y="264"/>
                  </a:cxn>
                  <a:cxn ang="0">
                    <a:pos x="91" y="278"/>
                  </a:cxn>
                  <a:cxn ang="0">
                    <a:pos x="66" y="292"/>
                  </a:cxn>
                  <a:cxn ang="0">
                    <a:pos x="39" y="307"/>
                  </a:cxn>
                  <a:cxn ang="0">
                    <a:pos x="12" y="322"/>
                  </a:cxn>
                  <a:cxn ang="0">
                    <a:pos x="0" y="320"/>
                  </a:cxn>
                  <a:cxn ang="0">
                    <a:pos x="3" y="307"/>
                  </a:cxn>
                  <a:cxn ang="0">
                    <a:pos x="29" y="292"/>
                  </a:cxn>
                  <a:cxn ang="0">
                    <a:pos x="54" y="278"/>
                  </a:cxn>
                  <a:cxn ang="0">
                    <a:pos x="78" y="263"/>
                  </a:cxn>
                  <a:cxn ang="0">
                    <a:pos x="100" y="248"/>
                  </a:cxn>
                  <a:cxn ang="0">
                    <a:pos x="121" y="233"/>
                  </a:cxn>
                  <a:cxn ang="0">
                    <a:pos x="140" y="217"/>
                  </a:cxn>
                  <a:cxn ang="0">
                    <a:pos x="179" y="185"/>
                  </a:cxn>
                  <a:cxn ang="0">
                    <a:pos x="213" y="149"/>
                  </a:cxn>
                  <a:cxn ang="0">
                    <a:pos x="244" y="110"/>
                  </a:cxn>
                  <a:cxn ang="0">
                    <a:pos x="259" y="89"/>
                  </a:cxn>
                  <a:cxn ang="0">
                    <a:pos x="274" y="65"/>
                  </a:cxn>
                  <a:cxn ang="0">
                    <a:pos x="302" y="14"/>
                  </a:cxn>
                  <a:cxn ang="0">
                    <a:pos x="318" y="0"/>
                  </a:cxn>
                  <a:cxn ang="0">
                    <a:pos x="336" y="3"/>
                  </a:cxn>
                  <a:cxn ang="0">
                    <a:pos x="347" y="36"/>
                  </a:cxn>
                  <a:cxn ang="0">
                    <a:pos x="347" y="36"/>
                  </a:cxn>
                </a:cxnLst>
                <a:rect l="0" t="0" r="r" b="b"/>
                <a:pathLst>
                  <a:path w="347" h="322">
                    <a:moveTo>
                      <a:pt x="347" y="36"/>
                    </a:moveTo>
                    <a:lnTo>
                      <a:pt x="332" y="64"/>
                    </a:lnTo>
                    <a:lnTo>
                      <a:pt x="317" y="89"/>
                    </a:lnTo>
                    <a:lnTo>
                      <a:pt x="300" y="112"/>
                    </a:lnTo>
                    <a:lnTo>
                      <a:pt x="282" y="135"/>
                    </a:lnTo>
                    <a:lnTo>
                      <a:pt x="265" y="154"/>
                    </a:lnTo>
                    <a:lnTo>
                      <a:pt x="247" y="173"/>
                    </a:lnTo>
                    <a:lnTo>
                      <a:pt x="206" y="205"/>
                    </a:lnTo>
                    <a:lnTo>
                      <a:pt x="185" y="221"/>
                    </a:lnTo>
                    <a:lnTo>
                      <a:pt x="163" y="236"/>
                    </a:lnTo>
                    <a:lnTo>
                      <a:pt x="140" y="249"/>
                    </a:lnTo>
                    <a:lnTo>
                      <a:pt x="116" y="264"/>
                    </a:lnTo>
                    <a:lnTo>
                      <a:pt x="91" y="278"/>
                    </a:lnTo>
                    <a:lnTo>
                      <a:pt x="66" y="292"/>
                    </a:lnTo>
                    <a:lnTo>
                      <a:pt x="39" y="307"/>
                    </a:lnTo>
                    <a:lnTo>
                      <a:pt x="12" y="322"/>
                    </a:lnTo>
                    <a:lnTo>
                      <a:pt x="0" y="320"/>
                    </a:lnTo>
                    <a:lnTo>
                      <a:pt x="3" y="307"/>
                    </a:lnTo>
                    <a:lnTo>
                      <a:pt x="29" y="292"/>
                    </a:lnTo>
                    <a:lnTo>
                      <a:pt x="54" y="278"/>
                    </a:lnTo>
                    <a:lnTo>
                      <a:pt x="78" y="263"/>
                    </a:lnTo>
                    <a:lnTo>
                      <a:pt x="100" y="248"/>
                    </a:lnTo>
                    <a:lnTo>
                      <a:pt x="121" y="233"/>
                    </a:lnTo>
                    <a:lnTo>
                      <a:pt x="140" y="217"/>
                    </a:lnTo>
                    <a:lnTo>
                      <a:pt x="179" y="185"/>
                    </a:lnTo>
                    <a:lnTo>
                      <a:pt x="213" y="149"/>
                    </a:lnTo>
                    <a:lnTo>
                      <a:pt x="244" y="110"/>
                    </a:lnTo>
                    <a:lnTo>
                      <a:pt x="259" y="89"/>
                    </a:lnTo>
                    <a:lnTo>
                      <a:pt x="274" y="65"/>
                    </a:lnTo>
                    <a:lnTo>
                      <a:pt x="302" y="14"/>
                    </a:lnTo>
                    <a:lnTo>
                      <a:pt x="318" y="0"/>
                    </a:lnTo>
                    <a:lnTo>
                      <a:pt x="336" y="3"/>
                    </a:lnTo>
                    <a:lnTo>
                      <a:pt x="347" y="36"/>
                    </a:lnTo>
                    <a:lnTo>
                      <a:pt x="347" y="36"/>
                    </a:lnTo>
                    <a:close/>
                  </a:path>
                </a:pathLst>
              </a:custGeom>
              <a:solidFill>
                <a:srgbClr val="000000"/>
              </a:solidFill>
              <a:ln w="9525">
                <a:noFill/>
                <a:round/>
                <a:headEnd/>
                <a:tailEnd/>
              </a:ln>
            </p:spPr>
            <p:txBody>
              <a:bodyPr/>
              <a:lstStyle/>
              <a:p>
                <a:endParaRPr lang="en-US">
                  <a:solidFill>
                    <a:prstClr val="black"/>
                  </a:solidFill>
                </a:endParaRPr>
              </a:p>
            </p:txBody>
          </p:sp>
          <p:sp>
            <p:nvSpPr>
              <p:cNvPr id="10286" name="Freeform 46"/>
              <p:cNvSpPr>
                <a:spLocks/>
              </p:cNvSpPr>
              <p:nvPr/>
            </p:nvSpPr>
            <p:spPr bwMode="auto">
              <a:xfrm>
                <a:off x="308" y="3769"/>
                <a:ext cx="90" cy="39"/>
              </a:xfrm>
              <a:custGeom>
                <a:avLst/>
                <a:gdLst/>
                <a:ahLst/>
                <a:cxnLst>
                  <a:cxn ang="0">
                    <a:pos x="10" y="122"/>
                  </a:cxn>
                  <a:cxn ang="0">
                    <a:pos x="75" y="135"/>
                  </a:cxn>
                  <a:cxn ang="0">
                    <a:pos x="133" y="128"/>
                  </a:cxn>
                  <a:cxn ang="0">
                    <a:pos x="191" y="107"/>
                  </a:cxn>
                  <a:cxn ang="0">
                    <a:pos x="221" y="93"/>
                  </a:cxn>
                  <a:cxn ang="0">
                    <a:pos x="253" y="77"/>
                  </a:cxn>
                  <a:cxn ang="0">
                    <a:pos x="346" y="0"/>
                  </a:cxn>
                  <a:cxn ang="0">
                    <a:pos x="358" y="0"/>
                  </a:cxn>
                  <a:cxn ang="0">
                    <a:pos x="359" y="11"/>
                  </a:cxn>
                  <a:cxn ang="0">
                    <a:pos x="338" y="38"/>
                  </a:cxn>
                  <a:cxn ang="0">
                    <a:pos x="322" y="64"/>
                  </a:cxn>
                  <a:cxn ang="0">
                    <a:pos x="304" y="89"/>
                  </a:cxn>
                  <a:cxn ang="0">
                    <a:pos x="282" y="115"/>
                  </a:cxn>
                  <a:cxn ang="0">
                    <a:pos x="246" y="131"/>
                  </a:cxn>
                  <a:cxn ang="0">
                    <a:pos x="211" y="144"/>
                  </a:cxn>
                  <a:cxn ang="0">
                    <a:pos x="145" y="158"/>
                  </a:cxn>
                  <a:cxn ang="0">
                    <a:pos x="78" y="156"/>
                  </a:cxn>
                  <a:cxn ang="0">
                    <a:pos x="5" y="138"/>
                  </a:cxn>
                  <a:cxn ang="0">
                    <a:pos x="0" y="127"/>
                  </a:cxn>
                  <a:cxn ang="0">
                    <a:pos x="10" y="122"/>
                  </a:cxn>
                  <a:cxn ang="0">
                    <a:pos x="10" y="122"/>
                  </a:cxn>
                </a:cxnLst>
                <a:rect l="0" t="0" r="r" b="b"/>
                <a:pathLst>
                  <a:path w="359" h="158">
                    <a:moveTo>
                      <a:pt x="10" y="122"/>
                    </a:moveTo>
                    <a:lnTo>
                      <a:pt x="75" y="135"/>
                    </a:lnTo>
                    <a:lnTo>
                      <a:pt x="133" y="128"/>
                    </a:lnTo>
                    <a:lnTo>
                      <a:pt x="191" y="107"/>
                    </a:lnTo>
                    <a:lnTo>
                      <a:pt x="221" y="93"/>
                    </a:lnTo>
                    <a:lnTo>
                      <a:pt x="253" y="77"/>
                    </a:lnTo>
                    <a:lnTo>
                      <a:pt x="346" y="0"/>
                    </a:lnTo>
                    <a:lnTo>
                      <a:pt x="358" y="0"/>
                    </a:lnTo>
                    <a:lnTo>
                      <a:pt x="359" y="11"/>
                    </a:lnTo>
                    <a:lnTo>
                      <a:pt x="338" y="38"/>
                    </a:lnTo>
                    <a:lnTo>
                      <a:pt x="322" y="64"/>
                    </a:lnTo>
                    <a:lnTo>
                      <a:pt x="304" y="89"/>
                    </a:lnTo>
                    <a:lnTo>
                      <a:pt x="282" y="115"/>
                    </a:lnTo>
                    <a:lnTo>
                      <a:pt x="246" y="131"/>
                    </a:lnTo>
                    <a:lnTo>
                      <a:pt x="211" y="144"/>
                    </a:lnTo>
                    <a:lnTo>
                      <a:pt x="145" y="158"/>
                    </a:lnTo>
                    <a:lnTo>
                      <a:pt x="78" y="156"/>
                    </a:lnTo>
                    <a:lnTo>
                      <a:pt x="5" y="138"/>
                    </a:lnTo>
                    <a:lnTo>
                      <a:pt x="0" y="127"/>
                    </a:lnTo>
                    <a:lnTo>
                      <a:pt x="10" y="122"/>
                    </a:lnTo>
                    <a:lnTo>
                      <a:pt x="10" y="122"/>
                    </a:lnTo>
                    <a:close/>
                  </a:path>
                </a:pathLst>
              </a:custGeom>
              <a:solidFill>
                <a:srgbClr val="000000"/>
              </a:solidFill>
              <a:ln w="9525">
                <a:noFill/>
                <a:round/>
                <a:headEnd/>
                <a:tailEnd/>
              </a:ln>
            </p:spPr>
            <p:txBody>
              <a:bodyPr/>
              <a:lstStyle/>
              <a:p>
                <a:endParaRPr lang="en-US">
                  <a:solidFill>
                    <a:prstClr val="black"/>
                  </a:solidFill>
                </a:endParaRPr>
              </a:p>
            </p:txBody>
          </p:sp>
          <p:sp>
            <p:nvSpPr>
              <p:cNvPr id="10287" name="Freeform 47"/>
              <p:cNvSpPr>
                <a:spLocks/>
              </p:cNvSpPr>
              <p:nvPr/>
            </p:nvSpPr>
            <p:spPr bwMode="auto">
              <a:xfrm>
                <a:off x="291" y="3803"/>
                <a:ext cx="48" cy="39"/>
              </a:xfrm>
              <a:custGeom>
                <a:avLst/>
                <a:gdLst/>
                <a:ahLst/>
                <a:cxnLst>
                  <a:cxn ang="0">
                    <a:pos x="191" y="19"/>
                  </a:cxn>
                  <a:cxn ang="0">
                    <a:pos x="174" y="28"/>
                  </a:cxn>
                  <a:cxn ang="0">
                    <a:pos x="152" y="40"/>
                  </a:cxn>
                  <a:cxn ang="0">
                    <a:pos x="113" y="62"/>
                  </a:cxn>
                  <a:cxn ang="0">
                    <a:pos x="78" y="105"/>
                  </a:cxn>
                  <a:cxn ang="0">
                    <a:pos x="39" y="143"/>
                  </a:cxn>
                  <a:cxn ang="0">
                    <a:pos x="24" y="154"/>
                  </a:cxn>
                  <a:cxn ang="0">
                    <a:pos x="10" y="158"/>
                  </a:cxn>
                  <a:cxn ang="0">
                    <a:pos x="0" y="153"/>
                  </a:cxn>
                  <a:cxn ang="0">
                    <a:pos x="1" y="141"/>
                  </a:cxn>
                  <a:cxn ang="0">
                    <a:pos x="39" y="75"/>
                  </a:cxn>
                  <a:cxn ang="0">
                    <a:pos x="79" y="28"/>
                  </a:cxn>
                  <a:cxn ang="0">
                    <a:pos x="106" y="7"/>
                  </a:cxn>
                  <a:cxn ang="0">
                    <a:pos x="132" y="0"/>
                  </a:cxn>
                  <a:cxn ang="0">
                    <a:pos x="166" y="0"/>
                  </a:cxn>
                  <a:cxn ang="0">
                    <a:pos x="191" y="6"/>
                  </a:cxn>
                  <a:cxn ang="0">
                    <a:pos x="191" y="19"/>
                  </a:cxn>
                  <a:cxn ang="0">
                    <a:pos x="191" y="19"/>
                  </a:cxn>
                </a:cxnLst>
                <a:rect l="0" t="0" r="r" b="b"/>
                <a:pathLst>
                  <a:path w="191" h="158">
                    <a:moveTo>
                      <a:pt x="191" y="19"/>
                    </a:moveTo>
                    <a:lnTo>
                      <a:pt x="174" y="28"/>
                    </a:lnTo>
                    <a:lnTo>
                      <a:pt x="152" y="40"/>
                    </a:lnTo>
                    <a:lnTo>
                      <a:pt x="113" y="62"/>
                    </a:lnTo>
                    <a:lnTo>
                      <a:pt x="78" y="105"/>
                    </a:lnTo>
                    <a:lnTo>
                      <a:pt x="39" y="143"/>
                    </a:lnTo>
                    <a:lnTo>
                      <a:pt x="24" y="154"/>
                    </a:lnTo>
                    <a:lnTo>
                      <a:pt x="10" y="158"/>
                    </a:lnTo>
                    <a:lnTo>
                      <a:pt x="0" y="153"/>
                    </a:lnTo>
                    <a:lnTo>
                      <a:pt x="1" y="141"/>
                    </a:lnTo>
                    <a:lnTo>
                      <a:pt x="39" y="75"/>
                    </a:lnTo>
                    <a:lnTo>
                      <a:pt x="79" y="28"/>
                    </a:lnTo>
                    <a:lnTo>
                      <a:pt x="106" y="7"/>
                    </a:lnTo>
                    <a:lnTo>
                      <a:pt x="132" y="0"/>
                    </a:lnTo>
                    <a:lnTo>
                      <a:pt x="166" y="0"/>
                    </a:lnTo>
                    <a:lnTo>
                      <a:pt x="191" y="6"/>
                    </a:lnTo>
                    <a:lnTo>
                      <a:pt x="191" y="19"/>
                    </a:lnTo>
                    <a:lnTo>
                      <a:pt x="191" y="19"/>
                    </a:lnTo>
                    <a:close/>
                  </a:path>
                </a:pathLst>
              </a:custGeom>
              <a:solidFill>
                <a:srgbClr val="000000"/>
              </a:solidFill>
              <a:ln w="9525">
                <a:noFill/>
                <a:round/>
                <a:headEnd/>
                <a:tailEnd/>
              </a:ln>
            </p:spPr>
            <p:txBody>
              <a:bodyPr/>
              <a:lstStyle/>
              <a:p>
                <a:endParaRPr lang="en-US">
                  <a:solidFill>
                    <a:prstClr val="black"/>
                  </a:solidFill>
                </a:endParaRPr>
              </a:p>
            </p:txBody>
          </p:sp>
          <p:sp>
            <p:nvSpPr>
              <p:cNvPr id="10288" name="Freeform 48"/>
              <p:cNvSpPr>
                <a:spLocks/>
              </p:cNvSpPr>
              <p:nvPr/>
            </p:nvSpPr>
            <p:spPr bwMode="auto">
              <a:xfrm>
                <a:off x="255" y="3756"/>
                <a:ext cx="30" cy="62"/>
              </a:xfrm>
              <a:custGeom>
                <a:avLst/>
                <a:gdLst/>
                <a:ahLst/>
                <a:cxnLst>
                  <a:cxn ang="0">
                    <a:pos x="104" y="11"/>
                  </a:cxn>
                  <a:cxn ang="0">
                    <a:pos x="94" y="40"/>
                  </a:cxn>
                  <a:cxn ang="0">
                    <a:pos x="102" y="71"/>
                  </a:cxn>
                  <a:cxn ang="0">
                    <a:pos x="123" y="138"/>
                  </a:cxn>
                  <a:cxn ang="0">
                    <a:pos x="120" y="151"/>
                  </a:cxn>
                  <a:cxn ang="0">
                    <a:pos x="97" y="181"/>
                  </a:cxn>
                  <a:cxn ang="0">
                    <a:pos x="72" y="204"/>
                  </a:cxn>
                  <a:cxn ang="0">
                    <a:pos x="15" y="249"/>
                  </a:cxn>
                  <a:cxn ang="0">
                    <a:pos x="0" y="248"/>
                  </a:cxn>
                  <a:cxn ang="0">
                    <a:pos x="2" y="233"/>
                  </a:cxn>
                  <a:cxn ang="0">
                    <a:pos x="44" y="186"/>
                  </a:cxn>
                  <a:cxn ang="0">
                    <a:pos x="60" y="161"/>
                  </a:cxn>
                  <a:cxn ang="0">
                    <a:pos x="77" y="133"/>
                  </a:cxn>
                  <a:cxn ang="0">
                    <a:pos x="71" y="64"/>
                  </a:cxn>
                  <a:cxn ang="0">
                    <a:pos x="74" y="32"/>
                  </a:cxn>
                  <a:cxn ang="0">
                    <a:pos x="91" y="1"/>
                  </a:cxn>
                  <a:cxn ang="0">
                    <a:pos x="102" y="0"/>
                  </a:cxn>
                  <a:cxn ang="0">
                    <a:pos x="104" y="11"/>
                  </a:cxn>
                  <a:cxn ang="0">
                    <a:pos x="104" y="11"/>
                  </a:cxn>
                </a:cxnLst>
                <a:rect l="0" t="0" r="r" b="b"/>
                <a:pathLst>
                  <a:path w="123" h="249">
                    <a:moveTo>
                      <a:pt x="104" y="11"/>
                    </a:moveTo>
                    <a:lnTo>
                      <a:pt x="94" y="40"/>
                    </a:lnTo>
                    <a:lnTo>
                      <a:pt x="102" y="71"/>
                    </a:lnTo>
                    <a:lnTo>
                      <a:pt x="123" y="138"/>
                    </a:lnTo>
                    <a:lnTo>
                      <a:pt x="120" y="151"/>
                    </a:lnTo>
                    <a:lnTo>
                      <a:pt x="97" y="181"/>
                    </a:lnTo>
                    <a:lnTo>
                      <a:pt x="72" y="204"/>
                    </a:lnTo>
                    <a:lnTo>
                      <a:pt x="15" y="249"/>
                    </a:lnTo>
                    <a:lnTo>
                      <a:pt x="0" y="248"/>
                    </a:lnTo>
                    <a:lnTo>
                      <a:pt x="2" y="233"/>
                    </a:lnTo>
                    <a:lnTo>
                      <a:pt x="44" y="186"/>
                    </a:lnTo>
                    <a:lnTo>
                      <a:pt x="60" y="161"/>
                    </a:lnTo>
                    <a:lnTo>
                      <a:pt x="77" y="133"/>
                    </a:lnTo>
                    <a:lnTo>
                      <a:pt x="71" y="64"/>
                    </a:lnTo>
                    <a:lnTo>
                      <a:pt x="74" y="32"/>
                    </a:lnTo>
                    <a:lnTo>
                      <a:pt x="91" y="1"/>
                    </a:lnTo>
                    <a:lnTo>
                      <a:pt x="102" y="0"/>
                    </a:lnTo>
                    <a:lnTo>
                      <a:pt x="104" y="11"/>
                    </a:lnTo>
                    <a:lnTo>
                      <a:pt x="104" y="11"/>
                    </a:lnTo>
                    <a:close/>
                  </a:path>
                </a:pathLst>
              </a:custGeom>
              <a:solidFill>
                <a:srgbClr val="000000"/>
              </a:solidFill>
              <a:ln w="9525">
                <a:noFill/>
                <a:round/>
                <a:headEnd/>
                <a:tailEnd/>
              </a:ln>
            </p:spPr>
            <p:txBody>
              <a:bodyPr/>
              <a:lstStyle/>
              <a:p>
                <a:endParaRPr lang="en-US">
                  <a:solidFill>
                    <a:prstClr val="black"/>
                  </a:solidFill>
                </a:endParaRPr>
              </a:p>
            </p:txBody>
          </p:sp>
          <p:sp>
            <p:nvSpPr>
              <p:cNvPr id="10289" name="Freeform 49"/>
              <p:cNvSpPr>
                <a:spLocks/>
              </p:cNvSpPr>
              <p:nvPr/>
            </p:nvSpPr>
            <p:spPr bwMode="auto">
              <a:xfrm>
                <a:off x="300" y="3336"/>
                <a:ext cx="108" cy="183"/>
              </a:xfrm>
              <a:custGeom>
                <a:avLst/>
                <a:gdLst/>
                <a:ahLst/>
                <a:cxnLst>
                  <a:cxn ang="0">
                    <a:pos x="365" y="628"/>
                  </a:cxn>
                  <a:cxn ang="0">
                    <a:pos x="369" y="526"/>
                  </a:cxn>
                  <a:cxn ang="0">
                    <a:pos x="386" y="434"/>
                  </a:cxn>
                  <a:cxn ang="0">
                    <a:pos x="395" y="344"/>
                  </a:cxn>
                  <a:cxn ang="0">
                    <a:pos x="389" y="297"/>
                  </a:cxn>
                  <a:cxn ang="0">
                    <a:pos x="374" y="248"/>
                  </a:cxn>
                  <a:cxn ang="0">
                    <a:pos x="350" y="207"/>
                  </a:cxn>
                  <a:cxn ang="0">
                    <a:pos x="332" y="172"/>
                  </a:cxn>
                  <a:cxn ang="0">
                    <a:pos x="311" y="138"/>
                  </a:cxn>
                  <a:cxn ang="0">
                    <a:pos x="280" y="104"/>
                  </a:cxn>
                  <a:cxn ang="0">
                    <a:pos x="264" y="91"/>
                  </a:cxn>
                  <a:cxn ang="0">
                    <a:pos x="249" y="80"/>
                  </a:cxn>
                  <a:cxn ang="0">
                    <a:pos x="221" y="63"/>
                  </a:cxn>
                  <a:cxn ang="0">
                    <a:pos x="189" y="52"/>
                  </a:cxn>
                  <a:cxn ang="0">
                    <a:pos x="152" y="43"/>
                  </a:cxn>
                  <a:cxn ang="0">
                    <a:pos x="83" y="43"/>
                  </a:cxn>
                  <a:cxn ang="0">
                    <a:pos x="34" y="82"/>
                  </a:cxn>
                  <a:cxn ang="0">
                    <a:pos x="37" y="202"/>
                  </a:cxn>
                  <a:cxn ang="0">
                    <a:pos x="36" y="232"/>
                  </a:cxn>
                  <a:cxn ang="0">
                    <a:pos x="48" y="283"/>
                  </a:cxn>
                  <a:cxn ang="0">
                    <a:pos x="60" y="328"/>
                  </a:cxn>
                  <a:cxn ang="0">
                    <a:pos x="84" y="413"/>
                  </a:cxn>
                  <a:cxn ang="0">
                    <a:pos x="110" y="597"/>
                  </a:cxn>
                  <a:cxn ang="0">
                    <a:pos x="90" y="713"/>
                  </a:cxn>
                  <a:cxn ang="0">
                    <a:pos x="83" y="726"/>
                  </a:cxn>
                  <a:cxn ang="0">
                    <a:pos x="69" y="733"/>
                  </a:cxn>
                  <a:cxn ang="0">
                    <a:pos x="58" y="732"/>
                  </a:cxn>
                  <a:cxn ang="0">
                    <a:pos x="53" y="721"/>
                  </a:cxn>
                  <a:cxn ang="0">
                    <a:pos x="70" y="591"/>
                  </a:cxn>
                  <a:cxn ang="0">
                    <a:pos x="64" y="495"/>
                  </a:cxn>
                  <a:cxn ang="0">
                    <a:pos x="47" y="412"/>
                  </a:cxn>
                  <a:cxn ang="0">
                    <a:pos x="26" y="330"/>
                  </a:cxn>
                  <a:cxn ang="0">
                    <a:pos x="1" y="236"/>
                  </a:cxn>
                  <a:cxn ang="0">
                    <a:pos x="0" y="202"/>
                  </a:cxn>
                  <a:cxn ang="0">
                    <a:pos x="2" y="73"/>
                  </a:cxn>
                  <a:cxn ang="0">
                    <a:pos x="13" y="52"/>
                  </a:cxn>
                  <a:cxn ang="0">
                    <a:pos x="28" y="35"/>
                  </a:cxn>
                  <a:cxn ang="0">
                    <a:pos x="46" y="21"/>
                  </a:cxn>
                  <a:cxn ang="0">
                    <a:pos x="65" y="11"/>
                  </a:cxn>
                  <a:cxn ang="0">
                    <a:pos x="108" y="0"/>
                  </a:cxn>
                  <a:cxn ang="0">
                    <a:pos x="158" y="0"/>
                  </a:cxn>
                  <a:cxn ang="0">
                    <a:pos x="239" y="24"/>
                  </a:cxn>
                  <a:cxn ang="0">
                    <a:pos x="274" y="43"/>
                  </a:cxn>
                  <a:cxn ang="0">
                    <a:pos x="310" y="71"/>
                  </a:cxn>
                  <a:cxn ang="0">
                    <a:pos x="343" y="108"/>
                  </a:cxn>
                  <a:cxn ang="0">
                    <a:pos x="368" y="145"/>
                  </a:cxn>
                  <a:cxn ang="0">
                    <a:pos x="389" y="184"/>
                  </a:cxn>
                  <a:cxn ang="0">
                    <a:pos x="413" y="227"/>
                  </a:cxn>
                  <a:cxn ang="0">
                    <a:pos x="432" y="328"/>
                  </a:cxn>
                  <a:cxn ang="0">
                    <a:pos x="427" y="376"/>
                  </a:cxn>
                  <a:cxn ang="0">
                    <a:pos x="416" y="423"/>
                  </a:cxn>
                  <a:cxn ang="0">
                    <a:pos x="381" y="627"/>
                  </a:cxn>
                  <a:cxn ang="0">
                    <a:pos x="374" y="637"/>
                  </a:cxn>
                  <a:cxn ang="0">
                    <a:pos x="365" y="628"/>
                  </a:cxn>
                  <a:cxn ang="0">
                    <a:pos x="365" y="628"/>
                  </a:cxn>
                </a:cxnLst>
                <a:rect l="0" t="0" r="r" b="b"/>
                <a:pathLst>
                  <a:path w="432" h="733">
                    <a:moveTo>
                      <a:pt x="365" y="628"/>
                    </a:moveTo>
                    <a:lnTo>
                      <a:pt x="369" y="526"/>
                    </a:lnTo>
                    <a:lnTo>
                      <a:pt x="386" y="434"/>
                    </a:lnTo>
                    <a:lnTo>
                      <a:pt x="395" y="344"/>
                    </a:lnTo>
                    <a:lnTo>
                      <a:pt x="389" y="297"/>
                    </a:lnTo>
                    <a:lnTo>
                      <a:pt x="374" y="248"/>
                    </a:lnTo>
                    <a:lnTo>
                      <a:pt x="350" y="207"/>
                    </a:lnTo>
                    <a:lnTo>
                      <a:pt x="332" y="172"/>
                    </a:lnTo>
                    <a:lnTo>
                      <a:pt x="311" y="138"/>
                    </a:lnTo>
                    <a:lnTo>
                      <a:pt x="280" y="104"/>
                    </a:lnTo>
                    <a:lnTo>
                      <a:pt x="264" y="91"/>
                    </a:lnTo>
                    <a:lnTo>
                      <a:pt x="249" y="80"/>
                    </a:lnTo>
                    <a:lnTo>
                      <a:pt x="221" y="63"/>
                    </a:lnTo>
                    <a:lnTo>
                      <a:pt x="189" y="52"/>
                    </a:lnTo>
                    <a:lnTo>
                      <a:pt x="152" y="43"/>
                    </a:lnTo>
                    <a:lnTo>
                      <a:pt x="83" y="43"/>
                    </a:lnTo>
                    <a:lnTo>
                      <a:pt x="34" y="82"/>
                    </a:lnTo>
                    <a:lnTo>
                      <a:pt x="37" y="202"/>
                    </a:lnTo>
                    <a:lnTo>
                      <a:pt x="36" y="232"/>
                    </a:lnTo>
                    <a:lnTo>
                      <a:pt x="48" y="283"/>
                    </a:lnTo>
                    <a:lnTo>
                      <a:pt x="60" y="328"/>
                    </a:lnTo>
                    <a:lnTo>
                      <a:pt x="84" y="413"/>
                    </a:lnTo>
                    <a:lnTo>
                      <a:pt x="110" y="597"/>
                    </a:lnTo>
                    <a:lnTo>
                      <a:pt x="90" y="713"/>
                    </a:lnTo>
                    <a:lnTo>
                      <a:pt x="83" y="726"/>
                    </a:lnTo>
                    <a:lnTo>
                      <a:pt x="69" y="733"/>
                    </a:lnTo>
                    <a:lnTo>
                      <a:pt x="58" y="732"/>
                    </a:lnTo>
                    <a:lnTo>
                      <a:pt x="53" y="721"/>
                    </a:lnTo>
                    <a:lnTo>
                      <a:pt x="70" y="591"/>
                    </a:lnTo>
                    <a:lnTo>
                      <a:pt x="64" y="495"/>
                    </a:lnTo>
                    <a:lnTo>
                      <a:pt x="47" y="412"/>
                    </a:lnTo>
                    <a:lnTo>
                      <a:pt x="26" y="330"/>
                    </a:lnTo>
                    <a:lnTo>
                      <a:pt x="1" y="236"/>
                    </a:lnTo>
                    <a:lnTo>
                      <a:pt x="0" y="202"/>
                    </a:lnTo>
                    <a:lnTo>
                      <a:pt x="2" y="73"/>
                    </a:lnTo>
                    <a:lnTo>
                      <a:pt x="13" y="52"/>
                    </a:lnTo>
                    <a:lnTo>
                      <a:pt x="28" y="35"/>
                    </a:lnTo>
                    <a:lnTo>
                      <a:pt x="46" y="21"/>
                    </a:lnTo>
                    <a:lnTo>
                      <a:pt x="65" y="11"/>
                    </a:lnTo>
                    <a:lnTo>
                      <a:pt x="108" y="0"/>
                    </a:lnTo>
                    <a:lnTo>
                      <a:pt x="158" y="0"/>
                    </a:lnTo>
                    <a:lnTo>
                      <a:pt x="239" y="24"/>
                    </a:lnTo>
                    <a:lnTo>
                      <a:pt x="274" y="43"/>
                    </a:lnTo>
                    <a:lnTo>
                      <a:pt x="310" y="71"/>
                    </a:lnTo>
                    <a:lnTo>
                      <a:pt x="343" y="108"/>
                    </a:lnTo>
                    <a:lnTo>
                      <a:pt x="368" y="145"/>
                    </a:lnTo>
                    <a:lnTo>
                      <a:pt x="389" y="184"/>
                    </a:lnTo>
                    <a:lnTo>
                      <a:pt x="413" y="227"/>
                    </a:lnTo>
                    <a:lnTo>
                      <a:pt x="432" y="328"/>
                    </a:lnTo>
                    <a:lnTo>
                      <a:pt x="427" y="376"/>
                    </a:lnTo>
                    <a:lnTo>
                      <a:pt x="416" y="423"/>
                    </a:lnTo>
                    <a:lnTo>
                      <a:pt x="381" y="627"/>
                    </a:lnTo>
                    <a:lnTo>
                      <a:pt x="374" y="637"/>
                    </a:lnTo>
                    <a:lnTo>
                      <a:pt x="365" y="628"/>
                    </a:lnTo>
                    <a:lnTo>
                      <a:pt x="365" y="628"/>
                    </a:lnTo>
                    <a:close/>
                  </a:path>
                </a:pathLst>
              </a:custGeom>
              <a:solidFill>
                <a:srgbClr val="000000"/>
              </a:solidFill>
              <a:ln w="9525">
                <a:noFill/>
                <a:round/>
                <a:headEnd/>
                <a:tailEnd/>
              </a:ln>
            </p:spPr>
            <p:txBody>
              <a:bodyPr/>
              <a:lstStyle/>
              <a:p>
                <a:endParaRPr lang="en-US">
                  <a:solidFill>
                    <a:prstClr val="black"/>
                  </a:solidFill>
                </a:endParaRPr>
              </a:p>
            </p:txBody>
          </p:sp>
          <p:sp>
            <p:nvSpPr>
              <p:cNvPr id="10290" name="Freeform 50"/>
              <p:cNvSpPr>
                <a:spLocks/>
              </p:cNvSpPr>
              <p:nvPr/>
            </p:nvSpPr>
            <p:spPr bwMode="auto">
              <a:xfrm>
                <a:off x="331" y="3448"/>
                <a:ext cx="51" cy="13"/>
              </a:xfrm>
              <a:custGeom>
                <a:avLst/>
                <a:gdLst/>
                <a:ahLst/>
                <a:cxnLst>
                  <a:cxn ang="0">
                    <a:pos x="16" y="17"/>
                  </a:cxn>
                  <a:cxn ang="0">
                    <a:pos x="40" y="6"/>
                  </a:cxn>
                  <a:cxn ang="0">
                    <a:pos x="116" y="0"/>
                  </a:cxn>
                  <a:cxn ang="0">
                    <a:pos x="192" y="8"/>
                  </a:cxn>
                  <a:cxn ang="0">
                    <a:pos x="202" y="21"/>
                  </a:cxn>
                  <a:cxn ang="0">
                    <a:pos x="196" y="32"/>
                  </a:cxn>
                  <a:cxn ang="0">
                    <a:pos x="118" y="28"/>
                  </a:cxn>
                  <a:cxn ang="0">
                    <a:pos x="57" y="45"/>
                  </a:cxn>
                  <a:cxn ang="0">
                    <a:pos x="32" y="49"/>
                  </a:cxn>
                  <a:cxn ang="0">
                    <a:pos x="7" y="40"/>
                  </a:cxn>
                  <a:cxn ang="0">
                    <a:pos x="0" y="24"/>
                  </a:cxn>
                  <a:cxn ang="0">
                    <a:pos x="5" y="17"/>
                  </a:cxn>
                  <a:cxn ang="0">
                    <a:pos x="16" y="17"/>
                  </a:cxn>
                  <a:cxn ang="0">
                    <a:pos x="16" y="17"/>
                  </a:cxn>
                </a:cxnLst>
                <a:rect l="0" t="0" r="r" b="b"/>
                <a:pathLst>
                  <a:path w="202" h="49">
                    <a:moveTo>
                      <a:pt x="16" y="17"/>
                    </a:moveTo>
                    <a:lnTo>
                      <a:pt x="40" y="6"/>
                    </a:lnTo>
                    <a:lnTo>
                      <a:pt x="116" y="0"/>
                    </a:lnTo>
                    <a:lnTo>
                      <a:pt x="192" y="8"/>
                    </a:lnTo>
                    <a:lnTo>
                      <a:pt x="202" y="21"/>
                    </a:lnTo>
                    <a:lnTo>
                      <a:pt x="196" y="32"/>
                    </a:lnTo>
                    <a:lnTo>
                      <a:pt x="118" y="28"/>
                    </a:lnTo>
                    <a:lnTo>
                      <a:pt x="57" y="45"/>
                    </a:lnTo>
                    <a:lnTo>
                      <a:pt x="32" y="49"/>
                    </a:lnTo>
                    <a:lnTo>
                      <a:pt x="7" y="40"/>
                    </a:lnTo>
                    <a:lnTo>
                      <a:pt x="0" y="24"/>
                    </a:lnTo>
                    <a:lnTo>
                      <a:pt x="5" y="17"/>
                    </a:lnTo>
                    <a:lnTo>
                      <a:pt x="16" y="17"/>
                    </a:lnTo>
                    <a:lnTo>
                      <a:pt x="16" y="17"/>
                    </a:lnTo>
                    <a:close/>
                  </a:path>
                </a:pathLst>
              </a:custGeom>
              <a:solidFill>
                <a:srgbClr val="000000"/>
              </a:solidFill>
              <a:ln w="9525">
                <a:noFill/>
                <a:round/>
                <a:headEnd/>
                <a:tailEnd/>
              </a:ln>
            </p:spPr>
            <p:txBody>
              <a:bodyPr/>
              <a:lstStyle/>
              <a:p>
                <a:endParaRPr lang="en-US">
                  <a:solidFill>
                    <a:prstClr val="black"/>
                  </a:solidFill>
                </a:endParaRPr>
              </a:p>
            </p:txBody>
          </p:sp>
          <p:sp>
            <p:nvSpPr>
              <p:cNvPr id="10291" name="Freeform 51"/>
              <p:cNvSpPr>
                <a:spLocks/>
              </p:cNvSpPr>
              <p:nvPr/>
            </p:nvSpPr>
            <p:spPr bwMode="auto">
              <a:xfrm>
                <a:off x="255" y="3496"/>
                <a:ext cx="157" cy="234"/>
              </a:xfrm>
              <a:custGeom>
                <a:avLst/>
                <a:gdLst/>
                <a:ahLst/>
                <a:cxnLst>
                  <a:cxn ang="0">
                    <a:pos x="618" y="17"/>
                  </a:cxn>
                  <a:cxn ang="0">
                    <a:pos x="437" y="39"/>
                  </a:cxn>
                  <a:cxn ang="0">
                    <a:pos x="353" y="60"/>
                  </a:cxn>
                  <a:cxn ang="0">
                    <a:pos x="310" y="75"/>
                  </a:cxn>
                  <a:cxn ang="0">
                    <a:pos x="263" y="94"/>
                  </a:cxn>
                  <a:cxn ang="0">
                    <a:pos x="162" y="132"/>
                  </a:cxn>
                  <a:cxn ang="0">
                    <a:pos x="71" y="185"/>
                  </a:cxn>
                  <a:cxn ang="0">
                    <a:pos x="47" y="250"/>
                  </a:cxn>
                  <a:cxn ang="0">
                    <a:pos x="57" y="270"/>
                  </a:cxn>
                  <a:cxn ang="0">
                    <a:pos x="75" y="286"/>
                  </a:cxn>
                  <a:cxn ang="0">
                    <a:pos x="100" y="347"/>
                  </a:cxn>
                  <a:cxn ang="0">
                    <a:pos x="83" y="370"/>
                  </a:cxn>
                  <a:cxn ang="0">
                    <a:pos x="64" y="392"/>
                  </a:cxn>
                  <a:cxn ang="0">
                    <a:pos x="21" y="464"/>
                  </a:cxn>
                  <a:cxn ang="0">
                    <a:pos x="21" y="486"/>
                  </a:cxn>
                  <a:cxn ang="0">
                    <a:pos x="32" y="503"/>
                  </a:cxn>
                  <a:cxn ang="0">
                    <a:pos x="64" y="539"/>
                  </a:cxn>
                  <a:cxn ang="0">
                    <a:pos x="104" y="581"/>
                  </a:cxn>
                  <a:cxn ang="0">
                    <a:pos x="116" y="629"/>
                  </a:cxn>
                  <a:cxn ang="0">
                    <a:pos x="102" y="675"/>
                  </a:cxn>
                  <a:cxn ang="0">
                    <a:pos x="75" y="775"/>
                  </a:cxn>
                  <a:cxn ang="0">
                    <a:pos x="91" y="796"/>
                  </a:cxn>
                  <a:cxn ang="0">
                    <a:pos x="111" y="814"/>
                  </a:cxn>
                  <a:cxn ang="0">
                    <a:pos x="146" y="868"/>
                  </a:cxn>
                  <a:cxn ang="0">
                    <a:pos x="160" y="895"/>
                  </a:cxn>
                  <a:cxn ang="0">
                    <a:pos x="179" y="924"/>
                  </a:cxn>
                  <a:cxn ang="0">
                    <a:pos x="176" y="935"/>
                  </a:cxn>
                  <a:cxn ang="0">
                    <a:pos x="164" y="934"/>
                  </a:cxn>
                  <a:cxn ang="0">
                    <a:pos x="144" y="905"/>
                  </a:cxn>
                  <a:cxn ang="0">
                    <a:pos x="126" y="883"/>
                  </a:cxn>
                  <a:cxn ang="0">
                    <a:pos x="107" y="860"/>
                  </a:cxn>
                  <a:cxn ang="0">
                    <a:pos x="88" y="833"/>
                  </a:cxn>
                  <a:cxn ang="0">
                    <a:pos x="46" y="783"/>
                  </a:cxn>
                  <a:cxn ang="0">
                    <a:pos x="50" y="735"/>
                  </a:cxn>
                  <a:cxn ang="0">
                    <a:pos x="63" y="693"/>
                  </a:cxn>
                  <a:cxn ang="0">
                    <a:pos x="70" y="652"/>
                  </a:cxn>
                  <a:cxn ang="0">
                    <a:pos x="59" y="609"/>
                  </a:cxn>
                  <a:cxn ang="0">
                    <a:pos x="21" y="570"/>
                  </a:cxn>
                  <a:cxn ang="0">
                    <a:pos x="0" y="516"/>
                  </a:cxn>
                  <a:cxn ang="0">
                    <a:pos x="5" y="456"/>
                  </a:cxn>
                  <a:cxn ang="0">
                    <a:pos x="49" y="384"/>
                  </a:cxn>
                  <a:cxn ang="0">
                    <a:pos x="64" y="342"/>
                  </a:cxn>
                  <a:cxn ang="0">
                    <a:pos x="44" y="307"/>
                  </a:cxn>
                  <a:cxn ang="0">
                    <a:pos x="31" y="281"/>
                  </a:cxn>
                  <a:cxn ang="0">
                    <a:pos x="28" y="249"/>
                  </a:cxn>
                  <a:cxn ang="0">
                    <a:pos x="55" y="178"/>
                  </a:cxn>
                  <a:cxn ang="0">
                    <a:pos x="74" y="153"/>
                  </a:cxn>
                  <a:cxn ang="0">
                    <a:pos x="94" y="133"/>
                  </a:cxn>
                  <a:cxn ang="0">
                    <a:pos x="117" y="116"/>
                  </a:cxn>
                  <a:cxn ang="0">
                    <a:pos x="146" y="102"/>
                  </a:cxn>
                  <a:cxn ang="0">
                    <a:pos x="199" y="86"/>
                  </a:cxn>
                  <a:cxn ang="0">
                    <a:pos x="253" y="73"/>
                  </a:cxn>
                  <a:cxn ang="0">
                    <a:pos x="301" y="54"/>
                  </a:cxn>
                  <a:cxn ang="0">
                    <a:pos x="345" y="39"/>
                  </a:cxn>
                  <a:cxn ang="0">
                    <a:pos x="431" y="21"/>
                  </a:cxn>
                  <a:cxn ang="0">
                    <a:pos x="617" y="0"/>
                  </a:cxn>
                  <a:cxn ang="0">
                    <a:pos x="627" y="7"/>
                  </a:cxn>
                  <a:cxn ang="0">
                    <a:pos x="618" y="17"/>
                  </a:cxn>
                  <a:cxn ang="0">
                    <a:pos x="618" y="17"/>
                  </a:cxn>
                </a:cxnLst>
                <a:rect l="0" t="0" r="r" b="b"/>
                <a:pathLst>
                  <a:path w="627" h="935">
                    <a:moveTo>
                      <a:pt x="618" y="17"/>
                    </a:moveTo>
                    <a:lnTo>
                      <a:pt x="437" y="39"/>
                    </a:lnTo>
                    <a:lnTo>
                      <a:pt x="353" y="60"/>
                    </a:lnTo>
                    <a:lnTo>
                      <a:pt x="310" y="75"/>
                    </a:lnTo>
                    <a:lnTo>
                      <a:pt x="263" y="94"/>
                    </a:lnTo>
                    <a:lnTo>
                      <a:pt x="162" y="132"/>
                    </a:lnTo>
                    <a:lnTo>
                      <a:pt x="71" y="185"/>
                    </a:lnTo>
                    <a:lnTo>
                      <a:pt x="47" y="250"/>
                    </a:lnTo>
                    <a:lnTo>
                      <a:pt x="57" y="270"/>
                    </a:lnTo>
                    <a:lnTo>
                      <a:pt x="75" y="286"/>
                    </a:lnTo>
                    <a:lnTo>
                      <a:pt x="100" y="347"/>
                    </a:lnTo>
                    <a:lnTo>
                      <a:pt x="83" y="370"/>
                    </a:lnTo>
                    <a:lnTo>
                      <a:pt x="64" y="392"/>
                    </a:lnTo>
                    <a:lnTo>
                      <a:pt x="21" y="464"/>
                    </a:lnTo>
                    <a:lnTo>
                      <a:pt x="21" y="486"/>
                    </a:lnTo>
                    <a:lnTo>
                      <a:pt x="32" y="503"/>
                    </a:lnTo>
                    <a:lnTo>
                      <a:pt x="64" y="539"/>
                    </a:lnTo>
                    <a:lnTo>
                      <a:pt x="104" y="581"/>
                    </a:lnTo>
                    <a:lnTo>
                      <a:pt x="116" y="629"/>
                    </a:lnTo>
                    <a:lnTo>
                      <a:pt x="102" y="675"/>
                    </a:lnTo>
                    <a:lnTo>
                      <a:pt x="75" y="775"/>
                    </a:lnTo>
                    <a:lnTo>
                      <a:pt x="91" y="796"/>
                    </a:lnTo>
                    <a:lnTo>
                      <a:pt x="111" y="814"/>
                    </a:lnTo>
                    <a:lnTo>
                      <a:pt x="146" y="868"/>
                    </a:lnTo>
                    <a:lnTo>
                      <a:pt x="160" y="895"/>
                    </a:lnTo>
                    <a:lnTo>
                      <a:pt x="179" y="924"/>
                    </a:lnTo>
                    <a:lnTo>
                      <a:pt x="176" y="935"/>
                    </a:lnTo>
                    <a:lnTo>
                      <a:pt x="164" y="934"/>
                    </a:lnTo>
                    <a:lnTo>
                      <a:pt x="144" y="905"/>
                    </a:lnTo>
                    <a:lnTo>
                      <a:pt x="126" y="883"/>
                    </a:lnTo>
                    <a:lnTo>
                      <a:pt x="107" y="860"/>
                    </a:lnTo>
                    <a:lnTo>
                      <a:pt x="88" y="833"/>
                    </a:lnTo>
                    <a:lnTo>
                      <a:pt x="46" y="783"/>
                    </a:lnTo>
                    <a:lnTo>
                      <a:pt x="50" y="735"/>
                    </a:lnTo>
                    <a:lnTo>
                      <a:pt x="63" y="693"/>
                    </a:lnTo>
                    <a:lnTo>
                      <a:pt x="70" y="652"/>
                    </a:lnTo>
                    <a:lnTo>
                      <a:pt x="59" y="609"/>
                    </a:lnTo>
                    <a:lnTo>
                      <a:pt x="21" y="570"/>
                    </a:lnTo>
                    <a:lnTo>
                      <a:pt x="0" y="516"/>
                    </a:lnTo>
                    <a:lnTo>
                      <a:pt x="5" y="456"/>
                    </a:lnTo>
                    <a:lnTo>
                      <a:pt x="49" y="384"/>
                    </a:lnTo>
                    <a:lnTo>
                      <a:pt x="64" y="342"/>
                    </a:lnTo>
                    <a:lnTo>
                      <a:pt x="44" y="307"/>
                    </a:lnTo>
                    <a:lnTo>
                      <a:pt x="31" y="281"/>
                    </a:lnTo>
                    <a:lnTo>
                      <a:pt x="28" y="249"/>
                    </a:lnTo>
                    <a:lnTo>
                      <a:pt x="55" y="178"/>
                    </a:lnTo>
                    <a:lnTo>
                      <a:pt x="74" y="153"/>
                    </a:lnTo>
                    <a:lnTo>
                      <a:pt x="94" y="133"/>
                    </a:lnTo>
                    <a:lnTo>
                      <a:pt x="117" y="116"/>
                    </a:lnTo>
                    <a:lnTo>
                      <a:pt x="146" y="102"/>
                    </a:lnTo>
                    <a:lnTo>
                      <a:pt x="199" y="86"/>
                    </a:lnTo>
                    <a:lnTo>
                      <a:pt x="253" y="73"/>
                    </a:lnTo>
                    <a:lnTo>
                      <a:pt x="301" y="54"/>
                    </a:lnTo>
                    <a:lnTo>
                      <a:pt x="345" y="39"/>
                    </a:lnTo>
                    <a:lnTo>
                      <a:pt x="431" y="21"/>
                    </a:lnTo>
                    <a:lnTo>
                      <a:pt x="617" y="0"/>
                    </a:lnTo>
                    <a:lnTo>
                      <a:pt x="627" y="7"/>
                    </a:lnTo>
                    <a:lnTo>
                      <a:pt x="618" y="17"/>
                    </a:lnTo>
                    <a:lnTo>
                      <a:pt x="618" y="17"/>
                    </a:lnTo>
                    <a:close/>
                  </a:path>
                </a:pathLst>
              </a:custGeom>
              <a:solidFill>
                <a:srgbClr val="000000"/>
              </a:solidFill>
              <a:ln w="9525">
                <a:noFill/>
                <a:round/>
                <a:headEnd/>
                <a:tailEnd/>
              </a:ln>
            </p:spPr>
            <p:txBody>
              <a:bodyPr/>
              <a:lstStyle/>
              <a:p>
                <a:endParaRPr lang="en-US">
                  <a:solidFill>
                    <a:prstClr val="black"/>
                  </a:solidFill>
                </a:endParaRPr>
              </a:p>
            </p:txBody>
          </p:sp>
          <p:sp>
            <p:nvSpPr>
              <p:cNvPr id="10292" name="Freeform 52"/>
              <p:cNvSpPr>
                <a:spLocks/>
              </p:cNvSpPr>
              <p:nvPr/>
            </p:nvSpPr>
            <p:spPr bwMode="auto">
              <a:xfrm>
                <a:off x="294" y="3745"/>
                <a:ext cx="28" cy="22"/>
              </a:xfrm>
              <a:custGeom>
                <a:avLst/>
                <a:gdLst/>
                <a:ahLst/>
                <a:cxnLst>
                  <a:cxn ang="0">
                    <a:pos x="18" y="8"/>
                  </a:cxn>
                  <a:cxn ang="0">
                    <a:pos x="28" y="29"/>
                  </a:cxn>
                  <a:cxn ang="0">
                    <a:pos x="47" y="44"/>
                  </a:cxn>
                  <a:cxn ang="0">
                    <a:pos x="77" y="58"/>
                  </a:cxn>
                  <a:cxn ang="0">
                    <a:pos x="108" y="72"/>
                  </a:cxn>
                  <a:cxn ang="0">
                    <a:pos x="114" y="83"/>
                  </a:cxn>
                  <a:cxn ang="0">
                    <a:pos x="103" y="88"/>
                  </a:cxn>
                  <a:cxn ang="0">
                    <a:pos x="35" y="68"/>
                  </a:cxn>
                  <a:cxn ang="0">
                    <a:pos x="10" y="44"/>
                  </a:cxn>
                  <a:cxn ang="0">
                    <a:pos x="0" y="10"/>
                  </a:cxn>
                  <a:cxn ang="0">
                    <a:pos x="7" y="0"/>
                  </a:cxn>
                  <a:cxn ang="0">
                    <a:pos x="18" y="8"/>
                  </a:cxn>
                  <a:cxn ang="0">
                    <a:pos x="18" y="8"/>
                  </a:cxn>
                </a:cxnLst>
                <a:rect l="0" t="0" r="r" b="b"/>
                <a:pathLst>
                  <a:path w="114" h="88">
                    <a:moveTo>
                      <a:pt x="18" y="8"/>
                    </a:moveTo>
                    <a:lnTo>
                      <a:pt x="28" y="29"/>
                    </a:lnTo>
                    <a:lnTo>
                      <a:pt x="47" y="44"/>
                    </a:lnTo>
                    <a:lnTo>
                      <a:pt x="77" y="58"/>
                    </a:lnTo>
                    <a:lnTo>
                      <a:pt x="108" y="72"/>
                    </a:lnTo>
                    <a:lnTo>
                      <a:pt x="114" y="83"/>
                    </a:lnTo>
                    <a:lnTo>
                      <a:pt x="103" y="88"/>
                    </a:lnTo>
                    <a:lnTo>
                      <a:pt x="35" y="68"/>
                    </a:lnTo>
                    <a:lnTo>
                      <a:pt x="10" y="44"/>
                    </a:lnTo>
                    <a:lnTo>
                      <a:pt x="0" y="10"/>
                    </a:lnTo>
                    <a:lnTo>
                      <a:pt x="7" y="0"/>
                    </a:lnTo>
                    <a:lnTo>
                      <a:pt x="18" y="8"/>
                    </a:lnTo>
                    <a:lnTo>
                      <a:pt x="18" y="8"/>
                    </a:lnTo>
                    <a:close/>
                  </a:path>
                </a:pathLst>
              </a:custGeom>
              <a:solidFill>
                <a:srgbClr val="000000"/>
              </a:solidFill>
              <a:ln w="9525">
                <a:noFill/>
                <a:round/>
                <a:headEnd/>
                <a:tailEnd/>
              </a:ln>
            </p:spPr>
            <p:txBody>
              <a:bodyPr/>
              <a:lstStyle/>
              <a:p>
                <a:endParaRPr lang="en-US">
                  <a:solidFill>
                    <a:prstClr val="black"/>
                  </a:solidFill>
                </a:endParaRPr>
              </a:p>
            </p:txBody>
          </p:sp>
          <p:sp>
            <p:nvSpPr>
              <p:cNvPr id="10293" name="Freeform 53"/>
              <p:cNvSpPr>
                <a:spLocks/>
              </p:cNvSpPr>
              <p:nvPr/>
            </p:nvSpPr>
            <p:spPr bwMode="auto">
              <a:xfrm>
                <a:off x="327" y="3739"/>
                <a:ext cx="97" cy="39"/>
              </a:xfrm>
              <a:custGeom>
                <a:avLst/>
                <a:gdLst/>
                <a:ahLst/>
                <a:cxnLst>
                  <a:cxn ang="0">
                    <a:pos x="9" y="142"/>
                  </a:cxn>
                  <a:cxn ang="0">
                    <a:pos x="136" y="121"/>
                  </a:cxn>
                  <a:cxn ang="0">
                    <a:pos x="258" y="86"/>
                  </a:cxn>
                  <a:cxn ang="0">
                    <a:pos x="328" y="62"/>
                  </a:cxn>
                  <a:cxn ang="0">
                    <a:pos x="373" y="4"/>
                  </a:cxn>
                  <a:cxn ang="0">
                    <a:pos x="384" y="0"/>
                  </a:cxn>
                  <a:cxn ang="0">
                    <a:pos x="389" y="12"/>
                  </a:cxn>
                  <a:cxn ang="0">
                    <a:pos x="373" y="52"/>
                  </a:cxn>
                  <a:cxn ang="0">
                    <a:pos x="353" y="91"/>
                  </a:cxn>
                  <a:cxn ang="0">
                    <a:pos x="313" y="107"/>
                  </a:cxn>
                  <a:cxn ang="0">
                    <a:pos x="273" y="121"/>
                  </a:cxn>
                  <a:cxn ang="0">
                    <a:pos x="239" y="132"/>
                  </a:cxn>
                  <a:cxn ang="0">
                    <a:pos x="207" y="141"/>
                  </a:cxn>
                  <a:cxn ang="0">
                    <a:pos x="145" y="149"/>
                  </a:cxn>
                  <a:cxn ang="0">
                    <a:pos x="12" y="160"/>
                  </a:cxn>
                  <a:cxn ang="0">
                    <a:pos x="0" y="152"/>
                  </a:cxn>
                  <a:cxn ang="0">
                    <a:pos x="9" y="142"/>
                  </a:cxn>
                  <a:cxn ang="0">
                    <a:pos x="9" y="142"/>
                  </a:cxn>
                </a:cxnLst>
                <a:rect l="0" t="0" r="r" b="b"/>
                <a:pathLst>
                  <a:path w="389" h="160">
                    <a:moveTo>
                      <a:pt x="9" y="142"/>
                    </a:moveTo>
                    <a:lnTo>
                      <a:pt x="136" y="121"/>
                    </a:lnTo>
                    <a:lnTo>
                      <a:pt x="258" y="86"/>
                    </a:lnTo>
                    <a:lnTo>
                      <a:pt x="328" y="62"/>
                    </a:lnTo>
                    <a:lnTo>
                      <a:pt x="373" y="4"/>
                    </a:lnTo>
                    <a:lnTo>
                      <a:pt x="384" y="0"/>
                    </a:lnTo>
                    <a:lnTo>
                      <a:pt x="389" y="12"/>
                    </a:lnTo>
                    <a:lnTo>
                      <a:pt x="373" y="52"/>
                    </a:lnTo>
                    <a:lnTo>
                      <a:pt x="353" y="91"/>
                    </a:lnTo>
                    <a:lnTo>
                      <a:pt x="313" y="107"/>
                    </a:lnTo>
                    <a:lnTo>
                      <a:pt x="273" y="121"/>
                    </a:lnTo>
                    <a:lnTo>
                      <a:pt x="239" y="132"/>
                    </a:lnTo>
                    <a:lnTo>
                      <a:pt x="207" y="141"/>
                    </a:lnTo>
                    <a:lnTo>
                      <a:pt x="145" y="149"/>
                    </a:lnTo>
                    <a:lnTo>
                      <a:pt x="12" y="160"/>
                    </a:lnTo>
                    <a:lnTo>
                      <a:pt x="0" y="152"/>
                    </a:lnTo>
                    <a:lnTo>
                      <a:pt x="9" y="142"/>
                    </a:lnTo>
                    <a:lnTo>
                      <a:pt x="9" y="142"/>
                    </a:lnTo>
                    <a:close/>
                  </a:path>
                </a:pathLst>
              </a:custGeom>
              <a:solidFill>
                <a:srgbClr val="000000"/>
              </a:solidFill>
              <a:ln w="9525">
                <a:noFill/>
                <a:round/>
                <a:headEnd/>
                <a:tailEnd/>
              </a:ln>
            </p:spPr>
            <p:txBody>
              <a:bodyPr/>
              <a:lstStyle/>
              <a:p>
                <a:endParaRPr lang="en-US">
                  <a:solidFill>
                    <a:prstClr val="black"/>
                  </a:solidFill>
                </a:endParaRPr>
              </a:p>
            </p:txBody>
          </p:sp>
          <p:sp>
            <p:nvSpPr>
              <p:cNvPr id="10294" name="Freeform 54"/>
              <p:cNvSpPr>
                <a:spLocks/>
              </p:cNvSpPr>
              <p:nvPr/>
            </p:nvSpPr>
            <p:spPr bwMode="auto">
              <a:xfrm>
                <a:off x="347" y="3696"/>
                <a:ext cx="98" cy="20"/>
              </a:xfrm>
              <a:custGeom>
                <a:avLst/>
                <a:gdLst/>
                <a:ahLst/>
                <a:cxnLst>
                  <a:cxn ang="0">
                    <a:pos x="12" y="0"/>
                  </a:cxn>
                  <a:cxn ang="0">
                    <a:pos x="65" y="21"/>
                  </a:cxn>
                  <a:cxn ang="0">
                    <a:pos x="133" y="35"/>
                  </a:cxn>
                  <a:cxn ang="0">
                    <a:pos x="258" y="18"/>
                  </a:cxn>
                  <a:cxn ang="0">
                    <a:pos x="317" y="9"/>
                  </a:cxn>
                  <a:cxn ang="0">
                    <a:pos x="384" y="5"/>
                  </a:cxn>
                  <a:cxn ang="0">
                    <a:pos x="392" y="14"/>
                  </a:cxn>
                  <a:cxn ang="0">
                    <a:pos x="384" y="22"/>
                  </a:cxn>
                  <a:cxn ang="0">
                    <a:pos x="317" y="31"/>
                  </a:cxn>
                  <a:cxn ang="0">
                    <a:pos x="259" y="50"/>
                  </a:cxn>
                  <a:cxn ang="0">
                    <a:pos x="201" y="71"/>
                  </a:cxn>
                  <a:cxn ang="0">
                    <a:pos x="134" y="82"/>
                  </a:cxn>
                  <a:cxn ang="0">
                    <a:pos x="85" y="77"/>
                  </a:cxn>
                  <a:cxn ang="0">
                    <a:pos x="38" y="61"/>
                  </a:cxn>
                  <a:cxn ang="0">
                    <a:pos x="22" y="36"/>
                  </a:cxn>
                  <a:cxn ang="0">
                    <a:pos x="5" y="16"/>
                  </a:cxn>
                  <a:cxn ang="0">
                    <a:pos x="0" y="4"/>
                  </a:cxn>
                  <a:cxn ang="0">
                    <a:pos x="12" y="0"/>
                  </a:cxn>
                  <a:cxn ang="0">
                    <a:pos x="12" y="0"/>
                  </a:cxn>
                </a:cxnLst>
                <a:rect l="0" t="0" r="r" b="b"/>
                <a:pathLst>
                  <a:path w="392" h="82">
                    <a:moveTo>
                      <a:pt x="12" y="0"/>
                    </a:moveTo>
                    <a:lnTo>
                      <a:pt x="65" y="21"/>
                    </a:lnTo>
                    <a:lnTo>
                      <a:pt x="133" y="35"/>
                    </a:lnTo>
                    <a:lnTo>
                      <a:pt x="258" y="18"/>
                    </a:lnTo>
                    <a:lnTo>
                      <a:pt x="317" y="9"/>
                    </a:lnTo>
                    <a:lnTo>
                      <a:pt x="384" y="5"/>
                    </a:lnTo>
                    <a:lnTo>
                      <a:pt x="392" y="14"/>
                    </a:lnTo>
                    <a:lnTo>
                      <a:pt x="384" y="22"/>
                    </a:lnTo>
                    <a:lnTo>
                      <a:pt x="317" y="31"/>
                    </a:lnTo>
                    <a:lnTo>
                      <a:pt x="259" y="50"/>
                    </a:lnTo>
                    <a:lnTo>
                      <a:pt x="201" y="71"/>
                    </a:lnTo>
                    <a:lnTo>
                      <a:pt x="134" y="82"/>
                    </a:lnTo>
                    <a:lnTo>
                      <a:pt x="85" y="77"/>
                    </a:lnTo>
                    <a:lnTo>
                      <a:pt x="38" y="61"/>
                    </a:lnTo>
                    <a:lnTo>
                      <a:pt x="22" y="36"/>
                    </a:lnTo>
                    <a:lnTo>
                      <a:pt x="5" y="16"/>
                    </a:lnTo>
                    <a:lnTo>
                      <a:pt x="0" y="4"/>
                    </a:lnTo>
                    <a:lnTo>
                      <a:pt x="12" y="0"/>
                    </a:lnTo>
                    <a:lnTo>
                      <a:pt x="12" y="0"/>
                    </a:lnTo>
                    <a:close/>
                  </a:path>
                </a:pathLst>
              </a:custGeom>
              <a:solidFill>
                <a:srgbClr val="000000"/>
              </a:solidFill>
              <a:ln w="9525">
                <a:noFill/>
                <a:round/>
                <a:headEnd/>
                <a:tailEnd/>
              </a:ln>
            </p:spPr>
            <p:txBody>
              <a:bodyPr/>
              <a:lstStyle/>
              <a:p>
                <a:endParaRPr lang="en-US">
                  <a:solidFill>
                    <a:prstClr val="black"/>
                  </a:solidFill>
                </a:endParaRPr>
              </a:p>
            </p:txBody>
          </p:sp>
          <p:sp>
            <p:nvSpPr>
              <p:cNvPr id="10295" name="Freeform 55"/>
              <p:cNvSpPr>
                <a:spLocks/>
              </p:cNvSpPr>
              <p:nvPr/>
            </p:nvSpPr>
            <p:spPr bwMode="auto">
              <a:xfrm>
                <a:off x="325" y="3629"/>
                <a:ext cx="104" cy="16"/>
              </a:xfrm>
              <a:custGeom>
                <a:avLst/>
                <a:gdLst/>
                <a:ahLst/>
                <a:cxnLst>
                  <a:cxn ang="0">
                    <a:pos x="11" y="24"/>
                  </a:cxn>
                  <a:cxn ang="0">
                    <a:pos x="79" y="26"/>
                  </a:cxn>
                  <a:cxn ang="0">
                    <a:pos x="147" y="13"/>
                  </a:cxn>
                  <a:cxn ang="0">
                    <a:pos x="216" y="2"/>
                  </a:cxn>
                  <a:cxn ang="0">
                    <a:pos x="277" y="0"/>
                  </a:cxn>
                  <a:cxn ang="0">
                    <a:pos x="406" y="1"/>
                  </a:cxn>
                  <a:cxn ang="0">
                    <a:pos x="415" y="8"/>
                  </a:cxn>
                  <a:cxn ang="0">
                    <a:pos x="406" y="18"/>
                  </a:cxn>
                  <a:cxn ang="0">
                    <a:pos x="283" y="33"/>
                  </a:cxn>
                  <a:cxn ang="0">
                    <a:pos x="226" y="48"/>
                  </a:cxn>
                  <a:cxn ang="0">
                    <a:pos x="159" y="64"/>
                  </a:cxn>
                  <a:cxn ang="0">
                    <a:pos x="84" y="61"/>
                  </a:cxn>
                  <a:cxn ang="0">
                    <a:pos x="7" y="42"/>
                  </a:cxn>
                  <a:cxn ang="0">
                    <a:pos x="0" y="31"/>
                  </a:cxn>
                  <a:cxn ang="0">
                    <a:pos x="11" y="24"/>
                  </a:cxn>
                  <a:cxn ang="0">
                    <a:pos x="11" y="24"/>
                  </a:cxn>
                </a:cxnLst>
                <a:rect l="0" t="0" r="r" b="b"/>
                <a:pathLst>
                  <a:path w="415" h="64">
                    <a:moveTo>
                      <a:pt x="11" y="24"/>
                    </a:moveTo>
                    <a:lnTo>
                      <a:pt x="79" y="26"/>
                    </a:lnTo>
                    <a:lnTo>
                      <a:pt x="147" y="13"/>
                    </a:lnTo>
                    <a:lnTo>
                      <a:pt x="216" y="2"/>
                    </a:lnTo>
                    <a:lnTo>
                      <a:pt x="277" y="0"/>
                    </a:lnTo>
                    <a:lnTo>
                      <a:pt x="406" y="1"/>
                    </a:lnTo>
                    <a:lnTo>
                      <a:pt x="415" y="8"/>
                    </a:lnTo>
                    <a:lnTo>
                      <a:pt x="406" y="18"/>
                    </a:lnTo>
                    <a:lnTo>
                      <a:pt x="283" y="33"/>
                    </a:lnTo>
                    <a:lnTo>
                      <a:pt x="226" y="48"/>
                    </a:lnTo>
                    <a:lnTo>
                      <a:pt x="159" y="64"/>
                    </a:lnTo>
                    <a:lnTo>
                      <a:pt x="84" y="61"/>
                    </a:lnTo>
                    <a:lnTo>
                      <a:pt x="7" y="42"/>
                    </a:lnTo>
                    <a:lnTo>
                      <a:pt x="0" y="31"/>
                    </a:lnTo>
                    <a:lnTo>
                      <a:pt x="11" y="24"/>
                    </a:lnTo>
                    <a:lnTo>
                      <a:pt x="11" y="24"/>
                    </a:lnTo>
                    <a:close/>
                  </a:path>
                </a:pathLst>
              </a:custGeom>
              <a:solidFill>
                <a:srgbClr val="000000"/>
              </a:solidFill>
              <a:ln w="9525">
                <a:noFill/>
                <a:round/>
                <a:headEnd/>
                <a:tailEnd/>
              </a:ln>
            </p:spPr>
            <p:txBody>
              <a:bodyPr/>
              <a:lstStyle/>
              <a:p>
                <a:endParaRPr lang="en-US">
                  <a:solidFill>
                    <a:prstClr val="black"/>
                  </a:solidFill>
                </a:endParaRPr>
              </a:p>
            </p:txBody>
          </p:sp>
          <p:sp>
            <p:nvSpPr>
              <p:cNvPr id="10296" name="Freeform 56"/>
              <p:cNvSpPr>
                <a:spLocks/>
              </p:cNvSpPr>
              <p:nvPr/>
            </p:nvSpPr>
            <p:spPr bwMode="auto">
              <a:xfrm>
                <a:off x="313" y="3559"/>
                <a:ext cx="129" cy="23"/>
              </a:xfrm>
              <a:custGeom>
                <a:avLst/>
                <a:gdLst/>
                <a:ahLst/>
                <a:cxnLst>
                  <a:cxn ang="0">
                    <a:pos x="11" y="41"/>
                  </a:cxn>
                  <a:cxn ang="0">
                    <a:pos x="81" y="43"/>
                  </a:cxn>
                  <a:cxn ang="0">
                    <a:pos x="123" y="43"/>
                  </a:cxn>
                  <a:cxn ang="0">
                    <a:pos x="164" y="37"/>
                  </a:cxn>
                  <a:cxn ang="0">
                    <a:pos x="211" y="25"/>
                  </a:cxn>
                  <a:cxn ang="0">
                    <a:pos x="253" y="16"/>
                  </a:cxn>
                  <a:cxn ang="0">
                    <a:pos x="332" y="7"/>
                  </a:cxn>
                  <a:cxn ang="0">
                    <a:pos x="504" y="0"/>
                  </a:cxn>
                  <a:cxn ang="0">
                    <a:pos x="514" y="7"/>
                  </a:cxn>
                  <a:cxn ang="0">
                    <a:pos x="506" y="16"/>
                  </a:cxn>
                  <a:cxn ang="0">
                    <a:pos x="339" y="41"/>
                  </a:cxn>
                  <a:cxn ang="0">
                    <a:pos x="261" y="61"/>
                  </a:cxn>
                  <a:cxn ang="0">
                    <a:pos x="221" y="72"/>
                  </a:cxn>
                  <a:cxn ang="0">
                    <a:pos x="175" y="85"/>
                  </a:cxn>
                  <a:cxn ang="0">
                    <a:pos x="123" y="93"/>
                  </a:cxn>
                  <a:cxn ang="0">
                    <a:pos x="71" y="93"/>
                  </a:cxn>
                  <a:cxn ang="0">
                    <a:pos x="38" y="75"/>
                  </a:cxn>
                  <a:cxn ang="0">
                    <a:pos x="23" y="65"/>
                  </a:cxn>
                  <a:cxn ang="0">
                    <a:pos x="6" y="57"/>
                  </a:cxn>
                  <a:cxn ang="0">
                    <a:pos x="0" y="46"/>
                  </a:cxn>
                  <a:cxn ang="0">
                    <a:pos x="11" y="41"/>
                  </a:cxn>
                  <a:cxn ang="0">
                    <a:pos x="11" y="41"/>
                  </a:cxn>
                </a:cxnLst>
                <a:rect l="0" t="0" r="r" b="b"/>
                <a:pathLst>
                  <a:path w="514" h="93">
                    <a:moveTo>
                      <a:pt x="11" y="41"/>
                    </a:moveTo>
                    <a:lnTo>
                      <a:pt x="81" y="43"/>
                    </a:lnTo>
                    <a:lnTo>
                      <a:pt x="123" y="43"/>
                    </a:lnTo>
                    <a:lnTo>
                      <a:pt x="164" y="37"/>
                    </a:lnTo>
                    <a:lnTo>
                      <a:pt x="211" y="25"/>
                    </a:lnTo>
                    <a:lnTo>
                      <a:pt x="253" y="16"/>
                    </a:lnTo>
                    <a:lnTo>
                      <a:pt x="332" y="7"/>
                    </a:lnTo>
                    <a:lnTo>
                      <a:pt x="504" y="0"/>
                    </a:lnTo>
                    <a:lnTo>
                      <a:pt x="514" y="7"/>
                    </a:lnTo>
                    <a:lnTo>
                      <a:pt x="506" y="16"/>
                    </a:lnTo>
                    <a:lnTo>
                      <a:pt x="339" y="41"/>
                    </a:lnTo>
                    <a:lnTo>
                      <a:pt x="261" y="61"/>
                    </a:lnTo>
                    <a:lnTo>
                      <a:pt x="221" y="72"/>
                    </a:lnTo>
                    <a:lnTo>
                      <a:pt x="175" y="85"/>
                    </a:lnTo>
                    <a:lnTo>
                      <a:pt x="123" y="93"/>
                    </a:lnTo>
                    <a:lnTo>
                      <a:pt x="71" y="93"/>
                    </a:lnTo>
                    <a:lnTo>
                      <a:pt x="38" y="75"/>
                    </a:lnTo>
                    <a:lnTo>
                      <a:pt x="23" y="65"/>
                    </a:lnTo>
                    <a:lnTo>
                      <a:pt x="6" y="57"/>
                    </a:lnTo>
                    <a:lnTo>
                      <a:pt x="0" y="46"/>
                    </a:lnTo>
                    <a:lnTo>
                      <a:pt x="11" y="41"/>
                    </a:lnTo>
                    <a:lnTo>
                      <a:pt x="11" y="41"/>
                    </a:lnTo>
                    <a:close/>
                  </a:path>
                </a:pathLst>
              </a:custGeom>
              <a:solidFill>
                <a:srgbClr val="000000"/>
              </a:solidFill>
              <a:ln w="9525">
                <a:noFill/>
                <a:round/>
                <a:headEnd/>
                <a:tailEnd/>
              </a:ln>
            </p:spPr>
            <p:txBody>
              <a:bodyPr/>
              <a:lstStyle/>
              <a:p>
                <a:endParaRPr lang="en-US">
                  <a:solidFill>
                    <a:prstClr val="black"/>
                  </a:solidFill>
                </a:endParaRPr>
              </a:p>
            </p:txBody>
          </p:sp>
          <p:sp>
            <p:nvSpPr>
              <p:cNvPr id="10297" name="Freeform 57"/>
              <p:cNvSpPr>
                <a:spLocks/>
              </p:cNvSpPr>
              <p:nvPr/>
            </p:nvSpPr>
            <p:spPr bwMode="auto">
              <a:xfrm>
                <a:off x="426" y="3509"/>
                <a:ext cx="17" cy="34"/>
              </a:xfrm>
              <a:custGeom>
                <a:avLst/>
                <a:gdLst/>
                <a:ahLst/>
                <a:cxnLst>
                  <a:cxn ang="0">
                    <a:pos x="15" y="2"/>
                  </a:cxn>
                  <a:cxn ang="0">
                    <a:pos x="42" y="33"/>
                  </a:cxn>
                  <a:cxn ang="0">
                    <a:pos x="70" y="65"/>
                  </a:cxn>
                  <a:cxn ang="0">
                    <a:pos x="67" y="125"/>
                  </a:cxn>
                  <a:cxn ang="0">
                    <a:pos x="58" y="133"/>
                  </a:cxn>
                  <a:cxn ang="0">
                    <a:pos x="49" y="125"/>
                  </a:cxn>
                  <a:cxn ang="0">
                    <a:pos x="39" y="76"/>
                  </a:cxn>
                  <a:cxn ang="0">
                    <a:pos x="0" y="11"/>
                  </a:cxn>
                  <a:cxn ang="0">
                    <a:pos x="3" y="0"/>
                  </a:cxn>
                  <a:cxn ang="0">
                    <a:pos x="15" y="2"/>
                  </a:cxn>
                  <a:cxn ang="0">
                    <a:pos x="15" y="2"/>
                  </a:cxn>
                </a:cxnLst>
                <a:rect l="0" t="0" r="r" b="b"/>
                <a:pathLst>
                  <a:path w="70" h="133">
                    <a:moveTo>
                      <a:pt x="15" y="2"/>
                    </a:moveTo>
                    <a:lnTo>
                      <a:pt x="42" y="33"/>
                    </a:lnTo>
                    <a:lnTo>
                      <a:pt x="70" y="65"/>
                    </a:lnTo>
                    <a:lnTo>
                      <a:pt x="67" y="125"/>
                    </a:lnTo>
                    <a:lnTo>
                      <a:pt x="58" y="133"/>
                    </a:lnTo>
                    <a:lnTo>
                      <a:pt x="49" y="125"/>
                    </a:lnTo>
                    <a:lnTo>
                      <a:pt x="39" y="76"/>
                    </a:lnTo>
                    <a:lnTo>
                      <a:pt x="0" y="11"/>
                    </a:lnTo>
                    <a:lnTo>
                      <a:pt x="3" y="0"/>
                    </a:lnTo>
                    <a:lnTo>
                      <a:pt x="15" y="2"/>
                    </a:lnTo>
                    <a:lnTo>
                      <a:pt x="15" y="2"/>
                    </a:lnTo>
                    <a:close/>
                  </a:path>
                </a:pathLst>
              </a:custGeom>
              <a:solidFill>
                <a:srgbClr val="000000"/>
              </a:solidFill>
              <a:ln w="9525">
                <a:noFill/>
                <a:round/>
                <a:headEnd/>
                <a:tailEnd/>
              </a:ln>
            </p:spPr>
            <p:txBody>
              <a:bodyPr/>
              <a:lstStyle/>
              <a:p>
                <a:endParaRPr lang="en-US">
                  <a:solidFill>
                    <a:prstClr val="black"/>
                  </a:solidFill>
                </a:endParaRPr>
              </a:p>
            </p:txBody>
          </p:sp>
          <p:sp>
            <p:nvSpPr>
              <p:cNvPr id="10298" name="Freeform 58"/>
              <p:cNvSpPr>
                <a:spLocks/>
              </p:cNvSpPr>
              <p:nvPr/>
            </p:nvSpPr>
            <p:spPr bwMode="auto">
              <a:xfrm>
                <a:off x="435" y="3499"/>
                <a:ext cx="48" cy="95"/>
              </a:xfrm>
              <a:custGeom>
                <a:avLst/>
                <a:gdLst/>
                <a:ahLst/>
                <a:cxnLst>
                  <a:cxn ang="0">
                    <a:pos x="13" y="0"/>
                  </a:cxn>
                  <a:cxn ang="0">
                    <a:pos x="66" y="53"/>
                  </a:cxn>
                  <a:cxn ang="0">
                    <a:pos x="84" y="84"/>
                  </a:cxn>
                  <a:cxn ang="0">
                    <a:pos x="105" y="117"/>
                  </a:cxn>
                  <a:cxn ang="0">
                    <a:pos x="120" y="137"/>
                  </a:cxn>
                  <a:cxn ang="0">
                    <a:pos x="134" y="156"/>
                  </a:cxn>
                  <a:cxn ang="0">
                    <a:pos x="162" y="189"/>
                  </a:cxn>
                  <a:cxn ang="0">
                    <a:pos x="194" y="268"/>
                  </a:cxn>
                  <a:cxn ang="0">
                    <a:pos x="193" y="342"/>
                  </a:cxn>
                  <a:cxn ang="0">
                    <a:pos x="183" y="355"/>
                  </a:cxn>
                  <a:cxn ang="0">
                    <a:pos x="174" y="370"/>
                  </a:cxn>
                  <a:cxn ang="0">
                    <a:pos x="164" y="378"/>
                  </a:cxn>
                  <a:cxn ang="0">
                    <a:pos x="157" y="368"/>
                  </a:cxn>
                  <a:cxn ang="0">
                    <a:pos x="152" y="337"/>
                  </a:cxn>
                  <a:cxn ang="0">
                    <a:pos x="152" y="318"/>
                  </a:cxn>
                  <a:cxn ang="0">
                    <a:pos x="152" y="311"/>
                  </a:cxn>
                  <a:cxn ang="0">
                    <a:pos x="152" y="302"/>
                  </a:cxn>
                  <a:cxn ang="0">
                    <a:pos x="152" y="295"/>
                  </a:cxn>
                  <a:cxn ang="0">
                    <a:pos x="152" y="288"/>
                  </a:cxn>
                  <a:cxn ang="0">
                    <a:pos x="152" y="269"/>
                  </a:cxn>
                  <a:cxn ang="0">
                    <a:pos x="146" y="228"/>
                  </a:cxn>
                  <a:cxn ang="0">
                    <a:pos x="132" y="194"/>
                  </a:cxn>
                  <a:cxn ang="0">
                    <a:pos x="114" y="162"/>
                  </a:cxn>
                  <a:cxn ang="0">
                    <a:pos x="90" y="126"/>
                  </a:cxn>
                  <a:cxn ang="0">
                    <a:pos x="52" y="66"/>
                  </a:cxn>
                  <a:cxn ang="0">
                    <a:pos x="32" y="38"/>
                  </a:cxn>
                  <a:cxn ang="0">
                    <a:pos x="3" y="14"/>
                  </a:cxn>
                  <a:cxn ang="0">
                    <a:pos x="0" y="1"/>
                  </a:cxn>
                  <a:cxn ang="0">
                    <a:pos x="13" y="0"/>
                  </a:cxn>
                  <a:cxn ang="0">
                    <a:pos x="13" y="0"/>
                  </a:cxn>
                </a:cxnLst>
                <a:rect l="0" t="0" r="r" b="b"/>
                <a:pathLst>
                  <a:path w="194" h="378">
                    <a:moveTo>
                      <a:pt x="13" y="0"/>
                    </a:moveTo>
                    <a:lnTo>
                      <a:pt x="66" y="53"/>
                    </a:lnTo>
                    <a:lnTo>
                      <a:pt x="84" y="84"/>
                    </a:lnTo>
                    <a:lnTo>
                      <a:pt x="105" y="117"/>
                    </a:lnTo>
                    <a:lnTo>
                      <a:pt x="120" y="137"/>
                    </a:lnTo>
                    <a:lnTo>
                      <a:pt x="134" y="156"/>
                    </a:lnTo>
                    <a:lnTo>
                      <a:pt x="162" y="189"/>
                    </a:lnTo>
                    <a:lnTo>
                      <a:pt x="194" y="268"/>
                    </a:lnTo>
                    <a:lnTo>
                      <a:pt x="193" y="342"/>
                    </a:lnTo>
                    <a:lnTo>
                      <a:pt x="183" y="355"/>
                    </a:lnTo>
                    <a:lnTo>
                      <a:pt x="174" y="370"/>
                    </a:lnTo>
                    <a:lnTo>
                      <a:pt x="164" y="378"/>
                    </a:lnTo>
                    <a:lnTo>
                      <a:pt x="157" y="368"/>
                    </a:lnTo>
                    <a:lnTo>
                      <a:pt x="152" y="337"/>
                    </a:lnTo>
                    <a:lnTo>
                      <a:pt x="152" y="318"/>
                    </a:lnTo>
                    <a:lnTo>
                      <a:pt x="152" y="311"/>
                    </a:lnTo>
                    <a:lnTo>
                      <a:pt x="152" y="302"/>
                    </a:lnTo>
                    <a:lnTo>
                      <a:pt x="152" y="295"/>
                    </a:lnTo>
                    <a:lnTo>
                      <a:pt x="152" y="288"/>
                    </a:lnTo>
                    <a:lnTo>
                      <a:pt x="152" y="269"/>
                    </a:lnTo>
                    <a:lnTo>
                      <a:pt x="146" y="228"/>
                    </a:lnTo>
                    <a:lnTo>
                      <a:pt x="132" y="194"/>
                    </a:lnTo>
                    <a:lnTo>
                      <a:pt x="114" y="162"/>
                    </a:lnTo>
                    <a:lnTo>
                      <a:pt x="90" y="126"/>
                    </a:lnTo>
                    <a:lnTo>
                      <a:pt x="52" y="66"/>
                    </a:lnTo>
                    <a:lnTo>
                      <a:pt x="32" y="38"/>
                    </a:lnTo>
                    <a:lnTo>
                      <a:pt x="3" y="14"/>
                    </a:lnTo>
                    <a:lnTo>
                      <a:pt x="0" y="1"/>
                    </a:lnTo>
                    <a:lnTo>
                      <a:pt x="13" y="0"/>
                    </a:lnTo>
                    <a:lnTo>
                      <a:pt x="13" y="0"/>
                    </a:lnTo>
                    <a:close/>
                  </a:path>
                </a:pathLst>
              </a:custGeom>
              <a:solidFill>
                <a:srgbClr val="000000"/>
              </a:solidFill>
              <a:ln w="9525">
                <a:noFill/>
                <a:round/>
                <a:headEnd/>
                <a:tailEnd/>
              </a:ln>
            </p:spPr>
            <p:txBody>
              <a:bodyPr/>
              <a:lstStyle/>
              <a:p>
                <a:endParaRPr lang="en-US">
                  <a:solidFill>
                    <a:prstClr val="black"/>
                  </a:solidFill>
                </a:endParaRPr>
              </a:p>
            </p:txBody>
          </p:sp>
          <p:sp>
            <p:nvSpPr>
              <p:cNvPr id="10299" name="Freeform 59"/>
              <p:cNvSpPr>
                <a:spLocks/>
              </p:cNvSpPr>
              <p:nvPr/>
            </p:nvSpPr>
            <p:spPr bwMode="auto">
              <a:xfrm>
                <a:off x="451" y="3565"/>
                <a:ext cx="41" cy="102"/>
              </a:xfrm>
              <a:custGeom>
                <a:avLst/>
                <a:gdLst/>
                <a:ahLst/>
                <a:cxnLst>
                  <a:cxn ang="0">
                    <a:pos x="13" y="0"/>
                  </a:cxn>
                  <a:cxn ang="0">
                    <a:pos x="61" y="34"/>
                  </a:cxn>
                  <a:cxn ang="0">
                    <a:pos x="104" y="76"/>
                  </a:cxn>
                  <a:cxn ang="0">
                    <a:pos x="151" y="154"/>
                  </a:cxn>
                  <a:cxn ang="0">
                    <a:pos x="157" y="184"/>
                  </a:cxn>
                  <a:cxn ang="0">
                    <a:pos x="163" y="261"/>
                  </a:cxn>
                  <a:cxn ang="0">
                    <a:pos x="156" y="298"/>
                  </a:cxn>
                  <a:cxn ang="0">
                    <a:pos x="144" y="338"/>
                  </a:cxn>
                  <a:cxn ang="0">
                    <a:pos x="130" y="360"/>
                  </a:cxn>
                  <a:cxn ang="0">
                    <a:pos x="114" y="377"/>
                  </a:cxn>
                  <a:cxn ang="0">
                    <a:pos x="76" y="409"/>
                  </a:cxn>
                  <a:cxn ang="0">
                    <a:pos x="68" y="403"/>
                  </a:cxn>
                  <a:cxn ang="0">
                    <a:pos x="76" y="387"/>
                  </a:cxn>
                  <a:cxn ang="0">
                    <a:pos x="97" y="360"/>
                  </a:cxn>
                  <a:cxn ang="0">
                    <a:pos x="110" y="325"/>
                  </a:cxn>
                  <a:cxn ang="0">
                    <a:pos x="129" y="258"/>
                  </a:cxn>
                  <a:cxn ang="0">
                    <a:pos x="126" y="188"/>
                  </a:cxn>
                  <a:cxn ang="0">
                    <a:pos x="118" y="163"/>
                  </a:cxn>
                  <a:cxn ang="0">
                    <a:pos x="103" y="128"/>
                  </a:cxn>
                  <a:cxn ang="0">
                    <a:pos x="79" y="98"/>
                  </a:cxn>
                  <a:cxn ang="0">
                    <a:pos x="45" y="53"/>
                  </a:cxn>
                  <a:cxn ang="0">
                    <a:pos x="29" y="32"/>
                  </a:cxn>
                  <a:cxn ang="0">
                    <a:pos x="4" y="15"/>
                  </a:cxn>
                  <a:cxn ang="0">
                    <a:pos x="0" y="2"/>
                  </a:cxn>
                  <a:cxn ang="0">
                    <a:pos x="13" y="0"/>
                  </a:cxn>
                  <a:cxn ang="0">
                    <a:pos x="13" y="0"/>
                  </a:cxn>
                </a:cxnLst>
                <a:rect l="0" t="0" r="r" b="b"/>
                <a:pathLst>
                  <a:path w="163" h="409">
                    <a:moveTo>
                      <a:pt x="13" y="0"/>
                    </a:moveTo>
                    <a:lnTo>
                      <a:pt x="61" y="34"/>
                    </a:lnTo>
                    <a:lnTo>
                      <a:pt x="104" y="76"/>
                    </a:lnTo>
                    <a:lnTo>
                      <a:pt x="151" y="154"/>
                    </a:lnTo>
                    <a:lnTo>
                      <a:pt x="157" y="184"/>
                    </a:lnTo>
                    <a:lnTo>
                      <a:pt x="163" y="261"/>
                    </a:lnTo>
                    <a:lnTo>
                      <a:pt x="156" y="298"/>
                    </a:lnTo>
                    <a:lnTo>
                      <a:pt x="144" y="338"/>
                    </a:lnTo>
                    <a:lnTo>
                      <a:pt x="130" y="360"/>
                    </a:lnTo>
                    <a:lnTo>
                      <a:pt x="114" y="377"/>
                    </a:lnTo>
                    <a:lnTo>
                      <a:pt x="76" y="409"/>
                    </a:lnTo>
                    <a:lnTo>
                      <a:pt x="68" y="403"/>
                    </a:lnTo>
                    <a:lnTo>
                      <a:pt x="76" y="387"/>
                    </a:lnTo>
                    <a:lnTo>
                      <a:pt x="97" y="360"/>
                    </a:lnTo>
                    <a:lnTo>
                      <a:pt x="110" y="325"/>
                    </a:lnTo>
                    <a:lnTo>
                      <a:pt x="129" y="258"/>
                    </a:lnTo>
                    <a:lnTo>
                      <a:pt x="126" y="188"/>
                    </a:lnTo>
                    <a:lnTo>
                      <a:pt x="118" y="163"/>
                    </a:lnTo>
                    <a:lnTo>
                      <a:pt x="103" y="128"/>
                    </a:lnTo>
                    <a:lnTo>
                      <a:pt x="79" y="98"/>
                    </a:lnTo>
                    <a:lnTo>
                      <a:pt x="45" y="53"/>
                    </a:lnTo>
                    <a:lnTo>
                      <a:pt x="29" y="32"/>
                    </a:lnTo>
                    <a:lnTo>
                      <a:pt x="4" y="15"/>
                    </a:lnTo>
                    <a:lnTo>
                      <a:pt x="0" y="2"/>
                    </a:lnTo>
                    <a:lnTo>
                      <a:pt x="13" y="0"/>
                    </a:lnTo>
                    <a:lnTo>
                      <a:pt x="13" y="0"/>
                    </a:lnTo>
                    <a:close/>
                  </a:path>
                </a:pathLst>
              </a:custGeom>
              <a:solidFill>
                <a:srgbClr val="000000"/>
              </a:solidFill>
              <a:ln w="9525">
                <a:noFill/>
                <a:round/>
                <a:headEnd/>
                <a:tailEnd/>
              </a:ln>
            </p:spPr>
            <p:txBody>
              <a:bodyPr/>
              <a:lstStyle/>
              <a:p>
                <a:endParaRPr lang="en-US">
                  <a:solidFill>
                    <a:prstClr val="black"/>
                  </a:solidFill>
                </a:endParaRPr>
              </a:p>
            </p:txBody>
          </p:sp>
          <p:sp>
            <p:nvSpPr>
              <p:cNvPr id="10300" name="Freeform 60"/>
              <p:cNvSpPr>
                <a:spLocks/>
              </p:cNvSpPr>
              <p:nvPr/>
            </p:nvSpPr>
            <p:spPr bwMode="auto">
              <a:xfrm>
                <a:off x="436" y="3579"/>
                <a:ext cx="17" cy="45"/>
              </a:xfrm>
              <a:custGeom>
                <a:avLst/>
                <a:gdLst/>
                <a:ahLst/>
                <a:cxnLst>
                  <a:cxn ang="0">
                    <a:pos x="40" y="4"/>
                  </a:cxn>
                  <a:cxn ang="0">
                    <a:pos x="63" y="55"/>
                  </a:cxn>
                  <a:cxn ang="0">
                    <a:pos x="67" y="108"/>
                  </a:cxn>
                  <a:cxn ang="0">
                    <a:pos x="58" y="129"/>
                  </a:cxn>
                  <a:cxn ang="0">
                    <a:pos x="46" y="147"/>
                  </a:cxn>
                  <a:cxn ang="0">
                    <a:pos x="12" y="179"/>
                  </a:cxn>
                  <a:cxn ang="0">
                    <a:pos x="0" y="179"/>
                  </a:cxn>
                  <a:cxn ang="0">
                    <a:pos x="0" y="168"/>
                  </a:cxn>
                  <a:cxn ang="0">
                    <a:pos x="17" y="136"/>
                  </a:cxn>
                  <a:cxn ang="0">
                    <a:pos x="25" y="99"/>
                  </a:cxn>
                  <a:cxn ang="0">
                    <a:pos x="24" y="12"/>
                  </a:cxn>
                  <a:cxn ang="0">
                    <a:pos x="27" y="0"/>
                  </a:cxn>
                  <a:cxn ang="0">
                    <a:pos x="40" y="4"/>
                  </a:cxn>
                  <a:cxn ang="0">
                    <a:pos x="40" y="4"/>
                  </a:cxn>
                </a:cxnLst>
                <a:rect l="0" t="0" r="r" b="b"/>
                <a:pathLst>
                  <a:path w="67" h="179">
                    <a:moveTo>
                      <a:pt x="40" y="4"/>
                    </a:moveTo>
                    <a:lnTo>
                      <a:pt x="63" y="55"/>
                    </a:lnTo>
                    <a:lnTo>
                      <a:pt x="67" y="108"/>
                    </a:lnTo>
                    <a:lnTo>
                      <a:pt x="58" y="129"/>
                    </a:lnTo>
                    <a:lnTo>
                      <a:pt x="46" y="147"/>
                    </a:lnTo>
                    <a:lnTo>
                      <a:pt x="12" y="179"/>
                    </a:lnTo>
                    <a:lnTo>
                      <a:pt x="0" y="179"/>
                    </a:lnTo>
                    <a:lnTo>
                      <a:pt x="0" y="168"/>
                    </a:lnTo>
                    <a:lnTo>
                      <a:pt x="17" y="136"/>
                    </a:lnTo>
                    <a:lnTo>
                      <a:pt x="25" y="99"/>
                    </a:lnTo>
                    <a:lnTo>
                      <a:pt x="24" y="12"/>
                    </a:lnTo>
                    <a:lnTo>
                      <a:pt x="27" y="0"/>
                    </a:lnTo>
                    <a:lnTo>
                      <a:pt x="40" y="4"/>
                    </a:lnTo>
                    <a:lnTo>
                      <a:pt x="40" y="4"/>
                    </a:lnTo>
                    <a:close/>
                  </a:path>
                </a:pathLst>
              </a:custGeom>
              <a:solidFill>
                <a:srgbClr val="000000"/>
              </a:solidFill>
              <a:ln w="9525">
                <a:noFill/>
                <a:round/>
                <a:headEnd/>
                <a:tailEnd/>
              </a:ln>
            </p:spPr>
            <p:txBody>
              <a:bodyPr/>
              <a:lstStyle/>
              <a:p>
                <a:endParaRPr lang="en-US">
                  <a:solidFill>
                    <a:prstClr val="black"/>
                  </a:solidFill>
                </a:endParaRPr>
              </a:p>
            </p:txBody>
          </p:sp>
          <p:sp>
            <p:nvSpPr>
              <p:cNvPr id="10301" name="Freeform 61"/>
              <p:cNvSpPr>
                <a:spLocks/>
              </p:cNvSpPr>
              <p:nvPr/>
            </p:nvSpPr>
            <p:spPr bwMode="auto">
              <a:xfrm>
                <a:off x="440" y="3634"/>
                <a:ext cx="34" cy="74"/>
              </a:xfrm>
              <a:custGeom>
                <a:avLst/>
                <a:gdLst/>
                <a:ahLst/>
                <a:cxnLst>
                  <a:cxn ang="0">
                    <a:pos x="12" y="0"/>
                  </a:cxn>
                  <a:cxn ang="0">
                    <a:pos x="116" y="87"/>
                  </a:cxn>
                  <a:cxn ang="0">
                    <a:pos x="135" y="161"/>
                  </a:cxn>
                  <a:cxn ang="0">
                    <a:pos x="132" y="198"/>
                  </a:cxn>
                  <a:cxn ang="0">
                    <a:pos x="121" y="239"/>
                  </a:cxn>
                  <a:cxn ang="0">
                    <a:pos x="110" y="265"/>
                  </a:cxn>
                  <a:cxn ang="0">
                    <a:pos x="92" y="287"/>
                  </a:cxn>
                  <a:cxn ang="0">
                    <a:pos x="76" y="294"/>
                  </a:cxn>
                  <a:cxn ang="0">
                    <a:pos x="61" y="289"/>
                  </a:cxn>
                  <a:cxn ang="0">
                    <a:pos x="60" y="261"/>
                  </a:cxn>
                  <a:cxn ang="0">
                    <a:pos x="81" y="227"/>
                  </a:cxn>
                  <a:cxn ang="0">
                    <a:pos x="93" y="192"/>
                  </a:cxn>
                  <a:cxn ang="0">
                    <a:pos x="104" y="160"/>
                  </a:cxn>
                  <a:cxn ang="0">
                    <a:pos x="108" y="128"/>
                  </a:cxn>
                  <a:cxn ang="0">
                    <a:pos x="99" y="95"/>
                  </a:cxn>
                  <a:cxn ang="0">
                    <a:pos x="81" y="66"/>
                  </a:cxn>
                  <a:cxn ang="0">
                    <a:pos x="60" y="46"/>
                  </a:cxn>
                  <a:cxn ang="0">
                    <a:pos x="33" y="30"/>
                  </a:cxn>
                  <a:cxn ang="0">
                    <a:pos x="3" y="13"/>
                  </a:cxn>
                  <a:cxn ang="0">
                    <a:pos x="0" y="2"/>
                  </a:cxn>
                  <a:cxn ang="0">
                    <a:pos x="12" y="0"/>
                  </a:cxn>
                  <a:cxn ang="0">
                    <a:pos x="12" y="0"/>
                  </a:cxn>
                </a:cxnLst>
                <a:rect l="0" t="0" r="r" b="b"/>
                <a:pathLst>
                  <a:path w="135" h="294">
                    <a:moveTo>
                      <a:pt x="12" y="0"/>
                    </a:moveTo>
                    <a:lnTo>
                      <a:pt x="116" y="87"/>
                    </a:lnTo>
                    <a:lnTo>
                      <a:pt x="135" y="161"/>
                    </a:lnTo>
                    <a:lnTo>
                      <a:pt x="132" y="198"/>
                    </a:lnTo>
                    <a:lnTo>
                      <a:pt x="121" y="239"/>
                    </a:lnTo>
                    <a:lnTo>
                      <a:pt x="110" y="265"/>
                    </a:lnTo>
                    <a:lnTo>
                      <a:pt x="92" y="287"/>
                    </a:lnTo>
                    <a:lnTo>
                      <a:pt x="76" y="294"/>
                    </a:lnTo>
                    <a:lnTo>
                      <a:pt x="61" y="289"/>
                    </a:lnTo>
                    <a:lnTo>
                      <a:pt x="60" y="261"/>
                    </a:lnTo>
                    <a:lnTo>
                      <a:pt x="81" y="227"/>
                    </a:lnTo>
                    <a:lnTo>
                      <a:pt x="93" y="192"/>
                    </a:lnTo>
                    <a:lnTo>
                      <a:pt x="104" y="160"/>
                    </a:lnTo>
                    <a:lnTo>
                      <a:pt x="108" y="128"/>
                    </a:lnTo>
                    <a:lnTo>
                      <a:pt x="99" y="95"/>
                    </a:lnTo>
                    <a:lnTo>
                      <a:pt x="81" y="66"/>
                    </a:lnTo>
                    <a:lnTo>
                      <a:pt x="60" y="46"/>
                    </a:lnTo>
                    <a:lnTo>
                      <a:pt x="33" y="30"/>
                    </a:lnTo>
                    <a:lnTo>
                      <a:pt x="3" y="13"/>
                    </a:lnTo>
                    <a:lnTo>
                      <a:pt x="0" y="2"/>
                    </a:lnTo>
                    <a:lnTo>
                      <a:pt x="12" y="0"/>
                    </a:lnTo>
                    <a:lnTo>
                      <a:pt x="12" y="0"/>
                    </a:lnTo>
                    <a:close/>
                  </a:path>
                </a:pathLst>
              </a:custGeom>
              <a:solidFill>
                <a:srgbClr val="000000"/>
              </a:solidFill>
              <a:ln w="9525">
                <a:noFill/>
                <a:round/>
                <a:headEnd/>
                <a:tailEnd/>
              </a:ln>
            </p:spPr>
            <p:txBody>
              <a:bodyPr/>
              <a:lstStyle/>
              <a:p>
                <a:endParaRPr lang="en-US">
                  <a:solidFill>
                    <a:prstClr val="black"/>
                  </a:solidFill>
                </a:endParaRPr>
              </a:p>
            </p:txBody>
          </p:sp>
          <p:sp>
            <p:nvSpPr>
              <p:cNvPr id="10302" name="Freeform 62"/>
              <p:cNvSpPr>
                <a:spLocks/>
              </p:cNvSpPr>
              <p:nvPr/>
            </p:nvSpPr>
            <p:spPr bwMode="auto">
              <a:xfrm>
                <a:off x="437" y="3644"/>
                <a:ext cx="16" cy="37"/>
              </a:xfrm>
              <a:custGeom>
                <a:avLst/>
                <a:gdLst/>
                <a:ahLst/>
                <a:cxnLst>
                  <a:cxn ang="0">
                    <a:pos x="16" y="2"/>
                  </a:cxn>
                  <a:cxn ang="0">
                    <a:pos x="63" y="108"/>
                  </a:cxn>
                  <a:cxn ang="0">
                    <a:pos x="49" y="127"/>
                  </a:cxn>
                  <a:cxn ang="0">
                    <a:pos x="35" y="145"/>
                  </a:cxn>
                  <a:cxn ang="0">
                    <a:pos x="24" y="150"/>
                  </a:cxn>
                  <a:cxn ang="0">
                    <a:pos x="19" y="139"/>
                  </a:cxn>
                  <a:cxn ang="0">
                    <a:pos x="26" y="101"/>
                  </a:cxn>
                  <a:cxn ang="0">
                    <a:pos x="20" y="54"/>
                  </a:cxn>
                  <a:cxn ang="0">
                    <a:pos x="0" y="11"/>
                  </a:cxn>
                  <a:cxn ang="0">
                    <a:pos x="5" y="0"/>
                  </a:cxn>
                  <a:cxn ang="0">
                    <a:pos x="16" y="2"/>
                  </a:cxn>
                  <a:cxn ang="0">
                    <a:pos x="16" y="2"/>
                  </a:cxn>
                </a:cxnLst>
                <a:rect l="0" t="0" r="r" b="b"/>
                <a:pathLst>
                  <a:path w="63" h="150">
                    <a:moveTo>
                      <a:pt x="16" y="2"/>
                    </a:moveTo>
                    <a:lnTo>
                      <a:pt x="63" y="108"/>
                    </a:lnTo>
                    <a:lnTo>
                      <a:pt x="49" y="127"/>
                    </a:lnTo>
                    <a:lnTo>
                      <a:pt x="35" y="145"/>
                    </a:lnTo>
                    <a:lnTo>
                      <a:pt x="24" y="150"/>
                    </a:lnTo>
                    <a:lnTo>
                      <a:pt x="19" y="139"/>
                    </a:lnTo>
                    <a:lnTo>
                      <a:pt x="26" y="101"/>
                    </a:lnTo>
                    <a:lnTo>
                      <a:pt x="20" y="54"/>
                    </a:lnTo>
                    <a:lnTo>
                      <a:pt x="0" y="11"/>
                    </a:lnTo>
                    <a:lnTo>
                      <a:pt x="5" y="0"/>
                    </a:lnTo>
                    <a:lnTo>
                      <a:pt x="16" y="2"/>
                    </a:lnTo>
                    <a:lnTo>
                      <a:pt x="16" y="2"/>
                    </a:lnTo>
                    <a:close/>
                  </a:path>
                </a:pathLst>
              </a:custGeom>
              <a:solidFill>
                <a:srgbClr val="000000"/>
              </a:solidFill>
              <a:ln w="9525">
                <a:noFill/>
                <a:round/>
                <a:headEnd/>
                <a:tailEnd/>
              </a:ln>
            </p:spPr>
            <p:txBody>
              <a:bodyPr/>
              <a:lstStyle/>
              <a:p>
                <a:endParaRPr lang="en-US">
                  <a:solidFill>
                    <a:prstClr val="black"/>
                  </a:solidFill>
                </a:endParaRPr>
              </a:p>
            </p:txBody>
          </p:sp>
          <p:sp>
            <p:nvSpPr>
              <p:cNvPr id="10303" name="Freeform 63"/>
              <p:cNvSpPr>
                <a:spLocks/>
              </p:cNvSpPr>
              <p:nvPr/>
            </p:nvSpPr>
            <p:spPr bwMode="auto">
              <a:xfrm>
                <a:off x="384" y="3703"/>
                <a:ext cx="85" cy="72"/>
              </a:xfrm>
              <a:custGeom>
                <a:avLst/>
                <a:gdLst/>
                <a:ahLst/>
                <a:cxnLst>
                  <a:cxn ang="0">
                    <a:pos x="276" y="0"/>
                  </a:cxn>
                  <a:cxn ang="0">
                    <a:pos x="310" y="25"/>
                  </a:cxn>
                  <a:cxn ang="0">
                    <a:pos x="331" y="56"/>
                  </a:cxn>
                  <a:cxn ang="0">
                    <a:pos x="339" y="135"/>
                  </a:cxn>
                  <a:cxn ang="0">
                    <a:pos x="323" y="168"/>
                  </a:cxn>
                  <a:cxn ang="0">
                    <a:pos x="302" y="193"/>
                  </a:cxn>
                  <a:cxn ang="0">
                    <a:pos x="284" y="218"/>
                  </a:cxn>
                  <a:cxn ang="0">
                    <a:pos x="259" y="241"/>
                  </a:cxn>
                  <a:cxn ang="0">
                    <a:pos x="233" y="263"/>
                  </a:cxn>
                  <a:cxn ang="0">
                    <a:pos x="206" y="278"/>
                  </a:cxn>
                  <a:cxn ang="0">
                    <a:pos x="145" y="289"/>
                  </a:cxn>
                  <a:cxn ang="0">
                    <a:pos x="7" y="279"/>
                  </a:cxn>
                  <a:cxn ang="0">
                    <a:pos x="0" y="269"/>
                  </a:cxn>
                  <a:cxn ang="0">
                    <a:pos x="8" y="262"/>
                  </a:cxn>
                  <a:cxn ang="0">
                    <a:pos x="128" y="262"/>
                  </a:cxn>
                  <a:cxn ang="0">
                    <a:pos x="180" y="246"/>
                  </a:cxn>
                  <a:cxn ang="0">
                    <a:pos x="226" y="211"/>
                  </a:cxn>
                  <a:cxn ang="0">
                    <a:pos x="253" y="193"/>
                  </a:cxn>
                  <a:cxn ang="0">
                    <a:pos x="284" y="148"/>
                  </a:cxn>
                  <a:cxn ang="0">
                    <a:pos x="296" y="121"/>
                  </a:cxn>
                  <a:cxn ang="0">
                    <a:pos x="298" y="62"/>
                  </a:cxn>
                  <a:cxn ang="0">
                    <a:pos x="289" y="37"/>
                  </a:cxn>
                  <a:cxn ang="0">
                    <a:pos x="265" y="19"/>
                  </a:cxn>
                  <a:cxn ang="0">
                    <a:pos x="261" y="4"/>
                  </a:cxn>
                  <a:cxn ang="0">
                    <a:pos x="276" y="0"/>
                  </a:cxn>
                  <a:cxn ang="0">
                    <a:pos x="276" y="0"/>
                  </a:cxn>
                </a:cxnLst>
                <a:rect l="0" t="0" r="r" b="b"/>
                <a:pathLst>
                  <a:path w="339" h="289">
                    <a:moveTo>
                      <a:pt x="276" y="0"/>
                    </a:moveTo>
                    <a:lnTo>
                      <a:pt x="310" y="25"/>
                    </a:lnTo>
                    <a:lnTo>
                      <a:pt x="331" y="56"/>
                    </a:lnTo>
                    <a:lnTo>
                      <a:pt x="339" y="135"/>
                    </a:lnTo>
                    <a:lnTo>
                      <a:pt x="323" y="168"/>
                    </a:lnTo>
                    <a:lnTo>
                      <a:pt x="302" y="193"/>
                    </a:lnTo>
                    <a:lnTo>
                      <a:pt x="284" y="218"/>
                    </a:lnTo>
                    <a:lnTo>
                      <a:pt x="259" y="241"/>
                    </a:lnTo>
                    <a:lnTo>
                      <a:pt x="233" y="263"/>
                    </a:lnTo>
                    <a:lnTo>
                      <a:pt x="206" y="278"/>
                    </a:lnTo>
                    <a:lnTo>
                      <a:pt x="145" y="289"/>
                    </a:lnTo>
                    <a:lnTo>
                      <a:pt x="7" y="279"/>
                    </a:lnTo>
                    <a:lnTo>
                      <a:pt x="0" y="269"/>
                    </a:lnTo>
                    <a:lnTo>
                      <a:pt x="8" y="262"/>
                    </a:lnTo>
                    <a:lnTo>
                      <a:pt x="128" y="262"/>
                    </a:lnTo>
                    <a:lnTo>
                      <a:pt x="180" y="246"/>
                    </a:lnTo>
                    <a:lnTo>
                      <a:pt x="226" y="211"/>
                    </a:lnTo>
                    <a:lnTo>
                      <a:pt x="253" y="193"/>
                    </a:lnTo>
                    <a:lnTo>
                      <a:pt x="284" y="148"/>
                    </a:lnTo>
                    <a:lnTo>
                      <a:pt x="296" y="121"/>
                    </a:lnTo>
                    <a:lnTo>
                      <a:pt x="298" y="62"/>
                    </a:lnTo>
                    <a:lnTo>
                      <a:pt x="289" y="37"/>
                    </a:lnTo>
                    <a:lnTo>
                      <a:pt x="265" y="19"/>
                    </a:lnTo>
                    <a:lnTo>
                      <a:pt x="261" y="4"/>
                    </a:lnTo>
                    <a:lnTo>
                      <a:pt x="276" y="0"/>
                    </a:lnTo>
                    <a:lnTo>
                      <a:pt x="276" y="0"/>
                    </a:lnTo>
                    <a:close/>
                  </a:path>
                </a:pathLst>
              </a:custGeom>
              <a:solidFill>
                <a:srgbClr val="000000"/>
              </a:solidFill>
              <a:ln w="9525">
                <a:noFill/>
                <a:round/>
                <a:headEnd/>
                <a:tailEnd/>
              </a:ln>
            </p:spPr>
            <p:txBody>
              <a:bodyPr/>
              <a:lstStyle/>
              <a:p>
                <a:endParaRPr lang="en-US">
                  <a:solidFill>
                    <a:prstClr val="black"/>
                  </a:solidFill>
                </a:endParaRPr>
              </a:p>
            </p:txBody>
          </p:sp>
          <p:sp>
            <p:nvSpPr>
              <p:cNvPr id="10304" name="Freeform 64"/>
              <p:cNvSpPr>
                <a:spLocks/>
              </p:cNvSpPr>
              <p:nvPr/>
            </p:nvSpPr>
            <p:spPr bwMode="auto">
              <a:xfrm>
                <a:off x="164" y="3712"/>
                <a:ext cx="150" cy="196"/>
              </a:xfrm>
              <a:custGeom>
                <a:avLst/>
                <a:gdLst/>
                <a:ahLst/>
                <a:cxnLst>
                  <a:cxn ang="0">
                    <a:pos x="182" y="21"/>
                  </a:cxn>
                  <a:cxn ang="0">
                    <a:pos x="85" y="79"/>
                  </a:cxn>
                  <a:cxn ang="0">
                    <a:pos x="45" y="169"/>
                  </a:cxn>
                  <a:cxn ang="0">
                    <a:pos x="32" y="280"/>
                  </a:cxn>
                  <a:cxn ang="0">
                    <a:pos x="60" y="385"/>
                  </a:cxn>
                  <a:cxn ang="0">
                    <a:pos x="143" y="492"/>
                  </a:cxn>
                  <a:cxn ang="0">
                    <a:pos x="273" y="563"/>
                  </a:cxn>
                  <a:cxn ang="0">
                    <a:pos x="381" y="581"/>
                  </a:cxn>
                  <a:cxn ang="0">
                    <a:pos x="448" y="567"/>
                  </a:cxn>
                  <a:cxn ang="0">
                    <a:pos x="507" y="502"/>
                  </a:cxn>
                  <a:cxn ang="0">
                    <a:pos x="589" y="452"/>
                  </a:cxn>
                  <a:cxn ang="0">
                    <a:pos x="600" y="510"/>
                  </a:cxn>
                  <a:cxn ang="0">
                    <a:pos x="560" y="608"/>
                  </a:cxn>
                  <a:cxn ang="0">
                    <a:pos x="521" y="689"/>
                  </a:cxn>
                  <a:cxn ang="0">
                    <a:pos x="337" y="783"/>
                  </a:cxn>
                  <a:cxn ang="0">
                    <a:pos x="297" y="766"/>
                  </a:cxn>
                  <a:cxn ang="0">
                    <a:pos x="405" y="665"/>
                  </a:cxn>
                  <a:cxn ang="0">
                    <a:pos x="376" y="621"/>
                  </a:cxn>
                  <a:cxn ang="0">
                    <a:pos x="247" y="610"/>
                  </a:cxn>
                  <a:cxn ang="0">
                    <a:pos x="124" y="531"/>
                  </a:cxn>
                  <a:cxn ang="0">
                    <a:pos x="42" y="441"/>
                  </a:cxn>
                  <a:cxn ang="0">
                    <a:pos x="0" y="291"/>
                  </a:cxn>
                  <a:cxn ang="0">
                    <a:pos x="2" y="161"/>
                  </a:cxn>
                  <a:cxn ang="0">
                    <a:pos x="39" y="54"/>
                  </a:cxn>
                  <a:cxn ang="0">
                    <a:pos x="85" y="11"/>
                  </a:cxn>
                  <a:cxn ang="0">
                    <a:pos x="139" y="0"/>
                  </a:cxn>
                  <a:cxn ang="0">
                    <a:pos x="182" y="21"/>
                  </a:cxn>
                  <a:cxn ang="0">
                    <a:pos x="182" y="21"/>
                  </a:cxn>
                </a:cxnLst>
                <a:rect l="0" t="0" r="r" b="b"/>
                <a:pathLst>
                  <a:path w="600" h="783">
                    <a:moveTo>
                      <a:pt x="182" y="21"/>
                    </a:moveTo>
                    <a:lnTo>
                      <a:pt x="85" y="79"/>
                    </a:lnTo>
                    <a:lnTo>
                      <a:pt x="45" y="169"/>
                    </a:lnTo>
                    <a:lnTo>
                      <a:pt x="32" y="280"/>
                    </a:lnTo>
                    <a:lnTo>
                      <a:pt x="60" y="385"/>
                    </a:lnTo>
                    <a:lnTo>
                      <a:pt x="143" y="492"/>
                    </a:lnTo>
                    <a:lnTo>
                      <a:pt x="273" y="563"/>
                    </a:lnTo>
                    <a:lnTo>
                      <a:pt x="381" y="581"/>
                    </a:lnTo>
                    <a:lnTo>
                      <a:pt x="448" y="567"/>
                    </a:lnTo>
                    <a:lnTo>
                      <a:pt x="507" y="502"/>
                    </a:lnTo>
                    <a:lnTo>
                      <a:pt x="589" y="452"/>
                    </a:lnTo>
                    <a:lnTo>
                      <a:pt x="600" y="510"/>
                    </a:lnTo>
                    <a:lnTo>
                      <a:pt x="560" y="608"/>
                    </a:lnTo>
                    <a:lnTo>
                      <a:pt x="521" y="689"/>
                    </a:lnTo>
                    <a:lnTo>
                      <a:pt x="337" y="783"/>
                    </a:lnTo>
                    <a:lnTo>
                      <a:pt x="297" y="766"/>
                    </a:lnTo>
                    <a:lnTo>
                      <a:pt x="405" y="665"/>
                    </a:lnTo>
                    <a:lnTo>
                      <a:pt x="376" y="621"/>
                    </a:lnTo>
                    <a:lnTo>
                      <a:pt x="247" y="610"/>
                    </a:lnTo>
                    <a:lnTo>
                      <a:pt x="124" y="531"/>
                    </a:lnTo>
                    <a:lnTo>
                      <a:pt x="42" y="441"/>
                    </a:lnTo>
                    <a:lnTo>
                      <a:pt x="0" y="291"/>
                    </a:lnTo>
                    <a:lnTo>
                      <a:pt x="2" y="161"/>
                    </a:lnTo>
                    <a:lnTo>
                      <a:pt x="39" y="54"/>
                    </a:lnTo>
                    <a:lnTo>
                      <a:pt x="85" y="11"/>
                    </a:lnTo>
                    <a:lnTo>
                      <a:pt x="139" y="0"/>
                    </a:lnTo>
                    <a:lnTo>
                      <a:pt x="182" y="21"/>
                    </a:lnTo>
                    <a:lnTo>
                      <a:pt x="182" y="21"/>
                    </a:lnTo>
                    <a:close/>
                  </a:path>
                </a:pathLst>
              </a:custGeom>
              <a:solidFill>
                <a:srgbClr val="000000"/>
              </a:solidFill>
              <a:ln w="9525">
                <a:noFill/>
                <a:round/>
                <a:headEnd/>
                <a:tailEnd/>
              </a:ln>
            </p:spPr>
            <p:txBody>
              <a:bodyPr/>
              <a:lstStyle/>
              <a:p>
                <a:endParaRPr lang="en-US">
                  <a:solidFill>
                    <a:prstClr val="black"/>
                  </a:solidFill>
                </a:endParaRPr>
              </a:p>
            </p:txBody>
          </p:sp>
          <p:sp>
            <p:nvSpPr>
              <p:cNvPr id="10305" name="Freeform 65"/>
              <p:cNvSpPr>
                <a:spLocks/>
              </p:cNvSpPr>
              <p:nvPr/>
            </p:nvSpPr>
            <p:spPr bwMode="auto">
              <a:xfrm>
                <a:off x="112" y="3706"/>
                <a:ext cx="173" cy="252"/>
              </a:xfrm>
              <a:custGeom>
                <a:avLst/>
                <a:gdLst/>
                <a:ahLst/>
                <a:cxnLst>
                  <a:cxn ang="0">
                    <a:pos x="301" y="14"/>
                  </a:cxn>
                  <a:cxn ang="0">
                    <a:pos x="208" y="38"/>
                  </a:cxn>
                  <a:cxn ang="0">
                    <a:pos x="179" y="0"/>
                  </a:cxn>
                  <a:cxn ang="0">
                    <a:pos x="115" y="2"/>
                  </a:cxn>
                  <a:cxn ang="0">
                    <a:pos x="0" y="43"/>
                  </a:cxn>
                  <a:cxn ang="0">
                    <a:pos x="87" y="49"/>
                  </a:cxn>
                  <a:cxn ang="0">
                    <a:pos x="72" y="104"/>
                  </a:cxn>
                  <a:cxn ang="0">
                    <a:pos x="47" y="218"/>
                  </a:cxn>
                  <a:cxn ang="0">
                    <a:pos x="58" y="333"/>
                  </a:cxn>
                  <a:cxn ang="0">
                    <a:pos x="50" y="481"/>
                  </a:cxn>
                  <a:cxn ang="0">
                    <a:pos x="83" y="592"/>
                  </a:cxn>
                  <a:cxn ang="0">
                    <a:pos x="119" y="675"/>
                  </a:cxn>
                  <a:cxn ang="0">
                    <a:pos x="179" y="748"/>
                  </a:cxn>
                  <a:cxn ang="0">
                    <a:pos x="230" y="834"/>
                  </a:cxn>
                  <a:cxn ang="0">
                    <a:pos x="337" y="898"/>
                  </a:cxn>
                  <a:cxn ang="0">
                    <a:pos x="435" y="930"/>
                  </a:cxn>
                  <a:cxn ang="0">
                    <a:pos x="542" y="930"/>
                  </a:cxn>
                  <a:cxn ang="0">
                    <a:pos x="503" y="1005"/>
                  </a:cxn>
                  <a:cxn ang="0">
                    <a:pos x="651" y="930"/>
                  </a:cxn>
                  <a:cxn ang="0">
                    <a:pos x="690" y="847"/>
                  </a:cxn>
                  <a:cxn ang="0">
                    <a:pos x="664" y="722"/>
                  </a:cxn>
                  <a:cxn ang="0">
                    <a:pos x="636" y="736"/>
                  </a:cxn>
                  <a:cxn ang="0">
                    <a:pos x="640" y="826"/>
                  </a:cxn>
                  <a:cxn ang="0">
                    <a:pos x="578" y="866"/>
                  </a:cxn>
                  <a:cxn ang="0">
                    <a:pos x="414" y="855"/>
                  </a:cxn>
                  <a:cxn ang="0">
                    <a:pos x="284" y="772"/>
                  </a:cxn>
                  <a:cxn ang="0">
                    <a:pos x="222" y="675"/>
                  </a:cxn>
                  <a:cxn ang="0">
                    <a:pos x="132" y="560"/>
                  </a:cxn>
                  <a:cxn ang="0">
                    <a:pos x="100" y="252"/>
                  </a:cxn>
                  <a:cxn ang="0">
                    <a:pos x="132" y="179"/>
                  </a:cxn>
                  <a:cxn ang="0">
                    <a:pos x="190" y="92"/>
                  </a:cxn>
                  <a:cxn ang="0">
                    <a:pos x="211" y="72"/>
                  </a:cxn>
                  <a:cxn ang="0">
                    <a:pos x="301" y="14"/>
                  </a:cxn>
                  <a:cxn ang="0">
                    <a:pos x="301" y="14"/>
                  </a:cxn>
                </a:cxnLst>
                <a:rect l="0" t="0" r="r" b="b"/>
                <a:pathLst>
                  <a:path w="690" h="1005">
                    <a:moveTo>
                      <a:pt x="301" y="14"/>
                    </a:moveTo>
                    <a:lnTo>
                      <a:pt x="208" y="38"/>
                    </a:lnTo>
                    <a:lnTo>
                      <a:pt x="179" y="0"/>
                    </a:lnTo>
                    <a:lnTo>
                      <a:pt x="115" y="2"/>
                    </a:lnTo>
                    <a:lnTo>
                      <a:pt x="0" y="43"/>
                    </a:lnTo>
                    <a:lnTo>
                      <a:pt x="87" y="49"/>
                    </a:lnTo>
                    <a:lnTo>
                      <a:pt x="72" y="104"/>
                    </a:lnTo>
                    <a:lnTo>
                      <a:pt x="47" y="218"/>
                    </a:lnTo>
                    <a:lnTo>
                      <a:pt x="58" y="333"/>
                    </a:lnTo>
                    <a:lnTo>
                      <a:pt x="50" y="481"/>
                    </a:lnTo>
                    <a:lnTo>
                      <a:pt x="83" y="592"/>
                    </a:lnTo>
                    <a:lnTo>
                      <a:pt x="119" y="675"/>
                    </a:lnTo>
                    <a:lnTo>
                      <a:pt x="179" y="748"/>
                    </a:lnTo>
                    <a:lnTo>
                      <a:pt x="230" y="834"/>
                    </a:lnTo>
                    <a:lnTo>
                      <a:pt x="337" y="898"/>
                    </a:lnTo>
                    <a:lnTo>
                      <a:pt x="435" y="930"/>
                    </a:lnTo>
                    <a:lnTo>
                      <a:pt x="542" y="930"/>
                    </a:lnTo>
                    <a:lnTo>
                      <a:pt x="503" y="1005"/>
                    </a:lnTo>
                    <a:lnTo>
                      <a:pt x="651" y="930"/>
                    </a:lnTo>
                    <a:lnTo>
                      <a:pt x="690" y="847"/>
                    </a:lnTo>
                    <a:lnTo>
                      <a:pt x="664" y="722"/>
                    </a:lnTo>
                    <a:lnTo>
                      <a:pt x="636" y="736"/>
                    </a:lnTo>
                    <a:lnTo>
                      <a:pt x="640" y="826"/>
                    </a:lnTo>
                    <a:lnTo>
                      <a:pt x="578" y="866"/>
                    </a:lnTo>
                    <a:lnTo>
                      <a:pt x="414" y="855"/>
                    </a:lnTo>
                    <a:lnTo>
                      <a:pt x="284" y="772"/>
                    </a:lnTo>
                    <a:lnTo>
                      <a:pt x="222" y="675"/>
                    </a:lnTo>
                    <a:lnTo>
                      <a:pt x="132" y="560"/>
                    </a:lnTo>
                    <a:lnTo>
                      <a:pt x="100" y="252"/>
                    </a:lnTo>
                    <a:lnTo>
                      <a:pt x="132" y="179"/>
                    </a:lnTo>
                    <a:lnTo>
                      <a:pt x="190" y="92"/>
                    </a:lnTo>
                    <a:lnTo>
                      <a:pt x="211" y="72"/>
                    </a:lnTo>
                    <a:lnTo>
                      <a:pt x="301" y="14"/>
                    </a:lnTo>
                    <a:lnTo>
                      <a:pt x="301" y="14"/>
                    </a:lnTo>
                    <a:close/>
                  </a:path>
                </a:pathLst>
              </a:custGeom>
              <a:solidFill>
                <a:srgbClr val="000000"/>
              </a:solidFill>
              <a:ln w="9525">
                <a:noFill/>
                <a:round/>
                <a:headEnd/>
                <a:tailEnd/>
              </a:ln>
            </p:spPr>
            <p:txBody>
              <a:bodyPr/>
              <a:lstStyle/>
              <a:p>
                <a:endParaRPr lang="en-US">
                  <a:solidFill>
                    <a:prstClr val="black"/>
                  </a:solidFill>
                </a:endParaRPr>
              </a:p>
            </p:txBody>
          </p:sp>
        </p:grpSp>
        <p:sp>
          <p:nvSpPr>
            <p:cNvPr id="10306" name="Text Box 66"/>
            <p:cNvSpPr txBox="1">
              <a:spLocks noChangeArrowheads="1"/>
            </p:cNvSpPr>
            <p:nvPr/>
          </p:nvSpPr>
          <p:spPr bwMode="auto">
            <a:xfrm>
              <a:off x="1067" y="2515"/>
              <a:ext cx="461" cy="173"/>
            </a:xfrm>
            <a:prstGeom prst="rect">
              <a:avLst/>
            </a:prstGeom>
            <a:noFill/>
            <a:ln w="9525">
              <a:noFill/>
              <a:miter lim="800000"/>
              <a:headEnd/>
              <a:tailEnd/>
            </a:ln>
            <a:effectLst/>
          </p:spPr>
          <p:txBody>
            <a:bodyPr wrap="none">
              <a:spAutoFit/>
            </a:bodyPr>
            <a:lstStyle/>
            <a:p>
              <a:r>
                <a:rPr lang="en-US" sz="1200" b="1">
                  <a:solidFill>
                    <a:prstClr val="black"/>
                  </a:solidFill>
                </a:rPr>
                <a:t>Defects</a:t>
              </a:r>
            </a:p>
          </p:txBody>
        </p:sp>
        <p:sp>
          <p:nvSpPr>
            <p:cNvPr id="10307" name="Text Box 67"/>
            <p:cNvSpPr txBox="1">
              <a:spLocks noChangeArrowheads="1"/>
            </p:cNvSpPr>
            <p:nvPr/>
          </p:nvSpPr>
          <p:spPr bwMode="auto">
            <a:xfrm>
              <a:off x="966" y="2832"/>
              <a:ext cx="590" cy="288"/>
            </a:xfrm>
            <a:prstGeom prst="rect">
              <a:avLst/>
            </a:prstGeom>
            <a:noFill/>
            <a:ln w="9525">
              <a:noFill/>
              <a:miter lim="800000"/>
              <a:headEnd/>
              <a:tailEnd/>
            </a:ln>
            <a:effectLst/>
          </p:spPr>
          <p:txBody>
            <a:bodyPr wrap="none">
              <a:spAutoFit/>
            </a:bodyPr>
            <a:lstStyle/>
            <a:p>
              <a:pPr algn="r"/>
              <a:r>
                <a:rPr lang="en-US" sz="1200" b="1">
                  <a:solidFill>
                    <a:prstClr val="black"/>
                  </a:solidFill>
                </a:rPr>
                <a:t>100% path</a:t>
              </a:r>
            </a:p>
            <a:p>
              <a:pPr algn="r"/>
              <a:r>
                <a:rPr lang="en-US" sz="1200" b="1">
                  <a:solidFill>
                    <a:prstClr val="black"/>
                  </a:solidFill>
                </a:rPr>
                <a:t>coverage</a:t>
              </a:r>
            </a:p>
          </p:txBody>
        </p:sp>
        <p:pic>
          <p:nvPicPr>
            <p:cNvPr id="10308" name="Picture 68" descr="The SLAM Project Logo"/>
            <p:cNvPicPr>
              <a:picLocks noChangeAspect="1" noChangeArrowheads="1"/>
            </p:cNvPicPr>
            <p:nvPr/>
          </p:nvPicPr>
          <p:blipFill>
            <a:blip r:embed="rId6" cstate="print"/>
            <a:srcRect/>
            <a:stretch>
              <a:fillRect/>
            </a:stretch>
          </p:blipFill>
          <p:spPr bwMode="auto">
            <a:xfrm>
              <a:off x="2456" y="2544"/>
              <a:ext cx="816" cy="369"/>
            </a:xfrm>
            <a:prstGeom prst="rect">
              <a:avLst/>
            </a:prstGeom>
            <a:noFill/>
            <a:ln w="9525">
              <a:solidFill>
                <a:schemeClr val="tx1"/>
              </a:solidFill>
              <a:miter lim="800000"/>
              <a:headEnd/>
              <a:tailEnd/>
            </a:ln>
          </p:spPr>
        </p:pic>
      </p:grpSp>
      <p:sp>
        <p:nvSpPr>
          <p:cNvPr id="10311" name="Text Box 71"/>
          <p:cNvSpPr txBox="1">
            <a:spLocks noChangeArrowheads="1"/>
          </p:cNvSpPr>
          <p:nvPr/>
        </p:nvSpPr>
        <p:spPr bwMode="auto">
          <a:xfrm>
            <a:off x="4264963" y="1752600"/>
            <a:ext cx="731547" cy="369332"/>
          </a:xfrm>
          <a:prstGeom prst="rect">
            <a:avLst/>
          </a:prstGeom>
          <a:solidFill>
            <a:schemeClr val="bg1"/>
          </a:solidFill>
          <a:ln w="9525" algn="ctr">
            <a:noFill/>
            <a:miter lim="800000"/>
            <a:headEnd/>
            <a:tailEnd/>
          </a:ln>
          <a:effectLst/>
        </p:spPr>
        <p:txBody>
          <a:bodyPr wrap="none">
            <a:spAutoFit/>
          </a:bodyPr>
          <a:lstStyle/>
          <a:p>
            <a:pPr algn="ctr" eaLnBrk="0" hangingPunct="0"/>
            <a:r>
              <a:rPr lang="en-US" dirty="0" smtClean="0">
                <a:solidFill>
                  <a:prstClr val="black"/>
                </a:solidFill>
                <a:latin typeface="Tahoma" pitchFamily="34" charset="0"/>
              </a:rPr>
              <a:t>Rules</a:t>
            </a:r>
            <a:endParaRPr lang="en-US" dirty="0">
              <a:solidFill>
                <a:prstClr val="black"/>
              </a:solidFill>
              <a:latin typeface="Tahoma" pitchFamily="34" charset="0"/>
            </a:endParaRPr>
          </a:p>
        </p:txBody>
      </p:sp>
      <p:sp>
        <p:nvSpPr>
          <p:cNvPr id="10312" name="Rectangle 72"/>
          <p:cNvSpPr>
            <a:spLocks noChangeArrowheads="1"/>
          </p:cNvSpPr>
          <p:nvPr/>
        </p:nvSpPr>
        <p:spPr bwMode="auto">
          <a:xfrm>
            <a:off x="3956450" y="2590800"/>
            <a:ext cx="2113977" cy="369332"/>
          </a:xfrm>
          <a:prstGeom prst="rect">
            <a:avLst/>
          </a:prstGeom>
          <a:noFill/>
          <a:ln w="9525">
            <a:noFill/>
            <a:miter lim="800000"/>
            <a:headEnd/>
            <a:tailEnd/>
          </a:ln>
          <a:effectLst/>
        </p:spPr>
        <p:txBody>
          <a:bodyPr wrap="none">
            <a:spAutoFit/>
          </a:bodyPr>
          <a:lstStyle/>
          <a:p>
            <a:r>
              <a:rPr lang="en-US" b="1" u="sng" dirty="0">
                <a:solidFill>
                  <a:prstClr val="white"/>
                </a:solidFill>
              </a:rPr>
              <a:t>Static Driver Verifier</a:t>
            </a:r>
          </a:p>
        </p:txBody>
      </p:sp>
      <p:sp>
        <p:nvSpPr>
          <p:cNvPr id="73" name="AutoShape 13"/>
          <p:cNvSpPr>
            <a:spLocks noChangeArrowheads="1"/>
          </p:cNvSpPr>
          <p:nvPr/>
        </p:nvSpPr>
        <p:spPr bwMode="auto">
          <a:xfrm>
            <a:off x="5791200" y="3124200"/>
            <a:ext cx="1554480" cy="640078"/>
          </a:xfrm>
          <a:prstGeom prst="roundRect">
            <a:avLst>
              <a:gd name="adj" fmla="val 16667"/>
            </a:avLst>
          </a:prstGeom>
          <a:solidFill>
            <a:schemeClr val="bg1"/>
          </a:solidFill>
          <a:ln w="9525" algn="ctr">
            <a:solidFill>
              <a:schemeClr val="tx1"/>
            </a:solidFill>
            <a:round/>
            <a:headEnd/>
            <a:tailEnd/>
          </a:ln>
          <a:effectLst/>
        </p:spPr>
        <p:txBody>
          <a:bodyPr wrap="none" anchor="ctr"/>
          <a:lstStyle/>
          <a:p>
            <a:pPr algn="ctr" eaLnBrk="0" hangingPunct="0"/>
            <a:r>
              <a:rPr lang="en-US" sz="1400" dirty="0" smtClean="0">
                <a:solidFill>
                  <a:prstClr val="black"/>
                </a:solidFill>
                <a:latin typeface="Tahoma" pitchFamily="34" charset="0"/>
              </a:rPr>
              <a:t>Environment </a:t>
            </a:r>
          </a:p>
          <a:p>
            <a:pPr algn="ctr" eaLnBrk="0" hangingPunct="0"/>
            <a:r>
              <a:rPr lang="en-US" sz="1400" dirty="0" smtClean="0">
                <a:solidFill>
                  <a:prstClr val="black"/>
                </a:solidFill>
                <a:latin typeface="Tahoma" pitchFamily="34" charset="0"/>
              </a:rPr>
              <a:t>model</a:t>
            </a:r>
            <a:endParaRPr lang="en-US" sz="1400" dirty="0">
              <a:solidFill>
                <a:prstClr val="black"/>
              </a:solidFill>
              <a:latin typeface="Tahoma" pitchFamily="34" charset="0"/>
            </a:endParaRPr>
          </a:p>
        </p:txBody>
      </p:sp>
      <p:sp>
        <p:nvSpPr>
          <p:cNvPr id="83" name="AutoShape 23"/>
          <p:cNvSpPr>
            <a:spLocks noChangeArrowheads="1"/>
          </p:cNvSpPr>
          <p:nvPr/>
        </p:nvSpPr>
        <p:spPr bwMode="auto">
          <a:xfrm rot="13876289">
            <a:off x="5707002" y="3559085"/>
            <a:ext cx="347436" cy="1356491"/>
          </a:xfrm>
          <a:prstGeom prst="upArrow">
            <a:avLst>
              <a:gd name="adj1" fmla="val 43750"/>
              <a:gd name="adj2" fmla="val 64062"/>
            </a:avLst>
          </a:prstGeom>
          <a:solidFill>
            <a:schemeClr val="accent2"/>
          </a:solidFill>
          <a:ln w="9525">
            <a:noFill/>
            <a:miter lim="800000"/>
            <a:headEnd/>
            <a:tailEnd/>
          </a:ln>
          <a:effectLst/>
        </p:spPr>
        <p:txBody>
          <a:bodyPr vert="eaVert" wrap="none" anchor="ctr"/>
          <a:lstStyle/>
          <a:p>
            <a:endParaRPr lang="en-US">
              <a:solidFill>
                <a:prstClr val="black"/>
              </a:solidFill>
            </a:endParaRPr>
          </a:p>
        </p:txBody>
      </p:sp>
      <p:sp>
        <p:nvSpPr>
          <p:cNvPr id="5" name="TextBox 4"/>
          <p:cNvSpPr txBox="1"/>
          <p:nvPr/>
        </p:nvSpPr>
        <p:spPr>
          <a:xfrm>
            <a:off x="414557" y="256674"/>
            <a:ext cx="2447342" cy="1077218"/>
          </a:xfrm>
          <a:prstGeom prst="rect">
            <a:avLst/>
          </a:prstGeom>
          <a:noFill/>
        </p:spPr>
        <p:txBody>
          <a:bodyPr wrap="square" rtlCol="0">
            <a:spAutoFit/>
          </a:bodyPr>
          <a:lstStyle/>
          <a:p>
            <a:pPr algn="ctr"/>
            <a:r>
              <a:rPr lang="en-US" sz="3200" dirty="0" smtClean="0">
                <a:solidFill>
                  <a:prstClr val="black"/>
                </a:solidFill>
              </a:rPr>
              <a:t>Static Driver Verifier</a:t>
            </a:r>
            <a:endParaRPr lang="en-US" sz="3200" dirty="0">
              <a:solidFill>
                <a:prstClr val="black"/>
              </a:solidFill>
            </a:endParaRPr>
          </a:p>
        </p:txBody>
      </p:sp>
      <p:sp>
        <p:nvSpPr>
          <p:cNvPr id="60" name="Rectangle 59"/>
          <p:cNvSpPr/>
          <p:nvPr/>
        </p:nvSpPr>
        <p:spPr>
          <a:xfrm>
            <a:off x="430825" y="5226784"/>
            <a:ext cx="6807162" cy="1631216"/>
          </a:xfrm>
          <a:prstGeom prst="rect">
            <a:avLst/>
          </a:prstGeom>
          <a:solidFill>
            <a:schemeClr val="bg1"/>
          </a:solidFill>
        </p:spPr>
        <p:txBody>
          <a:bodyPr wrap="square">
            <a:spAutoFit/>
          </a:bodyPr>
          <a:lstStyle/>
          <a:p>
            <a:r>
              <a:rPr lang="en-US" sz="2000" i="1" dirty="0" smtClean="0">
                <a:solidFill>
                  <a:schemeClr val="tx1"/>
                </a:solidFill>
              </a:rPr>
              <a:t>“Things like even software verification, this has been the Holy Grail of computer science for many decades but now in some very key areas, for example, driver verification we’re building tools that can do actual proof about the software and how it works in order to guarantee the reliability” Bill Gates</a:t>
            </a:r>
            <a:endParaRPr lang="en-US" sz="2000" dirty="0">
              <a:solidFill>
                <a:schemeClr val="tx1"/>
              </a:solidFill>
            </a:endParaRPr>
          </a:p>
        </p:txBody>
      </p:sp>
    </p:spTree>
    <p:extLst>
      <p:ext uri="{BB962C8B-B14F-4D97-AF65-F5344CB8AC3E}">
        <p14:creationId xmlns:p14="http://schemas.microsoft.com/office/powerpoint/2010/main" val="3111236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SLAM Application</a:t>
            </a:r>
            <a:endParaRPr lang="en-US" dirty="0"/>
          </a:p>
        </p:txBody>
      </p:sp>
      <p:pic>
        <p:nvPicPr>
          <p:cNvPr id="4" name="Picture 3"/>
          <p:cNvPicPr/>
          <p:nvPr/>
        </p:nvPicPr>
        <p:blipFill>
          <a:blip r:embed="rId2" cstate="print"/>
          <a:stretch>
            <a:fillRect/>
          </a:stretch>
        </p:blipFill>
        <p:spPr>
          <a:xfrm>
            <a:off x="152400" y="1219200"/>
            <a:ext cx="8763000" cy="5638800"/>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Summary</a:t>
            </a:r>
          </a:p>
        </p:txBody>
      </p:sp>
      <p:sp>
        <p:nvSpPr>
          <p:cNvPr id="45059" name="Rectangle 4"/>
          <p:cNvSpPr>
            <a:spLocks noGrp="1" noChangeArrowheads="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Static analysis is powerful</a:t>
            </a:r>
          </a:p>
          <a:p>
            <a:pPr eaLnBrk="1" fontAlgn="auto" hangingPunct="1">
              <a:spcAft>
                <a:spcPts val="0"/>
              </a:spcAft>
              <a:buFont typeface="Arial" pitchFamily="34" charset="0"/>
              <a:buChar char="•"/>
              <a:defRPr/>
            </a:pPr>
            <a:r>
              <a:rPr lang="en-US" dirty="0" smtClean="0"/>
              <a:t>Can locate rear bugs</a:t>
            </a:r>
          </a:p>
          <a:p>
            <a:pPr eaLnBrk="1" fontAlgn="auto" hangingPunct="1">
              <a:spcAft>
                <a:spcPts val="0"/>
              </a:spcAft>
              <a:buFont typeface="Arial" pitchFamily="34" charset="0"/>
              <a:buChar char="•"/>
              <a:defRPr/>
            </a:pPr>
            <a:r>
              <a:rPr lang="en-US" dirty="0" smtClean="0"/>
              <a:t>Challenges</a:t>
            </a:r>
          </a:p>
          <a:p>
            <a:pPr lvl="1" eaLnBrk="1" fontAlgn="auto" hangingPunct="1">
              <a:spcAft>
                <a:spcPts val="0"/>
              </a:spcAft>
              <a:buFont typeface="Arial" pitchFamily="34" charset="0"/>
              <a:buChar char="•"/>
              <a:defRPr/>
            </a:pPr>
            <a:r>
              <a:rPr lang="en-US" dirty="0" smtClean="0"/>
              <a:t>Soundness</a:t>
            </a:r>
          </a:p>
          <a:p>
            <a:pPr lvl="1" eaLnBrk="1" fontAlgn="auto" hangingPunct="1">
              <a:spcAft>
                <a:spcPts val="0"/>
              </a:spcAft>
              <a:buFont typeface="Arial" pitchFamily="34" charset="0"/>
              <a:buChar char="•"/>
              <a:defRPr/>
            </a:pPr>
            <a:r>
              <a:rPr lang="en-US" dirty="0" smtClean="0"/>
              <a:t>Scalability </a:t>
            </a:r>
          </a:p>
          <a:p>
            <a:pPr lvl="2" eaLnBrk="1" fontAlgn="auto" hangingPunct="1">
              <a:spcAft>
                <a:spcPts val="0"/>
              </a:spcAft>
              <a:buFont typeface="Arial" pitchFamily="34" charset="0"/>
              <a:buChar char="•"/>
              <a:defRPr/>
            </a:pPr>
            <a:r>
              <a:rPr lang="en-US" smtClean="0"/>
              <a:t>Expensive algorithms</a:t>
            </a:r>
            <a:endParaRPr lang="en-US" dirty="0" smtClean="0"/>
          </a:p>
          <a:p>
            <a:pPr lvl="1" eaLnBrk="1" fontAlgn="auto" hangingPunct="1">
              <a:spcAft>
                <a:spcPts val="0"/>
              </a:spcAft>
              <a:buFont typeface="Arial" pitchFamily="34" charset="0"/>
              <a:buChar char="•"/>
              <a:defRPr/>
            </a:pPr>
            <a:r>
              <a:rPr lang="en-US" dirty="0" smtClean="0"/>
              <a:t>False alarms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Incorrect C code</a:t>
            </a:r>
            <a:endParaRPr lang="en-US" dirty="0"/>
          </a:p>
        </p:txBody>
      </p:sp>
      <p:sp>
        <p:nvSpPr>
          <p:cNvPr id="3" name="TextBox 2"/>
          <p:cNvSpPr txBox="1"/>
          <p:nvPr/>
        </p:nvSpPr>
        <p:spPr>
          <a:xfrm>
            <a:off x="403761" y="1353796"/>
            <a:ext cx="5427023" cy="4524315"/>
          </a:xfrm>
          <a:prstGeom prst="rect">
            <a:avLst/>
          </a:prstGeom>
          <a:noFill/>
        </p:spPr>
        <p:txBody>
          <a:bodyPr wrap="square" rtlCol="0">
            <a:spAutoFit/>
          </a:bodyPr>
          <a:lstStyle/>
          <a:p>
            <a:pPr algn="l"/>
            <a:r>
              <a:rPr lang="en-US" dirty="0" smtClean="0">
                <a:solidFill>
                  <a:schemeClr val="tx1"/>
                </a:solidFill>
              </a:rPr>
              <a:t>main() {</a:t>
            </a:r>
          </a:p>
          <a:p>
            <a:pPr algn="l"/>
            <a:r>
              <a:rPr lang="en-US" dirty="0" smtClean="0">
                <a:solidFill>
                  <a:schemeClr val="tx1"/>
                </a:solidFill>
              </a:rPr>
              <a:t>     </a:t>
            </a:r>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 0,  *p=NULL, a[100], j;</a:t>
            </a:r>
          </a:p>
          <a:p>
            <a:pPr algn="l"/>
            <a:r>
              <a:rPr lang="en-US" dirty="0" smtClean="0">
                <a:solidFill>
                  <a:schemeClr val="tx1"/>
                </a:solidFill>
              </a:rPr>
              <a:t>     for (</a:t>
            </a:r>
            <a:r>
              <a:rPr lang="en-US" dirty="0" err="1" smtClean="0">
                <a:solidFill>
                  <a:schemeClr val="tx1"/>
                </a:solidFill>
              </a:rPr>
              <a:t>i</a:t>
            </a:r>
            <a:r>
              <a:rPr lang="en-US" dirty="0" smtClean="0">
                <a:solidFill>
                  <a:schemeClr val="tx1"/>
                </a:solidFill>
              </a:rPr>
              <a:t>=0 ;  </a:t>
            </a:r>
            <a:r>
              <a:rPr lang="en-US" dirty="0" err="1" smtClean="0">
                <a:solidFill>
                  <a:schemeClr val="tx1"/>
                </a:solidFill>
              </a:rPr>
              <a:t>i</a:t>
            </a:r>
            <a:r>
              <a:rPr lang="en-US" dirty="0" smtClean="0">
                <a:solidFill>
                  <a:schemeClr val="tx1"/>
                </a:solidFill>
              </a:rPr>
              <a:t> &lt;j , </a:t>
            </a:r>
            <a:r>
              <a:rPr lang="en-US" dirty="0" err="1" smtClean="0">
                <a:solidFill>
                  <a:schemeClr val="tx1"/>
                </a:solidFill>
              </a:rPr>
              <a:t>i</a:t>
            </a:r>
            <a:r>
              <a:rPr lang="en-US" dirty="0" smtClean="0">
                <a:solidFill>
                  <a:schemeClr val="tx1"/>
                </a:solidFill>
              </a:rPr>
              <a:t>++) {</a:t>
            </a:r>
          </a:p>
          <a:p>
            <a:pPr algn="l"/>
            <a:r>
              <a:rPr lang="en-US" dirty="0" smtClean="0">
                <a:solidFill>
                  <a:srgbClr val="FF0000"/>
                </a:solidFill>
              </a:rPr>
              <a:t>         { 0 &lt;= </a:t>
            </a:r>
            <a:r>
              <a:rPr lang="en-US" dirty="0" err="1" smtClean="0">
                <a:solidFill>
                  <a:srgbClr val="FF0000"/>
                </a:solidFill>
              </a:rPr>
              <a:t>i</a:t>
            </a:r>
            <a:r>
              <a:rPr lang="en-US" dirty="0" smtClean="0">
                <a:solidFill>
                  <a:srgbClr val="FF0000"/>
                </a:solidFill>
              </a:rPr>
              <a:t> &lt; j}</a:t>
            </a:r>
          </a:p>
          <a:p>
            <a:pPr algn="l"/>
            <a:r>
              <a:rPr lang="en-US" dirty="0" smtClean="0">
                <a:solidFill>
                  <a:schemeClr val="tx1"/>
                </a:solidFill>
              </a:rPr>
              <a:t>         a[</a:t>
            </a:r>
            <a:r>
              <a:rPr lang="en-US" dirty="0" err="1" smtClean="0">
                <a:solidFill>
                  <a:schemeClr val="tx1"/>
                </a:solidFill>
              </a:rPr>
              <a:t>i</a:t>
            </a:r>
            <a:r>
              <a:rPr lang="en-US" dirty="0" smtClean="0">
                <a:solidFill>
                  <a:schemeClr val="tx1"/>
                </a:solidFill>
              </a:rPr>
              <a:t>] = </a:t>
            </a:r>
            <a:r>
              <a:rPr lang="en-US" dirty="0" err="1" smtClean="0">
                <a:solidFill>
                  <a:schemeClr val="tx1"/>
                </a:solidFill>
              </a:rPr>
              <a:t>i</a:t>
            </a:r>
            <a:r>
              <a:rPr lang="en-US" dirty="0" smtClean="0">
                <a:solidFill>
                  <a:schemeClr val="tx1"/>
                </a:solidFill>
              </a:rPr>
              <a:t>;</a:t>
            </a:r>
          </a:p>
          <a:p>
            <a:pPr algn="l"/>
            <a:r>
              <a:rPr lang="en-US" dirty="0" smtClean="0">
                <a:solidFill>
                  <a:srgbClr val="FF0000"/>
                </a:solidFill>
              </a:rPr>
              <a:t>        </a:t>
            </a:r>
            <a:r>
              <a:rPr lang="en-US" dirty="0" smtClean="0">
                <a:solidFill>
                  <a:schemeClr val="tx1"/>
                </a:solidFill>
              </a:rPr>
              <a:t> 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         </a:t>
            </a:r>
            <a:r>
              <a:rPr lang="en-US" dirty="0" smtClean="0">
                <a:solidFill>
                  <a:srgbClr val="FF0000"/>
                </a:solidFill>
              </a:rPr>
              <a:t>{ </a:t>
            </a:r>
            <a:r>
              <a:rPr lang="en-US" dirty="0" err="1" smtClean="0">
                <a:solidFill>
                  <a:srgbClr val="FF0000"/>
                </a:solidFill>
              </a:rPr>
              <a:t>alloc</a:t>
            </a:r>
            <a:r>
              <a:rPr lang="en-US" dirty="0" smtClean="0">
                <a:solidFill>
                  <a:srgbClr val="FF0000"/>
                </a:solidFill>
              </a:rPr>
              <a:t>(p) }</a:t>
            </a:r>
          </a:p>
          <a:p>
            <a:pPr algn="l"/>
            <a:r>
              <a:rPr lang="en-US" dirty="0" smtClean="0">
                <a:solidFill>
                  <a:srgbClr val="FF0000"/>
                </a:solidFill>
              </a:rPr>
              <a:t>        </a:t>
            </a:r>
            <a:r>
              <a:rPr lang="en-US" dirty="0" smtClean="0">
                <a:solidFill>
                  <a:schemeClr val="tx1"/>
                </a:solidFill>
              </a:rPr>
              <a:t>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         </a:t>
            </a:r>
            <a:r>
              <a:rPr lang="en-US" dirty="0" smtClean="0">
                <a:solidFill>
                  <a:srgbClr val="FF0000"/>
                </a:solidFill>
              </a:rPr>
              <a:t>{ </a:t>
            </a:r>
            <a:r>
              <a:rPr lang="en-US" dirty="0" err="1" smtClean="0">
                <a:solidFill>
                  <a:srgbClr val="FF0000"/>
                </a:solidFill>
              </a:rPr>
              <a:t>alloc</a:t>
            </a:r>
            <a:r>
              <a:rPr lang="en-US" dirty="0" smtClean="0">
                <a:solidFill>
                  <a:srgbClr val="FF0000"/>
                </a:solidFill>
              </a:rPr>
              <a:t>(p) }</a:t>
            </a:r>
          </a:p>
          <a:p>
            <a:pPr algn="l"/>
            <a:r>
              <a:rPr lang="en-US" dirty="0" smtClean="0">
                <a:solidFill>
                  <a:schemeClr val="tx1"/>
                </a:solidFill>
              </a:rPr>
              <a:t>         free(p);</a:t>
            </a:r>
          </a:p>
          <a:p>
            <a:pPr algn="l"/>
            <a:r>
              <a:rPr lang="en-US" dirty="0" smtClean="0">
                <a:solidFill>
                  <a:schemeClr val="tx1"/>
                </a:solidFill>
              </a:rPr>
              <a:t>         free(p);</a:t>
            </a:r>
            <a:endParaRPr lang="en-US" dirty="0" smtClean="0">
              <a:solidFill>
                <a:srgbClr val="FF0000"/>
              </a:solidFill>
            </a:endParaRPr>
          </a:p>
          <a:p>
            <a:pPr algn="l"/>
            <a:r>
              <a:rPr lang="en-US" dirty="0" smtClean="0">
                <a:solidFill>
                  <a:schemeClr val="tx1"/>
                </a:solidFill>
              </a:rPr>
              <a:t>        }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(Incomplete) Static Analysis</a:t>
            </a:r>
            <a:endParaRPr lang="en-US" dirty="0"/>
          </a:p>
        </p:txBody>
      </p:sp>
      <p:sp>
        <p:nvSpPr>
          <p:cNvPr id="3" name="Content Placeholder 2"/>
          <p:cNvSpPr>
            <a:spLocks noGrp="1"/>
          </p:cNvSpPr>
          <p:nvPr>
            <p:ph idx="1"/>
          </p:nvPr>
        </p:nvSpPr>
        <p:spPr/>
        <p:txBody>
          <a:bodyPr/>
          <a:lstStyle/>
          <a:p>
            <a:r>
              <a:rPr lang="en-US" dirty="0" smtClean="0"/>
              <a:t>It is </a:t>
            </a:r>
            <a:r>
              <a:rPr lang="en-US" dirty="0" err="1" smtClean="0"/>
              <a:t>undecidable</a:t>
            </a:r>
            <a:r>
              <a:rPr lang="en-US" dirty="0" smtClean="0"/>
              <a:t> to prove interesting program properties</a:t>
            </a:r>
          </a:p>
          <a:p>
            <a:r>
              <a:rPr lang="en-US" dirty="0" smtClean="0"/>
              <a:t>Focus on </a:t>
            </a:r>
            <a:r>
              <a:rPr lang="en-US" dirty="0" smtClean="0">
                <a:solidFill>
                  <a:srgbClr val="FF0000"/>
                </a:solidFill>
              </a:rPr>
              <a:t>sound</a:t>
            </a:r>
            <a:r>
              <a:rPr lang="en-US" dirty="0" smtClean="0"/>
              <a:t> program analysis</a:t>
            </a:r>
          </a:p>
          <a:p>
            <a:pPr lvl="1"/>
            <a:r>
              <a:rPr lang="en-US" dirty="0" smtClean="0"/>
              <a:t>When the compiler reports that the program is correct it is indeed correct for every run</a:t>
            </a:r>
          </a:p>
          <a:p>
            <a:pPr lvl="1"/>
            <a:r>
              <a:rPr lang="en-US" dirty="0" smtClean="0"/>
              <a:t>The compiler may report spurious (false alarms)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False Alarm</a:t>
            </a:r>
            <a:endParaRPr lang="en-US" dirty="0"/>
          </a:p>
        </p:txBody>
      </p:sp>
      <p:sp>
        <p:nvSpPr>
          <p:cNvPr id="3" name="TextBox 2"/>
          <p:cNvSpPr txBox="1"/>
          <p:nvPr/>
        </p:nvSpPr>
        <p:spPr>
          <a:xfrm>
            <a:off x="403761" y="1353796"/>
            <a:ext cx="5427023" cy="4893647"/>
          </a:xfrm>
          <a:prstGeom prst="rect">
            <a:avLst/>
          </a:prstGeom>
          <a:noFill/>
        </p:spPr>
        <p:txBody>
          <a:bodyPr wrap="square" rtlCol="0">
            <a:spAutoFit/>
          </a:bodyPr>
          <a:lstStyle/>
          <a:p>
            <a:pPr algn="l"/>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*p=NULL;</a:t>
            </a:r>
          </a:p>
          <a:p>
            <a:pPr algn="l"/>
            <a:r>
              <a:rPr lang="en-US" dirty="0" smtClean="0">
                <a:solidFill>
                  <a:schemeClr val="tx1"/>
                </a:solidFill>
              </a:rPr>
              <a:t>…</a:t>
            </a:r>
          </a:p>
          <a:p>
            <a:pPr algn="l"/>
            <a:r>
              <a:rPr lang="en-US" dirty="0" smtClean="0">
                <a:solidFill>
                  <a:schemeClr val="tx1"/>
                </a:solidFill>
              </a:rPr>
              <a:t>if (</a:t>
            </a:r>
            <a:r>
              <a:rPr lang="en-US" dirty="0" err="1" smtClean="0">
                <a:solidFill>
                  <a:schemeClr val="tx1"/>
                </a:solidFill>
              </a:rPr>
              <a:t>i</a:t>
            </a:r>
            <a:r>
              <a:rPr lang="en-US" dirty="0" smtClean="0">
                <a:solidFill>
                  <a:schemeClr val="tx1"/>
                </a:solidFill>
              </a:rPr>
              <a:t> &gt;=5) {</a:t>
            </a:r>
          </a:p>
          <a:p>
            <a:pPr algn="l"/>
            <a:r>
              <a:rPr lang="en-US" dirty="0" smtClean="0">
                <a:solidFill>
                  <a:schemeClr val="tx1"/>
                </a:solidFill>
              </a:rPr>
              <a:t>     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if (</a:t>
            </a:r>
            <a:r>
              <a:rPr lang="en-US" dirty="0" err="1" smtClean="0">
                <a:solidFill>
                  <a:schemeClr val="tx1"/>
                </a:solidFill>
              </a:rPr>
              <a:t>i</a:t>
            </a:r>
            <a:r>
              <a:rPr lang="en-US" dirty="0" smtClean="0">
                <a:solidFill>
                  <a:schemeClr val="tx1"/>
                </a:solidFill>
              </a:rPr>
              <a:t> &gt;=5) {</a:t>
            </a:r>
          </a:p>
          <a:p>
            <a:pPr algn="l"/>
            <a:r>
              <a:rPr lang="en-US" dirty="0" smtClean="0">
                <a:solidFill>
                  <a:schemeClr val="tx1"/>
                </a:solidFill>
              </a:rPr>
              <a:t>    *p = 8;</a:t>
            </a:r>
          </a:p>
          <a:p>
            <a:pPr algn="l"/>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if (</a:t>
            </a:r>
            <a:r>
              <a:rPr lang="en-US" dirty="0" err="1" smtClean="0">
                <a:solidFill>
                  <a:schemeClr val="tx1"/>
                </a:solidFill>
              </a:rPr>
              <a:t>i</a:t>
            </a:r>
            <a:r>
              <a:rPr lang="en-US" dirty="0" smtClean="0">
                <a:solidFill>
                  <a:schemeClr val="tx1"/>
                </a:solidFill>
              </a:rPr>
              <a:t> &gt;=5) {</a:t>
            </a:r>
          </a:p>
          <a:p>
            <a:pPr algn="l"/>
            <a:r>
              <a:rPr lang="en-US" dirty="0" smtClean="0">
                <a:solidFill>
                  <a:schemeClr val="tx1"/>
                </a:solidFill>
              </a:rPr>
              <a:t>    free(p);</a:t>
            </a:r>
          </a:p>
          <a:p>
            <a:pPr algn="l"/>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Complicated False Alarm</a:t>
            </a:r>
            <a:endParaRPr lang="en-US" dirty="0"/>
          </a:p>
        </p:txBody>
      </p:sp>
      <p:sp>
        <p:nvSpPr>
          <p:cNvPr id="3" name="TextBox 2"/>
          <p:cNvSpPr txBox="1"/>
          <p:nvPr/>
        </p:nvSpPr>
        <p:spPr>
          <a:xfrm>
            <a:off x="403761" y="1353796"/>
            <a:ext cx="5427023" cy="4893647"/>
          </a:xfrm>
          <a:prstGeom prst="rect">
            <a:avLst/>
          </a:prstGeom>
          <a:noFill/>
        </p:spPr>
        <p:txBody>
          <a:bodyPr wrap="square" rtlCol="0">
            <a:spAutoFit/>
          </a:bodyPr>
          <a:lstStyle/>
          <a:p>
            <a:pPr algn="l"/>
            <a:r>
              <a:rPr lang="en-US" dirty="0" err="1" smtClean="0">
                <a:solidFill>
                  <a:schemeClr val="tx1"/>
                </a:solidFill>
              </a:rPr>
              <a:t>int</a:t>
            </a:r>
            <a:r>
              <a:rPr lang="en-US" dirty="0" smtClean="0">
                <a:solidFill>
                  <a:schemeClr val="tx1"/>
                </a:solidFill>
              </a:rPr>
              <a:t> </a:t>
            </a:r>
            <a:r>
              <a:rPr lang="en-US" dirty="0" err="1" smtClean="0">
                <a:solidFill>
                  <a:schemeClr val="tx1"/>
                </a:solidFill>
              </a:rPr>
              <a:t>i</a:t>
            </a:r>
            <a:r>
              <a:rPr lang="en-US" dirty="0" smtClean="0">
                <a:solidFill>
                  <a:schemeClr val="tx1"/>
                </a:solidFill>
              </a:rPr>
              <a:t>, *p=NULL;</a:t>
            </a:r>
          </a:p>
          <a:p>
            <a:pPr algn="l"/>
            <a:r>
              <a:rPr lang="en-US" dirty="0" smtClean="0">
                <a:solidFill>
                  <a:schemeClr val="tx1"/>
                </a:solidFill>
              </a:rPr>
              <a:t>…</a:t>
            </a:r>
          </a:p>
          <a:p>
            <a:pPr algn="l"/>
            <a:r>
              <a:rPr lang="en-US" dirty="0" smtClean="0">
                <a:solidFill>
                  <a:schemeClr val="tx1"/>
                </a:solidFill>
              </a:rPr>
              <a:t>if (</a:t>
            </a:r>
            <a:r>
              <a:rPr lang="en-US" dirty="0" err="1" smtClean="0">
                <a:solidFill>
                  <a:schemeClr val="tx1"/>
                </a:solidFill>
              </a:rPr>
              <a:t>foo</a:t>
            </a:r>
            <a:r>
              <a:rPr lang="en-US" dirty="0" smtClean="0">
                <a:solidFill>
                  <a:schemeClr val="tx1"/>
                </a:solidFill>
              </a:rPr>
              <a:t>(</a:t>
            </a:r>
            <a:r>
              <a:rPr lang="en-US" dirty="0" err="1" smtClean="0">
                <a:solidFill>
                  <a:schemeClr val="tx1"/>
                </a:solidFill>
              </a:rPr>
              <a:t>i</a:t>
            </a:r>
            <a:r>
              <a:rPr lang="en-US" dirty="0" smtClean="0">
                <a:solidFill>
                  <a:schemeClr val="tx1"/>
                </a:solidFill>
              </a:rPr>
              <a:t>)) {</a:t>
            </a:r>
          </a:p>
          <a:p>
            <a:pPr algn="l"/>
            <a:r>
              <a:rPr lang="en-US" dirty="0" smtClean="0">
                <a:solidFill>
                  <a:schemeClr val="tx1"/>
                </a:solidFill>
              </a:rPr>
              <a:t>     p = </a:t>
            </a:r>
            <a:r>
              <a:rPr lang="en-US" dirty="0" err="1" smtClean="0">
                <a:solidFill>
                  <a:schemeClr val="tx1"/>
                </a:solidFill>
              </a:rPr>
              <a:t>malloc</a:t>
            </a:r>
            <a:r>
              <a:rPr lang="en-US" dirty="0" smtClean="0">
                <a:solidFill>
                  <a:schemeClr val="tx1"/>
                </a:solidFill>
              </a:rPr>
              <a:t>(1, </a:t>
            </a:r>
            <a:r>
              <a:rPr lang="en-US" dirty="0" err="1" smtClean="0">
                <a:solidFill>
                  <a:schemeClr val="tx1"/>
                </a:solidFill>
              </a:rPr>
              <a:t>sizeof</a:t>
            </a:r>
            <a:r>
              <a:rPr lang="en-US" dirty="0" smtClean="0">
                <a:solidFill>
                  <a:schemeClr val="tx1"/>
                </a:solidFill>
              </a:rPr>
              <a:t>(</a:t>
            </a:r>
            <a:r>
              <a:rPr lang="en-US" dirty="0" err="1" smtClean="0">
                <a:solidFill>
                  <a:schemeClr val="tx1"/>
                </a:solidFill>
              </a:rPr>
              <a:t>int</a:t>
            </a:r>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if (bar(</a:t>
            </a:r>
            <a:r>
              <a:rPr lang="en-US" dirty="0" err="1" smtClean="0">
                <a:solidFill>
                  <a:schemeClr val="tx1"/>
                </a:solidFill>
              </a:rPr>
              <a:t>i</a:t>
            </a:r>
            <a:r>
              <a:rPr lang="en-US" dirty="0" smtClean="0">
                <a:solidFill>
                  <a:schemeClr val="tx1"/>
                </a:solidFill>
              </a:rPr>
              <a:t> )) {</a:t>
            </a:r>
          </a:p>
          <a:p>
            <a:pPr algn="l"/>
            <a:r>
              <a:rPr lang="en-US" dirty="0" smtClean="0">
                <a:solidFill>
                  <a:schemeClr val="tx1"/>
                </a:solidFill>
              </a:rPr>
              <a:t>    *p = 8;</a:t>
            </a:r>
          </a:p>
          <a:p>
            <a:pPr algn="l"/>
            <a:r>
              <a:rPr lang="en-US" dirty="0" smtClean="0">
                <a:solidFill>
                  <a:schemeClr val="tx1"/>
                </a:solidFill>
              </a:rPr>
              <a:t>}</a:t>
            </a:r>
          </a:p>
          <a:p>
            <a:pPr algn="l"/>
            <a:r>
              <a:rPr lang="en-US" dirty="0" smtClean="0">
                <a:solidFill>
                  <a:schemeClr val="tx1"/>
                </a:solidFill>
              </a:rPr>
              <a:t>…</a:t>
            </a:r>
          </a:p>
          <a:p>
            <a:pPr algn="l"/>
            <a:r>
              <a:rPr lang="en-US" dirty="0" smtClean="0">
                <a:solidFill>
                  <a:schemeClr val="tx1"/>
                </a:solidFill>
              </a:rPr>
              <a:t>if (zoo(</a:t>
            </a:r>
            <a:r>
              <a:rPr lang="en-US" dirty="0" err="1" smtClean="0">
                <a:solidFill>
                  <a:schemeClr val="tx1"/>
                </a:solidFill>
              </a:rPr>
              <a:t>i</a:t>
            </a:r>
            <a:r>
              <a:rPr lang="en-US" dirty="0" smtClean="0">
                <a:solidFill>
                  <a:schemeClr val="tx1"/>
                </a:solidFill>
              </a:rPr>
              <a:t>)) {</a:t>
            </a:r>
          </a:p>
          <a:p>
            <a:pPr algn="l"/>
            <a:r>
              <a:rPr lang="en-US" dirty="0" smtClean="0">
                <a:solidFill>
                  <a:schemeClr val="tx1"/>
                </a:solidFill>
              </a:rPr>
              <a:t>    free(p);</a:t>
            </a:r>
          </a:p>
          <a:p>
            <a:pPr algn="l"/>
            <a:r>
              <a:rPr lang="en-US" dirty="0" smtClean="0">
                <a:solidFill>
                  <a:schemeClr val="tx1"/>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16196</TotalTime>
  <Words>2925</Words>
  <Application>Microsoft Office PowerPoint</Application>
  <PresentationFormat>On-screen Show (4:3)</PresentationFormat>
  <Paragraphs>780</Paragraphs>
  <Slides>58</Slides>
  <Notes>6</Notes>
  <HiddenSlides>1</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58</vt:i4>
      </vt:variant>
      <vt:variant>
        <vt:lpstr>Custom Shows</vt:lpstr>
      </vt:variant>
      <vt:variant>
        <vt:i4>1</vt:i4>
      </vt:variant>
    </vt:vector>
  </HeadingPairs>
  <TitlesOfParts>
    <vt:vector size="69" baseType="lpstr">
      <vt:lpstr>Arial</vt:lpstr>
      <vt:lpstr>Calibri</vt:lpstr>
      <vt:lpstr>Math A</vt:lpstr>
      <vt:lpstr>Math B</vt:lpstr>
      <vt:lpstr>Math C</vt:lpstr>
      <vt:lpstr>Monotype Sorts</vt:lpstr>
      <vt:lpstr>Symbol</vt:lpstr>
      <vt:lpstr>Tahoma</vt:lpstr>
      <vt:lpstr>Times New Roman</vt:lpstr>
      <vt:lpstr>Office Theme</vt:lpstr>
      <vt:lpstr>Static Program Analysis</vt:lpstr>
      <vt:lpstr>Content</vt:lpstr>
      <vt:lpstr>Static Analysis</vt:lpstr>
      <vt:lpstr>Simple Correct C code</vt:lpstr>
      <vt:lpstr>Simple Correct C code</vt:lpstr>
      <vt:lpstr>Simple Incorrect C code</vt:lpstr>
      <vt:lpstr>Sound (Incomplete) Static Analysis</vt:lpstr>
      <vt:lpstr>A Simple False Alarm</vt:lpstr>
      <vt:lpstr>A Complicated False Alarm</vt:lpstr>
      <vt:lpstr>Foundation of Static Analysis</vt:lpstr>
      <vt:lpstr>Even/Odd Abstract Interpretation</vt:lpstr>
      <vt:lpstr>Example Program</vt:lpstr>
      <vt:lpstr>A Lattice of values</vt:lpstr>
      <vt:lpstr>A Lattice of values</vt:lpstr>
      <vt:lpstr>A Lattice of values</vt:lpstr>
      <vt:lpstr>A Lattice of values</vt:lpstr>
      <vt:lpstr>Abstract Interpretation</vt:lpstr>
      <vt:lpstr>Odd/Even Abstract Interpretation</vt:lpstr>
      <vt:lpstr>Odd/Even Abstract Interpretation</vt:lpstr>
      <vt:lpstr>Odd/Even Abstract Interpretation</vt:lpstr>
      <vt:lpstr>Example Program</vt:lpstr>
      <vt:lpstr>(Best) Abstract Transformer</vt:lpstr>
      <vt:lpstr>Runtime vs. Static Testing</vt:lpstr>
      <vt:lpstr>Static Analysis Algorithms</vt:lpstr>
      <vt:lpstr>Example Constant Propagation</vt:lpstr>
      <vt:lpstr>A Simple Example</vt:lpstr>
      <vt:lpstr>A Lattice of Values (per variable)</vt:lpstr>
      <vt:lpstr>Computing Constants</vt:lpstr>
      <vt:lpstr>A Simple Example</vt:lpstr>
      <vt:lpstr>A Simple Example: System of Equations</vt:lpstr>
      <vt:lpstr>Chaotic Iterations</vt:lpstr>
      <vt:lpstr>Solving the system of equations</vt:lpstr>
      <vt:lpstr>Example Constant Propagation</vt:lpstr>
      <vt:lpstr>A Simple Example: Chaotic Iterations</vt:lpstr>
      <vt:lpstr>When do we loose precision</vt:lpstr>
      <vt:lpstr>Example Interval Analysis </vt:lpstr>
      <vt:lpstr>Simple Correct C code</vt:lpstr>
      <vt:lpstr>The Power of Interval Analysis</vt:lpstr>
      <vt:lpstr>Example Program Interval Analysis </vt:lpstr>
      <vt:lpstr>Abstract Interpretation of   Atomic Statements</vt:lpstr>
      <vt:lpstr>Equations Interval Analysis </vt:lpstr>
      <vt:lpstr>Abstract Interpretation of Joins</vt:lpstr>
      <vt:lpstr>Equations Interval Analysis </vt:lpstr>
      <vt:lpstr>Abstract Interpretation of Meets</vt:lpstr>
      <vt:lpstr>Equations Interval Analysis </vt:lpstr>
      <vt:lpstr>Solving the Equations</vt:lpstr>
      <vt:lpstr>An Example with  Multiple Solutions </vt:lpstr>
      <vt:lpstr>Computing Minimal Solution</vt:lpstr>
      <vt:lpstr>Iterations Interval Analysis</vt:lpstr>
      <vt:lpstr>Widening</vt:lpstr>
      <vt:lpstr>Widening for Interval Analysis </vt:lpstr>
      <vt:lpstr>Iterations  with widening</vt:lpstr>
      <vt:lpstr>More Static Analysis</vt:lpstr>
      <vt:lpstr>Some Success Stories</vt:lpstr>
      <vt:lpstr>Challenges</vt:lpstr>
      <vt:lpstr>PowerPoint Presentation</vt:lpstr>
      <vt:lpstr>Example SLAM Application</vt:lpstr>
      <vt:lpstr>Summary</vt:lpstr>
      <vt:lpstr>Custom Show 1</vt:lpstr>
    </vt:vector>
  </TitlesOfParts>
  <Company>University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Parametric Shape Analysis via 3-Valued Logic</dc:title>
  <dc:creator>Thomas Reps</dc:creator>
  <cp:lastModifiedBy>msagiv</cp:lastModifiedBy>
  <cp:revision>822</cp:revision>
  <cp:lastPrinted>1999-03-30T06:08:28Z</cp:lastPrinted>
  <dcterms:created xsi:type="dcterms:W3CDTF">1998-04-16T20:54:14Z</dcterms:created>
  <dcterms:modified xsi:type="dcterms:W3CDTF">2021-01-17T15:57:02Z</dcterms:modified>
</cp:coreProperties>
</file>