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462" r:id="rId3"/>
    <p:sldId id="513" r:id="rId4"/>
    <p:sldId id="544" r:id="rId5"/>
    <p:sldId id="582" r:id="rId6"/>
    <p:sldId id="583" r:id="rId7"/>
    <p:sldId id="512" r:id="rId8"/>
    <p:sldId id="463" r:id="rId9"/>
    <p:sldId id="534" r:id="rId10"/>
    <p:sldId id="535" r:id="rId11"/>
    <p:sldId id="509" r:id="rId12"/>
    <p:sldId id="515" r:id="rId13"/>
    <p:sldId id="533" r:id="rId14"/>
    <p:sldId id="545" r:id="rId15"/>
    <p:sldId id="550" r:id="rId16"/>
    <p:sldId id="580" r:id="rId17"/>
    <p:sldId id="547" r:id="rId18"/>
    <p:sldId id="584" r:id="rId19"/>
    <p:sldId id="549" r:id="rId20"/>
    <p:sldId id="518" r:id="rId21"/>
    <p:sldId id="517" r:id="rId22"/>
    <p:sldId id="585" r:id="rId23"/>
    <p:sldId id="604" r:id="rId24"/>
    <p:sldId id="605" r:id="rId25"/>
    <p:sldId id="586" r:id="rId26"/>
    <p:sldId id="587" r:id="rId27"/>
    <p:sldId id="589" r:id="rId28"/>
    <p:sldId id="590" r:id="rId29"/>
    <p:sldId id="591" r:id="rId30"/>
    <p:sldId id="592" r:id="rId31"/>
    <p:sldId id="602" r:id="rId32"/>
    <p:sldId id="593" r:id="rId33"/>
    <p:sldId id="594" r:id="rId34"/>
    <p:sldId id="595" r:id="rId35"/>
    <p:sldId id="596" r:id="rId36"/>
    <p:sldId id="597" r:id="rId37"/>
    <p:sldId id="598" r:id="rId38"/>
    <p:sldId id="606" r:id="rId39"/>
    <p:sldId id="607" r:id="rId40"/>
    <p:sldId id="603" r:id="rId41"/>
    <p:sldId id="608" r:id="rId42"/>
    <p:sldId id="611" r:id="rId43"/>
    <p:sldId id="612" r:id="rId44"/>
    <p:sldId id="610" r:id="rId45"/>
    <p:sldId id="609" r:id="rId46"/>
    <p:sldId id="553" r:id="rId47"/>
    <p:sldId id="529" r:id="rId48"/>
  </p:sldIdLst>
  <p:sldSz cx="9144000" cy="6858000" type="screen4x3"/>
  <p:notesSz cx="6769100" cy="9906000"/>
  <p:custShowLst>
    <p:custShow name="Custom Show 1" id="0">
      <p:sldLst>
        <p:sld r:id="rId2"/>
        <p:sld r:id="rId20"/>
        <p:sld r:id="rId47"/>
        <p:sld r:id="rId48"/>
      </p:sldLst>
    </p:custShow>
    <p:custShow name="Custom Show 2" id="1">
      <p:sldLst>
        <p:sld r:id="rId2"/>
        <p:sld r:id="rId9"/>
        <p:sld r:id="rId47"/>
        <p:sld r:id="rId48"/>
      </p:sldLst>
    </p:custShow>
    <p:custShow name="Custom Show 3" id="2">
      <p:sldLst>
        <p:sld r:id="rId27"/>
        <p:sld r:id="rId2"/>
        <p:sld r:id="rId16"/>
        <p:sld r:id="rId17"/>
        <p:sld r:id="rId18"/>
        <p:sld r:id="rId20"/>
        <p:sld r:id="rId21"/>
        <p:sld r:id="rId22"/>
        <p:sld r:id="rId23"/>
        <p:sld r:id="rId26"/>
        <p:sld r:id="rId47"/>
        <p:sld r:id="rId48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E1E1"/>
    <a:srgbClr val="008000"/>
    <a:srgbClr val="009900"/>
    <a:srgbClr val="FF0000"/>
    <a:srgbClr val="F0F0F0"/>
    <a:srgbClr val="F02E00"/>
    <a:srgbClr val="FFC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470" y="-108"/>
      </p:cViewPr>
      <p:guideLst>
        <p:guide orient="horz" pos="3120"/>
        <p:guide pos="2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3813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3813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anose="02020603050405020304" pitchFamily="18" charset="0"/>
              </a:defRPr>
            </a:lvl1pPr>
          </a:lstStyle>
          <a:p>
            <a:fld id="{74F58A26-CDAB-4342-879A-5E33B4C1711C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7" rIns="91815" bIns="45907" numCol="1" anchor="t" anchorCtr="0" compatLnSpc="1">
            <a:prstTxWarp prst="textNoShape">
              <a:avLst/>
            </a:prstTxWarp>
          </a:bodyPr>
          <a:lstStyle>
            <a:lvl1pPr defTabSz="917575" rtl="1">
              <a:defRPr sz="1200">
                <a:latin typeface="Math C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8575" y="0"/>
            <a:ext cx="29352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7" rIns="91815" bIns="45907" numCol="1" anchor="t" anchorCtr="0" compatLnSpc="1">
            <a:prstTxWarp prst="textNoShape">
              <a:avLst/>
            </a:prstTxWarp>
          </a:bodyPr>
          <a:lstStyle>
            <a:lvl1pPr algn="r" defTabSz="917575" rtl="1">
              <a:defRPr sz="1200">
                <a:latin typeface="Math C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25" y="708025"/>
            <a:ext cx="5030788" cy="377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21225"/>
            <a:ext cx="496570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7" rIns="91815" bIns="459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 noProof="0" smtClean="0"/>
              <a:t>לחץ כדי לערוך סגנונות טקסט של תבנית בסיס</a:t>
            </a:r>
            <a:endParaRPr lang="en-US" altLang="en-US" noProof="0" smtClean="0"/>
          </a:p>
          <a:p>
            <a:pPr lvl="1"/>
            <a:r>
              <a:rPr lang="he-IL" altLang="en-US" noProof="0" smtClean="0"/>
              <a:t>רמה שנייה</a:t>
            </a:r>
            <a:endParaRPr lang="en-US" altLang="en-US" noProof="0" smtClean="0"/>
          </a:p>
          <a:p>
            <a:pPr lvl="2"/>
            <a:r>
              <a:rPr lang="he-IL" altLang="en-US" noProof="0" smtClean="0"/>
              <a:t>רמה שלישית</a:t>
            </a:r>
            <a:endParaRPr lang="en-US" altLang="en-US" noProof="0" smtClean="0"/>
          </a:p>
          <a:p>
            <a:pPr lvl="3"/>
            <a:r>
              <a:rPr lang="he-IL" altLang="en-US" noProof="0" smtClean="0"/>
              <a:t>רמה רביעית</a:t>
            </a:r>
            <a:endParaRPr lang="en-US" altLang="en-US" noProof="0" smtClean="0"/>
          </a:p>
          <a:p>
            <a:pPr lvl="4"/>
            <a:r>
              <a:rPr lang="he-IL" altLang="en-US" noProof="0" smtClean="0"/>
              <a:t>רמה חמישית</a:t>
            </a:r>
            <a:endParaRPr lang="en-US" altLang="en-US" noProof="0" smtClean="0"/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7688"/>
            <a:ext cx="29352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7" rIns="91815" bIns="45907" numCol="1" anchor="b" anchorCtr="0" compatLnSpc="1">
            <a:prstTxWarp prst="textNoShape">
              <a:avLst/>
            </a:prstTxWarp>
          </a:bodyPr>
          <a:lstStyle>
            <a:lvl1pPr defTabSz="917575" rtl="1">
              <a:defRPr sz="1200">
                <a:latin typeface="Math C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8575" y="9437688"/>
            <a:ext cx="29352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7" rIns="91815" bIns="45907" numCol="1" anchor="b" anchorCtr="0" compatLnSpc="1">
            <a:prstTxWarp prst="textNoShape">
              <a:avLst/>
            </a:prstTxWarp>
          </a:bodyPr>
          <a:lstStyle>
            <a:lvl1pPr algn="r" defTabSz="917575" rtl="1">
              <a:defRPr sz="1200">
                <a:latin typeface="Math C" panose="05000000000000000000" pitchFamily="2" charset="2"/>
              </a:defRPr>
            </a:lvl1pPr>
          </a:lstStyle>
          <a:p>
            <a:fld id="{6FEA9ACA-486A-4C92-9136-8C50148745FA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757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757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757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757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1B86B6D-4704-4E78-A6C7-EF38EA1A0B9D}" type="slidenum">
              <a:rPr lang="he-IL" altLang="en-US" sz="1200">
                <a:latin typeface="Math C" panose="05000000000000000000" pitchFamily="2" charset="2"/>
              </a:rPr>
              <a:pPr/>
              <a:t>1</a:t>
            </a:fld>
            <a:endParaRPr lang="en-US" altLang="en-US" sz="1200">
              <a:latin typeface="Math C" panose="05000000000000000000" pitchFamily="2" charset="2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1ED6-403B-4C46-9A5B-2DCB2B2B2FB1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88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F1357-50BB-4F16-9DD1-88EE2F89DFCE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66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83B829-0F15-498E-82D0-3CC943049635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7070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BF3612-84DB-4DC3-91AF-1A70ADA14FA7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293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99193B-3552-48D2-B562-F921935261A6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781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4266A-87D5-4AA1-ABDE-B2D7B2F06F82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733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7F39FD-57AC-433C-BDD0-E583285717E2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495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FCCFE-A942-4451-8C9E-DCE37F31A179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4874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5AC491-8E95-4008-8B9C-FF9233686721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081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5C959-EC84-4125-82D3-1C561AB1A17D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42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82E8F7-B628-417A-A701-A5CAB5844BCA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645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193BE7-F687-432C-A6ED-4CB1DBC6EE9C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1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panose="02020603050405020304" pitchFamily="18" charset="0"/>
              </a:defRPr>
            </a:lvl1pPr>
          </a:lstStyle>
          <a:p>
            <a:fld id="{FBFED5AF-88C5-4C05-9B88-BB0E44DBAA84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1675" y="236538"/>
            <a:ext cx="8037513" cy="1571625"/>
          </a:xfrm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Lexical Analysis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1288" y="1576388"/>
            <a:ext cx="8948737" cy="3227387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he-IL" sz="4000" dirty="0" smtClean="0"/>
          </a:p>
          <a:p>
            <a:pPr>
              <a:lnSpc>
                <a:spcPct val="90000"/>
              </a:lnSpc>
            </a:pPr>
            <a:endParaRPr lang="en-US" altLang="he-IL" dirty="0" smtClean="0"/>
          </a:p>
          <a:p>
            <a:pPr>
              <a:lnSpc>
                <a:spcPct val="90000"/>
              </a:lnSpc>
            </a:pPr>
            <a:r>
              <a:rPr lang="en-US" altLang="he-IL" dirty="0" err="1" smtClean="0"/>
              <a:t>Textbook:Modern</a:t>
            </a:r>
            <a:r>
              <a:rPr lang="en-US" altLang="he-IL" dirty="0" smtClean="0"/>
              <a:t> Compiler Design</a:t>
            </a:r>
          </a:p>
          <a:p>
            <a:pPr>
              <a:lnSpc>
                <a:spcPct val="90000"/>
              </a:lnSpc>
            </a:pPr>
            <a:r>
              <a:rPr lang="en-US" altLang="he-IL" dirty="0" smtClean="0"/>
              <a:t>Chapter 2.1</a:t>
            </a:r>
          </a:p>
          <a:p>
            <a:pPr>
              <a:lnSpc>
                <a:spcPct val="90000"/>
              </a:lnSpc>
            </a:pPr>
            <a:endParaRPr lang="en-US" altLang="he-IL" dirty="0" smtClean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7C1195B-DF03-4F67-9CF5-655781DB6749}" type="slidenum">
              <a:rPr lang="he-IL" altLang="en-US" sz="1400"/>
              <a:pPr/>
              <a:t>1</a:t>
            </a:fld>
            <a:endParaRPr lang="en-US" altLang="en-US" sz="14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 sz="3600" smtClean="0">
                <a:solidFill>
                  <a:schemeClr val="tx1"/>
                </a:solidFill>
              </a:rPr>
              <a:t>Example Non Tokens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graphicFrame>
        <p:nvGraphicFramePr>
          <p:cNvPr id="407611" name="Group 59"/>
          <p:cNvGraphicFramePr>
            <a:graphicFrameLocks noGrp="1"/>
          </p:cNvGraphicFramePr>
          <p:nvPr>
            <p:ph idx="1"/>
          </p:nvPr>
        </p:nvGraphicFramePr>
        <p:xfrm>
          <a:off x="596900" y="1935163"/>
          <a:ext cx="7772400" cy="3144838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/* ignored */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preprocessor directive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#include &lt;foo.h&gt;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#define NUMS 5,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macro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whitespace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\t   \n \b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133C7AC-4B96-4635-AC6E-4EB190209D88}" type="slidenum">
              <a:rPr lang="he-IL" altLang="en-US" sz="1400"/>
              <a:pPr/>
              <a:t>10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52425"/>
            <a:ext cx="7772400" cy="769938"/>
          </a:xfrm>
        </p:spPr>
        <p:txBody>
          <a:bodyPr/>
          <a:lstStyle/>
          <a:p>
            <a:r>
              <a:rPr lang="en-US" altLang="he-IL" sz="3600" smtClean="0">
                <a:solidFill>
                  <a:schemeClr val="tx1"/>
                </a:solidFill>
              </a:rPr>
              <a:t>Example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12291" name="Text Box 8"/>
          <p:cNvSpPr txBox="1">
            <a:spLocks noChangeArrowheads="1"/>
          </p:cNvSpPr>
          <p:nvPr/>
        </p:nvSpPr>
        <p:spPr bwMode="auto">
          <a:xfrm>
            <a:off x="1504950" y="1276350"/>
            <a:ext cx="5910263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void match0(char *s) /* find a zero */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{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 	 if (!strncmp(s, “0.0”, 3))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		return 0. ;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}</a:t>
            </a:r>
          </a:p>
        </p:txBody>
      </p:sp>
      <p:sp>
        <p:nvSpPr>
          <p:cNvPr id="359433" name="Text Box 9"/>
          <p:cNvSpPr txBox="1">
            <a:spLocks noChangeArrowheads="1"/>
          </p:cNvSpPr>
          <p:nvPr/>
        </p:nvSpPr>
        <p:spPr bwMode="auto">
          <a:xfrm>
            <a:off x="622300" y="4237038"/>
            <a:ext cx="7675563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VOID ID(match0) LPAREN CHAR DEREF ID(s) 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RPAREN LBRACE IF LPAREN NOT ID(strncmp) LPAREN ID(s) COMMA STRING(0.0) COMMA NUM(3)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RPAREN RPAREN RETURN REAL(0.0) SEMI RBRACE EOF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8641630-D58B-4711-BE3B-A02301C837DE}" type="slidenum">
              <a:rPr lang="he-IL" altLang="en-US" sz="1400"/>
              <a:pPr/>
              <a:t>11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1988" y="1508125"/>
            <a:ext cx="7772400" cy="5180013"/>
          </a:xfrm>
        </p:spPr>
        <p:txBody>
          <a:bodyPr/>
          <a:lstStyle/>
          <a:p>
            <a:r>
              <a:rPr lang="en-US" altLang="he-IL" sz="2400" smtClean="0"/>
              <a:t>input</a:t>
            </a:r>
          </a:p>
          <a:p>
            <a:pPr lvl="1"/>
            <a:r>
              <a:rPr lang="en-US" altLang="he-IL" sz="2400" smtClean="0"/>
              <a:t>program text (file)</a:t>
            </a:r>
          </a:p>
          <a:p>
            <a:r>
              <a:rPr lang="en-US" altLang="he-IL" sz="2400" smtClean="0"/>
              <a:t>output</a:t>
            </a:r>
          </a:p>
          <a:p>
            <a:pPr lvl="1"/>
            <a:r>
              <a:rPr lang="en-US" altLang="he-IL" sz="2400" smtClean="0"/>
              <a:t>sequence of tokens</a:t>
            </a:r>
          </a:p>
          <a:p>
            <a:r>
              <a:rPr lang="en-US" altLang="he-IL" sz="2400" smtClean="0"/>
              <a:t>Read input file</a:t>
            </a:r>
          </a:p>
          <a:p>
            <a:r>
              <a:rPr lang="en-US" altLang="he-IL" sz="2400" smtClean="0"/>
              <a:t>Identify language keywords and standard identifiers</a:t>
            </a:r>
          </a:p>
          <a:p>
            <a:r>
              <a:rPr lang="en-US" altLang="he-IL" sz="2400" smtClean="0"/>
              <a:t>Handle include files and macros</a:t>
            </a:r>
          </a:p>
          <a:p>
            <a:r>
              <a:rPr lang="en-US" altLang="he-IL" sz="2400" smtClean="0"/>
              <a:t>Count line numbers</a:t>
            </a:r>
          </a:p>
          <a:p>
            <a:r>
              <a:rPr lang="en-US" altLang="he-IL" sz="2400" smtClean="0"/>
              <a:t>Remove whitespaces</a:t>
            </a:r>
          </a:p>
          <a:p>
            <a:r>
              <a:rPr lang="en-US" altLang="he-IL" sz="2400" smtClean="0"/>
              <a:t>Report illegal symbols </a:t>
            </a:r>
          </a:p>
          <a:p>
            <a:r>
              <a:rPr lang="en-US" altLang="he-IL" sz="2400" smtClean="0"/>
              <a:t>[Produce symbol table]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772400" cy="1143000"/>
          </a:xfrm>
        </p:spPr>
        <p:txBody>
          <a:bodyPr/>
          <a:lstStyle/>
          <a:p>
            <a:r>
              <a:rPr lang="en-US" altLang="he-IL" sz="3600" smtClean="0">
                <a:solidFill>
                  <a:schemeClr val="tx1"/>
                </a:solidFill>
              </a:rPr>
              <a:t>Lexical Analysis (Scanning)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268E450-C7A4-42E6-8F7E-2E6DCF7F0158}" type="slidenum">
              <a:rPr lang="he-IL" altLang="en-US" sz="1400"/>
              <a:pPr/>
              <a:t>12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1988" y="1508125"/>
            <a:ext cx="7772400" cy="5180013"/>
          </a:xfrm>
        </p:spPr>
        <p:txBody>
          <a:bodyPr/>
          <a:lstStyle/>
          <a:p>
            <a:r>
              <a:rPr lang="en-US" altLang="he-IL" sz="2400" smtClean="0"/>
              <a:t>Simplifies the syntax analysis</a:t>
            </a:r>
          </a:p>
          <a:p>
            <a:pPr lvl="1"/>
            <a:r>
              <a:rPr lang="en-US" altLang="he-IL" sz="2000" smtClean="0"/>
              <a:t>And language definition</a:t>
            </a:r>
          </a:p>
          <a:p>
            <a:r>
              <a:rPr lang="en-US" altLang="he-IL" sz="2400" smtClean="0"/>
              <a:t>Modularity</a:t>
            </a:r>
          </a:p>
          <a:p>
            <a:r>
              <a:rPr lang="en-US" altLang="he-IL" sz="2400" smtClean="0"/>
              <a:t>Reusability </a:t>
            </a:r>
          </a:p>
          <a:p>
            <a:r>
              <a:rPr lang="en-US" altLang="he-IL" sz="2400" smtClean="0"/>
              <a:t>Efficiency</a:t>
            </a:r>
            <a:endParaRPr lang="en-US" altLang="he-IL" sz="28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772400" cy="1143000"/>
          </a:xfrm>
        </p:spPr>
        <p:txBody>
          <a:bodyPr/>
          <a:lstStyle/>
          <a:p>
            <a:r>
              <a:rPr lang="en-US" altLang="he-IL" sz="3600" smtClean="0">
                <a:solidFill>
                  <a:schemeClr val="tx1"/>
                </a:solidFill>
              </a:rPr>
              <a:t>Why Lexical Analysis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5473354-CE26-41DF-A1A3-269C2DC82F98}" type="slidenum">
              <a:rPr lang="he-IL" altLang="en-US" sz="1400"/>
              <a:pPr/>
              <a:t>13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What is a </a:t>
            </a:r>
            <a:r>
              <a:rPr lang="en-US" altLang="en-US" smtClean="0">
                <a:solidFill>
                  <a:srgbClr val="F02E00"/>
                </a:solidFill>
              </a:rPr>
              <a:t>token</a:t>
            </a:r>
            <a:r>
              <a:rPr lang="en-US" altLang="en-US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Defined by the programming language</a:t>
            </a:r>
          </a:p>
          <a:p>
            <a:r>
              <a:rPr lang="en-US" altLang="en-US" smtClean="0"/>
              <a:t>Can be separated by spaces</a:t>
            </a:r>
          </a:p>
          <a:p>
            <a:r>
              <a:rPr lang="en-US" altLang="en-US" smtClean="0"/>
              <a:t>Smallest units</a:t>
            </a:r>
          </a:p>
          <a:p>
            <a:r>
              <a:rPr lang="en-US" altLang="en-US" smtClean="0"/>
              <a:t>Defined by regular expressions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5806773-4472-43E5-80EB-44921258A604}" type="slidenum">
              <a:rPr lang="he-IL" altLang="en-US" sz="1400"/>
              <a:pPr/>
              <a:t>14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9563"/>
            <a:ext cx="7772400" cy="560387"/>
          </a:xfrm>
        </p:spPr>
        <p:txBody>
          <a:bodyPr/>
          <a:lstStyle/>
          <a:p>
            <a:r>
              <a:rPr lang="en-US" altLang="he-IL" sz="3600" smtClean="0">
                <a:solidFill>
                  <a:schemeClr val="tx1"/>
                </a:solidFill>
              </a:rPr>
              <a:t>A simplified scanner for C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20738" y="974725"/>
            <a:ext cx="7229475" cy="59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he-IL" sz="2400"/>
              <a:t>Token nextToken()</a:t>
            </a:r>
          </a:p>
          <a:p>
            <a:r>
              <a:rPr lang="en-US" altLang="he-IL" sz="2400"/>
              <a:t>{</a:t>
            </a:r>
          </a:p>
          <a:p>
            <a:r>
              <a:rPr lang="en-US" altLang="he-IL" sz="2400"/>
              <a:t>char c ;</a:t>
            </a:r>
          </a:p>
          <a:p>
            <a:r>
              <a:rPr lang="en-US" altLang="he-IL" sz="2400"/>
              <a:t>loop: c = getchar();</a:t>
            </a:r>
          </a:p>
          <a:p>
            <a:r>
              <a:rPr lang="en-US" altLang="he-IL" sz="2400"/>
              <a:t>switch (c){</a:t>
            </a:r>
          </a:p>
          <a:p>
            <a:r>
              <a:rPr lang="en-US" altLang="he-IL" sz="2400"/>
              <a:t>	case `  `:goto loop ;</a:t>
            </a:r>
          </a:p>
          <a:p>
            <a:r>
              <a:rPr lang="en-US" altLang="he-IL" sz="2400"/>
              <a:t>	case `;`:  return SemiColumn;</a:t>
            </a:r>
          </a:p>
          <a:p>
            <a:r>
              <a:rPr lang="en-US" altLang="he-IL" sz="2400"/>
              <a:t>	case `+`:  c = getchar() ;</a:t>
            </a:r>
          </a:p>
          <a:p>
            <a:r>
              <a:rPr lang="en-US" altLang="he-IL" sz="2400"/>
              <a:t>                      switch (c) {</a:t>
            </a:r>
          </a:p>
          <a:p>
            <a:r>
              <a:rPr lang="en-US" altLang="he-IL" sz="2400"/>
              <a:t>                         case `+': return PlusPlus ;</a:t>
            </a:r>
          </a:p>
          <a:p>
            <a:r>
              <a:rPr lang="en-US" altLang="he-IL" sz="2400"/>
              <a:t>                         case '=’  return PlusEqual;</a:t>
            </a:r>
          </a:p>
          <a:p>
            <a:r>
              <a:rPr lang="en-US" altLang="he-IL" sz="2400"/>
              <a:t>                         default:  ungetc(c);</a:t>
            </a:r>
          </a:p>
          <a:p>
            <a:r>
              <a:rPr lang="en-US" altLang="he-IL" sz="2400"/>
              <a:t>			   return Plus;                               }</a:t>
            </a:r>
          </a:p>
          <a:p>
            <a:r>
              <a:rPr lang="en-US" altLang="he-IL" sz="2400"/>
              <a:t>	 case `&lt;`:</a:t>
            </a:r>
          </a:p>
          <a:p>
            <a:r>
              <a:rPr lang="en-US" altLang="he-IL" sz="2400"/>
              <a:t>	case `w`:</a:t>
            </a:r>
          </a:p>
          <a:p>
            <a:r>
              <a:rPr lang="en-US" altLang="he-IL" sz="2400"/>
              <a:t> }</a:t>
            </a:r>
            <a:endParaRPr lang="en-US" altLang="en-US" sz="240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06A01F3-552B-4F30-AF4F-404487DE2ECE}" type="slidenum">
              <a:rPr lang="he-IL" altLang="en-US" sz="1400"/>
              <a:pPr/>
              <a:t>15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Regular Expressions</a:t>
            </a:r>
          </a:p>
        </p:txBody>
      </p:sp>
      <p:graphicFrame>
        <p:nvGraphicFramePr>
          <p:cNvPr id="506078" name="Group 222"/>
          <p:cNvGraphicFramePr>
            <a:graphicFrameLocks noGrp="1"/>
          </p:cNvGraphicFramePr>
          <p:nvPr>
            <p:ph idx="1"/>
          </p:nvPr>
        </p:nvGraphicFramePr>
        <p:xfrm>
          <a:off x="676275" y="1527175"/>
          <a:ext cx="7772400" cy="5187946"/>
        </p:xfrm>
        <a:graphic>
          <a:graphicData uri="http://schemas.openxmlformats.org/drawingml/2006/table">
            <a:tbl>
              <a:tblPr/>
              <a:tblGrid>
                <a:gridCol w="2719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3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9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Basic patterns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Matching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character x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Any character expect newline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[xyz]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Any of the characters x, y, z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 optional 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R*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Zero or more occurrences of 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R+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One or more occurrences of 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2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followed by R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2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|R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Either R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or R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2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(R)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 itself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74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42EE89-00B5-44E8-B8B2-56AE32669DF5}" type="slidenum">
              <a:rPr lang="he-IL" altLang="en-US" sz="1400"/>
              <a:pPr/>
              <a:t>16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>
                <a:solidFill>
                  <a:schemeClr val="tx1"/>
                </a:solidFill>
              </a:rPr>
              <a:t>Escape characters in regular expressions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\ converts a single operator into text</a:t>
            </a:r>
          </a:p>
          <a:p>
            <a:pPr lvl="1"/>
            <a:r>
              <a:rPr lang="en-US" altLang="en-US" smtClean="0"/>
              <a:t>a\+ </a:t>
            </a:r>
          </a:p>
          <a:p>
            <a:pPr lvl="1"/>
            <a:r>
              <a:rPr lang="en-US" altLang="en-US" smtClean="0"/>
              <a:t>(a\+\*)+</a:t>
            </a:r>
          </a:p>
          <a:p>
            <a:r>
              <a:rPr lang="en-US" altLang="en-US" smtClean="0"/>
              <a:t>Double quotes surround text</a:t>
            </a:r>
          </a:p>
          <a:p>
            <a:pPr lvl="1"/>
            <a:r>
              <a:rPr lang="en-US" altLang="en-US" smtClean="0"/>
              <a:t>“a+*”+</a:t>
            </a:r>
          </a:p>
          <a:p>
            <a:r>
              <a:rPr lang="en-US" altLang="en-US" smtClean="0"/>
              <a:t>Esthetically ugly</a:t>
            </a:r>
          </a:p>
          <a:p>
            <a:r>
              <a:rPr lang="en-US" altLang="en-US" smtClean="0"/>
              <a:t>But standard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1CC97AA-135D-4BA9-AADA-F8DD90389CD5}" type="slidenum">
              <a:rPr lang="he-IL" altLang="en-US" sz="1400"/>
              <a:pPr/>
              <a:t>17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15913" y="0"/>
            <a:ext cx="8415337" cy="1143000"/>
          </a:xfrm>
        </p:spPr>
        <p:txBody>
          <a:bodyPr/>
          <a:lstStyle/>
          <a:p>
            <a:r>
              <a:rPr lang="en-US" altLang="he-IL" sz="3600" smtClean="0">
                <a:solidFill>
                  <a:schemeClr val="tx1"/>
                </a:solidFill>
              </a:rPr>
              <a:t>Ambiguity Resolving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70363"/>
          </a:xfrm>
        </p:spPr>
        <p:txBody>
          <a:bodyPr/>
          <a:lstStyle/>
          <a:p>
            <a:r>
              <a:rPr lang="en-US" altLang="he-IL" smtClean="0"/>
              <a:t>Find the longest matching token</a:t>
            </a:r>
          </a:p>
          <a:p>
            <a:r>
              <a:rPr lang="en-US" altLang="he-IL" smtClean="0"/>
              <a:t>Between two tokens with the same length use the one declared first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27F5A4D-F2EE-47CE-9E19-969287E7CB52}" type="slidenum">
              <a:rPr lang="he-IL" altLang="en-US" sz="1400"/>
              <a:pPr/>
              <a:t>18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The Lexical Analysis Problem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36725"/>
            <a:ext cx="7772400" cy="4656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Given 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 set of token descriptions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Token name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Regular expression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An input string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Partition the strings into tokens </a:t>
            </a:r>
            <a:br>
              <a:rPr lang="en-US" altLang="en-US" smtClean="0"/>
            </a:br>
            <a:r>
              <a:rPr lang="en-US" altLang="en-US" smtClean="0"/>
              <a:t>(class, value)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Ambiguity resolution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The longest matching token 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Between two equal length tokens select the first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706D68E-33B2-48D9-A3C2-7574BBE4BB4A}" type="slidenum">
              <a:rPr lang="he-IL" altLang="en-US" sz="1400"/>
              <a:pPr/>
              <a:t>19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3988"/>
            <a:ext cx="7772400" cy="833437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A motivating example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068388"/>
            <a:ext cx="7897812" cy="5789612"/>
          </a:xfrm>
        </p:spPr>
        <p:txBody>
          <a:bodyPr/>
          <a:lstStyle/>
          <a:p>
            <a:r>
              <a:rPr lang="en-US" altLang="he-IL" sz="2800" smtClean="0"/>
              <a:t>Create a program that counts the number of lines in a given input text file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28B8B21-C830-49F0-9675-E627FF773578}" type="slidenum">
              <a:rPr lang="he-IL" altLang="en-US" sz="1400"/>
              <a:pPr/>
              <a:t>2</a:t>
            </a:fld>
            <a:endParaRPr lang="en-US" altLang="en-US" sz="14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90500"/>
            <a:ext cx="7772400" cy="1143000"/>
          </a:xfrm>
          <a:noFill/>
        </p:spPr>
        <p:txBody>
          <a:bodyPr/>
          <a:lstStyle/>
          <a:p>
            <a:r>
              <a:rPr lang="en-US" altLang="he-IL" sz="3200" smtClean="0">
                <a:solidFill>
                  <a:schemeClr val="tx1"/>
                </a:solidFill>
              </a:rPr>
              <a:t>A Jlex specification of C Scanner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46188" y="1068388"/>
            <a:ext cx="7897812" cy="5789612"/>
          </a:xfrm>
        </p:spPr>
        <p:txBody>
          <a:bodyPr/>
          <a:lstStyle/>
          <a:p>
            <a:endParaRPr lang="en-US" altLang="he-IL" sz="2800" smtClean="0"/>
          </a:p>
          <a:p>
            <a:endParaRPr lang="en-US" altLang="he-IL" sz="280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79475" y="584200"/>
            <a:ext cx="7335838" cy="618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import java_cup.runtime.*;</a:t>
            </a:r>
          </a:p>
          <a:p>
            <a:r>
              <a:rPr lang="en-US" altLang="en-US">
                <a:solidFill>
                  <a:schemeClr val="tx2"/>
                </a:solidFill>
              </a:rPr>
              <a:t>%%</a:t>
            </a:r>
          </a:p>
          <a:p>
            <a:r>
              <a:rPr lang="en-US" altLang="en-US"/>
              <a:t>%cup</a:t>
            </a:r>
          </a:p>
          <a:p>
            <a:r>
              <a:rPr lang="en-US" altLang="en-US"/>
              <a:t>%{</a:t>
            </a:r>
          </a:p>
          <a:p>
            <a:r>
              <a:rPr lang="en-US" altLang="en-US"/>
              <a:t>  private int lineCounter = 0;</a:t>
            </a:r>
          </a:p>
          <a:p>
            <a:r>
              <a:rPr lang="en-US" altLang="en-US"/>
              <a:t>%}</a:t>
            </a:r>
          </a:p>
          <a:p>
            <a:r>
              <a:rPr lang="en-US" altLang="he-IL"/>
              <a:t>Letter= [a-zA-Z_]</a:t>
            </a:r>
          </a:p>
          <a:p>
            <a:r>
              <a:rPr lang="en-US" altLang="he-IL"/>
              <a:t>Digit= [0-9]</a:t>
            </a:r>
          </a:p>
          <a:p>
            <a:r>
              <a:rPr lang="en-US" altLang="he-IL"/>
              <a:t>%%</a:t>
            </a:r>
          </a:p>
          <a:p>
            <a:r>
              <a:rPr lang="en-US" altLang="en-US"/>
              <a:t>”\t” { }</a:t>
            </a:r>
          </a:p>
          <a:p>
            <a:r>
              <a:rPr lang="en-US" altLang="he-IL"/>
              <a:t>”\n”    { lineCounter++; }</a:t>
            </a:r>
          </a:p>
          <a:p>
            <a:r>
              <a:rPr lang="en-US" altLang="he-IL"/>
              <a:t>“;”      { return new  Symbol(sym.SemiColumn);}</a:t>
            </a:r>
          </a:p>
          <a:p>
            <a:r>
              <a:rPr lang="en-US" altLang="he-IL"/>
              <a:t>“++”   {return new  Symbol(sym.PlusPlus); }</a:t>
            </a:r>
          </a:p>
          <a:p>
            <a:r>
              <a:rPr lang="en-US" altLang="he-IL"/>
              <a:t>“+=”   {return new  Symbol(sym.PlusEq); }</a:t>
            </a:r>
          </a:p>
          <a:p>
            <a:r>
              <a:rPr lang="en-US" altLang="he-IL"/>
              <a:t>“+”     {return new  Symbol(sym.Plus); }</a:t>
            </a:r>
          </a:p>
          <a:p>
            <a:r>
              <a:rPr lang="en-US" altLang="he-IL"/>
              <a:t>“while”  {return new  Symbol(sym.While); }</a:t>
            </a:r>
          </a:p>
          <a:p>
            <a:r>
              <a:rPr lang="en-US" altLang="he-IL"/>
              <a:t>{Letter}({Letter}|{Digit})* 	</a:t>
            </a:r>
          </a:p>
          <a:p>
            <a:r>
              <a:rPr lang="en-US" altLang="he-IL"/>
              <a:t>	 {return new  Symbol(sym.Id, yytext() ); }</a:t>
            </a:r>
          </a:p>
          <a:p>
            <a:r>
              <a:rPr lang="en-US" altLang="he-IL"/>
              <a:t>“&lt;=”     {return new  Symbol(sym.LessOrEqual); }</a:t>
            </a:r>
          </a:p>
          <a:p>
            <a:r>
              <a:rPr lang="en-US" altLang="he-IL"/>
              <a:t>“&lt;”     {return new  Symbol(sym.LessThan); }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FED8BAA-B1BB-40F5-92B6-B67FCE8499C2}" type="slidenum">
              <a:rPr lang="he-IL" altLang="en-US" sz="1400"/>
              <a:pPr/>
              <a:t>20</a:t>
            </a:fld>
            <a:endParaRPr lang="en-US" altLang="en-US" sz="14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1113"/>
            <a:ext cx="7772400" cy="833438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Jlex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725488"/>
            <a:ext cx="7897812" cy="5789612"/>
          </a:xfrm>
        </p:spPr>
        <p:txBody>
          <a:bodyPr/>
          <a:lstStyle/>
          <a:p>
            <a:r>
              <a:rPr lang="en-US" altLang="he-IL" smtClean="0"/>
              <a:t>Input</a:t>
            </a:r>
          </a:p>
          <a:p>
            <a:pPr lvl="1"/>
            <a:r>
              <a:rPr lang="en-US" altLang="he-IL" smtClean="0"/>
              <a:t> regular expressions and actions (Java code)</a:t>
            </a:r>
          </a:p>
          <a:p>
            <a:r>
              <a:rPr lang="en-US" altLang="he-IL" smtClean="0"/>
              <a:t>Output</a:t>
            </a:r>
          </a:p>
          <a:p>
            <a:pPr lvl="1"/>
            <a:r>
              <a:rPr lang="en-US" altLang="he-IL" smtClean="0"/>
              <a:t> A scanner program that reads the input and applies actions when input regular expression is matched</a:t>
            </a:r>
          </a:p>
        </p:txBody>
      </p:sp>
      <p:sp>
        <p:nvSpPr>
          <p:cNvPr id="374788" name="Text Box 4"/>
          <p:cNvSpPr txBox="1">
            <a:spLocks noChangeArrowheads="1"/>
          </p:cNvSpPr>
          <p:nvPr/>
        </p:nvSpPr>
        <p:spPr bwMode="auto">
          <a:xfrm>
            <a:off x="4591050" y="4435475"/>
            <a:ext cx="1147763" cy="6175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he-IL" sz="3200"/>
              <a:t>Jlex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005263" y="3490913"/>
            <a:ext cx="2544762" cy="938212"/>
            <a:chOff x="2523" y="2199"/>
            <a:chExt cx="1603" cy="591"/>
          </a:xfrm>
        </p:grpSpPr>
        <p:sp>
          <p:nvSpPr>
            <p:cNvPr id="22545" name="Text Box 6"/>
            <p:cNvSpPr txBox="1">
              <a:spLocks noChangeArrowheads="1"/>
            </p:cNvSpPr>
            <p:nvPr/>
          </p:nvSpPr>
          <p:spPr bwMode="auto">
            <a:xfrm>
              <a:off x="2523" y="2199"/>
              <a:ext cx="160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he-IL" sz="2400"/>
                <a:t>regular expressions</a:t>
              </a:r>
            </a:p>
          </p:txBody>
        </p:sp>
        <p:sp>
          <p:nvSpPr>
            <p:cNvPr id="22546" name="Line 7"/>
            <p:cNvSpPr>
              <a:spLocks noChangeShapeType="1"/>
            </p:cNvSpPr>
            <p:nvPr/>
          </p:nvSpPr>
          <p:spPr bwMode="auto">
            <a:xfrm flipH="1">
              <a:off x="3218" y="2533"/>
              <a:ext cx="16" cy="2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524000" y="5732463"/>
            <a:ext cx="2643188" cy="457200"/>
            <a:chOff x="960" y="3611"/>
            <a:chExt cx="1665" cy="288"/>
          </a:xfrm>
        </p:grpSpPr>
        <p:sp>
          <p:nvSpPr>
            <p:cNvPr id="22543" name="Text Box 9"/>
            <p:cNvSpPr txBox="1">
              <a:spLocks noChangeArrowheads="1"/>
            </p:cNvSpPr>
            <p:nvPr/>
          </p:nvSpPr>
          <p:spPr bwMode="auto">
            <a:xfrm>
              <a:off x="960" y="3611"/>
              <a:ext cx="1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he-IL" sz="2400"/>
                <a:t>input program</a:t>
              </a:r>
            </a:p>
          </p:txBody>
        </p:sp>
        <p:sp>
          <p:nvSpPr>
            <p:cNvPr id="22544" name="Line 10"/>
            <p:cNvSpPr>
              <a:spLocks noChangeShapeType="1"/>
            </p:cNvSpPr>
            <p:nvPr/>
          </p:nvSpPr>
          <p:spPr bwMode="auto">
            <a:xfrm>
              <a:off x="2206" y="3739"/>
              <a:ext cx="4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186488" y="5643563"/>
            <a:ext cx="2773362" cy="457200"/>
            <a:chOff x="3951" y="2829"/>
            <a:chExt cx="1747" cy="288"/>
          </a:xfrm>
        </p:grpSpPr>
        <p:sp>
          <p:nvSpPr>
            <p:cNvPr id="22541" name="Text Box 12"/>
            <p:cNvSpPr txBox="1">
              <a:spLocks noChangeArrowheads="1"/>
            </p:cNvSpPr>
            <p:nvPr/>
          </p:nvSpPr>
          <p:spPr bwMode="auto">
            <a:xfrm>
              <a:off x="4271" y="2829"/>
              <a:ext cx="14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he-IL" sz="2400"/>
                <a:t>tokens</a:t>
              </a:r>
            </a:p>
          </p:txBody>
        </p:sp>
        <p:sp>
          <p:nvSpPr>
            <p:cNvPr id="22542" name="Line 13"/>
            <p:cNvSpPr>
              <a:spLocks noChangeShapeType="1"/>
            </p:cNvSpPr>
            <p:nvPr/>
          </p:nvSpPr>
          <p:spPr bwMode="auto">
            <a:xfrm>
              <a:off x="3951" y="2977"/>
              <a:ext cx="280" cy="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059238" y="5046663"/>
            <a:ext cx="2212975" cy="1042987"/>
            <a:chOff x="2557" y="3179"/>
            <a:chExt cx="1394" cy="657"/>
          </a:xfrm>
        </p:grpSpPr>
        <p:sp>
          <p:nvSpPr>
            <p:cNvPr id="22539" name="Text Box 15"/>
            <p:cNvSpPr txBox="1">
              <a:spLocks noChangeArrowheads="1"/>
            </p:cNvSpPr>
            <p:nvPr/>
          </p:nvSpPr>
          <p:spPr bwMode="auto">
            <a:xfrm>
              <a:off x="2557" y="3548"/>
              <a:ext cx="139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he-IL" sz="2400"/>
                <a:t>scanner</a:t>
              </a:r>
            </a:p>
          </p:txBody>
        </p:sp>
        <p:sp>
          <p:nvSpPr>
            <p:cNvPr id="22540" name="Line 16"/>
            <p:cNvSpPr>
              <a:spLocks noChangeShapeType="1"/>
            </p:cNvSpPr>
            <p:nvPr/>
          </p:nvSpPr>
          <p:spPr bwMode="auto">
            <a:xfrm>
              <a:off x="3234" y="3179"/>
              <a:ext cx="0" cy="2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4801" name="Oval 17"/>
          <p:cNvSpPr>
            <a:spLocks noChangeArrowheads="1"/>
          </p:cNvSpPr>
          <p:nvPr/>
        </p:nvSpPr>
        <p:spPr bwMode="auto">
          <a:xfrm>
            <a:off x="4156075" y="5481638"/>
            <a:ext cx="2076450" cy="914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8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337ED77-0C68-4706-AF88-6F4C786285F4}" type="slidenum">
              <a:rPr lang="he-IL" altLang="en-US" sz="1400"/>
              <a:pPr/>
              <a:t>21</a:t>
            </a:fld>
            <a:endParaRPr lang="en-US" altLang="en-US" sz="14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7" grpId="0" build="p" autoUpdateAnimBg="0"/>
      <p:bldP spid="374788" grpId="0" animBg="1" autoUpdateAnimBg="0"/>
      <p:bldP spid="37480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15913" y="0"/>
            <a:ext cx="8415337" cy="1143000"/>
          </a:xfrm>
        </p:spPr>
        <p:txBody>
          <a:bodyPr/>
          <a:lstStyle/>
          <a:p>
            <a:r>
              <a:rPr lang="en-US" altLang="he-IL" sz="3600" dirty="0" smtClean="0">
                <a:solidFill>
                  <a:schemeClr val="tx1"/>
                </a:solidFill>
              </a:rPr>
              <a:t>Ambiguity Resolving Rules</a:t>
            </a:r>
            <a:endParaRPr lang="en-US" altLang="he-IL" dirty="0" smtClean="0">
              <a:solidFill>
                <a:schemeClr val="tx1"/>
              </a:solidFill>
            </a:endParaRP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2417885"/>
          </a:xfrm>
        </p:spPr>
        <p:txBody>
          <a:bodyPr/>
          <a:lstStyle/>
          <a:p>
            <a:r>
              <a:rPr lang="en-US" altLang="he-IL" dirty="0" smtClean="0"/>
              <a:t>Between two tokens with the same length use the one declared first</a:t>
            </a:r>
          </a:p>
          <a:p>
            <a:r>
              <a:rPr lang="en-US" altLang="he-IL" dirty="0" smtClean="0"/>
              <a:t>Find the longest matching </a:t>
            </a:r>
            <a:r>
              <a:rPr lang="en-US" altLang="he-IL" dirty="0" smtClean="0"/>
              <a:t>token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B25D4C-8E71-461A-8CCE-E4C536D0B16F}" type="slidenum">
              <a:rPr lang="he-IL" altLang="en-US" sz="1400"/>
              <a:pPr/>
              <a:t>22</a:t>
            </a:fld>
            <a:endParaRPr lang="en-US" altLang="en-US" sz="1400"/>
          </a:p>
        </p:txBody>
      </p:sp>
      <p:sp>
        <p:nvSpPr>
          <p:cNvPr id="2" name="TextBox 1"/>
          <p:cNvSpPr txBox="1"/>
          <p:nvPr/>
        </p:nvSpPr>
        <p:spPr>
          <a:xfrm>
            <a:off x="984737" y="4466492"/>
            <a:ext cx="48269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“while”	                          {return(while);}</a:t>
            </a:r>
          </a:p>
          <a:p>
            <a:r>
              <a:rPr lang="en-US" dirty="0" smtClean="0"/>
              <a:t>[a-</a:t>
            </a:r>
            <a:r>
              <a:rPr lang="en-US" dirty="0" err="1" smtClean="0"/>
              <a:t>zA</a:t>
            </a:r>
            <a:r>
              <a:rPr lang="en-US" dirty="0" smtClean="0"/>
              <a:t>-Z][a-zA-Z0-9]*     </a:t>
            </a:r>
            <a:r>
              <a:rPr lang="en-US" dirty="0"/>
              <a:t>{</a:t>
            </a:r>
            <a:r>
              <a:rPr lang="en-US" dirty="0" smtClean="0"/>
              <a:t>return(ID);}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12377" y="5785338"/>
            <a:ext cx="3499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that regular?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build="p"/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implement ambiguity resolving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193B-3552-48D2-B562-F921935261A6}" type="slidenum">
              <a:rPr lang="he-IL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922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4925"/>
            <a:ext cx="7772400" cy="784225"/>
          </a:xfrm>
        </p:spPr>
        <p:txBody>
          <a:bodyPr/>
          <a:lstStyle/>
          <a:p>
            <a:r>
              <a:rPr lang="en-US" altLang="he-IL" sz="3600" smtClean="0">
                <a:solidFill>
                  <a:schemeClr val="tx1"/>
                </a:solidFill>
              </a:rPr>
              <a:t>Pseudo Code for Scanner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26627" name="Text Box 41"/>
          <p:cNvSpPr txBox="1">
            <a:spLocks noChangeArrowheads="1"/>
          </p:cNvSpPr>
          <p:nvPr/>
        </p:nvSpPr>
        <p:spPr bwMode="auto">
          <a:xfrm>
            <a:off x="882650" y="525463"/>
            <a:ext cx="7783513" cy="629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he-IL"/>
              <a:t>Token nextToken()</a:t>
            </a:r>
          </a:p>
          <a:p>
            <a:r>
              <a:rPr lang="en-US" altLang="he-IL"/>
              <a:t>{</a:t>
            </a:r>
          </a:p>
          <a:p>
            <a:r>
              <a:rPr lang="en-US" altLang="he-IL"/>
              <a:t>lastFinal = 0; </a:t>
            </a:r>
          </a:p>
          <a:p>
            <a:r>
              <a:rPr lang="en-US" altLang="he-IL"/>
              <a:t>currentState = 1 ;</a:t>
            </a:r>
          </a:p>
          <a:p>
            <a:r>
              <a:rPr lang="en-US" altLang="he-IL"/>
              <a:t>inputPositionAtLastFinal = input; </a:t>
            </a:r>
          </a:p>
          <a:p>
            <a:r>
              <a:rPr lang="en-US" altLang="he-IL"/>
              <a:t>currentPosition = input; </a:t>
            </a:r>
          </a:p>
          <a:p>
            <a:r>
              <a:rPr lang="en-US" altLang="he-IL"/>
              <a:t>while (not(isDead(currentState)))  { </a:t>
            </a:r>
          </a:p>
          <a:p>
            <a:r>
              <a:rPr lang="en-US" altLang="he-IL"/>
              <a:t>	nextState = edges[currentState][*currentPosition];</a:t>
            </a:r>
          </a:p>
          <a:p>
            <a:r>
              <a:rPr lang="en-US" altLang="he-IL"/>
              <a:t>  	if  (isFinal(nextState)) {</a:t>
            </a:r>
          </a:p>
          <a:p>
            <a:r>
              <a:rPr lang="en-US" altLang="he-IL"/>
              <a:t>     		lastFinal = nextState ; </a:t>
            </a:r>
          </a:p>
          <a:p>
            <a:r>
              <a:rPr lang="en-US" altLang="he-IL"/>
              <a:t>     		inputPositionAtLastFinal = currentPosition; }</a:t>
            </a:r>
          </a:p>
          <a:p>
            <a:r>
              <a:rPr lang="en-US" altLang="he-IL"/>
              <a:t> 	currentState = nextState; </a:t>
            </a:r>
          </a:p>
          <a:p>
            <a:r>
              <a:rPr lang="en-US" altLang="he-IL"/>
              <a:t>  	advance currentPosition; </a:t>
            </a:r>
          </a:p>
          <a:p>
            <a:r>
              <a:rPr lang="en-US" altLang="he-IL"/>
              <a:t>	}</a:t>
            </a:r>
          </a:p>
          <a:p>
            <a:r>
              <a:rPr lang="en-US" altLang="he-IL"/>
              <a:t>input = inputPositionAtLastFinal ;</a:t>
            </a:r>
          </a:p>
          <a:p>
            <a:r>
              <a:rPr lang="en-US" altLang="he-IL"/>
              <a:t>return action[lastFinal]; </a:t>
            </a:r>
          </a:p>
          <a:p>
            <a:r>
              <a:rPr lang="en-US" altLang="he-IL"/>
              <a:t>}</a:t>
            </a: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9E9664B-3EF2-478B-BE32-E1DE3945F49F}" type="slidenum">
              <a:rPr lang="he-IL" altLang="en-US" sz="1400"/>
              <a:pPr/>
              <a:t>24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73074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33338"/>
            <a:ext cx="8180388" cy="809625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Pathological Example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46188" y="1068388"/>
            <a:ext cx="7897812" cy="5789612"/>
          </a:xfrm>
        </p:spPr>
        <p:txBody>
          <a:bodyPr/>
          <a:lstStyle/>
          <a:p>
            <a:endParaRPr lang="en-US" altLang="he-IL" sz="2800" smtClean="0">
              <a:solidFill>
                <a:schemeClr val="bg1"/>
              </a:solidFill>
            </a:endParaRPr>
          </a:p>
          <a:p>
            <a:endParaRPr lang="en-US" altLang="he-IL" sz="2800" smtClean="0">
              <a:solidFill>
                <a:schemeClr val="bg1"/>
              </a:solidFill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879475" y="923925"/>
            <a:ext cx="7335838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he-IL"/>
              <a:t>if					{ return IF; }</a:t>
            </a:r>
          </a:p>
          <a:p>
            <a:r>
              <a:rPr lang="en-US" altLang="he-IL"/>
              <a:t>[a-z][a-z0-9]*				{ return ID; }</a:t>
            </a:r>
          </a:p>
          <a:p>
            <a:r>
              <a:rPr lang="en-US" altLang="he-IL"/>
              <a:t>[0-9]+ 					{ return NUM; }</a:t>
            </a:r>
          </a:p>
          <a:p>
            <a:r>
              <a:rPr lang="en-US" altLang="he-IL"/>
              <a:t>[0-9]”.”[0-9]*|[0-9]*”.”[0-9]+	{ return REAL; }</a:t>
            </a:r>
          </a:p>
          <a:p>
            <a:r>
              <a:rPr lang="en-US" altLang="he-IL"/>
              <a:t>(\-\-[a-z]*\n)|(“  “|\n|\t)		{ ; }</a:t>
            </a:r>
          </a:p>
          <a:p>
            <a:r>
              <a:rPr lang="en-US" altLang="he-IL"/>
              <a:t>.					{ error(); }</a:t>
            </a:r>
          </a:p>
        </p:txBody>
      </p:sp>
      <p:pic>
        <p:nvPicPr>
          <p:cNvPr id="377861" name="Picture 5" descr="f2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3381375"/>
            <a:ext cx="4943475" cy="308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BD200C-BECC-4578-9568-5C98E4602A7F}" type="slidenum">
              <a:rPr lang="he-IL" altLang="en-US" sz="1400"/>
              <a:pPr/>
              <a:t>25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46188" y="1068388"/>
            <a:ext cx="7897812" cy="5789612"/>
          </a:xfrm>
        </p:spPr>
        <p:txBody>
          <a:bodyPr/>
          <a:lstStyle/>
          <a:p>
            <a:endParaRPr lang="en-US" altLang="he-IL" sz="2800" smtClean="0">
              <a:solidFill>
                <a:schemeClr val="bg1"/>
              </a:solidFill>
            </a:endParaRPr>
          </a:p>
          <a:p>
            <a:endParaRPr lang="en-US" altLang="he-IL" sz="2800" smtClean="0">
              <a:solidFill>
                <a:schemeClr val="bg1"/>
              </a:solidFill>
            </a:endParaRPr>
          </a:p>
        </p:txBody>
      </p:sp>
      <p:pic>
        <p:nvPicPr>
          <p:cNvPr id="25603" name="Picture 6" descr="f2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25" y="303213"/>
            <a:ext cx="4943475" cy="239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9"/>
          <p:cNvSpPr txBox="1">
            <a:spLocks noChangeArrowheads="1"/>
          </p:cNvSpPr>
          <p:nvPr/>
        </p:nvSpPr>
        <p:spPr bwMode="auto">
          <a:xfrm>
            <a:off x="139700" y="2781300"/>
            <a:ext cx="855980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he-IL"/>
              <a:t>int edges[][256] ={ /* …, 0, 1, 2, 3, ..., -, e, f, g, h, i, j,  ... */</a:t>
            </a:r>
          </a:p>
          <a:p>
            <a:r>
              <a:rPr lang="en-US" altLang="he-IL"/>
              <a:t>/* state 0 */ 	{0,  ..., 0, 0, …,  0, 0, 0, 0, 0, ..., 0, 0, 0, 0, 0, 0}</a:t>
            </a:r>
          </a:p>
          <a:p>
            <a:r>
              <a:rPr lang="en-US" altLang="he-IL"/>
              <a:t>/* state 1 */ 	{13,  ..., 7, 7, 7, 7,  …,  9,  4, 4, 4, 4, 2, 4, ..., 13, 13}</a:t>
            </a:r>
          </a:p>
          <a:p>
            <a:r>
              <a:rPr lang="en-US" altLang="he-IL"/>
              <a:t>/* state 2 */ 	{0,  …, 4, 4, 4, 4,  ..., 0,  4, 3, 4, 4, 4, 4, ..., 0, 0}</a:t>
            </a:r>
          </a:p>
          <a:p>
            <a:r>
              <a:rPr lang="en-US" altLang="he-IL"/>
              <a:t>/* state 3 */ 	{0, …,  4, 4, 4, 4,  …, 0,  4, 4, 4, 4, 4, 4, , 0, 0}</a:t>
            </a:r>
          </a:p>
          <a:p>
            <a:r>
              <a:rPr lang="en-US" altLang="he-IL"/>
              <a:t>/* state 4 */	{0, …,  4, 4, 4, 4,   ..., 0,  4, 4, 4, 4, 4, 4, ..., 0, 0} </a:t>
            </a:r>
          </a:p>
          <a:p>
            <a:r>
              <a:rPr lang="en-US" altLang="he-IL"/>
              <a:t>/* state 5 */	{0, …,  6, 6, 6, 6,   …, 0,  0, 0, 0, 0, 0, 0, …,  0, 0}</a:t>
            </a:r>
          </a:p>
          <a:p>
            <a:r>
              <a:rPr lang="en-US" altLang="he-IL"/>
              <a:t>/* state 6 */ 	{0,  …,  6, 6, 6, 6,  …, 0,  0, 0, 0, 0, 0, 0, ..., 0, 0}</a:t>
            </a:r>
          </a:p>
          <a:p>
            <a:r>
              <a:rPr lang="en-US" altLang="he-IL"/>
              <a:t>/* state 7 */</a:t>
            </a:r>
          </a:p>
          <a:p>
            <a:r>
              <a:rPr lang="en-US" altLang="he-IL"/>
              <a:t>			...</a:t>
            </a:r>
          </a:p>
          <a:p>
            <a:r>
              <a:rPr lang="en-US" altLang="he-IL"/>
              <a:t>/* state 13 */	{0,  …,  0, 0, 0, 0,  …, 0,  0, 0, 0, 0, 0, 0, …,  0, 0}</a:t>
            </a:r>
            <a:endParaRPr lang="en-US" altLang="en-US"/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0DA5E69-B4E3-49DD-83DF-95E96ADFEED0}" type="slidenum">
              <a:rPr lang="he-IL" altLang="en-US" sz="1400"/>
              <a:pPr/>
              <a:t>26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3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4925"/>
            <a:ext cx="7772400" cy="784225"/>
          </a:xfrm>
        </p:spPr>
        <p:txBody>
          <a:bodyPr/>
          <a:lstStyle/>
          <a:p>
            <a:r>
              <a:rPr lang="en-US" altLang="he-IL" sz="3600" smtClean="0">
                <a:solidFill>
                  <a:schemeClr val="tx1"/>
                </a:solidFill>
              </a:rPr>
              <a:t>Pseudo Code for Scanner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26627" name="Text Box 41"/>
          <p:cNvSpPr txBox="1">
            <a:spLocks noChangeArrowheads="1"/>
          </p:cNvSpPr>
          <p:nvPr/>
        </p:nvSpPr>
        <p:spPr bwMode="auto">
          <a:xfrm>
            <a:off x="882650" y="525463"/>
            <a:ext cx="7783513" cy="629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he-IL"/>
              <a:t>Token nextToken()</a:t>
            </a:r>
          </a:p>
          <a:p>
            <a:r>
              <a:rPr lang="en-US" altLang="he-IL"/>
              <a:t>{</a:t>
            </a:r>
          </a:p>
          <a:p>
            <a:r>
              <a:rPr lang="en-US" altLang="he-IL"/>
              <a:t>lastFinal = 0; </a:t>
            </a:r>
          </a:p>
          <a:p>
            <a:r>
              <a:rPr lang="en-US" altLang="he-IL"/>
              <a:t>currentState = 1 ;</a:t>
            </a:r>
          </a:p>
          <a:p>
            <a:r>
              <a:rPr lang="en-US" altLang="he-IL"/>
              <a:t>inputPositionAtLastFinal = input; </a:t>
            </a:r>
          </a:p>
          <a:p>
            <a:r>
              <a:rPr lang="en-US" altLang="he-IL"/>
              <a:t>currentPosition = input; </a:t>
            </a:r>
          </a:p>
          <a:p>
            <a:r>
              <a:rPr lang="en-US" altLang="he-IL"/>
              <a:t>while (not(isDead(currentState)))  { </a:t>
            </a:r>
          </a:p>
          <a:p>
            <a:r>
              <a:rPr lang="en-US" altLang="he-IL"/>
              <a:t>	nextState = edges[currentState][*currentPosition];</a:t>
            </a:r>
          </a:p>
          <a:p>
            <a:r>
              <a:rPr lang="en-US" altLang="he-IL"/>
              <a:t>  	if  (isFinal(nextState)) {</a:t>
            </a:r>
          </a:p>
          <a:p>
            <a:r>
              <a:rPr lang="en-US" altLang="he-IL"/>
              <a:t>     		lastFinal = nextState ; </a:t>
            </a:r>
          </a:p>
          <a:p>
            <a:r>
              <a:rPr lang="en-US" altLang="he-IL"/>
              <a:t>     		inputPositionAtLastFinal = currentPosition; }</a:t>
            </a:r>
          </a:p>
          <a:p>
            <a:r>
              <a:rPr lang="en-US" altLang="he-IL"/>
              <a:t> 	currentState = nextState; </a:t>
            </a:r>
          </a:p>
          <a:p>
            <a:r>
              <a:rPr lang="en-US" altLang="he-IL"/>
              <a:t>  	advance currentPosition; </a:t>
            </a:r>
          </a:p>
          <a:p>
            <a:r>
              <a:rPr lang="en-US" altLang="he-IL"/>
              <a:t>	}</a:t>
            </a:r>
          </a:p>
          <a:p>
            <a:r>
              <a:rPr lang="en-US" altLang="he-IL"/>
              <a:t>input = inputPositionAtLastFinal ;</a:t>
            </a:r>
          </a:p>
          <a:p>
            <a:r>
              <a:rPr lang="en-US" altLang="he-IL"/>
              <a:t>return action[lastFinal]; </a:t>
            </a:r>
          </a:p>
          <a:p>
            <a:r>
              <a:rPr lang="en-US" altLang="he-IL"/>
              <a:t>}</a:t>
            </a: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9E9664B-3EF2-478B-BE32-E1DE3945F49F}" type="slidenum">
              <a:rPr lang="he-IL" altLang="en-US" sz="1400"/>
              <a:pPr/>
              <a:t>27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46188" y="1068388"/>
            <a:ext cx="7897812" cy="5789612"/>
          </a:xfrm>
        </p:spPr>
        <p:txBody>
          <a:bodyPr/>
          <a:lstStyle/>
          <a:p>
            <a:endParaRPr lang="en-US" altLang="he-IL" sz="2800" smtClean="0">
              <a:solidFill>
                <a:schemeClr val="bg1"/>
              </a:solidFill>
            </a:endParaRPr>
          </a:p>
          <a:p>
            <a:endParaRPr lang="en-US" altLang="he-IL" sz="2800" smtClean="0">
              <a:solidFill>
                <a:schemeClr val="bg1"/>
              </a:solidFill>
            </a:endParaRPr>
          </a:p>
        </p:txBody>
      </p:sp>
      <p:pic>
        <p:nvPicPr>
          <p:cNvPr id="27651" name="Picture 3" descr="f2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325" y="1751013"/>
            <a:ext cx="4941888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Rectangle 6"/>
          <p:cNvSpPr>
            <a:spLocks noGrp="1" noChangeArrowheads="1"/>
          </p:cNvSpPr>
          <p:nvPr>
            <p:ph type="title"/>
          </p:nvPr>
        </p:nvSpPr>
        <p:spPr>
          <a:xfrm>
            <a:off x="628650" y="304800"/>
            <a:ext cx="7772400" cy="1143000"/>
          </a:xfrm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Example</a:t>
            </a:r>
          </a:p>
        </p:txBody>
      </p:sp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1870075" y="5219700"/>
            <a:ext cx="4706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/>
              <a:t>Input: “if  --not-a-com”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037A7F5-D726-42B0-BA62-A54344F13DA5}" type="slidenum">
              <a:rPr lang="he-IL" altLang="en-US" sz="1400"/>
              <a:pPr/>
              <a:t>28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78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endParaRPr lang="en-US" altLang="he-IL" sz="2800" smtClean="0"/>
          </a:p>
          <a:p>
            <a:endParaRPr lang="en-US" altLang="he-IL" sz="2800" smtClean="0"/>
          </a:p>
        </p:txBody>
      </p:sp>
      <p:pic>
        <p:nvPicPr>
          <p:cNvPr id="28675" name="Picture 3" descr="f2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8"/>
            <a:ext cx="4029075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414338" y="3922713"/>
            <a:ext cx="4706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he-IL"/>
          </a:p>
        </p:txBody>
      </p:sp>
      <p:graphicFrame>
        <p:nvGraphicFramePr>
          <p:cNvPr id="411738" name="Group 90"/>
          <p:cNvGraphicFramePr>
            <a:graphicFrameLocks noGrp="1"/>
          </p:cNvGraphicFramePr>
          <p:nvPr/>
        </p:nvGraphicFramePr>
        <p:xfrm>
          <a:off x="4419600" y="554038"/>
          <a:ext cx="4724400" cy="5068888"/>
        </p:xfrm>
        <a:graphic>
          <a:graphicData uri="http://schemas.openxmlformats.org/drawingml/2006/table">
            <a:tbl>
              <a:tblPr/>
              <a:tblGrid>
                <a:gridCol w="78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0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25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5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if  --not-a-com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if --not-a-com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if  --not-a-com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if  --not-a-com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8703" name="Line 80"/>
          <p:cNvSpPr>
            <a:spLocks noChangeShapeType="1"/>
          </p:cNvSpPr>
          <p:nvPr/>
        </p:nvSpPr>
        <p:spPr bwMode="auto">
          <a:xfrm>
            <a:off x="6156325" y="1249363"/>
            <a:ext cx="38100" cy="46355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4" name="Line 81"/>
          <p:cNvSpPr>
            <a:spLocks noChangeShapeType="1"/>
          </p:cNvSpPr>
          <p:nvPr/>
        </p:nvSpPr>
        <p:spPr bwMode="auto">
          <a:xfrm flipH="1">
            <a:off x="6207125" y="1312863"/>
            <a:ext cx="450850" cy="3873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5" name="Line 82"/>
          <p:cNvSpPr>
            <a:spLocks noChangeShapeType="1"/>
          </p:cNvSpPr>
          <p:nvPr/>
        </p:nvSpPr>
        <p:spPr bwMode="auto">
          <a:xfrm flipH="1">
            <a:off x="6294438" y="2328863"/>
            <a:ext cx="450850" cy="3873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6" name="Line 84"/>
          <p:cNvSpPr>
            <a:spLocks noChangeShapeType="1"/>
          </p:cNvSpPr>
          <p:nvPr/>
        </p:nvSpPr>
        <p:spPr bwMode="auto">
          <a:xfrm>
            <a:off x="6261100" y="3355975"/>
            <a:ext cx="38100" cy="46355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7" name="Line 85"/>
          <p:cNvSpPr>
            <a:spLocks noChangeShapeType="1"/>
          </p:cNvSpPr>
          <p:nvPr/>
        </p:nvSpPr>
        <p:spPr bwMode="auto">
          <a:xfrm flipH="1">
            <a:off x="6354763" y="3517900"/>
            <a:ext cx="450850" cy="3873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8" name="Line 86"/>
          <p:cNvSpPr>
            <a:spLocks noChangeShapeType="1"/>
          </p:cNvSpPr>
          <p:nvPr/>
        </p:nvSpPr>
        <p:spPr bwMode="auto">
          <a:xfrm>
            <a:off x="6167438" y="2303463"/>
            <a:ext cx="38100" cy="46355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9" name="Line 88"/>
          <p:cNvSpPr>
            <a:spLocks noChangeShapeType="1"/>
          </p:cNvSpPr>
          <p:nvPr/>
        </p:nvSpPr>
        <p:spPr bwMode="auto">
          <a:xfrm>
            <a:off x="6230938" y="4224338"/>
            <a:ext cx="38100" cy="46355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0" name="Line 89"/>
          <p:cNvSpPr>
            <a:spLocks noChangeShapeType="1"/>
          </p:cNvSpPr>
          <p:nvPr/>
        </p:nvSpPr>
        <p:spPr bwMode="auto">
          <a:xfrm flipH="1">
            <a:off x="6415088" y="4416425"/>
            <a:ext cx="450850" cy="3873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39" name="Text Box 91"/>
          <p:cNvSpPr txBox="1">
            <a:spLocks noChangeArrowheads="1"/>
          </p:cNvSpPr>
          <p:nvPr/>
        </p:nvSpPr>
        <p:spPr bwMode="auto">
          <a:xfrm>
            <a:off x="365125" y="4754563"/>
            <a:ext cx="3444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return IF</a:t>
            </a:r>
          </a:p>
        </p:txBody>
      </p:sp>
      <p:sp>
        <p:nvSpPr>
          <p:cNvPr id="28712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4DA0393-9C30-42AA-ABAA-1EC257F9D497}" type="slidenum">
              <a:rPr lang="he-IL" altLang="en-US" sz="1400"/>
              <a:pPr/>
              <a:t>29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0" grpId="0" build="p" autoUpdateAnimBg="0"/>
      <p:bldP spid="4117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6700"/>
            <a:ext cx="7772400" cy="1143000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Solution (Flex)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46188" y="1068388"/>
            <a:ext cx="7897812" cy="5789612"/>
          </a:xfrm>
        </p:spPr>
        <p:txBody>
          <a:bodyPr/>
          <a:lstStyle/>
          <a:p>
            <a:endParaRPr lang="en-US" altLang="he-IL" sz="2800" smtClean="0"/>
          </a:p>
          <a:p>
            <a:endParaRPr lang="en-US" altLang="he-IL" sz="2800" smtClean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622425" y="1893888"/>
            <a:ext cx="7335838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	 </a:t>
            </a:r>
            <a:r>
              <a:rPr lang="en-US" altLang="he-IL" sz="2400"/>
              <a:t>int num_lines = 0;</a:t>
            </a:r>
          </a:p>
          <a:p>
            <a:r>
              <a:rPr lang="en-US" altLang="he-IL" sz="2400"/>
              <a:t>%%</a:t>
            </a:r>
          </a:p>
          <a:p>
            <a:r>
              <a:rPr lang="en-US" altLang="he-IL" sz="2400"/>
              <a:t>\n      ++num_lines;</a:t>
            </a:r>
          </a:p>
          <a:p>
            <a:r>
              <a:rPr lang="en-US" altLang="he-IL" sz="2400"/>
              <a:t>.       ;</a:t>
            </a:r>
          </a:p>
          <a:p>
            <a:r>
              <a:rPr lang="en-US" altLang="he-IL" sz="2400"/>
              <a:t>%%</a:t>
            </a:r>
          </a:p>
          <a:p>
            <a:r>
              <a:rPr lang="en-US" altLang="he-IL" sz="2400"/>
              <a:t>         main()</a:t>
            </a:r>
          </a:p>
          <a:p>
            <a:r>
              <a:rPr lang="en-US" altLang="he-IL" sz="2400"/>
              <a:t>                 {</a:t>
            </a:r>
          </a:p>
          <a:p>
            <a:r>
              <a:rPr lang="en-US" altLang="he-IL" sz="2400"/>
              <a:t>                 yylex();</a:t>
            </a:r>
          </a:p>
          <a:p>
            <a:r>
              <a:rPr lang="en-US" altLang="he-IL" sz="2400"/>
              <a:t>                 printf( "# of lines = %d\n", num_lines);</a:t>
            </a:r>
          </a:p>
          <a:p>
            <a:r>
              <a:rPr lang="en-US" altLang="he-IL" sz="2400"/>
              <a:t>                 }</a:t>
            </a:r>
          </a:p>
          <a:p>
            <a:endParaRPr lang="en-US" altLang="he-IL" sz="2400"/>
          </a:p>
          <a:p>
            <a:endParaRPr lang="en-US" altLang="en-US" sz="2400"/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A034E56-CDEB-479B-82B5-0CAA694B817A}" type="slidenum">
              <a:rPr lang="he-IL" altLang="en-US" sz="1400"/>
              <a:pPr/>
              <a:t>3</a:t>
            </a:fld>
            <a:endParaRPr lang="en-US" altLang="en-US" sz="14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endParaRPr lang="en-US" altLang="he-IL" sz="2800" smtClean="0">
              <a:solidFill>
                <a:srgbClr val="000000"/>
              </a:solidFill>
            </a:endParaRPr>
          </a:p>
          <a:p>
            <a:endParaRPr lang="en-US" altLang="he-IL" sz="2800" smtClean="0">
              <a:solidFill>
                <a:srgbClr val="000000"/>
              </a:solidFill>
            </a:endParaRPr>
          </a:p>
        </p:txBody>
      </p:sp>
      <p:pic>
        <p:nvPicPr>
          <p:cNvPr id="29699" name="Picture 3" descr="f2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8"/>
            <a:ext cx="4029075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14338" y="3922713"/>
            <a:ext cx="4706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416807" name="Text Box 39"/>
          <p:cNvSpPr txBox="1">
            <a:spLocks noChangeArrowheads="1"/>
          </p:cNvSpPr>
          <p:nvPr/>
        </p:nvSpPr>
        <p:spPr bwMode="auto">
          <a:xfrm>
            <a:off x="365125" y="4754563"/>
            <a:ext cx="3444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found whitespace</a:t>
            </a:r>
          </a:p>
        </p:txBody>
      </p:sp>
      <p:graphicFrame>
        <p:nvGraphicFramePr>
          <p:cNvPr id="416810" name="Group 42"/>
          <p:cNvGraphicFramePr>
            <a:graphicFrameLocks noGrp="1"/>
          </p:cNvGraphicFramePr>
          <p:nvPr/>
        </p:nvGraphicFramePr>
        <p:xfrm>
          <a:off x="4419600" y="554038"/>
          <a:ext cx="4724400" cy="3992563"/>
        </p:xfrm>
        <a:graphic>
          <a:graphicData uri="http://schemas.openxmlformats.org/drawingml/2006/table">
            <a:tbl>
              <a:tblPr/>
              <a:tblGrid>
                <a:gridCol w="78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0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25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final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input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--not-a-com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--not-a-com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--not-a-com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724" name="Line 31"/>
          <p:cNvSpPr>
            <a:spLocks noChangeShapeType="1"/>
          </p:cNvSpPr>
          <p:nvPr/>
        </p:nvSpPr>
        <p:spPr bwMode="auto">
          <a:xfrm>
            <a:off x="6049963" y="1401763"/>
            <a:ext cx="38100" cy="46355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Line 32"/>
          <p:cNvSpPr>
            <a:spLocks noChangeShapeType="1"/>
          </p:cNvSpPr>
          <p:nvPr/>
        </p:nvSpPr>
        <p:spPr bwMode="auto">
          <a:xfrm flipH="1">
            <a:off x="6100763" y="1509713"/>
            <a:ext cx="450850" cy="3873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Line 33"/>
          <p:cNvSpPr>
            <a:spLocks noChangeShapeType="1"/>
          </p:cNvSpPr>
          <p:nvPr/>
        </p:nvSpPr>
        <p:spPr bwMode="auto">
          <a:xfrm flipH="1">
            <a:off x="6324600" y="2374900"/>
            <a:ext cx="450850" cy="3873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7" name="Line 34"/>
          <p:cNvSpPr>
            <a:spLocks noChangeShapeType="1"/>
          </p:cNvSpPr>
          <p:nvPr/>
        </p:nvSpPr>
        <p:spPr bwMode="auto">
          <a:xfrm>
            <a:off x="6170613" y="3324225"/>
            <a:ext cx="38100" cy="46355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Line 35"/>
          <p:cNvSpPr>
            <a:spLocks noChangeShapeType="1"/>
          </p:cNvSpPr>
          <p:nvPr/>
        </p:nvSpPr>
        <p:spPr bwMode="auto">
          <a:xfrm flipH="1">
            <a:off x="6288088" y="3429000"/>
            <a:ext cx="450850" cy="3873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Line 36"/>
          <p:cNvSpPr>
            <a:spLocks noChangeShapeType="1"/>
          </p:cNvSpPr>
          <p:nvPr/>
        </p:nvSpPr>
        <p:spPr bwMode="auto">
          <a:xfrm>
            <a:off x="6167438" y="2303463"/>
            <a:ext cx="38100" cy="46355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0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4329A23-925D-4B4B-92E8-6D3BF940E547}" type="slidenum">
              <a:rPr lang="he-IL" altLang="en-US" sz="1400"/>
              <a:pPr/>
              <a:t>30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0" grpId="0" build="p" autoUpdateAnimBg="0"/>
      <p:bldP spid="41680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endParaRPr lang="en-US" altLang="he-IL" sz="2800" smtClean="0">
              <a:solidFill>
                <a:schemeClr val="bg1"/>
              </a:solidFill>
            </a:endParaRPr>
          </a:p>
          <a:p>
            <a:endParaRPr lang="en-US" altLang="he-IL" sz="2800" smtClean="0">
              <a:solidFill>
                <a:schemeClr val="bg1"/>
              </a:solidFill>
            </a:endParaRPr>
          </a:p>
        </p:txBody>
      </p:sp>
      <p:pic>
        <p:nvPicPr>
          <p:cNvPr id="30723" name="Picture 3" descr="f2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8"/>
            <a:ext cx="4029075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14338" y="3894138"/>
            <a:ext cx="4706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he-IL"/>
          </a:p>
        </p:txBody>
      </p:sp>
      <p:graphicFrame>
        <p:nvGraphicFramePr>
          <p:cNvPr id="413774" name="Group 78"/>
          <p:cNvGraphicFramePr>
            <a:graphicFrameLocks noGrp="1"/>
          </p:cNvGraphicFramePr>
          <p:nvPr/>
        </p:nvGraphicFramePr>
        <p:xfrm>
          <a:off x="4114800" y="554038"/>
          <a:ext cx="5029200" cy="6284913"/>
        </p:xfrm>
        <a:graphic>
          <a:graphicData uri="http://schemas.openxmlformats.org/drawingml/2006/table">
            <a:tbl>
              <a:tblPr/>
              <a:tblGrid>
                <a:gridCol w="1082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0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76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final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input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--not-a-com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1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--not-a-com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--not-a-com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--not-a-com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--not-a-com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--not-a-com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0759" name="Line 31"/>
          <p:cNvSpPr>
            <a:spLocks noChangeShapeType="1"/>
          </p:cNvSpPr>
          <p:nvPr/>
        </p:nvSpPr>
        <p:spPr bwMode="auto">
          <a:xfrm>
            <a:off x="6110288" y="1431925"/>
            <a:ext cx="38100" cy="46355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0" name="Line 32"/>
          <p:cNvSpPr>
            <a:spLocks noChangeShapeType="1"/>
          </p:cNvSpPr>
          <p:nvPr/>
        </p:nvSpPr>
        <p:spPr bwMode="auto">
          <a:xfrm flipH="1">
            <a:off x="6161088" y="1687513"/>
            <a:ext cx="450850" cy="3873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1" name="Line 33"/>
          <p:cNvSpPr>
            <a:spLocks noChangeShapeType="1"/>
          </p:cNvSpPr>
          <p:nvPr/>
        </p:nvSpPr>
        <p:spPr bwMode="auto">
          <a:xfrm flipH="1">
            <a:off x="6264275" y="2495550"/>
            <a:ext cx="450850" cy="3873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2" name="Line 34"/>
          <p:cNvSpPr>
            <a:spLocks noChangeShapeType="1"/>
          </p:cNvSpPr>
          <p:nvPr/>
        </p:nvSpPr>
        <p:spPr bwMode="auto">
          <a:xfrm>
            <a:off x="6154738" y="3463925"/>
            <a:ext cx="38100" cy="46355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3" name="Line 35"/>
          <p:cNvSpPr>
            <a:spLocks noChangeShapeType="1"/>
          </p:cNvSpPr>
          <p:nvPr/>
        </p:nvSpPr>
        <p:spPr bwMode="auto">
          <a:xfrm flipH="1">
            <a:off x="6508750" y="4510088"/>
            <a:ext cx="450850" cy="3873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4" name="Line 36"/>
          <p:cNvSpPr>
            <a:spLocks noChangeShapeType="1"/>
          </p:cNvSpPr>
          <p:nvPr/>
        </p:nvSpPr>
        <p:spPr bwMode="auto">
          <a:xfrm>
            <a:off x="6137275" y="2454275"/>
            <a:ext cx="38100" cy="46355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5" name="Line 50"/>
          <p:cNvSpPr>
            <a:spLocks noChangeShapeType="1"/>
          </p:cNvSpPr>
          <p:nvPr/>
        </p:nvSpPr>
        <p:spPr bwMode="auto">
          <a:xfrm>
            <a:off x="6170613" y="4498975"/>
            <a:ext cx="38100" cy="46355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6" name="Line 66"/>
          <p:cNvSpPr>
            <a:spLocks noChangeShapeType="1"/>
          </p:cNvSpPr>
          <p:nvPr/>
        </p:nvSpPr>
        <p:spPr bwMode="auto">
          <a:xfrm>
            <a:off x="6108700" y="5489575"/>
            <a:ext cx="38100" cy="46355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7" name="Line 67"/>
          <p:cNvSpPr>
            <a:spLocks noChangeShapeType="1"/>
          </p:cNvSpPr>
          <p:nvPr/>
        </p:nvSpPr>
        <p:spPr bwMode="auto">
          <a:xfrm flipH="1">
            <a:off x="6691313" y="5500688"/>
            <a:ext cx="450850" cy="3873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8" name="Line 79"/>
          <p:cNvSpPr>
            <a:spLocks noChangeShapeType="1"/>
          </p:cNvSpPr>
          <p:nvPr/>
        </p:nvSpPr>
        <p:spPr bwMode="auto">
          <a:xfrm>
            <a:off x="6154738" y="6069013"/>
            <a:ext cx="38100" cy="46355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9" name="Line 80"/>
          <p:cNvSpPr>
            <a:spLocks noChangeShapeType="1"/>
          </p:cNvSpPr>
          <p:nvPr/>
        </p:nvSpPr>
        <p:spPr bwMode="auto">
          <a:xfrm flipH="1">
            <a:off x="6767513" y="6118225"/>
            <a:ext cx="450850" cy="3873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0" name="Line 81"/>
          <p:cNvSpPr>
            <a:spLocks noChangeShapeType="1"/>
          </p:cNvSpPr>
          <p:nvPr/>
        </p:nvSpPr>
        <p:spPr bwMode="auto">
          <a:xfrm flipH="1">
            <a:off x="6400800" y="3409950"/>
            <a:ext cx="450850" cy="3873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78" name="Text Box 82"/>
          <p:cNvSpPr txBox="1">
            <a:spLocks noChangeArrowheads="1"/>
          </p:cNvSpPr>
          <p:nvPr/>
        </p:nvSpPr>
        <p:spPr bwMode="auto">
          <a:xfrm>
            <a:off x="365125" y="4754563"/>
            <a:ext cx="3444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error  </a:t>
            </a:r>
          </a:p>
        </p:txBody>
      </p:sp>
      <p:sp>
        <p:nvSpPr>
          <p:cNvPr id="30772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475C685-FD1D-4FBA-A30E-B0473B6EE986}" type="slidenum">
              <a:rPr lang="he-IL" altLang="en-US" sz="1400"/>
              <a:pPr/>
              <a:t>31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698" grpId="0" build="p" autoUpdateAnimBg="0"/>
      <p:bldP spid="41377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endParaRPr lang="en-US" altLang="he-IL" sz="2800" smtClean="0">
              <a:solidFill>
                <a:srgbClr val="000000"/>
              </a:solidFill>
            </a:endParaRPr>
          </a:p>
          <a:p>
            <a:endParaRPr lang="en-US" altLang="he-IL" sz="2800" smtClean="0">
              <a:solidFill>
                <a:srgbClr val="000000"/>
              </a:solidFill>
            </a:endParaRPr>
          </a:p>
        </p:txBody>
      </p:sp>
      <p:pic>
        <p:nvPicPr>
          <p:cNvPr id="31747" name="Picture 3" descr="f2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8"/>
            <a:ext cx="4029075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14338" y="3922713"/>
            <a:ext cx="4706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he-IL">
              <a:solidFill>
                <a:srgbClr val="000000"/>
              </a:solidFill>
            </a:endParaRPr>
          </a:p>
        </p:txBody>
      </p:sp>
      <p:graphicFrame>
        <p:nvGraphicFramePr>
          <p:cNvPr id="417845" name="Group 53"/>
          <p:cNvGraphicFramePr>
            <a:graphicFrameLocks noGrp="1"/>
          </p:cNvGraphicFramePr>
          <p:nvPr/>
        </p:nvGraphicFramePr>
        <p:xfrm>
          <a:off x="4114800" y="554038"/>
          <a:ext cx="5029200" cy="4110038"/>
        </p:xfrm>
        <a:graphic>
          <a:graphicData uri="http://schemas.openxmlformats.org/drawingml/2006/table">
            <a:tbl>
              <a:tblPr/>
              <a:tblGrid>
                <a:gridCol w="1082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0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76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final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input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-not-a-com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1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-not-a-com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-not-a-com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771" name="Line 39"/>
          <p:cNvSpPr>
            <a:spLocks noChangeShapeType="1"/>
          </p:cNvSpPr>
          <p:nvPr/>
        </p:nvSpPr>
        <p:spPr bwMode="auto">
          <a:xfrm>
            <a:off x="6110288" y="1431925"/>
            <a:ext cx="38100" cy="46355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2" name="Line 40"/>
          <p:cNvSpPr>
            <a:spLocks noChangeShapeType="1"/>
          </p:cNvSpPr>
          <p:nvPr/>
        </p:nvSpPr>
        <p:spPr bwMode="auto">
          <a:xfrm flipH="1">
            <a:off x="6145213" y="1557338"/>
            <a:ext cx="450850" cy="3873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3" name="Line 41"/>
          <p:cNvSpPr>
            <a:spLocks noChangeShapeType="1"/>
          </p:cNvSpPr>
          <p:nvPr/>
        </p:nvSpPr>
        <p:spPr bwMode="auto">
          <a:xfrm flipH="1">
            <a:off x="6264275" y="2495550"/>
            <a:ext cx="450850" cy="3873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4" name="Line 42"/>
          <p:cNvSpPr>
            <a:spLocks noChangeShapeType="1"/>
          </p:cNvSpPr>
          <p:nvPr/>
        </p:nvSpPr>
        <p:spPr bwMode="auto">
          <a:xfrm>
            <a:off x="6154738" y="3463925"/>
            <a:ext cx="38100" cy="46355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5" name="Line 44"/>
          <p:cNvSpPr>
            <a:spLocks noChangeShapeType="1"/>
          </p:cNvSpPr>
          <p:nvPr/>
        </p:nvSpPr>
        <p:spPr bwMode="auto">
          <a:xfrm>
            <a:off x="6137275" y="2454275"/>
            <a:ext cx="38100" cy="46355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6" name="Line 50"/>
          <p:cNvSpPr>
            <a:spLocks noChangeShapeType="1"/>
          </p:cNvSpPr>
          <p:nvPr/>
        </p:nvSpPr>
        <p:spPr bwMode="auto">
          <a:xfrm flipH="1">
            <a:off x="6400800" y="3409950"/>
            <a:ext cx="450850" cy="3873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43" name="Text Box 51"/>
          <p:cNvSpPr txBox="1">
            <a:spLocks noChangeArrowheads="1"/>
          </p:cNvSpPr>
          <p:nvPr/>
        </p:nvSpPr>
        <p:spPr bwMode="auto">
          <a:xfrm>
            <a:off x="365125" y="4754563"/>
            <a:ext cx="3444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error  </a:t>
            </a:r>
          </a:p>
        </p:txBody>
      </p:sp>
      <p:sp>
        <p:nvSpPr>
          <p:cNvPr id="31778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1BFD700-C7C3-4DB1-B18D-FB7781469456}" type="slidenum">
              <a:rPr lang="he-IL" altLang="en-US" sz="1400"/>
              <a:pPr/>
              <a:t>32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4" grpId="0" build="p" autoUpdateAnimBg="0"/>
      <p:bldP spid="41784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28663" y="0"/>
            <a:ext cx="7772400" cy="1143000"/>
          </a:xfrm>
        </p:spPr>
        <p:txBody>
          <a:bodyPr/>
          <a:lstStyle/>
          <a:p>
            <a:r>
              <a:rPr lang="en-US" altLang="he-IL" sz="3600" smtClean="0">
                <a:solidFill>
                  <a:srgbClr val="000000"/>
                </a:solidFill>
              </a:rPr>
              <a:t>Efficient Scanners</a:t>
            </a:r>
            <a:endParaRPr lang="en-US" altLang="he-IL" smtClean="0">
              <a:solidFill>
                <a:srgbClr val="0000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70363"/>
          </a:xfrm>
        </p:spPr>
        <p:txBody>
          <a:bodyPr/>
          <a:lstStyle/>
          <a:p>
            <a:r>
              <a:rPr lang="en-US" altLang="he-IL" smtClean="0">
                <a:solidFill>
                  <a:srgbClr val="000000"/>
                </a:solidFill>
              </a:rPr>
              <a:t>Efficient state representation</a:t>
            </a:r>
          </a:p>
          <a:p>
            <a:r>
              <a:rPr lang="en-US" altLang="he-IL" smtClean="0">
                <a:solidFill>
                  <a:srgbClr val="000000"/>
                </a:solidFill>
              </a:rPr>
              <a:t>Input buffering</a:t>
            </a:r>
          </a:p>
          <a:p>
            <a:r>
              <a:rPr lang="en-US" altLang="he-IL" smtClean="0">
                <a:solidFill>
                  <a:srgbClr val="000000"/>
                </a:solidFill>
              </a:rPr>
              <a:t>Using switch and gotos instead of tables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300CEBC-A7E3-45EB-BBB0-8694D8138971}" type="slidenum">
              <a:rPr lang="he-IL" altLang="en-US" sz="1400"/>
              <a:pPr/>
              <a:t>33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15913" y="0"/>
            <a:ext cx="8415337" cy="1143000"/>
          </a:xfrm>
        </p:spPr>
        <p:txBody>
          <a:bodyPr/>
          <a:lstStyle/>
          <a:p>
            <a:r>
              <a:rPr lang="en-US" altLang="he-IL" sz="3600" smtClean="0">
                <a:solidFill>
                  <a:srgbClr val="000000"/>
                </a:solidFill>
              </a:rPr>
              <a:t>Constructing Automaton from Specification</a:t>
            </a:r>
            <a:endParaRPr lang="en-US" altLang="he-IL" smtClean="0">
              <a:solidFill>
                <a:srgbClr val="000000"/>
              </a:solidFill>
            </a:endParaRP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70363"/>
          </a:xfrm>
        </p:spPr>
        <p:txBody>
          <a:bodyPr/>
          <a:lstStyle/>
          <a:p>
            <a:r>
              <a:rPr lang="en-US" altLang="he-IL" smtClean="0">
                <a:solidFill>
                  <a:srgbClr val="000000"/>
                </a:solidFill>
              </a:rPr>
              <a:t>Create a non-deterministic automaton (NDFA) from every regular expression</a:t>
            </a:r>
          </a:p>
          <a:p>
            <a:r>
              <a:rPr lang="en-US" altLang="he-IL" smtClean="0">
                <a:solidFill>
                  <a:srgbClr val="000000"/>
                </a:solidFill>
              </a:rPr>
              <a:t>Merge all the automata using epsilon moves</a:t>
            </a:r>
            <a:br>
              <a:rPr lang="en-US" altLang="he-IL" smtClean="0">
                <a:solidFill>
                  <a:srgbClr val="000000"/>
                </a:solidFill>
              </a:rPr>
            </a:br>
            <a:r>
              <a:rPr lang="en-US" altLang="he-IL" smtClean="0">
                <a:solidFill>
                  <a:srgbClr val="000000"/>
                </a:solidFill>
              </a:rPr>
              <a:t>(like the | construction)</a:t>
            </a:r>
          </a:p>
          <a:p>
            <a:r>
              <a:rPr lang="en-US" altLang="he-IL" smtClean="0">
                <a:solidFill>
                  <a:srgbClr val="000000"/>
                </a:solidFill>
              </a:rPr>
              <a:t>Construct a deterministic finite automaton (DFA)</a:t>
            </a:r>
          </a:p>
          <a:p>
            <a:pPr lvl="1"/>
            <a:r>
              <a:rPr lang="en-US" altLang="he-IL" smtClean="0">
                <a:solidFill>
                  <a:srgbClr val="000000"/>
                </a:solidFill>
              </a:rPr>
              <a:t>State priority</a:t>
            </a:r>
          </a:p>
          <a:p>
            <a:r>
              <a:rPr lang="en-US" altLang="he-IL" smtClean="0">
                <a:solidFill>
                  <a:srgbClr val="000000"/>
                </a:solidFill>
              </a:rPr>
              <a:t>Minimize the automaton starting with separate accepting states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987BA61-2F44-481F-9D00-85C9CF7156F1}" type="slidenum">
              <a:rPr lang="he-IL" altLang="en-US" sz="1400"/>
              <a:pPr/>
              <a:t>34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099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55600"/>
            <a:ext cx="8081963" cy="809625"/>
          </a:xfrm>
        </p:spPr>
        <p:txBody>
          <a:bodyPr/>
          <a:lstStyle/>
          <a:p>
            <a:r>
              <a:rPr lang="en-US" altLang="he-IL" sz="3600" smtClean="0">
                <a:solidFill>
                  <a:srgbClr val="000000"/>
                </a:solidFill>
              </a:rPr>
              <a:t>NDFA Construction</a:t>
            </a:r>
            <a:endParaRPr lang="en-US" altLang="he-IL" smtClean="0">
              <a:solidFill>
                <a:srgbClr val="000000"/>
              </a:solidFill>
            </a:endParaRPr>
          </a:p>
        </p:txBody>
      </p:sp>
      <p:pic>
        <p:nvPicPr>
          <p:cNvPr id="389125" name="Picture 5" descr="f2_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538" y="4029075"/>
            <a:ext cx="53721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879475" y="1687513"/>
            <a:ext cx="73358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he-IL"/>
              <a:t>if					{ return IF; }</a:t>
            </a:r>
          </a:p>
          <a:p>
            <a:r>
              <a:rPr lang="en-US" altLang="he-IL"/>
              <a:t>[a-z][a-z0-9]*				{ return ID; }</a:t>
            </a:r>
          </a:p>
          <a:p>
            <a:r>
              <a:rPr lang="en-US" altLang="he-IL"/>
              <a:t>[0-9]+ 					{ return NUM; }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18BB8E4-5884-43DD-B5D0-08710F3B9509}" type="slidenum">
              <a:rPr lang="he-IL" altLang="en-US" sz="1400"/>
              <a:pPr/>
              <a:t>35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0"/>
            <a:ext cx="8081963" cy="809625"/>
          </a:xfrm>
        </p:spPr>
        <p:txBody>
          <a:bodyPr/>
          <a:lstStyle/>
          <a:p>
            <a:r>
              <a:rPr lang="en-US" altLang="he-IL" sz="3600" smtClean="0">
                <a:solidFill>
                  <a:schemeClr val="bg1"/>
                </a:solidFill>
              </a:rPr>
              <a:t>DFA Construction</a:t>
            </a:r>
            <a:endParaRPr lang="en-US" altLang="he-IL" smtClean="0"/>
          </a:p>
        </p:txBody>
      </p:sp>
      <p:pic>
        <p:nvPicPr>
          <p:cNvPr id="35843" name="Picture 3" descr="f2_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438" y="739775"/>
            <a:ext cx="53721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1173" name="Picture 5" descr="f2_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075" y="3659188"/>
            <a:ext cx="4257675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6BA87C2-2F05-4A97-8C19-4192F7FFC789}" type="slidenum">
              <a:rPr lang="he-IL" altLang="en-US" sz="1400"/>
              <a:pPr/>
              <a:t>36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0"/>
            <a:ext cx="8081963" cy="809625"/>
          </a:xfrm>
        </p:spPr>
        <p:txBody>
          <a:bodyPr/>
          <a:lstStyle/>
          <a:p>
            <a:r>
              <a:rPr lang="en-US" altLang="he-IL" sz="3600" smtClean="0">
                <a:solidFill>
                  <a:srgbClr val="000000"/>
                </a:solidFill>
              </a:rPr>
              <a:t>Minimization</a:t>
            </a:r>
            <a:endParaRPr lang="en-US" altLang="he-IL" smtClean="0">
              <a:solidFill>
                <a:srgbClr val="000000"/>
              </a:solidFill>
            </a:endParaRPr>
          </a:p>
        </p:txBody>
      </p:sp>
      <p:pic>
        <p:nvPicPr>
          <p:cNvPr id="36867" name="Picture 4" descr="f2_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775" y="2384425"/>
            <a:ext cx="4257675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A272A08-27F6-4F34-805D-297B908555F5}" type="slidenum">
              <a:rPr lang="he-IL" altLang="en-US" sz="1400"/>
              <a:pPr/>
              <a:t>37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447800"/>
          </a:xfrm>
        </p:spPr>
        <p:txBody>
          <a:bodyPr/>
          <a:lstStyle/>
          <a:p>
            <a:r>
              <a:rPr lang="en-US" dirty="0" smtClean="0"/>
              <a:t>/\*.* \*/</a:t>
            </a:r>
          </a:p>
          <a:p>
            <a:r>
              <a:rPr lang="en-US" dirty="0" smtClean="0"/>
              <a:t>/\*(.|[ \t\n])* \*/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193B-3552-48D2-B562-F921935261A6}" type="slidenum">
              <a:rPr lang="he-IL" altLang="en-US" smtClean="0"/>
              <a:pPr/>
              <a:t>38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470638" y="3756392"/>
            <a:ext cx="43375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start_code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/* First comment */</a:t>
            </a:r>
          </a:p>
          <a:p>
            <a:r>
              <a:rPr lang="en-US" dirty="0" err="1" smtClean="0"/>
              <a:t>more_code</a:t>
            </a:r>
            <a:r>
              <a:rPr lang="en-US" dirty="0" smtClean="0"/>
              <a:t>(); </a:t>
            </a:r>
          </a:p>
          <a:p>
            <a:r>
              <a:rPr lang="en-US" dirty="0" smtClean="0"/>
              <a:t>/* Second comment */</a:t>
            </a:r>
          </a:p>
          <a:p>
            <a:r>
              <a:rPr lang="en-US" dirty="0" err="1" smtClean="0"/>
              <a:t>end_code</a:t>
            </a:r>
            <a:r>
              <a:rPr lang="en-US" dirty="0" smtClean="0"/>
              <a:t>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44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898284"/>
          </a:xfrm>
        </p:spPr>
        <p:txBody>
          <a:bodyPr/>
          <a:lstStyle/>
          <a:p>
            <a:r>
              <a:rPr lang="en-US" dirty="0" smtClean="0"/>
              <a:t>/\*.* \*/</a:t>
            </a:r>
          </a:p>
          <a:p>
            <a:r>
              <a:rPr lang="en-US" dirty="0" smtClean="0"/>
              <a:t>/\*(.|[ \t\n])* \*/</a:t>
            </a:r>
          </a:p>
          <a:p>
            <a:r>
              <a:rPr lang="en-US" dirty="0" smtClean="0"/>
              <a:t>/\*([^*]|[\r\n])*\*/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193B-3552-48D2-B562-F921935261A6}" type="slidenum">
              <a:rPr lang="he-IL" altLang="en-US" smtClean="0"/>
              <a:pPr/>
              <a:t>39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168162" y="3879484"/>
            <a:ext cx="43375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/* </a:t>
            </a:r>
          </a:p>
          <a:p>
            <a:r>
              <a:rPr lang="en-US" dirty="0" smtClean="0"/>
              <a:t>* Common multi-line comment style. </a:t>
            </a:r>
          </a:p>
          <a:p>
            <a:r>
              <a:rPr lang="en-US" dirty="0" smtClean="0"/>
              <a:t>*/ </a:t>
            </a:r>
          </a:p>
          <a:p>
            <a:r>
              <a:rPr lang="en-US" dirty="0" smtClean="0"/>
              <a:t>/* Second comment */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6700"/>
            <a:ext cx="7772400" cy="1143000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Solution(Flex)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46188" y="1068388"/>
            <a:ext cx="7897812" cy="5789612"/>
          </a:xfrm>
        </p:spPr>
        <p:txBody>
          <a:bodyPr/>
          <a:lstStyle/>
          <a:p>
            <a:endParaRPr lang="en-US" altLang="he-IL" sz="2800" smtClean="0"/>
          </a:p>
          <a:p>
            <a:endParaRPr lang="en-US" altLang="he-IL" sz="2800" smtClean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73063" y="1893888"/>
            <a:ext cx="6315075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	 </a:t>
            </a:r>
            <a:r>
              <a:rPr lang="en-US" altLang="he-IL" sz="2400"/>
              <a:t>int num_lines = 0;</a:t>
            </a:r>
          </a:p>
          <a:p>
            <a:r>
              <a:rPr lang="en-US" altLang="he-IL" sz="2400"/>
              <a:t>%%</a:t>
            </a:r>
          </a:p>
          <a:p>
            <a:r>
              <a:rPr lang="en-US" altLang="he-IL" sz="2400"/>
              <a:t>\n      ++num_lines;</a:t>
            </a:r>
          </a:p>
          <a:p>
            <a:r>
              <a:rPr lang="en-US" altLang="he-IL" sz="2400"/>
              <a:t>.       ;</a:t>
            </a:r>
          </a:p>
          <a:p>
            <a:r>
              <a:rPr lang="en-US" altLang="he-IL" sz="2400"/>
              <a:t>%%</a:t>
            </a:r>
          </a:p>
          <a:p>
            <a:r>
              <a:rPr lang="en-US" altLang="he-IL" sz="2400"/>
              <a:t>         main()</a:t>
            </a:r>
          </a:p>
          <a:p>
            <a:r>
              <a:rPr lang="en-US" altLang="he-IL" sz="2400"/>
              <a:t>                 {</a:t>
            </a:r>
          </a:p>
          <a:p>
            <a:r>
              <a:rPr lang="en-US" altLang="he-IL" sz="2400"/>
              <a:t>                 yylex();</a:t>
            </a:r>
          </a:p>
          <a:p>
            <a:r>
              <a:rPr lang="en-US" altLang="he-IL" sz="2400"/>
              <a:t>                 printf( "# of lines = %d\n", num_lines);</a:t>
            </a:r>
          </a:p>
          <a:p>
            <a:r>
              <a:rPr lang="en-US" altLang="he-IL" sz="2400"/>
              <a:t>                 }</a:t>
            </a:r>
          </a:p>
          <a:p>
            <a:endParaRPr lang="en-US" altLang="he-IL" sz="2400"/>
          </a:p>
          <a:p>
            <a:endParaRPr lang="en-US" altLang="en-US" sz="2400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5638800" y="1722438"/>
            <a:ext cx="914400" cy="70008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/>
              <a:t>initial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5059363" y="1782763"/>
            <a:ext cx="503237" cy="2746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7162800" y="2911475"/>
            <a:ext cx="1143000" cy="47148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/>
              <a:t>;</a:t>
            </a:r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7239000" y="2027238"/>
            <a:ext cx="1143000" cy="471487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/>
              <a:t>newline</a:t>
            </a:r>
          </a:p>
        </p:txBody>
      </p:sp>
      <p:cxnSp>
        <p:nvCxnSpPr>
          <p:cNvPr id="5129" name="AutoShape 10"/>
          <p:cNvCxnSpPr>
            <a:cxnSpLocks noChangeShapeType="1"/>
            <a:stCxn id="5125" idx="6"/>
            <a:endCxn id="5128" idx="2"/>
          </p:cNvCxnSpPr>
          <p:nvPr/>
        </p:nvCxnSpPr>
        <p:spPr bwMode="auto">
          <a:xfrm>
            <a:off x="6572250" y="2073275"/>
            <a:ext cx="647700" cy="190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0" name="AutoShape 12"/>
          <p:cNvCxnSpPr>
            <a:cxnSpLocks noChangeShapeType="1"/>
            <a:stCxn id="5125" idx="5"/>
            <a:endCxn id="5127" idx="1"/>
          </p:cNvCxnSpPr>
          <p:nvPr/>
        </p:nvCxnSpPr>
        <p:spPr bwMode="auto">
          <a:xfrm>
            <a:off x="6419850" y="2338388"/>
            <a:ext cx="909638" cy="6223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1" name="Text Box 14"/>
          <p:cNvSpPr txBox="1">
            <a:spLocks noChangeArrowheads="1"/>
          </p:cNvSpPr>
          <p:nvPr/>
        </p:nvSpPr>
        <p:spPr bwMode="auto">
          <a:xfrm rot="1507722">
            <a:off x="6643688" y="1628775"/>
            <a:ext cx="70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\n</a:t>
            </a:r>
          </a:p>
        </p:txBody>
      </p:sp>
      <p:sp>
        <p:nvSpPr>
          <p:cNvPr id="5132" name="Text Box 15"/>
          <p:cNvSpPr txBox="1">
            <a:spLocks noChangeArrowheads="1"/>
          </p:cNvSpPr>
          <p:nvPr/>
        </p:nvSpPr>
        <p:spPr bwMode="auto">
          <a:xfrm rot="2667716">
            <a:off x="6076950" y="2735263"/>
            <a:ext cx="1312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other</a:t>
            </a:r>
          </a:p>
        </p:txBody>
      </p:sp>
      <p:sp>
        <p:nvSpPr>
          <p:cNvPr id="5133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5D99585-EB0E-4CF2-B3CC-F33B7CA483DD}" type="slidenum">
              <a:rPr lang="he-IL" altLang="en-US" sz="1400"/>
              <a:pPr/>
              <a:t>4</a:t>
            </a:fld>
            <a:endParaRPr lang="en-US" altLang="en-US" sz="14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7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Start States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85800" y="1565275"/>
            <a:ext cx="7772400" cy="4968875"/>
          </a:xfrm>
        </p:spPr>
        <p:txBody>
          <a:bodyPr/>
          <a:lstStyle/>
          <a:p>
            <a:r>
              <a:rPr lang="en-US" altLang="en-US" sz="2800" smtClean="0"/>
              <a:t>It may be hard to specify regular expressions for certain constructs</a:t>
            </a:r>
          </a:p>
          <a:p>
            <a:pPr lvl="1"/>
            <a:r>
              <a:rPr lang="en-US" altLang="en-US" sz="2400" smtClean="0"/>
              <a:t>Examples</a:t>
            </a:r>
          </a:p>
          <a:p>
            <a:pPr lvl="2"/>
            <a:r>
              <a:rPr lang="en-US" altLang="en-US" sz="2000" smtClean="0"/>
              <a:t>Strings</a:t>
            </a:r>
          </a:p>
          <a:p>
            <a:pPr lvl="2"/>
            <a:r>
              <a:rPr lang="en-US" altLang="en-US" sz="2000" smtClean="0"/>
              <a:t>Comments</a:t>
            </a:r>
          </a:p>
          <a:p>
            <a:r>
              <a:rPr lang="en-US" altLang="en-US" sz="2800" smtClean="0"/>
              <a:t>Writing automata may be easier</a:t>
            </a:r>
          </a:p>
          <a:p>
            <a:r>
              <a:rPr lang="en-US" altLang="en-US" sz="2800" smtClean="0"/>
              <a:t>Can combine both</a:t>
            </a:r>
          </a:p>
          <a:p>
            <a:r>
              <a:rPr lang="en-US" altLang="en-US" sz="2800" smtClean="0"/>
              <a:t>Specify partial automata with regular expressions on the edges</a:t>
            </a:r>
          </a:p>
          <a:p>
            <a:pPr lvl="1"/>
            <a:r>
              <a:rPr lang="en-US" altLang="en-US" sz="2400" smtClean="0"/>
              <a:t>No need to specify all states</a:t>
            </a:r>
          </a:p>
          <a:p>
            <a:pPr lvl="1"/>
            <a:r>
              <a:rPr lang="en-US" altLang="en-US" sz="2400" smtClean="0"/>
              <a:t>Different actions at different states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9940F5C-5130-4BDA-82F9-BE74D59CBC45}" type="slidenum">
              <a:rPr lang="he-IL" altLang="en-US" sz="1400"/>
              <a:pPr/>
              <a:t>40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with Start States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193B-3552-48D2-B562-F921935261A6}" type="slidenum">
              <a:rPr lang="he-IL" altLang="en-US" smtClean="0"/>
              <a:pPr/>
              <a:t>41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06668" y="1881554"/>
            <a:ext cx="70074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%state comment </a:t>
            </a:r>
          </a:p>
          <a:p>
            <a:r>
              <a:rPr lang="en-US" sz="2400" dirty="0" smtClean="0"/>
              <a:t>%%</a:t>
            </a:r>
          </a:p>
          <a:p>
            <a:r>
              <a:rPr lang="en-US" sz="2400" dirty="0" smtClean="0"/>
              <a:t>&lt;YYINITIAL&gt;/\*	{YYBEGIN(comment);}</a:t>
            </a:r>
          </a:p>
          <a:p>
            <a:r>
              <a:rPr lang="en-US" sz="2400" dirty="0" smtClean="0"/>
              <a:t>	;</a:t>
            </a:r>
          </a:p>
          <a:p>
            <a:r>
              <a:rPr lang="en-US" sz="2400" dirty="0" smtClean="0"/>
              <a:t>&lt;comment&gt;\*/		{YYBEGIN(YYINITIAL); }</a:t>
            </a:r>
          </a:p>
          <a:p>
            <a:r>
              <a:rPr lang="en-US" sz="2400" dirty="0" smtClean="0"/>
              <a:t>&lt;comment&gt;.|[ \t\n]	;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870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start states add expressive power?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193B-3552-48D2-B562-F921935261A6}" type="slidenum">
              <a:rPr lang="he-IL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8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Automaton with Start states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193B-3552-48D2-B562-F921935261A6}" type="slidenum">
              <a:rPr lang="he-IL" altLang="en-US" smtClean="0"/>
              <a:pPr/>
              <a:t>43</a:t>
            </a:fld>
            <a:endParaRPr lang="en-US" altLang="en-US"/>
          </a:p>
        </p:txBody>
      </p:sp>
      <p:sp>
        <p:nvSpPr>
          <p:cNvPr id="7" name="Oval 6"/>
          <p:cNvSpPr/>
          <p:nvPr/>
        </p:nvSpPr>
        <p:spPr bwMode="auto">
          <a:xfrm>
            <a:off x="1380391" y="3094931"/>
            <a:ext cx="1266093" cy="56263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initial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467098" y="1861135"/>
            <a:ext cx="1737948" cy="56263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comment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Straight Arrow Connector 9"/>
          <p:cNvCxnSpPr>
            <a:stCxn id="7" idx="7"/>
            <a:endCxn id="8" idx="2"/>
          </p:cNvCxnSpPr>
          <p:nvPr/>
        </p:nvCxnSpPr>
        <p:spPr bwMode="auto">
          <a:xfrm flipV="1">
            <a:off x="2461069" y="2142450"/>
            <a:ext cx="1006029" cy="1034876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 rot="18511560">
            <a:off x="2303586" y="2162156"/>
            <a:ext cx="958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/*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479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Comments?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193B-3552-48D2-B562-F921935261A6}" type="slidenum">
              <a:rPr lang="he-IL" altLang="en-US" smtClean="0"/>
              <a:pPr/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456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77" y="609600"/>
            <a:ext cx="8203223" cy="1143000"/>
          </a:xfrm>
        </p:spPr>
        <p:txBody>
          <a:bodyPr/>
          <a:lstStyle/>
          <a:p>
            <a:r>
              <a:rPr lang="en-US" dirty="0" err="1" smtClean="0"/>
              <a:t>NestedComments</a:t>
            </a:r>
            <a:r>
              <a:rPr lang="en-US" dirty="0" smtClean="0"/>
              <a:t> with Start States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193B-3552-48D2-B562-F921935261A6}" type="slidenum">
              <a:rPr lang="he-IL" altLang="en-US" smtClean="0"/>
              <a:pPr/>
              <a:t>45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06668" y="1881554"/>
            <a:ext cx="720969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static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nestedCount</a:t>
            </a:r>
            <a:r>
              <a:rPr lang="en-US" sz="2400" dirty="0" smtClean="0"/>
              <a:t> =0;</a:t>
            </a:r>
          </a:p>
          <a:p>
            <a:r>
              <a:rPr lang="en-US" sz="2400" dirty="0" smtClean="0"/>
              <a:t>%state comment </a:t>
            </a:r>
          </a:p>
          <a:p>
            <a:r>
              <a:rPr lang="en-US" sz="2400" dirty="0" smtClean="0"/>
              <a:t>%%</a:t>
            </a:r>
          </a:p>
          <a:p>
            <a:r>
              <a:rPr lang="en-US" sz="2400" dirty="0" smtClean="0"/>
              <a:t>&lt;YYINITIAL&gt;/\*	{</a:t>
            </a:r>
            <a:r>
              <a:rPr lang="en-US" sz="2400" dirty="0" err="1" smtClean="0"/>
              <a:t>nestedCount</a:t>
            </a:r>
            <a:r>
              <a:rPr lang="en-US" sz="2400" dirty="0" smtClean="0"/>
              <a:t>++;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YYBEGIN(comment);}</a:t>
            </a:r>
          </a:p>
          <a:p>
            <a:r>
              <a:rPr lang="en-US" sz="2400" dirty="0" smtClean="0"/>
              <a:t>	;</a:t>
            </a:r>
          </a:p>
          <a:p>
            <a:r>
              <a:rPr lang="en-US" sz="2400" dirty="0" smtClean="0"/>
              <a:t>&lt;comment&gt;\*/		{ if (--</a:t>
            </a:r>
            <a:r>
              <a:rPr lang="en-US" sz="2400" dirty="0" err="1" smtClean="0"/>
              <a:t>nestedCount</a:t>
            </a:r>
            <a:r>
              <a:rPr lang="en-US" sz="2400" dirty="0" smtClean="0"/>
              <a:t>==0) {</a:t>
            </a:r>
            <a:br>
              <a:rPr lang="en-US" sz="2400" dirty="0" smtClean="0"/>
            </a:br>
            <a:r>
              <a:rPr lang="en-US" sz="2400" dirty="0" smtClean="0"/>
              <a:t>				YYBEGIN(YYINITIAL);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              }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  }</a:t>
            </a:r>
          </a:p>
          <a:p>
            <a:r>
              <a:rPr lang="en-US" sz="2400" dirty="0" smtClean="0"/>
              <a:t>&lt;comment&gt;.|[ \t\n]	;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578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Missing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 dirty="0" smtClean="0"/>
              <a:t>Creating a lexical analysis by hand</a:t>
            </a:r>
          </a:p>
          <a:p>
            <a:r>
              <a:rPr lang="en-US" altLang="en-US" dirty="0" smtClean="0"/>
              <a:t>Table compression</a:t>
            </a:r>
          </a:p>
          <a:p>
            <a:r>
              <a:rPr lang="en-US" altLang="en-US" dirty="0" smtClean="0"/>
              <a:t>Symbol Tables</a:t>
            </a:r>
          </a:p>
          <a:p>
            <a:r>
              <a:rPr lang="en-US" altLang="en-US" dirty="0" smtClean="0"/>
              <a:t>Handling Macros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404D01F-7EC2-49D3-88E2-BE2719F14095}" type="slidenum">
              <a:rPr lang="he-IL" altLang="en-US" sz="1400"/>
              <a:pPr/>
              <a:t>46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28663" y="0"/>
            <a:ext cx="7772400" cy="1143000"/>
          </a:xfrm>
        </p:spPr>
        <p:txBody>
          <a:bodyPr/>
          <a:lstStyle/>
          <a:p>
            <a:r>
              <a:rPr lang="en-US" altLang="he-IL" sz="3600" smtClean="0">
                <a:solidFill>
                  <a:schemeClr val="tx1"/>
                </a:solidFill>
              </a:rPr>
              <a:t>Summary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6189663"/>
          </a:xfrm>
        </p:spPr>
        <p:txBody>
          <a:bodyPr/>
          <a:lstStyle/>
          <a:p>
            <a:r>
              <a:rPr lang="en-US" altLang="he-IL" smtClean="0"/>
              <a:t>For most programming languages lexical analyzers can be easily constructed automatically</a:t>
            </a:r>
          </a:p>
          <a:p>
            <a:r>
              <a:rPr lang="en-US" altLang="he-IL" smtClean="0"/>
              <a:t>Exceptions:</a:t>
            </a:r>
          </a:p>
          <a:p>
            <a:pPr lvl="1"/>
            <a:r>
              <a:rPr lang="en-US" altLang="he-IL" smtClean="0"/>
              <a:t>Fortran</a:t>
            </a:r>
          </a:p>
          <a:p>
            <a:pPr lvl="1"/>
            <a:r>
              <a:rPr lang="en-US" altLang="he-IL" smtClean="0"/>
              <a:t>PL/1</a:t>
            </a:r>
          </a:p>
          <a:p>
            <a:r>
              <a:rPr lang="en-US" altLang="he-IL" smtClean="0"/>
              <a:t>Lex/Flex/Jlex  are useful beyond compilers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3EAF12E-51EC-47E6-9924-F87211C97456}" type="slidenum">
              <a:rPr lang="he-IL" altLang="en-US" sz="1400"/>
              <a:pPr/>
              <a:t>47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JLex Spec File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33550"/>
            <a:ext cx="8178800" cy="9334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mtClean="0"/>
              <a:t>User code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Copied directly to Java file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81000" y="2971800"/>
            <a:ext cx="81788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JLex directives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Define macros, state names</a:t>
            </a:r>
            <a:br>
              <a:rPr lang="en-US" altLang="en-US" sz="2800"/>
            </a:br>
            <a:endParaRPr lang="en-US" altLang="en-US" sz="2800"/>
          </a:p>
          <a:p>
            <a:pPr>
              <a:spcBef>
                <a:spcPct val="20000"/>
              </a:spcBef>
            </a:pPr>
            <a:endParaRPr lang="en-US" altLang="en-US" sz="320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81000" y="4267200"/>
            <a:ext cx="81788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Lexical analysis rules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Optional state, regular expression, action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How to break input to tokens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Action when token matched </a:t>
            </a: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80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57200" y="25908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1" lang="en-US" altLang="en-US" sz="2400" b="1">
                <a:solidFill>
                  <a:schemeClr val="tx2"/>
                </a:solidFill>
                <a:latin typeface="Tahoma" panose="020B0604030504040204" pitchFamily="34" charset="0"/>
              </a:rPr>
              <a:t>%%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57200" y="38862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1" lang="en-US" altLang="en-US" sz="2400" b="1">
                <a:solidFill>
                  <a:schemeClr val="tx2"/>
                </a:solidFill>
                <a:latin typeface="Tahoma" panose="020B0604030504040204" pitchFamily="34" charset="0"/>
              </a:rPr>
              <a:t>%%</a:t>
            </a:r>
          </a:p>
        </p:txBody>
      </p:sp>
      <p:sp>
        <p:nvSpPr>
          <p:cNvPr id="510984" name="AutoShape 8"/>
          <p:cNvSpPr>
            <a:spLocks noChangeArrowheads="1"/>
          </p:cNvSpPr>
          <p:nvPr/>
        </p:nvSpPr>
        <p:spPr bwMode="auto">
          <a:xfrm>
            <a:off x="6400800" y="1447800"/>
            <a:ext cx="1981200" cy="1066800"/>
          </a:xfrm>
          <a:prstGeom prst="wedgeRoundRectCallout">
            <a:avLst>
              <a:gd name="adj1" fmla="val -96394"/>
              <a:gd name="adj2" fmla="val 3794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latin typeface="Tahoma" panose="020B0604030504040204" pitchFamily="34" charset="0"/>
              </a:rPr>
              <a:t>Possible source of javac errors down the road</a:t>
            </a:r>
          </a:p>
        </p:txBody>
      </p:sp>
      <p:sp>
        <p:nvSpPr>
          <p:cNvPr id="510985" name="AutoShape 9"/>
          <p:cNvSpPr>
            <a:spLocks noChangeArrowheads="1"/>
          </p:cNvSpPr>
          <p:nvPr/>
        </p:nvSpPr>
        <p:spPr bwMode="auto">
          <a:xfrm>
            <a:off x="6324600" y="2819400"/>
            <a:ext cx="1981200" cy="1066800"/>
          </a:xfrm>
          <a:prstGeom prst="wedgeRoundRectCallout">
            <a:avLst>
              <a:gd name="adj1" fmla="val -96394"/>
              <a:gd name="adj2" fmla="val 3794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latin typeface="Tahoma" panose="020B0604030504040204" pitchFamily="34" charset="0"/>
              </a:rPr>
              <a:t>DIGIT= [0-9]</a:t>
            </a:r>
          </a:p>
          <a:p>
            <a:pPr algn="ctr"/>
            <a:r>
              <a:rPr lang="en-US" altLang="en-US" sz="1600">
                <a:latin typeface="Tahoma" panose="020B0604030504040204" pitchFamily="34" charset="0"/>
              </a:rPr>
              <a:t>LETTER= [a-zA-Z]</a:t>
            </a:r>
          </a:p>
          <a:p>
            <a:pPr algn="ctr"/>
            <a:endParaRPr lang="en-US" altLang="en-US" sz="1600">
              <a:latin typeface="Tahoma" panose="020B0604030504040204" pitchFamily="34" charset="0"/>
            </a:endParaRPr>
          </a:p>
          <a:p>
            <a:pPr algn="ctr"/>
            <a:r>
              <a:rPr lang="en-US" altLang="en-US" sz="1600" i="1">
                <a:latin typeface="Tahoma" panose="020B0604030504040204" pitchFamily="34" charset="0"/>
              </a:rPr>
              <a:t>YYINITIAL</a:t>
            </a:r>
            <a:r>
              <a:rPr lang="en-US" altLang="en-US" sz="16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510986" name="AutoShape 10"/>
          <p:cNvSpPr>
            <a:spLocks noChangeArrowheads="1"/>
          </p:cNvSpPr>
          <p:nvPr/>
        </p:nvSpPr>
        <p:spPr bwMode="auto">
          <a:xfrm>
            <a:off x="6324600" y="5334000"/>
            <a:ext cx="2438400" cy="914400"/>
          </a:xfrm>
          <a:prstGeom prst="wedgeRoundRectCallout">
            <a:avLst>
              <a:gd name="adj1" fmla="val -78125"/>
              <a:gd name="adj2" fmla="val -4201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{LETTER}</a:t>
            </a:r>
            <a:br>
              <a:rPr lang="en-US" altLang="en-US" sz="1400">
                <a:latin typeface="Tahoma" panose="020B0604030504040204" pitchFamily="34" charset="0"/>
              </a:rPr>
            </a:br>
            <a:r>
              <a:rPr lang="en-US" altLang="en-US" sz="1400">
                <a:latin typeface="Tahoma" panose="020B0604030504040204" pitchFamily="34" charset="0"/>
              </a:rPr>
              <a:t>({LETTER}|{DIGIT})*</a:t>
            </a:r>
          </a:p>
        </p:txBody>
      </p:sp>
      <p:sp>
        <p:nvSpPr>
          <p:cNvPr id="6155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6583B21-768F-4E7C-99A8-0DD01FA8B9D2}" type="slidenum">
              <a:rPr lang="he-IL" altLang="en-US" sz="1400"/>
              <a:pPr/>
              <a:t>5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984" grpId="0" animBg="1"/>
      <p:bldP spid="510985" grpId="0" animBg="1"/>
      <p:bldP spid="51098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153400" cy="1143000"/>
          </a:xfrm>
        </p:spPr>
        <p:txBody>
          <a:bodyPr/>
          <a:lstStyle/>
          <a:p>
            <a:r>
              <a:rPr lang="en-US" altLang="en-US" sz="3300" smtClean="0"/>
              <a:t>Jlex linecount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128713" y="1138238"/>
            <a:ext cx="7305675" cy="531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import java_cup.runtime.*;</a:t>
            </a:r>
          </a:p>
          <a:p>
            <a:r>
              <a:rPr lang="en-US" alt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%%</a:t>
            </a:r>
          </a:p>
          <a:p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%cup</a:t>
            </a:r>
          </a:p>
          <a:p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%{</a:t>
            </a:r>
          </a:p>
          <a:p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private int lineCounter = 0;</a:t>
            </a:r>
          </a:p>
          <a:p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%}</a:t>
            </a:r>
          </a:p>
          <a:p>
            <a:endParaRPr lang="en-US" alt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%eofval{</a:t>
            </a:r>
          </a:p>
          <a:p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System.out.println("line number=" + lineCounter);</a:t>
            </a:r>
          </a:p>
          <a:p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return new Symbol(sym.EOF);</a:t>
            </a:r>
          </a:p>
          <a:p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%eofval}</a:t>
            </a:r>
          </a:p>
          <a:p>
            <a:endParaRPr lang="en-US" alt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NEWLINE=\n</a:t>
            </a:r>
          </a:p>
          <a:p>
            <a:r>
              <a:rPr lang="en-US" alt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%%</a:t>
            </a:r>
          </a:p>
          <a:p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{NEWLINE} {</a:t>
            </a:r>
          </a:p>
          <a:p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	lineCounter++;</a:t>
            </a:r>
          </a:p>
          <a:p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[^{NEWLINE}] { }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663575"/>
            <a:ext cx="2105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>
                <a:latin typeface="Tahoma" panose="020B0604030504040204" pitchFamily="34" charset="0"/>
              </a:rPr>
              <a:t>File: lineCount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36DFD9D-0984-468B-8FBA-3AB1AA499DB7}" type="slidenum">
              <a:rPr lang="he-IL" altLang="en-US" sz="1400"/>
              <a:pPr/>
              <a:t>6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3988"/>
            <a:ext cx="7772400" cy="833437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Outline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068388"/>
            <a:ext cx="7897812" cy="5789612"/>
          </a:xfrm>
        </p:spPr>
        <p:txBody>
          <a:bodyPr/>
          <a:lstStyle/>
          <a:p>
            <a:r>
              <a:rPr lang="en-US" altLang="he-IL" smtClean="0"/>
              <a:t>Roles of lexical analysis</a:t>
            </a:r>
          </a:p>
          <a:p>
            <a:r>
              <a:rPr lang="en-US" altLang="he-IL" smtClean="0"/>
              <a:t>What is a token</a:t>
            </a:r>
          </a:p>
          <a:p>
            <a:r>
              <a:rPr lang="en-US" altLang="he-IL" smtClean="0"/>
              <a:t>Regular expressions</a:t>
            </a:r>
          </a:p>
          <a:p>
            <a:r>
              <a:rPr lang="en-US" altLang="he-IL" smtClean="0"/>
              <a:t>Lexical analysis</a:t>
            </a:r>
          </a:p>
          <a:p>
            <a:r>
              <a:rPr lang="en-US" altLang="he-IL" smtClean="0"/>
              <a:t>Automatic Creation of Lexical Analysis</a:t>
            </a:r>
          </a:p>
          <a:p>
            <a:r>
              <a:rPr lang="en-US" altLang="he-IL" smtClean="0"/>
              <a:t>Error Handling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B0831BE-4B9E-4B48-B75A-B26C84883B7F}" type="slidenum">
              <a:rPr lang="he-IL" altLang="en-US" sz="1400"/>
              <a:pPr/>
              <a:t>7</a:t>
            </a:fld>
            <a:endParaRPr lang="en-US" altLang="en-US" sz="14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375" y="-204788"/>
            <a:ext cx="7772400" cy="1143001"/>
          </a:xfrm>
        </p:spPr>
        <p:txBody>
          <a:bodyPr/>
          <a:lstStyle/>
          <a:p>
            <a:r>
              <a:rPr lang="en-US" altLang="he-IL" sz="3200" smtClean="0">
                <a:solidFill>
                  <a:schemeClr val="tx1"/>
                </a:solidFill>
              </a:rPr>
              <a:t>Basic Compiler Phases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9219" name="Text Box 44"/>
          <p:cNvSpPr txBox="1">
            <a:spLocks noChangeArrowheads="1"/>
          </p:cNvSpPr>
          <p:nvPr/>
        </p:nvSpPr>
        <p:spPr bwMode="auto">
          <a:xfrm>
            <a:off x="2076450" y="842963"/>
            <a:ext cx="3890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he-IL" sz="2400"/>
              <a:t>Source program (string)</a:t>
            </a:r>
          </a:p>
        </p:txBody>
      </p:sp>
      <p:sp>
        <p:nvSpPr>
          <p:cNvPr id="9220" name="Text Box 45"/>
          <p:cNvSpPr txBox="1">
            <a:spLocks noChangeArrowheads="1"/>
          </p:cNvSpPr>
          <p:nvPr/>
        </p:nvSpPr>
        <p:spPr bwMode="auto">
          <a:xfrm>
            <a:off x="3683000" y="6400800"/>
            <a:ext cx="3238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he-IL" sz="2400"/>
              <a:t>Fin. Assembly </a:t>
            </a:r>
          </a:p>
        </p:txBody>
      </p:sp>
      <p:sp>
        <p:nvSpPr>
          <p:cNvPr id="9221" name="Text Box 46"/>
          <p:cNvSpPr txBox="1">
            <a:spLocks noChangeArrowheads="1"/>
          </p:cNvSpPr>
          <p:nvPr/>
        </p:nvSpPr>
        <p:spPr bwMode="auto">
          <a:xfrm>
            <a:off x="2667000" y="1928813"/>
            <a:ext cx="2089150" cy="4953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 sz="2400"/>
              <a:t>lexical analysis</a:t>
            </a:r>
          </a:p>
        </p:txBody>
      </p:sp>
      <p:sp>
        <p:nvSpPr>
          <p:cNvPr id="9222" name="Text Box 47"/>
          <p:cNvSpPr txBox="1">
            <a:spLocks noChangeArrowheads="1"/>
          </p:cNvSpPr>
          <p:nvPr/>
        </p:nvSpPr>
        <p:spPr bwMode="auto">
          <a:xfrm>
            <a:off x="2854325" y="2922588"/>
            <a:ext cx="2227263" cy="4953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he-IL" sz="2400"/>
              <a:t>syntax analysis</a:t>
            </a:r>
          </a:p>
        </p:txBody>
      </p:sp>
      <p:sp>
        <p:nvSpPr>
          <p:cNvPr id="9223" name="Text Box 48"/>
          <p:cNvSpPr txBox="1">
            <a:spLocks noChangeArrowheads="1"/>
          </p:cNvSpPr>
          <p:nvPr/>
        </p:nvSpPr>
        <p:spPr bwMode="auto">
          <a:xfrm>
            <a:off x="2689225" y="3835400"/>
            <a:ext cx="2360613" cy="4953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 sz="2400"/>
              <a:t>semantic analysis</a:t>
            </a:r>
          </a:p>
        </p:txBody>
      </p:sp>
      <p:sp>
        <p:nvSpPr>
          <p:cNvPr id="9224" name="Text Box 52"/>
          <p:cNvSpPr txBox="1">
            <a:spLocks noChangeArrowheads="1"/>
          </p:cNvSpPr>
          <p:nvPr/>
        </p:nvSpPr>
        <p:spPr bwMode="auto">
          <a:xfrm>
            <a:off x="4114800" y="2443163"/>
            <a:ext cx="1093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 sz="2400"/>
              <a:t>Tokens</a:t>
            </a:r>
          </a:p>
        </p:txBody>
      </p:sp>
      <p:sp>
        <p:nvSpPr>
          <p:cNvPr id="9225" name="Text Box 53"/>
          <p:cNvSpPr txBox="1">
            <a:spLocks noChangeArrowheads="1"/>
          </p:cNvSpPr>
          <p:nvPr/>
        </p:nvSpPr>
        <p:spPr bwMode="auto">
          <a:xfrm>
            <a:off x="4038600" y="3452813"/>
            <a:ext cx="302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 sz="2400"/>
              <a:t>Abstract syntax tree</a:t>
            </a:r>
          </a:p>
        </p:txBody>
      </p:sp>
      <p:sp>
        <p:nvSpPr>
          <p:cNvPr id="9226" name="Line 57"/>
          <p:cNvSpPr>
            <a:spLocks noChangeShapeType="1"/>
          </p:cNvSpPr>
          <p:nvPr/>
        </p:nvSpPr>
        <p:spPr bwMode="auto">
          <a:xfrm flipH="1">
            <a:off x="3997325" y="1208088"/>
            <a:ext cx="0" cy="671512"/>
          </a:xfrm>
          <a:prstGeom prst="line">
            <a:avLst/>
          </a:prstGeom>
          <a:noFill/>
          <a:ln w="38100">
            <a:solidFill>
              <a:srgbClr val="F000D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58"/>
          <p:cNvSpPr>
            <a:spLocks noChangeShapeType="1"/>
          </p:cNvSpPr>
          <p:nvPr/>
        </p:nvSpPr>
        <p:spPr bwMode="auto">
          <a:xfrm>
            <a:off x="4010025" y="2432050"/>
            <a:ext cx="0" cy="501650"/>
          </a:xfrm>
          <a:prstGeom prst="line">
            <a:avLst/>
          </a:prstGeom>
          <a:noFill/>
          <a:ln w="38100">
            <a:solidFill>
              <a:srgbClr val="F000D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59"/>
          <p:cNvSpPr>
            <a:spLocks noChangeShapeType="1"/>
          </p:cNvSpPr>
          <p:nvPr/>
        </p:nvSpPr>
        <p:spPr bwMode="auto">
          <a:xfrm flipH="1">
            <a:off x="4010025" y="3436938"/>
            <a:ext cx="25400" cy="398462"/>
          </a:xfrm>
          <a:prstGeom prst="line">
            <a:avLst/>
          </a:prstGeom>
          <a:noFill/>
          <a:ln w="38100">
            <a:solidFill>
              <a:srgbClr val="F000D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60"/>
          <p:cNvSpPr>
            <a:spLocks noChangeShapeType="1"/>
          </p:cNvSpPr>
          <p:nvPr/>
        </p:nvSpPr>
        <p:spPr bwMode="auto">
          <a:xfrm>
            <a:off x="3919538" y="4389438"/>
            <a:ext cx="0" cy="398462"/>
          </a:xfrm>
          <a:prstGeom prst="line">
            <a:avLst/>
          </a:prstGeom>
          <a:noFill/>
          <a:ln w="38100">
            <a:solidFill>
              <a:srgbClr val="F000D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63"/>
          <p:cNvSpPr>
            <a:spLocks noChangeShapeType="1"/>
          </p:cNvSpPr>
          <p:nvPr/>
        </p:nvSpPr>
        <p:spPr bwMode="auto">
          <a:xfrm>
            <a:off x="3792538" y="6267450"/>
            <a:ext cx="0" cy="682625"/>
          </a:xfrm>
          <a:prstGeom prst="line">
            <a:avLst/>
          </a:prstGeom>
          <a:noFill/>
          <a:ln w="38100">
            <a:solidFill>
              <a:srgbClr val="F000D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Rectangle 70"/>
          <p:cNvSpPr>
            <a:spLocks noChangeArrowheads="1"/>
          </p:cNvSpPr>
          <p:nvPr/>
        </p:nvSpPr>
        <p:spPr bwMode="auto">
          <a:xfrm>
            <a:off x="2227263" y="1546225"/>
            <a:ext cx="4186237" cy="29495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Ctr="1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/>
              <a:t>Front-End</a:t>
            </a:r>
          </a:p>
        </p:txBody>
      </p:sp>
      <p:sp>
        <p:nvSpPr>
          <p:cNvPr id="9232" name="Rectangle 71"/>
          <p:cNvSpPr>
            <a:spLocks noChangeArrowheads="1"/>
          </p:cNvSpPr>
          <p:nvPr/>
        </p:nvSpPr>
        <p:spPr bwMode="auto">
          <a:xfrm>
            <a:off x="1790700" y="4816475"/>
            <a:ext cx="4906963" cy="14430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/>
              <a:t>Back-End</a:t>
            </a:r>
          </a:p>
        </p:txBody>
      </p:sp>
      <p:sp>
        <p:nvSpPr>
          <p:cNvPr id="9233" name="Text Box 72"/>
          <p:cNvSpPr txBox="1">
            <a:spLocks noChangeArrowheads="1"/>
          </p:cNvSpPr>
          <p:nvPr/>
        </p:nvSpPr>
        <p:spPr bwMode="auto">
          <a:xfrm>
            <a:off x="4170363" y="4418013"/>
            <a:ext cx="414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 sz="2400"/>
              <a:t>Annotated Abstract syntax tree</a:t>
            </a:r>
          </a:p>
        </p:txBody>
      </p:sp>
      <p:sp>
        <p:nvSpPr>
          <p:cNvPr id="9234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EC194BF-B824-468E-B668-5D8AF8E8F0FF}" type="slidenum">
              <a:rPr lang="he-IL" altLang="en-US" sz="1400"/>
              <a:pPr/>
              <a:t>8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 sz="3600" smtClean="0">
                <a:solidFill>
                  <a:schemeClr val="tx1"/>
                </a:solidFill>
              </a:rPr>
              <a:t>Example Tokens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graphicFrame>
        <p:nvGraphicFramePr>
          <p:cNvPr id="404640" name="Group 160"/>
          <p:cNvGraphicFramePr>
            <a:graphicFrameLocks noGrp="1"/>
          </p:cNvGraphicFramePr>
          <p:nvPr>
            <p:ph idx="1"/>
          </p:nvPr>
        </p:nvGraphicFramePr>
        <p:xfrm>
          <a:off x="596900" y="1906588"/>
          <a:ext cx="7772400" cy="4727806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25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Examples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foo    n_14   last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NUM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73 00  517 082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REAL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66.1 .5 10. 1e67 5.5e-10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IF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if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COMMA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NOTEQ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!=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LPAREN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RPAREN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2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118A7D3-377A-4D66-A1A7-6C687F54F62B}" type="slidenum">
              <a:rPr lang="he-IL" altLang="en-US" sz="1400"/>
              <a:pPr/>
              <a:t>9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Designs\ANGLES.POT</Template>
  <TotalTime>13500</TotalTime>
  <Words>1136</Words>
  <Application>Microsoft Office PowerPoint</Application>
  <PresentationFormat>On-screen Show (4:3)</PresentationFormat>
  <Paragraphs>500</Paragraphs>
  <Slides>47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  <vt:variant>
        <vt:lpstr>Custom Shows</vt:lpstr>
      </vt:variant>
      <vt:variant>
        <vt:i4>3</vt:i4>
      </vt:variant>
    </vt:vector>
  </HeadingPairs>
  <TitlesOfParts>
    <vt:vector size="56" baseType="lpstr">
      <vt:lpstr>Arial</vt:lpstr>
      <vt:lpstr>Courier New</vt:lpstr>
      <vt:lpstr>Math C</vt:lpstr>
      <vt:lpstr>Tahoma</vt:lpstr>
      <vt:lpstr>Times New Roman</vt:lpstr>
      <vt:lpstr>Default Design</vt:lpstr>
      <vt:lpstr>Lexical Analysis</vt:lpstr>
      <vt:lpstr>A motivating example</vt:lpstr>
      <vt:lpstr>Solution (Flex)</vt:lpstr>
      <vt:lpstr>Solution(Flex)</vt:lpstr>
      <vt:lpstr>JLex Spec File</vt:lpstr>
      <vt:lpstr>Jlex linecount</vt:lpstr>
      <vt:lpstr>Outline</vt:lpstr>
      <vt:lpstr>Basic Compiler Phases</vt:lpstr>
      <vt:lpstr>Example Tokens</vt:lpstr>
      <vt:lpstr>Example Non Tokens</vt:lpstr>
      <vt:lpstr>Example</vt:lpstr>
      <vt:lpstr>Lexical Analysis (Scanning)</vt:lpstr>
      <vt:lpstr>Why Lexical Analysis</vt:lpstr>
      <vt:lpstr>What is a token?</vt:lpstr>
      <vt:lpstr>A simplified scanner for C</vt:lpstr>
      <vt:lpstr>Regular Expressions</vt:lpstr>
      <vt:lpstr>Escape characters in regular expressions</vt:lpstr>
      <vt:lpstr>Ambiguity Resolving</vt:lpstr>
      <vt:lpstr>The Lexical Analysis Problem</vt:lpstr>
      <vt:lpstr>A Jlex specification of C Scanner</vt:lpstr>
      <vt:lpstr>Jlex</vt:lpstr>
      <vt:lpstr>Ambiguity Resolving Rules</vt:lpstr>
      <vt:lpstr>How to implement ambiguity resolving</vt:lpstr>
      <vt:lpstr>Pseudo Code for Scanner</vt:lpstr>
      <vt:lpstr>Pathological Example</vt:lpstr>
      <vt:lpstr>PowerPoint Presentation</vt:lpstr>
      <vt:lpstr>Pseudo Code for Scanner</vt:lpstr>
      <vt:lpstr>Example</vt:lpstr>
      <vt:lpstr>PowerPoint Presentation</vt:lpstr>
      <vt:lpstr>PowerPoint Presentation</vt:lpstr>
      <vt:lpstr>PowerPoint Presentation</vt:lpstr>
      <vt:lpstr>PowerPoint Presentation</vt:lpstr>
      <vt:lpstr>Efficient Scanners</vt:lpstr>
      <vt:lpstr>Constructing Automaton from Specification</vt:lpstr>
      <vt:lpstr>NDFA Construction</vt:lpstr>
      <vt:lpstr>DFA Construction</vt:lpstr>
      <vt:lpstr>Minimization</vt:lpstr>
      <vt:lpstr>Comments</vt:lpstr>
      <vt:lpstr>Comments</vt:lpstr>
      <vt:lpstr>Start States</vt:lpstr>
      <vt:lpstr>Comments with Start States</vt:lpstr>
      <vt:lpstr>Do start states add expressive power?</vt:lpstr>
      <vt:lpstr>Automaton with Start states</vt:lpstr>
      <vt:lpstr>Nested Comments?</vt:lpstr>
      <vt:lpstr>NestedComments with Start States</vt:lpstr>
      <vt:lpstr>Missing</vt:lpstr>
      <vt:lpstr>Summary</vt:lpstr>
      <vt:lpstr>Custom Show 1</vt:lpstr>
      <vt:lpstr>Custom Show 2</vt:lpstr>
      <vt:lpstr>Custom Show 3</vt:lpstr>
    </vt:vector>
  </TitlesOfParts>
  <Company>Tel-Aviv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Lexical Analysis</dc:title>
  <dc:creator>Mooly Sagiv</dc:creator>
  <cp:lastModifiedBy>msagiv</cp:lastModifiedBy>
  <cp:revision>655</cp:revision>
  <cp:lastPrinted>1999-03-30T06:08:28Z</cp:lastPrinted>
  <dcterms:created xsi:type="dcterms:W3CDTF">1998-04-16T20:54:14Z</dcterms:created>
  <dcterms:modified xsi:type="dcterms:W3CDTF">2020-12-15T06:05:58Z</dcterms:modified>
</cp:coreProperties>
</file>