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77" r:id="rId2"/>
  </p:sldMasterIdLst>
  <p:notesMasterIdLst>
    <p:notesMasterId r:id="rId98"/>
  </p:notesMasterIdLst>
  <p:handoutMasterIdLst>
    <p:handoutMasterId r:id="rId99"/>
  </p:handoutMasterIdLst>
  <p:sldIdLst>
    <p:sldId id="256" r:id="rId3"/>
    <p:sldId id="352" r:id="rId4"/>
    <p:sldId id="258" r:id="rId5"/>
    <p:sldId id="349" r:id="rId6"/>
    <p:sldId id="350" r:id="rId7"/>
    <p:sldId id="351" r:id="rId8"/>
    <p:sldId id="353" r:id="rId9"/>
    <p:sldId id="354" r:id="rId10"/>
    <p:sldId id="357" r:id="rId11"/>
    <p:sldId id="355" r:id="rId12"/>
    <p:sldId id="356" r:id="rId13"/>
    <p:sldId id="358" r:id="rId14"/>
    <p:sldId id="359" r:id="rId15"/>
    <p:sldId id="360" r:id="rId16"/>
    <p:sldId id="361" r:id="rId17"/>
    <p:sldId id="363" r:id="rId18"/>
    <p:sldId id="362" r:id="rId19"/>
    <p:sldId id="364" r:id="rId20"/>
    <p:sldId id="259" r:id="rId21"/>
    <p:sldId id="365" r:id="rId22"/>
    <p:sldId id="366" r:id="rId23"/>
    <p:sldId id="367" r:id="rId24"/>
    <p:sldId id="368" r:id="rId25"/>
    <p:sldId id="415" r:id="rId26"/>
    <p:sldId id="369" r:id="rId27"/>
    <p:sldId id="370" r:id="rId28"/>
    <p:sldId id="371" r:id="rId29"/>
    <p:sldId id="373" r:id="rId30"/>
    <p:sldId id="343" r:id="rId31"/>
    <p:sldId id="295" r:id="rId32"/>
    <p:sldId id="296" r:id="rId33"/>
    <p:sldId id="374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48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26" r:id="rId54"/>
    <p:sldId id="327" r:id="rId55"/>
    <p:sldId id="344" r:id="rId56"/>
    <p:sldId id="331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  <p:sldId id="389" r:id="rId72"/>
    <p:sldId id="390" r:id="rId73"/>
    <p:sldId id="391" r:id="rId74"/>
    <p:sldId id="392" r:id="rId75"/>
    <p:sldId id="393" r:id="rId76"/>
    <p:sldId id="394" r:id="rId77"/>
    <p:sldId id="395" r:id="rId78"/>
    <p:sldId id="396" r:id="rId79"/>
    <p:sldId id="397" r:id="rId80"/>
    <p:sldId id="398" r:id="rId81"/>
    <p:sldId id="399" r:id="rId82"/>
    <p:sldId id="400" r:id="rId83"/>
    <p:sldId id="401" r:id="rId84"/>
    <p:sldId id="402" r:id="rId85"/>
    <p:sldId id="403" r:id="rId86"/>
    <p:sldId id="404" r:id="rId87"/>
    <p:sldId id="405" r:id="rId88"/>
    <p:sldId id="406" r:id="rId89"/>
    <p:sldId id="407" r:id="rId90"/>
    <p:sldId id="408" r:id="rId91"/>
    <p:sldId id="409" r:id="rId92"/>
    <p:sldId id="410" r:id="rId93"/>
    <p:sldId id="411" r:id="rId94"/>
    <p:sldId id="412" r:id="rId95"/>
    <p:sldId id="413" r:id="rId96"/>
    <p:sldId id="414" r:id="rId97"/>
  </p:sldIdLst>
  <p:sldSz cx="9144000" cy="6858000" type="screen4x3"/>
  <p:notesSz cx="6985000" cy="9283700"/>
  <p:custShowLst>
    <p:custShow name="Custom Show 1" id="0">
      <p:sldLst>
        <p:sld r:id="rId3"/>
        <p:sld r:id="rId5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66FF"/>
    <a:srgbClr val="009900"/>
    <a:srgbClr val="FFE1E1"/>
    <a:srgbClr val="008000"/>
    <a:srgbClr val="F0F0F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0" autoAdjust="0"/>
    <p:restoredTop sz="83800" autoAdjust="0"/>
  </p:normalViewPr>
  <p:slideViewPr>
    <p:cSldViewPr snapToGrid="0">
      <p:cViewPr varScale="1">
        <p:scale>
          <a:sx n="97" d="100"/>
          <a:sy n="97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theme" Target="theme/theme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0B0B56-34F4-4EEA-8B55-BC546DEE19F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24363"/>
            <a:ext cx="512603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4555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 smtClean="0">
                <a:latin typeface="Math C" panose="05000000000000000000" pitchFamily="2" charset="2"/>
              </a:defRPr>
            </a:lvl1pPr>
          </a:lstStyle>
          <a:p>
            <a:pPr>
              <a:defRPr/>
            </a:pPr>
            <a:fld id="{F27A7216-6BE5-4130-81C3-191095E8B37C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7830F7-7737-4700-8FFC-ED3B554751A1}" type="slidenum">
              <a:rPr lang="he-IL" altLang="en-US">
                <a:latin typeface="Math C" panose="05000000000000000000" pitchFamily="2" charset="2"/>
              </a:rPr>
              <a:pPr>
                <a:spcBef>
                  <a:spcPct val="0"/>
                </a:spcBef>
              </a:pPr>
              <a:t>1</a:t>
            </a:fld>
            <a:endParaRPr lang="he-IL" altLang="en-US">
              <a:latin typeface="Math C" panose="05000000000000000000" pitchFamily="2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44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28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91212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9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974516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61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32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547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75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000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25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0890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26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4551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8ED52-61BC-4D5C-97B3-110055F90E5C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4099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07CF6-6A3F-44C0-BEF4-93E64257AB17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0443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97EDC-BC7E-479E-87F1-8A2E91A62C74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5927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9ACB-7DFF-4A0E-8941-0C9C54E5396A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1415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90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801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781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59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573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171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90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9744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055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136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48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836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5026845-A642-4B11-961E-48B67028C2BA}" type="slidenum">
              <a:rPr lang="he-IL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116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9145782-031E-42B9-89DE-AAFC850CF09B}" type="slidenum">
              <a:rPr lang="he-IL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46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26123-6D46-461A-8C22-CB58289A9980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42858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86309-FCC4-49F4-B286-C7ED6097CDD0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712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A4DD0-9CF7-4832-9D6F-3AC7E2985503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74743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1027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99DB-7767-4DB8-9D59-9C3B5288747A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9508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23633-8D09-4001-A4E8-A0F8440B2058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1508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A0266-27A1-43F0-A4C5-051C67CCC3F1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166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0F95E-EB12-40D9-A7BD-15B30B04A905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62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774FEA0-7579-45C4-A5E4-FA09808231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1/12/2021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C08EFF39-D0B6-4363-9437-13A4280CD2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4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6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8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2.bin"/><Relationship Id="rId4" Type="http://schemas.openxmlformats.org/officeDocument/2006/relationships/image" Target="../media/image9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0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pPr rtl="0" eaLnBrk="1" hangingPunct="1"/>
            <a:r>
              <a:rPr lang="en-US" altLang="en-US" dirty="0" smtClean="0">
                <a:solidFill>
                  <a:schemeClr val="tx1"/>
                </a:solidFill>
              </a:rPr>
              <a:t>Compi</a:t>
            </a:r>
            <a:r>
              <a:rPr lang="en-US" altLang="en-US" dirty="0" smtClean="0"/>
              <a:t>lation Summary Class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3" y="2065338"/>
            <a:ext cx="9144000" cy="322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err="1" smtClean="0"/>
              <a:t>Mooly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Sagiv</a:t>
            </a:r>
            <a:endParaRPr lang="en-US" altLang="en-US" sz="4000" dirty="0" smtClean="0"/>
          </a:p>
          <a:p>
            <a:pPr rtl="0" eaLnBrk="1" hangingPunct="1">
              <a:lnSpc>
                <a:spcPct val="90000"/>
              </a:lnSpc>
            </a:pPr>
            <a:endParaRPr lang="en-US" altLang="en-US" sz="40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F294FEA-FBA8-4CE4-B22D-B437F268096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383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set of terminals in which a  grammar  symbols may begin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First(X) ={ t | X </a:t>
            </a:r>
            <a:r>
              <a:rPr lang="en-IL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>
                <a:sym typeface="Wingdings" panose="05000000000000000000" pitchFamily="2" charset="2"/>
              </a:rPr>
              <a:t>* t </a:t>
            </a:r>
            <a:r>
              <a:rPr lang="en-IL" sz="2800" dirty="0" smtClean="0">
                <a:sym typeface="Symbol" panose="05050102010706020507" pitchFamily="18" charset="2"/>
              </a:rPr>
              <a:t></a:t>
            </a:r>
            <a:r>
              <a:rPr lang="en-US" sz="2800" dirty="0" smtClean="0">
                <a:sym typeface="Symbol" panose="05050102010706020507" pitchFamily="18" charset="2"/>
              </a:rPr>
              <a:t> }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Computed iteratively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Extended to right hand sides of rules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10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8427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First Iteratively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For each token </a:t>
            </a:r>
            <a:r>
              <a:rPr lang="en-US" sz="2400" dirty="0">
                <a:solidFill>
                  <a:srgbClr val="00B0F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, First(</a:t>
            </a:r>
            <a:r>
              <a:rPr lang="en-US" sz="2400" dirty="0">
                <a:solidFill>
                  <a:srgbClr val="00B0F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) := {</a:t>
            </a:r>
            <a:r>
              <a:rPr lang="en-US" sz="2400" dirty="0">
                <a:solidFill>
                  <a:srgbClr val="00B0F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}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For each non-terminal </a:t>
            </a:r>
            <a:r>
              <a:rPr lang="en-US" sz="2400" dirty="0" smtClean="0">
                <a:solidFill>
                  <a:schemeClr val="tx1"/>
                </a:solidFill>
              </a:rPr>
              <a:t>&lt;A&gt;, </a:t>
            </a:r>
            <a:r>
              <a:rPr lang="en-US" sz="2400" dirty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(&lt;A&gt;) </a:t>
            </a:r>
            <a:r>
              <a:rPr lang="en-US" sz="2400" dirty="0">
                <a:solidFill>
                  <a:schemeClr val="tx1"/>
                </a:solidFill>
              </a:rPr>
              <a:t>= {}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while changes occur do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if there exists a non-terminal </a:t>
            </a:r>
            <a:r>
              <a:rPr lang="en-US" sz="2400" dirty="0" smtClean="0">
                <a:solidFill>
                  <a:schemeClr val="tx1"/>
                </a:solidFill>
              </a:rPr>
              <a:t>&lt;A&gt;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        a rule </a:t>
            </a:r>
            <a:r>
              <a:rPr lang="en-US" sz="2400" dirty="0" smtClean="0">
                <a:solidFill>
                  <a:schemeClr val="tx1"/>
                </a:solidFill>
              </a:rPr>
              <a:t>&lt;A&gt;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V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V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V</a:t>
            </a:r>
            <a:r>
              <a:rPr lang="en-US" sz="2400" baseline="-25000" dirty="0" err="1">
                <a:solidFill>
                  <a:schemeClr val="tx1"/>
                </a:solidFill>
                <a:sym typeface="Wingdings" pitchFamily="2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  and </a:t>
            </a:r>
          </a:p>
          <a:p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                    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,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, …,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n-1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are </a:t>
            </a:r>
            <a:r>
              <a:rPr lang="en-US" sz="2400" dirty="0" err="1">
                <a:solidFill>
                  <a:schemeClr val="tx1"/>
                </a:solidFill>
                <a:sym typeface="Symbol" pitchFamily="18" charset="2"/>
              </a:rPr>
              <a:t>nullable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/>
            </a:r>
            <a:br>
              <a:rPr lang="en-US" sz="24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                     a token </a:t>
            </a:r>
            <a:r>
              <a:rPr lang="en-US" sz="2400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 First(</a:t>
            </a:r>
            <a:r>
              <a:rPr lang="en-US" sz="2400" dirty="0" err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sz="240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) </a:t>
            </a:r>
          </a:p>
          <a:p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add </a:t>
            </a:r>
            <a:r>
              <a:rPr lang="en-US" sz="2400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to First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(&lt;A&gt;)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set of terminals first(</a:t>
            </a:r>
            <a:r>
              <a:rPr lang="en-IL" sz="3600" dirty="0" smtClean="0">
                <a:sym typeface="Symbol" panose="05050102010706020507" pitchFamily="18" charset="2"/>
              </a:rPr>
              <a:t></a:t>
            </a:r>
            <a:r>
              <a:rPr lang="en-US" sz="3600" dirty="0" smtClean="0"/>
              <a:t>) </a:t>
            </a:r>
            <a:br>
              <a:rPr lang="en-US" sz="3600" dirty="0" smtClean="0"/>
            </a:br>
            <a:r>
              <a:rPr lang="en-US" sz="3600" dirty="0" smtClean="0"/>
              <a:t>for a string of grammar symbols </a:t>
            </a:r>
            <a:r>
              <a:rPr lang="en-IL" sz="3600" dirty="0">
                <a:sym typeface="Symbol" panose="05050102010706020507" pitchFamily="18" charset="2"/>
              </a:rPr>
              <a:t>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Tokens in which </a:t>
            </a:r>
            <a:r>
              <a:rPr lang="en-IL" sz="2800" dirty="0">
                <a:sym typeface="Symbol" panose="05050102010706020507" pitchFamily="18" charset="2"/>
              </a:rPr>
              <a:t></a:t>
            </a:r>
            <a:r>
              <a:rPr lang="en-US" sz="2800" dirty="0" smtClean="0"/>
              <a:t> </a:t>
            </a:r>
            <a:r>
              <a:rPr lang="en-US" sz="2800" b="1" dirty="0" smtClean="0"/>
              <a:t>may</a:t>
            </a:r>
            <a:r>
              <a:rPr lang="en-US" sz="2800" dirty="0" smtClean="0"/>
              <a:t> begin</a:t>
            </a:r>
          </a:p>
          <a:p>
            <a:r>
              <a:rPr lang="en-US" sz="2800" dirty="0" smtClean="0"/>
              <a:t>First(</a:t>
            </a:r>
            <a:r>
              <a:rPr lang="en-IL" sz="2800" dirty="0" smtClean="0">
                <a:sym typeface="Symbol" panose="05050102010706020507" pitchFamily="18" charset="2"/>
              </a:rPr>
              <a:t></a:t>
            </a:r>
            <a:r>
              <a:rPr lang="en-US" sz="2800" dirty="0" smtClean="0"/>
              <a:t>) ={ t | </a:t>
            </a:r>
            <a:r>
              <a:rPr lang="en-IL" sz="2800" dirty="0">
                <a:sym typeface="Symbol" panose="05050102010706020507" pitchFamily="18" charset="2"/>
              </a:rPr>
              <a:t></a:t>
            </a:r>
            <a:r>
              <a:rPr lang="en-US" sz="2800" dirty="0" smtClean="0"/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>
                <a:sym typeface="Wingdings" panose="05000000000000000000" pitchFamily="2" charset="2"/>
              </a:rPr>
              <a:t>* </a:t>
            </a:r>
            <a:r>
              <a:rPr lang="en-IL" sz="2800" dirty="0" smtClean="0">
                <a:sym typeface="Symbol" panose="05050102010706020507" pitchFamily="18" charset="2"/>
              </a:rPr>
              <a:t></a:t>
            </a:r>
            <a:r>
              <a:rPr lang="en-US" sz="2800" dirty="0" smtClean="0">
                <a:sym typeface="Symbol" panose="05050102010706020507" pitchFamily="18" charset="2"/>
              </a:rPr>
              <a:t>}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Computed iteratively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12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673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First Iteratively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dirty="0" smtClean="0">
                <a:solidFill>
                  <a:schemeClr val="tx1"/>
                </a:solidFill>
              </a:rPr>
              <a:t>the empty string, first(</a:t>
            </a:r>
            <a:r>
              <a:rPr lang="en-US" sz="2400" dirty="0">
                <a:sym typeface="Symbol" pitchFamily="18" charset="2"/>
              </a:rPr>
              <a:t>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</a:rPr>
              <a:t>:= </a:t>
            </a:r>
            <a:r>
              <a:rPr lang="en-US" sz="2400" dirty="0" smtClean="0">
                <a:solidFill>
                  <a:schemeClr val="tx1"/>
                </a:solidFill>
              </a:rPr>
              <a:t>{}  for every rule A </a:t>
            </a:r>
            <a:r>
              <a:rPr lang="en-IL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ym typeface="Symbol" pitchFamily="18" charset="2"/>
              </a:rPr>
              <a:t> </a:t>
            </a:r>
            <a:r>
              <a:rPr lang="en-US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while </a:t>
            </a:r>
            <a:r>
              <a:rPr lang="en-US" sz="2400" dirty="0">
                <a:solidFill>
                  <a:schemeClr val="tx1"/>
                </a:solidFill>
              </a:rPr>
              <a:t>changes occur do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if there exists a non-terminal </a:t>
            </a:r>
            <a:r>
              <a:rPr lang="en-US" sz="2400" dirty="0" smtClean="0">
                <a:solidFill>
                  <a:schemeClr val="tx1"/>
                </a:solidFill>
              </a:rPr>
              <a:t>&lt;A&gt;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        a rule </a:t>
            </a:r>
            <a:r>
              <a:rPr lang="en-US" sz="2400" dirty="0" smtClean="0">
                <a:solidFill>
                  <a:schemeClr val="tx1"/>
                </a:solidFill>
              </a:rPr>
              <a:t>&lt;A&gt;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V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V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V</a:t>
            </a:r>
            <a:r>
              <a:rPr lang="en-US" sz="2400" baseline="-25000" dirty="0" err="1">
                <a:solidFill>
                  <a:schemeClr val="tx1"/>
                </a:solidFill>
                <a:sym typeface="Wingdings" pitchFamily="2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  and </a:t>
            </a:r>
          </a:p>
          <a:p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                    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,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, …, V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n-1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are </a:t>
            </a:r>
            <a:r>
              <a:rPr lang="en-US" sz="2400" dirty="0" err="1">
                <a:solidFill>
                  <a:schemeClr val="tx1"/>
                </a:solidFill>
                <a:sym typeface="Symbol" pitchFamily="18" charset="2"/>
              </a:rPr>
              <a:t>nullable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/>
            </a:r>
            <a:br>
              <a:rPr lang="en-US" sz="24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                     a token </a:t>
            </a:r>
            <a:r>
              <a:rPr lang="en-US" sz="2400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 First(</a:t>
            </a:r>
            <a:r>
              <a:rPr lang="en-US" sz="2400" dirty="0" err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sz="240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) </a:t>
            </a:r>
          </a:p>
          <a:p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    add </a:t>
            </a:r>
            <a:r>
              <a:rPr lang="en-US" sz="2400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to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First(</a:t>
            </a:r>
            <a:r>
              <a:rPr lang="en-US" sz="2400" dirty="0">
                <a:sym typeface="Wingdings" pitchFamily="2" charset="2"/>
              </a:rPr>
              <a:t>V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V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… </a:t>
            </a:r>
            <a:r>
              <a:rPr lang="en-US" sz="2400" dirty="0" err="1">
                <a:sym typeface="Wingdings" pitchFamily="2" charset="2"/>
              </a:rPr>
              <a:t>V</a:t>
            </a:r>
            <a:r>
              <a:rPr lang="en-US" sz="2400" baseline="-25000" dirty="0" err="1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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set of terminals which may follow a non-terminal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 non-terminal &lt;A&gt; define</a:t>
            </a:r>
          </a:p>
          <a:p>
            <a:pPr lvl="1"/>
            <a:r>
              <a:rPr lang="en-US" sz="2400" dirty="0" smtClean="0"/>
              <a:t>Follow(&lt;A&gt;) = { </a:t>
            </a:r>
            <a:r>
              <a:rPr lang="en-US" sz="2400" dirty="0" smtClean="0">
                <a:solidFill>
                  <a:srgbClr val="00B0F0"/>
                </a:solidFill>
              </a:rPr>
              <a:t>t</a:t>
            </a:r>
            <a:r>
              <a:rPr lang="en-US" sz="2400" dirty="0" smtClean="0"/>
              <a:t> | </a:t>
            </a:r>
            <a:r>
              <a:rPr lang="en-US" sz="2400" dirty="0" smtClean="0">
                <a:sym typeface="Symbol" pitchFamily="18" charset="2"/>
              </a:rPr>
              <a:t></a:t>
            </a:r>
            <a:r>
              <a:rPr lang="en-IL" sz="2400" dirty="0" smtClean="0">
                <a:sym typeface="Symbol" panose="05050102010706020507" pitchFamily="18" charset="2"/>
              </a:rPr>
              <a:t></a:t>
            </a:r>
            <a:r>
              <a:rPr lang="en-US" sz="2400" dirty="0" smtClean="0">
                <a:sym typeface="Symbol" pitchFamily="18" charset="2"/>
              </a:rPr>
              <a:t>, : &lt;S&gt;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baseline="30000" dirty="0" smtClean="0">
                <a:sym typeface="Wingdings" pitchFamily="2" charset="2"/>
              </a:rPr>
              <a:t>*</a:t>
            </a:r>
            <a:r>
              <a:rPr lang="en-IL" sz="2400" dirty="0">
                <a:sym typeface="Symbol" panose="05050102010706020507" pitchFamily="18" charset="2"/>
              </a:rPr>
              <a:t> </a:t>
            </a:r>
            <a:r>
              <a:rPr lang="en-IL" sz="2400" dirty="0" smtClean="0">
                <a:sym typeface="Symbol" panose="05050102010706020507" pitchFamily="18" charset="2"/>
              </a:rPr>
              <a:t></a:t>
            </a:r>
            <a:r>
              <a:rPr lang="en-US" sz="2400" dirty="0" smtClean="0">
                <a:sym typeface="Wingdings" pitchFamily="2" charset="2"/>
              </a:rPr>
              <a:t>&lt;A&gt;</a:t>
            </a:r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t</a:t>
            </a:r>
            <a:r>
              <a:rPr lang="en-US" sz="2400" dirty="0" smtClean="0">
                <a:sym typeface="Symbol" pitchFamily="18" charset="2"/>
              </a:rPr>
              <a:t> }</a:t>
            </a:r>
          </a:p>
          <a:p>
            <a:r>
              <a:rPr lang="en-US" sz="2800" dirty="0" smtClean="0">
                <a:sym typeface="Symbol" pitchFamily="18" charset="2"/>
              </a:rPr>
              <a:t>For a rule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 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If  is </a:t>
            </a:r>
            <a:r>
              <a:rPr lang="en-US" sz="2400" dirty="0" err="1" smtClean="0">
                <a:sym typeface="Symbol" pitchFamily="18" charset="2"/>
              </a:rPr>
              <a:t>nullable</a:t>
            </a:r>
            <a:r>
              <a:rPr lang="en-US" sz="2400" dirty="0" smtClean="0">
                <a:sym typeface="Symbol" pitchFamily="18" charset="2"/>
              </a:rPr>
              <a:t> then </a:t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ym typeface="Symbol" pitchFamily="18" charset="2"/>
              </a:rPr>
              <a:t> select(&lt;A&gt;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 ) = First()  Follow(&lt;A&gt;)</a:t>
            </a:r>
          </a:p>
          <a:p>
            <a:pPr lvl="2"/>
            <a:r>
              <a:rPr lang="en-US" sz="2000" dirty="0" smtClean="0">
                <a:sym typeface="Symbol" pitchFamily="18" charset="2"/>
              </a:rPr>
              <a:t>Otherwise  select(&lt;A&gt;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Symbol" pitchFamily="18" charset="2"/>
              </a:rPr>
              <a:t> ) = First()</a:t>
            </a:r>
          </a:p>
          <a:p>
            <a:r>
              <a:rPr lang="en-US" sz="2800" dirty="0" smtClean="0">
                <a:sym typeface="Symbol" pitchFamily="18" charset="2"/>
              </a:rPr>
              <a:t>The grammar is LL(1) if for every two grammar rules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  and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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Select(A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 pitchFamily="18" charset="2"/>
              </a:rPr>
              <a:t>)  Select(A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 pitchFamily="18" charset="2"/>
              </a:rPr>
              <a:t>) = </a:t>
            </a:r>
            <a:endParaRPr lang="en-US" sz="2400" dirty="0" smtClean="0"/>
          </a:p>
          <a:p>
            <a:pPr lvl="2"/>
            <a:endParaRPr lang="en-US" sz="2000" dirty="0" smtClean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Computing Follow Iteratively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non-terminal A, </a:t>
            </a:r>
            <a:r>
              <a:rPr lang="en-US" altLang="en-US" dirty="0" smtClean="0">
                <a:solidFill>
                  <a:schemeClr val="tx1"/>
                </a:solidFill>
              </a:rPr>
              <a:t>Follow(A</a:t>
            </a:r>
            <a:r>
              <a:rPr lang="en-US" altLang="en-US" dirty="0">
                <a:solidFill>
                  <a:schemeClr val="tx1"/>
                </a:solidFill>
              </a:rPr>
              <a:t>) := </a:t>
            </a:r>
            <a:r>
              <a:rPr lang="en-US" altLang="en-US" dirty="0" smtClean="0">
                <a:solidFill>
                  <a:schemeClr val="tx1"/>
                </a:solidFill>
              </a:rPr>
              <a:t>{}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Follow(S) = {$}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while </a:t>
            </a:r>
            <a:r>
              <a:rPr lang="en-US" altLang="en-US" dirty="0">
                <a:solidFill>
                  <a:schemeClr val="tx1"/>
                </a:solidFill>
              </a:rPr>
              <a:t>changes occur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dirty="0" smtClean="0">
                <a:solidFill>
                  <a:schemeClr val="tx1"/>
                </a:solidFill>
              </a:rPr>
              <a:t>for each rule V 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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endParaRPr lang="en-US" altLang="en-US" dirty="0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for each token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t  First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)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and </a:t>
            </a:r>
            <a:b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add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t to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Follow(A)</a:t>
            </a: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if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is </a:t>
            </a:r>
            <a:r>
              <a:rPr lang="en-US" alt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nullable</a:t>
            </a:r>
            <a:endParaRPr lang="en-US" altLang="en-US" dirty="0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   for each token t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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Follow(V)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     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add t to Follow(A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AE5F352-19C1-4CB5-85D8-21A828695CE6}" type="slidenum">
              <a:rPr lang="he-IL" altLang="en-US" sz="1400">
                <a:solidFill>
                  <a:schemeClr val="tx1"/>
                </a:solidFill>
              </a:rPr>
              <a:pPr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5880"/>
            <a:ext cx="8640763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Predictive Parser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7097" y="1004070"/>
            <a:ext cx="494851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&lt;S&gt;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20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&lt;EP&gt;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&lt;EP&gt;  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&lt;E&gt; &lt;EP&gt;</a:t>
            </a:r>
            <a:endParaRPr lang="en-US" sz="2000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2366656"/>
            <a:ext cx="3478307" cy="424731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assign)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4635" y="2373101"/>
            <a:ext cx="3074895" cy="34163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plus(input):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match(input, plus)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eof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//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 </a:t>
            </a:r>
            <a:endParaRPr lang="en-US" sz="1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3610" y="2375618"/>
            <a:ext cx="2761025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1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17</a:t>
            </a:fld>
            <a:endParaRPr lang="he-IL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1" y="323349"/>
            <a:ext cx="494851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1:</a:t>
            </a:r>
            <a:r>
              <a:rPr lang="en-US" sz="2000" dirty="0" smtClean="0">
                <a:solidFill>
                  <a:schemeClr val="tx1"/>
                </a:solidFill>
              </a:rPr>
              <a:t>&lt;S&gt;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 :=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&lt;E&gt;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2:&lt;S&gt; 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if (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else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20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3: &lt;E&gt; 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&lt;EP&gt;</a:t>
            </a:r>
          </a:p>
          <a:p>
            <a:r>
              <a:rPr lang="en-US" sz="2000" dirty="0" smtClean="0">
                <a:sym typeface="Symbol"/>
              </a:rPr>
              <a:t>4: </a:t>
            </a:r>
            <a:r>
              <a:rPr lang="en-US" sz="2000" dirty="0">
                <a:sym typeface="Symbol"/>
              </a:rPr>
              <a:t>&lt;E&gt; 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5: &lt;EP&gt;   </a:t>
            </a:r>
            <a:br>
              <a:rPr lang="en-US" sz="2000" dirty="0" smtClean="0">
                <a:solidFill>
                  <a:schemeClr val="tx1"/>
                </a:solidFill>
                <a:sym typeface="Symbol"/>
              </a:rPr>
            </a:br>
            <a:r>
              <a:rPr lang="en-US" sz="2000" dirty="0" smtClean="0">
                <a:solidFill>
                  <a:schemeClr val="tx1"/>
                </a:solidFill>
                <a:sym typeface="Symbol"/>
              </a:rPr>
              <a:t>6: &lt;</a:t>
            </a:r>
            <a:r>
              <a:rPr lang="en-US" sz="2000" dirty="0">
                <a:sym typeface="Symbol"/>
              </a:rPr>
              <a:t>EP&gt;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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&lt;E&gt; &lt;EP&gt;</a:t>
            </a:r>
            <a:endParaRPr lang="en-US" sz="2000" dirty="0">
              <a:solidFill>
                <a:srgbClr val="0070C0"/>
              </a:solidFill>
              <a:sym typeface="Symbo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84344"/>
              </p:ext>
            </p:extLst>
          </p:nvPr>
        </p:nvGraphicFramePr>
        <p:xfrm>
          <a:off x="1125793" y="4106993"/>
          <a:ext cx="5589637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482">
                  <a:extLst>
                    <a:ext uri="{9D8B030D-6E8A-4147-A177-3AD203B41FA5}">
                      <a16:colId xmlns:a16="http://schemas.microsoft.com/office/drawing/2014/main" val="1288578288"/>
                    </a:ext>
                  </a:extLst>
                </a:gridCol>
                <a:gridCol w="1893323">
                  <a:extLst>
                    <a:ext uri="{9D8B030D-6E8A-4147-A177-3AD203B41FA5}">
                      <a16:colId xmlns:a16="http://schemas.microsoft.com/office/drawing/2014/main" val="1045707336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val="1537562625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val="7308705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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First(</a:t>
                      </a:r>
                      <a:r>
                        <a:rPr lang="en-IL" sz="2000" dirty="0" smtClean="0"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Select(</a:t>
                      </a:r>
                      <a:r>
                        <a:rPr lang="en-IL" sz="2000" dirty="0" smtClean="0"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)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260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sym typeface="Symbo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id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sym typeface="Symbol"/>
                        </a:rPr>
                        <a:t> := &lt;E&gt;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id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15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sym typeface="Symbo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if (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sym typeface="Symbol"/>
                        </a:rPr>
                        <a:t>&lt;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E&gt;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)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sym typeface="Symbol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&lt;S&gt;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sym typeface="Symbo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else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 &lt;S&gt;</a:t>
                      </a:r>
                      <a:endParaRPr lang="en-US" sz="2000" dirty="0" smtClean="0">
                        <a:solidFill>
                          <a:srgbClr val="0070C0"/>
                        </a:solidFill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if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if</a:t>
                      </a:r>
                      <a:endParaRPr lang="en-US" sz="2000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171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sym typeface="Symbo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 &lt;EP&gt; </a:t>
                      </a:r>
                      <a:endParaRPr lang="en-US" sz="2000" dirty="0" smtClean="0">
                        <a:solidFill>
                          <a:srgbClr val="0070C0"/>
                        </a:solidFill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Symbol"/>
                        </a:rPr>
                        <a:t>id</a:t>
                      </a: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endParaRPr lang="en-US" sz="2000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id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endParaRPr lang="en-US" sz="20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892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&lt;E&gt;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(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(</a:t>
                      </a:r>
                      <a:endParaRPr lang="en-US" sz="20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802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sym typeface="Symbo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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, 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49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37902"/>
              </p:ext>
            </p:extLst>
          </p:nvPr>
        </p:nvGraphicFramePr>
        <p:xfrm>
          <a:off x="1017638" y="3269229"/>
          <a:ext cx="6096000" cy="79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457073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375626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0986152"/>
                    </a:ext>
                  </a:extLst>
                </a:gridCol>
              </a:tblGrid>
              <a:tr h="4022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EP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260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$, else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, 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1581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484" y="3554362"/>
            <a:ext cx="88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806" y="5394035"/>
            <a:ext cx="850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7984"/>
              </p:ext>
            </p:extLst>
          </p:nvPr>
        </p:nvGraphicFramePr>
        <p:xfrm>
          <a:off x="1032387" y="2379407"/>
          <a:ext cx="6096000" cy="79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457073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375626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0986152"/>
                    </a:ext>
                  </a:extLst>
                </a:gridCol>
              </a:tblGrid>
              <a:tr h="4022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EP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260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id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 if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id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 (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1581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658" y="2448674"/>
            <a:ext cx="8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5880"/>
            <a:ext cx="8640763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Predictive Parser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7097" y="1004070"/>
            <a:ext cx="494851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&lt;S&gt;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20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&lt;EP&gt;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&lt;EP&gt;  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&lt;E&gt; &lt;EP&gt;</a:t>
            </a:r>
            <a:endParaRPr lang="en-US" sz="2000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2366656"/>
            <a:ext cx="3478307" cy="424731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assign)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4635" y="2373101"/>
            <a:ext cx="3074895" cy="34163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plus(input):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match(input, plus)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eof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//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 </a:t>
            </a:r>
            <a:endParaRPr lang="en-US" sz="1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3610" y="2375618"/>
            <a:ext cx="2761025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75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Bottom-Up Syntax Analysis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B35B266-33EE-4BAE-A07E-F0C2819AF052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19</a:t>
            </a:fld>
            <a:endParaRPr lang="he-IL" altLang="en-US" sz="140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Input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context free grammar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stream of tokens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Output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syntax tree or error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Method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Construct parse tree in a bottom-up manner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Find the rightmost derivation in (reversed order)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For every potential right hand side and token decide when a production is found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Report an error as soon as the input is not a prefix of valid program </a:t>
            </a:r>
          </a:p>
        </p:txBody>
      </p:sp>
    </p:spTree>
    <p:extLst>
      <p:ext uri="{BB962C8B-B14F-4D97-AF65-F5344CB8AC3E}">
        <p14:creationId xmlns:p14="http://schemas.microsoft.com/office/powerpoint/2010/main" val="38999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br>
              <a:rPr lang="en-US" dirty="0" smtClean="0"/>
            </a:br>
            <a:r>
              <a:rPr lang="en-US" dirty="0" smtClean="0"/>
              <a:t> (if interested please send email)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in time compilation</a:t>
            </a:r>
          </a:p>
          <a:p>
            <a:r>
              <a:rPr lang="en-US" dirty="0" smtClean="0"/>
              <a:t>Compiler correctness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2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1343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Constructing LR(0) parsing table</a:t>
            </a:r>
          </a:p>
        </p:txBody>
      </p:sp>
      <p:sp>
        <p:nvSpPr>
          <p:cNvPr id="63283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altLang="en-US" sz="2800" dirty="0" smtClean="0"/>
              <a:t>Add a production S’ 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S$</a:t>
            </a:r>
          </a:p>
          <a:p>
            <a:pPr algn="l" rtl="0" eaLnBrk="1" hangingPunct="1"/>
            <a:r>
              <a:rPr lang="en-US" altLang="en-US" sz="2800" dirty="0" smtClean="0"/>
              <a:t>Construct a deterministic finite automaton accepting “valid stack symbols”</a:t>
            </a:r>
          </a:p>
          <a:p>
            <a:pPr lvl="1"/>
            <a:r>
              <a:rPr lang="en-US" altLang="en-US" sz="2500" dirty="0" smtClean="0"/>
              <a:t>States are set of items A</a:t>
            </a:r>
            <a:r>
              <a:rPr lang="en-US" altLang="en-US" sz="2500" dirty="0" smtClean="0">
                <a:sym typeface="Symbol" panose="05050102010706020507" pitchFamily="18" charset="2"/>
              </a:rPr>
              <a:t></a:t>
            </a:r>
            <a:r>
              <a:rPr lang="en-US" altLang="en-US" sz="2500" dirty="0" smtClean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</a:t>
            </a:r>
            <a:r>
              <a:rPr lang="en-US" altLang="en-US" sz="25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500" dirty="0" smtClean="0">
                <a:sym typeface="Symbol" panose="05050102010706020507" pitchFamily="18" charset="2"/>
              </a:rPr>
              <a:t></a:t>
            </a:r>
          </a:p>
          <a:p>
            <a:pPr lvl="2"/>
            <a:r>
              <a:rPr lang="en-US" sz="1800" dirty="0"/>
              <a:t>The initial state includes S’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S </a:t>
            </a:r>
            <a:r>
              <a:rPr lang="en-US" altLang="en-US" sz="2200" dirty="0">
                <a:sym typeface="Symbol" panose="05050102010706020507" pitchFamily="18" charset="2"/>
              </a:rPr>
              <a:t>and its epsilon closure</a:t>
            </a:r>
          </a:p>
          <a:p>
            <a:pPr lvl="2"/>
            <a:r>
              <a:rPr lang="en-US" sz="2200" dirty="0">
                <a:sym typeface="Symbol" panose="05050102010706020507" pitchFamily="18" charset="2"/>
              </a:rPr>
              <a:t>All the states are accepting (excluding the sink which not shown)</a:t>
            </a:r>
            <a:r>
              <a:rPr lang="en-US" sz="1800" dirty="0"/>
              <a:t> </a:t>
            </a:r>
          </a:p>
          <a:p>
            <a:pPr lvl="2"/>
            <a:r>
              <a:rPr lang="en-US" sz="1800" dirty="0" smtClean="0"/>
              <a:t>There </a:t>
            </a:r>
            <a:r>
              <a:rPr lang="en-US" sz="1800" dirty="0"/>
              <a:t>is a transition labeled by X between states include </a:t>
            </a:r>
            <a:r>
              <a:rPr lang="en-US" altLang="en-US" sz="2200" dirty="0"/>
              <a:t>A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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X </a:t>
            </a:r>
            <a:r>
              <a:rPr lang="en-US" altLang="en-US" sz="2200" dirty="0">
                <a:sym typeface="Symbol" panose="05050102010706020507" pitchFamily="18" charset="2"/>
              </a:rPr>
              <a:t> and the epsilon closure of </a:t>
            </a:r>
            <a:r>
              <a:rPr lang="en-US" altLang="en-US" sz="2200" dirty="0"/>
              <a:t>A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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X</a:t>
            </a:r>
            <a:r>
              <a:rPr lang="en-US" altLang="en-US" sz="2200" dirty="0">
                <a:sym typeface="Symbol" panose="05050102010706020507" pitchFamily="18" charset="2"/>
              </a:rPr>
              <a:t> </a:t>
            </a:r>
            <a:endParaRPr lang="en-US" altLang="en-US" sz="2200" dirty="0" smtClean="0">
              <a:sym typeface="Symbol" panose="05050102010706020507" pitchFamily="18" charset="2"/>
            </a:endParaRPr>
          </a:p>
          <a:p>
            <a:r>
              <a:rPr lang="en-US" altLang="en-US" sz="2800" dirty="0" smtClean="0">
                <a:sym typeface="Symbol" panose="05050102010706020507" pitchFamily="18" charset="2"/>
              </a:rPr>
              <a:t>Fill the parsing table</a:t>
            </a:r>
          </a:p>
          <a:p>
            <a:pPr lvl="1"/>
            <a:r>
              <a:rPr lang="en-US" altLang="en-US" sz="2500" dirty="0" smtClean="0"/>
              <a:t>A</a:t>
            </a:r>
            <a:r>
              <a:rPr lang="en-US" altLang="en-US" sz="2500" dirty="0">
                <a:sym typeface="Symbol" panose="05050102010706020507" pitchFamily="18" charset="2"/>
              </a:rPr>
              <a:t></a:t>
            </a:r>
            <a:r>
              <a:rPr lang="en-US" altLang="en-US" sz="2500" dirty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</a:t>
            </a:r>
            <a:r>
              <a:rPr lang="en-US" altLang="en-US" sz="25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500" dirty="0" smtClean="0">
                <a:sym typeface="Symbol" panose="05050102010706020507" pitchFamily="18" charset="2"/>
              </a:rPr>
              <a:t>  </a:t>
            </a:r>
            <a:r>
              <a:rPr lang="en-IL" altLang="en-US" sz="2500" dirty="0" smtClean="0">
                <a:sym typeface="Wingdings" panose="05000000000000000000" pitchFamily="2" charset="2"/>
              </a:rPr>
              <a:t></a:t>
            </a:r>
            <a:r>
              <a:rPr lang="en-US" altLang="en-US" sz="2500" dirty="0" smtClean="0">
                <a:sym typeface="Wingdings" panose="05000000000000000000" pitchFamily="2" charset="2"/>
              </a:rPr>
              <a:t> </a:t>
            </a:r>
            <a:r>
              <a:rPr lang="en-US" altLang="en-US" sz="2500" dirty="0" smtClean="0">
                <a:solidFill>
                  <a:srgbClr val="FF0000"/>
                </a:solidFill>
                <a:sym typeface="Symbol" panose="05050102010706020507" pitchFamily="18" charset="2"/>
              </a:rPr>
              <a:t> reduce </a:t>
            </a:r>
            <a:r>
              <a:rPr lang="en-US" altLang="en-US" sz="2500" dirty="0"/>
              <a:t>A</a:t>
            </a:r>
            <a:r>
              <a:rPr lang="en-US" altLang="en-US" sz="2500" dirty="0">
                <a:sym typeface="Symbol" panose="05050102010706020507" pitchFamily="18" charset="2"/>
              </a:rPr>
              <a:t></a:t>
            </a:r>
            <a:r>
              <a:rPr lang="en-US" altLang="en-US" sz="2500" dirty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 on all terminals</a:t>
            </a:r>
          </a:p>
          <a:p>
            <a:pPr lvl="1"/>
            <a:r>
              <a:rPr lang="en-US" altLang="en-US" sz="2800" dirty="0"/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</a:t>
            </a:r>
            <a:r>
              <a:rPr lang="en-US" altLang="en-US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t </a:t>
            </a:r>
            <a:r>
              <a:rPr lang="en-US" altLang="en-US" sz="2800" dirty="0">
                <a:sym typeface="Symbol" panose="05050102010706020507" pitchFamily="18" charset="2"/>
              </a:rPr>
              <a:t> </a:t>
            </a:r>
            <a:r>
              <a:rPr lang="en-IL" altLang="en-US" sz="2500" dirty="0">
                <a:sym typeface="Wingdings" panose="05000000000000000000" pitchFamily="2" charset="2"/>
              </a:rPr>
              <a:t> </a:t>
            </a:r>
            <a:r>
              <a:rPr lang="en-US" altLang="en-US" sz="2500" dirty="0" smtClean="0">
                <a:solidFill>
                  <a:srgbClr val="FF0000"/>
                </a:solidFill>
                <a:sym typeface="Symbol" panose="05050102010706020507" pitchFamily="18" charset="2"/>
              </a:rPr>
              <a:t>shift</a:t>
            </a:r>
            <a:r>
              <a:rPr lang="en-US" altLang="en-US" sz="2500" dirty="0" smtClean="0">
                <a:sym typeface="Symbol" panose="05050102010706020507" pitchFamily="18" charset="2"/>
              </a:rPr>
              <a:t> the appropriate state on t</a:t>
            </a:r>
          </a:p>
          <a:p>
            <a:pPr lvl="1"/>
            <a:r>
              <a:rPr lang="en-US" altLang="en-US" sz="2800" dirty="0"/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</a:t>
            </a:r>
            <a:r>
              <a:rPr lang="en-US" altLang="en-US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X </a:t>
            </a:r>
            <a:r>
              <a:rPr lang="en-US" altLang="en-US" sz="2800" dirty="0">
                <a:sym typeface="Symbol" panose="05050102010706020507" pitchFamily="18" charset="2"/>
              </a:rPr>
              <a:t> </a:t>
            </a:r>
            <a:r>
              <a:rPr lang="en-IL" altLang="en-US" sz="2500" dirty="0">
                <a:sym typeface="Wingdings" panose="05000000000000000000" pitchFamily="2" charset="2"/>
              </a:rPr>
              <a:t> </a:t>
            </a:r>
            <a:r>
              <a:rPr lang="en-US" altLang="en-US" sz="25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goto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the appropriate state on </a:t>
            </a:r>
            <a:r>
              <a:rPr lang="en-US" altLang="en-US" sz="2500" dirty="0" smtClean="0">
                <a:sym typeface="Symbol" panose="05050102010706020507" pitchFamily="18" charset="2"/>
              </a:rPr>
              <a:t>X</a:t>
            </a:r>
            <a:br>
              <a:rPr lang="en-US" altLang="en-US" sz="2500" dirty="0" smtClean="0">
                <a:sym typeface="Symbol" panose="05050102010706020507" pitchFamily="18" charset="2"/>
              </a:rPr>
            </a:br>
            <a:r>
              <a:rPr lang="en-US" altLang="en-US" sz="2500" dirty="0" smtClean="0">
                <a:sym typeface="Symbol" panose="05050102010706020507" pitchFamily="18" charset="2"/>
              </a:rPr>
              <a:t>(happens after reduce on the remaining stack)</a:t>
            </a:r>
            <a:endParaRPr lang="en-US" altLang="en-US" sz="2500" dirty="0"/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5AA4B26-3A75-4CBB-A32A-8BA7ABF66D4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7758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Constructing SLR(</a:t>
            </a:r>
            <a:r>
              <a:rPr lang="he-IL" altLang="en-US" sz="4000" dirty="0" smtClean="0">
                <a:solidFill>
                  <a:schemeClr val="tx1"/>
                </a:solidFill>
              </a:rPr>
              <a:t>1</a:t>
            </a:r>
            <a:r>
              <a:rPr lang="en-US" altLang="en-US" sz="4000" dirty="0" smtClean="0">
                <a:solidFill>
                  <a:schemeClr val="tx1"/>
                </a:solidFill>
              </a:rPr>
              <a:t>) parsing table</a:t>
            </a:r>
          </a:p>
        </p:txBody>
      </p:sp>
      <p:sp>
        <p:nvSpPr>
          <p:cNvPr id="63283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altLang="en-US" sz="2800" dirty="0" smtClean="0"/>
              <a:t>Add a production S’ 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S$</a:t>
            </a:r>
          </a:p>
          <a:p>
            <a:pPr algn="l" rtl="0" eaLnBrk="1" hangingPunct="1"/>
            <a:r>
              <a:rPr lang="en-US" altLang="en-US" sz="2800" dirty="0" smtClean="0"/>
              <a:t>Construct a deterministic finite automaton accepting “valid stack symbols”</a:t>
            </a:r>
          </a:p>
          <a:p>
            <a:pPr lvl="1"/>
            <a:r>
              <a:rPr lang="en-US" altLang="en-US" sz="2500" dirty="0" smtClean="0"/>
              <a:t>States are set of items A</a:t>
            </a:r>
            <a:r>
              <a:rPr lang="en-US" altLang="en-US" sz="2500" dirty="0" smtClean="0">
                <a:sym typeface="Symbol" panose="05050102010706020507" pitchFamily="18" charset="2"/>
              </a:rPr>
              <a:t></a:t>
            </a:r>
            <a:r>
              <a:rPr lang="en-US" altLang="en-US" sz="2500" dirty="0" smtClean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</a:t>
            </a:r>
            <a:r>
              <a:rPr lang="en-US" altLang="en-US" sz="25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500" dirty="0" smtClean="0">
                <a:sym typeface="Symbol" panose="05050102010706020507" pitchFamily="18" charset="2"/>
              </a:rPr>
              <a:t></a:t>
            </a:r>
          </a:p>
          <a:p>
            <a:pPr lvl="2"/>
            <a:r>
              <a:rPr lang="en-US" sz="1800" dirty="0"/>
              <a:t>The initial state includes S’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S </a:t>
            </a:r>
            <a:r>
              <a:rPr lang="en-US" altLang="en-US" sz="2200" dirty="0">
                <a:sym typeface="Symbol" panose="05050102010706020507" pitchFamily="18" charset="2"/>
              </a:rPr>
              <a:t>and its epsilon closure</a:t>
            </a:r>
          </a:p>
          <a:p>
            <a:pPr lvl="2"/>
            <a:r>
              <a:rPr lang="en-US" sz="2200" dirty="0">
                <a:sym typeface="Symbol" panose="05050102010706020507" pitchFamily="18" charset="2"/>
              </a:rPr>
              <a:t>All the states are accepting (excluding the sink which not shown)</a:t>
            </a:r>
            <a:r>
              <a:rPr lang="en-US" sz="1800" dirty="0"/>
              <a:t> </a:t>
            </a:r>
          </a:p>
          <a:p>
            <a:pPr lvl="2"/>
            <a:r>
              <a:rPr lang="en-US" sz="1800" dirty="0" smtClean="0"/>
              <a:t>There </a:t>
            </a:r>
            <a:r>
              <a:rPr lang="en-US" sz="1800" dirty="0"/>
              <a:t>is a transition labeled by X between states include </a:t>
            </a:r>
            <a:r>
              <a:rPr lang="en-US" altLang="en-US" sz="2200" dirty="0"/>
              <a:t>A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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X </a:t>
            </a:r>
            <a:r>
              <a:rPr lang="en-US" altLang="en-US" sz="2200" dirty="0">
                <a:sym typeface="Symbol" panose="05050102010706020507" pitchFamily="18" charset="2"/>
              </a:rPr>
              <a:t> and the epsilon closure of </a:t>
            </a:r>
            <a:r>
              <a:rPr lang="en-US" altLang="en-US" sz="2200" dirty="0"/>
              <a:t>A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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X</a:t>
            </a:r>
            <a:r>
              <a:rPr lang="en-US" altLang="en-US" sz="2200" dirty="0">
                <a:sym typeface="Symbol" panose="05050102010706020507" pitchFamily="18" charset="2"/>
              </a:rPr>
              <a:t> </a:t>
            </a:r>
            <a:endParaRPr lang="en-US" altLang="en-US" sz="2200" dirty="0" smtClean="0">
              <a:sym typeface="Symbol" panose="05050102010706020507" pitchFamily="18" charset="2"/>
            </a:endParaRPr>
          </a:p>
          <a:p>
            <a:r>
              <a:rPr lang="en-US" altLang="en-US" sz="2800" dirty="0" smtClean="0">
                <a:sym typeface="Symbol" panose="05050102010706020507" pitchFamily="18" charset="2"/>
              </a:rPr>
              <a:t>Fill the parsing table</a:t>
            </a:r>
          </a:p>
          <a:p>
            <a:pPr lvl="1"/>
            <a:r>
              <a:rPr lang="en-US" altLang="en-US" sz="2500" dirty="0" smtClean="0"/>
              <a:t>A</a:t>
            </a:r>
            <a:r>
              <a:rPr lang="en-US" altLang="en-US" sz="2500" dirty="0">
                <a:sym typeface="Symbol" panose="05050102010706020507" pitchFamily="18" charset="2"/>
              </a:rPr>
              <a:t></a:t>
            </a:r>
            <a:r>
              <a:rPr lang="en-US" altLang="en-US" sz="2500" dirty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</a:t>
            </a:r>
            <a:r>
              <a:rPr lang="en-US" altLang="en-US" sz="25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500" dirty="0" smtClean="0">
                <a:sym typeface="Symbol" panose="05050102010706020507" pitchFamily="18" charset="2"/>
              </a:rPr>
              <a:t>  </a:t>
            </a:r>
            <a:r>
              <a:rPr lang="en-IL" altLang="en-US" sz="2500" dirty="0" smtClean="0">
                <a:sym typeface="Wingdings" panose="05000000000000000000" pitchFamily="2" charset="2"/>
              </a:rPr>
              <a:t></a:t>
            </a:r>
            <a:r>
              <a:rPr lang="en-US" altLang="en-US" sz="2500" dirty="0" smtClean="0">
                <a:sym typeface="Wingdings" panose="05000000000000000000" pitchFamily="2" charset="2"/>
              </a:rPr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 smtClean="0">
                <a:solidFill>
                  <a:srgbClr val="FF0000"/>
                </a:solidFill>
                <a:sym typeface="Symbol" panose="05050102010706020507" pitchFamily="18" charset="2"/>
              </a:rPr>
              <a:t>reduce </a:t>
            </a:r>
            <a:r>
              <a:rPr lang="en-US" altLang="en-US" sz="2500" dirty="0"/>
              <a:t>A</a:t>
            </a:r>
            <a:r>
              <a:rPr lang="en-US" altLang="en-US" sz="2500" dirty="0">
                <a:sym typeface="Symbol" panose="05050102010706020507" pitchFamily="18" charset="2"/>
              </a:rPr>
              <a:t></a:t>
            </a:r>
            <a:r>
              <a:rPr lang="en-US" altLang="en-US" sz="2500" dirty="0"/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 on  terminals</a:t>
            </a:r>
            <a:r>
              <a:rPr lang="he-IL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 in Follow(A)</a:t>
            </a:r>
          </a:p>
          <a:p>
            <a:pPr lvl="1"/>
            <a:r>
              <a:rPr lang="en-US" altLang="en-US" sz="2800" dirty="0" smtClean="0"/>
              <a:t>A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</a:t>
            </a:r>
            <a:r>
              <a:rPr lang="en-US" altLang="en-US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t </a:t>
            </a:r>
            <a:r>
              <a:rPr lang="en-US" altLang="en-US" sz="2800" dirty="0" smtClean="0">
                <a:sym typeface="Symbol" panose="05050102010706020507" pitchFamily="18" charset="2"/>
              </a:rPr>
              <a:t> </a:t>
            </a:r>
            <a:r>
              <a:rPr lang="en-IL" altLang="en-US" sz="2500" dirty="0" smtClean="0">
                <a:sym typeface="Wingdings" panose="05000000000000000000" pitchFamily="2" charset="2"/>
              </a:rPr>
              <a:t> </a:t>
            </a:r>
            <a:r>
              <a:rPr lang="en-US" altLang="en-US" sz="2500" dirty="0" smtClean="0">
                <a:solidFill>
                  <a:srgbClr val="FF0000"/>
                </a:solidFill>
                <a:sym typeface="Symbol" panose="05050102010706020507" pitchFamily="18" charset="2"/>
              </a:rPr>
              <a:t>shift </a:t>
            </a:r>
            <a:r>
              <a:rPr lang="en-US" altLang="en-US" sz="2500" dirty="0" smtClean="0">
                <a:sym typeface="Symbol" panose="05050102010706020507" pitchFamily="18" charset="2"/>
              </a:rPr>
              <a:t>the appropriate state on t</a:t>
            </a:r>
          </a:p>
          <a:p>
            <a:pPr lvl="1"/>
            <a:r>
              <a:rPr lang="en-US" altLang="en-US" sz="2800" dirty="0" smtClean="0"/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</a:t>
            </a:r>
            <a:r>
              <a:rPr lang="en-US" altLang="en-US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X </a:t>
            </a:r>
            <a:r>
              <a:rPr lang="en-US" altLang="en-US" sz="2800" dirty="0">
                <a:sym typeface="Symbol" panose="05050102010706020507" pitchFamily="18" charset="2"/>
              </a:rPr>
              <a:t> </a:t>
            </a:r>
            <a:r>
              <a:rPr lang="en-IL" altLang="en-US" sz="2500" dirty="0">
                <a:sym typeface="Wingdings" panose="05000000000000000000" pitchFamily="2" charset="2"/>
              </a:rPr>
              <a:t> </a:t>
            </a:r>
            <a:r>
              <a:rPr lang="en-US" altLang="en-US" sz="25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goto</a:t>
            </a:r>
            <a:r>
              <a:rPr lang="en-US" altLang="en-US" sz="25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the appropriate state on </a:t>
            </a:r>
            <a:r>
              <a:rPr lang="en-US" altLang="en-US" sz="2500" dirty="0" smtClean="0">
                <a:sym typeface="Symbol" panose="05050102010706020507" pitchFamily="18" charset="2"/>
              </a:rPr>
              <a:t>X</a:t>
            </a:r>
            <a:br>
              <a:rPr lang="en-US" altLang="en-US" sz="2500" dirty="0" smtClean="0">
                <a:sym typeface="Symbol" panose="05050102010706020507" pitchFamily="18" charset="2"/>
              </a:rPr>
            </a:br>
            <a:r>
              <a:rPr lang="en-US" altLang="en-US" sz="2500" dirty="0" smtClean="0">
                <a:sym typeface="Symbol" panose="05050102010706020507" pitchFamily="18" charset="2"/>
              </a:rPr>
              <a:t>(happens after reduce on the remaining stack)</a:t>
            </a:r>
            <a:endParaRPr lang="en-US" altLang="en-US" sz="2500" dirty="0"/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5AA4B26-3A75-4CBB-A32A-8BA7ABF66D4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31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55161"/>
            <a:ext cx="7886700" cy="465686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 dirty="0" smtClean="0"/>
              <a:t>A Trivial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0588"/>
            <a:ext cx="8229600" cy="1862138"/>
          </a:xfrm>
        </p:spPr>
        <p:txBody>
          <a:bodyPr/>
          <a:lstStyle/>
          <a:p>
            <a:pPr algn="l" rtl="0" eaLnBrk="1" hangingPunct="1"/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 B $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A  a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B  a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C4AE8EB-D928-4B7A-8710-E0D58C503D3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22</a:t>
            </a:fld>
            <a:endParaRPr lang="he-IL" altLang="en-US" sz="1400"/>
          </a:p>
        </p:txBody>
      </p:sp>
      <p:sp>
        <p:nvSpPr>
          <p:cNvPr id="2" name="Rectangle 1"/>
          <p:cNvSpPr/>
          <p:nvPr/>
        </p:nvSpPr>
        <p:spPr>
          <a:xfrm>
            <a:off x="4001730" y="1291276"/>
            <a:ext cx="1823486" cy="100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altLang="en-US" dirty="0">
                <a:solidFill>
                  <a:schemeClr val="tx2"/>
                </a:solidFill>
                <a:sym typeface="Symbol" panose="05050102010706020507" pitchFamily="18" charset="2"/>
              </a:rPr>
              <a:t> .A B $</a:t>
            </a:r>
          </a:p>
          <a:p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chemeClr val="tx2"/>
                </a:solidFill>
                <a:sym typeface="Symbol" panose="05050102010706020507" pitchFamily="18" charset="2"/>
              </a:rPr>
              <a:t> .a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824359" y="1833634"/>
            <a:ext cx="1639772" cy="1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89805" y="2598596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2587333" y="2296195"/>
            <a:ext cx="2326140" cy="30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48159" y="2062056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82385" y="2677826"/>
            <a:ext cx="2535387" cy="737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 .B $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.a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>
            <a:off x="4913473" y="2296195"/>
            <a:ext cx="936606" cy="381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04047" y="2226805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12963" y="3890100"/>
            <a:ext cx="1995054" cy="737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AB. $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>
            <a:stCxn id="9" idx="3"/>
          </p:cNvCxnSpPr>
          <p:nvPr/>
        </p:nvCxnSpPr>
        <p:spPr>
          <a:xfrm>
            <a:off x="7117772" y="3046703"/>
            <a:ext cx="692718" cy="843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17790" y="3107614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B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290367" y="3307538"/>
            <a:ext cx="663317" cy="117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92840" y="4486443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4161783" y="3491553"/>
            <a:ext cx="841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21319" y="5001430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AB $.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810490" y="4627854"/>
            <a:ext cx="8356" cy="373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486650" y="462739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560" y="987382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14399" y="2193833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517" y="2399150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57801" y="4161153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680957" y="3527658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71780" y="4861587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983"/>
            <a:ext cx="7886700" cy="1325563"/>
          </a:xfrm>
        </p:spPr>
        <p:txBody>
          <a:bodyPr/>
          <a:lstStyle/>
          <a:p>
            <a:r>
              <a:rPr lang="en-US" dirty="0" smtClean="0"/>
              <a:t>LR(0) Control Table Trivial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23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33313" y="1106289"/>
          <a:ext cx="7077374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02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848641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901056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 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501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AB. $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 $.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6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983"/>
            <a:ext cx="7886700" cy="1325563"/>
          </a:xfrm>
        </p:spPr>
        <p:txBody>
          <a:bodyPr/>
          <a:lstStyle/>
          <a:p>
            <a:r>
              <a:rPr lang="en-US" dirty="0" smtClean="0"/>
              <a:t>SLR(1) Control Table Trivial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24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86639"/>
              </p:ext>
            </p:extLst>
          </p:nvPr>
        </p:nvGraphicFramePr>
        <p:xfrm>
          <a:off x="1033313" y="1106289"/>
          <a:ext cx="727393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02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848641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1011025">
                  <a:extLst>
                    <a:ext uri="{9D8B030D-6E8A-4147-A177-3AD203B41FA5}">
                      <a16:colId xmlns:a16="http://schemas.microsoft.com/office/drawing/2014/main" val="3548053844"/>
                    </a:ext>
                  </a:extLst>
                </a:gridCol>
                <a:gridCol w="862828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 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501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err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AB. $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 $.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9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7473" y="1541893"/>
          <a:ext cx="4797218" cy="44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5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575230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10757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802156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566932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7174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35241" y="1660934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190" y="823583"/>
            <a:ext cx="96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45333" y="1651100"/>
            <a:ext cx="8842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733671" y="1661797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shift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1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92934" y="808372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55475" y="808372"/>
            <a:ext cx="110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action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4930" y="2268809"/>
            <a:ext cx="884238" cy="1015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1(a)</a:t>
            </a:r>
            <a:endParaRPr lang="he-IL" altLang="en-US" sz="2400" b="1" dirty="0" smtClean="0">
              <a:latin typeface="Times New Roman" panose="02020603050405020304" pitchFamily="18" charset="0"/>
            </a:endParaRP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628123" y="2435555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864427" y="2263273"/>
            <a:ext cx="1173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reduce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</a:t>
            </a:r>
            <a:r>
              <a:rPr lang="en-IL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45333" y="3490592"/>
            <a:ext cx="8842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588190" y="3496952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823594" y="3496952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400339" y="4157156"/>
            <a:ext cx="884238" cy="8309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643196" y="4136461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878600" y="4130906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shift 3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4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aa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26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7473" y="1595998"/>
          <a:ext cx="4797218" cy="44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5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575230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10757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802156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566932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7174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190" y="1218563"/>
            <a:ext cx="96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92934" y="1203352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55475" y="1203352"/>
            <a:ext cx="110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action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385007" y="1836721"/>
            <a:ext cx="884238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3(a)</a:t>
            </a:r>
            <a:br>
              <a:rPr lang="en-US" altLang="en-US" sz="2400" b="1" dirty="0" smtClean="0">
                <a:latin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</a:rPr>
              <a:t>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627864" y="1935062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878600" y="1770677"/>
            <a:ext cx="1173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reduce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B</a:t>
            </a:r>
            <a:r>
              <a:rPr lang="en-IL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348029" y="3244395"/>
            <a:ext cx="884238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4(B)2(A)0($)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780264" y="3304864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015668" y="3304864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latin typeface="Times New Roman" panose="02020603050405020304" pitchFamily="18" charset="0"/>
              </a:rPr>
              <a:t>shift 5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457143" y="4646667"/>
            <a:ext cx="884238" cy="15696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5($)</a:t>
            </a:r>
            <a:br>
              <a:rPr lang="en-US" altLang="en-US" sz="2400" b="1" dirty="0" smtClean="0">
                <a:latin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</a:rPr>
              <a:t>4(B)2(A)0($)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64932" y="4609739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8000336" y="4609739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accept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00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Rightmost Derivation in Reverse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27</a:t>
            </a:fld>
            <a:endParaRPr lang="he-IL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32619" y="1690689"/>
            <a:ext cx="8278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 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ym typeface="Wingdings" panose="05000000000000000000" pitchFamily="2" charset="2"/>
              </a:rPr>
              <a:t> BA$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B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ym typeface="Wingdings" panose="05000000000000000000" pitchFamily="2" charset="2"/>
              </a:rPr>
              <a:t>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A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>
                <a:sym typeface="Wingdings" panose="05000000000000000000" pitchFamily="2" charset="2"/>
              </a:rPr>
              <a:t>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02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020" y="36258"/>
            <a:ext cx="7886700" cy="1325563"/>
          </a:xfrm>
        </p:spPr>
        <p:txBody>
          <a:bodyPr/>
          <a:lstStyle/>
          <a:p>
            <a:pPr rtl="0" eaLnBrk="1" hangingPunct="1"/>
            <a:r>
              <a:rPr lang="en-US" altLang="en-US" dirty="0" smtClean="0"/>
              <a:t>Recursive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18516" y="1136558"/>
            <a:ext cx="3955049" cy="1170108"/>
          </a:xfrm>
        </p:spPr>
        <p:txBody>
          <a:bodyPr/>
          <a:lstStyle/>
          <a:p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A$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(A)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</a:t>
            </a:r>
            <a:r>
              <a:rPr lang="en-IL" altLang="en-US" dirty="0" smtClean="0">
                <a:sym typeface="Symbol" panose="05050102010706020507" pitchFamily="18" charset="2"/>
              </a:rPr>
              <a:t>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C4AE8EB-D928-4B7A-8710-E0D58C503D3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28</a:t>
            </a:fld>
            <a:endParaRPr lang="he-IL" altLang="en-US" sz="1400"/>
          </a:p>
        </p:txBody>
      </p:sp>
      <p:sp>
        <p:nvSpPr>
          <p:cNvPr id="2" name="Rounded Rectangle 1"/>
          <p:cNvSpPr/>
          <p:nvPr/>
        </p:nvSpPr>
        <p:spPr>
          <a:xfrm>
            <a:off x="4104700" y="1273330"/>
            <a:ext cx="1702885" cy="1004919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.A  $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.(A)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 .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62937" y="343355"/>
            <a:ext cx="950904" cy="937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530718" y="2580649"/>
            <a:ext cx="1995054" cy="1391513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(.A)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.(A)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 .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2" idx="1"/>
          </p:cNvCxnSpPr>
          <p:nvPr/>
        </p:nvCxnSpPr>
        <p:spPr>
          <a:xfrm flipH="1">
            <a:off x="2576942" y="1775790"/>
            <a:ext cx="1527758" cy="804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48159" y="2062056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5807585" y="1775790"/>
            <a:ext cx="1012270" cy="950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73565" y="2652604"/>
            <a:ext cx="2535387" cy="7377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A . $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8678" y="2174863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746637" y="3890100"/>
            <a:ext cx="1995054" cy="737754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A$.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703979" y="3282316"/>
            <a:ext cx="1106511" cy="60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47575" y="3299744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$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516862" y="4374815"/>
            <a:ext cx="1995054" cy="729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(A.)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63085" y="3954216"/>
            <a:ext cx="13856" cy="420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86900" y="4005483"/>
            <a:ext cx="312339" cy="39790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513397" y="5541594"/>
            <a:ext cx="1995054" cy="729959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(A).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59620" y="5104774"/>
            <a:ext cx="3465" cy="417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73181" y="5138518"/>
            <a:ext cx="312339" cy="369332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886" y="3057094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lang="en-US" dirty="0"/>
          </a:p>
        </p:txBody>
      </p:sp>
      <p:cxnSp>
        <p:nvCxnSpPr>
          <p:cNvPr id="35" name="Curved Connector 34"/>
          <p:cNvCxnSpPr/>
          <p:nvPr/>
        </p:nvCxnSpPr>
        <p:spPr>
          <a:xfrm rot="5400000" flipH="1">
            <a:off x="1211878" y="3138228"/>
            <a:ext cx="983949" cy="12700"/>
          </a:xfrm>
          <a:prstGeom prst="curvedConnector5">
            <a:avLst>
              <a:gd name="adj1" fmla="val -23233"/>
              <a:gd name="adj2" fmla="val 12111756"/>
              <a:gd name="adj3" fmla="val 1232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06878" y="898168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03022" y="2165168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27323" y="2485300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989375" y="3947085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73877" y="5223291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185925" y="3671330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494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94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Control Table Recursive Example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29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55935"/>
              </p:ext>
            </p:extLst>
          </p:nvPr>
        </p:nvGraphicFramePr>
        <p:xfrm>
          <a:off x="540774" y="839471"/>
          <a:ext cx="821976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51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1388902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39308">
                  <a:extLst>
                    <a:ext uri="{9D8B030D-6E8A-4147-A177-3AD203B41FA5}">
                      <a16:colId xmlns:a16="http://schemas.microsoft.com/office/drawing/2014/main" val="1879865443"/>
                    </a:ext>
                  </a:extLst>
                </a:gridCol>
                <a:gridCol w="40893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777567">
                  <a:extLst>
                    <a:ext uri="{9D8B030D-6E8A-4147-A177-3AD203B41FA5}">
                      <a16:colId xmlns:a16="http://schemas.microsoft.com/office/drawing/2014/main" val="2163009067"/>
                    </a:ext>
                  </a:extLst>
                </a:gridCol>
                <a:gridCol w="278112">
                  <a:extLst>
                    <a:ext uri="{9D8B030D-6E8A-4147-A177-3AD203B41FA5}">
                      <a16:colId xmlns:a16="http://schemas.microsoft.com/office/drawing/2014/main" val="3012151600"/>
                    </a:ext>
                  </a:extLst>
                </a:gridCol>
                <a:gridCol w="908389">
                  <a:extLst>
                    <a:ext uri="{9D8B030D-6E8A-4147-A177-3AD203B41FA5}">
                      <a16:colId xmlns:a16="http://schemas.microsoft.com/office/drawing/2014/main" val="636994300"/>
                    </a:ext>
                  </a:extLst>
                </a:gridCol>
                <a:gridCol w="1154837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170668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r>
                        <a:rPr lang="he-IL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$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(.A)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 .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</a:b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9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5</a:t>
                      </a:r>
                      <a:endParaRPr lang="en-US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3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4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5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A$.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1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dirty="0" smtClean="0">
                <a:solidFill>
                  <a:schemeClr val="tx1"/>
                </a:solidFill>
              </a:rPr>
              <a:t>Topics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6574127-8ECF-4780-9879-9993239A7C9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he-IL" altLang="en-US" sz="140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Lexical Analysis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Syntax Analysis</a:t>
            </a:r>
          </a:p>
          <a:p>
            <a:pPr lvl="1"/>
            <a:r>
              <a:rPr lang="en-US" altLang="en-US" sz="2100" dirty="0" smtClean="0"/>
              <a:t>LL(1)</a:t>
            </a:r>
          </a:p>
          <a:p>
            <a:pPr lvl="1"/>
            <a:r>
              <a:rPr lang="en-US" altLang="en-US" sz="2100" dirty="0" smtClean="0"/>
              <a:t>SLR(1)</a:t>
            </a:r>
          </a:p>
          <a:p>
            <a:r>
              <a:rPr lang="en-US" altLang="en-US" sz="2400" dirty="0" smtClean="0"/>
              <a:t>Semantic Analysis</a:t>
            </a:r>
          </a:p>
          <a:p>
            <a:r>
              <a:rPr lang="en-US" altLang="en-US" sz="2400" dirty="0" smtClean="0"/>
              <a:t>Intermediate Code Generation</a:t>
            </a:r>
          </a:p>
          <a:p>
            <a:r>
              <a:rPr lang="en-US" altLang="en-US" sz="2400" dirty="0" smtClean="0"/>
              <a:t>Register Allocation</a:t>
            </a:r>
          </a:p>
          <a:p>
            <a:r>
              <a:rPr lang="en-US" altLang="en-US" sz="2400" dirty="0" smtClean="0"/>
              <a:t>Machine code generation</a:t>
            </a:r>
          </a:p>
          <a:p>
            <a:r>
              <a:rPr lang="en-US" altLang="en-US" sz="2400" dirty="0" smtClean="0"/>
              <a:t>Assembler/Linker/Loader</a:t>
            </a:r>
          </a:p>
          <a:p>
            <a:r>
              <a:rPr lang="en-US" altLang="en-US" sz="2400" dirty="0" smtClean="0"/>
              <a:t>Memory allocation and Garbage Collection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40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40"/>
          <p:cNvGrpSpPr>
            <a:grpSpLocks/>
          </p:cNvGrpSpPr>
          <p:nvPr/>
        </p:nvGrpSpPr>
        <p:grpSpPr bwMode="auto">
          <a:xfrm>
            <a:off x="2335213" y="176213"/>
            <a:ext cx="3416300" cy="1857375"/>
            <a:chOff x="1471" y="111"/>
            <a:chExt cx="2152" cy="1170"/>
          </a:xfrm>
        </p:grpSpPr>
        <p:sp>
          <p:nvSpPr>
            <p:cNvPr id="45124" name="Text Box 4"/>
            <p:cNvSpPr txBox="1">
              <a:spLocks noChangeArrowheads="1"/>
            </p:cNvSpPr>
            <p:nvPr/>
          </p:nvSpPr>
          <p:spPr bwMode="auto">
            <a:xfrm>
              <a:off x="2026" y="194"/>
              <a:ext cx="1597" cy="108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1: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45125" name="Line 16"/>
            <p:cNvSpPr>
              <a:spLocks noChangeShapeType="1"/>
            </p:cNvSpPr>
            <p:nvPr/>
          </p:nvSpPr>
          <p:spPr bwMode="auto">
            <a:xfrm>
              <a:off x="1471" y="111"/>
              <a:ext cx="562" cy="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77875" y="539750"/>
            <a:ext cx="2395538" cy="585788"/>
            <a:chOff x="490" y="340"/>
            <a:chExt cx="1509" cy="369"/>
          </a:xfrm>
        </p:grpSpPr>
        <p:sp>
          <p:nvSpPr>
            <p:cNvPr id="45121" name="Text Box 7"/>
            <p:cNvSpPr txBox="1">
              <a:spLocks noChangeArrowheads="1"/>
            </p:cNvSpPr>
            <p:nvPr/>
          </p:nvSpPr>
          <p:spPr bwMode="auto">
            <a:xfrm>
              <a:off x="490" y="454"/>
              <a:ext cx="82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5: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45122" name="Line 17"/>
            <p:cNvSpPr>
              <a:spLocks noChangeShapeType="1"/>
            </p:cNvSpPr>
            <p:nvPr/>
          </p:nvSpPr>
          <p:spPr bwMode="auto">
            <a:xfrm flipH="1">
              <a:off x="1312" y="527"/>
              <a:ext cx="687" cy="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3" name="Text Box 18"/>
            <p:cNvSpPr txBox="1">
              <a:spLocks noChangeArrowheads="1"/>
            </p:cNvSpPr>
            <p:nvPr/>
          </p:nvSpPr>
          <p:spPr bwMode="auto">
            <a:xfrm>
              <a:off x="1575" y="34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85813" y="1092200"/>
            <a:ext cx="2441575" cy="752475"/>
            <a:chOff x="495" y="688"/>
            <a:chExt cx="1538" cy="474"/>
          </a:xfrm>
        </p:grpSpPr>
        <p:sp>
          <p:nvSpPr>
            <p:cNvPr id="45118" name="Text Box 8"/>
            <p:cNvSpPr txBox="1">
              <a:spLocks noChangeArrowheads="1"/>
            </p:cNvSpPr>
            <p:nvPr/>
          </p:nvSpPr>
          <p:spPr bwMode="auto">
            <a:xfrm>
              <a:off x="495" y="907"/>
              <a:ext cx="844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11: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45119" name="Line 19"/>
            <p:cNvSpPr>
              <a:spLocks noChangeShapeType="1"/>
            </p:cNvSpPr>
            <p:nvPr/>
          </p:nvSpPr>
          <p:spPr bwMode="auto">
            <a:xfrm flipH="1">
              <a:off x="1381" y="784"/>
              <a:ext cx="652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0" name="Text Box 20"/>
            <p:cNvSpPr txBox="1">
              <a:spLocks noChangeArrowheads="1"/>
            </p:cNvSpPr>
            <p:nvPr/>
          </p:nvSpPr>
          <p:spPr bwMode="auto">
            <a:xfrm>
              <a:off x="1671" y="688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761038" y="338138"/>
            <a:ext cx="2954337" cy="735012"/>
            <a:chOff x="3629" y="213"/>
            <a:chExt cx="1861" cy="463"/>
          </a:xfrm>
        </p:grpSpPr>
        <p:sp>
          <p:nvSpPr>
            <p:cNvPr id="45115" name="Text Box 10"/>
            <p:cNvSpPr txBox="1">
              <a:spLocks noChangeArrowheads="1"/>
            </p:cNvSpPr>
            <p:nvPr/>
          </p:nvSpPr>
          <p:spPr bwMode="auto">
            <a:xfrm>
              <a:off x="3893" y="213"/>
              <a:ext cx="1597" cy="4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2: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45116" name="Line 21"/>
            <p:cNvSpPr>
              <a:spLocks noChangeShapeType="1"/>
            </p:cNvSpPr>
            <p:nvPr/>
          </p:nvSpPr>
          <p:spPr bwMode="auto">
            <a:xfrm flipV="1">
              <a:off x="3629" y="465"/>
              <a:ext cx="230" cy="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7" name="Text Box 23"/>
            <p:cNvSpPr txBox="1">
              <a:spLocks noChangeArrowheads="1"/>
            </p:cNvSpPr>
            <p:nvPr/>
          </p:nvSpPr>
          <p:spPr bwMode="auto">
            <a:xfrm>
              <a:off x="3638" y="39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E</a:t>
              </a:r>
              <a:endParaRPr lang="he-IL" altLang="en-US" sz="1800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213100" y="1989138"/>
            <a:ext cx="2535238" cy="1908175"/>
            <a:chOff x="2024" y="1253"/>
            <a:chExt cx="1597" cy="1202"/>
          </a:xfrm>
        </p:grpSpPr>
        <p:sp>
          <p:nvSpPr>
            <p:cNvPr id="45112" name="Text Box 11"/>
            <p:cNvSpPr txBox="1">
              <a:spLocks noChangeArrowheads="1"/>
            </p:cNvSpPr>
            <p:nvPr/>
          </p:nvSpPr>
          <p:spPr bwMode="auto">
            <a:xfrm>
              <a:off x="2024" y="1508"/>
              <a:ext cx="1597" cy="94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13: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he-IL" altLang="en-US" sz="1800" b="1">
                <a:solidFill>
                  <a:srgbClr val="0000FF"/>
                </a:solidFill>
              </a:endParaRP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45113" name="Line 26"/>
            <p:cNvSpPr>
              <a:spLocks noChangeShapeType="1"/>
            </p:cNvSpPr>
            <p:nvPr/>
          </p:nvSpPr>
          <p:spPr bwMode="auto">
            <a:xfrm>
              <a:off x="2623" y="1277"/>
              <a:ext cx="0" cy="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Text Box 27"/>
            <p:cNvSpPr txBox="1">
              <a:spLocks noChangeArrowheads="1"/>
            </p:cNvSpPr>
            <p:nvPr/>
          </p:nvSpPr>
          <p:spPr bwMode="auto">
            <a:xfrm>
              <a:off x="2376" y="1253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646363" y="3146425"/>
            <a:ext cx="1835150" cy="855663"/>
            <a:chOff x="1667" y="1982"/>
            <a:chExt cx="1156" cy="539"/>
          </a:xfrm>
        </p:grpSpPr>
        <p:sp>
          <p:nvSpPr>
            <p:cNvPr id="45110" name="Text Box 28"/>
            <p:cNvSpPr txBox="1">
              <a:spLocks noChangeArrowheads="1"/>
            </p:cNvSpPr>
            <p:nvPr/>
          </p:nvSpPr>
          <p:spPr bwMode="auto">
            <a:xfrm>
              <a:off x="1667" y="229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cxnSp>
          <p:nvCxnSpPr>
            <p:cNvPr id="45111" name="AutoShape 29"/>
            <p:cNvCxnSpPr>
              <a:cxnSpLocks noChangeShapeType="1"/>
              <a:stCxn id="45112" idx="1"/>
              <a:endCxn id="45112" idx="2"/>
            </p:cNvCxnSpPr>
            <p:nvPr/>
          </p:nvCxnSpPr>
          <p:spPr bwMode="auto">
            <a:xfrm rot="10800000" flipH="1" flipV="1">
              <a:off x="2012" y="1982"/>
              <a:ext cx="811" cy="485"/>
            </a:xfrm>
            <a:prstGeom prst="curvedConnector4">
              <a:avLst>
                <a:gd name="adj1" fmla="val -16278"/>
                <a:gd name="adj2" fmla="val 12700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161925" y="4710113"/>
            <a:ext cx="3065463" cy="565150"/>
            <a:chOff x="102" y="2967"/>
            <a:chExt cx="1931" cy="356"/>
          </a:xfrm>
        </p:grpSpPr>
        <p:sp>
          <p:nvSpPr>
            <p:cNvPr id="45107" name="Text Box 15"/>
            <p:cNvSpPr txBox="1">
              <a:spLocks noChangeArrowheads="1"/>
            </p:cNvSpPr>
            <p:nvPr/>
          </p:nvSpPr>
          <p:spPr bwMode="auto">
            <a:xfrm>
              <a:off x="102" y="3068"/>
              <a:ext cx="1597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15: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/>
            </a:p>
          </p:txBody>
        </p:sp>
        <p:sp>
          <p:nvSpPr>
            <p:cNvPr id="45108" name="Text Box 31"/>
            <p:cNvSpPr txBox="1">
              <a:spLocks noChangeArrowheads="1"/>
            </p:cNvSpPr>
            <p:nvPr/>
          </p:nvSpPr>
          <p:spPr bwMode="auto">
            <a:xfrm>
              <a:off x="1764" y="2967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)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109" name="Line 34"/>
            <p:cNvSpPr>
              <a:spLocks noChangeShapeType="1"/>
            </p:cNvSpPr>
            <p:nvPr/>
          </p:nvSpPr>
          <p:spPr bwMode="auto">
            <a:xfrm flipH="1">
              <a:off x="1700" y="3102"/>
              <a:ext cx="333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3198813" y="3867150"/>
            <a:ext cx="2535237" cy="1377950"/>
            <a:chOff x="2015" y="2436"/>
            <a:chExt cx="1597" cy="868"/>
          </a:xfrm>
        </p:grpSpPr>
        <p:sp>
          <p:nvSpPr>
            <p:cNvPr id="45103" name="Line 35"/>
            <p:cNvSpPr>
              <a:spLocks noChangeShapeType="1"/>
            </p:cNvSpPr>
            <p:nvPr/>
          </p:nvSpPr>
          <p:spPr bwMode="auto">
            <a:xfrm flipH="1">
              <a:off x="3005" y="2436"/>
              <a:ext cx="14" cy="4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104" name="Group 48"/>
            <p:cNvGrpSpPr>
              <a:grpSpLocks/>
            </p:cNvGrpSpPr>
            <p:nvPr/>
          </p:nvGrpSpPr>
          <p:grpSpPr bwMode="auto">
            <a:xfrm>
              <a:off x="2015" y="2521"/>
              <a:ext cx="1597" cy="783"/>
              <a:chOff x="2015" y="2521"/>
              <a:chExt cx="1597" cy="783"/>
            </a:xfrm>
          </p:grpSpPr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2015" y="2876"/>
                <a:ext cx="1597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buFontTx/>
                  <a:buNone/>
                </a:pPr>
                <a:r>
                  <a:rPr lang="en-US" altLang="en-US" sz="1800" b="1"/>
                  <a:t>14: T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)</a:t>
                </a:r>
                <a:endParaRPr lang="he-IL" altLang="en-US" sz="1800" b="1">
                  <a:solidFill>
                    <a:srgbClr val="0000FF"/>
                  </a:solidFill>
                </a:endParaRPr>
              </a:p>
              <a:p>
                <a:pPr algn="l" rtl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7: E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/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+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T</a:t>
                </a:r>
                <a:endParaRPr lang="en-US" altLang="en-US" sz="18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5106" name="Rectangle 36"/>
              <p:cNvSpPr>
                <a:spLocks noChangeArrowheads="1"/>
              </p:cNvSpPr>
              <p:nvPr/>
            </p:nvSpPr>
            <p:spPr bwMode="auto">
              <a:xfrm>
                <a:off x="2977" y="2521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E</a:t>
                </a:r>
                <a:endParaRPr lang="he-IL" altLang="en-US" sz="1800" b="1"/>
              </a:p>
            </p:txBody>
          </p:sp>
        </p:grp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6205538" y="1090613"/>
            <a:ext cx="2535237" cy="2578100"/>
            <a:chOff x="3909" y="687"/>
            <a:chExt cx="1597" cy="1624"/>
          </a:xfrm>
        </p:grpSpPr>
        <p:sp>
          <p:nvSpPr>
            <p:cNvPr id="45100" name="Text Box 14"/>
            <p:cNvSpPr txBox="1">
              <a:spLocks noChangeArrowheads="1"/>
            </p:cNvSpPr>
            <p:nvPr/>
          </p:nvSpPr>
          <p:spPr bwMode="auto">
            <a:xfrm>
              <a:off x="3909" y="1710"/>
              <a:ext cx="1597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en-US" altLang="en-US" sz="1800" b="1"/>
            </a:p>
          </p:txBody>
        </p:sp>
        <p:sp>
          <p:nvSpPr>
            <p:cNvPr id="45101" name="Line 30"/>
            <p:cNvSpPr>
              <a:spLocks noChangeShapeType="1"/>
            </p:cNvSpPr>
            <p:nvPr/>
          </p:nvSpPr>
          <p:spPr bwMode="auto">
            <a:xfrm>
              <a:off x="5177" y="687"/>
              <a:ext cx="7" cy="10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Text Box 37"/>
            <p:cNvSpPr txBox="1">
              <a:spLocks noChangeArrowheads="1"/>
            </p:cNvSpPr>
            <p:nvPr/>
          </p:nvSpPr>
          <p:spPr bwMode="auto">
            <a:xfrm>
              <a:off x="5294" y="113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5751513" y="3646488"/>
            <a:ext cx="700087" cy="1168400"/>
            <a:chOff x="3623" y="2616"/>
            <a:chExt cx="310" cy="417"/>
          </a:xfrm>
        </p:grpSpPr>
        <p:sp>
          <p:nvSpPr>
            <p:cNvPr id="45098" name="Line 38"/>
            <p:cNvSpPr>
              <a:spLocks noChangeShapeType="1"/>
            </p:cNvSpPr>
            <p:nvPr/>
          </p:nvSpPr>
          <p:spPr bwMode="auto">
            <a:xfrm flipV="1">
              <a:off x="3623" y="2616"/>
              <a:ext cx="305" cy="4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Text Box 39"/>
            <p:cNvSpPr txBox="1">
              <a:spLocks noChangeArrowheads="1"/>
            </p:cNvSpPr>
            <p:nvPr/>
          </p:nvSpPr>
          <p:spPr bwMode="auto">
            <a:xfrm>
              <a:off x="3773" y="2784"/>
              <a:ext cx="1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543675" y="3690938"/>
            <a:ext cx="2159000" cy="1308100"/>
            <a:chOff x="4122" y="2325"/>
            <a:chExt cx="1360" cy="824"/>
          </a:xfrm>
        </p:grpSpPr>
        <p:sp>
          <p:nvSpPr>
            <p:cNvPr id="45095" name="Text Box 60"/>
            <p:cNvSpPr txBox="1">
              <a:spLocks noChangeArrowheads="1"/>
            </p:cNvSpPr>
            <p:nvPr/>
          </p:nvSpPr>
          <p:spPr bwMode="auto">
            <a:xfrm>
              <a:off x="4122" y="2894"/>
              <a:ext cx="136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9: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45096" name="Line 61"/>
            <p:cNvSpPr>
              <a:spLocks noChangeShapeType="1"/>
            </p:cNvSpPr>
            <p:nvPr/>
          </p:nvSpPr>
          <p:spPr bwMode="auto">
            <a:xfrm>
              <a:off x="4809" y="2325"/>
              <a:ext cx="21" cy="5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Text Box 62"/>
            <p:cNvSpPr txBox="1">
              <a:spLocks noChangeArrowheads="1"/>
            </p:cNvSpPr>
            <p:nvPr/>
          </p:nvSpPr>
          <p:spPr bwMode="auto">
            <a:xfrm>
              <a:off x="4539" y="2602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6132513" y="1079500"/>
            <a:ext cx="1598612" cy="736600"/>
            <a:chOff x="3863" y="680"/>
            <a:chExt cx="1007" cy="464"/>
          </a:xfrm>
        </p:grpSpPr>
        <p:sp>
          <p:nvSpPr>
            <p:cNvPr id="45091" name="Line 24"/>
            <p:cNvSpPr>
              <a:spLocks noChangeShapeType="1"/>
            </p:cNvSpPr>
            <p:nvPr/>
          </p:nvSpPr>
          <p:spPr bwMode="auto">
            <a:xfrm flipH="1">
              <a:off x="4428" y="680"/>
              <a:ext cx="180" cy="2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92" name="Group 44"/>
            <p:cNvGrpSpPr>
              <a:grpSpLocks/>
            </p:cNvGrpSpPr>
            <p:nvPr/>
          </p:nvGrpSpPr>
          <p:grpSpPr bwMode="auto">
            <a:xfrm>
              <a:off x="3863" y="687"/>
              <a:ext cx="1007" cy="457"/>
              <a:chOff x="3863" y="687"/>
              <a:chExt cx="1007" cy="457"/>
            </a:xfrm>
          </p:grpSpPr>
          <p:sp>
            <p:nvSpPr>
              <p:cNvPr id="45093" name="Text Box 13"/>
              <p:cNvSpPr txBox="1">
                <a:spLocks noChangeArrowheads="1"/>
              </p:cNvSpPr>
              <p:nvPr/>
            </p:nvSpPr>
            <p:spPr bwMode="auto">
              <a:xfrm>
                <a:off x="3863" y="889"/>
                <a:ext cx="1007" cy="25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/>
                  <a:t>3: S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$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endParaRPr lang="en-US" altLang="en-US" sz="1800" b="1"/>
              </a:p>
            </p:txBody>
          </p:sp>
          <p:sp>
            <p:nvSpPr>
              <p:cNvPr id="45094" name="Text Box 25"/>
              <p:cNvSpPr txBox="1">
                <a:spLocks noChangeArrowheads="1"/>
              </p:cNvSpPr>
              <p:nvPr/>
            </p:nvSpPr>
            <p:spPr bwMode="auto">
              <a:xfrm>
                <a:off x="4553" y="687"/>
                <a:ext cx="2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$</a:t>
                </a:r>
              </a:p>
            </p:txBody>
          </p:sp>
        </p:grpSp>
      </p:grpSp>
      <p:grpSp>
        <p:nvGrpSpPr>
          <p:cNvPr id="16" name="Group 69"/>
          <p:cNvGrpSpPr>
            <a:grpSpLocks/>
          </p:cNvGrpSpPr>
          <p:nvPr/>
        </p:nvGrpSpPr>
        <p:grpSpPr bwMode="auto">
          <a:xfrm>
            <a:off x="142875" y="1588"/>
            <a:ext cx="6337300" cy="5670550"/>
            <a:chOff x="90" y="1"/>
            <a:chExt cx="3992" cy="3572"/>
          </a:xfrm>
        </p:grpSpPr>
        <p:sp>
          <p:nvSpPr>
            <p:cNvPr id="45081" name="Text Box 53"/>
            <p:cNvSpPr txBox="1">
              <a:spLocks noChangeArrowheads="1"/>
            </p:cNvSpPr>
            <p:nvPr/>
          </p:nvSpPr>
          <p:spPr bwMode="auto">
            <a:xfrm>
              <a:off x="1818" y="285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0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2" name="Text Box 54"/>
            <p:cNvSpPr txBox="1">
              <a:spLocks noChangeArrowheads="1"/>
            </p:cNvSpPr>
            <p:nvPr/>
          </p:nvSpPr>
          <p:spPr bwMode="auto">
            <a:xfrm>
              <a:off x="360" y="38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6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3" name="Text Box 55"/>
            <p:cNvSpPr txBox="1">
              <a:spLocks noChangeArrowheads="1"/>
            </p:cNvSpPr>
            <p:nvPr/>
          </p:nvSpPr>
          <p:spPr bwMode="auto">
            <a:xfrm>
              <a:off x="344" y="869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5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4" name="Text Box 56"/>
            <p:cNvSpPr txBox="1">
              <a:spLocks noChangeArrowheads="1"/>
            </p:cNvSpPr>
            <p:nvPr/>
          </p:nvSpPr>
          <p:spPr bwMode="auto">
            <a:xfrm>
              <a:off x="1840" y="150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7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5" name="Text Box 57"/>
            <p:cNvSpPr txBox="1">
              <a:spLocks noChangeArrowheads="1"/>
            </p:cNvSpPr>
            <p:nvPr/>
          </p:nvSpPr>
          <p:spPr bwMode="auto">
            <a:xfrm>
              <a:off x="1936" y="2643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8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6" name="Text Box 58"/>
            <p:cNvSpPr txBox="1">
              <a:spLocks noChangeArrowheads="1"/>
            </p:cNvSpPr>
            <p:nvPr/>
          </p:nvSpPr>
          <p:spPr bwMode="auto">
            <a:xfrm>
              <a:off x="90" y="3342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9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7" name="Text Box 64"/>
            <p:cNvSpPr txBox="1">
              <a:spLocks noChangeArrowheads="1"/>
            </p:cNvSpPr>
            <p:nvPr/>
          </p:nvSpPr>
          <p:spPr bwMode="auto">
            <a:xfrm>
              <a:off x="3943" y="3017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4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8" name="Text Box 65"/>
            <p:cNvSpPr txBox="1">
              <a:spLocks noChangeArrowheads="1"/>
            </p:cNvSpPr>
            <p:nvPr/>
          </p:nvSpPr>
          <p:spPr bwMode="auto">
            <a:xfrm>
              <a:off x="3843" y="153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3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9" name="Text Box 66"/>
            <p:cNvSpPr txBox="1">
              <a:spLocks noChangeArrowheads="1"/>
            </p:cNvSpPr>
            <p:nvPr/>
          </p:nvSpPr>
          <p:spPr bwMode="auto">
            <a:xfrm>
              <a:off x="3743" y="86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2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90" name="Text Box 67"/>
            <p:cNvSpPr txBox="1">
              <a:spLocks noChangeArrowheads="1"/>
            </p:cNvSpPr>
            <p:nvPr/>
          </p:nvSpPr>
          <p:spPr bwMode="auto">
            <a:xfrm>
              <a:off x="3853" y="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1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1981200" y="1811338"/>
            <a:ext cx="1270000" cy="671512"/>
            <a:chOff x="1248" y="1141"/>
            <a:chExt cx="800" cy="423"/>
          </a:xfrm>
        </p:grpSpPr>
        <p:sp>
          <p:nvSpPr>
            <p:cNvPr id="45079" name="Line 70"/>
            <p:cNvSpPr>
              <a:spLocks noChangeShapeType="1"/>
            </p:cNvSpPr>
            <p:nvPr/>
          </p:nvSpPr>
          <p:spPr bwMode="auto">
            <a:xfrm flipH="1" flipV="1">
              <a:off x="1248" y="1141"/>
              <a:ext cx="80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71"/>
            <p:cNvSpPr txBox="1">
              <a:spLocks noChangeArrowheads="1"/>
            </p:cNvSpPr>
            <p:nvPr/>
          </p:nvSpPr>
          <p:spPr bwMode="auto">
            <a:xfrm>
              <a:off x="1557" y="1333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grpSp>
        <p:nvGrpSpPr>
          <p:cNvPr id="18" name="Group 75"/>
          <p:cNvGrpSpPr>
            <a:grpSpLocks/>
          </p:cNvGrpSpPr>
          <p:nvPr/>
        </p:nvGrpSpPr>
        <p:grpSpPr bwMode="auto">
          <a:xfrm>
            <a:off x="1219200" y="1879600"/>
            <a:ext cx="6018213" cy="2093913"/>
            <a:chOff x="768" y="1184"/>
            <a:chExt cx="3791" cy="1319"/>
          </a:xfrm>
        </p:grpSpPr>
        <p:cxnSp>
          <p:nvCxnSpPr>
            <p:cNvPr id="45077" name="AutoShape 73"/>
            <p:cNvCxnSpPr>
              <a:cxnSpLocks noChangeShapeType="1"/>
            </p:cNvCxnSpPr>
            <p:nvPr/>
          </p:nvCxnSpPr>
          <p:spPr bwMode="auto">
            <a:xfrm rot="16200000" flipV="1">
              <a:off x="2089" y="-137"/>
              <a:ext cx="1149" cy="3791"/>
            </a:xfrm>
            <a:prstGeom prst="curvedConnector3">
              <a:avLst>
                <a:gd name="adj1" fmla="val -3203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8" name="Text Box 74"/>
            <p:cNvSpPr txBox="1">
              <a:spLocks noChangeArrowheads="1"/>
            </p:cNvSpPr>
            <p:nvPr/>
          </p:nvSpPr>
          <p:spPr bwMode="auto">
            <a:xfrm>
              <a:off x="1152" y="2272"/>
              <a:ext cx="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grpSp>
        <p:nvGrpSpPr>
          <p:cNvPr id="19" name="Group 80"/>
          <p:cNvGrpSpPr>
            <a:grpSpLocks/>
          </p:cNvGrpSpPr>
          <p:nvPr/>
        </p:nvGrpSpPr>
        <p:grpSpPr bwMode="auto">
          <a:xfrm>
            <a:off x="5767388" y="3024188"/>
            <a:ext cx="419100" cy="366712"/>
            <a:chOff x="3633" y="1905"/>
            <a:chExt cx="264" cy="231"/>
          </a:xfrm>
        </p:grpSpPr>
        <p:cxnSp>
          <p:nvCxnSpPr>
            <p:cNvPr id="45075" name="AutoShape 76"/>
            <p:cNvCxnSpPr>
              <a:cxnSpLocks noChangeShapeType="1"/>
              <a:stCxn id="45100" idx="1"/>
              <a:endCxn id="45112" idx="3"/>
            </p:cNvCxnSpPr>
            <p:nvPr/>
          </p:nvCxnSpPr>
          <p:spPr bwMode="auto">
            <a:xfrm flipH="1" flipV="1">
              <a:off x="3633" y="1982"/>
              <a:ext cx="264" cy="2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6" name="Text Box 78"/>
            <p:cNvSpPr txBox="1">
              <a:spLocks noChangeArrowheads="1"/>
            </p:cNvSpPr>
            <p:nvPr/>
          </p:nvSpPr>
          <p:spPr bwMode="auto">
            <a:xfrm>
              <a:off x="3711" y="1905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sp>
        <p:nvSpPr>
          <p:cNvPr id="45074" name="Slide Number Placeholder 6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E0F1EFB-5DEF-429C-8B71-1601D9EF2AF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30</a:t>
            </a:fld>
            <a:endParaRPr lang="he-IL" altLang="en-US" sz="14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79556"/>
              </p:ext>
            </p:extLst>
          </p:nvPr>
        </p:nvGraphicFramePr>
        <p:xfrm>
          <a:off x="1377156" y="552628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132727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627299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929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42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+,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+, 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59649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5802870"/>
            <a:ext cx="107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smtClean="0"/>
              <a:t>Example Control Table</a:t>
            </a:r>
          </a:p>
        </p:txBody>
      </p:sp>
      <p:graphicFrame>
        <p:nvGraphicFramePr>
          <p:cNvPr id="625768" name="Group 10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38725"/>
        </p:xfrm>
        <a:graphic>
          <a:graphicData uri="http://schemas.openxmlformats.org/drawingml/2006/table">
            <a:tbl>
              <a:tblPr/>
              <a:tblGrid>
                <a:gridCol w="106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3B696AB-DE5E-4209-B061-4BD25142DFC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8103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smtClean="0"/>
              <a:t>Example Control Table</a:t>
            </a:r>
          </a:p>
        </p:txBody>
      </p:sp>
      <p:graphicFrame>
        <p:nvGraphicFramePr>
          <p:cNvPr id="625768" name="Group 10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38725"/>
        </p:xfrm>
        <a:graphic>
          <a:graphicData uri="http://schemas.openxmlformats.org/drawingml/2006/table">
            <a:tbl>
              <a:tblPr/>
              <a:tblGrid>
                <a:gridCol w="106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3B696AB-DE5E-4209-B061-4BD25142DFC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32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7582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+ i $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876300" y="5822950"/>
            <a:ext cx="884238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5</a:t>
            </a:r>
          </a:p>
        </p:txBody>
      </p:sp>
      <p:sp>
        <p:nvSpPr>
          <p:cNvPr id="47110" name="Text Box 25"/>
          <p:cNvSpPr txBox="1">
            <a:spLocks noChangeArrowheads="1"/>
          </p:cNvSpPr>
          <p:nvPr/>
        </p:nvSpPr>
        <p:spPr bwMode="auto">
          <a:xfrm>
            <a:off x="817563" y="5318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3872" name="Group 12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720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B28D80B-AAC9-436F-9D2B-E9D8E5BB2C4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33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5332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690813" y="583723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524125" y="525938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119188" y="5348288"/>
            <a:ext cx="1196975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5 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6210300" y="5807075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854075" y="4833938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4878" name="Group 110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823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245723D-9D4D-4F9A-AD5B-02964556112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5729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90813" y="5980113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24125" y="5402263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65150" y="5491163"/>
            <a:ext cx="1362075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5910263" y="599916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854075" y="49768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5900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92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8664D69-21F2-416E-9233-0B18CB3BB36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9850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690813" y="566578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24125" y="50879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63563" y="5581650"/>
            <a:ext cx="1527175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5910263" y="548481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 3</a:t>
            </a: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763588" y="5037138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8974" name="Group 110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028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87410E1-A5B4-4EC1-8BB8-9678076197A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1966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690813" y="5637213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$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24125" y="5059363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96938" y="5480050"/>
            <a:ext cx="1528762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0913" y="547846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 5</a:t>
            </a:r>
          </a:p>
        </p:txBody>
      </p:sp>
      <p:sp>
        <p:nvSpPr>
          <p:cNvPr id="51206" name="Text Box 8"/>
          <p:cNvSpPr txBox="1">
            <a:spLocks noChangeArrowheads="1"/>
          </p:cNvSpPr>
          <p:nvPr/>
        </p:nvSpPr>
        <p:spPr bwMode="auto">
          <a:xfrm>
            <a:off x="974725" y="4979988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999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30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6D64C6E-51A7-4703-99FA-2DBE0837A07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5430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690813" y="5365750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24125" y="4787900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04900" y="5051425"/>
            <a:ext cx="1017588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5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5910263" y="5184775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graphicFrame>
        <p:nvGraphicFramePr>
          <p:cNvPr id="551021" name="Group 109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2328" name="Text Box 207"/>
          <p:cNvSpPr txBox="1">
            <a:spLocks noChangeArrowheads="1"/>
          </p:cNvSpPr>
          <p:nvPr/>
        </p:nvSpPr>
        <p:spPr bwMode="auto">
          <a:xfrm>
            <a:off x="428625" y="470852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523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75C4315-6F56-48BF-878D-3FE7738D0B5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38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5070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690813" y="520858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24125" y="46307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96950" y="5051425"/>
            <a:ext cx="1123950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4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5910263" y="5027613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428625" y="470852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2045" name="Group 109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33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14A12EE-CB2C-4AF0-8B87-86E2E621161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39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1572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508125"/>
            <a:ext cx="7772400" cy="5180013"/>
          </a:xfrm>
        </p:spPr>
        <p:txBody>
          <a:bodyPr/>
          <a:lstStyle/>
          <a:p>
            <a:r>
              <a:rPr lang="en-US" altLang="he-IL" sz="2400" smtClean="0"/>
              <a:t>input</a:t>
            </a:r>
          </a:p>
          <a:p>
            <a:pPr lvl="1"/>
            <a:r>
              <a:rPr lang="en-US" altLang="he-IL" sz="2400" smtClean="0"/>
              <a:t>program text (file)</a:t>
            </a:r>
          </a:p>
          <a:p>
            <a:r>
              <a:rPr lang="en-US" altLang="he-IL" sz="2400" smtClean="0"/>
              <a:t>output</a:t>
            </a:r>
          </a:p>
          <a:p>
            <a:pPr lvl="1"/>
            <a:r>
              <a:rPr lang="en-US" altLang="he-IL" sz="2400" smtClean="0"/>
              <a:t>sequence of tokens</a:t>
            </a:r>
          </a:p>
          <a:p>
            <a:r>
              <a:rPr lang="en-US" altLang="he-IL" sz="2400" smtClean="0"/>
              <a:t>Read input file</a:t>
            </a:r>
          </a:p>
          <a:p>
            <a:r>
              <a:rPr lang="en-US" altLang="he-IL" sz="2400" smtClean="0"/>
              <a:t>Identify language keywords and standard identifiers</a:t>
            </a:r>
          </a:p>
          <a:p>
            <a:r>
              <a:rPr lang="en-US" altLang="he-IL" sz="2400" smtClean="0"/>
              <a:t>Handle include files and macros</a:t>
            </a:r>
          </a:p>
          <a:p>
            <a:r>
              <a:rPr lang="en-US" altLang="he-IL" sz="2400" smtClean="0"/>
              <a:t>Count line numbers</a:t>
            </a:r>
          </a:p>
          <a:p>
            <a:r>
              <a:rPr lang="en-US" altLang="he-IL" sz="2400" smtClean="0"/>
              <a:t>Remove whitespaces</a:t>
            </a:r>
          </a:p>
          <a:p>
            <a:r>
              <a:rPr lang="en-US" altLang="he-IL" sz="2400" smtClean="0"/>
              <a:t>Report illegal symbols </a:t>
            </a:r>
          </a:p>
          <a:p>
            <a:r>
              <a:rPr lang="en-US" altLang="he-IL" sz="2400" smtClean="0"/>
              <a:t>[Produce symbol table]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Lexical Analysis (Scanning)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8E450-C7A4-42E6-8F7E-2E6DCF7F0158}" type="slidenum">
              <a:rPr lang="he-IL" altLang="en-US" sz="1400"/>
              <a:pPr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664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46325" y="5675313"/>
            <a:ext cx="2668588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65350" y="51133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30250" y="5632450"/>
            <a:ext cx="1092200" cy="892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52965" name="Text Box 5"/>
          <p:cNvSpPr txBox="1">
            <a:spLocks noChangeArrowheads="1"/>
          </p:cNvSpPr>
          <p:nvPr/>
        </p:nvSpPr>
        <p:spPr bwMode="auto">
          <a:xfrm>
            <a:off x="5940425" y="5705475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2</a:t>
            </a: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914400" y="510857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3165" name="Group 205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43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92D2BDF-58BE-41CC-9751-5A808B87B4E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0721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46325" y="5675313"/>
            <a:ext cx="2668588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165350" y="51133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30250" y="5380038"/>
            <a:ext cx="1092200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2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5940425" y="5705475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accept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871538" y="4937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6139" name="Group 107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4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8AD2871-4103-4B86-9893-8309B3E54D1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8602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Rightmost Derivation in Reverse Order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99DB-7767-4DB8-9D59-9C3B5288747A}" type="slidenum">
              <a:rPr lang="he-IL" altLang="en-US" smtClean="0"/>
              <a:pPr>
                <a:defRPr/>
              </a:pPr>
              <a:t>42</a:t>
            </a:fld>
            <a:endParaRPr lang="he-IL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0774" y="1543665"/>
            <a:ext cx="6892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S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E$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E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E + 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E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T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39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((i) $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76300" y="5822950"/>
            <a:ext cx="884238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7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817563" y="5318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7262" name="Group 206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64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DAA0441-4EB0-4455-87D9-954B88D8B7A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43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9097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(i) $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71525" y="5757863"/>
            <a:ext cx="884238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7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73113" y="5092700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8188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74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6C55752-C8A9-448E-932C-2C211D3D553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230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i) $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57238" y="5267325"/>
            <a:ext cx="884237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 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5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639763" y="4838700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9212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84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DB37890-A70C-4FF4-8B45-ECBAE876126B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5874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5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0134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i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023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94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DD5AC0E-13A4-4D02-A9E6-C2AC938AFD9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9299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2182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2284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05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7CE48B6-C9DF-4125-BC3C-654DC2F9CAA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421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9</a:t>
            </a: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3308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15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760542A-B078-475D-ABC2-A9DA4725386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48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52843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82700" y="4594225"/>
            <a:ext cx="884238" cy="2263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9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4230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188913" y="46450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4332" name="Group 108"/>
          <p:cNvGraphicFramePr>
            <a:graphicFrameLocks noGrp="1"/>
          </p:cNvGraphicFramePr>
          <p:nvPr/>
        </p:nvGraphicFramePr>
        <p:xfrm>
          <a:off x="260350" y="14288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256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AC23B40-5E84-445B-91E1-3485C79280D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49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0196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Lexical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5</a:t>
            </a:fld>
            <a:endParaRPr lang="he-IL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38712"/>
              </p:ext>
            </p:extLst>
          </p:nvPr>
        </p:nvGraphicFramePr>
        <p:xfrm>
          <a:off x="344130" y="1505155"/>
          <a:ext cx="804278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428">
                  <a:extLst>
                    <a:ext uri="{9D8B030D-6E8A-4147-A177-3AD203B41FA5}">
                      <a16:colId xmlns:a16="http://schemas.microsoft.com/office/drawing/2014/main" val="3325896370"/>
                    </a:ext>
                  </a:extLst>
                </a:gridCol>
                <a:gridCol w="5459358">
                  <a:extLst>
                    <a:ext uri="{9D8B030D-6E8A-4147-A177-3AD203B41FA5}">
                      <a16:colId xmlns:a16="http://schemas.microsoft.com/office/drawing/2014/main" val="2654527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Token</a:t>
                      </a:r>
                      <a:r>
                        <a:rPr lang="en-US" sz="2000" baseline="0" dirty="0" smtClean="0"/>
                        <a:t> definition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(Regular Expression)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Java Code for match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588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return(IF);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5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he-IL" sz="2000" dirty="0" smtClean="0"/>
                        <a:t>[a-z][a-z0-9]*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return(ID);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1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[0-9]*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return(NUM);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5661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88023" y="3851455"/>
            <a:ext cx="1120877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2912807" y="3851455"/>
            <a:ext cx="1120877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4537591" y="3851455"/>
            <a:ext cx="1120877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NFA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907890" y="4544627"/>
            <a:ext cx="1120877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NFA</a:t>
            </a:r>
            <a:r>
              <a:rPr lang="en-IL" dirty="0" smtClean="0">
                <a:sym typeface="Symbol" panose="05050102010706020507" pitchFamily="18" charset="2"/>
              </a:rPr>
              <a:t>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93144" y="5247631"/>
            <a:ext cx="1120877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DFA</a:t>
            </a:r>
            <a:r>
              <a:rPr lang="en-IL" dirty="0" smtClean="0">
                <a:sym typeface="Symbol" panose="05050102010706020507" pitchFamily="18" charset="2"/>
              </a:rPr>
              <a:t>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448234" y="5911312"/>
            <a:ext cx="2030365" cy="34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 DFA</a:t>
            </a:r>
            <a:r>
              <a:rPr lang="en-IL" dirty="0" smtClean="0">
                <a:sym typeface="Symbol" panose="05050102010706020507" pitchFamily="18" charset="2"/>
              </a:rPr>
              <a:t>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4"/>
            <a:endCxn id="9" idx="0"/>
          </p:cNvCxnSpPr>
          <p:nvPr/>
        </p:nvCxnSpPr>
        <p:spPr>
          <a:xfrm>
            <a:off x="1848462" y="4195584"/>
            <a:ext cx="1619867" cy="34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 flipH="1">
            <a:off x="3468329" y="4195584"/>
            <a:ext cx="4917" cy="34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9" idx="0"/>
          </p:cNvCxnSpPr>
          <p:nvPr/>
        </p:nvCxnSpPr>
        <p:spPr>
          <a:xfrm flipH="1">
            <a:off x="3468329" y="4195584"/>
            <a:ext cx="1629701" cy="34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0" idx="0"/>
          </p:cNvCxnSpPr>
          <p:nvPr/>
        </p:nvCxnSpPr>
        <p:spPr>
          <a:xfrm flipH="1">
            <a:off x="3453583" y="4888756"/>
            <a:ext cx="14746" cy="35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4"/>
            <a:endCxn id="11" idx="0"/>
          </p:cNvCxnSpPr>
          <p:nvPr/>
        </p:nvCxnSpPr>
        <p:spPr>
          <a:xfrm>
            <a:off x="3453583" y="5591760"/>
            <a:ext cx="9834" cy="319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690813" y="5922963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674938" y="5403850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22375" y="5353050"/>
            <a:ext cx="884238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5468938" y="574198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63494" name="Text Box 8"/>
          <p:cNvSpPr txBox="1">
            <a:spLocks noChangeArrowheads="1"/>
          </p:cNvSpPr>
          <p:nvPr/>
        </p:nvSpPr>
        <p:spPr bwMode="auto">
          <a:xfrm>
            <a:off x="1179513" y="479158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535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35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F355FC7-9FBB-4B1B-9F95-EC7498919A64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8805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690813" y="5922963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674938" y="5403850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22375" y="5353050"/>
            <a:ext cx="884238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5468938" y="574198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err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1179513" y="485795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6380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F5185A5-E767-469F-9A1E-753147048A4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080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593725" y="198438"/>
            <a:ext cx="7772400" cy="1341437"/>
          </a:xfrm>
        </p:spPr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Grammar Hierarchy</a:t>
            </a:r>
          </a:p>
        </p:txBody>
      </p:sp>
      <p:sp>
        <p:nvSpPr>
          <p:cNvPr id="7681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E3E08E5-40CD-477B-80C9-56FD539A946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52</a:t>
            </a:fld>
            <a:endParaRPr lang="he-IL" altLang="en-US" sz="1400"/>
          </a:p>
        </p:txBody>
      </p:sp>
      <p:sp>
        <p:nvSpPr>
          <p:cNvPr id="76804" name="Oval 6"/>
          <p:cNvSpPr>
            <a:spLocks noChangeArrowheads="1"/>
          </p:cNvSpPr>
          <p:nvPr/>
        </p:nvSpPr>
        <p:spPr bwMode="auto">
          <a:xfrm>
            <a:off x="0" y="1570038"/>
            <a:ext cx="9144000" cy="52879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2851150" y="19097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Non-ambiguous CFG</a:t>
            </a:r>
          </a:p>
        </p:txBody>
      </p:sp>
      <p:sp>
        <p:nvSpPr>
          <p:cNvPr id="76806" name="AutoShape 10"/>
          <p:cNvSpPr>
            <a:spLocks noChangeArrowheads="1"/>
          </p:cNvSpPr>
          <p:nvPr/>
        </p:nvSpPr>
        <p:spPr bwMode="auto">
          <a:xfrm>
            <a:off x="914400" y="2484438"/>
            <a:ext cx="7224713" cy="35956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7" name="Text Box 12"/>
          <p:cNvSpPr txBox="1">
            <a:spLocks noChangeArrowheads="1"/>
          </p:cNvSpPr>
          <p:nvPr/>
        </p:nvSpPr>
        <p:spPr bwMode="auto">
          <a:xfrm>
            <a:off x="1357313" y="247491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CLR(1)</a:t>
            </a:r>
          </a:p>
        </p:txBody>
      </p:sp>
      <p:sp>
        <p:nvSpPr>
          <p:cNvPr id="76808" name="AutoShape 13"/>
          <p:cNvSpPr>
            <a:spLocks noChangeArrowheads="1"/>
          </p:cNvSpPr>
          <p:nvPr/>
        </p:nvSpPr>
        <p:spPr bwMode="auto">
          <a:xfrm>
            <a:off x="1206500" y="3001963"/>
            <a:ext cx="6659563" cy="27003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9" name="Text Box 14"/>
          <p:cNvSpPr txBox="1">
            <a:spLocks noChangeArrowheads="1"/>
          </p:cNvSpPr>
          <p:nvPr/>
        </p:nvSpPr>
        <p:spPr bwMode="auto">
          <a:xfrm>
            <a:off x="1370013" y="30019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LALR(1)</a:t>
            </a:r>
          </a:p>
        </p:txBody>
      </p:sp>
      <p:sp>
        <p:nvSpPr>
          <p:cNvPr id="76810" name="AutoShape 15"/>
          <p:cNvSpPr>
            <a:spLocks noChangeArrowheads="1"/>
          </p:cNvSpPr>
          <p:nvPr/>
        </p:nvSpPr>
        <p:spPr bwMode="auto">
          <a:xfrm>
            <a:off x="2486025" y="3870325"/>
            <a:ext cx="3948113" cy="12350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1" name="Text Box 19"/>
          <p:cNvSpPr txBox="1">
            <a:spLocks noChangeArrowheads="1"/>
          </p:cNvSpPr>
          <p:nvPr/>
        </p:nvSpPr>
        <p:spPr bwMode="auto">
          <a:xfrm>
            <a:off x="2474913" y="37893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SLR(1)</a:t>
            </a:r>
          </a:p>
        </p:txBody>
      </p:sp>
      <p:sp>
        <p:nvSpPr>
          <p:cNvPr id="76812" name="AutoShape 20"/>
          <p:cNvSpPr>
            <a:spLocks noChangeArrowheads="1"/>
          </p:cNvSpPr>
          <p:nvPr/>
        </p:nvSpPr>
        <p:spPr bwMode="auto">
          <a:xfrm>
            <a:off x="3687763" y="2759075"/>
            <a:ext cx="1646237" cy="3138488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3" name="Text Box 21"/>
          <p:cNvSpPr txBox="1">
            <a:spLocks noChangeArrowheads="1"/>
          </p:cNvSpPr>
          <p:nvPr/>
        </p:nvSpPr>
        <p:spPr bwMode="auto">
          <a:xfrm>
            <a:off x="3797300" y="2903538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LL(1)</a:t>
            </a:r>
          </a:p>
        </p:txBody>
      </p:sp>
      <p:sp>
        <p:nvSpPr>
          <p:cNvPr id="76814" name="Oval 22"/>
          <p:cNvSpPr>
            <a:spLocks noChangeArrowheads="1"/>
          </p:cNvSpPr>
          <p:nvPr/>
        </p:nvSpPr>
        <p:spPr bwMode="auto">
          <a:xfrm>
            <a:off x="3162300" y="4167188"/>
            <a:ext cx="2863850" cy="6000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5" name="Text Box 23"/>
          <p:cNvSpPr txBox="1">
            <a:spLocks noChangeArrowheads="1"/>
          </p:cNvSpPr>
          <p:nvPr/>
        </p:nvSpPr>
        <p:spPr bwMode="auto">
          <a:xfrm>
            <a:off x="3259138" y="41703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LR(0)</a:t>
            </a:r>
          </a:p>
        </p:txBody>
      </p:sp>
    </p:spTree>
    <p:extLst>
      <p:ext uri="{BB962C8B-B14F-4D97-AF65-F5344CB8AC3E}">
        <p14:creationId xmlns:p14="http://schemas.microsoft.com/office/powerpoint/2010/main" val="9685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Interesting Non LR(1) Grammars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/>
          <a:lstStyle/>
          <a:p>
            <a:pPr algn="l" rtl="0" eaLnBrk="1" hangingPunct="1"/>
            <a:r>
              <a:rPr lang="en-US" altLang="en-US" sz="2400" dirty="0" smtClean="0"/>
              <a:t>Ambiguous </a:t>
            </a:r>
          </a:p>
          <a:p>
            <a:pPr lvl="1" algn="l" rtl="0" eaLnBrk="1" hangingPunct="1"/>
            <a:r>
              <a:rPr lang="en-US" altLang="en-US" sz="2400" dirty="0" smtClean="0"/>
              <a:t>Arithmetic expressions</a:t>
            </a:r>
          </a:p>
          <a:p>
            <a:pPr lvl="1" algn="l" rtl="0" eaLnBrk="1" hangingPunct="1"/>
            <a:r>
              <a:rPr lang="en-US" altLang="en-US" sz="2400" dirty="0" smtClean="0"/>
              <a:t>Dangling-else</a:t>
            </a:r>
          </a:p>
          <a:p>
            <a:pPr algn="l" rtl="0" eaLnBrk="1" hangingPunct="1"/>
            <a:r>
              <a:rPr lang="en-US" altLang="en-US" sz="2400" dirty="0" smtClean="0"/>
              <a:t>Common derived prefix</a:t>
            </a:r>
          </a:p>
          <a:p>
            <a:pPr lvl="1" algn="l" rtl="0"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a b | 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a c</a:t>
            </a:r>
          </a:p>
          <a:p>
            <a:pPr lvl="1" algn="l" rtl="0" eaLnBrk="1" hangingPunct="1"/>
            <a:r>
              <a:rPr lang="en-US" altLang="en-US" sz="2400" dirty="0" smtClean="0"/>
              <a:t>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endParaRPr lang="en-US" altLang="en-US" sz="2400" dirty="0" smtClean="0"/>
          </a:p>
          <a:p>
            <a:pPr lvl="1" algn="l" rtl="0" eaLnBrk="1" hangingPunct="1"/>
            <a:r>
              <a:rPr lang="en-US" altLang="en-US" sz="2400" dirty="0" smtClean="0"/>
              <a:t>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r>
              <a:rPr lang="en-US" altLang="en-US" sz="2400" dirty="0" smtClean="0"/>
              <a:t>  </a:t>
            </a:r>
          </a:p>
          <a:p>
            <a:pPr algn="l" rtl="0" eaLnBrk="1" hangingPunct="1"/>
            <a:r>
              <a:rPr lang="en-US" altLang="en-US" sz="2400" dirty="0" smtClean="0"/>
              <a:t>Optional non-terminals</a:t>
            </a:r>
          </a:p>
          <a:p>
            <a:pPr lvl="1" algn="l" rtl="0" eaLnBrk="1" hangingPunct="1"/>
            <a:r>
              <a:rPr lang="en-US" altLang="en-US" sz="2000" dirty="0" smtClean="0"/>
              <a:t>St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OptLab</a:t>
            </a:r>
            <a:r>
              <a:rPr lang="en-US" altLang="en-US" sz="2400" dirty="0" smtClean="0"/>
              <a:t> Ass</a:t>
            </a:r>
          </a:p>
          <a:p>
            <a:pPr lvl="1" algn="l" rtl="0" eaLnBrk="1" hangingPunct="1"/>
            <a:r>
              <a:rPr lang="en-US" altLang="en-US" sz="2400" dirty="0" err="1" smtClean="0"/>
              <a:t>OptLab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id : |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endParaRPr lang="en-US" altLang="en-US" sz="2400" dirty="0" smtClean="0"/>
          </a:p>
          <a:p>
            <a:pPr lvl="1" algn="l" rtl="0" eaLnBrk="1" hangingPunct="1"/>
            <a:r>
              <a:rPr lang="en-US" altLang="en-US" sz="2400" dirty="0" smtClean="0"/>
              <a:t>Ass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id := </a:t>
            </a:r>
            <a:r>
              <a:rPr lang="en-US" altLang="en-US" sz="2400" dirty="0" err="1" smtClean="0"/>
              <a:t>Exp</a:t>
            </a:r>
            <a:endParaRPr lang="en-US" altLang="en-US" sz="2400" dirty="0" smtClean="0"/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046F935-AEDF-4819-9CF5-D6A85E5F71F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53</a:t>
            </a:fld>
            <a:endParaRPr lang="he-IL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5338916" y="4650658"/>
            <a:ext cx="236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 </a:t>
            </a:r>
            <a:r>
              <a:rPr lang="en-US" altLang="en-US" dirty="0" smtClean="0">
                <a:sym typeface="Symbol" panose="05050102010706020507" pitchFamily="18" charset="2"/>
              </a:rPr>
              <a:t> id: Ass | 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Interesting Non LR(1) Grammars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/>
          <a:lstStyle/>
          <a:p>
            <a:pPr algn="l" rtl="0" eaLnBrk="1" hangingPunct="1"/>
            <a:r>
              <a:rPr lang="en-US" altLang="en-US" sz="2400" smtClean="0"/>
              <a:t>Ambiguous </a:t>
            </a:r>
          </a:p>
          <a:p>
            <a:pPr lvl="1" algn="l" rtl="0" eaLnBrk="1" hangingPunct="1"/>
            <a:r>
              <a:rPr lang="en-US" altLang="en-US" sz="2400" smtClean="0"/>
              <a:t>Arithmetic expressions</a:t>
            </a:r>
          </a:p>
          <a:p>
            <a:pPr lvl="1" algn="l" rtl="0" eaLnBrk="1" hangingPunct="1"/>
            <a:r>
              <a:rPr lang="en-US" altLang="en-US" sz="2400" smtClean="0"/>
              <a:t>Dangling-else</a:t>
            </a:r>
          </a:p>
          <a:p>
            <a:pPr algn="l" rtl="0" eaLnBrk="1" hangingPunct="1"/>
            <a:r>
              <a:rPr lang="en-US" altLang="en-US" sz="2400" smtClean="0"/>
              <a:t>Common derived prefix</a:t>
            </a:r>
          </a:p>
          <a:p>
            <a:pPr lvl="1" algn="l" rtl="0"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B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 b | B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a c</a:t>
            </a:r>
          </a:p>
          <a:p>
            <a:pPr lvl="1" algn="l" rtl="0" eaLnBrk="1" hangingPunct="1"/>
            <a:r>
              <a:rPr lang="en-US" altLang="en-US" sz="2400" smtClean="0"/>
              <a:t>B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B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r>
              <a:rPr lang="en-US" altLang="en-US" sz="2400" smtClean="0"/>
              <a:t>  </a:t>
            </a:r>
          </a:p>
          <a:p>
            <a:pPr algn="l" rtl="0" eaLnBrk="1" hangingPunct="1"/>
            <a:r>
              <a:rPr lang="en-US" altLang="en-US" sz="2400" smtClean="0"/>
              <a:t>Optional non-terminals</a:t>
            </a:r>
          </a:p>
          <a:p>
            <a:pPr lvl="1" algn="l" rtl="0" eaLnBrk="1" hangingPunct="1"/>
            <a:r>
              <a:rPr lang="en-US" altLang="en-US" sz="2000" smtClean="0"/>
              <a:t>St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OptLab Ass</a:t>
            </a:r>
          </a:p>
          <a:p>
            <a:pPr lvl="1" algn="l" rtl="0" eaLnBrk="1" hangingPunct="1"/>
            <a:r>
              <a:rPr lang="en-US" altLang="en-US" sz="2400" smtClean="0"/>
              <a:t>OptLab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id : |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Ass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id := Exp</a:t>
            </a:r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046F935-AEDF-4819-9CF5-D6A85E5F71F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2887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Summary</a:t>
            </a:r>
            <a:endParaRPr lang="he-IL" altLang="en-US" smtClean="0">
              <a:solidFill>
                <a:schemeClr val="tx1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altLang="en-US" sz="2400" dirty="0" smtClean="0"/>
              <a:t>LR is a powerful technique</a:t>
            </a:r>
          </a:p>
          <a:p>
            <a:pPr algn="l" rtl="0" eaLnBrk="1" hangingPunct="1"/>
            <a:r>
              <a:rPr lang="en-US" altLang="en-US" sz="2400" dirty="0" smtClean="0"/>
              <a:t>Generates efficient parsers</a:t>
            </a:r>
          </a:p>
          <a:p>
            <a:pPr algn="l" rtl="0" eaLnBrk="1" hangingPunct="1"/>
            <a:r>
              <a:rPr lang="en-US" altLang="en-US" sz="2400" dirty="0" smtClean="0"/>
              <a:t>Generation tools exit LALR(1)</a:t>
            </a:r>
          </a:p>
          <a:p>
            <a:pPr lvl="1" algn="l" rtl="0" eaLnBrk="1" hangingPunct="1"/>
            <a:r>
              <a:rPr lang="en-US" altLang="en-US" sz="2400" dirty="0" smtClean="0"/>
              <a:t>Bison, </a:t>
            </a:r>
            <a:r>
              <a:rPr lang="en-US" altLang="en-US" sz="2400" dirty="0" err="1" smtClean="0"/>
              <a:t>yacc</a:t>
            </a:r>
            <a:r>
              <a:rPr lang="en-US" altLang="en-US" sz="2400" dirty="0" smtClean="0"/>
              <a:t>, CUP, ply</a:t>
            </a:r>
          </a:p>
          <a:p>
            <a:pPr algn="l" rtl="0" eaLnBrk="1" hangingPunct="1"/>
            <a:r>
              <a:rPr lang="en-US" altLang="en-US" sz="2400" dirty="0" smtClean="0"/>
              <a:t>But some grammars need to be tuned</a:t>
            </a:r>
          </a:p>
          <a:p>
            <a:pPr lvl="1" algn="l" rtl="0" eaLnBrk="1" hangingPunct="1"/>
            <a:r>
              <a:rPr lang="en-US" altLang="en-US" sz="2400" dirty="0" smtClean="0"/>
              <a:t>Shift/Reduce conflicts</a:t>
            </a:r>
          </a:p>
          <a:p>
            <a:pPr lvl="1" algn="l" rtl="0" eaLnBrk="1" hangingPunct="1"/>
            <a:r>
              <a:rPr lang="en-US" altLang="en-US" sz="2400" dirty="0" smtClean="0"/>
              <a:t>Reduce/Reduce conflicts</a:t>
            </a:r>
          </a:p>
          <a:p>
            <a:pPr lvl="1" algn="l" rtl="0" eaLnBrk="1" hangingPunct="1"/>
            <a:r>
              <a:rPr lang="en-US" altLang="en-US" sz="2400" dirty="0" smtClean="0"/>
              <a:t>Efficiency of the generated parser</a:t>
            </a:r>
          </a:p>
          <a:p>
            <a:pPr algn="l" rtl="0" eaLnBrk="1" hangingPunct="1"/>
            <a:r>
              <a:rPr lang="en-US" altLang="en-US" sz="2400" dirty="0" smtClean="0"/>
              <a:t>There exist more general methods </a:t>
            </a:r>
          </a:p>
          <a:p>
            <a:pPr lvl="1" algn="l" rtl="0" eaLnBrk="1" hangingPunct="1"/>
            <a:r>
              <a:rPr lang="en-US" altLang="en-US" sz="2000" dirty="0" smtClean="0"/>
              <a:t>GLR</a:t>
            </a:r>
          </a:p>
          <a:p>
            <a:pPr lvl="1" algn="l" rtl="0" eaLnBrk="1" hangingPunct="1"/>
            <a:r>
              <a:rPr lang="en-US" altLang="en-US" sz="2000" dirty="0" smtClean="0"/>
              <a:t>Arbitrary grammars in n</a:t>
            </a:r>
            <a:r>
              <a:rPr lang="en-US" altLang="en-US" sz="2000" baseline="30000" dirty="0" smtClean="0"/>
              <a:t>3</a:t>
            </a:r>
          </a:p>
          <a:p>
            <a:pPr lvl="2" algn="l" rtl="0" eaLnBrk="1" hangingPunct="1"/>
            <a:r>
              <a:rPr lang="en-US" altLang="en-US" sz="2000" dirty="0" smtClean="0"/>
              <a:t>Early parsers</a:t>
            </a:r>
          </a:p>
          <a:p>
            <a:pPr lvl="2" algn="l" rtl="0" eaLnBrk="1" hangingPunct="1"/>
            <a:r>
              <a:rPr lang="en-US" altLang="en-US" sz="2000" dirty="0" smtClean="0"/>
              <a:t>CYK algorithms</a:t>
            </a: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5F9CA61-E719-4AAB-8945-8D22F77D925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7545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Selection</a:t>
            </a:r>
          </a:p>
          <a:p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Caller save vs. </a:t>
            </a:r>
            <a:r>
              <a:rPr lang="en-US" dirty="0" err="1" smtClean="0"/>
              <a:t>Calle</a:t>
            </a:r>
            <a:r>
              <a:rPr lang="en-US" dirty="0" smtClean="0"/>
              <a:t> Save registers</a:t>
            </a:r>
          </a:p>
          <a:p>
            <a:pPr lvl="1"/>
            <a:r>
              <a:rPr lang="en-US" dirty="0" smtClean="0"/>
              <a:t>Local vs. Global Register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56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5600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he-IL" dirty="0"/>
              <a:t>Two Phase Solution</a:t>
            </a:r>
            <a:br>
              <a:rPr lang="en-US" altLang="he-IL" dirty="0"/>
            </a:br>
            <a:r>
              <a:rPr lang="en-US" altLang="he-IL" dirty="0"/>
              <a:t>Dynamic Programming</a:t>
            </a:r>
            <a:br>
              <a:rPr lang="en-US" altLang="he-IL" dirty="0"/>
            </a:br>
            <a:r>
              <a:rPr lang="en-US" altLang="he-IL" dirty="0" err="1"/>
              <a:t>Sethi</a:t>
            </a:r>
            <a:r>
              <a:rPr lang="en-US" altLang="he-IL" dirty="0"/>
              <a:t> &amp; Ullman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dirty="0"/>
              <a:t>Bottom-up (labeling)</a:t>
            </a:r>
          </a:p>
          <a:p>
            <a:pPr lvl="1"/>
            <a:r>
              <a:rPr lang="en-US" altLang="he-IL" dirty="0"/>
              <a:t>Compute for every subtree</a:t>
            </a:r>
          </a:p>
          <a:p>
            <a:pPr lvl="2"/>
            <a:r>
              <a:rPr lang="en-US" altLang="he-IL" dirty="0"/>
              <a:t>The minimal number of registers needed</a:t>
            </a:r>
          </a:p>
          <a:p>
            <a:pPr lvl="2"/>
            <a:r>
              <a:rPr lang="en-US" altLang="he-IL" dirty="0"/>
              <a:t>Weight</a:t>
            </a:r>
          </a:p>
          <a:p>
            <a:r>
              <a:rPr lang="en-US" altLang="he-IL" dirty="0"/>
              <a:t>Top-Down</a:t>
            </a:r>
          </a:p>
          <a:p>
            <a:pPr lvl="1"/>
            <a:r>
              <a:rPr lang="en-US" altLang="he-IL" dirty="0"/>
              <a:t>Generate the code using labeling by preferring “heavier” subtrees (larger labeling)</a:t>
            </a:r>
          </a:p>
          <a:p>
            <a:pPr lvl="1"/>
            <a:r>
              <a:rPr lang="en-US" dirty="0" smtClean="0"/>
              <a:t>Can integrate spilling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Labeling Principle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79581" y="3253526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972788" y="3248764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47660" y="2272451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853475" y="2485574"/>
            <a:ext cx="1371600" cy="7798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248887" y="2485573"/>
            <a:ext cx="1419225" cy="7560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08119" y="496802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m registers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90648" y="4963264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n registers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35466" y="2320076"/>
            <a:ext cx="922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m &gt; n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39275" y="196235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m registers</a:t>
            </a:r>
          </a:p>
        </p:txBody>
      </p:sp>
    </p:spTree>
    <p:extLst>
      <p:ext uri="{BB962C8B-B14F-4D97-AF65-F5344CB8AC3E}">
        <p14:creationId xmlns:p14="http://schemas.microsoft.com/office/powerpoint/2010/main" val="34670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Labeling Principle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79581" y="3253526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972788" y="3248764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47660" y="2272451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853475" y="2485574"/>
            <a:ext cx="1371600" cy="7798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248887" y="2485573"/>
            <a:ext cx="1419225" cy="7560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08119" y="496802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m registers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90648" y="4963264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n registers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35466" y="2320076"/>
            <a:ext cx="922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m &lt; n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39275" y="196235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n registers</a:t>
            </a:r>
          </a:p>
        </p:txBody>
      </p:sp>
    </p:spTree>
    <p:extLst>
      <p:ext uri="{BB962C8B-B14F-4D97-AF65-F5344CB8AC3E}">
        <p14:creationId xmlns:p14="http://schemas.microsoft.com/office/powerpoint/2010/main" val="1046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4925"/>
            <a:ext cx="7772400" cy="784225"/>
          </a:xfrm>
        </p:spPr>
        <p:txBody>
          <a:bodyPr/>
          <a:lstStyle/>
          <a:p>
            <a:r>
              <a:rPr lang="en-US" altLang="he-IL" sz="3600" dirty="0" smtClean="0">
                <a:solidFill>
                  <a:schemeClr val="tx1"/>
                </a:solidFill>
              </a:rPr>
              <a:t>Maximal Match Scanner using DFA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26627" name="Text Box 41"/>
          <p:cNvSpPr txBox="1">
            <a:spLocks noChangeArrowheads="1"/>
          </p:cNvSpPr>
          <p:nvPr/>
        </p:nvSpPr>
        <p:spPr bwMode="auto">
          <a:xfrm>
            <a:off x="882650" y="525463"/>
            <a:ext cx="7783513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 dirty="0"/>
              <a:t>Token </a:t>
            </a:r>
            <a:r>
              <a:rPr lang="en-US" altLang="he-IL" dirty="0" err="1"/>
              <a:t>nextToken</a:t>
            </a:r>
            <a:r>
              <a:rPr lang="en-US" altLang="he-IL" dirty="0"/>
              <a:t>()</a:t>
            </a:r>
          </a:p>
          <a:p>
            <a:r>
              <a:rPr lang="en-US" altLang="he-IL" dirty="0"/>
              <a:t>{</a:t>
            </a:r>
          </a:p>
          <a:p>
            <a:r>
              <a:rPr lang="en-US" altLang="he-IL" dirty="0" err="1"/>
              <a:t>lastFinal</a:t>
            </a:r>
            <a:r>
              <a:rPr lang="en-US" altLang="he-IL" dirty="0"/>
              <a:t> = 0; </a:t>
            </a:r>
          </a:p>
          <a:p>
            <a:r>
              <a:rPr lang="en-US" altLang="he-IL" dirty="0" err="1"/>
              <a:t>currentState</a:t>
            </a:r>
            <a:r>
              <a:rPr lang="en-US" altLang="he-IL" dirty="0"/>
              <a:t> = 1 ;</a:t>
            </a:r>
          </a:p>
          <a:p>
            <a:r>
              <a:rPr lang="en-US" altLang="he-IL" dirty="0" err="1"/>
              <a:t>inputPositionAtLastFinal</a:t>
            </a:r>
            <a:r>
              <a:rPr lang="en-US" altLang="he-IL" dirty="0"/>
              <a:t> = input; </a:t>
            </a:r>
          </a:p>
          <a:p>
            <a:r>
              <a:rPr lang="en-US" altLang="he-IL" dirty="0" err="1"/>
              <a:t>currentPosition</a:t>
            </a:r>
            <a:r>
              <a:rPr lang="en-US" altLang="he-IL" dirty="0"/>
              <a:t> = input; </a:t>
            </a:r>
          </a:p>
          <a:p>
            <a:r>
              <a:rPr lang="en-US" altLang="he-IL" dirty="0"/>
              <a:t>while (not(</a:t>
            </a:r>
            <a:r>
              <a:rPr lang="en-US" altLang="he-IL" dirty="0" err="1"/>
              <a:t>isDead</a:t>
            </a:r>
            <a:r>
              <a:rPr lang="en-US" altLang="he-IL" dirty="0"/>
              <a:t>(</a:t>
            </a:r>
            <a:r>
              <a:rPr lang="en-US" altLang="he-IL" dirty="0" err="1"/>
              <a:t>currentState</a:t>
            </a:r>
            <a:r>
              <a:rPr lang="en-US" altLang="he-IL" dirty="0"/>
              <a:t>)))  { </a:t>
            </a:r>
          </a:p>
          <a:p>
            <a:r>
              <a:rPr lang="en-US" altLang="he-IL" dirty="0"/>
              <a:t>	</a:t>
            </a:r>
            <a:r>
              <a:rPr lang="en-US" altLang="he-IL" dirty="0" err="1"/>
              <a:t>nextState</a:t>
            </a:r>
            <a:r>
              <a:rPr lang="en-US" altLang="he-IL" dirty="0"/>
              <a:t> = edges[</a:t>
            </a:r>
            <a:r>
              <a:rPr lang="en-US" altLang="he-IL" dirty="0" err="1"/>
              <a:t>currentState</a:t>
            </a:r>
            <a:r>
              <a:rPr lang="en-US" altLang="he-IL" dirty="0"/>
              <a:t>][*</a:t>
            </a:r>
            <a:r>
              <a:rPr lang="en-US" altLang="he-IL" dirty="0" err="1"/>
              <a:t>currentPosition</a:t>
            </a:r>
            <a:r>
              <a:rPr lang="en-US" altLang="he-IL" dirty="0"/>
              <a:t>];</a:t>
            </a:r>
          </a:p>
          <a:p>
            <a:r>
              <a:rPr lang="en-US" altLang="he-IL" dirty="0"/>
              <a:t>  	if  (</a:t>
            </a:r>
            <a:r>
              <a:rPr lang="en-US" altLang="he-IL" dirty="0" err="1"/>
              <a:t>isFinal</a:t>
            </a:r>
            <a:r>
              <a:rPr lang="en-US" altLang="he-IL" dirty="0"/>
              <a:t>(</a:t>
            </a:r>
            <a:r>
              <a:rPr lang="en-US" altLang="he-IL" dirty="0" err="1"/>
              <a:t>nextState</a:t>
            </a:r>
            <a:r>
              <a:rPr lang="en-US" altLang="he-IL" dirty="0"/>
              <a:t>)) {</a:t>
            </a:r>
          </a:p>
          <a:p>
            <a:r>
              <a:rPr lang="en-US" altLang="he-IL" dirty="0"/>
              <a:t>     		</a:t>
            </a:r>
            <a:r>
              <a:rPr lang="en-US" altLang="he-IL" dirty="0" err="1"/>
              <a:t>lastFinal</a:t>
            </a:r>
            <a:r>
              <a:rPr lang="en-US" altLang="he-IL" dirty="0"/>
              <a:t> = </a:t>
            </a:r>
            <a:r>
              <a:rPr lang="en-US" altLang="he-IL" dirty="0" err="1"/>
              <a:t>nextState</a:t>
            </a:r>
            <a:r>
              <a:rPr lang="en-US" altLang="he-IL" dirty="0"/>
              <a:t> ; </a:t>
            </a:r>
          </a:p>
          <a:p>
            <a:r>
              <a:rPr lang="en-US" altLang="he-IL" dirty="0"/>
              <a:t>     		</a:t>
            </a:r>
            <a:r>
              <a:rPr lang="en-US" altLang="he-IL" dirty="0" err="1"/>
              <a:t>inputPositionAtLastFinal</a:t>
            </a:r>
            <a:r>
              <a:rPr lang="en-US" altLang="he-IL" dirty="0"/>
              <a:t> = </a:t>
            </a:r>
            <a:r>
              <a:rPr lang="en-US" altLang="he-IL" dirty="0" err="1"/>
              <a:t>currentPosition</a:t>
            </a:r>
            <a:r>
              <a:rPr lang="en-US" altLang="he-IL" dirty="0"/>
              <a:t>; }</a:t>
            </a:r>
          </a:p>
          <a:p>
            <a:r>
              <a:rPr lang="en-US" altLang="he-IL" dirty="0"/>
              <a:t> 	</a:t>
            </a:r>
            <a:r>
              <a:rPr lang="en-US" altLang="he-IL" dirty="0" err="1"/>
              <a:t>currentState</a:t>
            </a:r>
            <a:r>
              <a:rPr lang="en-US" altLang="he-IL" dirty="0"/>
              <a:t> = </a:t>
            </a:r>
            <a:r>
              <a:rPr lang="en-US" altLang="he-IL" dirty="0" err="1"/>
              <a:t>nextState</a:t>
            </a:r>
            <a:r>
              <a:rPr lang="en-US" altLang="he-IL" dirty="0"/>
              <a:t>; </a:t>
            </a:r>
          </a:p>
          <a:p>
            <a:r>
              <a:rPr lang="en-US" altLang="he-IL" dirty="0"/>
              <a:t>  	advance </a:t>
            </a:r>
            <a:r>
              <a:rPr lang="en-US" altLang="he-IL" dirty="0" err="1"/>
              <a:t>currentPosition</a:t>
            </a:r>
            <a:r>
              <a:rPr lang="en-US" altLang="he-IL" dirty="0"/>
              <a:t>; </a:t>
            </a:r>
          </a:p>
          <a:p>
            <a:r>
              <a:rPr lang="en-US" altLang="he-IL" dirty="0"/>
              <a:t>	}</a:t>
            </a:r>
          </a:p>
          <a:p>
            <a:r>
              <a:rPr lang="en-US" altLang="he-IL" dirty="0"/>
              <a:t>input = </a:t>
            </a:r>
            <a:r>
              <a:rPr lang="en-US" altLang="he-IL" dirty="0" err="1"/>
              <a:t>inputPositionAtLastFinal</a:t>
            </a:r>
            <a:r>
              <a:rPr lang="en-US" altLang="he-IL" dirty="0"/>
              <a:t> ;</a:t>
            </a:r>
          </a:p>
          <a:p>
            <a:r>
              <a:rPr lang="en-US" altLang="he-IL" dirty="0"/>
              <a:t>return action[</a:t>
            </a:r>
            <a:r>
              <a:rPr lang="en-US" altLang="he-IL" dirty="0" err="1"/>
              <a:t>lastFinal</a:t>
            </a:r>
            <a:r>
              <a:rPr lang="en-US" altLang="he-IL" dirty="0"/>
              <a:t>]; </a:t>
            </a:r>
          </a:p>
          <a:p>
            <a:r>
              <a:rPr lang="en-US" altLang="he-IL" dirty="0"/>
              <a:t>}</a:t>
            </a:r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E9664B-3EF2-478B-BE32-E1DE3945F49F}" type="slidenum">
              <a:rPr lang="he-IL" altLang="en-US" sz="1400"/>
              <a:pPr/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218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Labeling Principle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79581" y="3253526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972788" y="3248764"/>
            <a:ext cx="1359694" cy="1596629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47660" y="2272451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853475" y="2485574"/>
            <a:ext cx="1371600" cy="7798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248887" y="2485573"/>
            <a:ext cx="1419225" cy="7560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08119" y="496802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m registers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90648" y="4963264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n registers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35466" y="2320076"/>
            <a:ext cx="922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m = n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39275" y="1962356"/>
            <a:ext cx="1526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smtClean="0">
                <a:solidFill>
                  <a:schemeClr val="tx1"/>
                </a:solidFill>
              </a:rPr>
              <a:t>m+1 </a:t>
            </a:r>
            <a:r>
              <a:rPr lang="en-US" altLang="en-US" sz="1800" dirty="0">
                <a:solidFill>
                  <a:schemeClr val="tx1"/>
                </a:solidFill>
              </a:rPr>
              <a:t>registers</a:t>
            </a:r>
          </a:p>
        </p:txBody>
      </p:sp>
    </p:spTree>
    <p:extLst>
      <p:ext uri="{BB962C8B-B14F-4D97-AF65-F5344CB8AC3E}">
        <p14:creationId xmlns:p14="http://schemas.microsoft.com/office/powerpoint/2010/main" val="190138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45423"/>
          </a:xfrm>
        </p:spPr>
        <p:txBody>
          <a:bodyPr>
            <a:normAutofit/>
          </a:bodyPr>
          <a:lstStyle/>
          <a:p>
            <a:r>
              <a:rPr lang="en-US" sz="3000" dirty="0"/>
              <a:t>The Labeling  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9687" y="1961858"/>
            <a:ext cx="68482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(Node: expression): integer {</a:t>
            </a:r>
          </a:p>
          <a:p>
            <a:r>
              <a:rPr lang="en-US" dirty="0"/>
              <a:t>switch node: {</a:t>
            </a:r>
          </a:p>
          <a:p>
            <a:r>
              <a:rPr lang="en-US" dirty="0"/>
              <a:t>   case number(n: integer): return 1;</a:t>
            </a:r>
          </a:p>
          <a:p>
            <a:r>
              <a:rPr lang="en-US" dirty="0"/>
              <a:t>   case </a:t>
            </a:r>
            <a:r>
              <a:rPr lang="en-US" dirty="0" err="1"/>
              <a:t>localVariable</a:t>
            </a:r>
            <a:r>
              <a:rPr lang="en-US" dirty="0"/>
              <a:t>(v: symbol) return 1;</a:t>
            </a:r>
          </a:p>
          <a:p>
            <a:r>
              <a:rPr lang="en-US" dirty="0"/>
              <a:t>   case e1: Node + e2: Node {</a:t>
            </a:r>
          </a:p>
          <a:p>
            <a:r>
              <a:rPr lang="en-US" dirty="0"/>
              <a:t>       let </a:t>
            </a:r>
            <a:r>
              <a:rPr lang="en-US" dirty="0" err="1"/>
              <a:t>lw</a:t>
            </a:r>
            <a:r>
              <a:rPr lang="en-US" dirty="0"/>
              <a:t>: integer = </a:t>
            </a:r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(e1);</a:t>
            </a:r>
          </a:p>
          <a:p>
            <a:r>
              <a:rPr lang="en-US" dirty="0"/>
              <a:t>       let </a:t>
            </a:r>
            <a:r>
              <a:rPr lang="en-US" dirty="0" err="1"/>
              <a:t>rw</a:t>
            </a:r>
            <a:r>
              <a:rPr lang="en-US" dirty="0"/>
              <a:t>: integer = </a:t>
            </a:r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(e2);</a:t>
            </a:r>
          </a:p>
          <a:p>
            <a:r>
              <a:rPr lang="en-US" dirty="0"/>
              <a:t>       if (</a:t>
            </a:r>
            <a:r>
              <a:rPr lang="en-US" dirty="0" err="1"/>
              <a:t>lw</a:t>
            </a:r>
            <a:r>
              <a:rPr lang="en-US" dirty="0"/>
              <a:t> &lt; </a:t>
            </a:r>
            <a:r>
              <a:rPr lang="en-US" dirty="0" err="1"/>
              <a:t>rw</a:t>
            </a:r>
            <a:r>
              <a:rPr lang="en-US" dirty="0"/>
              <a:t>) return </a:t>
            </a:r>
            <a:r>
              <a:rPr lang="en-US" dirty="0" err="1"/>
              <a:t>rw</a:t>
            </a:r>
            <a:r>
              <a:rPr lang="en-US" dirty="0"/>
              <a:t> ;</a:t>
            </a:r>
          </a:p>
          <a:p>
            <a:r>
              <a:rPr lang="en-US" dirty="0"/>
              <a:t>         else if (</a:t>
            </a:r>
            <a:r>
              <a:rPr lang="en-US" dirty="0" err="1"/>
              <a:t>lw</a:t>
            </a:r>
            <a:r>
              <a:rPr lang="en-US" dirty="0"/>
              <a:t> &gt; </a:t>
            </a:r>
            <a:r>
              <a:rPr lang="en-US" dirty="0" err="1"/>
              <a:t>rw</a:t>
            </a:r>
            <a:r>
              <a:rPr lang="en-US" dirty="0"/>
              <a:t>) return </a:t>
            </a:r>
            <a:r>
              <a:rPr lang="en-US" dirty="0" err="1"/>
              <a:t>lw</a:t>
            </a:r>
            <a:r>
              <a:rPr lang="en-US" dirty="0"/>
              <a:t>;</a:t>
            </a:r>
          </a:p>
          <a:p>
            <a:r>
              <a:rPr lang="en-US" dirty="0"/>
              <a:t>         else return </a:t>
            </a:r>
            <a:r>
              <a:rPr lang="en-US" dirty="0" err="1"/>
              <a:t>lw</a:t>
            </a:r>
            <a:r>
              <a:rPr lang="en-US" dirty="0"/>
              <a:t> + 1 ;</a:t>
            </a:r>
          </a:p>
          <a:p>
            <a:r>
              <a:rPr lang="en-US" dirty="0"/>
              <a:t>}</a:t>
            </a:r>
          </a:p>
          <a:p>
            <a:r>
              <a:rPr lang="en-IL" dirty="0"/>
              <a:t>…</a:t>
            </a:r>
            <a:endParaRPr lang="en-US" dirty="0"/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4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Labeling the example (weight)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08710" y="2500313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flipV="1">
            <a:off x="1863329" y="3071813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55282" y="3071813"/>
            <a:ext cx="3321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44229" y="3900488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58641" y="3900488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55207" y="3900488"/>
            <a:ext cx="3321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56547" y="3900488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0297" y="4779169"/>
            <a:ext cx="33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233988" y="4779169"/>
            <a:ext cx="3321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2" name="AutoShape 12"/>
          <p:cNvCxnSpPr>
            <a:cxnSpLocks noChangeShapeType="1"/>
            <a:stCxn id="3" idx="2"/>
            <a:endCxn id="4" idx="3"/>
          </p:cNvCxnSpPr>
          <p:nvPr/>
        </p:nvCxnSpPr>
        <p:spPr bwMode="auto">
          <a:xfrm flipH="1">
            <a:off x="2195513" y="2843213"/>
            <a:ext cx="979885" cy="400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3"/>
          <p:cNvCxnSpPr>
            <a:cxnSpLocks noChangeShapeType="1"/>
            <a:stCxn id="3" idx="2"/>
            <a:endCxn id="5" idx="1"/>
          </p:cNvCxnSpPr>
          <p:nvPr/>
        </p:nvCxnSpPr>
        <p:spPr bwMode="auto">
          <a:xfrm>
            <a:off x="3175397" y="2843213"/>
            <a:ext cx="979884" cy="400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4"/>
          <p:cNvCxnSpPr>
            <a:cxnSpLocks noChangeShapeType="1"/>
            <a:stCxn id="4" idx="0"/>
            <a:endCxn id="6" idx="0"/>
          </p:cNvCxnSpPr>
          <p:nvPr/>
        </p:nvCxnSpPr>
        <p:spPr bwMode="auto">
          <a:xfrm flipH="1">
            <a:off x="1610916" y="3414713"/>
            <a:ext cx="417909" cy="485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5"/>
          <p:cNvCxnSpPr>
            <a:cxnSpLocks noChangeShapeType="1"/>
            <a:endCxn id="7" idx="0"/>
          </p:cNvCxnSpPr>
          <p:nvPr/>
        </p:nvCxnSpPr>
        <p:spPr bwMode="auto">
          <a:xfrm>
            <a:off x="2045494" y="3434954"/>
            <a:ext cx="579835" cy="46553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6"/>
          <p:cNvCxnSpPr>
            <a:cxnSpLocks noChangeShapeType="1"/>
            <a:stCxn id="5" idx="2"/>
            <a:endCxn id="8" idx="0"/>
          </p:cNvCxnSpPr>
          <p:nvPr/>
        </p:nvCxnSpPr>
        <p:spPr bwMode="auto">
          <a:xfrm flipH="1">
            <a:off x="3721894" y="3414713"/>
            <a:ext cx="600075" cy="485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"/>
          <p:cNvCxnSpPr>
            <a:cxnSpLocks noChangeShapeType="1"/>
            <a:stCxn id="5" idx="2"/>
          </p:cNvCxnSpPr>
          <p:nvPr/>
        </p:nvCxnSpPr>
        <p:spPr bwMode="auto">
          <a:xfrm>
            <a:off x="4321969" y="3414713"/>
            <a:ext cx="561975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8"/>
          <p:cNvCxnSpPr>
            <a:cxnSpLocks noChangeShapeType="1"/>
            <a:endCxn id="10" idx="0"/>
          </p:cNvCxnSpPr>
          <p:nvPr/>
        </p:nvCxnSpPr>
        <p:spPr bwMode="auto">
          <a:xfrm flipH="1">
            <a:off x="4446985" y="4298156"/>
            <a:ext cx="483394" cy="4810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9"/>
          <p:cNvCxnSpPr>
            <a:cxnSpLocks noChangeShapeType="1"/>
            <a:endCxn id="11" idx="0"/>
          </p:cNvCxnSpPr>
          <p:nvPr/>
        </p:nvCxnSpPr>
        <p:spPr bwMode="auto">
          <a:xfrm>
            <a:off x="4930378" y="4310063"/>
            <a:ext cx="470297" cy="46910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159669" y="3813572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35931" y="3088481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03847" y="3936206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31369" y="3927872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863578" y="4802981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661422" y="4838700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033962" y="3987404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508897" y="3214688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3369469" y="2370535"/>
            <a:ext cx="271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152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Top-Down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08710" y="2500313"/>
            <a:ext cx="3321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-</a:t>
            </a:r>
            <a:r>
              <a:rPr lang="en-US" alt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5400000" flipV="1">
            <a:off x="2046834" y="2783682"/>
            <a:ext cx="461665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*2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55282" y="3071813"/>
            <a:ext cx="3321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*</a:t>
            </a:r>
            <a:r>
              <a:rPr lang="en-US" alt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44229" y="3900488"/>
            <a:ext cx="3321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b</a:t>
            </a:r>
            <a:r>
              <a:rPr lang="en-US" alt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58641" y="3900488"/>
            <a:ext cx="3321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b</a:t>
            </a:r>
            <a:r>
              <a:rPr lang="en-US" alt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55207" y="3900488"/>
            <a:ext cx="3321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4</a:t>
            </a:r>
            <a:r>
              <a:rPr lang="en-US" alt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56547" y="3900488"/>
            <a:ext cx="3321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*</a:t>
            </a:r>
            <a:r>
              <a:rPr lang="en-US" alt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280297" y="4779169"/>
            <a:ext cx="3321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a</a:t>
            </a:r>
            <a:r>
              <a:rPr lang="en-US" alt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233988" y="4779169"/>
            <a:ext cx="3321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c</a:t>
            </a:r>
            <a:r>
              <a:rPr lang="en-US" altLang="en-US" sz="1800" baseline="300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AutoShape 12"/>
          <p:cNvCxnSpPr>
            <a:cxnSpLocks noChangeShapeType="1"/>
            <a:stCxn id="4" idx="2"/>
          </p:cNvCxnSpPr>
          <p:nvPr/>
        </p:nvCxnSpPr>
        <p:spPr bwMode="auto">
          <a:xfrm flipH="1">
            <a:off x="2418159" y="2843212"/>
            <a:ext cx="756643" cy="221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4" idx="2"/>
            <a:endCxn id="6" idx="1"/>
          </p:cNvCxnSpPr>
          <p:nvPr/>
        </p:nvCxnSpPr>
        <p:spPr bwMode="auto">
          <a:xfrm>
            <a:off x="3175397" y="2843213"/>
            <a:ext cx="979884" cy="400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4"/>
          <p:cNvCxnSpPr>
            <a:cxnSpLocks noChangeShapeType="1"/>
            <a:stCxn id="5" idx="0"/>
            <a:endCxn id="7" idx="0"/>
          </p:cNvCxnSpPr>
          <p:nvPr/>
        </p:nvCxnSpPr>
        <p:spPr bwMode="auto">
          <a:xfrm flipH="1">
            <a:off x="1610321" y="3092055"/>
            <a:ext cx="358974" cy="8084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5"/>
          <p:cNvCxnSpPr>
            <a:cxnSpLocks noChangeShapeType="1"/>
            <a:endCxn id="8" idx="0"/>
          </p:cNvCxnSpPr>
          <p:nvPr/>
        </p:nvCxnSpPr>
        <p:spPr bwMode="auto">
          <a:xfrm>
            <a:off x="2233612" y="3173598"/>
            <a:ext cx="391121" cy="7268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6"/>
          <p:cNvCxnSpPr>
            <a:cxnSpLocks noChangeShapeType="1"/>
            <a:stCxn id="6" idx="2"/>
            <a:endCxn id="9" idx="0"/>
          </p:cNvCxnSpPr>
          <p:nvPr/>
        </p:nvCxnSpPr>
        <p:spPr bwMode="auto">
          <a:xfrm flipH="1">
            <a:off x="3721894" y="3414713"/>
            <a:ext cx="600075" cy="485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7"/>
          <p:cNvCxnSpPr>
            <a:cxnSpLocks noChangeShapeType="1"/>
            <a:stCxn id="6" idx="2"/>
          </p:cNvCxnSpPr>
          <p:nvPr/>
        </p:nvCxnSpPr>
        <p:spPr bwMode="auto">
          <a:xfrm>
            <a:off x="4321969" y="3414713"/>
            <a:ext cx="561975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8"/>
          <p:cNvCxnSpPr>
            <a:cxnSpLocks noChangeShapeType="1"/>
            <a:endCxn id="11" idx="0"/>
          </p:cNvCxnSpPr>
          <p:nvPr/>
        </p:nvCxnSpPr>
        <p:spPr bwMode="auto">
          <a:xfrm flipH="1">
            <a:off x="4446985" y="4298156"/>
            <a:ext cx="483394" cy="4810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9"/>
          <p:cNvCxnSpPr>
            <a:cxnSpLocks noChangeShapeType="1"/>
            <a:endCxn id="12" idx="0"/>
          </p:cNvCxnSpPr>
          <p:nvPr/>
        </p:nvCxnSpPr>
        <p:spPr bwMode="auto">
          <a:xfrm>
            <a:off x="4930378" y="4310063"/>
            <a:ext cx="470297" cy="46910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3395" y="3860006"/>
            <a:ext cx="1371600" cy="59174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move R1,b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21656" y="3856435"/>
            <a:ext cx="1265391" cy="5917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move R2,b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97148" y="2784721"/>
            <a:ext cx="1371600" cy="3073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 err="1">
                <a:solidFill>
                  <a:schemeClr val="tx1"/>
                </a:solidFill>
              </a:rPr>
              <a:t>mult</a:t>
            </a:r>
            <a:r>
              <a:rPr lang="en-US" altLang="en-US" sz="1500" dirty="0">
                <a:solidFill>
                  <a:schemeClr val="tx1"/>
                </a:solidFill>
              </a:rPr>
              <a:t> R1, R2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44429" y="3805238"/>
            <a:ext cx="1666875" cy="59174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move R2, 4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552825" y="4869656"/>
            <a:ext cx="1371600" cy="59174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move R3, 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943475" y="4830367"/>
            <a:ext cx="1371600" cy="5917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move R2, c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804172" y="3527823"/>
            <a:ext cx="1371600" cy="745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 err="1">
                <a:solidFill>
                  <a:schemeClr val="tx1"/>
                </a:solidFill>
              </a:rPr>
              <a:t>mult</a:t>
            </a:r>
            <a:r>
              <a:rPr lang="en-US" altLang="en-US" sz="1500" dirty="0">
                <a:solidFill>
                  <a:schemeClr val="tx1"/>
                </a:solidFill>
              </a:rPr>
              <a:t> R3, R2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525441" y="2831307"/>
            <a:ext cx="1371600" cy="745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 err="1">
                <a:solidFill>
                  <a:schemeClr val="tx1"/>
                </a:solidFill>
              </a:rPr>
              <a:t>mult</a:t>
            </a:r>
            <a:r>
              <a:rPr lang="en-US" altLang="en-US" sz="1500" dirty="0">
                <a:solidFill>
                  <a:schemeClr val="tx1"/>
                </a:solidFill>
              </a:rPr>
              <a:t> R2, R3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53866" y="2193132"/>
            <a:ext cx="1371600" cy="745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 dirty="0">
                <a:solidFill>
                  <a:schemeClr val="tx1"/>
                </a:solidFill>
              </a:rPr>
              <a:t>sub R2, R1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376488" y="1851423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T=R1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66713" y="3536157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045369" y="2611041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586038" y="3555207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T=R2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767138" y="2520554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T=R2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3243263" y="3509963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978004" y="3245644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T=R3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944541" y="4494610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T=R3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5229225" y="4420791"/>
            <a:ext cx="6738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1"/>
                </a:solidFill>
              </a:rPr>
              <a:t>T=R2</a:t>
            </a:r>
          </a:p>
        </p:txBody>
      </p:sp>
      <p:sp>
        <p:nvSpPr>
          <p:cNvPr id="39" name="Slide Number Placeholder 37"/>
          <p:cNvSpPr>
            <a:spLocks noGrp="1"/>
          </p:cNvSpPr>
          <p:nvPr>
            <p:ph type="sldNum" sz="quarter" idx="12"/>
          </p:nvPr>
        </p:nvSpPr>
        <p:spPr>
          <a:xfrm>
            <a:off x="4914900" y="5543550"/>
            <a:ext cx="1428750" cy="342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341E103-1612-4087-84EE-6F2B19A73AD1}" type="slidenum">
              <a:rPr lang="he-IL" altLang="en-US" sz="1050">
                <a:solidFill>
                  <a:schemeClr val="tx1"/>
                </a:solidFill>
              </a:rPr>
              <a:pPr/>
              <a:t>63</a:t>
            </a:fld>
            <a:endParaRPr lang="en-US" altLang="en-US" sz="10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global register allocation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632" y="2647021"/>
            <a:ext cx="193569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foo() {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x = 1 ;</a:t>
            </a:r>
          </a:p>
          <a:p>
            <a:r>
              <a:rPr lang="en-US" dirty="0"/>
              <a:t>   x = x + 1;</a:t>
            </a:r>
          </a:p>
          <a:p>
            <a:r>
              <a:rPr lang="en-US" dirty="0"/>
              <a:t>   x = x + 1;</a:t>
            </a:r>
          </a:p>
          <a:p>
            <a:r>
              <a:rPr lang="en-US" dirty="0"/>
              <a:t>  </a:t>
            </a:r>
            <a:r>
              <a:rPr lang="en-IL" dirty="0"/>
              <a:t>…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(“%d”, x);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2725" y="1958141"/>
            <a:ext cx="3040982" cy="49398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foo():</a:t>
            </a:r>
          </a:p>
          <a:p>
            <a:r>
              <a:rPr lang="en-US" sz="1500" dirty="0"/>
              <a:t>        push    </a:t>
            </a:r>
            <a:r>
              <a:rPr lang="en-US" sz="1500" dirty="0" err="1"/>
              <a:t>rbp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rbp</a:t>
            </a:r>
            <a:r>
              <a:rPr lang="en-US" sz="1500" dirty="0"/>
              <a:t>, </a:t>
            </a:r>
            <a:r>
              <a:rPr lang="en-US" sz="1500" dirty="0" err="1"/>
              <a:t>rsp</a:t>
            </a:r>
            <a:endParaRPr lang="en-US" sz="1500" dirty="0"/>
          </a:p>
          <a:p>
            <a:r>
              <a:rPr lang="en-US" sz="1500" dirty="0"/>
              <a:t>        sub     </a:t>
            </a:r>
            <a:r>
              <a:rPr lang="en-US" sz="1500" dirty="0" err="1"/>
              <a:t>rsp</a:t>
            </a:r>
            <a:r>
              <a:rPr lang="en-US" sz="1500" dirty="0"/>
              <a:t>, 16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DWORD PTR [rbp-4], 1</a:t>
            </a:r>
          </a:p>
          <a:p>
            <a:r>
              <a:rPr lang="en-US" sz="1500" dirty="0"/>
              <a:t>        add     DWORD PTR [rbp-4], 1</a:t>
            </a:r>
          </a:p>
          <a:p>
            <a:r>
              <a:rPr lang="en-US" sz="1500" dirty="0"/>
              <a:t>        add     DWORD PTR [rbp-4], 1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eax</a:t>
            </a:r>
            <a:r>
              <a:rPr lang="en-US" sz="1500" dirty="0"/>
              <a:t>, DWORD PTR [rbp-4]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esi</a:t>
            </a:r>
            <a:r>
              <a:rPr lang="en-US" sz="1500" dirty="0"/>
              <a:t>, </a:t>
            </a:r>
            <a:r>
              <a:rPr lang="en-US" sz="1500" dirty="0" err="1"/>
              <a:t>eax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edi</a:t>
            </a:r>
            <a:r>
              <a:rPr lang="en-US" sz="1500" dirty="0"/>
              <a:t>, OFFSET FLAT:.LC1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eax</a:t>
            </a:r>
            <a:r>
              <a:rPr lang="en-US" sz="1500" dirty="0"/>
              <a:t>, 0</a:t>
            </a:r>
          </a:p>
          <a:p>
            <a:r>
              <a:rPr lang="en-US" sz="1500" dirty="0"/>
              <a:t>        call    </a:t>
            </a:r>
            <a:r>
              <a:rPr lang="en-US" sz="1500" dirty="0" err="1"/>
              <a:t>printf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nop</a:t>
            </a:r>
            <a:endParaRPr lang="en-US" sz="1500" dirty="0"/>
          </a:p>
          <a:p>
            <a:r>
              <a:rPr lang="en-US" sz="1500" dirty="0"/>
              <a:t>        leave</a:t>
            </a:r>
          </a:p>
          <a:p>
            <a:r>
              <a:rPr lang="en-US" sz="1500" dirty="0"/>
              <a:t>        ret</a:t>
            </a:r>
          </a:p>
          <a:p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6039856" y="1958140"/>
            <a:ext cx="3040982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foo():</a:t>
            </a:r>
          </a:p>
          <a:p>
            <a:r>
              <a:rPr lang="en-US" sz="1500" dirty="0"/>
              <a:t>        push    </a:t>
            </a:r>
            <a:r>
              <a:rPr lang="en-US" sz="1500" dirty="0" err="1"/>
              <a:t>rbp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rbp</a:t>
            </a:r>
            <a:r>
              <a:rPr lang="en-US" sz="1500" dirty="0"/>
              <a:t>, </a:t>
            </a:r>
            <a:r>
              <a:rPr lang="en-US" sz="1500" dirty="0" err="1"/>
              <a:t>rsp</a:t>
            </a:r>
            <a:endParaRPr lang="en-US" sz="1500" dirty="0"/>
          </a:p>
          <a:p>
            <a:r>
              <a:rPr lang="en-US" sz="1500" dirty="0"/>
              <a:t>        sub     </a:t>
            </a:r>
            <a:r>
              <a:rPr lang="en-US" sz="1500" dirty="0" err="1"/>
              <a:t>rsp</a:t>
            </a:r>
            <a:r>
              <a:rPr lang="en-US" sz="1500" dirty="0"/>
              <a:t>, 16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eax</a:t>
            </a:r>
            <a:r>
              <a:rPr lang="en-US" sz="1500" dirty="0"/>
              <a:t>, 1</a:t>
            </a:r>
          </a:p>
          <a:p>
            <a:r>
              <a:rPr lang="en-US" sz="1500" dirty="0"/>
              <a:t>        add     </a:t>
            </a:r>
            <a:r>
              <a:rPr lang="en-US" sz="1500" dirty="0" err="1"/>
              <a:t>eax</a:t>
            </a:r>
            <a:r>
              <a:rPr lang="en-US" sz="1500" dirty="0"/>
              <a:t>, 1</a:t>
            </a:r>
          </a:p>
          <a:p>
            <a:r>
              <a:rPr lang="en-US" sz="1500" dirty="0"/>
              <a:t>        add     </a:t>
            </a:r>
            <a:r>
              <a:rPr lang="en-US" sz="1500" dirty="0" err="1"/>
              <a:t>eax</a:t>
            </a:r>
            <a:r>
              <a:rPr lang="en-US" sz="1500" dirty="0"/>
              <a:t>, 1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esi</a:t>
            </a:r>
            <a:r>
              <a:rPr lang="en-US" sz="1500" dirty="0"/>
              <a:t>, </a:t>
            </a:r>
            <a:r>
              <a:rPr lang="en-US" sz="1500" dirty="0" err="1"/>
              <a:t>eax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edi</a:t>
            </a:r>
            <a:r>
              <a:rPr lang="en-US" sz="1500" dirty="0"/>
              <a:t>, OFFSET FLAT:.LC1</a:t>
            </a:r>
          </a:p>
          <a:p>
            <a:r>
              <a:rPr lang="en-US" sz="1500" dirty="0"/>
              <a:t>        </a:t>
            </a:r>
            <a:r>
              <a:rPr lang="en-US" sz="1500" dirty="0" err="1"/>
              <a:t>mov</a:t>
            </a:r>
            <a:r>
              <a:rPr lang="en-US" sz="1500" dirty="0"/>
              <a:t>     </a:t>
            </a:r>
            <a:r>
              <a:rPr lang="en-US" sz="1500" dirty="0" err="1"/>
              <a:t>eax</a:t>
            </a:r>
            <a:r>
              <a:rPr lang="en-US" sz="1500" dirty="0"/>
              <a:t>, 0</a:t>
            </a:r>
          </a:p>
          <a:p>
            <a:r>
              <a:rPr lang="en-US" sz="1500" dirty="0"/>
              <a:t>        call    </a:t>
            </a:r>
            <a:r>
              <a:rPr lang="en-US" sz="1500" dirty="0" err="1"/>
              <a:t>printf</a:t>
            </a:r>
            <a:endParaRPr lang="en-US" sz="1500" dirty="0"/>
          </a:p>
          <a:p>
            <a:r>
              <a:rPr lang="en-US" sz="1500" dirty="0"/>
              <a:t>        </a:t>
            </a:r>
            <a:r>
              <a:rPr lang="en-US" sz="1500" dirty="0" err="1"/>
              <a:t>nop</a:t>
            </a:r>
            <a:endParaRPr lang="en-US" sz="1500" dirty="0"/>
          </a:p>
          <a:p>
            <a:r>
              <a:rPr lang="en-US" sz="1500" dirty="0"/>
              <a:t>        leave</a:t>
            </a:r>
          </a:p>
          <a:p>
            <a:r>
              <a:rPr lang="en-US" sz="1500" dirty="0"/>
              <a:t>        ret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8120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9258" y="1042988"/>
            <a:ext cx="5841206" cy="648891"/>
          </a:xfrm>
          <a:noFill/>
        </p:spPr>
        <p:txBody>
          <a:bodyPr/>
          <a:lstStyle/>
          <a:p>
            <a:r>
              <a:rPr lang="en-US" altLang="he-IL" sz="2700"/>
              <a:t>Caller-Save and Callee-Save Registers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564" y="1809750"/>
            <a:ext cx="6893468" cy="38826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he-IL" dirty="0" err="1">
                <a:solidFill>
                  <a:srgbClr val="F02E00"/>
                </a:solidFill>
              </a:rPr>
              <a:t>callee</a:t>
            </a:r>
            <a:r>
              <a:rPr lang="en-US" altLang="he-IL" dirty="0">
                <a:solidFill>
                  <a:srgbClr val="F02E00"/>
                </a:solidFill>
              </a:rPr>
              <a:t>-save-registers </a:t>
            </a:r>
            <a:r>
              <a:rPr lang="en-US" altLang="he-IL" dirty="0"/>
              <a:t>(MIPS </a:t>
            </a:r>
            <a:r>
              <a:rPr lang="en-US" altLang="he-IL" dirty="0" smtClean="0"/>
              <a:t>16-23, X86 r12-15, </a:t>
            </a:r>
            <a:r>
              <a:rPr lang="en-US" altLang="he-IL" dirty="0" err="1" smtClean="0"/>
              <a:t>rbp</a:t>
            </a:r>
            <a:r>
              <a:rPr lang="en-US" altLang="he-IL" dirty="0" smtClean="0"/>
              <a:t>, </a:t>
            </a:r>
            <a:r>
              <a:rPr lang="en-US" altLang="he-IL" dirty="0" err="1" smtClean="0"/>
              <a:t>rsp</a:t>
            </a:r>
            <a:r>
              <a:rPr lang="en-US" altLang="he-IL" dirty="0" smtClean="0"/>
              <a:t>)</a:t>
            </a:r>
            <a:endParaRPr lang="en-US" altLang="he-IL" dirty="0"/>
          </a:p>
          <a:p>
            <a:pPr lvl="1">
              <a:lnSpc>
                <a:spcPct val="90000"/>
              </a:lnSpc>
            </a:pPr>
            <a:r>
              <a:rPr lang="en-US" altLang="he-IL" dirty="0"/>
              <a:t> Saved by the </a:t>
            </a:r>
            <a:r>
              <a:rPr lang="en-US" altLang="he-IL" dirty="0" err="1"/>
              <a:t>callee</a:t>
            </a:r>
            <a:r>
              <a:rPr lang="en-US" altLang="he-IL" dirty="0"/>
              <a:t> when modified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 Values are automatically </a:t>
            </a:r>
            <a:r>
              <a:rPr lang="en-US" altLang="he-IL" dirty="0">
                <a:solidFill>
                  <a:srgbClr val="FF0000"/>
                </a:solidFill>
              </a:rPr>
              <a:t>preserved</a:t>
            </a:r>
            <a:r>
              <a:rPr lang="en-US" altLang="he-IL" dirty="0"/>
              <a:t> across </a:t>
            </a:r>
            <a:r>
              <a:rPr lang="en-US" altLang="he-IL" dirty="0" smtClean="0"/>
              <a:t>calls</a:t>
            </a:r>
            <a:endParaRPr lang="en-US" altLang="he-IL" dirty="0"/>
          </a:p>
          <a:p>
            <a:pPr>
              <a:lnSpc>
                <a:spcPct val="90000"/>
              </a:lnSpc>
            </a:pPr>
            <a:r>
              <a:rPr lang="en-US" altLang="he-IL" dirty="0">
                <a:solidFill>
                  <a:srgbClr val="F02E00"/>
                </a:solidFill>
              </a:rPr>
              <a:t>caller-save-registers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Saved by the caller when needed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Values are not automatically preserved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Usually the architecture defines caller-save and </a:t>
            </a:r>
            <a:r>
              <a:rPr lang="en-US" altLang="he-IL" dirty="0" err="1"/>
              <a:t>callee</a:t>
            </a:r>
            <a:r>
              <a:rPr lang="en-US" altLang="he-IL" dirty="0"/>
              <a:t>-save registers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Separate compilation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Interoperability between code produced by different compilers/languages 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But compilers can decide when to use </a:t>
            </a:r>
            <a:r>
              <a:rPr lang="en-US" altLang="he-IL" dirty="0" err="1"/>
              <a:t>calller</a:t>
            </a:r>
            <a:r>
              <a:rPr lang="en-US" altLang="he-IL" dirty="0"/>
              <a:t>/</a:t>
            </a:r>
            <a:r>
              <a:rPr lang="en-US" altLang="he-IL" dirty="0" err="1"/>
              <a:t>callee</a:t>
            </a:r>
            <a:r>
              <a:rPr lang="en-US" altLang="he-IL" dirty="0"/>
              <a:t> registers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2400">
              <a:solidFill>
                <a:schemeClr val="tx1"/>
              </a:solidFill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B07800A-E5B4-443A-947D-103CE05272FF}" type="slidenum">
              <a:rPr lang="he-IL" altLang="en-US" sz="1050">
                <a:solidFill>
                  <a:schemeClr val="tx1"/>
                </a:solidFill>
              </a:rPr>
              <a:pPr/>
              <a:t>65</a:t>
            </a:fld>
            <a:endParaRPr lang="en-US" altLang="en-US" sz="10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X86lite </a:t>
            </a:r>
            <a:r>
              <a:rPr lang="en-US" b="1" dirty="0" smtClean="0"/>
              <a:t>Registers: </a:t>
            </a:r>
            <a:r>
              <a:rPr lang="en-US" dirty="0"/>
              <a:t>16 64-bit registers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64243" y="1885950"/>
          <a:ext cx="6454107" cy="326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43">
                  <a:extLst>
                    <a:ext uri="{9D8B030D-6E8A-4147-A177-3AD203B41FA5}">
                      <a16:colId xmlns:a16="http://schemas.microsoft.com/office/drawing/2014/main" val="29019805"/>
                    </a:ext>
                  </a:extLst>
                </a:gridCol>
                <a:gridCol w="3647370">
                  <a:extLst>
                    <a:ext uri="{9D8B030D-6E8A-4147-A177-3AD203B41FA5}">
                      <a16:colId xmlns:a16="http://schemas.microsoft.com/office/drawing/2014/main" val="3576624632"/>
                    </a:ext>
                  </a:extLst>
                </a:gridCol>
                <a:gridCol w="1647594">
                  <a:extLst>
                    <a:ext uri="{9D8B030D-6E8A-4147-A177-3AD203B41FA5}">
                      <a16:colId xmlns:a16="http://schemas.microsoft.com/office/drawing/2014/main" val="3764492156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register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usage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Callee</a:t>
                      </a:r>
                      <a:r>
                        <a:rPr lang="en-US" sz="1500" baseline="0" dirty="0" smtClean="0"/>
                        <a:t> save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769547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rax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purpose accumulator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869442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rbx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register, pointer to data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524285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rcx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counter register for strings &amp; loops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383423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rdx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register for I/O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894595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rsi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a-DK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pointer register, string source register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347289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rdi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pointer register, string destination register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33603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rbp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pointer, points to the stack frame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028923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rsp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pointer, points to the top of the stack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126711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r08-r11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General purpose</a:t>
                      </a:r>
                      <a:r>
                        <a:rPr lang="en-US" sz="1500" baseline="0" dirty="0" smtClean="0"/>
                        <a:t> registers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768757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r12-15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General purpose</a:t>
                      </a:r>
                      <a:r>
                        <a:rPr lang="en-US" sz="1500" baseline="0" dirty="0" smtClean="0"/>
                        <a:t> registers</a:t>
                      </a:r>
                      <a:endParaRPr lang="en-US" sz="15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455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0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9010" y="857250"/>
            <a:ext cx="5829300" cy="857250"/>
          </a:xfrm>
          <a:noFill/>
        </p:spPr>
        <p:txBody>
          <a:bodyPr/>
          <a:lstStyle/>
          <a:p>
            <a:r>
              <a:rPr lang="en-US" altLang="he-IL" sz="2400" dirty="0"/>
              <a:t>Using Liveness Information</a:t>
            </a:r>
          </a:p>
        </p:txBody>
      </p:sp>
      <p:sp>
        <p:nvSpPr>
          <p:cNvPr id="25626" name="Oval 5"/>
          <p:cNvSpPr>
            <a:spLocks noChangeArrowheads="1"/>
          </p:cNvSpPr>
          <p:nvPr/>
        </p:nvSpPr>
        <p:spPr bwMode="auto">
          <a:xfrm>
            <a:off x="5300663" y="2193131"/>
            <a:ext cx="744141" cy="74414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5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27" name="Oval 6"/>
          <p:cNvSpPr>
            <a:spLocks noChangeArrowheads="1"/>
          </p:cNvSpPr>
          <p:nvPr/>
        </p:nvSpPr>
        <p:spPr bwMode="auto">
          <a:xfrm>
            <a:off x="7053263" y="2193131"/>
            <a:ext cx="744141" cy="74414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5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628" name="Oval 7"/>
          <p:cNvSpPr>
            <a:spLocks noChangeArrowheads="1"/>
          </p:cNvSpPr>
          <p:nvPr/>
        </p:nvSpPr>
        <p:spPr bwMode="auto">
          <a:xfrm>
            <a:off x="6178154" y="3525441"/>
            <a:ext cx="744141" cy="74414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50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5629" name="AutoShape 8"/>
          <p:cNvCxnSpPr>
            <a:cxnSpLocks noChangeShapeType="1"/>
            <a:stCxn id="25626" idx="5"/>
            <a:endCxn id="25628" idx="0"/>
          </p:cNvCxnSpPr>
          <p:nvPr/>
        </p:nvCxnSpPr>
        <p:spPr bwMode="auto">
          <a:xfrm>
            <a:off x="5935266" y="2842023"/>
            <a:ext cx="615554" cy="66913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0" name="AutoShape 9"/>
          <p:cNvCxnSpPr>
            <a:cxnSpLocks noChangeShapeType="1"/>
            <a:stCxn id="25627" idx="3"/>
            <a:endCxn id="25628" idx="0"/>
          </p:cNvCxnSpPr>
          <p:nvPr/>
        </p:nvCxnSpPr>
        <p:spPr bwMode="auto">
          <a:xfrm flipH="1">
            <a:off x="6550819" y="2842023"/>
            <a:ext cx="611981" cy="66913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050">
                <a:solidFill>
                  <a:schemeClr val="tx1"/>
                </a:solidFill>
              </a:rPr>
              <a:pPr/>
              <a:t>67</a:t>
            </a:fld>
            <a:endParaRPr lang="en-US" altLang="en-US" sz="105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90650" y="2014538"/>
            <a:ext cx="1133475" cy="559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500" dirty="0">
                <a:solidFill>
                  <a:schemeClr val="bg1"/>
                </a:solidFill>
              </a:rPr>
              <a:t>a </a:t>
            </a:r>
            <a:r>
              <a:rPr lang="en-IL" altLang="en-US" sz="15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5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52525" y="2752725"/>
            <a:ext cx="1647825" cy="163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500" dirty="0">
                <a:solidFill>
                  <a:schemeClr val="bg1"/>
                </a:solidFill>
              </a:rPr>
              <a:t>b </a:t>
            </a:r>
            <a:r>
              <a:rPr lang="en-IL" altLang="en-US" sz="15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500" dirty="0">
                <a:solidFill>
                  <a:schemeClr val="bg1"/>
                </a:solidFill>
              </a:rPr>
              <a:t> a + 1</a:t>
            </a:r>
            <a:endParaRPr lang="he-IL" altLang="en-US" sz="1500" dirty="0">
              <a:solidFill>
                <a:schemeClr val="bg1"/>
              </a:solidFill>
            </a:endParaRPr>
          </a:p>
          <a:p>
            <a:r>
              <a:rPr lang="en-US" altLang="en-US" sz="1500" dirty="0">
                <a:solidFill>
                  <a:schemeClr val="bg1"/>
                </a:solidFill>
              </a:rPr>
              <a:t>b</a:t>
            </a:r>
            <a:r>
              <a:rPr lang="en-IL" altLang="en-US" sz="15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500" dirty="0">
                <a:solidFill>
                  <a:schemeClr val="bg1"/>
                </a:solidFill>
              </a:rPr>
              <a:t> a + 1</a:t>
            </a:r>
          </a:p>
          <a:p>
            <a:endParaRPr lang="he-IL" altLang="en-US" sz="1500" dirty="0">
              <a:solidFill>
                <a:schemeClr val="bg1"/>
              </a:solidFill>
            </a:endParaRPr>
          </a:p>
          <a:p>
            <a:r>
              <a:rPr lang="en-US" altLang="en-US" sz="1500" dirty="0">
                <a:solidFill>
                  <a:schemeClr val="bg1"/>
                </a:solidFill>
              </a:rPr>
              <a:t>c </a:t>
            </a:r>
            <a:r>
              <a:rPr lang="en-IL" altLang="en-US" sz="15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500" dirty="0">
                <a:solidFill>
                  <a:schemeClr val="bg1"/>
                </a:solidFill>
              </a:rPr>
              <a:t> c + b</a:t>
            </a:r>
          </a:p>
          <a:p>
            <a:r>
              <a:rPr lang="en-US" altLang="en-US" sz="1500" dirty="0">
                <a:solidFill>
                  <a:schemeClr val="bg1"/>
                </a:solidFill>
              </a:rPr>
              <a:t/>
            </a:r>
            <a:br>
              <a:rPr lang="en-US" altLang="en-US" sz="1500" dirty="0">
                <a:solidFill>
                  <a:schemeClr val="bg1"/>
                </a:solidFill>
              </a:rPr>
            </a:br>
            <a:r>
              <a:rPr lang="en-US" altLang="en-US" sz="1500" dirty="0">
                <a:solidFill>
                  <a:schemeClr val="bg1"/>
                </a:solidFill>
              </a:rPr>
              <a:t>a </a:t>
            </a:r>
            <a:r>
              <a:rPr lang="en-IL" altLang="en-US" sz="15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500" dirty="0">
                <a:solidFill>
                  <a:schemeClr val="bg1"/>
                </a:solidFill>
              </a:rPr>
              <a:t> b * 2</a:t>
            </a:r>
          </a:p>
          <a:p>
            <a:endParaRPr lang="he-IL" altLang="en-US" sz="1500" dirty="0">
              <a:solidFill>
                <a:schemeClr val="bg1"/>
              </a:solidFill>
            </a:endParaRPr>
          </a:p>
          <a:p>
            <a:r>
              <a:rPr lang="en-US" altLang="en-US" sz="1500" dirty="0">
                <a:solidFill>
                  <a:schemeClr val="bg1"/>
                </a:solidFill>
              </a:rPr>
              <a:t>if c &lt; N </a:t>
            </a:r>
            <a:r>
              <a:rPr lang="en-US" altLang="en-US" sz="1500" dirty="0" err="1">
                <a:solidFill>
                  <a:schemeClr val="bg1"/>
                </a:solidFill>
              </a:rPr>
              <a:t>goto</a:t>
            </a:r>
            <a:r>
              <a:rPr lang="en-US" altLang="en-US" sz="15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15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09700" y="4719638"/>
            <a:ext cx="1133475" cy="559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500" dirty="0">
                <a:solidFill>
                  <a:schemeClr val="bg1"/>
                </a:solidFill>
              </a:rPr>
              <a:t>return c</a:t>
            </a: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1957388" y="2574131"/>
            <a:ext cx="19050" cy="347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1976438" y="4385295"/>
            <a:ext cx="0" cy="334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483519" y="3414713"/>
            <a:ext cx="985838" cy="9525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14575" y="171926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{c}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62125" y="2966591"/>
            <a:ext cx="82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</a:t>
            </a:r>
            <a:r>
              <a:rPr lang="en-US" b="1" dirty="0" err="1">
                <a:solidFill>
                  <a:srgbClr val="FF0000"/>
                </a:solidFill>
              </a:rPr>
              <a:t>c,b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4531" y="3392835"/>
            <a:ext cx="82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</a:t>
            </a:r>
            <a:r>
              <a:rPr lang="en-US" b="1" dirty="0" err="1">
                <a:solidFill>
                  <a:srgbClr val="FF0000"/>
                </a:solidFill>
              </a:rPr>
              <a:t>c,b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02619" y="3830018"/>
            <a:ext cx="82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</a:t>
            </a:r>
            <a:r>
              <a:rPr lang="en-US" b="1" dirty="0" err="1">
                <a:solidFill>
                  <a:srgbClr val="FF0000"/>
                </a:solidFill>
              </a:rPr>
              <a:t>c,a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64531" y="4373389"/>
            <a:ext cx="82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{c}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98514" y="2431442"/>
            <a:ext cx="65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{</a:t>
            </a:r>
            <a:r>
              <a:rPr lang="en-US" b="1" dirty="0" err="1">
                <a:solidFill>
                  <a:srgbClr val="FF0000"/>
                </a:solidFill>
              </a:rPr>
              <a:t>c,a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48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965599"/>
            <a:ext cx="7743825" cy="392906"/>
          </a:xfrm>
          <a:noFill/>
        </p:spPr>
        <p:txBody>
          <a:bodyPr>
            <a:normAutofit fontScale="90000"/>
          </a:bodyPr>
          <a:lstStyle/>
          <a:p>
            <a:r>
              <a:rPr lang="en-US" altLang="he-IL" sz="2100" dirty="0"/>
              <a:t>A Complete Example (Andrew Appel) https://www.cs.princeton.edu/~appel/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839642" y="1682355"/>
            <a:ext cx="19883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srgbClr val="F02E00"/>
                </a:solidFill>
                <a:cs typeface="+mn-cs"/>
              </a:rPr>
              <a:t>r1, r2	caller save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srgbClr val="F02E00"/>
                </a:solidFill>
                <a:cs typeface="+mn-cs"/>
              </a:rPr>
              <a:t>r3  	 callee-save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DFD5E81-227F-46DB-814A-B3BBEBEC0969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68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3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141" y="857251"/>
            <a:ext cx="5829300" cy="531019"/>
          </a:xfrm>
          <a:noFill/>
        </p:spPr>
        <p:txBody>
          <a:bodyPr/>
          <a:lstStyle/>
          <a:p>
            <a:r>
              <a:rPr lang="en-US" altLang="he-IL" sz="2400"/>
              <a:t>Graph Coloring with Coalescing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869406" y="1532335"/>
            <a:ext cx="4114800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Build: Construct the interference graph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61036" y="2045494"/>
            <a:ext cx="4755356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Simplify: Recursively remove non MOVE nodes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 with less than K neighbors; Push removed nodes into stack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47939" y="4160044"/>
            <a:ext cx="4755356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Potential-Spill: Spill some nodes and remove nodes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Push removed nodes into stack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549130" y="5006579"/>
            <a:ext cx="4755356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Select: Assign actual registers (from simplify/spill stack)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94335" y="5674519"/>
            <a:ext cx="5289947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Actual-Spill: Spill some potential spills and repeat the process</a:t>
            </a:r>
          </a:p>
        </p:txBody>
      </p:sp>
      <p:cxnSp>
        <p:nvCxnSpPr>
          <p:cNvPr id="44040" name="AutoShape 8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>
            <a:off x="4926807" y="1819320"/>
            <a:ext cx="11908" cy="2261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1" name="AutoShape 9"/>
          <p:cNvCxnSpPr>
            <a:cxnSpLocks noChangeShapeType="1"/>
            <a:stCxn id="44037" idx="2"/>
            <a:endCxn id="44038" idx="0"/>
          </p:cNvCxnSpPr>
          <p:nvPr/>
        </p:nvCxnSpPr>
        <p:spPr bwMode="auto">
          <a:xfrm>
            <a:off x="4925617" y="4690959"/>
            <a:ext cx="1191" cy="31562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2" name="AutoShape 10"/>
          <p:cNvCxnSpPr>
            <a:cxnSpLocks noChangeShapeType="1"/>
            <a:stCxn id="44038" idx="2"/>
            <a:endCxn id="44039" idx="0"/>
          </p:cNvCxnSpPr>
          <p:nvPr/>
        </p:nvCxnSpPr>
        <p:spPr bwMode="auto">
          <a:xfrm>
            <a:off x="4926808" y="5324430"/>
            <a:ext cx="12500" cy="35008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3" name="AutoShape 11"/>
          <p:cNvCxnSpPr>
            <a:cxnSpLocks noChangeShapeType="1"/>
            <a:stCxn id="44037" idx="1"/>
            <a:endCxn id="44036" idx="1"/>
          </p:cNvCxnSpPr>
          <p:nvPr/>
        </p:nvCxnSpPr>
        <p:spPr bwMode="auto">
          <a:xfrm rot="10800000" flipH="1">
            <a:off x="2533651" y="2380060"/>
            <a:ext cx="13097" cy="2114550"/>
          </a:xfrm>
          <a:prstGeom prst="curvedConnector3">
            <a:avLst>
              <a:gd name="adj1" fmla="val -572727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7315201" y="2194665"/>
            <a:ext cx="184731" cy="323165"/>
          </a:xfrm>
          <a:prstGeom prst="curvedLeftArrow">
            <a:avLst>
              <a:gd name="adj1" fmla="val 35455"/>
              <a:gd name="adj2" fmla="val 70909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 sz="1500">
              <a:solidFill>
                <a:prstClr val="white"/>
              </a:solidFill>
              <a:cs typeface="+mn-cs"/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7334251" y="5039068"/>
            <a:ext cx="232172" cy="323165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 sz="1500">
              <a:solidFill>
                <a:prstClr val="white"/>
              </a:solidFill>
              <a:cs typeface="+mn-cs"/>
            </a:endParaRPr>
          </a:p>
        </p:txBody>
      </p:sp>
      <p:cxnSp>
        <p:nvCxnSpPr>
          <p:cNvPr id="44046" name="AutoShape 14"/>
          <p:cNvCxnSpPr>
            <a:cxnSpLocks noChangeShapeType="1"/>
            <a:stCxn id="44039" idx="1"/>
            <a:endCxn id="44035" idx="1"/>
          </p:cNvCxnSpPr>
          <p:nvPr/>
        </p:nvCxnSpPr>
        <p:spPr bwMode="auto">
          <a:xfrm rot="10800000" flipH="1">
            <a:off x="2294335" y="1675829"/>
            <a:ext cx="575072" cy="4148732"/>
          </a:xfrm>
          <a:prstGeom prst="curvedConnector3">
            <a:avLst>
              <a:gd name="adj1" fmla="val -2981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546749" y="2853928"/>
            <a:ext cx="4755356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Coalesce: Conservatively merge unconstrained MOV related nodes with fewer that K “heavy” neighbors </a:t>
            </a:r>
          </a:p>
        </p:txBody>
      </p:sp>
      <p:cxnSp>
        <p:nvCxnSpPr>
          <p:cNvPr id="44048" name="AutoShape 16"/>
          <p:cNvCxnSpPr>
            <a:cxnSpLocks noChangeShapeType="1"/>
            <a:stCxn id="44047" idx="1"/>
            <a:endCxn id="44036" idx="1"/>
          </p:cNvCxnSpPr>
          <p:nvPr/>
        </p:nvCxnSpPr>
        <p:spPr bwMode="auto">
          <a:xfrm rot="10800000" flipH="1">
            <a:off x="2532460" y="2380060"/>
            <a:ext cx="14288" cy="751284"/>
          </a:xfrm>
          <a:prstGeom prst="curvedConnector3">
            <a:avLst>
              <a:gd name="adj1" fmla="val -11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174081" y="3633788"/>
            <a:ext cx="5511404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Freeze: Give-Up Coalescing on some low-degree MOV related nodes</a:t>
            </a:r>
          </a:p>
        </p:txBody>
      </p:sp>
      <p:cxnSp>
        <p:nvCxnSpPr>
          <p:cNvPr id="44050" name="AutoShape 18"/>
          <p:cNvCxnSpPr>
            <a:cxnSpLocks noChangeShapeType="1"/>
            <a:stCxn id="44049" idx="1"/>
            <a:endCxn id="44036" idx="1"/>
          </p:cNvCxnSpPr>
          <p:nvPr/>
        </p:nvCxnSpPr>
        <p:spPr bwMode="auto">
          <a:xfrm rot="10800000" flipH="1">
            <a:off x="2159794" y="2380061"/>
            <a:ext cx="386954" cy="1416844"/>
          </a:xfrm>
          <a:prstGeom prst="curvedConnector3">
            <a:avLst>
              <a:gd name="adj1" fmla="val -4061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9"/>
          <p:cNvCxnSpPr>
            <a:cxnSpLocks noChangeShapeType="1"/>
            <a:stCxn id="44036" idx="2"/>
            <a:endCxn id="44047" idx="0"/>
          </p:cNvCxnSpPr>
          <p:nvPr/>
        </p:nvCxnSpPr>
        <p:spPr bwMode="auto">
          <a:xfrm flipH="1">
            <a:off x="4924426" y="2576409"/>
            <a:ext cx="14288" cy="27752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20"/>
          <p:cNvCxnSpPr>
            <a:cxnSpLocks noChangeShapeType="1"/>
            <a:stCxn id="44047" idx="2"/>
            <a:endCxn id="44049" idx="0"/>
          </p:cNvCxnSpPr>
          <p:nvPr/>
        </p:nvCxnSpPr>
        <p:spPr bwMode="auto">
          <a:xfrm>
            <a:off x="4924426" y="3384843"/>
            <a:ext cx="5357" cy="2489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21"/>
          <p:cNvCxnSpPr>
            <a:cxnSpLocks noChangeShapeType="1"/>
            <a:stCxn id="44049" idx="2"/>
            <a:endCxn id="44037" idx="0"/>
          </p:cNvCxnSpPr>
          <p:nvPr/>
        </p:nvCxnSpPr>
        <p:spPr bwMode="auto">
          <a:xfrm flipH="1">
            <a:off x="4925617" y="3933870"/>
            <a:ext cx="4166" cy="2261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4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DFD837F-B742-4E8E-AFF3-FDD3626C71CC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69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9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Lexical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Based on regular expressions and automata theory</a:t>
            </a:r>
          </a:p>
          <a:p>
            <a:r>
              <a:rPr lang="en-US" sz="3200" dirty="0" smtClean="0"/>
              <a:t>Excellent open source tools LEX/FLEX/JLEX/</a:t>
            </a:r>
            <a:r>
              <a:rPr lang="en-IL" sz="3200" dirty="0" smtClean="0"/>
              <a:t>…</a:t>
            </a:r>
            <a:endParaRPr lang="en-US" sz="3200" dirty="0" smtClean="0"/>
          </a:p>
          <a:p>
            <a:r>
              <a:rPr lang="en-US" sz="3200" dirty="0" smtClean="0"/>
              <a:t>Some tricky implementation tricks</a:t>
            </a:r>
          </a:p>
          <a:p>
            <a:pPr lvl="1"/>
            <a:r>
              <a:rPr lang="en-US" sz="2800" dirty="0" smtClean="0"/>
              <a:t>Input buffering</a:t>
            </a:r>
          </a:p>
          <a:p>
            <a:pPr lvl="1"/>
            <a:r>
              <a:rPr lang="en-US" sz="2800" dirty="0" smtClean="0"/>
              <a:t>Maintain state in program counter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7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3434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965599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A Complete Example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39642" y="1682355"/>
            <a:ext cx="19883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srgbClr val="F02E00"/>
                </a:solidFill>
                <a:cs typeface="+mn-cs"/>
              </a:rPr>
              <a:t>r1, r2	caller save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srgbClr val="F02E00"/>
                </a:solidFill>
                <a:cs typeface="+mn-cs"/>
              </a:rPr>
              <a:t>r3  	 callee-save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635637" y="1316214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use{r3}  def{c}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635637" y="1799607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use{r1}  def{a}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630827" y="2283001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use{r2}  def{b}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702962" y="2766395"/>
            <a:ext cx="114326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use{}  def{d}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668110" y="3249789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use{a}  def{e}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571930" y="3734373"/>
            <a:ext cx="140294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use{d, b}  def{d}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668110" y="4217767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def{e}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5706582" y="4701161"/>
            <a:ext cx="1133644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def{}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5629637" y="5184555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use{d}  def{r1}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635637" y="5669139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use{c}  def{r3}</a:t>
            </a:r>
          </a:p>
        </p:txBody>
      </p:sp>
      <p:cxnSp>
        <p:nvCxnSpPr>
          <p:cNvPr id="45072" name="AutoShape 16"/>
          <p:cNvCxnSpPr>
            <a:cxnSpLocks noChangeShapeType="1"/>
            <a:stCxn id="45062" idx="2"/>
            <a:endCxn id="45063" idx="0"/>
          </p:cNvCxnSpPr>
          <p:nvPr/>
        </p:nvCxnSpPr>
        <p:spPr bwMode="auto">
          <a:xfrm>
            <a:off x="6274594" y="1632347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17"/>
          <p:cNvCxnSpPr>
            <a:cxnSpLocks noChangeShapeType="1"/>
            <a:stCxn id="45063" idx="2"/>
            <a:endCxn id="45064" idx="0"/>
          </p:cNvCxnSpPr>
          <p:nvPr/>
        </p:nvCxnSpPr>
        <p:spPr bwMode="auto">
          <a:xfrm>
            <a:off x="6274594" y="2115741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AutoShape 18"/>
          <p:cNvCxnSpPr>
            <a:cxnSpLocks noChangeShapeType="1"/>
            <a:stCxn id="45064" idx="2"/>
            <a:endCxn id="45065" idx="0"/>
          </p:cNvCxnSpPr>
          <p:nvPr/>
        </p:nvCxnSpPr>
        <p:spPr bwMode="auto">
          <a:xfrm>
            <a:off x="6274594" y="2599135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19"/>
          <p:cNvCxnSpPr>
            <a:cxnSpLocks noChangeShapeType="1"/>
            <a:stCxn id="45065" idx="2"/>
            <a:endCxn id="45066" idx="0"/>
          </p:cNvCxnSpPr>
          <p:nvPr/>
        </p:nvCxnSpPr>
        <p:spPr bwMode="auto">
          <a:xfrm flipH="1">
            <a:off x="6273405" y="3082529"/>
            <a:ext cx="119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20"/>
          <p:cNvCxnSpPr>
            <a:cxnSpLocks noChangeShapeType="1"/>
            <a:endCxn id="45067" idx="0"/>
          </p:cNvCxnSpPr>
          <p:nvPr/>
        </p:nvCxnSpPr>
        <p:spPr bwMode="auto">
          <a:xfrm flipH="1">
            <a:off x="6273403" y="3600451"/>
            <a:ext cx="13097" cy="11787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21"/>
          <p:cNvCxnSpPr>
            <a:cxnSpLocks noChangeShapeType="1"/>
            <a:stCxn id="45067" idx="2"/>
            <a:endCxn id="45068" idx="0"/>
          </p:cNvCxnSpPr>
          <p:nvPr/>
        </p:nvCxnSpPr>
        <p:spPr bwMode="auto">
          <a:xfrm>
            <a:off x="6273404" y="4050507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22"/>
          <p:cNvCxnSpPr>
            <a:cxnSpLocks noChangeShapeType="1"/>
            <a:stCxn id="45068" idx="2"/>
            <a:endCxn id="45069" idx="0"/>
          </p:cNvCxnSpPr>
          <p:nvPr/>
        </p:nvCxnSpPr>
        <p:spPr bwMode="auto">
          <a:xfrm>
            <a:off x="6273404" y="4533901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23"/>
          <p:cNvCxnSpPr>
            <a:cxnSpLocks noChangeShapeType="1"/>
            <a:stCxn id="45069" idx="2"/>
            <a:endCxn id="45070" idx="0"/>
          </p:cNvCxnSpPr>
          <p:nvPr/>
        </p:nvCxnSpPr>
        <p:spPr bwMode="auto">
          <a:xfrm>
            <a:off x="6273404" y="5017295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4"/>
          <p:cNvCxnSpPr>
            <a:cxnSpLocks noChangeShapeType="1"/>
            <a:stCxn id="45070" idx="2"/>
            <a:endCxn id="45071" idx="0"/>
          </p:cNvCxnSpPr>
          <p:nvPr/>
        </p:nvCxnSpPr>
        <p:spPr bwMode="auto">
          <a:xfrm>
            <a:off x="6273405" y="5500688"/>
            <a:ext cx="119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25"/>
          <p:cNvCxnSpPr>
            <a:cxnSpLocks noChangeShapeType="1"/>
            <a:stCxn id="45069" idx="1"/>
            <a:endCxn id="45067" idx="1"/>
          </p:cNvCxnSpPr>
          <p:nvPr/>
        </p:nvCxnSpPr>
        <p:spPr bwMode="auto">
          <a:xfrm rot="10800000">
            <a:off x="5573316" y="3885010"/>
            <a:ext cx="133350" cy="966788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0442" name="Text Box 26"/>
          <p:cNvSpPr txBox="1">
            <a:spLocks noChangeArrowheads="1"/>
          </p:cNvSpPr>
          <p:nvPr/>
        </p:nvSpPr>
        <p:spPr bwMode="auto">
          <a:xfrm>
            <a:off x="4707731" y="5613797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r3}</a:t>
            </a:r>
          </a:p>
        </p:txBody>
      </p:sp>
      <p:sp>
        <p:nvSpPr>
          <p:cNvPr id="700443" name="Text Box 27"/>
          <p:cNvSpPr txBox="1">
            <a:spLocks noChangeArrowheads="1"/>
          </p:cNvSpPr>
          <p:nvPr/>
        </p:nvSpPr>
        <p:spPr bwMode="auto">
          <a:xfrm>
            <a:off x="6500813" y="5410201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c}</a:t>
            </a:r>
          </a:p>
        </p:txBody>
      </p:sp>
      <p:sp>
        <p:nvSpPr>
          <p:cNvPr id="700444" name="Text Box 28"/>
          <p:cNvSpPr txBox="1">
            <a:spLocks noChangeArrowheads="1"/>
          </p:cNvSpPr>
          <p:nvPr/>
        </p:nvSpPr>
        <p:spPr bwMode="auto">
          <a:xfrm>
            <a:off x="6500813" y="4955382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d}</a:t>
            </a:r>
          </a:p>
        </p:txBody>
      </p:sp>
      <p:sp>
        <p:nvSpPr>
          <p:cNvPr id="700445" name="Text Box 29"/>
          <p:cNvSpPr txBox="1">
            <a:spLocks noChangeArrowheads="1"/>
          </p:cNvSpPr>
          <p:nvPr/>
        </p:nvSpPr>
        <p:spPr bwMode="auto">
          <a:xfrm>
            <a:off x="6500813" y="4467226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e}</a:t>
            </a:r>
          </a:p>
        </p:txBody>
      </p:sp>
      <p:sp>
        <p:nvSpPr>
          <p:cNvPr id="700446" name="Text Box 30"/>
          <p:cNvSpPr txBox="1">
            <a:spLocks noChangeArrowheads="1"/>
          </p:cNvSpPr>
          <p:nvPr/>
        </p:nvSpPr>
        <p:spPr bwMode="auto">
          <a:xfrm>
            <a:off x="6500813" y="3944541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e}</a:t>
            </a:r>
          </a:p>
        </p:txBody>
      </p:sp>
      <p:sp>
        <p:nvSpPr>
          <p:cNvPr id="45087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46D2EC45-6B8C-40DA-9FE9-BD2A0056F58C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70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1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965599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A Complete Example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5635637" y="1316214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use{r3}  def{c}</a:t>
            </a: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5635637" y="1799607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use{r1}  def{a}</a:t>
            </a: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5630827" y="2283001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use{r2}  def{b}</a:t>
            </a: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5702962" y="2766395"/>
            <a:ext cx="114326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use{}  def{d}</a:t>
            </a: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5668110" y="3249789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use{a}  def{e}</a:t>
            </a: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5571930" y="3734373"/>
            <a:ext cx="140294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use{d, b}  def{d}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5668110" y="4217767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def{e}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5706582" y="4701161"/>
            <a:ext cx="1133644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def{}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5629637" y="5184555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use{d}  def{r1}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5635637" y="5669139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use{c}  def{r3}</a:t>
            </a:r>
          </a:p>
        </p:txBody>
      </p:sp>
      <p:cxnSp>
        <p:nvCxnSpPr>
          <p:cNvPr id="46095" name="AutoShape 16"/>
          <p:cNvCxnSpPr>
            <a:cxnSpLocks noChangeShapeType="1"/>
            <a:stCxn id="46085" idx="2"/>
            <a:endCxn id="46086" idx="0"/>
          </p:cNvCxnSpPr>
          <p:nvPr/>
        </p:nvCxnSpPr>
        <p:spPr bwMode="auto">
          <a:xfrm>
            <a:off x="6274594" y="1632347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17"/>
          <p:cNvCxnSpPr>
            <a:cxnSpLocks noChangeShapeType="1"/>
            <a:stCxn id="46086" idx="2"/>
            <a:endCxn id="46087" idx="0"/>
          </p:cNvCxnSpPr>
          <p:nvPr/>
        </p:nvCxnSpPr>
        <p:spPr bwMode="auto">
          <a:xfrm>
            <a:off x="6274594" y="2115741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18"/>
          <p:cNvCxnSpPr>
            <a:cxnSpLocks noChangeShapeType="1"/>
            <a:stCxn id="46087" idx="2"/>
            <a:endCxn id="46088" idx="0"/>
          </p:cNvCxnSpPr>
          <p:nvPr/>
        </p:nvCxnSpPr>
        <p:spPr bwMode="auto">
          <a:xfrm>
            <a:off x="6274594" y="2599135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9"/>
          <p:cNvCxnSpPr>
            <a:cxnSpLocks noChangeShapeType="1"/>
            <a:stCxn id="46088" idx="2"/>
            <a:endCxn id="46089" idx="0"/>
          </p:cNvCxnSpPr>
          <p:nvPr/>
        </p:nvCxnSpPr>
        <p:spPr bwMode="auto">
          <a:xfrm flipH="1">
            <a:off x="6273405" y="3082529"/>
            <a:ext cx="119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20"/>
          <p:cNvCxnSpPr>
            <a:cxnSpLocks noChangeShapeType="1"/>
            <a:endCxn id="46090" idx="0"/>
          </p:cNvCxnSpPr>
          <p:nvPr/>
        </p:nvCxnSpPr>
        <p:spPr bwMode="auto">
          <a:xfrm flipH="1">
            <a:off x="6273403" y="3600451"/>
            <a:ext cx="13097" cy="11787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21"/>
          <p:cNvCxnSpPr>
            <a:cxnSpLocks noChangeShapeType="1"/>
            <a:stCxn id="46090" idx="2"/>
            <a:endCxn id="46091" idx="0"/>
          </p:cNvCxnSpPr>
          <p:nvPr/>
        </p:nvCxnSpPr>
        <p:spPr bwMode="auto">
          <a:xfrm>
            <a:off x="6273404" y="4050507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AutoShape 22"/>
          <p:cNvCxnSpPr>
            <a:cxnSpLocks noChangeShapeType="1"/>
            <a:stCxn id="46091" idx="2"/>
            <a:endCxn id="46092" idx="0"/>
          </p:cNvCxnSpPr>
          <p:nvPr/>
        </p:nvCxnSpPr>
        <p:spPr bwMode="auto">
          <a:xfrm>
            <a:off x="6273404" y="4533901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AutoShape 23"/>
          <p:cNvCxnSpPr>
            <a:cxnSpLocks noChangeShapeType="1"/>
            <a:stCxn id="46092" idx="2"/>
            <a:endCxn id="46093" idx="0"/>
          </p:cNvCxnSpPr>
          <p:nvPr/>
        </p:nvCxnSpPr>
        <p:spPr bwMode="auto">
          <a:xfrm>
            <a:off x="6273404" y="5017295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4"/>
          <p:cNvCxnSpPr>
            <a:cxnSpLocks noChangeShapeType="1"/>
            <a:stCxn id="46093" idx="2"/>
            <a:endCxn id="46094" idx="0"/>
          </p:cNvCxnSpPr>
          <p:nvPr/>
        </p:nvCxnSpPr>
        <p:spPr bwMode="auto">
          <a:xfrm>
            <a:off x="6273405" y="5500688"/>
            <a:ext cx="119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5"/>
          <p:cNvCxnSpPr>
            <a:cxnSpLocks noChangeShapeType="1"/>
            <a:stCxn id="46092" idx="1"/>
            <a:endCxn id="46090" idx="1"/>
          </p:cNvCxnSpPr>
          <p:nvPr/>
        </p:nvCxnSpPr>
        <p:spPr bwMode="auto">
          <a:xfrm rot="10800000">
            <a:off x="5573316" y="3885010"/>
            <a:ext cx="133350" cy="966788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4698206" y="5604272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r3}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6572250" y="5410201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c}</a:t>
            </a:r>
          </a:p>
        </p:txBody>
      </p:sp>
      <p:sp>
        <p:nvSpPr>
          <p:cNvPr id="46107" name="Text Box 28"/>
          <p:cNvSpPr txBox="1">
            <a:spLocks noChangeArrowheads="1"/>
          </p:cNvSpPr>
          <p:nvPr/>
        </p:nvSpPr>
        <p:spPr bwMode="auto">
          <a:xfrm>
            <a:off x="6572251" y="4910138"/>
            <a:ext cx="10882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6108" name="Text Box 29"/>
          <p:cNvSpPr txBox="1">
            <a:spLocks noChangeArrowheads="1"/>
          </p:cNvSpPr>
          <p:nvPr/>
        </p:nvSpPr>
        <p:spPr bwMode="auto">
          <a:xfrm>
            <a:off x="6572250" y="4467226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e}</a:t>
            </a:r>
          </a:p>
        </p:txBody>
      </p:sp>
      <p:sp>
        <p:nvSpPr>
          <p:cNvPr id="46109" name="Text Box 30"/>
          <p:cNvSpPr txBox="1">
            <a:spLocks noChangeArrowheads="1"/>
          </p:cNvSpPr>
          <p:nvPr/>
        </p:nvSpPr>
        <p:spPr bwMode="auto">
          <a:xfrm>
            <a:off x="6572250" y="3933826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e}</a:t>
            </a:r>
          </a:p>
        </p:txBody>
      </p:sp>
      <p:sp>
        <p:nvSpPr>
          <p:cNvPr id="46110" name="Text Box 31"/>
          <p:cNvSpPr txBox="1">
            <a:spLocks noChangeArrowheads="1"/>
          </p:cNvSpPr>
          <p:nvPr/>
        </p:nvSpPr>
        <p:spPr bwMode="auto">
          <a:xfrm>
            <a:off x="6572250" y="3486151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6111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C9265BA-0C41-439E-89C5-690685FAA6F0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71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9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965599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A Complete 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5635637" y="1316214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use{r3}  def{c}</a:t>
            </a: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5635637" y="1799607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use{r1}  def{a}</a:t>
            </a: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5630827" y="2283001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use{r2}  def{b}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5702962" y="2766395"/>
            <a:ext cx="114326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use{}  def{d}</a:t>
            </a:r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5668110" y="3249789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use{a}  def{e}</a:t>
            </a:r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5571930" y="3734373"/>
            <a:ext cx="140294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use{d, b}  def{d}</a:t>
            </a:r>
          </a:p>
        </p:txBody>
      </p:sp>
      <p:sp>
        <p:nvSpPr>
          <p:cNvPr id="47115" name="Rectangle 12"/>
          <p:cNvSpPr>
            <a:spLocks noChangeArrowheads="1"/>
          </p:cNvSpPr>
          <p:nvPr/>
        </p:nvSpPr>
        <p:spPr bwMode="auto">
          <a:xfrm>
            <a:off x="5668110" y="4217767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def{e}</a:t>
            </a:r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5706582" y="4701161"/>
            <a:ext cx="1133644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def{}</a:t>
            </a:r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5629637" y="5184555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use{d}  def{r1}</a:t>
            </a:r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5635637" y="5669139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use{c}  def{r3}</a:t>
            </a:r>
          </a:p>
        </p:txBody>
      </p:sp>
      <p:cxnSp>
        <p:nvCxnSpPr>
          <p:cNvPr id="47119" name="AutoShape 16"/>
          <p:cNvCxnSpPr>
            <a:cxnSpLocks noChangeShapeType="1"/>
            <a:stCxn id="47109" idx="2"/>
            <a:endCxn id="47110" idx="0"/>
          </p:cNvCxnSpPr>
          <p:nvPr/>
        </p:nvCxnSpPr>
        <p:spPr bwMode="auto">
          <a:xfrm>
            <a:off x="6274594" y="1632347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17"/>
          <p:cNvCxnSpPr>
            <a:cxnSpLocks noChangeShapeType="1"/>
            <a:stCxn id="47110" idx="2"/>
            <a:endCxn id="47111" idx="0"/>
          </p:cNvCxnSpPr>
          <p:nvPr/>
        </p:nvCxnSpPr>
        <p:spPr bwMode="auto">
          <a:xfrm>
            <a:off x="6274594" y="2115741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AutoShape 18"/>
          <p:cNvCxnSpPr>
            <a:cxnSpLocks noChangeShapeType="1"/>
            <a:stCxn id="47111" idx="2"/>
            <a:endCxn id="47112" idx="0"/>
          </p:cNvCxnSpPr>
          <p:nvPr/>
        </p:nvCxnSpPr>
        <p:spPr bwMode="auto">
          <a:xfrm>
            <a:off x="6274594" y="2599135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19"/>
          <p:cNvCxnSpPr>
            <a:cxnSpLocks noChangeShapeType="1"/>
            <a:stCxn id="47112" idx="2"/>
            <a:endCxn id="47113" idx="0"/>
          </p:cNvCxnSpPr>
          <p:nvPr/>
        </p:nvCxnSpPr>
        <p:spPr bwMode="auto">
          <a:xfrm flipH="1">
            <a:off x="6273405" y="3082529"/>
            <a:ext cx="119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20"/>
          <p:cNvCxnSpPr>
            <a:cxnSpLocks noChangeShapeType="1"/>
            <a:endCxn id="47114" idx="0"/>
          </p:cNvCxnSpPr>
          <p:nvPr/>
        </p:nvCxnSpPr>
        <p:spPr bwMode="auto">
          <a:xfrm flipH="1">
            <a:off x="6273403" y="3600451"/>
            <a:ext cx="13097" cy="11787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21"/>
          <p:cNvCxnSpPr>
            <a:cxnSpLocks noChangeShapeType="1"/>
            <a:stCxn id="47114" idx="2"/>
            <a:endCxn id="47115" idx="0"/>
          </p:cNvCxnSpPr>
          <p:nvPr/>
        </p:nvCxnSpPr>
        <p:spPr bwMode="auto">
          <a:xfrm>
            <a:off x="6273404" y="4050507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22"/>
          <p:cNvCxnSpPr>
            <a:cxnSpLocks noChangeShapeType="1"/>
            <a:stCxn id="47115" idx="2"/>
            <a:endCxn id="47116" idx="0"/>
          </p:cNvCxnSpPr>
          <p:nvPr/>
        </p:nvCxnSpPr>
        <p:spPr bwMode="auto">
          <a:xfrm>
            <a:off x="6273404" y="4533901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23"/>
          <p:cNvCxnSpPr>
            <a:cxnSpLocks noChangeShapeType="1"/>
            <a:stCxn id="47116" idx="2"/>
            <a:endCxn id="47117" idx="0"/>
          </p:cNvCxnSpPr>
          <p:nvPr/>
        </p:nvCxnSpPr>
        <p:spPr bwMode="auto">
          <a:xfrm>
            <a:off x="6273404" y="5017295"/>
            <a:ext cx="0" cy="15121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24"/>
          <p:cNvCxnSpPr>
            <a:cxnSpLocks noChangeShapeType="1"/>
            <a:stCxn id="47117" idx="2"/>
            <a:endCxn id="47118" idx="0"/>
          </p:cNvCxnSpPr>
          <p:nvPr/>
        </p:nvCxnSpPr>
        <p:spPr bwMode="auto">
          <a:xfrm>
            <a:off x="6273405" y="5500688"/>
            <a:ext cx="119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5"/>
          <p:cNvCxnSpPr>
            <a:cxnSpLocks noChangeShapeType="1"/>
            <a:stCxn id="47116" idx="1"/>
            <a:endCxn id="47114" idx="1"/>
          </p:cNvCxnSpPr>
          <p:nvPr/>
        </p:nvCxnSpPr>
        <p:spPr bwMode="auto">
          <a:xfrm rot="10800000">
            <a:off x="5573316" y="3885010"/>
            <a:ext cx="133350" cy="966788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4698206" y="5604272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r3}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6517481" y="5410201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c}</a:t>
            </a:r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6517483" y="4910138"/>
            <a:ext cx="10882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6517481" y="4420791"/>
            <a:ext cx="9584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7133" name="Text Box 30"/>
          <p:cNvSpPr txBox="1">
            <a:spLocks noChangeArrowheads="1"/>
          </p:cNvSpPr>
          <p:nvPr/>
        </p:nvSpPr>
        <p:spPr bwMode="auto">
          <a:xfrm>
            <a:off x="6517483" y="3915966"/>
            <a:ext cx="1032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e}</a:t>
            </a:r>
          </a:p>
        </p:txBody>
      </p:sp>
      <p:sp>
        <p:nvSpPr>
          <p:cNvPr id="47134" name="Text Box 31"/>
          <p:cNvSpPr txBox="1">
            <a:spLocks noChangeArrowheads="1"/>
          </p:cNvSpPr>
          <p:nvPr/>
        </p:nvSpPr>
        <p:spPr bwMode="auto">
          <a:xfrm>
            <a:off x="6517481" y="3454003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7135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092CABB-B556-4240-93F7-6464C04273F7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72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6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965599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A Complete Example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5635637" y="1316214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use{r3}  def{c}</a:t>
            </a:r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5635637" y="1799607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use{r1}  def{a}</a:t>
            </a: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5630827" y="2283001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use{r2}  def{b}</a:t>
            </a:r>
          </a:p>
        </p:txBody>
      </p:sp>
      <p:sp>
        <p:nvSpPr>
          <p:cNvPr id="48136" name="Rectangle 9"/>
          <p:cNvSpPr>
            <a:spLocks noChangeArrowheads="1"/>
          </p:cNvSpPr>
          <p:nvPr/>
        </p:nvSpPr>
        <p:spPr bwMode="auto">
          <a:xfrm>
            <a:off x="5702962" y="2766395"/>
            <a:ext cx="114326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use{}  def{d}</a:t>
            </a:r>
          </a:p>
        </p:txBody>
      </p:sp>
      <p:sp>
        <p:nvSpPr>
          <p:cNvPr id="48137" name="Rectangle 10"/>
          <p:cNvSpPr>
            <a:spLocks noChangeArrowheads="1"/>
          </p:cNvSpPr>
          <p:nvPr/>
        </p:nvSpPr>
        <p:spPr bwMode="auto">
          <a:xfrm>
            <a:off x="5668110" y="3249789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use{a}  def{e}</a:t>
            </a:r>
          </a:p>
        </p:txBody>
      </p:sp>
      <p:sp>
        <p:nvSpPr>
          <p:cNvPr id="48138" name="Rectangle 11"/>
          <p:cNvSpPr>
            <a:spLocks noChangeArrowheads="1"/>
          </p:cNvSpPr>
          <p:nvPr/>
        </p:nvSpPr>
        <p:spPr bwMode="auto">
          <a:xfrm>
            <a:off x="5571930" y="3734373"/>
            <a:ext cx="140294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use{d, b}  def{d}</a:t>
            </a:r>
          </a:p>
        </p:txBody>
      </p:sp>
      <p:sp>
        <p:nvSpPr>
          <p:cNvPr id="48139" name="Rectangle 12"/>
          <p:cNvSpPr>
            <a:spLocks noChangeArrowheads="1"/>
          </p:cNvSpPr>
          <p:nvPr/>
        </p:nvSpPr>
        <p:spPr bwMode="auto">
          <a:xfrm>
            <a:off x="5668110" y="4217767"/>
            <a:ext cx="1210588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def{e}</a:t>
            </a: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5706582" y="4701161"/>
            <a:ext cx="1133644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use{e}  def{}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5629637" y="5184555"/>
            <a:ext cx="1287533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use{d}  def{r1}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5635637" y="5669139"/>
            <a:ext cx="1277915" cy="3000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use{c}  def{r3}</a:t>
            </a:r>
          </a:p>
        </p:txBody>
      </p:sp>
      <p:cxnSp>
        <p:nvCxnSpPr>
          <p:cNvPr id="48143" name="AutoShape 16"/>
          <p:cNvCxnSpPr>
            <a:cxnSpLocks noChangeShapeType="1"/>
            <a:stCxn id="48133" idx="2"/>
            <a:endCxn id="48134" idx="0"/>
          </p:cNvCxnSpPr>
          <p:nvPr/>
        </p:nvCxnSpPr>
        <p:spPr bwMode="auto">
          <a:xfrm>
            <a:off x="6274594" y="1632347"/>
            <a:ext cx="0" cy="1512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7"/>
          <p:cNvCxnSpPr>
            <a:cxnSpLocks noChangeShapeType="1"/>
            <a:stCxn id="48134" idx="2"/>
            <a:endCxn id="48135" idx="0"/>
          </p:cNvCxnSpPr>
          <p:nvPr/>
        </p:nvCxnSpPr>
        <p:spPr bwMode="auto">
          <a:xfrm>
            <a:off x="6274595" y="2088148"/>
            <a:ext cx="0" cy="2063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8"/>
          <p:cNvCxnSpPr>
            <a:cxnSpLocks noChangeShapeType="1"/>
            <a:stCxn id="48135" idx="2"/>
            <a:endCxn id="48136" idx="0"/>
          </p:cNvCxnSpPr>
          <p:nvPr/>
        </p:nvCxnSpPr>
        <p:spPr bwMode="auto">
          <a:xfrm flipH="1">
            <a:off x="6274594" y="2571542"/>
            <a:ext cx="1" cy="2063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9"/>
          <p:cNvCxnSpPr>
            <a:cxnSpLocks noChangeShapeType="1"/>
            <a:stCxn id="48136" idx="2"/>
            <a:endCxn id="48137" idx="0"/>
          </p:cNvCxnSpPr>
          <p:nvPr/>
        </p:nvCxnSpPr>
        <p:spPr bwMode="auto">
          <a:xfrm flipH="1">
            <a:off x="6273404" y="3054936"/>
            <a:ext cx="1190" cy="2063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20"/>
          <p:cNvCxnSpPr>
            <a:cxnSpLocks noChangeShapeType="1"/>
            <a:stCxn id="48137" idx="2"/>
            <a:endCxn id="48138" idx="0"/>
          </p:cNvCxnSpPr>
          <p:nvPr/>
        </p:nvCxnSpPr>
        <p:spPr bwMode="auto">
          <a:xfrm>
            <a:off x="6273404" y="3538329"/>
            <a:ext cx="1" cy="20758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21"/>
          <p:cNvCxnSpPr>
            <a:cxnSpLocks noChangeShapeType="1"/>
            <a:stCxn id="48138" idx="2"/>
            <a:endCxn id="48139" idx="0"/>
          </p:cNvCxnSpPr>
          <p:nvPr/>
        </p:nvCxnSpPr>
        <p:spPr bwMode="auto">
          <a:xfrm flipH="1">
            <a:off x="6273404" y="4022914"/>
            <a:ext cx="1" cy="2063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22"/>
          <p:cNvCxnSpPr>
            <a:cxnSpLocks noChangeShapeType="1"/>
            <a:stCxn id="48139" idx="2"/>
            <a:endCxn id="48140" idx="0"/>
          </p:cNvCxnSpPr>
          <p:nvPr/>
        </p:nvCxnSpPr>
        <p:spPr bwMode="auto">
          <a:xfrm>
            <a:off x="6273404" y="4517231"/>
            <a:ext cx="0" cy="19547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23"/>
          <p:cNvCxnSpPr>
            <a:cxnSpLocks noChangeShapeType="1"/>
            <a:endCxn id="48141" idx="0"/>
          </p:cNvCxnSpPr>
          <p:nvPr/>
        </p:nvCxnSpPr>
        <p:spPr bwMode="auto">
          <a:xfrm>
            <a:off x="6273404" y="4977796"/>
            <a:ext cx="1" cy="218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24"/>
          <p:cNvCxnSpPr>
            <a:cxnSpLocks noChangeShapeType="1"/>
            <a:stCxn id="48141" idx="2"/>
            <a:endCxn id="48142" idx="0"/>
          </p:cNvCxnSpPr>
          <p:nvPr/>
        </p:nvCxnSpPr>
        <p:spPr bwMode="auto">
          <a:xfrm>
            <a:off x="6273405" y="5473095"/>
            <a:ext cx="1190" cy="20758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5"/>
          <p:cNvCxnSpPr>
            <a:cxnSpLocks noChangeShapeType="1"/>
            <a:stCxn id="48140" idx="1"/>
            <a:endCxn id="48138" idx="1"/>
          </p:cNvCxnSpPr>
          <p:nvPr/>
        </p:nvCxnSpPr>
        <p:spPr bwMode="auto">
          <a:xfrm rot="10800000">
            <a:off x="5573316" y="3885010"/>
            <a:ext cx="133350" cy="966788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3" name="Text Box 26"/>
          <p:cNvSpPr txBox="1">
            <a:spLocks noChangeArrowheads="1"/>
          </p:cNvSpPr>
          <p:nvPr/>
        </p:nvSpPr>
        <p:spPr bwMode="auto">
          <a:xfrm>
            <a:off x="4698206" y="5604272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{r1, r3}</a:t>
            </a:r>
          </a:p>
        </p:txBody>
      </p:sp>
      <p:sp>
        <p:nvSpPr>
          <p:cNvPr id="48154" name="Text Box 27"/>
          <p:cNvSpPr txBox="1">
            <a:spLocks noChangeArrowheads="1"/>
          </p:cNvSpPr>
          <p:nvPr/>
        </p:nvSpPr>
        <p:spPr bwMode="auto">
          <a:xfrm>
            <a:off x="6517481" y="5429251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dirty="0">
                <a:solidFill>
                  <a:prstClr val="black"/>
                </a:solidFill>
                <a:cs typeface="+mn-cs"/>
              </a:rPr>
              <a:t>{r1, c}</a:t>
            </a:r>
          </a:p>
        </p:txBody>
      </p:sp>
      <p:sp>
        <p:nvSpPr>
          <p:cNvPr id="48155" name="Text Box 28"/>
          <p:cNvSpPr txBox="1">
            <a:spLocks noChangeArrowheads="1"/>
          </p:cNvSpPr>
          <p:nvPr/>
        </p:nvSpPr>
        <p:spPr bwMode="auto">
          <a:xfrm>
            <a:off x="6517483" y="4910138"/>
            <a:ext cx="10882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8156" name="Text Box 29"/>
          <p:cNvSpPr txBox="1">
            <a:spLocks noChangeArrowheads="1"/>
          </p:cNvSpPr>
          <p:nvPr/>
        </p:nvSpPr>
        <p:spPr bwMode="auto">
          <a:xfrm>
            <a:off x="6517481" y="4420791"/>
            <a:ext cx="9584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8157" name="Text Box 30"/>
          <p:cNvSpPr txBox="1">
            <a:spLocks noChangeArrowheads="1"/>
          </p:cNvSpPr>
          <p:nvPr/>
        </p:nvSpPr>
        <p:spPr bwMode="auto">
          <a:xfrm>
            <a:off x="6517483" y="3915966"/>
            <a:ext cx="1032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48158" name="Text Box 31"/>
          <p:cNvSpPr txBox="1">
            <a:spLocks noChangeArrowheads="1"/>
          </p:cNvSpPr>
          <p:nvPr/>
        </p:nvSpPr>
        <p:spPr bwMode="auto">
          <a:xfrm>
            <a:off x="6517481" y="3454003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e, b}</a:t>
            </a:r>
          </a:p>
        </p:txBody>
      </p:sp>
      <p:sp>
        <p:nvSpPr>
          <p:cNvPr id="699424" name="Text Box 32"/>
          <p:cNvSpPr txBox="1">
            <a:spLocks noChangeArrowheads="1"/>
          </p:cNvSpPr>
          <p:nvPr/>
        </p:nvSpPr>
        <p:spPr bwMode="auto">
          <a:xfrm>
            <a:off x="6535341" y="2978944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d, b, a}</a:t>
            </a: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6542485" y="2514601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b, a}</a:t>
            </a: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6581775" y="2028826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a, r2}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6588919" y="1532335"/>
            <a:ext cx="9763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{c, r2, r1}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6703219" y="1035844"/>
            <a:ext cx="976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>
                <a:solidFill>
                  <a:prstClr val="black"/>
                </a:solidFill>
                <a:cs typeface="+mn-cs"/>
              </a:rPr>
              <a:t>{ r2, r1, r3}</a:t>
            </a:r>
          </a:p>
        </p:txBody>
      </p:sp>
      <p:sp>
        <p:nvSpPr>
          <p:cNvPr id="48164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D6B4DFB-AF6D-45A5-9D34-CD2494C7A563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73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7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24" grpId="0"/>
      <p:bldP spid="699425" grpId="0"/>
      <p:bldP spid="699426" grpId="0"/>
      <p:bldP spid="699427" grpId="0"/>
      <p:bldP spid="69942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Live Variables Results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94211" y="1440656"/>
            <a:ext cx="281225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4616055" y="1463279"/>
            <a:ext cx="3211115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 */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c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A63967CA-F106-4953-A465-EC693F3B6B17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74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7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143000" y="1532335"/>
            <a:ext cx="321111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</a:t>
            </a:r>
            <a:r>
              <a:rPr lang="en-US" altLang="en-US" sz="1800">
                <a:solidFill>
                  <a:prstClr val="white"/>
                </a:solidFill>
                <a:cs typeface="+mn-cs"/>
              </a:rPr>
              <a:t>:  	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	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c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graphicFrame>
        <p:nvGraphicFramePr>
          <p:cNvPr id="633863" name="Object 7"/>
          <p:cNvGraphicFramePr>
            <a:graphicFrameLocks noChangeAspect="1"/>
          </p:cNvGraphicFramePr>
          <p:nvPr/>
        </p:nvGraphicFramePr>
        <p:xfrm>
          <a:off x="4252912" y="1777603"/>
          <a:ext cx="3520679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hoto Editor Photo" r:id="rId3" imgW="2647619" imgH="1800476" progId="MSPhotoEd.3">
                  <p:embed/>
                </p:oleObj>
              </mc:Choice>
              <mc:Fallback>
                <p:oleObj name="Photo Editor Photo" r:id="rId3" imgW="2647619" imgH="1800476" progId="MSPhotoEd.3">
                  <p:embed/>
                  <p:pic>
                    <p:nvPicPr>
                      <p:cNvPr id="633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2" y="1777603"/>
                        <a:ext cx="3520679" cy="329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0270B86C-670F-44D7-AF5E-CB68EEB5327F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75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00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srgbClr val="000000"/>
              </a:solidFill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143001" y="1532335"/>
            <a:ext cx="3002756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enter:  		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c := r3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c,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	a := r1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a, c,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b := r2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a, c, b */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	d := 0 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a,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e := a 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 * e, c, b, d */</a:t>
            </a:r>
            <a:r>
              <a:rPr lang="en-US" altLang="en-US" sz="1500">
                <a:solidFill>
                  <a:srgbClr val="000000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	d := d+b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e, c, b, d */</a:t>
            </a:r>
            <a:r>
              <a:rPr lang="en-US" altLang="en-US" sz="1500">
                <a:solidFill>
                  <a:srgbClr val="000000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e := e-1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e,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if e&gt;0 goto loop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c,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r1 := d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r1, c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	r3 := c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000000"/>
                </a:solidFill>
                <a:cs typeface="+mn-cs"/>
              </a:rPr>
              <a:t>  return  </a:t>
            </a:r>
            <a:r>
              <a:rPr lang="en-US" altLang="en-US" sz="15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graphicFrame>
        <p:nvGraphicFramePr>
          <p:cNvPr id="636234" name="Group 330"/>
          <p:cNvGraphicFramePr>
            <a:graphicFrameLocks noGrp="1"/>
          </p:cNvGraphicFramePr>
          <p:nvPr/>
        </p:nvGraphicFramePr>
        <p:xfrm>
          <a:off x="4492229" y="1604964"/>
          <a:ext cx="3323034" cy="3631551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55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use+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outside loop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use+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within loop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deg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spill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priority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2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2.75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0.33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5.5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68580" marR="68580" marT="34286" marB="34286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10.3</a:t>
                      </a:r>
                    </a:p>
                  </a:txBody>
                  <a:tcPr marL="68580" marR="68580" marT="34286" marB="3428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13" name="Text Box 85"/>
          <p:cNvSpPr txBox="1">
            <a:spLocks noChangeArrowheads="1"/>
          </p:cNvSpPr>
          <p:nvPr/>
        </p:nvSpPr>
        <p:spPr bwMode="auto">
          <a:xfrm>
            <a:off x="4060032" y="1078706"/>
            <a:ext cx="32754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srgbClr val="000000"/>
                </a:solidFill>
                <a:cs typeface="+mn-cs"/>
              </a:rPr>
              <a:t>spill priority = (uo + 10 ui)/deg</a:t>
            </a:r>
          </a:p>
        </p:txBody>
      </p:sp>
      <p:sp>
        <p:nvSpPr>
          <p:cNvPr id="502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ABA1C87-896D-4F68-9EE8-4B2ABBE43A58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76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335882" y="1812131"/>
          <a:ext cx="2846785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Photo Editor Photo" r:id="rId3" imgW="2647619" imgH="1800476" progId="MSPhotoEd.3">
                  <p:embed/>
                </p:oleObj>
              </mc:Choice>
              <mc:Fallback>
                <p:oleObj name="Photo Editor Photo" r:id="rId3" imgW="2647619" imgH="1800476" progId="MSPhotoEd.3">
                  <p:embed/>
                  <p:pic>
                    <p:nvPicPr>
                      <p:cNvPr id="2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882" y="1812131"/>
                        <a:ext cx="2846785" cy="329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58" name="Object 6"/>
          <p:cNvGraphicFramePr>
            <a:graphicFrameLocks noChangeAspect="1"/>
          </p:cNvGraphicFramePr>
          <p:nvPr/>
        </p:nvGraphicFramePr>
        <p:xfrm>
          <a:off x="5345906" y="1797845"/>
          <a:ext cx="1662113" cy="3332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hoto Editor Photo" r:id="rId5" imgW="1876190" imgH="1219370" progId="MSPhotoEd.3">
                  <p:embed/>
                </p:oleObj>
              </mc:Choice>
              <mc:Fallback>
                <p:oleObj name="Photo Editor Photo" r:id="rId5" imgW="1876190" imgH="1219370" progId="MSPhotoEd.3">
                  <p:embed/>
                  <p:pic>
                    <p:nvPicPr>
                      <p:cNvPr id="6379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906" y="1797845"/>
                        <a:ext cx="1662113" cy="3332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222330" y="1809750"/>
            <a:ext cx="702469" cy="822722"/>
            <a:chOff x="5106" y="800"/>
            <a:chExt cx="469" cy="691"/>
          </a:xfrm>
        </p:grpSpPr>
        <p:sp>
          <p:nvSpPr>
            <p:cNvPr id="2059" name="Text Box 7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2060" name="Text Box 8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2054" name="Group 10"/>
          <p:cNvGrpSpPr>
            <a:grpSpLocks/>
          </p:cNvGrpSpPr>
          <p:nvPr/>
        </p:nvGrpSpPr>
        <p:grpSpPr bwMode="auto">
          <a:xfrm>
            <a:off x="4217195" y="1865710"/>
            <a:ext cx="736996" cy="822722"/>
            <a:chOff x="5106" y="800"/>
            <a:chExt cx="469" cy="691"/>
          </a:xfrm>
        </p:grpSpPr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637966" name="Text Box 14"/>
          <p:cNvSpPr txBox="1">
            <a:spLocks noChangeArrowheads="1"/>
          </p:cNvSpPr>
          <p:nvPr/>
        </p:nvSpPr>
        <p:spPr bwMode="auto">
          <a:xfrm>
            <a:off x="2983708" y="1165622"/>
            <a:ext cx="2822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prstClr val="black"/>
                </a:solidFill>
                <a:cs typeface="+mn-cs"/>
              </a:rPr>
              <a:t>Spill C</a:t>
            </a:r>
          </a:p>
        </p:txBody>
      </p:sp>
      <p:sp>
        <p:nvSpPr>
          <p:cNvPr id="2056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FE97E39-8EF6-4962-ADED-8BBD6B09335D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77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05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440656" y="1832372"/>
          <a:ext cx="2196704" cy="333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Photo Editor Photo" r:id="rId3" imgW="1876190" imgH="1219370" progId="MSPhotoEd.3">
                  <p:embed/>
                </p:oleObj>
              </mc:Choice>
              <mc:Fallback>
                <p:oleObj name="Photo Editor Photo" r:id="rId3" imgW="1876190" imgH="1219370" progId="MSPhotoEd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656" y="1832372"/>
                        <a:ext cx="2196704" cy="3332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222331" y="1809750"/>
            <a:ext cx="810624" cy="822722"/>
            <a:chOff x="5106" y="800"/>
            <a:chExt cx="469" cy="691"/>
          </a:xfrm>
        </p:grpSpPr>
        <p:sp>
          <p:nvSpPr>
            <p:cNvPr id="3083" name="Text Box 7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3084" name="Text Box 8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768329" y="2458641"/>
            <a:ext cx="523875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c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3756422" y="1888332"/>
            <a:ext cx="67783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stack</a:t>
            </a:r>
          </a:p>
        </p:txBody>
      </p:sp>
      <p:graphicFrame>
        <p:nvGraphicFramePr>
          <p:cNvPr id="638988" name="Object 12"/>
          <p:cNvGraphicFramePr>
            <a:graphicFrameLocks noChangeAspect="1"/>
          </p:cNvGraphicFramePr>
          <p:nvPr/>
        </p:nvGraphicFramePr>
        <p:xfrm>
          <a:off x="4980386" y="1789511"/>
          <a:ext cx="2001440" cy="343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Photo Editor Photo" r:id="rId5" imgW="1638529" imgH="1219370" progId="MSPhotoEd.3">
                  <p:embed/>
                </p:oleObj>
              </mc:Choice>
              <mc:Fallback>
                <p:oleObj name="Photo Editor Photo" r:id="rId5" imgW="1638529" imgH="1219370" progId="MSPhotoEd.3">
                  <p:embed/>
                  <p:pic>
                    <p:nvPicPr>
                      <p:cNvPr id="6389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386" y="1789511"/>
                        <a:ext cx="2001440" cy="343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2594373" y="1177530"/>
            <a:ext cx="39207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 sz="1500">
              <a:solidFill>
                <a:prstClr val="black"/>
              </a:solidFill>
              <a:cs typeface="+mn-cs"/>
            </a:endParaRPr>
          </a:p>
        </p:txBody>
      </p:sp>
      <p:sp>
        <p:nvSpPr>
          <p:cNvPr id="638991" name="Rectangle 15"/>
          <p:cNvSpPr>
            <a:spLocks noChangeArrowheads="1"/>
          </p:cNvSpPr>
          <p:nvPr/>
        </p:nvSpPr>
        <p:spPr bwMode="auto">
          <a:xfrm>
            <a:off x="1540670" y="1032274"/>
            <a:ext cx="58412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</a:pPr>
            <a:r>
              <a:rPr lang="en-US" altLang="he-IL" sz="2100">
                <a:solidFill>
                  <a:prstClr val="black"/>
                </a:solidFill>
              </a:rPr>
              <a:t>Coalescing </a:t>
            </a:r>
            <a:r>
              <a:rPr lang="en-US" altLang="he-IL" sz="2100" i="1">
                <a:solidFill>
                  <a:prstClr val="black"/>
                </a:solidFill>
              </a:rPr>
              <a:t>a</a:t>
            </a:r>
            <a:r>
              <a:rPr lang="en-US" altLang="he-IL" sz="2100">
                <a:solidFill>
                  <a:prstClr val="black"/>
                </a:solidFill>
              </a:rPr>
              <a:t>+</a:t>
            </a:r>
            <a:r>
              <a:rPr lang="en-US" altLang="he-IL" sz="2100" i="1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308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A8BA47FF-F92E-4F1A-A88C-2324C0830C8C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78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9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9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Coalescing </a:t>
            </a:r>
            <a:r>
              <a:rPr lang="en-US" altLang="he-IL" sz="2100" i="1"/>
              <a:t>b</a:t>
            </a:r>
            <a:r>
              <a:rPr lang="en-US" altLang="he-IL" sz="2100"/>
              <a:t>+</a:t>
            </a:r>
            <a:r>
              <a:rPr lang="en-US" altLang="he-IL" sz="2100" i="1"/>
              <a:t>r2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222330" y="1809750"/>
            <a:ext cx="761463" cy="822722"/>
            <a:chOff x="5106" y="800"/>
            <a:chExt cx="469" cy="691"/>
          </a:xfrm>
        </p:grpSpPr>
        <p:sp>
          <p:nvSpPr>
            <p:cNvPr id="4106" name="Text Box 6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4107" name="Text Box 7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3768329" y="2458641"/>
            <a:ext cx="523875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c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3554016" y="1888332"/>
            <a:ext cx="759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stack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1353742" y="1777605"/>
          <a:ext cx="2001440" cy="343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Photo Editor Photo" r:id="rId3" imgW="1638529" imgH="1219370" progId="MSPhotoEd.3">
                  <p:embed/>
                </p:oleObj>
              </mc:Choice>
              <mc:Fallback>
                <p:oleObj name="Photo Editor Photo" r:id="rId3" imgW="1638529" imgH="1219370" progId="MSPhotoEd.3">
                  <p:embed/>
                  <p:pic>
                    <p:nvPicPr>
                      <p:cNvPr id="40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742" y="1777605"/>
                        <a:ext cx="2001440" cy="343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1035" name="Object 11"/>
          <p:cNvGraphicFramePr>
            <a:graphicFrameLocks noChangeAspect="1"/>
          </p:cNvGraphicFramePr>
          <p:nvPr/>
        </p:nvGraphicFramePr>
        <p:xfrm>
          <a:off x="4655344" y="1774031"/>
          <a:ext cx="2368154" cy="3215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Photo Editor Photo" r:id="rId5" imgW="1638529" imgH="1219370" progId="MSPhotoEd.3">
                  <p:embed/>
                </p:oleObj>
              </mc:Choice>
              <mc:Fallback>
                <p:oleObj name="Photo Editor Photo" r:id="rId5" imgW="1638529" imgH="1219370" progId="MSPhotoEd.3">
                  <p:embed/>
                  <p:pic>
                    <p:nvPicPr>
                      <p:cNvPr id="64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344" y="1774031"/>
                        <a:ext cx="2368154" cy="3215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0DB6744-C32A-4450-87BE-4F7D701D7BC2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79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7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LL(1) Syntax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 for a restricted class of programs</a:t>
            </a:r>
          </a:p>
          <a:p>
            <a:r>
              <a:rPr lang="en-US" sz="2800" dirty="0" smtClean="0"/>
              <a:t>Identifies the left most derivation or syntax error</a:t>
            </a:r>
          </a:p>
          <a:p>
            <a:r>
              <a:rPr lang="en-US" sz="2800" dirty="0" smtClean="0"/>
              <a:t>The simplest implementation includes one (recursive) function for non-terminal</a:t>
            </a:r>
          </a:p>
          <a:p>
            <a:r>
              <a:rPr lang="en-US" sz="2800" dirty="0" smtClean="0"/>
              <a:t>The function for non-terminal A reads one token and </a:t>
            </a:r>
            <a:r>
              <a:rPr lang="en-US" sz="2800" b="1" dirty="0" smtClean="0"/>
              <a:t>uniquely decides </a:t>
            </a:r>
            <a:r>
              <a:rPr lang="en-US" sz="2800" dirty="0" smtClean="0"/>
              <a:t>on which of the productions of A to apply</a:t>
            </a:r>
          </a:p>
          <a:p>
            <a:pPr lvl="1"/>
            <a:r>
              <a:rPr lang="en-US" sz="2400" dirty="0" smtClean="0"/>
              <a:t>A </a:t>
            </a:r>
            <a:r>
              <a:rPr lang="en-IL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IL" sz="2400" dirty="0" smtClean="0">
                <a:sym typeface="Symbol" panose="05050102010706020507" pitchFamily="18" charset="2"/>
              </a:rPr>
              <a:t>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sz="2400" dirty="0" smtClean="0">
                <a:sym typeface="Symbol" panose="05050102010706020507" pitchFamily="18" charset="2"/>
              </a:rPr>
              <a:t>A </a:t>
            </a:r>
            <a:r>
              <a:rPr lang="en-IL" sz="2400" dirty="0">
                <a:sym typeface="Wingdings" panose="05000000000000000000" pitchFamily="2" charset="2"/>
              </a:rPr>
              <a:t>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IL" sz="2400" dirty="0" smtClean="0">
                <a:sym typeface="Symbol" panose="05050102010706020507" pitchFamily="18" charset="2"/>
              </a:rPr>
              <a:t>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71450" lvl="1">
              <a:spcBef>
                <a:spcPts val="750"/>
              </a:spcBef>
            </a:pPr>
            <a:r>
              <a:rPr lang="en-US" sz="2700" dirty="0" smtClean="0">
                <a:sym typeface="Symbol" panose="05050102010706020507" pitchFamily="18" charset="2"/>
              </a:rPr>
              <a:t>A rule </a:t>
            </a:r>
            <a:r>
              <a:rPr lang="en-US" sz="2700" dirty="0"/>
              <a:t>A </a:t>
            </a:r>
            <a:r>
              <a:rPr lang="en-IL" sz="2700" dirty="0">
                <a:sym typeface="Wingdings" panose="05000000000000000000" pitchFamily="2" charset="2"/>
              </a:rPr>
              <a:t></a:t>
            </a:r>
            <a:r>
              <a:rPr lang="en-US" sz="2700" dirty="0">
                <a:sym typeface="Wingdings" panose="05000000000000000000" pitchFamily="2" charset="2"/>
              </a:rPr>
              <a:t> </a:t>
            </a:r>
            <a:r>
              <a:rPr lang="en-IL" sz="2700" dirty="0">
                <a:sym typeface="Symbol" panose="05050102010706020507" pitchFamily="18" charset="2"/>
              </a:rPr>
              <a:t></a:t>
            </a:r>
            <a:r>
              <a:rPr lang="en-US" sz="2700" dirty="0">
                <a:sym typeface="Symbol" panose="05050102010706020507" pitchFamily="18" charset="2"/>
              </a:rPr>
              <a:t> </a:t>
            </a:r>
            <a:r>
              <a:rPr lang="en-US" sz="2700" dirty="0" smtClean="0">
                <a:sym typeface="Symbol" panose="05050102010706020507" pitchFamily="18" charset="2"/>
              </a:rPr>
              <a:t> is applied for tokens t </a:t>
            </a:r>
            <a:r>
              <a:rPr lang="en-IL" sz="2700" dirty="0" smtClean="0">
                <a:sym typeface="Symbol" panose="05050102010706020507" pitchFamily="18" charset="2"/>
              </a:rPr>
              <a:t></a:t>
            </a:r>
            <a:r>
              <a:rPr lang="en-US" sz="2700" dirty="0" smtClean="0">
                <a:sym typeface="Symbol" panose="05050102010706020507" pitchFamily="18" charset="2"/>
              </a:rPr>
              <a:t> select(</a:t>
            </a:r>
            <a:r>
              <a:rPr lang="en-US" sz="2400" dirty="0"/>
              <a:t>A </a:t>
            </a:r>
            <a:r>
              <a:rPr lang="en-IL" sz="2400" dirty="0">
                <a:sym typeface="Wingdings" panose="05000000000000000000" pitchFamily="2" charset="2"/>
              </a:rPr>
              <a:t>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IL" sz="2400" dirty="0" smtClean="0">
                <a:sym typeface="Symbol" panose="05050102010706020507" pitchFamily="18" charset="2"/>
              </a:rPr>
              <a:t>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endParaRPr lang="en-US" sz="2700" dirty="0">
              <a:sym typeface="Symbol" panose="05050102010706020507" pitchFamily="18" charset="2"/>
            </a:endParaRP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8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5461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Coalescing </a:t>
            </a:r>
            <a:r>
              <a:rPr lang="en-US" altLang="he-IL" sz="2100" i="1"/>
              <a:t>ae</a:t>
            </a:r>
            <a:r>
              <a:rPr lang="en-US" altLang="he-IL" sz="2100"/>
              <a:t>+</a:t>
            </a:r>
            <a:r>
              <a:rPr lang="en-US" altLang="he-IL" sz="2100" i="1"/>
              <a:t>r1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22331" y="1809750"/>
            <a:ext cx="810624" cy="822722"/>
            <a:chOff x="5106" y="800"/>
            <a:chExt cx="469" cy="691"/>
          </a:xfrm>
        </p:grpSpPr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5132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768329" y="2458641"/>
            <a:ext cx="523875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c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64746" y="1888332"/>
            <a:ext cx="6488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stack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1296592" y="1808561"/>
          <a:ext cx="2368153" cy="321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Photo Editor Photo" r:id="rId3" imgW="1638529" imgH="1219370" progId="MSPhotoEd.3">
                  <p:embed/>
                </p:oleObj>
              </mc:Choice>
              <mc:Fallback>
                <p:oleObj name="Photo Editor Photo" r:id="rId3" imgW="1638529" imgH="1219370" progId="MSPhotoEd.3">
                  <p:embed/>
                  <p:pic>
                    <p:nvPicPr>
                      <p:cNvPr id="51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592" y="1808561"/>
                        <a:ext cx="2368153" cy="3215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9" name="Object 11"/>
          <p:cNvGraphicFramePr>
            <a:graphicFrameLocks noChangeAspect="1"/>
          </p:cNvGraphicFramePr>
          <p:nvPr/>
        </p:nvGraphicFramePr>
        <p:xfrm>
          <a:off x="4689873" y="1877617"/>
          <a:ext cx="2434828" cy="319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64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873" y="1877617"/>
                        <a:ext cx="2434828" cy="3193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2060" name="Text Box 12"/>
          <p:cNvSpPr txBox="1">
            <a:spLocks noChangeArrowheads="1"/>
          </p:cNvSpPr>
          <p:nvPr/>
        </p:nvSpPr>
        <p:spPr bwMode="auto">
          <a:xfrm>
            <a:off x="3898106" y="5297091"/>
            <a:ext cx="34873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srgbClr val="F02E00"/>
                </a:solidFill>
                <a:cs typeface="+mn-cs"/>
              </a:rPr>
              <a:t>r1ae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prstClr val="black"/>
                </a:solidFill>
                <a:cs typeface="+mn-cs"/>
              </a:rPr>
              <a:t>and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srgbClr val="F02E00"/>
                </a:solidFill>
                <a:cs typeface="+mn-cs"/>
              </a:rPr>
              <a:t>d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prstClr val="black"/>
                </a:solidFill>
                <a:cs typeface="+mn-cs"/>
              </a:rPr>
              <a:t>are constrained</a:t>
            </a:r>
          </a:p>
        </p:txBody>
      </p:sp>
      <p:sp>
        <p:nvSpPr>
          <p:cNvPr id="513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A0B811B7-96FB-48DB-A5B7-C6F4E1B48B95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80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38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60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Simplifying </a:t>
            </a:r>
            <a:r>
              <a:rPr lang="en-US" altLang="he-IL" sz="2100" i="1"/>
              <a:t>d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22331" y="1809752"/>
            <a:ext cx="810624" cy="1053704"/>
            <a:chOff x="5106" y="800"/>
            <a:chExt cx="469" cy="885"/>
          </a:xfrm>
        </p:grpSpPr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4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d</a:t>
              </a:r>
            </a:p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768329" y="2458641"/>
            <a:ext cx="523875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c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647768" y="1888332"/>
            <a:ext cx="66586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 dirty="0">
                <a:solidFill>
                  <a:prstClr val="black"/>
                </a:solidFill>
                <a:cs typeface="+mn-cs"/>
              </a:rPr>
              <a:t>stack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284686" y="1819276"/>
          <a:ext cx="2434828" cy="319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Photo Editor Photo" r:id="rId3" imgW="1514686" imgH="1190476" progId="MSPhotoEd.3">
                  <p:embed/>
                </p:oleObj>
              </mc:Choice>
              <mc:Fallback>
                <p:oleObj name="Photo Editor Photo" r:id="rId3" imgW="1514686" imgH="1190476" progId="MSPhotoEd.3">
                  <p:embed/>
                  <p:pic>
                    <p:nvPicPr>
                      <p:cNvPr id="6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686" y="1819276"/>
                        <a:ext cx="2434828" cy="3193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5" name="Object 13"/>
          <p:cNvGraphicFramePr>
            <a:graphicFrameLocks noChangeAspect="1"/>
          </p:cNvGraphicFramePr>
          <p:nvPr/>
        </p:nvGraphicFramePr>
        <p:xfrm>
          <a:off x="5204224" y="1926433"/>
          <a:ext cx="1734740" cy="272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Photo Editor Photo" r:id="rId5" imgW="762106" imgH="1095528" progId="MSPhotoEd.3">
                  <p:embed/>
                </p:oleObj>
              </mc:Choice>
              <mc:Fallback>
                <p:oleObj name="Photo Editor Photo" r:id="rId5" imgW="762106" imgH="1095528" progId="MSPhotoEd.3">
                  <p:embed/>
                  <p:pic>
                    <p:nvPicPr>
                      <p:cNvPr id="64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4224" y="1926433"/>
                        <a:ext cx="1734740" cy="2727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4BEF61CC-37DB-4091-B061-427A81C3F588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81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2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Pop </a:t>
            </a:r>
            <a:r>
              <a:rPr lang="en-US" altLang="he-IL" sz="2100" i="1"/>
              <a:t>d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3628103" y="2007395"/>
            <a:ext cx="828407" cy="1053704"/>
            <a:chOff x="5106" y="800"/>
            <a:chExt cx="469" cy="885"/>
          </a:xfrm>
        </p:grpSpPr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4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d</a:t>
              </a:r>
            </a:p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69932" y="1818085"/>
            <a:ext cx="786042" cy="916781"/>
            <a:chOff x="4978" y="807"/>
            <a:chExt cx="470" cy="770"/>
          </a:xfrm>
        </p:grpSpPr>
        <p:sp>
          <p:nvSpPr>
            <p:cNvPr id="7178" name="Text Box 7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577580" y="2053828"/>
          <a:ext cx="1734740" cy="272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Photo Editor Photo" r:id="rId3" imgW="762106" imgH="1095528" progId="MSPhotoEd.3">
                  <p:embed/>
                </p:oleObj>
              </mc:Choice>
              <mc:Fallback>
                <p:oleObj name="Photo Editor Photo" r:id="rId3" imgW="762106" imgH="1095528" progId="MSPhotoEd.3">
                  <p:embed/>
                  <p:pic>
                    <p:nvPicPr>
                      <p:cNvPr id="71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580" y="2053828"/>
                        <a:ext cx="1734740" cy="2727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7" name="Object 11"/>
          <p:cNvGraphicFramePr>
            <a:graphicFrameLocks noChangeAspect="1"/>
          </p:cNvGraphicFramePr>
          <p:nvPr/>
        </p:nvGraphicFramePr>
        <p:xfrm>
          <a:off x="4504136" y="1877617"/>
          <a:ext cx="2434828" cy="319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64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36" y="1877617"/>
                        <a:ext cx="2434828" cy="3193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4618436" y="5379244"/>
            <a:ext cx="2626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d is assigned to r3</a:t>
            </a:r>
          </a:p>
        </p:txBody>
      </p:sp>
      <p:sp>
        <p:nvSpPr>
          <p:cNvPr id="717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8B5F42D-6DAA-4249-B5D3-6EFAF43C69D5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82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57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9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670" y="1032274"/>
            <a:ext cx="5841206" cy="392906"/>
          </a:xfrm>
          <a:noFill/>
        </p:spPr>
        <p:txBody>
          <a:bodyPr/>
          <a:lstStyle/>
          <a:p>
            <a:r>
              <a:rPr lang="en-US" altLang="he-IL" sz="2100"/>
              <a:t>Pop </a:t>
            </a:r>
            <a:r>
              <a:rPr lang="en-US" altLang="he-IL" sz="2100" i="1"/>
              <a:t>c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3719514" y="2007394"/>
            <a:ext cx="736996" cy="822722"/>
            <a:chOff x="5106" y="800"/>
            <a:chExt cx="469" cy="691"/>
          </a:xfrm>
        </p:grpSpPr>
        <p:sp>
          <p:nvSpPr>
            <p:cNvPr id="8208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8209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069931" y="1818085"/>
            <a:ext cx="832247" cy="916781"/>
            <a:chOff x="4978" y="807"/>
            <a:chExt cx="470" cy="770"/>
          </a:xfrm>
        </p:grpSpPr>
        <p:sp>
          <p:nvSpPr>
            <p:cNvPr id="8206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8207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284686" y="1924051"/>
          <a:ext cx="2434828" cy="319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Photo Editor Photo" r:id="rId3" imgW="1514686" imgH="1190476" progId="MSPhotoEd.3">
                  <p:embed/>
                </p:oleObj>
              </mc:Choice>
              <mc:Fallback>
                <p:oleObj name="Photo Editor Photo" r:id="rId3" imgW="1514686" imgH="1190476" progId="MSPhotoEd.3">
                  <p:embed/>
                  <p:pic>
                    <p:nvPicPr>
                      <p:cNvPr id="819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686" y="1924051"/>
                        <a:ext cx="2434828" cy="3193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32" name="Text Box 12"/>
          <p:cNvSpPr txBox="1">
            <a:spLocks noChangeArrowheads="1"/>
          </p:cNvSpPr>
          <p:nvPr/>
        </p:nvSpPr>
        <p:spPr bwMode="auto">
          <a:xfrm>
            <a:off x="4618436" y="5379244"/>
            <a:ext cx="2626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actual spill!</a:t>
            </a:r>
          </a:p>
        </p:txBody>
      </p:sp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4561286" y="1945483"/>
          <a:ext cx="2434828" cy="319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819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286" y="1945483"/>
                        <a:ext cx="2434828" cy="3193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6048375" y="2182416"/>
            <a:ext cx="60483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prstClr val="black"/>
                </a:solidFill>
                <a:cs typeface="+mn-cs"/>
              </a:rPr>
              <a:t>c</a:t>
            </a: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 flipH="1">
            <a:off x="5467351" y="2461023"/>
            <a:ext cx="859631" cy="7215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 flipH="1">
            <a:off x="5016104" y="2474119"/>
            <a:ext cx="1313259" cy="184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204" name="Line 17"/>
          <p:cNvSpPr>
            <a:spLocks noChangeShapeType="1"/>
          </p:cNvSpPr>
          <p:nvPr/>
        </p:nvSpPr>
        <p:spPr bwMode="auto">
          <a:xfrm>
            <a:off x="6350794" y="2531270"/>
            <a:ext cx="395288" cy="19180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205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5F8D2EE3-8D76-4B5B-A978-4F982BB3006A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83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2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4301728" y="1057275"/>
            <a:ext cx="3699272" cy="502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c1 := r3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c1,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M[c_loc] := c1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b */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 * e,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c2 := M[c_loc]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c2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c2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1283494" y="1057275"/>
            <a:ext cx="3211116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 := r3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 * e, c,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c,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c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5DA49174-6074-4DC3-9DC5-25B68BE60141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84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50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143001" y="1057275"/>
            <a:ext cx="3699272" cy="502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r2,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c1 := r3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c1, r2,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M[c_loc] := c1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r2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b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a,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a 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 * e,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b, d */</a:t>
            </a:r>
            <a:r>
              <a:rPr lang="en-US" altLang="en-US" sz="1800">
                <a:solidFill>
                  <a:prstClr val="black"/>
                </a:solidFill>
                <a:cs typeface="+mn-cs"/>
              </a:rPr>
              <a:t>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e, b,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if e&gt;0 goto loop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d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c2 := M[c_loc]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c2 */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c2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 r3 */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</a:t>
            </a:r>
            <a:r>
              <a:rPr lang="en-US" altLang="en-US" sz="1800">
                <a:solidFill>
                  <a:srgbClr val="F02E00"/>
                </a:solidFill>
                <a:cs typeface="+mn-cs"/>
              </a:rPr>
              <a:t>/* r1,r3 */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4788694" y="1468041"/>
          <a:ext cx="2276475" cy="338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Photo Editor Photo" r:id="rId3" imgW="2152951" imgH="1228571" progId="MSPhotoEd.3">
                  <p:embed/>
                </p:oleObj>
              </mc:Choice>
              <mc:Fallback>
                <p:oleObj name="Photo Editor Photo" r:id="rId3" imgW="2152951" imgH="1228571" progId="MSPhotoEd.3">
                  <p:embed/>
                  <p:pic>
                    <p:nvPicPr>
                      <p:cNvPr id="92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694" y="1468041"/>
                        <a:ext cx="2276475" cy="3384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F7B44A6-6753-4AAF-B0C1-62EF6B6FB8E7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85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3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01354" y="1688308"/>
          <a:ext cx="2276475" cy="338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Photo Editor Photo" r:id="rId3" imgW="2152951" imgH="1228571" progId="MSPhotoEd.3">
                  <p:embed/>
                </p:oleObj>
              </mc:Choice>
              <mc:Fallback>
                <p:oleObj name="Photo Editor Photo" r:id="rId3" imgW="2152951" imgH="1228571" progId="MSPhotoEd.3">
                  <p:embed/>
                  <p:pic>
                    <p:nvPicPr>
                      <p:cNvPr id="102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354" y="1688308"/>
                        <a:ext cx="2276475" cy="3384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634729" y="963217"/>
            <a:ext cx="5829300" cy="473869"/>
          </a:xfrm>
        </p:spPr>
        <p:txBody>
          <a:bodyPr/>
          <a:lstStyle/>
          <a:p>
            <a:r>
              <a:rPr lang="en-US" altLang="en-US" sz="2100"/>
              <a:t>Coalescing c1+r3; c2+c1r3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212806" y="1818085"/>
            <a:ext cx="780819" cy="916781"/>
            <a:chOff x="4978" y="807"/>
            <a:chExt cx="470" cy="770"/>
          </a:xfrm>
        </p:grpSpPr>
        <p:sp>
          <p:nvSpPr>
            <p:cNvPr id="10251" name="Text Box 7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252" name="Text Box 8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10247" name="Group 9"/>
          <p:cNvGrpSpPr>
            <a:grpSpLocks/>
          </p:cNvGrpSpPr>
          <p:nvPr/>
        </p:nvGrpSpPr>
        <p:grpSpPr bwMode="auto">
          <a:xfrm>
            <a:off x="3401961" y="1782367"/>
            <a:ext cx="840238" cy="999796"/>
            <a:chOff x="4978" y="807"/>
            <a:chExt cx="470" cy="738"/>
          </a:xfrm>
        </p:grpSpPr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3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650253" name="Object 13"/>
          <p:cNvGraphicFramePr>
            <a:graphicFrameLocks noChangeAspect="1"/>
          </p:cNvGraphicFramePr>
          <p:nvPr/>
        </p:nvGraphicFramePr>
        <p:xfrm>
          <a:off x="5087542" y="1608535"/>
          <a:ext cx="1978819" cy="339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Photo Editor Photo" r:id="rId5" imgW="1848108" imgH="1162212" progId="MSPhotoEd.3">
                  <p:embed/>
                </p:oleObj>
              </mc:Choice>
              <mc:Fallback>
                <p:oleObj name="Photo Editor Photo" r:id="rId5" imgW="1848108" imgH="1162212" progId="MSPhotoEd.3">
                  <p:embed/>
                  <p:pic>
                    <p:nvPicPr>
                      <p:cNvPr id="65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542" y="1608535"/>
                        <a:ext cx="1978819" cy="3394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4D47618-D0CD-4B03-BBEA-DF08E95027A3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86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51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xfrm>
            <a:off x="1634729" y="963217"/>
            <a:ext cx="5829300" cy="473869"/>
          </a:xfrm>
        </p:spPr>
        <p:txBody>
          <a:bodyPr/>
          <a:lstStyle/>
          <a:p>
            <a:r>
              <a:rPr lang="en-US" altLang="en-US" sz="2100"/>
              <a:t>Coalescing a+e; b+r2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212807" y="1818085"/>
            <a:ext cx="761154" cy="916781"/>
            <a:chOff x="4978" y="807"/>
            <a:chExt cx="470" cy="770"/>
          </a:xfrm>
        </p:grpSpPr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3539613" y="1782367"/>
            <a:ext cx="702586" cy="999796"/>
            <a:chOff x="4978" y="807"/>
            <a:chExt cx="470" cy="738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3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1426370" y="1632347"/>
          <a:ext cx="1978819" cy="339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Photo Editor Photo" r:id="rId3" imgW="1848108" imgH="1162212" progId="MSPhotoEd.3">
                  <p:embed/>
                </p:oleObj>
              </mc:Choice>
              <mc:Fallback>
                <p:oleObj name="Photo Editor Photo" r:id="rId3" imgW="1848108" imgH="1162212" progId="MSPhotoEd.3">
                  <p:embed/>
                  <p:pic>
                    <p:nvPicPr>
                      <p:cNvPr id="1126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370" y="1632347"/>
                        <a:ext cx="1978819" cy="3394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2300" name="Object 12"/>
          <p:cNvGraphicFramePr>
            <a:graphicFrameLocks noChangeAspect="1"/>
          </p:cNvGraphicFramePr>
          <p:nvPr/>
        </p:nvGraphicFramePr>
        <p:xfrm>
          <a:off x="4619625" y="1507333"/>
          <a:ext cx="2334816" cy="352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Photo Editor Photo" r:id="rId5" imgW="1609524" imgH="1152381" progId="MSPhotoEd.3">
                  <p:embed/>
                </p:oleObj>
              </mc:Choice>
              <mc:Fallback>
                <p:oleObj name="Photo Editor Photo" r:id="rId5" imgW="1609524" imgH="1152381" progId="MSPhotoEd.3">
                  <p:embed/>
                  <p:pic>
                    <p:nvPicPr>
                      <p:cNvPr id="652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1507333"/>
                        <a:ext cx="2334816" cy="3526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D507469-A150-4653-B2A8-5179DC499E75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87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9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1634729" y="963217"/>
            <a:ext cx="5829300" cy="473869"/>
          </a:xfrm>
        </p:spPr>
        <p:txBody>
          <a:bodyPr/>
          <a:lstStyle/>
          <a:p>
            <a:r>
              <a:rPr lang="en-US" altLang="en-US" sz="2100"/>
              <a:t>Coalescing ae+r1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12807" y="1818085"/>
            <a:ext cx="997746" cy="916781"/>
            <a:chOff x="5098" y="807"/>
            <a:chExt cx="470" cy="770"/>
          </a:xfrm>
        </p:grpSpPr>
        <p:sp>
          <p:nvSpPr>
            <p:cNvPr id="12303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2304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460955" y="1735070"/>
            <a:ext cx="741954" cy="999796"/>
            <a:chOff x="4978" y="807"/>
            <a:chExt cx="470" cy="738"/>
          </a:xfrm>
        </p:grpSpPr>
        <p:sp>
          <p:nvSpPr>
            <p:cNvPr id="12301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3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1283494" y="1565674"/>
          <a:ext cx="2334816" cy="352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Photo Editor Photo" r:id="rId3" imgW="1609524" imgH="1152381" progId="MSPhotoEd.3">
                  <p:embed/>
                </p:oleObj>
              </mc:Choice>
              <mc:Fallback>
                <p:oleObj name="Photo Editor Photo" r:id="rId3" imgW="1609524" imgH="1152381" progId="MSPhotoEd.3">
                  <p:embed/>
                  <p:pic>
                    <p:nvPicPr>
                      <p:cNvPr id="1229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494" y="1565674"/>
                        <a:ext cx="2334816" cy="3526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4831558" y="1621633"/>
          <a:ext cx="2165747" cy="345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229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1558" y="1621633"/>
                        <a:ext cx="2165747" cy="345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6272213" y="4132660"/>
            <a:ext cx="6393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prstClr val="black"/>
                </a:solidFill>
                <a:cs typeface="+mn-cs"/>
              </a:rPr>
              <a:t>d</a:t>
            </a:r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>
            <a:off x="6330555" y="3574257"/>
            <a:ext cx="197644" cy="616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2298" name="Line 17"/>
          <p:cNvSpPr>
            <a:spLocks noChangeShapeType="1"/>
          </p:cNvSpPr>
          <p:nvPr/>
        </p:nvSpPr>
        <p:spPr bwMode="auto">
          <a:xfrm flipH="1">
            <a:off x="5737622" y="4213624"/>
            <a:ext cx="790575" cy="372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53330" name="Text Box 18"/>
          <p:cNvSpPr txBox="1">
            <a:spLocks noChangeArrowheads="1"/>
          </p:cNvSpPr>
          <p:nvPr/>
        </p:nvSpPr>
        <p:spPr bwMode="auto">
          <a:xfrm>
            <a:off x="3898106" y="5297091"/>
            <a:ext cx="34873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srgbClr val="F02E00"/>
                </a:solidFill>
                <a:cs typeface="+mn-cs"/>
              </a:rPr>
              <a:t>r1ae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prstClr val="black"/>
                </a:solidFill>
                <a:cs typeface="+mn-cs"/>
              </a:rPr>
              <a:t>and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srgbClr val="F02E00"/>
                </a:solidFill>
                <a:cs typeface="+mn-cs"/>
              </a:rPr>
              <a:t>d</a:t>
            </a:r>
            <a:r>
              <a:rPr lang="en-US" altLang="en-US" sz="2100">
                <a:solidFill>
                  <a:prstClr val="white"/>
                </a:solidFill>
                <a:cs typeface="+mn-cs"/>
              </a:rPr>
              <a:t> </a:t>
            </a:r>
            <a:r>
              <a:rPr lang="en-US" altLang="en-US" sz="2100">
                <a:solidFill>
                  <a:prstClr val="black"/>
                </a:solidFill>
                <a:cs typeface="+mn-cs"/>
              </a:rPr>
              <a:t>are constrained</a:t>
            </a:r>
          </a:p>
        </p:txBody>
      </p:sp>
      <p:sp>
        <p:nvSpPr>
          <p:cNvPr id="12300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6ECF818-54BB-48F0-A364-C138754F15A0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88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3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30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1634729" y="963217"/>
            <a:ext cx="5829300" cy="473869"/>
          </a:xfrm>
        </p:spPr>
        <p:txBody>
          <a:bodyPr/>
          <a:lstStyle/>
          <a:p>
            <a:r>
              <a:rPr lang="en-US" altLang="en-US" sz="2100"/>
              <a:t>Simplify 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12806" y="1818085"/>
            <a:ext cx="800483" cy="916781"/>
            <a:chOff x="5098" y="807"/>
            <a:chExt cx="470" cy="770"/>
          </a:xfrm>
        </p:grpSpPr>
        <p:sp>
          <p:nvSpPr>
            <p:cNvPr id="13326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>
                  <a:solidFill>
                    <a:prstClr val="black"/>
                  </a:solidFill>
                  <a:cs typeface="+mn-cs"/>
                </a:rPr>
                <a:t>d</a:t>
              </a:r>
            </a:p>
          </p:txBody>
        </p:sp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3505201" y="1782367"/>
            <a:ext cx="736998" cy="999796"/>
            <a:chOff x="4978" y="807"/>
            <a:chExt cx="470" cy="738"/>
          </a:xfrm>
        </p:grpSpPr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3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3325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4831558" y="1621633"/>
          <a:ext cx="2165747" cy="345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Photo Editor Photo" r:id="rId3" imgW="733333" imgH="1038370" progId="MSPhotoEd.3">
                  <p:embed/>
                </p:oleObj>
              </mc:Choice>
              <mc:Fallback>
                <p:oleObj name="Photo Editor Photo" r:id="rId3" imgW="733333" imgH="1038370" progId="MSPhotoEd.3">
                  <p:embed/>
                  <p:pic>
                    <p:nvPicPr>
                      <p:cNvPr id="133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1558" y="1621633"/>
                        <a:ext cx="2165747" cy="345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1425178" y="1578770"/>
          <a:ext cx="2165747" cy="345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33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178" y="1578770"/>
                        <a:ext cx="2165747" cy="345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865836" y="4089797"/>
            <a:ext cx="63936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prstClr val="black"/>
                </a:solidFill>
                <a:cs typeface="+mn-cs"/>
              </a:rPr>
              <a:t>d</a:t>
            </a:r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2924176" y="3531395"/>
            <a:ext cx="197644" cy="616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 flipH="1">
            <a:off x="2331244" y="4170761"/>
            <a:ext cx="790575" cy="372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332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7F21EF3-DD59-4EE4-869A-B8BC67B1B3F6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89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5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Nullable</a:t>
            </a:r>
            <a:r>
              <a:rPr lang="en-US" dirty="0" smtClean="0"/>
              <a:t> </a:t>
            </a:r>
            <a:r>
              <a:rPr lang="en-US" dirty="0" err="1" smtClean="0"/>
              <a:t>Nonterminals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8425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non-terminal 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nullable</a:t>
            </a:r>
            <a:r>
              <a:rPr lang="en-US" sz="2800" b="1" dirty="0" smtClean="0"/>
              <a:t> </a:t>
            </a:r>
            <a:r>
              <a:rPr lang="en-US" sz="2800" dirty="0" smtClean="0"/>
              <a:t>if it can derive the empty word</a:t>
            </a:r>
          </a:p>
          <a:p>
            <a:r>
              <a:rPr lang="en-US" sz="2800" dirty="0" smtClean="0"/>
              <a:t>A </a:t>
            </a:r>
            <a:r>
              <a:rPr lang="en-IL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>
                <a:sym typeface="Wingdings" panose="05000000000000000000" pitchFamily="2" charset="2"/>
              </a:rPr>
              <a:t>* </a:t>
            </a:r>
            <a:r>
              <a:rPr lang="en-IL" sz="2800" dirty="0" smtClean="0">
                <a:sym typeface="Symbol" panose="05050102010706020507" pitchFamily="18" charset="2"/>
              </a:rPr>
              <a:t></a:t>
            </a:r>
            <a:endParaRPr lang="en-US" sz="2800" dirty="0" smtClean="0">
              <a:sym typeface="Symbol" panose="05050102010706020507" pitchFamily="18" charset="2"/>
            </a:endParaRPr>
          </a:p>
          <a:p>
            <a:r>
              <a:rPr lang="en-US" sz="2800" dirty="0" smtClean="0">
                <a:sym typeface="Symbol" panose="05050102010706020507" pitchFamily="18" charset="2"/>
              </a:rPr>
              <a:t>Computed iteratively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Extended to right hand side of derivation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9</a:t>
            </a:fld>
            <a:endParaRPr lang="he-IL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77695" y="4448287"/>
            <a:ext cx="650895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while changes do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for every rule of the form A </a:t>
            </a:r>
            <a:r>
              <a:rPr lang="en-IL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ym typeface="Wingdings" panose="05000000000000000000" pitchFamily="2" charset="2"/>
              </a:rPr>
              <a:t> X1 X2 </a:t>
            </a:r>
            <a:r>
              <a:rPr lang="en-IL" sz="2400" dirty="0" smtClean="0">
                <a:sym typeface="Wingdings" panose="05000000000000000000" pitchFamily="2" charset="2"/>
              </a:rPr>
              <a:t>…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Xn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          where all Xi is </a:t>
            </a:r>
            <a:r>
              <a:rPr lang="en-US" sz="2400" dirty="0" err="1" smtClean="0">
                <a:sym typeface="Wingdings" panose="05000000000000000000" pitchFamily="2" charset="2"/>
              </a:rPr>
              <a:t>nullable</a:t>
            </a:r>
            <a:r>
              <a:rPr lang="en-US" sz="2400" dirty="0" smtClean="0">
                <a:sym typeface="Wingdings" panose="05000000000000000000" pitchFamily="2" charset="2"/>
              </a:rPr>
              <a:t> make X </a:t>
            </a:r>
            <a:r>
              <a:rPr lang="en-US" sz="2400" dirty="0" err="1" smtClean="0">
                <a:sym typeface="Wingdings" panose="05000000000000000000" pitchFamily="2" charset="2"/>
              </a:rPr>
              <a:t>nullable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1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</p:nvPr>
        </p:nvSpPr>
        <p:spPr>
          <a:xfrm>
            <a:off x="1634729" y="963217"/>
            <a:ext cx="5829300" cy="473869"/>
          </a:xfrm>
        </p:spPr>
        <p:txBody>
          <a:bodyPr/>
          <a:lstStyle/>
          <a:p>
            <a:r>
              <a:rPr lang="en-US" altLang="en-US" sz="2100"/>
              <a:t>Pop 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12807" y="1818085"/>
            <a:ext cx="820148" cy="916781"/>
            <a:chOff x="5098" y="807"/>
            <a:chExt cx="470" cy="770"/>
          </a:xfrm>
        </p:grpSpPr>
        <p:sp>
          <p:nvSpPr>
            <p:cNvPr id="14350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altLang="en-US" sz="150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4351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1500" dirty="0">
                  <a:solidFill>
                    <a:prstClr val="black"/>
                  </a:solidFill>
                  <a:cs typeface="+mn-cs"/>
                </a:rPr>
                <a:t>stack</a:t>
              </a:r>
            </a:p>
          </p:txBody>
        </p:sp>
      </p:grp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718322" y="2458641"/>
            <a:ext cx="523875" cy="3231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d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3521869" y="1782367"/>
            <a:ext cx="7179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prstClr val="black"/>
                </a:solidFill>
                <a:cs typeface="+mn-cs"/>
              </a:rPr>
              <a:t>stack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1356122" y="1633539"/>
          <a:ext cx="2165747" cy="345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Photo Editor Photo" r:id="rId3" imgW="733333" imgH="1038370" progId="MSPhotoEd.3">
                  <p:embed/>
                </p:oleObj>
              </mc:Choice>
              <mc:Fallback>
                <p:oleObj name="Photo Editor Photo" r:id="rId3" imgW="733333" imgH="1038370" progId="MSPhotoEd.3">
                  <p:embed/>
                  <p:pic>
                    <p:nvPicPr>
                      <p:cNvPr id="1433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122" y="1633539"/>
                        <a:ext cx="2165747" cy="345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2"/>
          <p:cNvGraphicFramePr>
            <a:graphicFrameLocks noChangeAspect="1"/>
          </p:cNvGraphicFramePr>
          <p:nvPr/>
        </p:nvGraphicFramePr>
        <p:xfrm>
          <a:off x="4539853" y="1620441"/>
          <a:ext cx="2165747" cy="345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43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853" y="1620441"/>
                        <a:ext cx="2165747" cy="345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6024563" y="4088607"/>
            <a:ext cx="6393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100">
                <a:solidFill>
                  <a:prstClr val="black"/>
                </a:solidFill>
                <a:cs typeface="+mn-cs"/>
              </a:rPr>
              <a:t>d</a:t>
            </a:r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6082905" y="3530205"/>
            <a:ext cx="197644" cy="616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 flipH="1">
            <a:off x="5489972" y="4169569"/>
            <a:ext cx="790575" cy="372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54353" name="Text Box 17"/>
          <p:cNvSpPr txBox="1">
            <a:spLocks noChangeArrowheads="1"/>
          </p:cNvSpPr>
          <p:nvPr/>
        </p:nvSpPr>
        <p:spPr bwMode="auto">
          <a:xfrm>
            <a:off x="6768704" y="2844404"/>
            <a:ext cx="104655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a 	r1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b 	r2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c1 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c2 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d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e	r1</a:t>
            </a:r>
          </a:p>
        </p:txBody>
      </p:sp>
      <p:sp>
        <p:nvSpPr>
          <p:cNvPr id="14349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A4C3DD53-DF48-4B9A-ADA3-EF8EFFE1AA59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90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45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53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white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246585" y="997744"/>
            <a:ext cx="2386013" cy="502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c1 := r3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M[c_loc] := c1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a := r1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b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0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e := a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d := d+b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e := e-1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if e&gt;0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d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c2 := M[c_loc]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c2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/* r1,r3 */</a:t>
            </a:r>
          </a:p>
        </p:txBody>
      </p:sp>
      <p:sp>
        <p:nvSpPr>
          <p:cNvPr id="655365" name="Text Box 5"/>
          <p:cNvSpPr txBox="1">
            <a:spLocks noChangeArrowheads="1"/>
          </p:cNvSpPr>
          <p:nvPr/>
        </p:nvSpPr>
        <p:spPr bwMode="auto">
          <a:xfrm>
            <a:off x="3758804" y="1949054"/>
            <a:ext cx="104655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a 	r1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b 	r2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c1 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c2 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d	r3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500">
                <a:solidFill>
                  <a:srgbClr val="F02E00"/>
                </a:solidFill>
                <a:cs typeface="+mn-cs"/>
              </a:rPr>
              <a:t>e	r1</a:t>
            </a:r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4987528" y="1057275"/>
            <a:ext cx="2386013" cy="529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r3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M[c_loc]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r1 := r1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r2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0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r1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r3+r2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r1-1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if r1&gt;0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r3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M[c_loc]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r3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/* r1,r3 */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4C3B06F-863A-46B1-BDE2-3D9FAC6965D4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91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6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5" grpId="0" autoUpdateAnimBg="0"/>
      <p:bldP spid="655366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142186" y="6910388"/>
            <a:ext cx="29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en-US" altLang="he-IL" sz="2400">
              <a:solidFill>
                <a:prstClr val="black"/>
              </a:solidFill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314450" y="1008460"/>
            <a:ext cx="2386013" cy="529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r3 := r3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M[c_loc]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r1 := r1 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r2 := 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0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r1 := r1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r3+r2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r1-1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if r1&gt;0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r3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M[c_loc]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r3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/* r1,r3 */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5195887" y="1008461"/>
            <a:ext cx="2386013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enter:  		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M[c_loc] := r3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0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loop: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	r3 := r3+r2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r1-1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if r1&gt;0 goto loop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	r1 := r3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	r3 := M[c_loc] </a:t>
            </a:r>
          </a:p>
          <a:p>
            <a:pPr defTabSz="6858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altLang="en-US" sz="1800">
                <a:solidFill>
                  <a:prstClr val="black"/>
                </a:solidFill>
                <a:cs typeface="+mn-cs"/>
              </a:rPr>
              <a:t>  return  /* r1,r3 */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46851A0C-510E-47F3-A905-DEE91FC3852E}" type="slidenum">
              <a:rPr lang="he-IL" altLang="en-US" sz="1050">
                <a:solidFill>
                  <a:prstClr val="black"/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92</a:t>
            </a:fld>
            <a:endParaRPr lang="en-US" altLang="en-US" sz="105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2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0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Reference counting</a:t>
            </a:r>
          </a:p>
          <a:p>
            <a:r>
              <a:rPr lang="en-US" dirty="0" smtClean="0"/>
              <a:t>Mark and sweep</a:t>
            </a:r>
          </a:p>
          <a:p>
            <a:r>
              <a:rPr lang="en-US" dirty="0" smtClean="0"/>
              <a:t>Copying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Generational</a:t>
            </a:r>
          </a:p>
          <a:p>
            <a:r>
              <a:rPr lang="en-US" dirty="0" smtClean="0"/>
              <a:t>Incremental</a:t>
            </a:r>
          </a:p>
          <a:p>
            <a:r>
              <a:rPr lang="en-US" dirty="0" smtClean="0"/>
              <a:t>[Parallel]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Assembler/Linker/Loader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Assembler convert symbolic instructions into binary format</a:t>
            </a:r>
          </a:p>
          <a:p>
            <a:pPr lvl="1"/>
            <a:r>
              <a:rPr lang="en-US" dirty="0" smtClean="0"/>
              <a:t>Resolve local labels and generate relocation tables</a:t>
            </a:r>
          </a:p>
          <a:p>
            <a:r>
              <a:rPr lang="en-US" dirty="0" smtClean="0"/>
              <a:t>Linker merge several files into a single executable</a:t>
            </a:r>
          </a:p>
          <a:p>
            <a:pPr lvl="1"/>
            <a:r>
              <a:rPr lang="en-US" dirty="0" smtClean="0"/>
              <a:t>Relocate instructions</a:t>
            </a:r>
          </a:p>
          <a:p>
            <a:pPr lvl="1"/>
            <a:r>
              <a:rPr lang="en-US" dirty="0" smtClean="0"/>
              <a:t>Resolve external calls</a:t>
            </a:r>
          </a:p>
          <a:p>
            <a:r>
              <a:rPr lang="en-US" dirty="0" smtClean="0"/>
              <a:t>Loader build a runtime state from executable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86309-FCC4-49F4-B286-C7ED6097CDD0}" type="slidenum">
              <a:rPr lang="he-IL" altLang="en-US" smtClean="0"/>
              <a:pPr>
                <a:defRPr/>
              </a:pPr>
              <a:t>94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68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useful techniques</a:t>
            </a:r>
          </a:p>
          <a:p>
            <a:r>
              <a:rPr lang="en-US" dirty="0" smtClean="0"/>
              <a:t>Some implementation details</a:t>
            </a:r>
          </a:p>
          <a:p>
            <a:r>
              <a:rPr lang="en-US" dirty="0" smtClean="0"/>
              <a:t>Become a </a:t>
            </a:r>
            <a:r>
              <a:rPr lang="en-US" smtClean="0"/>
              <a:t>better programmer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95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681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17771</TotalTime>
  <Words>5190</Words>
  <Application>Microsoft Office PowerPoint</Application>
  <PresentationFormat>On-screen Show (4:3)</PresentationFormat>
  <Paragraphs>2529</Paragraphs>
  <Slides>95</Slides>
  <Notes>10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  <vt:variant>
        <vt:lpstr>Custom Shows</vt:lpstr>
      </vt:variant>
      <vt:variant>
        <vt:i4>1</vt:i4>
      </vt:variant>
    </vt:vector>
  </HeadingPairs>
  <TitlesOfParts>
    <vt:vector size="107" baseType="lpstr">
      <vt:lpstr>Arial</vt:lpstr>
      <vt:lpstr>Calibri</vt:lpstr>
      <vt:lpstr>Calibri Light</vt:lpstr>
      <vt:lpstr>Consolas</vt:lpstr>
      <vt:lpstr>Math C</vt:lpstr>
      <vt:lpstr>Symbol</vt:lpstr>
      <vt:lpstr>Times New Roman</vt:lpstr>
      <vt:lpstr>Wingdings</vt:lpstr>
      <vt:lpstr>Office Theme</vt:lpstr>
      <vt:lpstr>1_Office Theme</vt:lpstr>
      <vt:lpstr>Photo Editor Photo</vt:lpstr>
      <vt:lpstr>Compilation Summary Class</vt:lpstr>
      <vt:lpstr>Advanced Topics  (if interested please send email)</vt:lpstr>
      <vt:lpstr>Topics</vt:lpstr>
      <vt:lpstr>Lexical Analysis (Scanning)</vt:lpstr>
      <vt:lpstr>Generating Lexical Analysis</vt:lpstr>
      <vt:lpstr>Maximal Match Scanner using DFA</vt:lpstr>
      <vt:lpstr>Summary Lexical Analysis</vt:lpstr>
      <vt:lpstr>LL(1) Syntax Analysis</vt:lpstr>
      <vt:lpstr>Nullable Nonterminals</vt:lpstr>
      <vt:lpstr>The set of terminals in which a  grammar  symbols may begin</vt:lpstr>
      <vt:lpstr>Computing First Iteratively</vt:lpstr>
      <vt:lpstr>The set of terminals first()  for a string of grammar symbols </vt:lpstr>
      <vt:lpstr>Computing First Iteratively</vt:lpstr>
      <vt:lpstr>The set of terminals which may follow a non-terminal</vt:lpstr>
      <vt:lpstr>Computing Follow Iteratively</vt:lpstr>
      <vt:lpstr>Predictive Parser</vt:lpstr>
      <vt:lpstr>PowerPoint Presentation</vt:lpstr>
      <vt:lpstr>Predictive Parser</vt:lpstr>
      <vt:lpstr>Bottom-Up Syntax Analysis </vt:lpstr>
      <vt:lpstr>Constructing LR(0) parsing table</vt:lpstr>
      <vt:lpstr>Constructing SLR(1) parsing table</vt:lpstr>
      <vt:lpstr>A Trivial Example</vt:lpstr>
      <vt:lpstr>LR(0) Control Table Trivial Example</vt:lpstr>
      <vt:lpstr>SLR(1) Control Table Trivial Example</vt:lpstr>
      <vt:lpstr>Parsing aa</vt:lpstr>
      <vt:lpstr>Parsing aa (Cont)</vt:lpstr>
      <vt:lpstr>The Rightmost Derivation in Reverse Order</vt:lpstr>
      <vt:lpstr>Recursive Example</vt:lpstr>
      <vt:lpstr>Control Table Recursive Example</vt:lpstr>
      <vt:lpstr>PowerPoint Presentation</vt:lpstr>
      <vt:lpstr>Example Control Table</vt:lpstr>
      <vt:lpstr>Example Control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Rightmost Derivation in Reverse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Grammar Hierarchy</vt:lpstr>
      <vt:lpstr>Interesting Non LR(1) Grammars</vt:lpstr>
      <vt:lpstr>Interesting Non LR(1) Grammars</vt:lpstr>
      <vt:lpstr>Summary</vt:lpstr>
      <vt:lpstr>Code Generation</vt:lpstr>
      <vt:lpstr>Two Phase Solution Dynamic Programming Sethi &amp; Ullman</vt:lpstr>
      <vt:lpstr>The Labeling Principle</vt:lpstr>
      <vt:lpstr>The Labeling Principle</vt:lpstr>
      <vt:lpstr>The Labeling Principle</vt:lpstr>
      <vt:lpstr>The Labeling  Algorithm</vt:lpstr>
      <vt:lpstr>Labeling the example (weight)</vt:lpstr>
      <vt:lpstr>Top-Down</vt:lpstr>
      <vt:lpstr>The need for global register allocation</vt:lpstr>
      <vt:lpstr>Caller-Save and Callee-Save Registers</vt:lpstr>
      <vt:lpstr>X86lite Registers: 16 64-bit registers</vt:lpstr>
      <vt:lpstr>Using Liveness Information</vt:lpstr>
      <vt:lpstr>A Complete Example (Andrew Appel) https://www.cs.princeton.edu/~appel/</vt:lpstr>
      <vt:lpstr>Graph Coloring with Coalescing</vt:lpstr>
      <vt:lpstr>A Complete Example</vt:lpstr>
      <vt:lpstr>A Complete Example</vt:lpstr>
      <vt:lpstr>A Complete Example</vt:lpstr>
      <vt:lpstr>A Complete Example</vt:lpstr>
      <vt:lpstr>Live Variables Results</vt:lpstr>
      <vt:lpstr>PowerPoint Presentation</vt:lpstr>
      <vt:lpstr>PowerPoint Presentation</vt:lpstr>
      <vt:lpstr>PowerPoint Presentation</vt:lpstr>
      <vt:lpstr>PowerPoint Presentation</vt:lpstr>
      <vt:lpstr>Coalescing b+r2</vt:lpstr>
      <vt:lpstr>Coalescing ae+r1</vt:lpstr>
      <vt:lpstr>Simplifying d</vt:lpstr>
      <vt:lpstr>Pop d</vt:lpstr>
      <vt:lpstr>Pop c</vt:lpstr>
      <vt:lpstr>PowerPoint Presentation</vt:lpstr>
      <vt:lpstr>PowerPoint Presentation</vt:lpstr>
      <vt:lpstr>Coalescing c1+r3; c2+c1r3</vt:lpstr>
      <vt:lpstr>Coalescing a+e; b+r2</vt:lpstr>
      <vt:lpstr>Coalescing ae+r1</vt:lpstr>
      <vt:lpstr>Simplify d</vt:lpstr>
      <vt:lpstr>Pop d</vt:lpstr>
      <vt:lpstr>PowerPoint Presentation</vt:lpstr>
      <vt:lpstr>PowerPoint Presentation</vt:lpstr>
      <vt:lpstr>Garbage Collection Techniques</vt:lpstr>
      <vt:lpstr>Assembler/Linker/Loader</vt:lpstr>
      <vt:lpstr>Course Summary</vt:lpstr>
      <vt:lpstr>Custom Show 1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Mooly Sagiv</dc:creator>
  <cp:lastModifiedBy>msagiv</cp:lastModifiedBy>
  <cp:revision>927</cp:revision>
  <cp:lastPrinted>1999-03-30T06:08:28Z</cp:lastPrinted>
  <dcterms:created xsi:type="dcterms:W3CDTF">1998-04-16T20:54:14Z</dcterms:created>
  <dcterms:modified xsi:type="dcterms:W3CDTF">2021-01-12T10:36:44Z</dcterms:modified>
</cp:coreProperties>
</file>