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56" r:id="rId2"/>
    <p:sldId id="845" r:id="rId3"/>
    <p:sldId id="792" r:id="rId4"/>
    <p:sldId id="793" r:id="rId5"/>
    <p:sldId id="794" r:id="rId6"/>
    <p:sldId id="836" r:id="rId7"/>
    <p:sldId id="838" r:id="rId8"/>
    <p:sldId id="839" r:id="rId9"/>
    <p:sldId id="840" r:id="rId10"/>
    <p:sldId id="841" r:id="rId11"/>
    <p:sldId id="846" r:id="rId12"/>
    <p:sldId id="795" r:id="rId13"/>
    <p:sldId id="796" r:id="rId14"/>
    <p:sldId id="797" r:id="rId15"/>
    <p:sldId id="798" r:id="rId16"/>
    <p:sldId id="835" r:id="rId17"/>
    <p:sldId id="799" r:id="rId18"/>
    <p:sldId id="843" r:id="rId19"/>
    <p:sldId id="844" r:id="rId20"/>
    <p:sldId id="801" r:id="rId21"/>
    <p:sldId id="802" r:id="rId22"/>
    <p:sldId id="847" r:id="rId23"/>
    <p:sldId id="848" r:id="rId24"/>
    <p:sldId id="807" r:id="rId25"/>
    <p:sldId id="849" r:id="rId26"/>
    <p:sldId id="743" r:id="rId27"/>
    <p:sldId id="803" r:id="rId28"/>
    <p:sldId id="548" r:id="rId29"/>
    <p:sldId id="825" r:id="rId30"/>
    <p:sldId id="823" r:id="rId31"/>
    <p:sldId id="824" r:id="rId32"/>
    <p:sldId id="547" r:id="rId33"/>
    <p:sldId id="791" r:id="rId34"/>
    <p:sldId id="748" r:id="rId35"/>
    <p:sldId id="749" r:id="rId36"/>
    <p:sldId id="808" r:id="rId37"/>
    <p:sldId id="809" r:id="rId38"/>
    <p:sldId id="814" r:id="rId39"/>
    <p:sldId id="815" r:id="rId40"/>
    <p:sldId id="811" r:id="rId41"/>
    <p:sldId id="816" r:id="rId42"/>
    <p:sldId id="850" r:id="rId43"/>
    <p:sldId id="810" r:id="rId44"/>
    <p:sldId id="812" r:id="rId45"/>
    <p:sldId id="750" r:id="rId46"/>
    <p:sldId id="756" r:id="rId47"/>
    <p:sldId id="757" r:id="rId48"/>
    <p:sldId id="758" r:id="rId49"/>
    <p:sldId id="759" r:id="rId50"/>
    <p:sldId id="760" r:id="rId51"/>
    <p:sldId id="752" r:id="rId52"/>
    <p:sldId id="813" r:id="rId53"/>
    <p:sldId id="763" r:id="rId54"/>
    <p:sldId id="817" r:id="rId55"/>
    <p:sldId id="818" r:id="rId56"/>
    <p:sldId id="819" r:id="rId57"/>
    <p:sldId id="820" r:id="rId58"/>
    <p:sldId id="821" r:id="rId59"/>
    <p:sldId id="822" r:id="rId60"/>
    <p:sldId id="765" r:id="rId61"/>
    <p:sldId id="828" r:id="rId62"/>
    <p:sldId id="829" r:id="rId63"/>
    <p:sldId id="826" r:id="rId64"/>
    <p:sldId id="830" r:id="rId65"/>
    <p:sldId id="827" r:id="rId66"/>
    <p:sldId id="831" r:id="rId67"/>
    <p:sldId id="832" r:id="rId68"/>
    <p:sldId id="833" r:id="rId69"/>
    <p:sldId id="834" r:id="rId70"/>
    <p:sldId id="771" r:id="rId71"/>
    <p:sldId id="773" r:id="rId72"/>
    <p:sldId id="774" r:id="rId73"/>
    <p:sldId id="776" r:id="rId74"/>
    <p:sldId id="778" r:id="rId75"/>
    <p:sldId id="764" r:id="rId76"/>
    <p:sldId id="779" r:id="rId77"/>
    <p:sldId id="780" r:id="rId78"/>
    <p:sldId id="837" r:id="rId79"/>
    <p:sldId id="770" r:id="rId80"/>
    <p:sldId id="782" r:id="rId81"/>
    <p:sldId id="783" r:id="rId82"/>
    <p:sldId id="785" r:id="rId83"/>
    <p:sldId id="784" r:id="rId84"/>
    <p:sldId id="781" r:id="rId85"/>
    <p:sldId id="788" r:id="rId86"/>
    <p:sldId id="790" r:id="rId87"/>
  </p:sldIdLst>
  <p:sldSz cx="9144000" cy="6858000" type="screen4x3"/>
  <p:notesSz cx="6997700" cy="9283700"/>
  <p:custShowLst>
    <p:custShow name="Custom Show 1" id="0">
      <p:sldLst>
        <p:sld r:id="rId2"/>
        <p:sld r:id="rId15"/>
        <p:sld r:id="rId16"/>
        <p:sld r:id="rId17"/>
        <p:sld r:id="rId18"/>
        <p:sld r:id="rId21"/>
        <p:sld r:id="rId22"/>
        <p:sld r:id="rId27"/>
        <p:sld r:id="rId28"/>
        <p:sld r:id="rId37"/>
        <p:sld r:id="rId38"/>
        <p:sld r:id="rId45"/>
        <p:sld r:id="rId39"/>
        <p:sld r:id="rId40"/>
        <p:sld r:id="rId46"/>
        <p:sld r:id="rId47"/>
        <p:sld r:id="rId48"/>
        <p:sld r:id="rId54"/>
        <p:sld r:id="rId55"/>
        <p:sld r:id="rId56"/>
        <p:sld r:id="rId57"/>
        <p:sld r:id="rId58"/>
        <p:sld r:id="rId59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80"/>
        <p:sld r:id="rId81"/>
        <p:sld r:id="rId82"/>
        <p:sld r:id="rId83"/>
        <p:sld r:id="rId84"/>
        <p:sld r:id="rId85"/>
        <p:sld r:id="rId86"/>
        <p:sld r:id="rId87"/>
      </p:sldLst>
    </p:custShow>
  </p:custShowLst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E1"/>
    <a:srgbClr val="008000"/>
    <a:srgbClr val="009900"/>
    <a:srgbClr val="FF0000"/>
    <a:srgbClr val="F0F0F0"/>
    <a:srgbClr val="F02E00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30" autoAdjust="0"/>
  </p:normalViewPr>
  <p:slideViewPr>
    <p:cSldViewPr snapToGrid="0"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150" y="0"/>
            <a:ext cx="29765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30559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5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150" y="8834438"/>
            <a:ext cx="297656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cs typeface="Times New Roman" panose="02020603050405020304" pitchFamily="18" charset="0"/>
              </a:defRPr>
            </a:lvl1pPr>
          </a:lstStyle>
          <a:p>
            <a:fld id="{C4F32543-D0C3-4163-A1C5-09347DD33697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rtl="1">
              <a:spcBef>
                <a:spcPct val="0"/>
              </a:spcBef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2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rtl="1">
              <a:spcBef>
                <a:spcPct val="0"/>
              </a:spcBef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63575"/>
            <a:ext cx="4719638" cy="3540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22775"/>
            <a:ext cx="5135563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32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rtl="1">
              <a:spcBef>
                <a:spcPct val="0"/>
              </a:spcBef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45550"/>
            <a:ext cx="3032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rtl="1">
              <a:spcBef>
                <a:spcPct val="0"/>
              </a:spcBef>
              <a:defRPr sz="1200">
                <a:solidFill>
                  <a:schemeClr val="tx1"/>
                </a:solidFill>
                <a:latin typeface="Math C" panose="05000000000000000000" pitchFamily="2" charset="2"/>
              </a:defRPr>
            </a:lvl1pPr>
          </a:lstStyle>
          <a:p>
            <a:fld id="{6FA93EF9-C4D5-45AE-A4BE-824ADC944679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DF80F1C-AFF3-44CE-BB69-F9738EEF36DA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15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Allignment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7783BCC-0BF1-4B4E-A242-FF82B7DA2AA9}" type="slidenum">
              <a:rPr lang="he-IL" altLang="en-US" sz="1200">
                <a:solidFill>
                  <a:schemeClr val="tx1"/>
                </a:solidFill>
                <a:latin typeface="Math C" panose="05000000000000000000" pitchFamily="2" charset="2"/>
              </a:rPr>
              <a:pPr/>
              <a:t>16</a:t>
            </a:fld>
            <a:endParaRPr lang="en-US" altLang="en-US" sz="1200">
              <a:solidFill>
                <a:schemeClr val="tx1"/>
              </a:solidFill>
              <a:latin typeface="Math C" panose="05000000000000000000" pitchFamily="2" charset="2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Allignment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D0953-BA8A-4952-AE3C-82212A5A762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8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747B2-1427-491A-85EC-F224F5B6C5B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72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0683F-AB31-46FF-9A53-8FCD05937CA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92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4D71D-CC10-4CDA-90BD-D735E3BB22E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78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EDA20-5EBA-45A1-9121-F85AA5360C6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01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89C74-04B3-451E-9AEE-7AD7C917D0F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40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ACBEE-032A-45CA-B102-CDBD95B078A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8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3666A-04E1-4180-BA08-5DEC46DA3AB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16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6A0AD-5E90-4145-8F5D-865C3D49558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58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7654F-B120-4C36-A43C-A935EEDE247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7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59461-998D-469D-9E9C-417B9DA8CFD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4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fld id="{E588B330-08C9-4A1D-BB30-7E1F3C414429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dirty="0" smtClean="0">
                <a:solidFill>
                  <a:schemeClr val="tx1"/>
                </a:solidFill>
              </a:rPr>
              <a:t>Memory Management</a:t>
            </a:r>
            <a:br>
              <a:rPr lang="en-US" altLang="he-IL" dirty="0" smtClean="0">
                <a:solidFill>
                  <a:schemeClr val="tx1"/>
                </a:solidFill>
              </a:rPr>
            </a:br>
            <a:r>
              <a:rPr lang="en-US" altLang="he-IL" dirty="0" smtClean="0">
                <a:solidFill>
                  <a:schemeClr val="tx1"/>
                </a:solidFill>
              </a:rPr>
              <a:t>Chapter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0308" y="2668101"/>
            <a:ext cx="9144000" cy="119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4000" dirty="0" err="1" smtClean="0"/>
              <a:t>Mooly</a:t>
            </a:r>
            <a:r>
              <a:rPr lang="en-US" altLang="he-IL" sz="4000" dirty="0" smtClean="0"/>
              <a:t> </a:t>
            </a:r>
            <a:r>
              <a:rPr lang="en-US" altLang="he-IL" sz="4000" dirty="0" err="1" smtClean="0"/>
              <a:t>Sagiv</a:t>
            </a:r>
            <a:endParaRPr lang="en-US" altLang="he-IL" sz="4000" dirty="0" smtClean="0"/>
          </a:p>
          <a:p>
            <a:pPr>
              <a:lnSpc>
                <a:spcPct val="90000"/>
              </a:lnSpc>
            </a:pPr>
            <a:endParaRPr lang="en-US" altLang="he-IL" sz="4000" dirty="0" smtClean="0"/>
          </a:p>
          <a:p>
            <a:pPr>
              <a:lnSpc>
                <a:spcPct val="90000"/>
              </a:lnSpc>
            </a:pPr>
            <a:endParaRPr lang="en-US" altLang="he-IL" sz="4000" dirty="0" smtClean="0"/>
          </a:p>
          <a:p>
            <a:pPr>
              <a:lnSpc>
                <a:spcPct val="90000"/>
              </a:lnSpc>
            </a:pPr>
            <a:endParaRPr lang="en-US" altLang="he-IL" sz="2800" dirty="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6E8F480-3C86-44B4-BF3E-231DD72DC7DD}" type="slidenum">
              <a:rPr lang="he-IL" altLang="en-US" sz="1400">
                <a:solidFill>
                  <a:schemeClr val="tx1"/>
                </a:solidFill>
              </a:rPr>
              <a:pPr/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Function Results and Closures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4038600" y="2859088"/>
            <a:ext cx="2076450" cy="874712"/>
            <a:chOff x="2544" y="1801"/>
            <a:chExt cx="1308" cy="551"/>
          </a:xfrm>
        </p:grpSpPr>
        <p:grpSp>
          <p:nvGrpSpPr>
            <p:cNvPr id="45108" name="Group 1029"/>
            <p:cNvGrpSpPr>
              <a:grpSpLocks/>
            </p:cNvGrpSpPr>
            <p:nvPr/>
          </p:nvGrpSpPr>
          <p:grpSpPr bwMode="auto">
            <a:xfrm>
              <a:off x="2544" y="1968"/>
              <a:ext cx="1152" cy="384"/>
              <a:chOff x="2736" y="1584"/>
              <a:chExt cx="1152" cy="384"/>
            </a:xfrm>
          </p:grpSpPr>
          <p:grpSp>
            <p:nvGrpSpPr>
              <p:cNvPr id="45110" name="Group 1030"/>
              <p:cNvGrpSpPr>
                <a:grpSpLocks/>
              </p:cNvGrpSpPr>
              <p:nvPr/>
            </p:nvGrpSpPr>
            <p:grpSpPr bwMode="auto">
              <a:xfrm>
                <a:off x="2736" y="1776"/>
                <a:ext cx="1152" cy="192"/>
                <a:chOff x="3312" y="1056"/>
                <a:chExt cx="1152" cy="288"/>
              </a:xfrm>
            </p:grpSpPr>
            <p:sp>
              <p:nvSpPr>
                <p:cNvPr id="45114" name="Rectangle 1031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c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115" name="Rectangle 1032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5111" name="Group 1033"/>
              <p:cNvGrpSpPr>
                <a:grpSpLocks/>
              </p:cNvGrpSpPr>
              <p:nvPr/>
            </p:nvGrpSpPr>
            <p:grpSpPr bwMode="auto">
              <a:xfrm>
                <a:off x="2736" y="1584"/>
                <a:ext cx="1152" cy="192"/>
                <a:chOff x="3312" y="1056"/>
                <a:chExt cx="1152" cy="288"/>
              </a:xfrm>
            </p:grpSpPr>
            <p:sp>
              <p:nvSpPr>
                <p:cNvPr id="45112" name="Rectangle 1034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access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113" name="Rectangle 1035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109" name="Freeform 1036"/>
            <p:cNvSpPr>
              <a:spLocks/>
            </p:cNvSpPr>
            <p:nvPr/>
          </p:nvSpPr>
          <p:spPr bwMode="auto">
            <a:xfrm>
              <a:off x="3412" y="1801"/>
              <a:ext cx="440" cy="261"/>
            </a:xfrm>
            <a:custGeom>
              <a:avLst/>
              <a:gdLst>
                <a:gd name="T0" fmla="*/ 0 w 440"/>
                <a:gd name="T1" fmla="*/ 259 h 261"/>
                <a:gd name="T2" fmla="*/ 352 w 440"/>
                <a:gd name="T3" fmla="*/ 231 h 261"/>
                <a:gd name="T4" fmla="*/ 428 w 440"/>
                <a:gd name="T5" fmla="*/ 79 h 261"/>
                <a:gd name="T6" fmla="*/ 282 w 440"/>
                <a:gd name="T7" fmla="*/ 0 h 2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0"/>
                <a:gd name="T13" fmla="*/ 0 h 261"/>
                <a:gd name="T14" fmla="*/ 440 w 440"/>
                <a:gd name="T15" fmla="*/ 261 h 2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0" h="261">
                  <a:moveTo>
                    <a:pt x="0" y="259"/>
                  </a:moveTo>
                  <a:cubicBezTo>
                    <a:pt x="59" y="254"/>
                    <a:pt x="281" y="261"/>
                    <a:pt x="352" y="231"/>
                  </a:cubicBezTo>
                  <a:cubicBezTo>
                    <a:pt x="423" y="201"/>
                    <a:pt x="440" y="117"/>
                    <a:pt x="428" y="79"/>
                  </a:cubicBezTo>
                  <a:cubicBezTo>
                    <a:pt x="416" y="41"/>
                    <a:pt x="312" y="16"/>
                    <a:pt x="282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0" name="Rectangle 1037"/>
          <p:cNvSpPr>
            <a:spLocks noChangeArrowheads="1"/>
          </p:cNvSpPr>
          <p:nvPr/>
        </p:nvSpPr>
        <p:spPr bwMode="auto">
          <a:xfrm>
            <a:off x="7467600" y="5943600"/>
            <a:ext cx="1447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Code for </a:t>
            </a:r>
          </a:p>
          <a:p>
            <a:pPr algn="ctr"/>
            <a:r>
              <a:rPr lang="en-US" sz="2000">
                <a:latin typeface="Tahoma" pitchFamily="34" charset="0"/>
              </a:rPr>
              <a:t>counter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1" name="Rectangle 1038"/>
          <p:cNvSpPr>
            <a:spLocks noChangeArrowheads="1"/>
          </p:cNvSpPr>
          <p:nvPr/>
        </p:nvSpPr>
        <p:spPr bwMode="auto">
          <a:xfrm>
            <a:off x="7467600" y="2667000"/>
            <a:ext cx="1447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Code for </a:t>
            </a:r>
          </a:p>
          <a:p>
            <a:pPr algn="ctr"/>
            <a:r>
              <a:rPr lang="en-US" sz="2000">
                <a:latin typeface="Tahoma" pitchFamily="34" charset="0"/>
              </a:rPr>
              <a:t>mk_counter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7" name="Group 1039"/>
          <p:cNvGrpSpPr>
            <a:grpSpLocks/>
          </p:cNvGrpSpPr>
          <p:nvPr/>
        </p:nvGrpSpPr>
        <p:grpSpPr bwMode="auto">
          <a:xfrm>
            <a:off x="2667000" y="4160838"/>
            <a:ext cx="4103688" cy="1855787"/>
            <a:chOff x="1680" y="2621"/>
            <a:chExt cx="2585" cy="1169"/>
          </a:xfrm>
        </p:grpSpPr>
        <p:sp>
          <p:nvSpPr>
            <p:cNvPr id="45099" name="Text Box 1040"/>
            <p:cNvSpPr txBox="1">
              <a:spLocks noChangeArrowheads="1"/>
            </p:cNvSpPr>
            <p:nvPr/>
          </p:nvSpPr>
          <p:spPr bwMode="auto">
            <a:xfrm>
              <a:off x="1680" y="3360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ahoma" pitchFamily="34" charset="0"/>
                </a:rPr>
                <a:t>c(2)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5100" name="Group 1041"/>
            <p:cNvGrpSpPr>
              <a:grpSpLocks/>
            </p:cNvGrpSpPr>
            <p:nvPr/>
          </p:nvGrpSpPr>
          <p:grpSpPr bwMode="auto">
            <a:xfrm>
              <a:off x="2544" y="3408"/>
              <a:ext cx="1152" cy="382"/>
              <a:chOff x="2544" y="3408"/>
              <a:chExt cx="1152" cy="382"/>
            </a:xfrm>
          </p:grpSpPr>
          <p:grpSp>
            <p:nvGrpSpPr>
              <p:cNvPr id="45102" name="Group 1042"/>
              <p:cNvGrpSpPr>
                <a:grpSpLocks/>
              </p:cNvGrpSpPr>
              <p:nvPr/>
            </p:nvGrpSpPr>
            <p:grpSpPr bwMode="auto">
              <a:xfrm>
                <a:off x="2544" y="3408"/>
                <a:ext cx="1152" cy="192"/>
                <a:chOff x="3312" y="1056"/>
                <a:chExt cx="1152" cy="288"/>
              </a:xfrm>
            </p:grpSpPr>
            <p:sp>
              <p:nvSpPr>
                <p:cNvPr id="45106" name="Rectangle 1043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access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107" name="Rectangle 1044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5103" name="Group 1045"/>
              <p:cNvGrpSpPr>
                <a:grpSpLocks/>
              </p:cNvGrpSpPr>
              <p:nvPr/>
            </p:nvGrpSpPr>
            <p:grpSpPr bwMode="auto">
              <a:xfrm>
                <a:off x="2544" y="3600"/>
                <a:ext cx="1152" cy="190"/>
                <a:chOff x="3312" y="1056"/>
                <a:chExt cx="1152" cy="288"/>
              </a:xfrm>
            </p:grpSpPr>
            <p:sp>
              <p:nvSpPr>
                <p:cNvPr id="45104" name="Rectangle 104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inc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105" name="Rectangle 104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2</a:t>
                  </a:r>
                  <a:endParaRPr lang="en-US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45101" name="Freeform 1048"/>
            <p:cNvSpPr>
              <a:spLocks/>
            </p:cNvSpPr>
            <p:nvPr/>
          </p:nvSpPr>
          <p:spPr bwMode="auto">
            <a:xfrm>
              <a:off x="3420" y="2621"/>
              <a:ext cx="845" cy="888"/>
            </a:xfrm>
            <a:custGeom>
              <a:avLst/>
              <a:gdLst>
                <a:gd name="T0" fmla="*/ 0 w 845"/>
                <a:gd name="T1" fmla="*/ 888 h 888"/>
                <a:gd name="T2" fmla="*/ 709 w 845"/>
                <a:gd name="T3" fmla="*/ 777 h 888"/>
                <a:gd name="T4" fmla="*/ 816 w 845"/>
                <a:gd name="T5" fmla="*/ 411 h 888"/>
                <a:gd name="T6" fmla="*/ 694 w 845"/>
                <a:gd name="T7" fmla="*/ 76 h 888"/>
                <a:gd name="T8" fmla="*/ 473 w 845"/>
                <a:gd name="T9" fmla="*/ 0 h 8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5"/>
                <a:gd name="T16" fmla="*/ 0 h 888"/>
                <a:gd name="T17" fmla="*/ 845 w 845"/>
                <a:gd name="T18" fmla="*/ 888 h 8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5" h="888">
                  <a:moveTo>
                    <a:pt x="0" y="888"/>
                  </a:moveTo>
                  <a:cubicBezTo>
                    <a:pt x="118" y="870"/>
                    <a:pt x="573" y="856"/>
                    <a:pt x="709" y="777"/>
                  </a:cubicBezTo>
                  <a:cubicBezTo>
                    <a:pt x="845" y="698"/>
                    <a:pt x="818" y="528"/>
                    <a:pt x="816" y="411"/>
                  </a:cubicBezTo>
                  <a:cubicBezTo>
                    <a:pt x="814" y="294"/>
                    <a:pt x="751" y="144"/>
                    <a:pt x="694" y="76"/>
                  </a:cubicBezTo>
                  <a:cubicBezTo>
                    <a:pt x="637" y="8"/>
                    <a:pt x="519" y="16"/>
                    <a:pt x="473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1689" name="Freeform 1049"/>
          <p:cNvSpPr>
            <a:spLocks/>
          </p:cNvSpPr>
          <p:nvPr/>
        </p:nvSpPr>
        <p:spPr bwMode="auto">
          <a:xfrm>
            <a:off x="5410200" y="3544888"/>
            <a:ext cx="1966913" cy="1473200"/>
          </a:xfrm>
          <a:custGeom>
            <a:avLst/>
            <a:gdLst>
              <a:gd name="T0" fmla="*/ 0 w 1239"/>
              <a:gd name="T1" fmla="*/ 2147483647 h 928"/>
              <a:gd name="T2" fmla="*/ 2147483647 w 1239"/>
              <a:gd name="T3" fmla="*/ 2147483647 h 928"/>
              <a:gd name="T4" fmla="*/ 2147483647 w 1239"/>
              <a:gd name="T5" fmla="*/ 2147483647 h 928"/>
              <a:gd name="T6" fmla="*/ 2147483647 w 1239"/>
              <a:gd name="T7" fmla="*/ 2147483647 h 928"/>
              <a:gd name="T8" fmla="*/ 0 60000 65536"/>
              <a:gd name="T9" fmla="*/ 0 60000 65536"/>
              <a:gd name="T10" fmla="*/ 0 60000 65536"/>
              <a:gd name="T11" fmla="*/ 0 60000 65536"/>
              <a:gd name="T12" fmla="*/ 0 w 1239"/>
              <a:gd name="T13" fmla="*/ 0 h 928"/>
              <a:gd name="T14" fmla="*/ 1239 w 1239"/>
              <a:gd name="T15" fmla="*/ 928 h 9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9" h="928">
                <a:moveTo>
                  <a:pt x="0" y="48"/>
                </a:moveTo>
                <a:cubicBezTo>
                  <a:pt x="100" y="57"/>
                  <a:pt x="426" y="0"/>
                  <a:pt x="599" y="101"/>
                </a:cubicBezTo>
                <a:cubicBezTo>
                  <a:pt x="772" y="202"/>
                  <a:pt x="934" y="516"/>
                  <a:pt x="1041" y="654"/>
                </a:cubicBezTo>
                <a:cubicBezTo>
                  <a:pt x="1148" y="792"/>
                  <a:pt x="1206" y="882"/>
                  <a:pt x="1239" y="928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2286000" y="2667000"/>
            <a:ext cx="5867400" cy="3538538"/>
            <a:chOff x="2286000" y="2667000"/>
            <a:chExt cx="5867400" cy="3538538"/>
          </a:xfrm>
        </p:grpSpPr>
        <p:sp>
          <p:nvSpPr>
            <p:cNvPr id="45078" name="Text Box 1053"/>
            <p:cNvSpPr txBox="1">
              <a:spLocks noChangeArrowheads="1"/>
            </p:cNvSpPr>
            <p:nvPr/>
          </p:nvSpPr>
          <p:spPr bwMode="auto">
            <a:xfrm>
              <a:off x="2286000" y="3944938"/>
              <a:ext cx="1981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ahoma" pitchFamily="34" charset="0"/>
                </a:rPr>
                <a:t>mk_counter(1)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5079" name="Group 1054"/>
            <p:cNvGrpSpPr>
              <a:grpSpLocks/>
            </p:cNvGrpSpPr>
            <p:nvPr/>
          </p:nvGrpSpPr>
          <p:grpSpPr bwMode="auto">
            <a:xfrm>
              <a:off x="4343400" y="3944938"/>
              <a:ext cx="1828800" cy="1216025"/>
              <a:chOff x="2736" y="2496"/>
              <a:chExt cx="1152" cy="766"/>
            </a:xfrm>
          </p:grpSpPr>
          <p:grpSp>
            <p:nvGrpSpPr>
              <p:cNvPr id="45088" name="Group 1055"/>
              <p:cNvGrpSpPr>
                <a:grpSpLocks/>
              </p:cNvGrpSpPr>
              <p:nvPr/>
            </p:nvGrpSpPr>
            <p:grpSpPr bwMode="auto">
              <a:xfrm>
                <a:off x="2736" y="2880"/>
                <a:ext cx="1152" cy="190"/>
                <a:chOff x="3312" y="1056"/>
                <a:chExt cx="1152" cy="288"/>
              </a:xfrm>
            </p:grpSpPr>
            <p:sp>
              <p:nvSpPr>
                <p:cNvPr id="45097" name="Rectangle 1056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count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098" name="Rectangle 1057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45089" name="Rectangle 1058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57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ahoma" pitchFamily="34" charset="0"/>
                  </a:rPr>
                  <a:t>init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5090" name="Rectangle 1059"/>
              <p:cNvSpPr>
                <a:spLocks noChangeArrowheads="1"/>
              </p:cNvSpPr>
              <p:nvPr/>
            </p:nvSpPr>
            <p:spPr bwMode="auto">
              <a:xfrm>
                <a:off x="3312" y="2688"/>
                <a:ext cx="576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ahoma" pitchFamily="34" charset="0"/>
                  </a:rPr>
                  <a:t>1</a:t>
                </a:r>
                <a:endParaRPr lang="en-US">
                  <a:latin typeface="Times New Roman" pitchFamily="18" charset="0"/>
                </a:endParaRPr>
              </a:p>
            </p:txBody>
          </p:sp>
          <p:grpSp>
            <p:nvGrpSpPr>
              <p:cNvPr id="45091" name="Group 1060"/>
              <p:cNvGrpSpPr>
                <a:grpSpLocks/>
              </p:cNvGrpSpPr>
              <p:nvPr/>
            </p:nvGrpSpPr>
            <p:grpSpPr bwMode="auto">
              <a:xfrm>
                <a:off x="2736" y="2496"/>
                <a:ext cx="1152" cy="192"/>
                <a:chOff x="3312" y="1056"/>
                <a:chExt cx="1152" cy="288"/>
              </a:xfrm>
            </p:grpSpPr>
            <p:sp>
              <p:nvSpPr>
                <p:cNvPr id="45095" name="Rectangle 1061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access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096" name="Rectangle 1062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45092" name="Group 1063"/>
              <p:cNvGrpSpPr>
                <a:grpSpLocks/>
              </p:cNvGrpSpPr>
              <p:nvPr/>
            </p:nvGrpSpPr>
            <p:grpSpPr bwMode="auto">
              <a:xfrm>
                <a:off x="2736" y="3072"/>
                <a:ext cx="1152" cy="190"/>
                <a:chOff x="3312" y="1056"/>
                <a:chExt cx="1152" cy="288"/>
              </a:xfrm>
            </p:grpSpPr>
            <p:sp>
              <p:nvSpPr>
                <p:cNvPr id="45093" name="Rectangle 1064"/>
                <p:cNvSpPr>
                  <a:spLocks noChangeArrowheads="1"/>
                </p:cNvSpPr>
                <p:nvPr/>
              </p:nvSpPr>
              <p:spPr bwMode="auto">
                <a:xfrm>
                  <a:off x="3312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000">
                      <a:latin typeface="Tahoma" pitchFamily="34" charset="0"/>
                    </a:rPr>
                    <a:t>counter</a:t>
                  </a:r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094" name="Rectangle 1065"/>
                <p:cNvSpPr>
                  <a:spLocks noChangeArrowheads="1"/>
                </p:cNvSpPr>
                <p:nvPr/>
              </p:nvSpPr>
              <p:spPr bwMode="auto">
                <a:xfrm>
                  <a:off x="3888" y="1056"/>
                  <a:ext cx="576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45080" name="Group 1067"/>
            <p:cNvGrpSpPr>
              <a:grpSpLocks/>
            </p:cNvGrpSpPr>
            <p:nvPr/>
          </p:nvGrpSpPr>
          <p:grpSpPr bwMode="auto">
            <a:xfrm>
              <a:off x="5768975" y="3979863"/>
              <a:ext cx="2384425" cy="2225675"/>
              <a:chOff x="3634" y="2518"/>
              <a:chExt cx="1502" cy="1402"/>
            </a:xfrm>
          </p:grpSpPr>
          <p:grpSp>
            <p:nvGrpSpPr>
              <p:cNvPr id="45082" name="Group 1068"/>
              <p:cNvGrpSpPr>
                <a:grpSpLocks/>
              </p:cNvGrpSpPr>
              <p:nvPr/>
            </p:nvGrpSpPr>
            <p:grpSpPr bwMode="auto">
              <a:xfrm>
                <a:off x="4656" y="3120"/>
                <a:ext cx="480" cy="192"/>
                <a:chOff x="4032" y="1296"/>
                <a:chExt cx="480" cy="192"/>
              </a:xfrm>
            </p:grpSpPr>
            <p:sp>
              <p:nvSpPr>
                <p:cNvPr id="45086" name="Rectangle 1069"/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24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  <p:sp>
              <p:nvSpPr>
                <p:cNvPr id="45087" name="Rectangle 1070"/>
                <p:cNvSpPr>
                  <a:spLocks noChangeArrowheads="1"/>
                </p:cNvSpPr>
                <p:nvPr/>
              </p:nvSpPr>
              <p:spPr bwMode="auto">
                <a:xfrm>
                  <a:off x="4272" y="1296"/>
                  <a:ext cx="24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5083" name="Freeform 1071"/>
              <p:cNvSpPr>
                <a:spLocks/>
              </p:cNvSpPr>
              <p:nvPr/>
            </p:nvSpPr>
            <p:spPr bwMode="auto">
              <a:xfrm>
                <a:off x="3877" y="2518"/>
                <a:ext cx="923" cy="689"/>
              </a:xfrm>
              <a:custGeom>
                <a:avLst/>
                <a:gdLst>
                  <a:gd name="T0" fmla="*/ 923 w 923"/>
                  <a:gd name="T1" fmla="*/ 689 h 689"/>
                  <a:gd name="T2" fmla="*/ 701 w 923"/>
                  <a:gd name="T3" fmla="*/ 121 h 689"/>
                  <a:gd name="T4" fmla="*/ 305 w 923"/>
                  <a:gd name="T5" fmla="*/ 14 h 689"/>
                  <a:gd name="T6" fmla="*/ 0 w 923"/>
                  <a:gd name="T7" fmla="*/ 37 h 6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3"/>
                  <a:gd name="T13" fmla="*/ 0 h 689"/>
                  <a:gd name="T14" fmla="*/ 923 w 923"/>
                  <a:gd name="T15" fmla="*/ 689 h 6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3" h="689">
                    <a:moveTo>
                      <a:pt x="923" y="689"/>
                    </a:moveTo>
                    <a:cubicBezTo>
                      <a:pt x="886" y="596"/>
                      <a:pt x="804" y="233"/>
                      <a:pt x="701" y="121"/>
                    </a:cubicBezTo>
                    <a:cubicBezTo>
                      <a:pt x="598" y="9"/>
                      <a:pt x="422" y="28"/>
                      <a:pt x="305" y="14"/>
                    </a:cubicBezTo>
                    <a:cubicBezTo>
                      <a:pt x="188" y="0"/>
                      <a:pt x="64" y="32"/>
                      <a:pt x="0" y="37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84" name="Freeform 1072"/>
              <p:cNvSpPr>
                <a:spLocks/>
              </p:cNvSpPr>
              <p:nvPr/>
            </p:nvSpPr>
            <p:spPr bwMode="auto">
              <a:xfrm>
                <a:off x="4481" y="3258"/>
                <a:ext cx="651" cy="662"/>
              </a:xfrm>
              <a:custGeom>
                <a:avLst/>
                <a:gdLst>
                  <a:gd name="T0" fmla="*/ 531 w 651"/>
                  <a:gd name="T1" fmla="*/ 0 h 662"/>
                  <a:gd name="T2" fmla="*/ 572 w 651"/>
                  <a:gd name="T3" fmla="*/ 221 h 662"/>
                  <a:gd name="T4" fmla="*/ 59 w 651"/>
                  <a:gd name="T5" fmla="*/ 434 h 662"/>
                  <a:gd name="T6" fmla="*/ 219 w 651"/>
                  <a:gd name="T7" fmla="*/ 662 h 6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1"/>
                  <a:gd name="T13" fmla="*/ 0 h 662"/>
                  <a:gd name="T14" fmla="*/ 651 w 651"/>
                  <a:gd name="T15" fmla="*/ 662 h 6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1" h="662">
                    <a:moveTo>
                      <a:pt x="531" y="0"/>
                    </a:moveTo>
                    <a:cubicBezTo>
                      <a:pt x="539" y="37"/>
                      <a:pt x="651" y="149"/>
                      <a:pt x="572" y="221"/>
                    </a:cubicBezTo>
                    <a:cubicBezTo>
                      <a:pt x="493" y="293"/>
                      <a:pt x="118" y="361"/>
                      <a:pt x="59" y="434"/>
                    </a:cubicBezTo>
                    <a:cubicBezTo>
                      <a:pt x="0" y="507"/>
                      <a:pt x="186" y="615"/>
                      <a:pt x="219" y="662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85" name="Freeform 1073"/>
              <p:cNvSpPr>
                <a:spLocks/>
              </p:cNvSpPr>
              <p:nvPr/>
            </p:nvSpPr>
            <p:spPr bwMode="auto">
              <a:xfrm>
                <a:off x="3634" y="3177"/>
                <a:ext cx="998" cy="76"/>
              </a:xfrm>
              <a:custGeom>
                <a:avLst/>
                <a:gdLst>
                  <a:gd name="T0" fmla="*/ 0 w 998"/>
                  <a:gd name="T1" fmla="*/ 0 h 76"/>
                  <a:gd name="T2" fmla="*/ 564 w 998"/>
                  <a:gd name="T3" fmla="*/ 53 h 76"/>
                  <a:gd name="T4" fmla="*/ 998 w 998"/>
                  <a:gd name="T5" fmla="*/ 76 h 76"/>
                  <a:gd name="T6" fmla="*/ 0 60000 65536"/>
                  <a:gd name="T7" fmla="*/ 0 60000 65536"/>
                  <a:gd name="T8" fmla="*/ 0 60000 65536"/>
                  <a:gd name="T9" fmla="*/ 0 w 998"/>
                  <a:gd name="T10" fmla="*/ 0 h 76"/>
                  <a:gd name="T11" fmla="*/ 998 w 998"/>
                  <a:gd name="T12" fmla="*/ 76 h 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98" h="76">
                    <a:moveTo>
                      <a:pt x="0" y="0"/>
                    </a:moveTo>
                    <a:cubicBezTo>
                      <a:pt x="94" y="9"/>
                      <a:pt x="398" y="40"/>
                      <a:pt x="564" y="53"/>
                    </a:cubicBezTo>
                    <a:cubicBezTo>
                      <a:pt x="730" y="66"/>
                      <a:pt x="908" y="71"/>
                      <a:pt x="998" y="76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81" name="Freeform 1074"/>
            <p:cNvSpPr>
              <a:spLocks/>
            </p:cNvSpPr>
            <p:nvPr/>
          </p:nvSpPr>
          <p:spPr bwMode="auto">
            <a:xfrm>
              <a:off x="5715000" y="2667000"/>
              <a:ext cx="546100" cy="1406525"/>
            </a:xfrm>
            <a:custGeom>
              <a:avLst/>
              <a:gdLst>
                <a:gd name="T0" fmla="*/ 0 w 344"/>
                <a:gd name="T1" fmla="*/ 2147483647 h 886"/>
                <a:gd name="T2" fmla="*/ 647680919 w 344"/>
                <a:gd name="T3" fmla="*/ 1716227521 h 886"/>
                <a:gd name="T4" fmla="*/ 854333856 w 344"/>
                <a:gd name="T5" fmla="*/ 995462635 h 886"/>
                <a:gd name="T6" fmla="*/ 723285579 w 344"/>
                <a:gd name="T7" fmla="*/ 204133443 h 886"/>
                <a:gd name="T8" fmla="*/ 516631253 w 344"/>
                <a:gd name="T9" fmla="*/ 0 h 8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"/>
                <a:gd name="T16" fmla="*/ 0 h 886"/>
                <a:gd name="T17" fmla="*/ 344 w 344"/>
                <a:gd name="T18" fmla="*/ 886 h 8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" h="886">
                  <a:moveTo>
                    <a:pt x="0" y="886"/>
                  </a:moveTo>
                  <a:cubicBezTo>
                    <a:pt x="43" y="852"/>
                    <a:pt x="201" y="763"/>
                    <a:pt x="257" y="681"/>
                  </a:cubicBezTo>
                  <a:cubicBezTo>
                    <a:pt x="313" y="599"/>
                    <a:pt x="334" y="495"/>
                    <a:pt x="339" y="395"/>
                  </a:cubicBezTo>
                  <a:cubicBezTo>
                    <a:pt x="344" y="295"/>
                    <a:pt x="309" y="147"/>
                    <a:pt x="287" y="81"/>
                  </a:cubicBezTo>
                  <a:cubicBezTo>
                    <a:pt x="265" y="15"/>
                    <a:pt x="222" y="17"/>
                    <a:pt x="205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075"/>
          <p:cNvGrpSpPr>
            <a:grpSpLocks/>
          </p:cNvGrpSpPr>
          <p:nvPr/>
        </p:nvGrpSpPr>
        <p:grpSpPr bwMode="auto">
          <a:xfrm>
            <a:off x="4038600" y="2636838"/>
            <a:ext cx="3422650" cy="334962"/>
            <a:chOff x="2544" y="1661"/>
            <a:chExt cx="2156" cy="211"/>
          </a:xfrm>
        </p:grpSpPr>
        <p:grpSp>
          <p:nvGrpSpPr>
            <p:cNvPr id="45069" name="Group 1076"/>
            <p:cNvGrpSpPr>
              <a:grpSpLocks/>
            </p:cNvGrpSpPr>
            <p:nvPr/>
          </p:nvGrpSpPr>
          <p:grpSpPr bwMode="auto">
            <a:xfrm>
              <a:off x="4032" y="1680"/>
              <a:ext cx="480" cy="192"/>
              <a:chOff x="4032" y="1296"/>
              <a:chExt cx="480" cy="192"/>
            </a:xfrm>
          </p:grpSpPr>
          <p:sp>
            <p:nvSpPr>
              <p:cNvPr id="45076" name="Rectangle 1077"/>
              <p:cNvSpPr>
                <a:spLocks noChangeArrowheads="1"/>
              </p:cNvSpPr>
              <p:nvPr/>
            </p:nvSpPr>
            <p:spPr bwMode="auto">
              <a:xfrm>
                <a:off x="4032" y="1296"/>
                <a:ext cx="240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5077" name="Rectangle 1078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240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5070" name="Freeform 1079"/>
            <p:cNvSpPr>
              <a:spLocks/>
            </p:cNvSpPr>
            <p:nvPr/>
          </p:nvSpPr>
          <p:spPr bwMode="auto">
            <a:xfrm>
              <a:off x="4410" y="1770"/>
              <a:ext cx="290" cy="39"/>
            </a:xfrm>
            <a:custGeom>
              <a:avLst/>
              <a:gdLst>
                <a:gd name="T0" fmla="*/ 0 w 290"/>
                <a:gd name="T1" fmla="*/ 0 h 39"/>
                <a:gd name="T2" fmla="*/ 290 w 290"/>
                <a:gd name="T3" fmla="*/ 39 h 39"/>
                <a:gd name="T4" fmla="*/ 0 60000 65536"/>
                <a:gd name="T5" fmla="*/ 0 60000 65536"/>
                <a:gd name="T6" fmla="*/ 0 w 290"/>
                <a:gd name="T7" fmla="*/ 0 h 39"/>
                <a:gd name="T8" fmla="*/ 290 w 290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0" h="39">
                  <a:moveTo>
                    <a:pt x="0" y="0"/>
                  </a:moveTo>
                  <a:cubicBezTo>
                    <a:pt x="48" y="6"/>
                    <a:pt x="230" y="31"/>
                    <a:pt x="290" y="39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71" name="Group 1080"/>
            <p:cNvGrpSpPr>
              <a:grpSpLocks/>
            </p:cNvGrpSpPr>
            <p:nvPr/>
          </p:nvGrpSpPr>
          <p:grpSpPr bwMode="auto">
            <a:xfrm>
              <a:off x="2544" y="1680"/>
              <a:ext cx="1152" cy="190"/>
              <a:chOff x="3312" y="1056"/>
              <a:chExt cx="1152" cy="288"/>
            </a:xfrm>
          </p:grpSpPr>
          <p:sp>
            <p:nvSpPr>
              <p:cNvPr id="45074" name="Rectangle 1081"/>
              <p:cNvSpPr>
                <a:spLocks noChangeArrowheads="1"/>
              </p:cNvSpPr>
              <p:nvPr/>
            </p:nvSpPr>
            <p:spPr bwMode="auto">
              <a:xfrm>
                <a:off x="3312" y="1056"/>
                <a:ext cx="57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Tahoma" pitchFamily="34" charset="0"/>
                  </a:rPr>
                  <a:t>mk_c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45075" name="Rectangle 1082"/>
              <p:cNvSpPr>
                <a:spLocks noChangeArrowheads="1"/>
              </p:cNvSpPr>
              <p:nvPr/>
            </p:nvSpPr>
            <p:spPr bwMode="auto">
              <a:xfrm>
                <a:off x="3888" y="1056"/>
                <a:ext cx="57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Times New Roman" pitchFamily="18" charset="0"/>
                </a:endParaRPr>
              </a:p>
            </p:txBody>
          </p:sp>
        </p:grpSp>
        <p:sp>
          <p:nvSpPr>
            <p:cNvPr id="45072" name="Freeform 1083"/>
            <p:cNvSpPr>
              <a:spLocks/>
            </p:cNvSpPr>
            <p:nvPr/>
          </p:nvSpPr>
          <p:spPr bwMode="auto">
            <a:xfrm>
              <a:off x="3462" y="1744"/>
              <a:ext cx="568" cy="27"/>
            </a:xfrm>
            <a:custGeom>
              <a:avLst/>
              <a:gdLst>
                <a:gd name="T0" fmla="*/ 0 w 568"/>
                <a:gd name="T1" fmla="*/ 19 h 27"/>
                <a:gd name="T2" fmla="*/ 390 w 568"/>
                <a:gd name="T3" fmla="*/ 1 h 27"/>
                <a:gd name="T4" fmla="*/ 568 w 568"/>
                <a:gd name="T5" fmla="*/ 27 h 27"/>
                <a:gd name="T6" fmla="*/ 0 60000 65536"/>
                <a:gd name="T7" fmla="*/ 0 60000 65536"/>
                <a:gd name="T8" fmla="*/ 0 60000 65536"/>
                <a:gd name="T9" fmla="*/ 0 w 568"/>
                <a:gd name="T10" fmla="*/ 0 h 27"/>
                <a:gd name="T11" fmla="*/ 568 w 568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27">
                  <a:moveTo>
                    <a:pt x="0" y="19"/>
                  </a:moveTo>
                  <a:cubicBezTo>
                    <a:pt x="65" y="16"/>
                    <a:pt x="295" y="0"/>
                    <a:pt x="390" y="1"/>
                  </a:cubicBezTo>
                  <a:cubicBezTo>
                    <a:pt x="485" y="2"/>
                    <a:pt x="531" y="22"/>
                    <a:pt x="568" y="27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Freeform 1084"/>
            <p:cNvSpPr>
              <a:spLocks/>
            </p:cNvSpPr>
            <p:nvPr/>
          </p:nvSpPr>
          <p:spPr bwMode="auto">
            <a:xfrm>
              <a:off x="3706" y="1661"/>
              <a:ext cx="463" cy="95"/>
            </a:xfrm>
            <a:custGeom>
              <a:avLst/>
              <a:gdLst>
                <a:gd name="T0" fmla="*/ 463 w 463"/>
                <a:gd name="T1" fmla="*/ 95 h 95"/>
                <a:gd name="T2" fmla="*/ 198 w 463"/>
                <a:gd name="T3" fmla="*/ 9 h 95"/>
                <a:gd name="T4" fmla="*/ 0 w 463"/>
                <a:gd name="T5" fmla="*/ 38 h 95"/>
                <a:gd name="T6" fmla="*/ 0 60000 65536"/>
                <a:gd name="T7" fmla="*/ 0 60000 65536"/>
                <a:gd name="T8" fmla="*/ 0 60000 65536"/>
                <a:gd name="T9" fmla="*/ 0 w 463"/>
                <a:gd name="T10" fmla="*/ 0 h 95"/>
                <a:gd name="T11" fmla="*/ 463 w 463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3" h="95">
                  <a:moveTo>
                    <a:pt x="463" y="95"/>
                  </a:moveTo>
                  <a:cubicBezTo>
                    <a:pt x="419" y="81"/>
                    <a:pt x="275" y="18"/>
                    <a:pt x="198" y="9"/>
                  </a:cubicBezTo>
                  <a:cubicBezTo>
                    <a:pt x="121" y="0"/>
                    <a:pt x="41" y="32"/>
                    <a:pt x="0" y="38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7" name="Rectangle 1089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2209800"/>
          </a:xfrm>
        </p:spPr>
        <p:txBody>
          <a:bodyPr/>
          <a:lstStyle/>
          <a:p>
            <a:pPr marL="457200" lvl="1">
              <a:buFontTx/>
              <a:buNone/>
              <a:defRPr/>
            </a:pPr>
            <a:r>
              <a:rPr lang="en-US" sz="1800" dirty="0" smtClean="0"/>
              <a:t>function </a:t>
            </a:r>
            <a:r>
              <a:rPr lang="en-US" sz="1800" dirty="0" err="1" smtClean="0"/>
              <a:t>mk_counter</a:t>
            </a:r>
            <a:r>
              <a:rPr lang="en-US" sz="1800" dirty="0" smtClean="0"/>
              <a:t> (init) {</a:t>
            </a:r>
          </a:p>
          <a:p>
            <a:pPr marL="457200" lvl="1">
              <a:buFontTx/>
              <a:buNone/>
              <a:defRPr/>
            </a:pPr>
            <a:r>
              <a:rPr lang="en-US" sz="1800" dirty="0" smtClean="0"/>
              <a:t>    </a:t>
            </a:r>
            <a:r>
              <a:rPr lang="en-US" sz="1800" dirty="0" err="1" smtClean="0"/>
              <a:t>var</a:t>
            </a:r>
            <a:r>
              <a:rPr lang="en-US" sz="1800" dirty="0" smtClean="0"/>
              <a:t> count = init;</a:t>
            </a:r>
          </a:p>
          <a:p>
            <a:pPr marL="457200" lvl="1">
              <a:buFontTx/>
              <a:buNone/>
              <a:defRPr/>
            </a:pPr>
            <a:r>
              <a:rPr lang="en-US" sz="1800" dirty="0" smtClean="0"/>
              <a:t>    function counter(inc) {count=</a:t>
            </a:r>
            <a:r>
              <a:rPr lang="en-US" sz="1800" dirty="0" err="1" smtClean="0"/>
              <a:t>count+inc</a:t>
            </a:r>
            <a:r>
              <a:rPr lang="en-US" sz="1800" dirty="0" smtClean="0"/>
              <a:t>; return count};</a:t>
            </a:r>
          </a:p>
          <a:p>
            <a:pPr marL="457200" lvl="1">
              <a:buFontTx/>
              <a:buNone/>
              <a:defRPr/>
            </a:pPr>
            <a:r>
              <a:rPr lang="en-US" sz="1800" dirty="0" smtClean="0"/>
              <a:t>    return counter};</a:t>
            </a:r>
          </a:p>
          <a:p>
            <a:pPr marL="457200" lvl="1">
              <a:buFontTx/>
              <a:buNone/>
              <a:defRPr/>
            </a:pPr>
            <a:r>
              <a:rPr lang="en-US" sz="1800" dirty="0" err="1" smtClean="0"/>
              <a:t>var</a:t>
            </a:r>
            <a:r>
              <a:rPr lang="en-US" sz="1800" dirty="0" smtClean="0"/>
              <a:t> c  = </a:t>
            </a:r>
            <a:r>
              <a:rPr lang="en-US" sz="1800" dirty="0" err="1" smtClean="0"/>
              <a:t>mk_counter</a:t>
            </a:r>
            <a:r>
              <a:rPr lang="en-US" sz="1800" dirty="0" smtClean="0"/>
              <a:t>(1);</a:t>
            </a:r>
          </a:p>
          <a:p>
            <a:pPr marL="457200" lvl="1">
              <a:buFontTx/>
              <a:buNone/>
              <a:defRPr/>
            </a:pPr>
            <a:r>
              <a:rPr lang="en-US" sz="1800" dirty="0" smtClean="0"/>
              <a:t>c(2) + c(2);</a:t>
            </a:r>
          </a:p>
          <a:p>
            <a:pPr lvl="1" indent="-628650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3" name="Oval 63"/>
          <p:cNvSpPr>
            <a:spLocks noChangeArrowheads="1"/>
          </p:cNvSpPr>
          <p:nvPr/>
        </p:nvSpPr>
        <p:spPr bwMode="auto">
          <a:xfrm>
            <a:off x="8382000" y="152400"/>
            <a:ext cx="609600" cy="3810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2000">
                <a:solidFill>
                  <a:schemeClr val="bg2"/>
                </a:solidFill>
              </a:rPr>
              <a:t>JS</a:t>
            </a:r>
          </a:p>
        </p:txBody>
      </p:sp>
      <p:sp>
        <p:nvSpPr>
          <p:cNvPr id="65" name="Rectangle 1057"/>
          <p:cNvSpPr>
            <a:spLocks noChangeArrowheads="1"/>
          </p:cNvSpPr>
          <p:nvPr/>
        </p:nvSpPr>
        <p:spPr bwMode="auto">
          <a:xfrm>
            <a:off x="5241925" y="4565650"/>
            <a:ext cx="914400" cy="301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  <a:cs typeface="Tahom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6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9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duration of a variable is the interval of time in which its value persist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Automatic variables in C </a:t>
            </a:r>
            <a:br>
              <a:rPr lang="en-US" dirty="0" smtClean="0"/>
            </a:br>
            <a:r>
              <a:rPr lang="en-US" dirty="0" smtClean="0"/>
              <a:t>                   [block entry, block exit]</a:t>
            </a:r>
          </a:p>
          <a:p>
            <a:pPr lvl="1"/>
            <a:r>
              <a:rPr lang="en-US" dirty="0" smtClean="0"/>
              <a:t>Frames in C</a:t>
            </a:r>
          </a:p>
          <a:p>
            <a:pPr lvl="1"/>
            <a:r>
              <a:rPr lang="en-US" dirty="0" smtClean="0"/>
              <a:t>Frames in JS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7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212725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Program Runtime State</a:t>
            </a:r>
          </a:p>
        </p:txBody>
      </p:sp>
      <p:sp>
        <p:nvSpPr>
          <p:cNvPr id="750595" name="Text Box 3"/>
          <p:cNvSpPr txBox="1">
            <a:spLocks noChangeArrowheads="1"/>
          </p:cNvSpPr>
          <p:nvPr/>
        </p:nvSpPr>
        <p:spPr bwMode="auto">
          <a:xfrm>
            <a:off x="3125788" y="217328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Code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</a:rPr>
              <a:t>segment</a:t>
            </a:r>
          </a:p>
        </p:txBody>
      </p:sp>
      <p:sp>
        <p:nvSpPr>
          <p:cNvPr id="750596" name="Text Box 4"/>
          <p:cNvSpPr txBox="1">
            <a:spLocks noChangeArrowheads="1"/>
          </p:cNvSpPr>
          <p:nvPr/>
        </p:nvSpPr>
        <p:spPr bwMode="auto">
          <a:xfrm>
            <a:off x="3103563" y="3286125"/>
            <a:ext cx="1985962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Stack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</a:rPr>
              <a:t>segment</a:t>
            </a:r>
          </a:p>
        </p:txBody>
      </p:sp>
      <p:sp>
        <p:nvSpPr>
          <p:cNvPr id="750597" name="Text Box 5"/>
          <p:cNvSpPr txBox="1">
            <a:spLocks noChangeArrowheads="1"/>
          </p:cNvSpPr>
          <p:nvPr/>
        </p:nvSpPr>
        <p:spPr bwMode="auto">
          <a:xfrm>
            <a:off x="3116263" y="436403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</a:rPr>
              <a:t>Segment</a:t>
            </a:r>
          </a:p>
        </p:txBody>
      </p:sp>
      <p:sp>
        <p:nvSpPr>
          <p:cNvPr id="750598" name="Text Box 6"/>
          <p:cNvSpPr txBox="1">
            <a:spLocks noChangeArrowheads="1"/>
          </p:cNvSpPr>
          <p:nvPr/>
        </p:nvSpPr>
        <p:spPr bwMode="auto">
          <a:xfrm>
            <a:off x="3111500" y="5389563"/>
            <a:ext cx="1985963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</a:rPr>
              <a:t>Machine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160588" y="1570038"/>
            <a:ext cx="3898900" cy="505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133725" y="4314825"/>
            <a:ext cx="3629025" cy="720725"/>
            <a:chOff x="1974" y="2718"/>
            <a:chExt cx="2286" cy="454"/>
          </a:xfrm>
        </p:grpSpPr>
        <p:sp>
          <p:nvSpPr>
            <p:cNvPr id="6154" name="Line 12"/>
            <p:cNvSpPr>
              <a:spLocks noChangeShapeType="1"/>
            </p:cNvSpPr>
            <p:nvPr/>
          </p:nvSpPr>
          <p:spPr bwMode="auto">
            <a:xfrm>
              <a:off x="1974" y="2952"/>
              <a:ext cx="1224" cy="12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55" name="Text Box 13"/>
            <p:cNvSpPr txBox="1">
              <a:spLocks noChangeArrowheads="1"/>
            </p:cNvSpPr>
            <p:nvPr/>
          </p:nvSpPr>
          <p:spPr bwMode="auto">
            <a:xfrm>
              <a:off x="3222" y="2718"/>
              <a:ext cx="10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fixed</a:t>
              </a:r>
            </a:p>
          </p:txBody>
        </p:sp>
        <p:sp>
          <p:nvSpPr>
            <p:cNvPr id="6156" name="Text Box 14"/>
            <p:cNvSpPr txBox="1">
              <a:spLocks noChangeArrowheads="1"/>
            </p:cNvSpPr>
            <p:nvPr/>
          </p:nvSpPr>
          <p:spPr bwMode="auto">
            <a:xfrm>
              <a:off x="3258" y="2922"/>
              <a:ext cx="10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heap</a:t>
              </a:r>
            </a:p>
          </p:txBody>
        </p:sp>
      </p:grpSp>
      <p:sp>
        <p:nvSpPr>
          <p:cNvPr id="6153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CA9390B-F754-4A73-90A3-3A907F6FD1D3}" type="slidenum">
              <a:rPr lang="he-IL" altLang="en-US" sz="1400">
                <a:solidFill>
                  <a:schemeClr val="tx1"/>
                </a:solidFill>
              </a:rPr>
              <a:pPr/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animBg="1"/>
      <p:bldP spid="750596" grpId="0" animBg="1"/>
      <p:bldP spid="750597" grpId="0" animBg="1"/>
      <p:bldP spid="7505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Data Allocation Methods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Explicit deallocation</a:t>
            </a:r>
          </a:p>
          <a:p>
            <a:r>
              <a:rPr lang="en-US" altLang="en-US" smtClean="0"/>
              <a:t>Automatic deallocation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EA50B65-BAC4-4DB6-9984-E3DBD36061BF}" type="slidenum">
              <a:rPr lang="he-IL" altLang="en-US" sz="1400">
                <a:solidFill>
                  <a:schemeClr val="tx1"/>
                </a:solidFill>
              </a:rPr>
              <a:pPr/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Explicit Deallocation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Pascal, C, C++</a:t>
            </a:r>
          </a:p>
          <a:p>
            <a:r>
              <a:rPr lang="en-US" altLang="en-US" sz="2800" smtClean="0"/>
              <a:t>Two basic mechanisms</a:t>
            </a:r>
          </a:p>
          <a:p>
            <a:pPr lvl="1"/>
            <a:r>
              <a:rPr lang="en-US" altLang="en-US" sz="2400" smtClean="0"/>
              <a:t>void * malloc(size_t size)</a:t>
            </a:r>
          </a:p>
          <a:p>
            <a:pPr lvl="1"/>
            <a:r>
              <a:rPr lang="en-US" altLang="en-US" sz="2400" smtClean="0"/>
              <a:t>void free(void *ptr)</a:t>
            </a:r>
          </a:p>
          <a:p>
            <a:r>
              <a:rPr lang="en-US" altLang="en-US" sz="2800" smtClean="0"/>
              <a:t>Part of the language runtime</a:t>
            </a:r>
          </a:p>
          <a:p>
            <a:r>
              <a:rPr lang="en-US" altLang="en-US" sz="2800" smtClean="0"/>
              <a:t>Expensive</a:t>
            </a:r>
          </a:p>
          <a:p>
            <a:r>
              <a:rPr lang="en-US" altLang="en-US" sz="2800" smtClean="0"/>
              <a:t>Error prone</a:t>
            </a:r>
          </a:p>
          <a:p>
            <a:r>
              <a:rPr lang="en-US" altLang="en-US" sz="2800" smtClean="0"/>
              <a:t>Different implementations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7A7AFDB-1F77-4A99-AFC2-29AE79555124}" type="slidenum">
              <a:rPr lang="he-IL" altLang="en-US" sz="1400">
                <a:solidFill>
                  <a:schemeClr val="tx1"/>
                </a:solidFill>
              </a:rPr>
              <a:pPr/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tx1"/>
                </a:solidFill>
              </a:rPr>
              <a:t>Memory Structure used by malloc()/free()</a:t>
            </a:r>
          </a:p>
        </p:txBody>
      </p:sp>
      <p:pic>
        <p:nvPicPr>
          <p:cNvPr id="921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2236788"/>
            <a:ext cx="8142287" cy="3316287"/>
          </a:xfrm>
          <a:noFill/>
        </p:spPr>
      </p:pic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E62E047-6896-430B-A414-7A52F6DDE5A7}" type="slidenum">
              <a:rPr lang="he-IL" altLang="en-US" sz="1400">
                <a:solidFill>
                  <a:schemeClr val="tx1"/>
                </a:solidFill>
              </a:rPr>
              <a:pPr/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tx1"/>
                </a:solidFill>
              </a:rPr>
              <a:t>Memory Structure used by malloc()/free()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17B34CD-EFEA-438F-A7E6-1EC29B905F90}" type="slidenum">
              <a:rPr lang="he-IL" altLang="en-US" sz="1400">
                <a:solidFill>
                  <a:schemeClr val="tx1"/>
                </a:solidFill>
              </a:rPr>
              <a:pPr/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90525" y="2486025"/>
            <a:ext cx="7924800" cy="428625"/>
            <a:chOff x="390525" y="2486023"/>
            <a:chExt cx="7924800" cy="428686"/>
          </a:xfrm>
        </p:grpSpPr>
        <p:sp>
          <p:nvSpPr>
            <p:cNvPr id="10262" name="Rectangle 6"/>
            <p:cNvSpPr>
              <a:spLocks noChangeArrowheads="1"/>
            </p:cNvSpPr>
            <p:nvPr/>
          </p:nvSpPr>
          <p:spPr bwMode="auto">
            <a:xfrm>
              <a:off x="428625" y="2486023"/>
              <a:ext cx="7886700" cy="40011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3" name="Rectangle 7"/>
            <p:cNvSpPr>
              <a:spLocks noChangeArrowheads="1"/>
            </p:cNvSpPr>
            <p:nvPr/>
          </p:nvSpPr>
          <p:spPr bwMode="auto">
            <a:xfrm>
              <a:off x="390525" y="2514599"/>
              <a:ext cx="122872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1KB/0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00325" y="302895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p= malloc(100)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9575" y="3476625"/>
            <a:ext cx="7896225" cy="419100"/>
            <a:chOff x="409575" y="3476623"/>
            <a:chExt cx="7896225" cy="419162"/>
          </a:xfrm>
        </p:grpSpPr>
        <p:sp>
          <p:nvSpPr>
            <p:cNvPr id="10259" name="Rectangle 8"/>
            <p:cNvSpPr>
              <a:spLocks noChangeArrowheads="1"/>
            </p:cNvSpPr>
            <p:nvPr/>
          </p:nvSpPr>
          <p:spPr bwMode="auto">
            <a:xfrm>
              <a:off x="419100" y="3476623"/>
              <a:ext cx="7886700" cy="40011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60" name="Rectangle 9"/>
            <p:cNvSpPr>
              <a:spLocks noChangeArrowheads="1"/>
            </p:cNvSpPr>
            <p:nvPr/>
          </p:nvSpPr>
          <p:spPr bwMode="auto">
            <a:xfrm>
              <a:off x="409575" y="3495675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100/1</a:t>
              </a:r>
            </a:p>
          </p:txBody>
        </p:sp>
        <p:sp>
          <p:nvSpPr>
            <p:cNvPr id="10261" name="Rectangle 11"/>
            <p:cNvSpPr>
              <a:spLocks noChangeArrowheads="1"/>
            </p:cNvSpPr>
            <p:nvPr/>
          </p:nvSpPr>
          <p:spPr bwMode="auto">
            <a:xfrm>
              <a:off x="2705100" y="3495675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896/0</a:t>
              </a:r>
            </a:p>
          </p:txBody>
        </p: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81275" y="396240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q= malloc(100)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8625" y="4533900"/>
            <a:ext cx="7896225" cy="428625"/>
            <a:chOff x="428625" y="4533898"/>
            <a:chExt cx="7896225" cy="428687"/>
          </a:xfrm>
        </p:grpSpPr>
        <p:sp>
          <p:nvSpPr>
            <p:cNvPr id="10255" name="Rectangle 13"/>
            <p:cNvSpPr>
              <a:spLocks noChangeArrowheads="1"/>
            </p:cNvSpPr>
            <p:nvPr/>
          </p:nvSpPr>
          <p:spPr bwMode="auto">
            <a:xfrm>
              <a:off x="438150" y="4533898"/>
              <a:ext cx="7886700" cy="40011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6" name="Rectangle 14"/>
            <p:cNvSpPr>
              <a:spLocks noChangeArrowheads="1"/>
            </p:cNvSpPr>
            <p:nvPr/>
          </p:nvSpPr>
          <p:spPr bwMode="auto">
            <a:xfrm>
              <a:off x="428625" y="4552950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100/1</a:t>
              </a:r>
            </a:p>
          </p:txBody>
        </p:sp>
        <p:sp>
          <p:nvSpPr>
            <p:cNvPr id="10257" name="Rectangle 15"/>
            <p:cNvSpPr>
              <a:spLocks noChangeArrowheads="1"/>
            </p:cNvSpPr>
            <p:nvPr/>
          </p:nvSpPr>
          <p:spPr bwMode="auto">
            <a:xfrm>
              <a:off x="2743200" y="4552950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100/1</a:t>
              </a:r>
            </a:p>
          </p:txBody>
        </p:sp>
        <p:sp>
          <p:nvSpPr>
            <p:cNvPr id="10258" name="Rectangle 17"/>
            <p:cNvSpPr>
              <a:spLocks noChangeArrowheads="1"/>
            </p:cNvSpPr>
            <p:nvPr/>
          </p:nvSpPr>
          <p:spPr bwMode="auto">
            <a:xfrm>
              <a:off x="4981575" y="4562475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792/0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62225" y="5086350"/>
            <a:ext cx="251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free(p)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00050" y="5686425"/>
            <a:ext cx="7896225" cy="428625"/>
            <a:chOff x="400050" y="5686423"/>
            <a:chExt cx="7896225" cy="428687"/>
          </a:xfrm>
        </p:grpSpPr>
        <p:sp>
          <p:nvSpPr>
            <p:cNvPr id="10251" name="Rectangle 19"/>
            <p:cNvSpPr>
              <a:spLocks noChangeArrowheads="1"/>
            </p:cNvSpPr>
            <p:nvPr/>
          </p:nvSpPr>
          <p:spPr bwMode="auto">
            <a:xfrm>
              <a:off x="409575" y="5686423"/>
              <a:ext cx="7886700" cy="40011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2" name="Rectangle 20"/>
            <p:cNvSpPr>
              <a:spLocks noChangeArrowheads="1"/>
            </p:cNvSpPr>
            <p:nvPr/>
          </p:nvSpPr>
          <p:spPr bwMode="auto">
            <a:xfrm>
              <a:off x="400050" y="5705475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100/0</a:t>
              </a:r>
            </a:p>
          </p:txBody>
        </p:sp>
        <p:sp>
          <p:nvSpPr>
            <p:cNvPr id="10253" name="Rectangle 21"/>
            <p:cNvSpPr>
              <a:spLocks noChangeArrowheads="1"/>
            </p:cNvSpPr>
            <p:nvPr/>
          </p:nvSpPr>
          <p:spPr bwMode="auto">
            <a:xfrm>
              <a:off x="2714625" y="5705475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100/1</a:t>
              </a:r>
            </a:p>
          </p:txBody>
        </p:sp>
        <p:sp>
          <p:nvSpPr>
            <p:cNvPr id="10254" name="Rectangle 22"/>
            <p:cNvSpPr>
              <a:spLocks noChangeArrowheads="1"/>
            </p:cNvSpPr>
            <p:nvPr/>
          </p:nvSpPr>
          <p:spPr bwMode="auto">
            <a:xfrm>
              <a:off x="4953000" y="5715000"/>
              <a:ext cx="1209675" cy="400110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792/0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916723" y="1752600"/>
            <a:ext cx="5310553" cy="418513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Simple Implementation (</a:t>
            </a:r>
            <a:r>
              <a:rPr lang="en-US" altLang="en-US" dirty="0" err="1" smtClean="0">
                <a:solidFill>
                  <a:schemeClr val="tx1"/>
                </a:solidFill>
              </a:rPr>
              <a:t>Init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2065761-D6A9-4275-9F95-752CB202CBD5}" type="slidenum">
              <a:rPr lang="he-IL" altLang="en-US" sz="1400">
                <a:solidFill>
                  <a:schemeClr val="tx1"/>
                </a:solidFill>
              </a:rPr>
              <a:pPr/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053" y="1661746"/>
            <a:ext cx="16265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first Chunk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Pointer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204546" y="1792973"/>
            <a:ext cx="712177" cy="2813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78777" y="546295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last Chunk Pointer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204546" y="5937738"/>
            <a:ext cx="844062" cy="1465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 rot="5400000">
            <a:off x="3986196" y="3625713"/>
            <a:ext cx="1180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size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3" idx="2"/>
          </p:cNvCxnSpPr>
          <p:nvPr/>
        </p:nvCxnSpPr>
        <p:spPr bwMode="auto">
          <a:xfrm flipH="1">
            <a:off x="4572000" y="4415968"/>
            <a:ext cx="35169" cy="15217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1916723" y="1792973"/>
            <a:ext cx="5310553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1093" y="1731429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4911" y="1701268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2" idx="0"/>
          </p:cNvCxnSpPr>
          <p:nvPr/>
        </p:nvCxnSpPr>
        <p:spPr bwMode="auto">
          <a:xfrm flipH="1" flipV="1">
            <a:off x="4572000" y="1792973"/>
            <a:ext cx="17586" cy="13722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18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89082" y="1752600"/>
            <a:ext cx="641838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function </a:t>
            </a:r>
            <a:r>
              <a:rPr lang="en-US" sz="2400" dirty="0" err="1" smtClean="0">
                <a:solidFill>
                  <a:schemeClr val="tx1"/>
                </a:solidFill>
              </a:rPr>
              <a:t>malloc</a:t>
            </a:r>
            <a:r>
              <a:rPr lang="en-US" sz="2400" dirty="0" smtClean="0">
                <a:solidFill>
                  <a:schemeClr val="tx1"/>
                </a:solidFill>
              </a:rPr>
              <a:t>(size) returning a polymorphic block pointer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pointer = </a:t>
            </a:r>
            <a:r>
              <a:rPr lang="en-US" sz="2400" dirty="0" err="1" smtClean="0">
                <a:solidFill>
                  <a:schemeClr val="tx1"/>
                </a:solidFill>
              </a:rPr>
              <a:t>next_free_block</a:t>
            </a:r>
            <a:r>
              <a:rPr lang="en-US" sz="2400" dirty="0" smtClean="0">
                <a:solidFill>
                  <a:schemeClr val="tx1"/>
                </a:solidFill>
              </a:rPr>
              <a:t>(size)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if pointer </a:t>
            </a:r>
            <a:r>
              <a:rPr lang="en-IL" sz="2400" dirty="0" smtClean="0">
                <a:solidFill>
                  <a:schemeClr val="tx1"/>
                </a:solidFill>
              </a:rPr>
              <a:t>≠</a:t>
            </a:r>
            <a:r>
              <a:rPr lang="en-US" sz="2400" dirty="0" smtClean="0">
                <a:solidFill>
                  <a:schemeClr val="tx1"/>
                </a:solidFill>
              </a:rPr>
              <a:t> null return pointer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coalesce_free_chunks</a:t>
            </a:r>
            <a:r>
              <a:rPr lang="en-US" sz="2400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pointer = </a:t>
            </a:r>
            <a:r>
              <a:rPr lang="en-US" sz="2400" dirty="0" err="1" smtClean="0">
                <a:solidFill>
                  <a:schemeClr val="tx1"/>
                </a:solidFill>
              </a:rPr>
              <a:t>next_free_block</a:t>
            </a:r>
            <a:r>
              <a:rPr lang="en-US" sz="2400" dirty="0" smtClean="0">
                <a:solidFill>
                  <a:schemeClr val="tx1"/>
                </a:solidFill>
              </a:rPr>
              <a:t>(size)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 if pointer </a:t>
            </a:r>
            <a:r>
              <a:rPr lang="en-IL" sz="2400" dirty="0">
                <a:solidFill>
                  <a:schemeClr val="tx1"/>
                </a:solidFill>
              </a:rPr>
              <a:t>≠</a:t>
            </a:r>
            <a:r>
              <a:rPr lang="en-US" sz="2400" dirty="0">
                <a:solidFill>
                  <a:schemeClr val="tx1"/>
                </a:solidFill>
              </a:rPr>
              <a:t> null return </a:t>
            </a:r>
            <a:r>
              <a:rPr lang="en-US" sz="2400" dirty="0" smtClean="0">
                <a:solidFill>
                  <a:schemeClr val="tx1"/>
                </a:solidFill>
              </a:rPr>
              <a:t>pointer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return a solution to out of memory with size </a:t>
            </a:r>
          </a:p>
        </p:txBody>
      </p:sp>
    </p:spTree>
    <p:extLst>
      <p:ext uri="{BB962C8B-B14F-4D97-AF65-F5344CB8AC3E}">
        <p14:creationId xmlns:p14="http://schemas.microsoft.com/office/powerpoint/2010/main" val="27348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Next Free Block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ED6260D-B8F4-4D30-A3AA-76732365B311}" type="slidenum">
              <a:rPr lang="he-IL" altLang="en-US" sz="1400">
                <a:solidFill>
                  <a:schemeClr val="tx1"/>
                </a:solidFill>
              </a:rPr>
              <a:pPr/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364" y="1381065"/>
            <a:ext cx="6418387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function </a:t>
            </a:r>
            <a:r>
              <a:rPr lang="en-US" dirty="0" err="1" smtClean="0">
                <a:solidFill>
                  <a:schemeClr val="tx1"/>
                </a:solidFill>
              </a:rPr>
              <a:t>next_free_block</a:t>
            </a:r>
            <a:r>
              <a:rPr lang="en-US" dirty="0" smtClean="0">
                <a:solidFill>
                  <a:schemeClr val="tx1"/>
                </a:solidFill>
              </a:rPr>
              <a:t>(size) returning a polymorphic block pointer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pointer = </a:t>
            </a:r>
            <a:r>
              <a:rPr lang="en-US" dirty="0" err="1" smtClean="0">
                <a:solidFill>
                  <a:schemeClr val="tx1"/>
                </a:solidFill>
              </a:rPr>
              <a:t>first_chunk_pointer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requested_size</a:t>
            </a:r>
            <a:r>
              <a:rPr lang="en-US" dirty="0" smtClean="0">
                <a:solidFill>
                  <a:schemeClr val="tx1"/>
                </a:solidFill>
              </a:rPr>
              <a:t> = size + </a:t>
            </a:r>
            <a:r>
              <a:rPr lang="en-US" dirty="0" err="1" smtClean="0">
                <a:solidFill>
                  <a:schemeClr val="tx1"/>
                </a:solidFill>
              </a:rPr>
              <a:t>administration_size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while pointer </a:t>
            </a:r>
            <a:r>
              <a:rPr lang="en-IL" dirty="0" smtClean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last_chunk_pointer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do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if </a:t>
            </a:r>
            <a:r>
              <a:rPr lang="en-US" dirty="0" err="1" smtClean="0">
                <a:solidFill>
                  <a:schemeClr val="tx1"/>
                </a:solidFill>
              </a:rPr>
              <a:t>pointer.free</a:t>
            </a:r>
            <a:r>
              <a:rPr lang="en-US" dirty="0" smtClean="0">
                <a:solidFill>
                  <a:schemeClr val="tx1"/>
                </a:solidFill>
              </a:rPr>
              <a:t> &amp;&amp; </a:t>
            </a:r>
            <a:r>
              <a:rPr lang="en-US" dirty="0" err="1" smtClean="0">
                <a:solidFill>
                  <a:schemeClr val="tx1"/>
                </a:solidFill>
              </a:rPr>
              <a:t>pointer.size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IL" dirty="0" smtClean="0">
                <a:solidFill>
                  <a:schemeClr val="tx1"/>
                </a:solidFill>
                <a:sym typeface="Symbol" panose="05050102010706020507" pitchFamily="18" charset="2"/>
              </a:rPr>
              <a:t>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requested_size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split(pointer, </a:t>
            </a:r>
            <a:r>
              <a:rPr lang="en-US" dirty="0" err="1" smtClean="0">
                <a:solidFill>
                  <a:schemeClr val="tx1"/>
                </a:solidFill>
              </a:rPr>
              <a:t>requested_size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pointer.free</a:t>
            </a:r>
            <a:r>
              <a:rPr lang="en-US" dirty="0" smtClean="0">
                <a:solidFill>
                  <a:schemeClr val="tx1"/>
                </a:solidFill>
              </a:rPr>
              <a:t> = false;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return pointer + </a:t>
            </a:r>
            <a:r>
              <a:rPr lang="en-US" dirty="0" err="1" smtClean="0">
                <a:solidFill>
                  <a:schemeClr val="tx1"/>
                </a:solidFill>
              </a:rPr>
              <a:t>administrative_size</a:t>
            </a:r>
            <a:endParaRPr lang="he-IL" dirty="0" smtClean="0">
              <a:solidFill>
                <a:schemeClr val="tx1"/>
              </a:solidFill>
            </a:endParaRPr>
          </a:p>
          <a:p>
            <a:r>
              <a:rPr lang="he-IL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pointer = pointer + </a:t>
            </a:r>
            <a:r>
              <a:rPr lang="en-US" dirty="0" err="1" smtClean="0">
                <a:solidFill>
                  <a:schemeClr val="tx1"/>
                </a:solidFill>
              </a:rPr>
              <a:t>pointer.size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od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return null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462982" y="1856509"/>
            <a:ext cx="1265382" cy="455509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7435273" y="2641600"/>
            <a:ext cx="1339272" cy="92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 bwMode="auto">
          <a:xfrm>
            <a:off x="7462982" y="4134056"/>
            <a:ext cx="126538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462982" y="1856509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76839" y="2646220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72224" y="4082475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30222" y="1742831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72224" y="1742831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16370" y="2551008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58372" y="2551008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56334" y="3978024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98336" y="3978024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exams end of the week</a:t>
            </a:r>
          </a:p>
          <a:p>
            <a:r>
              <a:rPr lang="en-US" dirty="0" err="1" smtClean="0"/>
              <a:t>Hazara</a:t>
            </a:r>
            <a:r>
              <a:rPr lang="en-US" dirty="0" smtClean="0"/>
              <a:t> class &amp; advanced topics next week</a:t>
            </a:r>
          </a:p>
          <a:p>
            <a:r>
              <a:rPr lang="en-US" dirty="0" smtClean="0"/>
              <a:t>Next week recitation solve sample exams</a:t>
            </a:r>
          </a:p>
          <a:p>
            <a:r>
              <a:rPr lang="en-US" dirty="0" smtClean="0"/>
              <a:t>Extra office hours 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Splitting Chunks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F5C50D8-6C02-4426-9220-8F0D2DDE2DD0}" type="slidenum">
              <a:rPr lang="he-IL" altLang="en-US" sz="1400">
                <a:solidFill>
                  <a:schemeClr val="tx1"/>
                </a:solidFill>
              </a:rPr>
              <a:pPr/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055" y="1653309"/>
            <a:ext cx="6082146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split(pointer, </a:t>
            </a:r>
            <a:r>
              <a:rPr lang="en-US" sz="2400" dirty="0" err="1" smtClean="0">
                <a:solidFill>
                  <a:schemeClr val="tx1"/>
                </a:solidFill>
              </a:rPr>
              <a:t>requsted_size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leftover_size</a:t>
            </a:r>
            <a:r>
              <a:rPr lang="en-US" sz="2400" dirty="0" smtClean="0">
                <a:solidFill>
                  <a:schemeClr val="tx1"/>
                </a:solidFill>
              </a:rPr>
              <a:t>  = </a:t>
            </a:r>
            <a:r>
              <a:rPr lang="en-US" sz="2400" dirty="0" err="1" smtClean="0">
                <a:solidFill>
                  <a:schemeClr val="tx1"/>
                </a:solidFill>
              </a:rPr>
              <a:t>pointer.size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IL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requested_size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if </a:t>
            </a:r>
            <a:r>
              <a:rPr lang="en-US" sz="2400" dirty="0" err="1" smtClean="0">
                <a:solidFill>
                  <a:schemeClr val="tx1"/>
                </a:solidFill>
              </a:rPr>
              <a:t>leftover_size</a:t>
            </a:r>
            <a:r>
              <a:rPr lang="en-US" sz="2400" dirty="0" smtClean="0">
                <a:solidFill>
                  <a:schemeClr val="tx1"/>
                </a:solidFill>
              </a:rPr>
              <a:t> &gt; </a:t>
            </a:r>
            <a:r>
              <a:rPr lang="en-US" sz="2400" dirty="0" err="1" smtClean="0">
                <a:solidFill>
                  <a:schemeClr val="tx1"/>
                </a:solidFill>
              </a:rPr>
              <a:t>administrative_size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pointer.size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</a:rPr>
              <a:t>requested_size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leftover_pointer</a:t>
            </a:r>
            <a:r>
              <a:rPr lang="en-US" sz="2400" dirty="0" smtClean="0">
                <a:solidFill>
                  <a:schemeClr val="tx1"/>
                </a:solidFill>
              </a:rPr>
              <a:t> = pointer + </a:t>
            </a:r>
            <a:r>
              <a:rPr lang="en-US" sz="2400" dirty="0" err="1" smtClean="0">
                <a:solidFill>
                  <a:schemeClr val="tx1"/>
                </a:solidFill>
              </a:rPr>
              <a:t>requested_size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leftover_pointer.free</a:t>
            </a:r>
            <a:r>
              <a:rPr lang="en-US" sz="2400" dirty="0" smtClean="0">
                <a:solidFill>
                  <a:schemeClr val="tx1"/>
                </a:solidFill>
              </a:rPr>
              <a:t> = true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leftover_pointer.size</a:t>
            </a:r>
            <a:r>
              <a:rPr lang="en-US" sz="2400" dirty="0" smtClean="0">
                <a:solidFill>
                  <a:schemeClr val="tx1"/>
                </a:solidFill>
              </a:rPr>
              <a:t> = </a:t>
            </a:r>
            <a:r>
              <a:rPr lang="en-US" sz="2400" dirty="0" err="1" smtClean="0">
                <a:solidFill>
                  <a:schemeClr val="tx1"/>
                </a:solidFill>
              </a:rPr>
              <a:t>leftover_sizs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462982" y="1856509"/>
            <a:ext cx="1265382" cy="4093428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462982" y="3574472"/>
            <a:ext cx="137621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 rot="5400000">
            <a:off x="7110526" y="2533908"/>
            <a:ext cx="1681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requested_size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Coalescing Chunks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2D044CD-A6E7-4B07-B338-6B367F7F8685}" type="slidenum">
              <a:rPr lang="he-IL" altLang="en-US" sz="1400">
                <a:solidFill>
                  <a:schemeClr val="tx1"/>
                </a:solidFill>
              </a:rPr>
              <a:pPr/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83884"/>
            <a:ext cx="4920673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coalesce_free_chunks</a:t>
            </a:r>
            <a:endParaRPr lang="he-I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pointer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first_chunk_pointer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while pointer </a:t>
            </a:r>
            <a:r>
              <a:rPr lang="en-IL" dirty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err="1">
                <a:solidFill>
                  <a:schemeClr val="tx1"/>
                </a:solidFill>
                <a:sym typeface="Symbol" panose="05050102010706020507" pitchFamily="18" charset="2"/>
              </a:rPr>
              <a:t>last_chunk_pointer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do</a:t>
            </a:r>
          </a:p>
          <a:p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if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pointer.free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b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</a:b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coelsce_with_followers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(pointer)</a:t>
            </a:r>
            <a:r>
              <a:rPr lang="he-IL" dirty="0" smtClean="0">
                <a:solidFill>
                  <a:schemeClr val="tx1"/>
                </a:solidFill>
              </a:rPr>
              <a:t>   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pointer = pointer + </a:t>
            </a:r>
            <a:r>
              <a:rPr lang="en-US" dirty="0" err="1" smtClean="0">
                <a:solidFill>
                  <a:schemeClr val="tx1"/>
                </a:solidFill>
              </a:rPr>
              <a:t>pointer.size</a:t>
            </a:r>
            <a:r>
              <a:rPr lang="he-IL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462982" y="1856509"/>
            <a:ext cx="1265382" cy="455509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7435273" y="2641600"/>
            <a:ext cx="1339272" cy="92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5" idx="1"/>
            <a:endCxn id="5" idx="3"/>
          </p:cNvCxnSpPr>
          <p:nvPr/>
        </p:nvCxnSpPr>
        <p:spPr bwMode="auto">
          <a:xfrm>
            <a:off x="7462982" y="4134056"/>
            <a:ext cx="126538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7462982" y="1856509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476839" y="2646220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72224" y="4082475"/>
            <a:ext cx="1265382" cy="281354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2224" y="1742831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58372" y="2551008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156334" y="3978024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8336" y="3978024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size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25610" y="2541771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193283" y="1761298"/>
            <a:ext cx="80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8091" y="4093275"/>
            <a:ext cx="5724237" cy="2708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coalesce_with_followers</a:t>
            </a:r>
            <a:r>
              <a:rPr lang="en-US" dirty="0" smtClean="0">
                <a:solidFill>
                  <a:schemeClr val="tx1"/>
                </a:solidFill>
              </a:rPr>
              <a:t>(pointer)</a:t>
            </a:r>
            <a:endParaRPr lang="he-I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next_pointer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pointer +</a:t>
            </a:r>
            <a:r>
              <a:rPr lang="en-US" dirty="0" err="1" smtClean="0">
                <a:solidFill>
                  <a:schemeClr val="tx1"/>
                </a:solidFill>
              </a:rPr>
              <a:t>pointer.size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while </a:t>
            </a:r>
            <a:r>
              <a:rPr lang="en-US" dirty="0" err="1" smtClean="0">
                <a:solidFill>
                  <a:schemeClr val="tx1"/>
                </a:solidFill>
              </a:rPr>
              <a:t>next_pointer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IL" dirty="0">
                <a:solidFill>
                  <a:schemeClr val="tx1"/>
                </a:solidFill>
                <a:sym typeface="Symbol" panose="05050102010706020507" pitchFamily="18" charset="2"/>
              </a:rPr>
              <a:t>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last_chunk_pointer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</a:t>
            </a:r>
          </a:p>
          <a:p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    and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next_pointer.free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do</a:t>
            </a:r>
          </a:p>
          <a:p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</a:t>
            </a: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pointer.size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pointer_size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+ </a:t>
            </a:r>
            <a:r>
              <a:rPr lang="en-US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next_pointer_size</a:t>
            </a:r>
            <a:r>
              <a:rPr lang="en-US" dirty="0" smtClean="0">
                <a:solidFill>
                  <a:schemeClr val="tx1"/>
                </a:solidFill>
                <a:sym typeface="Symbol" panose="05050102010706020507" pitchFamily="18" charset="2"/>
              </a:rPr>
              <a:t>         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next_pointer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next_pointer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next_pointer.size</a:t>
            </a:r>
            <a:r>
              <a:rPr lang="he-IL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00726" y="2133600"/>
            <a:ext cx="6714838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free(pointer)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chunk_pointer</a:t>
            </a:r>
            <a:r>
              <a:rPr lang="en-US" sz="2400" dirty="0" smtClean="0">
                <a:solidFill>
                  <a:schemeClr val="tx1"/>
                </a:solidFill>
              </a:rPr>
              <a:t> = pointer </a:t>
            </a:r>
            <a:r>
              <a:rPr lang="en-IL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administrative_size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chunk_pointer.free</a:t>
            </a:r>
            <a:r>
              <a:rPr lang="en-US" sz="2400" dirty="0" smtClean="0">
                <a:solidFill>
                  <a:schemeClr val="tx1"/>
                </a:solidFill>
              </a:rPr>
              <a:t> = true</a:t>
            </a:r>
          </a:p>
        </p:txBody>
      </p:sp>
    </p:spTree>
    <p:extLst>
      <p:ext uri="{BB962C8B-B14F-4D97-AF65-F5344CB8AC3E}">
        <p14:creationId xmlns:p14="http://schemas.microsoft.com/office/powerpoint/2010/main" val="145780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the simple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9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Fragmentation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External</a:t>
            </a:r>
          </a:p>
          <a:p>
            <a:pPr lvl="1"/>
            <a:r>
              <a:rPr lang="en-US" altLang="he-IL" smtClean="0"/>
              <a:t>Too many small chunks</a:t>
            </a:r>
          </a:p>
          <a:p>
            <a:r>
              <a:rPr lang="en-US" altLang="he-IL" smtClean="0"/>
              <a:t>Internal</a:t>
            </a:r>
          </a:p>
          <a:p>
            <a:pPr lvl="1"/>
            <a:r>
              <a:rPr lang="en-US" altLang="he-IL" smtClean="0"/>
              <a:t> A use of too big chunk without splitting the chunk</a:t>
            </a:r>
          </a:p>
          <a:p>
            <a:r>
              <a:rPr lang="en-US" altLang="he-IL" smtClean="0"/>
              <a:t>Freelist may be implemented as an array of lists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86B2B33-C04D-449B-851D-66E8CC7F42D1}" type="slidenum">
              <a:rPr lang="he-IL" altLang="en-US" sz="1400">
                <a:solidFill>
                  <a:schemeClr val="tx1"/>
                </a:solidFill>
              </a:rPr>
              <a:pPr/>
              <a:t>24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Explicit Allocation/Free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Considerable overhead</a:t>
            </a:r>
          </a:p>
          <a:p>
            <a:r>
              <a:rPr lang="en-US" dirty="0" smtClean="0"/>
              <a:t>Sophisticated implementations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Locality of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9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2438400" y="1905000"/>
            <a:ext cx="6413500" cy="4673600"/>
          </a:xfrm>
          <a:custGeom>
            <a:avLst/>
            <a:gdLst>
              <a:gd name="T0" fmla="*/ 2147483647 w 4040"/>
              <a:gd name="T1" fmla="*/ 2147483647 h 2944"/>
              <a:gd name="T2" fmla="*/ 2147483647 w 4040"/>
              <a:gd name="T3" fmla="*/ 2147483647 h 2944"/>
              <a:gd name="T4" fmla="*/ 2147483647 w 4040"/>
              <a:gd name="T5" fmla="*/ 2147483647 h 2944"/>
              <a:gd name="T6" fmla="*/ 2147483647 w 4040"/>
              <a:gd name="T7" fmla="*/ 2147483647 h 2944"/>
              <a:gd name="T8" fmla="*/ 2147483647 w 4040"/>
              <a:gd name="T9" fmla="*/ 2147483647 h 2944"/>
              <a:gd name="T10" fmla="*/ 2147483647 w 4040"/>
              <a:gd name="T11" fmla="*/ 2147483647 h 2944"/>
              <a:gd name="T12" fmla="*/ 2147483647 w 4040"/>
              <a:gd name="T13" fmla="*/ 2147483647 h 2944"/>
              <a:gd name="T14" fmla="*/ 2147483647 w 4040"/>
              <a:gd name="T15" fmla="*/ 0 h 2944"/>
              <a:gd name="T16" fmla="*/ 2147483647 w 4040"/>
              <a:gd name="T17" fmla="*/ 2147483647 h 2944"/>
              <a:gd name="T18" fmla="*/ 2147483647 w 4040"/>
              <a:gd name="T19" fmla="*/ 2147483647 h 2944"/>
              <a:gd name="T20" fmla="*/ 2147483647 w 4040"/>
              <a:gd name="T21" fmla="*/ 2147483647 h 2944"/>
              <a:gd name="T22" fmla="*/ 2147483647 w 4040"/>
              <a:gd name="T23" fmla="*/ 2147483647 h 2944"/>
              <a:gd name="T24" fmla="*/ 2147483647 w 4040"/>
              <a:gd name="T25" fmla="*/ 2147483647 h 2944"/>
              <a:gd name="T26" fmla="*/ 2147483647 w 4040"/>
              <a:gd name="T27" fmla="*/ 2147483647 h 2944"/>
              <a:gd name="T28" fmla="*/ 2147483647 w 4040"/>
              <a:gd name="T29" fmla="*/ 2147483647 h 2944"/>
              <a:gd name="T30" fmla="*/ 2147483647 w 4040"/>
              <a:gd name="T31" fmla="*/ 2147483647 h 2944"/>
              <a:gd name="T32" fmla="*/ 2147483647 w 4040"/>
              <a:gd name="T33" fmla="*/ 2147483647 h 2944"/>
              <a:gd name="T34" fmla="*/ 2147483647 w 4040"/>
              <a:gd name="T35" fmla="*/ 2147483647 h 2944"/>
              <a:gd name="T36" fmla="*/ 2147483647 w 4040"/>
              <a:gd name="T37" fmla="*/ 2147483647 h 2944"/>
              <a:gd name="T38" fmla="*/ 2147483647 w 4040"/>
              <a:gd name="T39" fmla="*/ 2147483647 h 2944"/>
              <a:gd name="T40" fmla="*/ 2147483647 w 4040"/>
              <a:gd name="T41" fmla="*/ 2147483647 h 2944"/>
              <a:gd name="T42" fmla="*/ 2147483647 w 4040"/>
              <a:gd name="T43" fmla="*/ 2147483647 h 2944"/>
              <a:gd name="T44" fmla="*/ 2147483647 w 4040"/>
              <a:gd name="T45" fmla="*/ 2147483647 h 2944"/>
              <a:gd name="T46" fmla="*/ 2147483647 w 4040"/>
              <a:gd name="T47" fmla="*/ 2147483647 h 2944"/>
              <a:gd name="T48" fmla="*/ 2147483647 w 4040"/>
              <a:gd name="T49" fmla="*/ 2147483647 h 2944"/>
              <a:gd name="T50" fmla="*/ 2147483647 w 4040"/>
              <a:gd name="T51" fmla="*/ 2147483647 h 2944"/>
              <a:gd name="T52" fmla="*/ 2147483647 w 4040"/>
              <a:gd name="T53" fmla="*/ 2147483647 h 2944"/>
              <a:gd name="T54" fmla="*/ 2147483647 w 4040"/>
              <a:gd name="T55" fmla="*/ 2147483647 h 2944"/>
              <a:gd name="T56" fmla="*/ 2147483647 w 4040"/>
              <a:gd name="T57" fmla="*/ 2147483647 h 2944"/>
              <a:gd name="T58" fmla="*/ 2147483647 w 4040"/>
              <a:gd name="T59" fmla="*/ 2147483647 h 2944"/>
              <a:gd name="T60" fmla="*/ 2147483647 w 4040"/>
              <a:gd name="T61" fmla="*/ 2147483647 h 2944"/>
              <a:gd name="T62" fmla="*/ 2147483647 w 4040"/>
              <a:gd name="T63" fmla="*/ 2147483647 h 2944"/>
              <a:gd name="T64" fmla="*/ 2147483647 w 4040"/>
              <a:gd name="T65" fmla="*/ 2147483647 h 2944"/>
              <a:gd name="T66" fmla="*/ 2147483647 w 4040"/>
              <a:gd name="T67" fmla="*/ 2147483647 h 2944"/>
              <a:gd name="T68" fmla="*/ 2147483647 w 4040"/>
              <a:gd name="T69" fmla="*/ 2147483647 h 2944"/>
              <a:gd name="T70" fmla="*/ 2147483647 w 4040"/>
              <a:gd name="T71" fmla="*/ 2147483647 h 2944"/>
              <a:gd name="T72" fmla="*/ 2147483647 w 4040"/>
              <a:gd name="T73" fmla="*/ 2147483647 h 2944"/>
              <a:gd name="T74" fmla="*/ 2147483647 w 4040"/>
              <a:gd name="T75" fmla="*/ 2147483647 h 2944"/>
              <a:gd name="T76" fmla="*/ 2147483647 w 4040"/>
              <a:gd name="T77" fmla="*/ 2147483647 h 2944"/>
              <a:gd name="T78" fmla="*/ 2147483647 w 4040"/>
              <a:gd name="T79" fmla="*/ 2147483647 h 2944"/>
              <a:gd name="T80" fmla="*/ 2147483647 w 4040"/>
              <a:gd name="T81" fmla="*/ 2147483647 h 2944"/>
              <a:gd name="T82" fmla="*/ 2147483647 w 4040"/>
              <a:gd name="T83" fmla="*/ 2147483647 h 2944"/>
              <a:gd name="T84" fmla="*/ 2147483647 w 4040"/>
              <a:gd name="T85" fmla="*/ 2147483647 h 2944"/>
              <a:gd name="T86" fmla="*/ 2147483647 w 4040"/>
              <a:gd name="T87" fmla="*/ 2147483647 h 2944"/>
              <a:gd name="T88" fmla="*/ 2147483647 w 4040"/>
              <a:gd name="T89" fmla="*/ 2147483647 h 2944"/>
              <a:gd name="T90" fmla="*/ 2147483647 w 4040"/>
              <a:gd name="T91" fmla="*/ 2147483647 h 2944"/>
              <a:gd name="T92" fmla="*/ 2147483647 w 4040"/>
              <a:gd name="T93" fmla="*/ 2147483647 h 2944"/>
              <a:gd name="T94" fmla="*/ 2147483647 w 4040"/>
              <a:gd name="T95" fmla="*/ 2147483647 h 2944"/>
              <a:gd name="T96" fmla="*/ 2147483647 w 4040"/>
              <a:gd name="T97" fmla="*/ 2147483647 h 2944"/>
              <a:gd name="T98" fmla="*/ 2147483647 w 4040"/>
              <a:gd name="T99" fmla="*/ 2147483647 h 2944"/>
              <a:gd name="T100" fmla="*/ 2147483647 w 4040"/>
              <a:gd name="T101" fmla="*/ 2147483647 h 2944"/>
              <a:gd name="T102" fmla="*/ 2147483647 w 4040"/>
              <a:gd name="T103" fmla="*/ 2147483647 h 2944"/>
              <a:gd name="T104" fmla="*/ 0 w 4040"/>
              <a:gd name="T105" fmla="*/ 2147483647 h 2944"/>
              <a:gd name="T106" fmla="*/ 2147483647 w 4040"/>
              <a:gd name="T107" fmla="*/ 2147483647 h 2944"/>
              <a:gd name="T108" fmla="*/ 0 w 4040"/>
              <a:gd name="T109" fmla="*/ 2147483647 h 2944"/>
              <a:gd name="T110" fmla="*/ 2147483647 w 4040"/>
              <a:gd name="T111" fmla="*/ 2147483647 h 2944"/>
              <a:gd name="T112" fmla="*/ 2147483647 w 4040"/>
              <a:gd name="T113" fmla="*/ 2147483647 h 2944"/>
              <a:gd name="T114" fmla="*/ 2147483647 w 4040"/>
              <a:gd name="T115" fmla="*/ 2147483647 h 2944"/>
              <a:gd name="T116" fmla="*/ 2147483647 w 4040"/>
              <a:gd name="T117" fmla="*/ 2147483647 h 2944"/>
              <a:gd name="T118" fmla="*/ 2147483647 w 4040"/>
              <a:gd name="T119" fmla="*/ 2147483647 h 2944"/>
              <a:gd name="T120" fmla="*/ 2147483647 w 4040"/>
              <a:gd name="T121" fmla="*/ 2147483647 h 2944"/>
              <a:gd name="T122" fmla="*/ 2147483647 w 4040"/>
              <a:gd name="T123" fmla="*/ 2147483647 h 29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40"/>
              <a:gd name="T187" fmla="*/ 0 h 2944"/>
              <a:gd name="T188" fmla="*/ 4040 w 4040"/>
              <a:gd name="T189" fmla="*/ 2944 h 294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40" h="2944">
                <a:moveTo>
                  <a:pt x="144" y="288"/>
                </a:moveTo>
                <a:cubicBezTo>
                  <a:pt x="184" y="176"/>
                  <a:pt x="224" y="64"/>
                  <a:pt x="288" y="48"/>
                </a:cubicBezTo>
                <a:cubicBezTo>
                  <a:pt x="352" y="32"/>
                  <a:pt x="440" y="192"/>
                  <a:pt x="528" y="192"/>
                </a:cubicBezTo>
                <a:cubicBezTo>
                  <a:pt x="616" y="192"/>
                  <a:pt x="744" y="56"/>
                  <a:pt x="816" y="48"/>
                </a:cubicBezTo>
                <a:cubicBezTo>
                  <a:pt x="888" y="40"/>
                  <a:pt x="896" y="144"/>
                  <a:pt x="960" y="144"/>
                </a:cubicBezTo>
                <a:cubicBezTo>
                  <a:pt x="1024" y="144"/>
                  <a:pt x="1112" y="40"/>
                  <a:pt x="1200" y="48"/>
                </a:cubicBezTo>
                <a:cubicBezTo>
                  <a:pt x="1288" y="56"/>
                  <a:pt x="1408" y="200"/>
                  <a:pt x="1488" y="192"/>
                </a:cubicBezTo>
                <a:cubicBezTo>
                  <a:pt x="1568" y="184"/>
                  <a:pt x="1616" y="0"/>
                  <a:pt x="1680" y="0"/>
                </a:cubicBezTo>
                <a:cubicBezTo>
                  <a:pt x="1744" y="0"/>
                  <a:pt x="1816" y="176"/>
                  <a:pt x="1872" y="192"/>
                </a:cubicBezTo>
                <a:cubicBezTo>
                  <a:pt x="1928" y="208"/>
                  <a:pt x="1952" y="96"/>
                  <a:pt x="2016" y="96"/>
                </a:cubicBezTo>
                <a:cubicBezTo>
                  <a:pt x="2080" y="96"/>
                  <a:pt x="2168" y="200"/>
                  <a:pt x="2256" y="192"/>
                </a:cubicBezTo>
                <a:cubicBezTo>
                  <a:pt x="2344" y="184"/>
                  <a:pt x="2456" y="40"/>
                  <a:pt x="2544" y="48"/>
                </a:cubicBezTo>
                <a:cubicBezTo>
                  <a:pt x="2632" y="56"/>
                  <a:pt x="2712" y="232"/>
                  <a:pt x="2784" y="240"/>
                </a:cubicBezTo>
                <a:cubicBezTo>
                  <a:pt x="2856" y="248"/>
                  <a:pt x="2904" y="96"/>
                  <a:pt x="2976" y="96"/>
                </a:cubicBezTo>
                <a:cubicBezTo>
                  <a:pt x="3048" y="96"/>
                  <a:pt x="3136" y="248"/>
                  <a:pt x="3216" y="240"/>
                </a:cubicBezTo>
                <a:cubicBezTo>
                  <a:pt x="3296" y="232"/>
                  <a:pt x="3384" y="48"/>
                  <a:pt x="3456" y="48"/>
                </a:cubicBezTo>
                <a:cubicBezTo>
                  <a:pt x="3528" y="48"/>
                  <a:pt x="3592" y="208"/>
                  <a:pt x="3648" y="240"/>
                </a:cubicBezTo>
                <a:cubicBezTo>
                  <a:pt x="3704" y="272"/>
                  <a:pt x="3760" y="208"/>
                  <a:pt x="3792" y="240"/>
                </a:cubicBezTo>
                <a:cubicBezTo>
                  <a:pt x="3824" y="272"/>
                  <a:pt x="3800" y="384"/>
                  <a:pt x="3840" y="432"/>
                </a:cubicBezTo>
                <a:cubicBezTo>
                  <a:pt x="3880" y="480"/>
                  <a:pt x="4024" y="480"/>
                  <a:pt x="4032" y="528"/>
                </a:cubicBezTo>
                <a:cubicBezTo>
                  <a:pt x="4040" y="576"/>
                  <a:pt x="3888" y="648"/>
                  <a:pt x="3888" y="720"/>
                </a:cubicBezTo>
                <a:cubicBezTo>
                  <a:pt x="3888" y="792"/>
                  <a:pt x="4040" y="880"/>
                  <a:pt x="4032" y="960"/>
                </a:cubicBezTo>
                <a:cubicBezTo>
                  <a:pt x="4024" y="1040"/>
                  <a:pt x="3840" y="1112"/>
                  <a:pt x="3840" y="1200"/>
                </a:cubicBezTo>
                <a:cubicBezTo>
                  <a:pt x="3840" y="1288"/>
                  <a:pt x="4024" y="1392"/>
                  <a:pt x="4032" y="1488"/>
                </a:cubicBezTo>
                <a:cubicBezTo>
                  <a:pt x="4040" y="1584"/>
                  <a:pt x="3888" y="1680"/>
                  <a:pt x="3888" y="1776"/>
                </a:cubicBezTo>
                <a:cubicBezTo>
                  <a:pt x="3888" y="1872"/>
                  <a:pt x="4032" y="1984"/>
                  <a:pt x="4032" y="2064"/>
                </a:cubicBezTo>
                <a:cubicBezTo>
                  <a:pt x="4032" y="2144"/>
                  <a:pt x="3896" y="2200"/>
                  <a:pt x="3888" y="2256"/>
                </a:cubicBezTo>
                <a:cubicBezTo>
                  <a:pt x="3880" y="2312"/>
                  <a:pt x="3992" y="2352"/>
                  <a:pt x="3984" y="2400"/>
                </a:cubicBezTo>
                <a:cubicBezTo>
                  <a:pt x="3976" y="2448"/>
                  <a:pt x="3840" y="2496"/>
                  <a:pt x="3840" y="2544"/>
                </a:cubicBezTo>
                <a:cubicBezTo>
                  <a:pt x="3840" y="2592"/>
                  <a:pt x="4000" y="2632"/>
                  <a:pt x="3984" y="2688"/>
                </a:cubicBezTo>
                <a:cubicBezTo>
                  <a:pt x="3968" y="2744"/>
                  <a:pt x="3824" y="2872"/>
                  <a:pt x="3744" y="2880"/>
                </a:cubicBezTo>
                <a:cubicBezTo>
                  <a:pt x="3664" y="2888"/>
                  <a:pt x="3576" y="2728"/>
                  <a:pt x="3504" y="2736"/>
                </a:cubicBezTo>
                <a:cubicBezTo>
                  <a:pt x="3432" y="2744"/>
                  <a:pt x="3384" y="2920"/>
                  <a:pt x="3312" y="2928"/>
                </a:cubicBezTo>
                <a:cubicBezTo>
                  <a:pt x="3240" y="2936"/>
                  <a:pt x="3152" y="2784"/>
                  <a:pt x="3072" y="2784"/>
                </a:cubicBezTo>
                <a:cubicBezTo>
                  <a:pt x="2992" y="2784"/>
                  <a:pt x="2928" y="2928"/>
                  <a:pt x="2832" y="2928"/>
                </a:cubicBezTo>
                <a:cubicBezTo>
                  <a:pt x="2736" y="2928"/>
                  <a:pt x="2576" y="2784"/>
                  <a:pt x="2496" y="2784"/>
                </a:cubicBezTo>
                <a:cubicBezTo>
                  <a:pt x="2416" y="2784"/>
                  <a:pt x="2432" y="2920"/>
                  <a:pt x="2352" y="2928"/>
                </a:cubicBezTo>
                <a:cubicBezTo>
                  <a:pt x="2272" y="2936"/>
                  <a:pt x="2096" y="2832"/>
                  <a:pt x="2016" y="2832"/>
                </a:cubicBezTo>
                <a:cubicBezTo>
                  <a:pt x="1936" y="2832"/>
                  <a:pt x="1912" y="2928"/>
                  <a:pt x="1872" y="2928"/>
                </a:cubicBezTo>
                <a:cubicBezTo>
                  <a:pt x="1832" y="2928"/>
                  <a:pt x="1832" y="2832"/>
                  <a:pt x="1776" y="2832"/>
                </a:cubicBezTo>
                <a:cubicBezTo>
                  <a:pt x="1720" y="2832"/>
                  <a:pt x="1608" y="2944"/>
                  <a:pt x="1536" y="2928"/>
                </a:cubicBezTo>
                <a:cubicBezTo>
                  <a:pt x="1464" y="2912"/>
                  <a:pt x="1416" y="2744"/>
                  <a:pt x="1344" y="2736"/>
                </a:cubicBezTo>
                <a:cubicBezTo>
                  <a:pt x="1272" y="2728"/>
                  <a:pt x="1168" y="2864"/>
                  <a:pt x="1104" y="2880"/>
                </a:cubicBezTo>
                <a:cubicBezTo>
                  <a:pt x="1040" y="2896"/>
                  <a:pt x="1016" y="2824"/>
                  <a:pt x="960" y="2832"/>
                </a:cubicBezTo>
                <a:cubicBezTo>
                  <a:pt x="904" y="2840"/>
                  <a:pt x="824" y="2944"/>
                  <a:pt x="768" y="2928"/>
                </a:cubicBezTo>
                <a:cubicBezTo>
                  <a:pt x="712" y="2912"/>
                  <a:pt x="672" y="2760"/>
                  <a:pt x="624" y="2736"/>
                </a:cubicBezTo>
                <a:cubicBezTo>
                  <a:pt x="576" y="2712"/>
                  <a:pt x="520" y="2792"/>
                  <a:pt x="480" y="2784"/>
                </a:cubicBezTo>
                <a:cubicBezTo>
                  <a:pt x="440" y="2776"/>
                  <a:pt x="432" y="2680"/>
                  <a:pt x="384" y="2688"/>
                </a:cubicBezTo>
                <a:cubicBezTo>
                  <a:pt x="336" y="2696"/>
                  <a:pt x="224" y="2840"/>
                  <a:pt x="192" y="2832"/>
                </a:cubicBezTo>
                <a:cubicBezTo>
                  <a:pt x="160" y="2824"/>
                  <a:pt x="216" y="2696"/>
                  <a:pt x="192" y="2640"/>
                </a:cubicBezTo>
                <a:cubicBezTo>
                  <a:pt x="168" y="2584"/>
                  <a:pt x="56" y="2560"/>
                  <a:pt x="48" y="2496"/>
                </a:cubicBezTo>
                <a:cubicBezTo>
                  <a:pt x="40" y="2432"/>
                  <a:pt x="152" y="2320"/>
                  <a:pt x="144" y="2256"/>
                </a:cubicBezTo>
                <a:cubicBezTo>
                  <a:pt x="136" y="2192"/>
                  <a:pt x="0" y="2192"/>
                  <a:pt x="0" y="2112"/>
                </a:cubicBezTo>
                <a:cubicBezTo>
                  <a:pt x="0" y="2032"/>
                  <a:pt x="144" y="1896"/>
                  <a:pt x="144" y="1776"/>
                </a:cubicBezTo>
                <a:cubicBezTo>
                  <a:pt x="144" y="1656"/>
                  <a:pt x="0" y="1472"/>
                  <a:pt x="0" y="1392"/>
                </a:cubicBezTo>
                <a:cubicBezTo>
                  <a:pt x="0" y="1312"/>
                  <a:pt x="136" y="1336"/>
                  <a:pt x="144" y="1296"/>
                </a:cubicBezTo>
                <a:cubicBezTo>
                  <a:pt x="152" y="1256"/>
                  <a:pt x="40" y="1216"/>
                  <a:pt x="48" y="1152"/>
                </a:cubicBezTo>
                <a:cubicBezTo>
                  <a:pt x="56" y="1088"/>
                  <a:pt x="176" y="976"/>
                  <a:pt x="192" y="912"/>
                </a:cubicBezTo>
                <a:cubicBezTo>
                  <a:pt x="208" y="848"/>
                  <a:pt x="168" y="824"/>
                  <a:pt x="144" y="768"/>
                </a:cubicBezTo>
                <a:cubicBezTo>
                  <a:pt x="120" y="712"/>
                  <a:pt x="40" y="624"/>
                  <a:pt x="48" y="576"/>
                </a:cubicBezTo>
                <a:cubicBezTo>
                  <a:pt x="56" y="528"/>
                  <a:pt x="176" y="520"/>
                  <a:pt x="192" y="480"/>
                </a:cubicBezTo>
                <a:cubicBezTo>
                  <a:pt x="208" y="440"/>
                  <a:pt x="176" y="388"/>
                  <a:pt x="144" y="336"/>
                </a:cubicBezTo>
              </a:path>
            </a:pathLst>
          </a:custGeom>
          <a:solidFill>
            <a:srgbClr val="FF99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657600" y="28194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Garbage Collection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934200" y="25908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he-IL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667000" y="2362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199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he-IL" sz="2800" b="1">
                <a:solidFill>
                  <a:schemeClr val="tx1"/>
                </a:solidFill>
              </a:rPr>
              <a:t>ROOT SET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62000" y="29718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762000" y="35052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2000" y="40386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62000" y="45720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762000" y="51054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657600" y="37338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257800" y="32766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858000" y="48768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752600" y="54102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752600" y="4343400"/>
            <a:ext cx="1905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1752600" y="3048000"/>
            <a:ext cx="1905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4648200" y="35052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648200" y="403860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46482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62484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5257800" y="41910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257800" y="51054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858000" y="37338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657600" y="46482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657600" y="2819400"/>
            <a:ext cx="4191000" cy="2819400"/>
            <a:chOff x="2304" y="1776"/>
            <a:chExt cx="2640" cy="1776"/>
          </a:xfrm>
        </p:grpSpPr>
        <p:sp>
          <p:nvSpPr>
            <p:cNvPr id="16415" name="Rectangle 28"/>
            <p:cNvSpPr>
              <a:spLocks noChangeArrowheads="1"/>
            </p:cNvSpPr>
            <p:nvPr/>
          </p:nvSpPr>
          <p:spPr bwMode="auto">
            <a:xfrm>
              <a:off x="2304" y="1776"/>
              <a:ext cx="62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6416" name="Rectangle 29"/>
            <p:cNvSpPr>
              <a:spLocks noChangeArrowheads="1"/>
            </p:cNvSpPr>
            <p:nvPr/>
          </p:nvSpPr>
          <p:spPr bwMode="auto">
            <a:xfrm>
              <a:off x="2304" y="2928"/>
              <a:ext cx="62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7" name="Rectangle 30"/>
            <p:cNvSpPr>
              <a:spLocks noChangeArrowheads="1"/>
            </p:cNvSpPr>
            <p:nvPr/>
          </p:nvSpPr>
          <p:spPr bwMode="auto">
            <a:xfrm>
              <a:off x="3312" y="2640"/>
              <a:ext cx="62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8" name="Rectangle 31"/>
            <p:cNvSpPr>
              <a:spLocks noChangeArrowheads="1"/>
            </p:cNvSpPr>
            <p:nvPr/>
          </p:nvSpPr>
          <p:spPr bwMode="auto">
            <a:xfrm>
              <a:off x="4320" y="2352"/>
              <a:ext cx="62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9" name="Rectangle 32"/>
            <p:cNvSpPr>
              <a:spLocks noChangeArrowheads="1"/>
            </p:cNvSpPr>
            <p:nvPr/>
          </p:nvSpPr>
          <p:spPr bwMode="auto">
            <a:xfrm>
              <a:off x="3312" y="3216"/>
              <a:ext cx="624" cy="3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412" name="Rectangle 33"/>
          <p:cNvSpPr>
            <a:spLocks noChangeArrowheads="1"/>
          </p:cNvSpPr>
          <p:nvPr/>
        </p:nvSpPr>
        <p:spPr bwMode="auto">
          <a:xfrm>
            <a:off x="762000" y="56388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6413" name="Text Box 34"/>
          <p:cNvSpPr txBox="1">
            <a:spLocks noChangeArrowheads="1"/>
          </p:cNvSpPr>
          <p:nvPr/>
        </p:nvSpPr>
        <p:spPr bwMode="auto">
          <a:xfrm>
            <a:off x="339725" y="6400800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 +Registers</a:t>
            </a:r>
          </a:p>
        </p:txBody>
      </p:sp>
      <p:sp>
        <p:nvSpPr>
          <p:cNvPr id="16414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EFE3AA9-39F9-4B83-B0C9-A3EF8A14D590}" type="slidenum">
              <a:rPr lang="he-IL" altLang="en-US" sz="1400">
                <a:solidFill>
                  <a:schemeClr val="tx1"/>
                </a:solidFill>
              </a:rPr>
              <a:pPr/>
              <a:t>26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2438400" y="1905000"/>
            <a:ext cx="6413500" cy="4673600"/>
          </a:xfrm>
          <a:custGeom>
            <a:avLst/>
            <a:gdLst>
              <a:gd name="T0" fmla="*/ 2147483647 w 4040"/>
              <a:gd name="T1" fmla="*/ 2147483647 h 2944"/>
              <a:gd name="T2" fmla="*/ 2147483647 w 4040"/>
              <a:gd name="T3" fmla="*/ 2147483647 h 2944"/>
              <a:gd name="T4" fmla="*/ 2147483647 w 4040"/>
              <a:gd name="T5" fmla="*/ 2147483647 h 2944"/>
              <a:gd name="T6" fmla="*/ 2147483647 w 4040"/>
              <a:gd name="T7" fmla="*/ 2147483647 h 2944"/>
              <a:gd name="T8" fmla="*/ 2147483647 w 4040"/>
              <a:gd name="T9" fmla="*/ 2147483647 h 2944"/>
              <a:gd name="T10" fmla="*/ 2147483647 w 4040"/>
              <a:gd name="T11" fmla="*/ 2147483647 h 2944"/>
              <a:gd name="T12" fmla="*/ 2147483647 w 4040"/>
              <a:gd name="T13" fmla="*/ 2147483647 h 2944"/>
              <a:gd name="T14" fmla="*/ 2147483647 w 4040"/>
              <a:gd name="T15" fmla="*/ 0 h 2944"/>
              <a:gd name="T16" fmla="*/ 2147483647 w 4040"/>
              <a:gd name="T17" fmla="*/ 2147483647 h 2944"/>
              <a:gd name="T18" fmla="*/ 2147483647 w 4040"/>
              <a:gd name="T19" fmla="*/ 2147483647 h 2944"/>
              <a:gd name="T20" fmla="*/ 2147483647 w 4040"/>
              <a:gd name="T21" fmla="*/ 2147483647 h 2944"/>
              <a:gd name="T22" fmla="*/ 2147483647 w 4040"/>
              <a:gd name="T23" fmla="*/ 2147483647 h 2944"/>
              <a:gd name="T24" fmla="*/ 2147483647 w 4040"/>
              <a:gd name="T25" fmla="*/ 2147483647 h 2944"/>
              <a:gd name="T26" fmla="*/ 2147483647 w 4040"/>
              <a:gd name="T27" fmla="*/ 2147483647 h 2944"/>
              <a:gd name="T28" fmla="*/ 2147483647 w 4040"/>
              <a:gd name="T29" fmla="*/ 2147483647 h 2944"/>
              <a:gd name="T30" fmla="*/ 2147483647 w 4040"/>
              <a:gd name="T31" fmla="*/ 2147483647 h 2944"/>
              <a:gd name="T32" fmla="*/ 2147483647 w 4040"/>
              <a:gd name="T33" fmla="*/ 2147483647 h 2944"/>
              <a:gd name="T34" fmla="*/ 2147483647 w 4040"/>
              <a:gd name="T35" fmla="*/ 2147483647 h 2944"/>
              <a:gd name="T36" fmla="*/ 2147483647 w 4040"/>
              <a:gd name="T37" fmla="*/ 2147483647 h 2944"/>
              <a:gd name="T38" fmla="*/ 2147483647 w 4040"/>
              <a:gd name="T39" fmla="*/ 2147483647 h 2944"/>
              <a:gd name="T40" fmla="*/ 2147483647 w 4040"/>
              <a:gd name="T41" fmla="*/ 2147483647 h 2944"/>
              <a:gd name="T42" fmla="*/ 2147483647 w 4040"/>
              <a:gd name="T43" fmla="*/ 2147483647 h 2944"/>
              <a:gd name="T44" fmla="*/ 2147483647 w 4040"/>
              <a:gd name="T45" fmla="*/ 2147483647 h 2944"/>
              <a:gd name="T46" fmla="*/ 2147483647 w 4040"/>
              <a:gd name="T47" fmla="*/ 2147483647 h 2944"/>
              <a:gd name="T48" fmla="*/ 2147483647 w 4040"/>
              <a:gd name="T49" fmla="*/ 2147483647 h 2944"/>
              <a:gd name="T50" fmla="*/ 2147483647 w 4040"/>
              <a:gd name="T51" fmla="*/ 2147483647 h 2944"/>
              <a:gd name="T52" fmla="*/ 2147483647 w 4040"/>
              <a:gd name="T53" fmla="*/ 2147483647 h 2944"/>
              <a:gd name="T54" fmla="*/ 2147483647 w 4040"/>
              <a:gd name="T55" fmla="*/ 2147483647 h 2944"/>
              <a:gd name="T56" fmla="*/ 2147483647 w 4040"/>
              <a:gd name="T57" fmla="*/ 2147483647 h 2944"/>
              <a:gd name="T58" fmla="*/ 2147483647 w 4040"/>
              <a:gd name="T59" fmla="*/ 2147483647 h 2944"/>
              <a:gd name="T60" fmla="*/ 2147483647 w 4040"/>
              <a:gd name="T61" fmla="*/ 2147483647 h 2944"/>
              <a:gd name="T62" fmla="*/ 2147483647 w 4040"/>
              <a:gd name="T63" fmla="*/ 2147483647 h 2944"/>
              <a:gd name="T64" fmla="*/ 2147483647 w 4040"/>
              <a:gd name="T65" fmla="*/ 2147483647 h 2944"/>
              <a:gd name="T66" fmla="*/ 2147483647 w 4040"/>
              <a:gd name="T67" fmla="*/ 2147483647 h 2944"/>
              <a:gd name="T68" fmla="*/ 2147483647 w 4040"/>
              <a:gd name="T69" fmla="*/ 2147483647 h 2944"/>
              <a:gd name="T70" fmla="*/ 2147483647 w 4040"/>
              <a:gd name="T71" fmla="*/ 2147483647 h 2944"/>
              <a:gd name="T72" fmla="*/ 2147483647 w 4040"/>
              <a:gd name="T73" fmla="*/ 2147483647 h 2944"/>
              <a:gd name="T74" fmla="*/ 2147483647 w 4040"/>
              <a:gd name="T75" fmla="*/ 2147483647 h 2944"/>
              <a:gd name="T76" fmla="*/ 2147483647 w 4040"/>
              <a:gd name="T77" fmla="*/ 2147483647 h 2944"/>
              <a:gd name="T78" fmla="*/ 2147483647 w 4040"/>
              <a:gd name="T79" fmla="*/ 2147483647 h 2944"/>
              <a:gd name="T80" fmla="*/ 2147483647 w 4040"/>
              <a:gd name="T81" fmla="*/ 2147483647 h 2944"/>
              <a:gd name="T82" fmla="*/ 2147483647 w 4040"/>
              <a:gd name="T83" fmla="*/ 2147483647 h 2944"/>
              <a:gd name="T84" fmla="*/ 2147483647 w 4040"/>
              <a:gd name="T85" fmla="*/ 2147483647 h 2944"/>
              <a:gd name="T86" fmla="*/ 2147483647 w 4040"/>
              <a:gd name="T87" fmla="*/ 2147483647 h 2944"/>
              <a:gd name="T88" fmla="*/ 2147483647 w 4040"/>
              <a:gd name="T89" fmla="*/ 2147483647 h 2944"/>
              <a:gd name="T90" fmla="*/ 2147483647 w 4040"/>
              <a:gd name="T91" fmla="*/ 2147483647 h 2944"/>
              <a:gd name="T92" fmla="*/ 2147483647 w 4040"/>
              <a:gd name="T93" fmla="*/ 2147483647 h 2944"/>
              <a:gd name="T94" fmla="*/ 2147483647 w 4040"/>
              <a:gd name="T95" fmla="*/ 2147483647 h 2944"/>
              <a:gd name="T96" fmla="*/ 2147483647 w 4040"/>
              <a:gd name="T97" fmla="*/ 2147483647 h 2944"/>
              <a:gd name="T98" fmla="*/ 2147483647 w 4040"/>
              <a:gd name="T99" fmla="*/ 2147483647 h 2944"/>
              <a:gd name="T100" fmla="*/ 2147483647 w 4040"/>
              <a:gd name="T101" fmla="*/ 2147483647 h 2944"/>
              <a:gd name="T102" fmla="*/ 2147483647 w 4040"/>
              <a:gd name="T103" fmla="*/ 2147483647 h 2944"/>
              <a:gd name="T104" fmla="*/ 0 w 4040"/>
              <a:gd name="T105" fmla="*/ 2147483647 h 2944"/>
              <a:gd name="T106" fmla="*/ 2147483647 w 4040"/>
              <a:gd name="T107" fmla="*/ 2147483647 h 2944"/>
              <a:gd name="T108" fmla="*/ 0 w 4040"/>
              <a:gd name="T109" fmla="*/ 2147483647 h 2944"/>
              <a:gd name="T110" fmla="*/ 2147483647 w 4040"/>
              <a:gd name="T111" fmla="*/ 2147483647 h 2944"/>
              <a:gd name="T112" fmla="*/ 2147483647 w 4040"/>
              <a:gd name="T113" fmla="*/ 2147483647 h 2944"/>
              <a:gd name="T114" fmla="*/ 2147483647 w 4040"/>
              <a:gd name="T115" fmla="*/ 2147483647 h 2944"/>
              <a:gd name="T116" fmla="*/ 2147483647 w 4040"/>
              <a:gd name="T117" fmla="*/ 2147483647 h 2944"/>
              <a:gd name="T118" fmla="*/ 2147483647 w 4040"/>
              <a:gd name="T119" fmla="*/ 2147483647 h 2944"/>
              <a:gd name="T120" fmla="*/ 2147483647 w 4040"/>
              <a:gd name="T121" fmla="*/ 2147483647 h 2944"/>
              <a:gd name="T122" fmla="*/ 2147483647 w 4040"/>
              <a:gd name="T123" fmla="*/ 2147483647 h 29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40"/>
              <a:gd name="T187" fmla="*/ 0 h 2944"/>
              <a:gd name="T188" fmla="*/ 4040 w 4040"/>
              <a:gd name="T189" fmla="*/ 2944 h 294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40" h="2944">
                <a:moveTo>
                  <a:pt x="144" y="288"/>
                </a:moveTo>
                <a:cubicBezTo>
                  <a:pt x="184" y="176"/>
                  <a:pt x="224" y="64"/>
                  <a:pt x="288" y="48"/>
                </a:cubicBezTo>
                <a:cubicBezTo>
                  <a:pt x="352" y="32"/>
                  <a:pt x="440" y="192"/>
                  <a:pt x="528" y="192"/>
                </a:cubicBezTo>
                <a:cubicBezTo>
                  <a:pt x="616" y="192"/>
                  <a:pt x="744" y="56"/>
                  <a:pt x="816" y="48"/>
                </a:cubicBezTo>
                <a:cubicBezTo>
                  <a:pt x="888" y="40"/>
                  <a:pt x="896" y="144"/>
                  <a:pt x="960" y="144"/>
                </a:cubicBezTo>
                <a:cubicBezTo>
                  <a:pt x="1024" y="144"/>
                  <a:pt x="1112" y="40"/>
                  <a:pt x="1200" y="48"/>
                </a:cubicBezTo>
                <a:cubicBezTo>
                  <a:pt x="1288" y="56"/>
                  <a:pt x="1408" y="200"/>
                  <a:pt x="1488" y="192"/>
                </a:cubicBezTo>
                <a:cubicBezTo>
                  <a:pt x="1568" y="184"/>
                  <a:pt x="1616" y="0"/>
                  <a:pt x="1680" y="0"/>
                </a:cubicBezTo>
                <a:cubicBezTo>
                  <a:pt x="1744" y="0"/>
                  <a:pt x="1816" y="176"/>
                  <a:pt x="1872" y="192"/>
                </a:cubicBezTo>
                <a:cubicBezTo>
                  <a:pt x="1928" y="208"/>
                  <a:pt x="1952" y="96"/>
                  <a:pt x="2016" y="96"/>
                </a:cubicBezTo>
                <a:cubicBezTo>
                  <a:pt x="2080" y="96"/>
                  <a:pt x="2168" y="200"/>
                  <a:pt x="2256" y="192"/>
                </a:cubicBezTo>
                <a:cubicBezTo>
                  <a:pt x="2344" y="184"/>
                  <a:pt x="2456" y="40"/>
                  <a:pt x="2544" y="48"/>
                </a:cubicBezTo>
                <a:cubicBezTo>
                  <a:pt x="2632" y="56"/>
                  <a:pt x="2712" y="232"/>
                  <a:pt x="2784" y="240"/>
                </a:cubicBezTo>
                <a:cubicBezTo>
                  <a:pt x="2856" y="248"/>
                  <a:pt x="2904" y="96"/>
                  <a:pt x="2976" y="96"/>
                </a:cubicBezTo>
                <a:cubicBezTo>
                  <a:pt x="3048" y="96"/>
                  <a:pt x="3136" y="248"/>
                  <a:pt x="3216" y="240"/>
                </a:cubicBezTo>
                <a:cubicBezTo>
                  <a:pt x="3296" y="232"/>
                  <a:pt x="3384" y="48"/>
                  <a:pt x="3456" y="48"/>
                </a:cubicBezTo>
                <a:cubicBezTo>
                  <a:pt x="3528" y="48"/>
                  <a:pt x="3592" y="208"/>
                  <a:pt x="3648" y="240"/>
                </a:cubicBezTo>
                <a:cubicBezTo>
                  <a:pt x="3704" y="272"/>
                  <a:pt x="3760" y="208"/>
                  <a:pt x="3792" y="240"/>
                </a:cubicBezTo>
                <a:cubicBezTo>
                  <a:pt x="3824" y="272"/>
                  <a:pt x="3800" y="384"/>
                  <a:pt x="3840" y="432"/>
                </a:cubicBezTo>
                <a:cubicBezTo>
                  <a:pt x="3880" y="480"/>
                  <a:pt x="4024" y="480"/>
                  <a:pt x="4032" y="528"/>
                </a:cubicBezTo>
                <a:cubicBezTo>
                  <a:pt x="4040" y="576"/>
                  <a:pt x="3888" y="648"/>
                  <a:pt x="3888" y="720"/>
                </a:cubicBezTo>
                <a:cubicBezTo>
                  <a:pt x="3888" y="792"/>
                  <a:pt x="4040" y="880"/>
                  <a:pt x="4032" y="960"/>
                </a:cubicBezTo>
                <a:cubicBezTo>
                  <a:pt x="4024" y="1040"/>
                  <a:pt x="3840" y="1112"/>
                  <a:pt x="3840" y="1200"/>
                </a:cubicBezTo>
                <a:cubicBezTo>
                  <a:pt x="3840" y="1288"/>
                  <a:pt x="4024" y="1392"/>
                  <a:pt x="4032" y="1488"/>
                </a:cubicBezTo>
                <a:cubicBezTo>
                  <a:pt x="4040" y="1584"/>
                  <a:pt x="3888" y="1680"/>
                  <a:pt x="3888" y="1776"/>
                </a:cubicBezTo>
                <a:cubicBezTo>
                  <a:pt x="3888" y="1872"/>
                  <a:pt x="4032" y="1984"/>
                  <a:pt x="4032" y="2064"/>
                </a:cubicBezTo>
                <a:cubicBezTo>
                  <a:pt x="4032" y="2144"/>
                  <a:pt x="3896" y="2200"/>
                  <a:pt x="3888" y="2256"/>
                </a:cubicBezTo>
                <a:cubicBezTo>
                  <a:pt x="3880" y="2312"/>
                  <a:pt x="3992" y="2352"/>
                  <a:pt x="3984" y="2400"/>
                </a:cubicBezTo>
                <a:cubicBezTo>
                  <a:pt x="3976" y="2448"/>
                  <a:pt x="3840" y="2496"/>
                  <a:pt x="3840" y="2544"/>
                </a:cubicBezTo>
                <a:cubicBezTo>
                  <a:pt x="3840" y="2592"/>
                  <a:pt x="4000" y="2632"/>
                  <a:pt x="3984" y="2688"/>
                </a:cubicBezTo>
                <a:cubicBezTo>
                  <a:pt x="3968" y="2744"/>
                  <a:pt x="3824" y="2872"/>
                  <a:pt x="3744" y="2880"/>
                </a:cubicBezTo>
                <a:cubicBezTo>
                  <a:pt x="3664" y="2888"/>
                  <a:pt x="3576" y="2728"/>
                  <a:pt x="3504" y="2736"/>
                </a:cubicBezTo>
                <a:cubicBezTo>
                  <a:pt x="3432" y="2744"/>
                  <a:pt x="3384" y="2920"/>
                  <a:pt x="3312" y="2928"/>
                </a:cubicBezTo>
                <a:cubicBezTo>
                  <a:pt x="3240" y="2936"/>
                  <a:pt x="3152" y="2784"/>
                  <a:pt x="3072" y="2784"/>
                </a:cubicBezTo>
                <a:cubicBezTo>
                  <a:pt x="2992" y="2784"/>
                  <a:pt x="2928" y="2928"/>
                  <a:pt x="2832" y="2928"/>
                </a:cubicBezTo>
                <a:cubicBezTo>
                  <a:pt x="2736" y="2928"/>
                  <a:pt x="2576" y="2784"/>
                  <a:pt x="2496" y="2784"/>
                </a:cubicBezTo>
                <a:cubicBezTo>
                  <a:pt x="2416" y="2784"/>
                  <a:pt x="2432" y="2920"/>
                  <a:pt x="2352" y="2928"/>
                </a:cubicBezTo>
                <a:cubicBezTo>
                  <a:pt x="2272" y="2936"/>
                  <a:pt x="2096" y="2832"/>
                  <a:pt x="2016" y="2832"/>
                </a:cubicBezTo>
                <a:cubicBezTo>
                  <a:pt x="1936" y="2832"/>
                  <a:pt x="1912" y="2928"/>
                  <a:pt x="1872" y="2928"/>
                </a:cubicBezTo>
                <a:cubicBezTo>
                  <a:pt x="1832" y="2928"/>
                  <a:pt x="1832" y="2832"/>
                  <a:pt x="1776" y="2832"/>
                </a:cubicBezTo>
                <a:cubicBezTo>
                  <a:pt x="1720" y="2832"/>
                  <a:pt x="1608" y="2944"/>
                  <a:pt x="1536" y="2928"/>
                </a:cubicBezTo>
                <a:cubicBezTo>
                  <a:pt x="1464" y="2912"/>
                  <a:pt x="1416" y="2744"/>
                  <a:pt x="1344" y="2736"/>
                </a:cubicBezTo>
                <a:cubicBezTo>
                  <a:pt x="1272" y="2728"/>
                  <a:pt x="1168" y="2864"/>
                  <a:pt x="1104" y="2880"/>
                </a:cubicBezTo>
                <a:cubicBezTo>
                  <a:pt x="1040" y="2896"/>
                  <a:pt x="1016" y="2824"/>
                  <a:pt x="960" y="2832"/>
                </a:cubicBezTo>
                <a:cubicBezTo>
                  <a:pt x="904" y="2840"/>
                  <a:pt x="824" y="2944"/>
                  <a:pt x="768" y="2928"/>
                </a:cubicBezTo>
                <a:cubicBezTo>
                  <a:pt x="712" y="2912"/>
                  <a:pt x="672" y="2760"/>
                  <a:pt x="624" y="2736"/>
                </a:cubicBezTo>
                <a:cubicBezTo>
                  <a:pt x="576" y="2712"/>
                  <a:pt x="520" y="2792"/>
                  <a:pt x="480" y="2784"/>
                </a:cubicBezTo>
                <a:cubicBezTo>
                  <a:pt x="440" y="2776"/>
                  <a:pt x="432" y="2680"/>
                  <a:pt x="384" y="2688"/>
                </a:cubicBezTo>
                <a:cubicBezTo>
                  <a:pt x="336" y="2696"/>
                  <a:pt x="224" y="2840"/>
                  <a:pt x="192" y="2832"/>
                </a:cubicBezTo>
                <a:cubicBezTo>
                  <a:pt x="160" y="2824"/>
                  <a:pt x="216" y="2696"/>
                  <a:pt x="192" y="2640"/>
                </a:cubicBezTo>
                <a:cubicBezTo>
                  <a:pt x="168" y="2584"/>
                  <a:pt x="56" y="2560"/>
                  <a:pt x="48" y="2496"/>
                </a:cubicBezTo>
                <a:cubicBezTo>
                  <a:pt x="40" y="2432"/>
                  <a:pt x="152" y="2320"/>
                  <a:pt x="144" y="2256"/>
                </a:cubicBezTo>
                <a:cubicBezTo>
                  <a:pt x="136" y="2192"/>
                  <a:pt x="0" y="2192"/>
                  <a:pt x="0" y="2112"/>
                </a:cubicBezTo>
                <a:cubicBezTo>
                  <a:pt x="0" y="2032"/>
                  <a:pt x="144" y="1896"/>
                  <a:pt x="144" y="1776"/>
                </a:cubicBezTo>
                <a:cubicBezTo>
                  <a:pt x="144" y="1656"/>
                  <a:pt x="0" y="1472"/>
                  <a:pt x="0" y="1392"/>
                </a:cubicBezTo>
                <a:cubicBezTo>
                  <a:pt x="0" y="1312"/>
                  <a:pt x="136" y="1336"/>
                  <a:pt x="144" y="1296"/>
                </a:cubicBezTo>
                <a:cubicBezTo>
                  <a:pt x="152" y="1256"/>
                  <a:pt x="40" y="1216"/>
                  <a:pt x="48" y="1152"/>
                </a:cubicBezTo>
                <a:cubicBezTo>
                  <a:pt x="56" y="1088"/>
                  <a:pt x="176" y="976"/>
                  <a:pt x="192" y="912"/>
                </a:cubicBezTo>
                <a:cubicBezTo>
                  <a:pt x="208" y="848"/>
                  <a:pt x="168" y="824"/>
                  <a:pt x="144" y="768"/>
                </a:cubicBezTo>
                <a:cubicBezTo>
                  <a:pt x="120" y="712"/>
                  <a:pt x="40" y="624"/>
                  <a:pt x="48" y="576"/>
                </a:cubicBezTo>
                <a:cubicBezTo>
                  <a:pt x="56" y="528"/>
                  <a:pt x="176" y="520"/>
                  <a:pt x="192" y="480"/>
                </a:cubicBezTo>
                <a:cubicBezTo>
                  <a:pt x="208" y="440"/>
                  <a:pt x="176" y="388"/>
                  <a:pt x="144" y="336"/>
                </a:cubicBezTo>
              </a:path>
            </a:pathLst>
          </a:custGeom>
          <a:solidFill>
            <a:srgbClr val="FF9999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657600" y="28194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Garbage Collection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934200" y="25908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he-IL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667000" y="2362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199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he-IL" sz="2800" b="1">
                <a:solidFill>
                  <a:schemeClr val="tx1"/>
                </a:solidFill>
              </a:rPr>
              <a:t>ROOT SET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62000" y="29718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62000" y="35052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62000" y="40386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62000" y="45720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762000" y="51054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>
            <a:off x="1752600" y="54102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7"/>
          <p:cNvSpPr>
            <a:spLocks noChangeShapeType="1"/>
          </p:cNvSpPr>
          <p:nvPr/>
        </p:nvSpPr>
        <p:spPr bwMode="auto">
          <a:xfrm>
            <a:off x="1752600" y="4343400"/>
            <a:ext cx="1905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8"/>
          <p:cNvSpPr>
            <a:spLocks noChangeShapeType="1"/>
          </p:cNvSpPr>
          <p:nvPr/>
        </p:nvSpPr>
        <p:spPr bwMode="auto">
          <a:xfrm flipV="1">
            <a:off x="1752600" y="3048000"/>
            <a:ext cx="1905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21"/>
          <p:cNvSpPr>
            <a:spLocks noChangeShapeType="1"/>
          </p:cNvSpPr>
          <p:nvPr/>
        </p:nvSpPr>
        <p:spPr bwMode="auto">
          <a:xfrm flipV="1">
            <a:off x="46482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22"/>
          <p:cNvSpPr>
            <a:spLocks noChangeShapeType="1"/>
          </p:cNvSpPr>
          <p:nvPr/>
        </p:nvSpPr>
        <p:spPr bwMode="auto">
          <a:xfrm flipV="1">
            <a:off x="62484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23"/>
          <p:cNvSpPr>
            <a:spLocks noChangeArrowheads="1"/>
          </p:cNvSpPr>
          <p:nvPr/>
        </p:nvSpPr>
        <p:spPr bwMode="auto">
          <a:xfrm>
            <a:off x="5257800" y="41910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7" name="Rectangle 24"/>
          <p:cNvSpPr>
            <a:spLocks noChangeArrowheads="1"/>
          </p:cNvSpPr>
          <p:nvPr/>
        </p:nvSpPr>
        <p:spPr bwMode="auto">
          <a:xfrm>
            <a:off x="5257800" y="51054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8" name="Rectangle 25"/>
          <p:cNvSpPr>
            <a:spLocks noChangeArrowheads="1"/>
          </p:cNvSpPr>
          <p:nvPr/>
        </p:nvSpPr>
        <p:spPr bwMode="auto">
          <a:xfrm>
            <a:off x="6858000" y="37338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9" name="Rectangle 26"/>
          <p:cNvSpPr>
            <a:spLocks noChangeArrowheads="1"/>
          </p:cNvSpPr>
          <p:nvPr/>
        </p:nvSpPr>
        <p:spPr bwMode="auto">
          <a:xfrm>
            <a:off x="3657600" y="4648200"/>
            <a:ext cx="9906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0" name="Rectangle 28"/>
          <p:cNvSpPr>
            <a:spLocks noChangeArrowheads="1"/>
          </p:cNvSpPr>
          <p:nvPr/>
        </p:nvSpPr>
        <p:spPr bwMode="auto">
          <a:xfrm>
            <a:off x="3657600" y="2819400"/>
            <a:ext cx="990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7431" name="Rectangle 29"/>
          <p:cNvSpPr>
            <a:spLocks noChangeArrowheads="1"/>
          </p:cNvSpPr>
          <p:nvPr/>
        </p:nvSpPr>
        <p:spPr bwMode="auto">
          <a:xfrm>
            <a:off x="3657600" y="4648200"/>
            <a:ext cx="990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2" name="Rectangle 30"/>
          <p:cNvSpPr>
            <a:spLocks noChangeArrowheads="1"/>
          </p:cNvSpPr>
          <p:nvPr/>
        </p:nvSpPr>
        <p:spPr bwMode="auto">
          <a:xfrm>
            <a:off x="5257800" y="4191000"/>
            <a:ext cx="990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3" name="Rectangle 31"/>
          <p:cNvSpPr>
            <a:spLocks noChangeArrowheads="1"/>
          </p:cNvSpPr>
          <p:nvPr/>
        </p:nvSpPr>
        <p:spPr bwMode="auto">
          <a:xfrm>
            <a:off x="6858000" y="3733800"/>
            <a:ext cx="990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4" name="Rectangle 32"/>
          <p:cNvSpPr>
            <a:spLocks noChangeArrowheads="1"/>
          </p:cNvSpPr>
          <p:nvPr/>
        </p:nvSpPr>
        <p:spPr bwMode="auto">
          <a:xfrm>
            <a:off x="5257800" y="5105400"/>
            <a:ext cx="9906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5" name="Rectangle 33"/>
          <p:cNvSpPr>
            <a:spLocks noChangeArrowheads="1"/>
          </p:cNvSpPr>
          <p:nvPr/>
        </p:nvSpPr>
        <p:spPr bwMode="auto">
          <a:xfrm>
            <a:off x="762000" y="5638800"/>
            <a:ext cx="990600" cy="533400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7436" name="Text Box 34"/>
          <p:cNvSpPr txBox="1">
            <a:spLocks noChangeArrowheads="1"/>
          </p:cNvSpPr>
          <p:nvPr/>
        </p:nvSpPr>
        <p:spPr bwMode="auto">
          <a:xfrm>
            <a:off x="339725" y="6400800"/>
            <a:ext cx="2201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Stack +Registers</a:t>
            </a:r>
          </a:p>
        </p:txBody>
      </p:sp>
      <p:sp>
        <p:nvSpPr>
          <p:cNvPr id="17437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2C47F93-685A-4D9B-90AB-C470422DB91F}" type="slidenum">
              <a:rPr lang="he-IL" altLang="en-US" sz="1400">
                <a:solidFill>
                  <a:schemeClr val="tx1"/>
                </a:solidFill>
              </a:rPr>
              <a:pPr/>
              <a:t>27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What is garbage collection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z="2800" smtClean="0"/>
              <a:t>The runtime environment reuse chunks that were allocated but are not subsequently used</a:t>
            </a:r>
          </a:p>
          <a:p>
            <a:r>
              <a:rPr lang="en-US" altLang="he-IL" sz="2800" smtClean="0"/>
              <a:t>garbage chunks </a:t>
            </a:r>
          </a:p>
          <a:p>
            <a:pPr lvl="1"/>
            <a:r>
              <a:rPr lang="en-US" altLang="he-IL" sz="2400" smtClean="0"/>
              <a:t>not live</a:t>
            </a:r>
          </a:p>
          <a:p>
            <a:r>
              <a:rPr lang="en-US" altLang="he-IL" sz="2800" smtClean="0"/>
              <a:t>It is undecidable to find the garbage chunks:</a:t>
            </a:r>
          </a:p>
          <a:p>
            <a:pPr lvl="1"/>
            <a:r>
              <a:rPr lang="en-US" altLang="he-IL" sz="2400" smtClean="0"/>
              <a:t>Decidability of liveness</a:t>
            </a:r>
          </a:p>
          <a:p>
            <a:pPr lvl="1"/>
            <a:r>
              <a:rPr lang="en-US" altLang="he-IL" sz="2400" smtClean="0"/>
              <a:t>Decidability of type information</a:t>
            </a:r>
          </a:p>
          <a:p>
            <a:r>
              <a:rPr lang="en-US" altLang="he-IL" sz="2800" smtClean="0"/>
              <a:t>conservative collection</a:t>
            </a:r>
          </a:p>
          <a:p>
            <a:pPr lvl="1"/>
            <a:r>
              <a:rPr lang="en-US" altLang="he-IL" sz="2400" smtClean="0"/>
              <a:t>every live chunk is identified</a:t>
            </a:r>
          </a:p>
          <a:p>
            <a:pPr lvl="1"/>
            <a:r>
              <a:rPr lang="en-US" altLang="he-IL" sz="2400" smtClean="0"/>
              <a:t>some garbage runtime chunk are not identified</a:t>
            </a:r>
          </a:p>
          <a:p>
            <a:r>
              <a:rPr lang="en-US" altLang="he-IL" sz="2800" smtClean="0"/>
              <a:t>Find the reachable chunks via pointer chains</a:t>
            </a:r>
          </a:p>
          <a:p>
            <a:r>
              <a:rPr lang="en-US" altLang="he-IL" sz="2800" smtClean="0"/>
              <a:t>Often done in the allocation function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753C8738-EED1-45BC-92B5-697065CEEC0A}" type="slidenum">
              <a:rPr lang="he-IL" altLang="en-US" sz="1400">
                <a:solidFill>
                  <a:schemeClr val="tx1"/>
                </a:solidFill>
              </a:rPr>
              <a:pPr/>
              <a:t>28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927725" y="239395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6249988" y="2700338"/>
            <a:ext cx="411162" cy="892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699125" y="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527925" y="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heap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07163" y="2381250"/>
            <a:ext cx="2209800" cy="892175"/>
            <a:chOff x="4099" y="318"/>
            <a:chExt cx="1392" cy="562"/>
          </a:xfrm>
        </p:grpSpPr>
        <p:sp>
          <p:nvSpPr>
            <p:cNvPr id="19477" name="Text Box 7"/>
            <p:cNvSpPr txBox="1">
              <a:spLocks noChangeArrowheads="1"/>
            </p:cNvSpPr>
            <p:nvPr/>
          </p:nvSpPr>
          <p:spPr bwMode="auto">
            <a:xfrm>
              <a:off x="5040" y="318"/>
              <a:ext cx="442" cy="274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9478" name="Text Box 8"/>
            <p:cNvSpPr txBox="1">
              <a:spLocks noChangeArrowheads="1"/>
            </p:cNvSpPr>
            <p:nvPr/>
          </p:nvSpPr>
          <p:spPr bwMode="auto">
            <a:xfrm>
              <a:off x="5049" y="606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9479" name="Text Box 9"/>
            <p:cNvSpPr txBox="1">
              <a:spLocks noChangeArrowheads="1"/>
            </p:cNvSpPr>
            <p:nvPr/>
          </p:nvSpPr>
          <p:spPr bwMode="auto">
            <a:xfrm>
              <a:off x="5031" y="354"/>
              <a:ext cx="451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link</a:t>
              </a:r>
            </a:p>
          </p:txBody>
        </p:sp>
        <p:sp>
          <p:nvSpPr>
            <p:cNvPr id="19480" name="Line 10"/>
            <p:cNvSpPr>
              <a:spLocks noChangeShapeType="1"/>
            </p:cNvSpPr>
            <p:nvPr/>
          </p:nvSpPr>
          <p:spPr bwMode="auto">
            <a:xfrm flipV="1">
              <a:off x="4099" y="490"/>
              <a:ext cx="960" cy="1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07947" name="Text Box 11"/>
          <p:cNvSpPr txBox="1">
            <a:spLocks noChangeArrowheads="1"/>
          </p:cNvSpPr>
          <p:nvPr/>
        </p:nvSpPr>
        <p:spPr bwMode="auto">
          <a:xfrm>
            <a:off x="5775325" y="2698750"/>
            <a:ext cx="2603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x</a:t>
            </a:r>
          </a:p>
          <a:p>
            <a:r>
              <a:rPr lang="en-US" altLang="en-US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523038" y="2598738"/>
            <a:ext cx="2198687" cy="2854325"/>
            <a:chOff x="4109" y="455"/>
            <a:chExt cx="1385" cy="1798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5021" y="1689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link</a:t>
              </a:r>
            </a:p>
          </p:txBody>
        </p:sp>
        <p:sp>
          <p:nvSpPr>
            <p:cNvPr id="19473" name="Text Box 14"/>
            <p:cNvSpPr txBox="1">
              <a:spLocks noChangeArrowheads="1"/>
            </p:cNvSpPr>
            <p:nvPr/>
          </p:nvSpPr>
          <p:spPr bwMode="auto">
            <a:xfrm>
              <a:off x="5030" y="1691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9474" name="Text Box 15"/>
            <p:cNvSpPr txBox="1">
              <a:spLocks noChangeArrowheads="1"/>
            </p:cNvSpPr>
            <p:nvPr/>
          </p:nvSpPr>
          <p:spPr bwMode="auto">
            <a:xfrm>
              <a:off x="5039" y="1979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9475" name="AutoShape 16"/>
            <p:cNvCxnSpPr>
              <a:cxnSpLocks noChangeShapeType="1"/>
              <a:stCxn id="19473" idx="3"/>
              <a:endCxn id="19477" idx="3"/>
            </p:cNvCxnSpPr>
            <p:nvPr/>
          </p:nvCxnSpPr>
          <p:spPr bwMode="auto">
            <a:xfrm flipV="1">
              <a:off x="5484" y="455"/>
              <a:ext cx="10" cy="1373"/>
            </a:xfrm>
            <a:prstGeom prst="curvedConnector3">
              <a:avLst>
                <a:gd name="adj1" fmla="val 142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6" name="Line 17"/>
            <p:cNvSpPr>
              <a:spLocks noChangeShapeType="1"/>
            </p:cNvSpPr>
            <p:nvPr/>
          </p:nvSpPr>
          <p:spPr bwMode="auto">
            <a:xfrm>
              <a:off x="4109" y="970"/>
              <a:ext cx="893" cy="7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9465" name="Text Box 18"/>
          <p:cNvSpPr txBox="1">
            <a:spLocks noChangeArrowheads="1"/>
          </p:cNvSpPr>
          <p:nvPr/>
        </p:nvSpPr>
        <p:spPr bwMode="auto">
          <a:xfrm>
            <a:off x="0" y="60325"/>
            <a:ext cx="5535613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typedef struct list  {struct list *link; int key} *List;</a:t>
            </a:r>
          </a:p>
          <a:p>
            <a:r>
              <a:rPr lang="en-US" altLang="en-US">
                <a:solidFill>
                  <a:schemeClr val="tx1"/>
                </a:solidFill>
              </a:rPr>
              <a:t>typedef struct tree {int 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*left:  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*right} *Tree;</a:t>
            </a:r>
          </a:p>
          <a:p>
            <a:r>
              <a:rPr lang="en-US" altLang="en-US">
                <a:solidFill>
                  <a:schemeClr val="tx1"/>
                </a:solidFill>
              </a:rPr>
              <a:t>foo() {    List x = cons(NULL, 7);</a:t>
            </a:r>
          </a:p>
          <a:p>
            <a:r>
              <a:rPr lang="en-US" altLang="en-US">
                <a:solidFill>
                  <a:schemeClr val="tx1"/>
                </a:solidFill>
              </a:rPr>
              <a:t>    List y = cons(x, 9);</a:t>
            </a:r>
          </a:p>
          <a:p>
            <a:r>
              <a:rPr lang="en-US" altLang="en-US">
                <a:solidFill>
                  <a:schemeClr val="tx1"/>
                </a:solidFill>
              </a:rPr>
              <a:t>   x-&gt;link = 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}</a:t>
            </a:r>
          </a:p>
          <a:p>
            <a:r>
              <a:rPr lang="en-US" altLang="en-US">
                <a:solidFill>
                  <a:schemeClr val="tx1"/>
                </a:solidFill>
              </a:rPr>
              <a:t>void main() {</a:t>
            </a:r>
          </a:p>
          <a:p>
            <a:r>
              <a:rPr lang="en-US" altLang="en-US">
                <a:solidFill>
                  <a:schemeClr val="tx1"/>
                </a:solidFill>
              </a:rPr>
              <a:t>  Tree p, r; int q;</a:t>
            </a:r>
          </a:p>
          <a:p>
            <a:r>
              <a:rPr lang="en-US" altLang="en-US">
                <a:solidFill>
                  <a:schemeClr val="tx1"/>
                </a:solidFill>
              </a:rPr>
              <a:t>  foo();</a:t>
            </a:r>
          </a:p>
          <a:p>
            <a:r>
              <a:rPr lang="en-US" altLang="en-US">
                <a:solidFill>
                  <a:schemeClr val="tx1"/>
                </a:solidFill>
              </a:rPr>
              <a:t>  p = maketree();   r = p-&gt;right;</a:t>
            </a:r>
          </a:p>
          <a:p>
            <a:r>
              <a:rPr lang="en-US" altLang="en-US">
                <a:solidFill>
                  <a:schemeClr val="tx1"/>
                </a:solidFill>
              </a:rPr>
              <a:t>  q= r-&gt;key;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showtree(r);}</a:t>
            </a:r>
          </a:p>
        </p:txBody>
      </p:sp>
      <p:sp>
        <p:nvSpPr>
          <p:cNvPr id="19466" name="Text Box 19"/>
          <p:cNvSpPr txBox="1">
            <a:spLocks noChangeArrowheads="1"/>
          </p:cNvSpPr>
          <p:nvPr/>
        </p:nvSpPr>
        <p:spPr bwMode="auto">
          <a:xfrm>
            <a:off x="5927725" y="517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9467" name="Text Box 20"/>
          <p:cNvSpPr txBox="1">
            <a:spLocks noChangeArrowheads="1"/>
          </p:cNvSpPr>
          <p:nvPr/>
        </p:nvSpPr>
        <p:spPr bwMode="auto">
          <a:xfrm>
            <a:off x="6249988" y="522288"/>
            <a:ext cx="411162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9468" name="Text Box 21"/>
          <p:cNvSpPr txBox="1">
            <a:spLocks noChangeArrowheads="1"/>
          </p:cNvSpPr>
          <p:nvPr/>
        </p:nvSpPr>
        <p:spPr bwMode="auto">
          <a:xfrm>
            <a:off x="5668963" y="655638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9469" name="Text Box 22"/>
          <p:cNvSpPr txBox="1">
            <a:spLocks noChangeArrowheads="1"/>
          </p:cNvSpPr>
          <p:nvPr/>
        </p:nvSpPr>
        <p:spPr bwMode="auto">
          <a:xfrm>
            <a:off x="5668963" y="1020763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19470" name="Text Box 23"/>
          <p:cNvSpPr txBox="1">
            <a:spLocks noChangeArrowheads="1"/>
          </p:cNvSpPr>
          <p:nvPr/>
        </p:nvSpPr>
        <p:spPr bwMode="auto">
          <a:xfrm>
            <a:off x="5699125" y="150812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9471" name="Slide Number Placeholder 2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1DF8CAB-A2BA-4292-B92C-DA5DAA288733}" type="slidenum">
              <a:rPr lang="he-IL" altLang="en-US" sz="1400">
                <a:solidFill>
                  <a:schemeClr val="tx1"/>
                </a:solidFill>
              </a:rPr>
              <a:pPr/>
              <a:t>29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 animBg="1"/>
      <p:bldP spid="8079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Heap allocation</a:t>
            </a:r>
          </a:p>
          <a:p>
            <a:r>
              <a:rPr lang="en-US" altLang="en-US" smtClean="0"/>
              <a:t>Manuel heap allocation</a:t>
            </a:r>
          </a:p>
          <a:p>
            <a:r>
              <a:rPr lang="en-US" altLang="en-US" smtClean="0"/>
              <a:t>Automatic memory reallocation (GC)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9925EB2-56C1-4459-90ED-5A43C0B7417B}" type="slidenum">
              <a:rPr lang="he-IL" altLang="en-US" sz="1400">
                <a:solidFill>
                  <a:schemeClr val="tx1"/>
                </a:solidFill>
              </a:rPr>
              <a:pPr/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927725" y="32226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49988" y="3529013"/>
            <a:ext cx="411162" cy="892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699125" y="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527925" y="0"/>
            <a:ext cx="132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heap</a:t>
            </a:r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7146925" y="3179763"/>
            <a:ext cx="1570038" cy="892175"/>
            <a:chOff x="4502" y="509"/>
            <a:chExt cx="989" cy="562"/>
          </a:xfrm>
        </p:grpSpPr>
        <p:sp>
          <p:nvSpPr>
            <p:cNvPr id="20504" name="Text Box 7"/>
            <p:cNvSpPr txBox="1">
              <a:spLocks noChangeArrowheads="1"/>
            </p:cNvSpPr>
            <p:nvPr/>
          </p:nvSpPr>
          <p:spPr bwMode="auto">
            <a:xfrm>
              <a:off x="5040" y="509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20505" name="Text Box 8"/>
            <p:cNvSpPr txBox="1">
              <a:spLocks noChangeArrowheads="1"/>
            </p:cNvSpPr>
            <p:nvPr/>
          </p:nvSpPr>
          <p:spPr bwMode="auto">
            <a:xfrm>
              <a:off x="5049" y="797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506" name="Text Box 9"/>
            <p:cNvSpPr txBox="1">
              <a:spLocks noChangeArrowheads="1"/>
            </p:cNvSpPr>
            <p:nvPr/>
          </p:nvSpPr>
          <p:spPr bwMode="auto">
            <a:xfrm>
              <a:off x="4512" y="527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link</a:t>
              </a:r>
            </a:p>
          </p:txBody>
        </p:sp>
        <p:sp>
          <p:nvSpPr>
            <p:cNvPr id="20507" name="Text Box 10"/>
            <p:cNvSpPr txBox="1">
              <a:spLocks noChangeArrowheads="1"/>
            </p:cNvSpPr>
            <p:nvPr/>
          </p:nvSpPr>
          <p:spPr bwMode="auto">
            <a:xfrm>
              <a:off x="4502" y="815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key</a:t>
              </a:r>
            </a:p>
          </p:txBody>
        </p:sp>
      </p:grpSp>
      <p:sp>
        <p:nvSpPr>
          <p:cNvPr id="20487" name="Line 11"/>
          <p:cNvSpPr>
            <a:spLocks noChangeShapeType="1"/>
          </p:cNvSpPr>
          <p:nvPr/>
        </p:nvSpPr>
        <p:spPr bwMode="auto">
          <a:xfrm flipV="1">
            <a:off x="6507163" y="3482975"/>
            <a:ext cx="1524000" cy="196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8" name="Text Box 12"/>
          <p:cNvSpPr txBox="1">
            <a:spLocks noChangeArrowheads="1"/>
          </p:cNvSpPr>
          <p:nvPr/>
        </p:nvSpPr>
        <p:spPr bwMode="auto">
          <a:xfrm>
            <a:off x="5775325" y="3527425"/>
            <a:ext cx="2603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x</a:t>
            </a:r>
          </a:p>
          <a:p>
            <a:r>
              <a:rPr lang="en-US" altLang="en-US">
                <a:solidFill>
                  <a:schemeClr val="tx1"/>
                </a:solidFill>
              </a:rPr>
              <a:t>y</a:t>
            </a:r>
          </a:p>
        </p:txBody>
      </p:sp>
      <p:grpSp>
        <p:nvGrpSpPr>
          <p:cNvPr id="20489" name="Group 13"/>
          <p:cNvGrpSpPr>
            <a:grpSpLocks/>
          </p:cNvGrpSpPr>
          <p:nvPr/>
        </p:nvGrpSpPr>
        <p:grpSpPr bwMode="auto">
          <a:xfrm>
            <a:off x="6523038" y="3397250"/>
            <a:ext cx="2198687" cy="2884488"/>
            <a:chOff x="4109" y="436"/>
            <a:chExt cx="1385" cy="1817"/>
          </a:xfrm>
        </p:grpSpPr>
        <p:sp>
          <p:nvSpPr>
            <p:cNvPr id="20498" name="Text Box 14"/>
            <p:cNvSpPr txBox="1">
              <a:spLocks noChangeArrowheads="1"/>
            </p:cNvSpPr>
            <p:nvPr/>
          </p:nvSpPr>
          <p:spPr bwMode="auto">
            <a:xfrm>
              <a:off x="4531" y="1988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key</a:t>
              </a:r>
            </a:p>
          </p:txBody>
        </p:sp>
        <p:sp>
          <p:nvSpPr>
            <p:cNvPr id="20499" name="Text Box 15"/>
            <p:cNvSpPr txBox="1">
              <a:spLocks noChangeArrowheads="1"/>
            </p:cNvSpPr>
            <p:nvPr/>
          </p:nvSpPr>
          <p:spPr bwMode="auto">
            <a:xfrm>
              <a:off x="4503" y="1689"/>
              <a:ext cx="4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link</a:t>
              </a:r>
            </a:p>
          </p:txBody>
        </p:sp>
        <p:sp>
          <p:nvSpPr>
            <p:cNvPr id="20500" name="Text Box 16"/>
            <p:cNvSpPr txBox="1">
              <a:spLocks noChangeArrowheads="1"/>
            </p:cNvSpPr>
            <p:nvPr/>
          </p:nvSpPr>
          <p:spPr bwMode="auto">
            <a:xfrm>
              <a:off x="5030" y="1691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20501" name="Text Box 17"/>
            <p:cNvSpPr txBox="1">
              <a:spLocks noChangeArrowheads="1"/>
            </p:cNvSpPr>
            <p:nvPr/>
          </p:nvSpPr>
          <p:spPr bwMode="auto">
            <a:xfrm>
              <a:off x="5039" y="1979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0502" name="AutoShape 18"/>
            <p:cNvCxnSpPr>
              <a:cxnSpLocks noChangeShapeType="1"/>
              <a:stCxn id="20500" idx="3"/>
              <a:endCxn id="20504" idx="3"/>
            </p:cNvCxnSpPr>
            <p:nvPr/>
          </p:nvCxnSpPr>
          <p:spPr bwMode="auto">
            <a:xfrm flipV="1">
              <a:off x="5484" y="436"/>
              <a:ext cx="10" cy="1392"/>
            </a:xfrm>
            <a:prstGeom prst="curvedConnector3">
              <a:avLst>
                <a:gd name="adj1" fmla="val 142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Line 19"/>
            <p:cNvSpPr>
              <a:spLocks noChangeShapeType="1"/>
            </p:cNvSpPr>
            <p:nvPr/>
          </p:nvSpPr>
          <p:spPr bwMode="auto">
            <a:xfrm>
              <a:off x="4109" y="970"/>
              <a:ext cx="893" cy="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cxnSp>
        <p:nvCxnSpPr>
          <p:cNvPr id="20490" name="AutoShape 20"/>
          <p:cNvCxnSpPr>
            <a:cxnSpLocks noChangeShapeType="1"/>
            <a:stCxn id="20504" idx="1"/>
            <a:endCxn id="20500" idx="1"/>
          </p:cNvCxnSpPr>
          <p:nvPr/>
        </p:nvCxnSpPr>
        <p:spPr bwMode="auto">
          <a:xfrm rot="10800000" flipV="1">
            <a:off x="7966075" y="3397250"/>
            <a:ext cx="15875" cy="2209800"/>
          </a:xfrm>
          <a:prstGeom prst="curvedConnector3">
            <a:avLst>
              <a:gd name="adj1" fmla="val 142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0" y="60325"/>
            <a:ext cx="5535613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typedef struct list  {struct list *link; int key} *List;</a:t>
            </a:r>
          </a:p>
          <a:p>
            <a:r>
              <a:rPr lang="en-US" altLang="en-US">
                <a:solidFill>
                  <a:schemeClr val="tx1"/>
                </a:solidFill>
              </a:rPr>
              <a:t>typedef struct tree {int 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*left:  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*right} *Tree;</a:t>
            </a:r>
          </a:p>
          <a:p>
            <a:r>
              <a:rPr lang="en-US" altLang="en-US">
                <a:solidFill>
                  <a:schemeClr val="tx1"/>
                </a:solidFill>
              </a:rPr>
              <a:t>foo() {    List x = cons(NULL, 7);</a:t>
            </a:r>
          </a:p>
          <a:p>
            <a:r>
              <a:rPr lang="en-US" altLang="en-US">
                <a:solidFill>
                  <a:schemeClr val="tx1"/>
                </a:solidFill>
              </a:rPr>
              <a:t>    List y = cons(x, 9);</a:t>
            </a:r>
          </a:p>
          <a:p>
            <a:r>
              <a:rPr lang="en-US" altLang="en-US">
                <a:solidFill>
                  <a:schemeClr val="tx1"/>
                </a:solidFill>
              </a:rPr>
              <a:t>   x-&gt;link = 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}</a:t>
            </a:r>
          </a:p>
          <a:p>
            <a:r>
              <a:rPr lang="en-US" altLang="en-US">
                <a:solidFill>
                  <a:schemeClr val="tx1"/>
                </a:solidFill>
              </a:rPr>
              <a:t>void main() {</a:t>
            </a:r>
          </a:p>
          <a:p>
            <a:r>
              <a:rPr lang="en-US" altLang="en-US">
                <a:solidFill>
                  <a:schemeClr val="tx1"/>
                </a:solidFill>
              </a:rPr>
              <a:t>  Tree p, r; int q;</a:t>
            </a:r>
          </a:p>
          <a:p>
            <a:r>
              <a:rPr lang="en-US" altLang="en-US">
                <a:solidFill>
                  <a:schemeClr val="tx1"/>
                </a:solidFill>
              </a:rPr>
              <a:t>  foo();</a:t>
            </a:r>
          </a:p>
          <a:p>
            <a:r>
              <a:rPr lang="en-US" altLang="en-US">
                <a:solidFill>
                  <a:schemeClr val="tx1"/>
                </a:solidFill>
              </a:rPr>
              <a:t>  p = maketree();   r = p-&gt;right;</a:t>
            </a:r>
          </a:p>
          <a:p>
            <a:r>
              <a:rPr lang="en-US" altLang="en-US">
                <a:solidFill>
                  <a:schemeClr val="tx1"/>
                </a:solidFill>
              </a:rPr>
              <a:t>  q= r-&gt;key;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showtree(r);}</a:t>
            </a:r>
          </a:p>
        </p:txBody>
      </p:sp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5927725" y="517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93" name="Text Box 23"/>
          <p:cNvSpPr txBox="1">
            <a:spLocks noChangeArrowheads="1"/>
          </p:cNvSpPr>
          <p:nvPr/>
        </p:nvSpPr>
        <p:spPr bwMode="auto">
          <a:xfrm>
            <a:off x="6249988" y="522288"/>
            <a:ext cx="411162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0494" name="Text Box 24"/>
          <p:cNvSpPr txBox="1">
            <a:spLocks noChangeArrowheads="1"/>
          </p:cNvSpPr>
          <p:nvPr/>
        </p:nvSpPr>
        <p:spPr bwMode="auto">
          <a:xfrm>
            <a:off x="5668963" y="655638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0495" name="Text Box 25"/>
          <p:cNvSpPr txBox="1">
            <a:spLocks noChangeArrowheads="1"/>
          </p:cNvSpPr>
          <p:nvPr/>
        </p:nvSpPr>
        <p:spPr bwMode="auto">
          <a:xfrm>
            <a:off x="5668963" y="1020763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0496" name="Text Box 26"/>
          <p:cNvSpPr txBox="1">
            <a:spLocks noChangeArrowheads="1"/>
          </p:cNvSpPr>
          <p:nvPr/>
        </p:nvSpPr>
        <p:spPr bwMode="auto">
          <a:xfrm>
            <a:off x="5699125" y="150812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0497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97BE7CA-5531-4418-97F7-12DD3EA7C8ED}" type="slidenum">
              <a:rPr lang="he-IL" altLang="en-US" sz="1400">
                <a:solidFill>
                  <a:schemeClr val="tx1"/>
                </a:solidFill>
              </a:rPr>
              <a:pPr/>
              <a:t>30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60325"/>
            <a:ext cx="5535613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typedef struct list  {struct list *link; int key} *List;</a:t>
            </a:r>
          </a:p>
          <a:p>
            <a:r>
              <a:rPr lang="en-US" altLang="en-US">
                <a:solidFill>
                  <a:schemeClr val="tx1"/>
                </a:solidFill>
              </a:rPr>
              <a:t>typedef struct tree {int 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*left:  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struct tree *right} *Tree;</a:t>
            </a:r>
          </a:p>
          <a:p>
            <a:r>
              <a:rPr lang="en-US" altLang="en-US">
                <a:solidFill>
                  <a:schemeClr val="tx1"/>
                </a:solidFill>
              </a:rPr>
              <a:t>foo() {    List x = create_list(NULL, 7);</a:t>
            </a:r>
          </a:p>
          <a:p>
            <a:r>
              <a:rPr lang="en-US" altLang="en-US">
                <a:solidFill>
                  <a:schemeClr val="tx1"/>
                </a:solidFill>
              </a:rPr>
              <a:t>    List y = create_list(x, 9);</a:t>
            </a:r>
          </a:p>
          <a:p>
            <a:r>
              <a:rPr lang="en-US" altLang="en-US">
                <a:solidFill>
                  <a:schemeClr val="tx1"/>
                </a:solidFill>
              </a:rPr>
              <a:t>   x-&gt;link = y;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}</a:t>
            </a:r>
          </a:p>
          <a:p>
            <a:r>
              <a:rPr lang="en-US" altLang="en-US">
                <a:solidFill>
                  <a:schemeClr val="tx1"/>
                </a:solidFill>
              </a:rPr>
              <a:t>void main() {</a:t>
            </a:r>
          </a:p>
          <a:p>
            <a:r>
              <a:rPr lang="en-US" altLang="en-US">
                <a:solidFill>
                  <a:schemeClr val="tx1"/>
                </a:solidFill>
              </a:rPr>
              <a:t>  Tree p, r; int q;</a:t>
            </a:r>
          </a:p>
          <a:p>
            <a:r>
              <a:rPr lang="en-US" altLang="en-US">
                <a:solidFill>
                  <a:schemeClr val="tx1"/>
                </a:solidFill>
              </a:rPr>
              <a:t>  foo();</a:t>
            </a:r>
          </a:p>
          <a:p>
            <a:r>
              <a:rPr lang="en-US" altLang="en-US">
                <a:solidFill>
                  <a:schemeClr val="tx1"/>
                </a:solidFill>
              </a:rPr>
              <a:t>  p = maketree();   r = p-&gt;right;</a:t>
            </a:r>
          </a:p>
          <a:p>
            <a:r>
              <a:rPr lang="en-US" altLang="en-US">
                <a:solidFill>
                  <a:schemeClr val="tx1"/>
                </a:solidFill>
              </a:rPr>
              <a:t>  q= r-&gt;key;</a:t>
            </a:r>
          </a:p>
          <a:p>
            <a:r>
              <a:rPr lang="en-US" altLang="en-US">
                <a:solidFill>
                  <a:schemeClr val="tx1"/>
                </a:solidFill>
              </a:rPr>
              <a:t>  showtree(r);}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927725" y="51752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940675" y="25527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970838" y="29781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029575" y="2581275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8001000" y="596265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939088" y="639762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1513" name="AutoShape 9"/>
          <p:cNvCxnSpPr>
            <a:cxnSpLocks noChangeShapeType="1"/>
            <a:stCxn id="21519" idx="3"/>
            <a:endCxn id="21508" idx="3"/>
          </p:cNvCxnSpPr>
          <p:nvPr/>
        </p:nvCxnSpPr>
        <p:spPr bwMode="auto">
          <a:xfrm flipV="1">
            <a:off x="8653463" y="2755900"/>
            <a:ext cx="7937" cy="3425825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249988" y="522288"/>
            <a:ext cx="411162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668963" y="655638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68963" y="1020763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699125" y="1508125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806926" name="Text Box 14"/>
          <p:cNvSpPr txBox="1">
            <a:spLocks noChangeArrowheads="1"/>
          </p:cNvSpPr>
          <p:nvPr/>
        </p:nvSpPr>
        <p:spPr bwMode="auto">
          <a:xfrm>
            <a:off x="6248400" y="1081088"/>
            <a:ext cx="6238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932738" y="597852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21520" name="AutoShape 16"/>
          <p:cNvCxnSpPr>
            <a:cxnSpLocks noChangeShapeType="1"/>
            <a:stCxn id="21508" idx="1"/>
            <a:endCxn id="21519" idx="1"/>
          </p:cNvCxnSpPr>
          <p:nvPr/>
        </p:nvCxnSpPr>
        <p:spPr bwMode="auto">
          <a:xfrm rot="10800000" flipV="1">
            <a:off x="7913688" y="2755900"/>
            <a:ext cx="7937" cy="3425825"/>
          </a:xfrm>
          <a:prstGeom prst="curvedConnector3">
            <a:avLst>
              <a:gd name="adj1" fmla="val 10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297613" y="0"/>
            <a:ext cx="2454275" cy="6699250"/>
            <a:chOff x="3967" y="0"/>
            <a:chExt cx="1546" cy="4220"/>
          </a:xfrm>
        </p:grpSpPr>
        <p:grpSp>
          <p:nvGrpSpPr>
            <p:cNvPr id="21524" name="Group 18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cxnSp>
            <p:nvCxnSpPr>
              <p:cNvPr id="21526" name="AutoShape 19"/>
              <p:cNvCxnSpPr>
                <a:cxnSpLocks noChangeShapeType="1"/>
                <a:stCxn id="21555" idx="1"/>
                <a:endCxn id="21531" idx="1"/>
              </p:cNvCxnSpPr>
              <p:nvPr/>
            </p:nvCxnSpPr>
            <p:spPr bwMode="auto">
              <a:xfrm rot="10800000" flipH="1" flipV="1">
                <a:off x="5003" y="1496"/>
                <a:ext cx="9" cy="774"/>
              </a:xfrm>
              <a:prstGeom prst="curvedConnector3">
                <a:avLst>
                  <a:gd name="adj1" fmla="val -146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1527" name="Group 20"/>
              <p:cNvGrpSpPr>
                <a:grpSpLocks/>
              </p:cNvGrpSpPr>
              <p:nvPr/>
            </p:nvGrpSpPr>
            <p:grpSpPr bwMode="auto">
              <a:xfrm>
                <a:off x="3967" y="0"/>
                <a:ext cx="1546" cy="4220"/>
                <a:chOff x="3967" y="0"/>
                <a:chExt cx="1546" cy="4220"/>
              </a:xfrm>
            </p:grpSpPr>
            <p:grpSp>
              <p:nvGrpSpPr>
                <p:cNvPr id="21539" name="Group 21"/>
                <p:cNvGrpSpPr>
                  <a:grpSpLocks/>
                </p:cNvGrpSpPr>
                <p:nvPr/>
              </p:nvGrpSpPr>
              <p:grpSpPr bwMode="auto">
                <a:xfrm>
                  <a:off x="5008" y="0"/>
                  <a:ext cx="505" cy="1623"/>
                  <a:chOff x="5008" y="0"/>
                  <a:chExt cx="505" cy="1623"/>
                </a:xfrm>
              </p:grpSpPr>
              <p:sp>
                <p:nvSpPr>
                  <p:cNvPr id="2154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7" y="1371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154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5" y="0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>
                        <a:solidFill>
                          <a:schemeClr val="tx1"/>
                        </a:solidFill>
                      </a:rPr>
                      <a:t>12</a:t>
                    </a:r>
                  </a:p>
                </p:txBody>
              </p:sp>
              <p:sp>
                <p:nvSpPr>
                  <p:cNvPr id="2154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" y="29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 sz="1800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155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578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155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2" y="318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2155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3" y="607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155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83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15</a:t>
                    </a:r>
                  </a:p>
                </p:txBody>
              </p:sp>
              <p:sp>
                <p:nvSpPr>
                  <p:cNvPr id="21554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" y="1114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55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5" y="136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556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6" y="1081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cxnSp>
                <p:nvCxnSpPr>
                  <p:cNvPr id="21557" name="AutoShape 32"/>
                  <p:cNvCxnSpPr>
                    <a:cxnSpLocks noChangeShapeType="1"/>
                    <a:stCxn id="21554" idx="1"/>
                  </p:cNvCxnSpPr>
                  <p:nvPr/>
                </p:nvCxnSpPr>
                <p:spPr bwMode="auto">
                  <a:xfrm rot="10800000">
                    <a:off x="5008" y="156"/>
                    <a:ext cx="3" cy="1086"/>
                  </a:xfrm>
                  <a:prstGeom prst="curvedConnector3">
                    <a:avLst>
                      <a:gd name="adj1" fmla="val 12300005"/>
                    </a:avLst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1540" name="Group 33"/>
                <p:cNvGrpSpPr>
                  <a:grpSpLocks/>
                </p:cNvGrpSpPr>
                <p:nvPr/>
              </p:nvGrpSpPr>
              <p:grpSpPr bwMode="auto">
                <a:xfrm>
                  <a:off x="3967" y="2554"/>
                  <a:ext cx="1092" cy="1666"/>
                  <a:chOff x="3967" y="2554"/>
                  <a:chExt cx="1092" cy="1666"/>
                </a:xfrm>
              </p:grpSpPr>
              <p:sp>
                <p:nvSpPr>
                  <p:cNvPr id="21541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8" y="339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20</a:t>
                    </a:r>
                  </a:p>
                </p:txBody>
              </p:sp>
              <p:sp>
                <p:nvSpPr>
                  <p:cNvPr id="2154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3655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1543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3946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1544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" y="3703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21545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" y="3963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1546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7" y="2554"/>
                    <a:ext cx="922" cy="79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528" name="Group 40"/>
              <p:cNvGrpSpPr>
                <a:grpSpLocks/>
              </p:cNvGrpSpPr>
              <p:nvPr/>
            </p:nvGrpSpPr>
            <p:grpSpPr bwMode="auto">
              <a:xfrm>
                <a:off x="4976" y="2142"/>
                <a:ext cx="528" cy="1613"/>
                <a:chOff x="4976" y="2142"/>
                <a:chExt cx="528" cy="1613"/>
              </a:xfrm>
            </p:grpSpPr>
            <p:sp>
              <p:nvSpPr>
                <p:cNvPr id="2152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034" y="2672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2153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992" y="3481"/>
                  <a:ext cx="44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153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24" y="21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1800">
                      <a:solidFill>
                        <a:schemeClr val="tx1"/>
                      </a:solidFill>
                    </a:rPr>
                    <a:t>37</a:t>
                  </a:r>
                </a:p>
              </p:txBody>
            </p:sp>
            <p:sp>
              <p:nvSpPr>
                <p:cNvPr id="2153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15" y="238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153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14" y="26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3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15" y="2907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59</a:t>
                  </a:r>
                </a:p>
              </p:txBody>
            </p:sp>
            <p:sp>
              <p:nvSpPr>
                <p:cNvPr id="2153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006" y="319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rPr>
                    <a:t>left</a:t>
                  </a:r>
                </a:p>
              </p:txBody>
            </p:sp>
            <p:sp>
              <p:nvSpPr>
                <p:cNvPr id="21536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034" y="2377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2153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976" y="3495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cxnSp>
              <p:nvCxnSpPr>
                <p:cNvPr id="21538" name="AutoShape 50"/>
                <p:cNvCxnSpPr>
                  <a:cxnSpLocks noChangeShapeType="1"/>
                  <a:stCxn id="21533" idx="1"/>
                  <a:endCxn id="21534" idx="1"/>
                </p:cNvCxnSpPr>
                <p:nvPr/>
              </p:nvCxnSpPr>
              <p:spPr bwMode="auto">
                <a:xfrm rot="10800000" flipH="1" flipV="1">
                  <a:off x="5002" y="2770"/>
                  <a:ext cx="1" cy="265"/>
                </a:xfrm>
                <a:prstGeom prst="curvedConnector3">
                  <a:avLst>
                    <a:gd name="adj1" fmla="val -132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21525" name="Line 51"/>
            <p:cNvSpPr>
              <a:spLocks noChangeShapeType="1"/>
            </p:cNvSpPr>
            <p:nvPr/>
          </p:nvSpPr>
          <p:spPr bwMode="auto">
            <a:xfrm>
              <a:off x="4070" y="470"/>
              <a:ext cx="932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06964" name="Line 52"/>
          <p:cNvSpPr>
            <a:spLocks noChangeShapeType="1"/>
          </p:cNvSpPr>
          <p:nvPr/>
        </p:nvSpPr>
        <p:spPr bwMode="auto">
          <a:xfrm>
            <a:off x="6523038" y="1630363"/>
            <a:ext cx="1385887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23" name="Slide Number Placeholder 5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9A306D6-9337-46FC-ADFA-28B8B56B6655}" type="slidenum">
              <a:rPr lang="he-IL" altLang="en-US" sz="1400">
                <a:solidFill>
                  <a:schemeClr val="tx1"/>
                </a:solidFill>
              </a:rPr>
              <a:pPr/>
              <a:t>31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Outline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  <a:noFill/>
        </p:spPr>
        <p:txBody>
          <a:bodyPr/>
          <a:lstStyle/>
          <a:p>
            <a:r>
              <a:rPr lang="en-US" altLang="he-IL" smtClean="0"/>
              <a:t>Why is it needed?</a:t>
            </a:r>
          </a:p>
          <a:p>
            <a:r>
              <a:rPr lang="en-US" altLang="he-IL" smtClean="0"/>
              <a:t>Why is it taught?</a:t>
            </a:r>
          </a:p>
          <a:p>
            <a:r>
              <a:rPr lang="en-US" altLang="he-IL" smtClean="0"/>
              <a:t>Reference Counts</a:t>
            </a:r>
          </a:p>
          <a:p>
            <a:r>
              <a:rPr lang="en-US" altLang="he-IL" smtClean="0"/>
              <a:t>Mark-and-Sweep Collection</a:t>
            </a:r>
          </a:p>
          <a:p>
            <a:r>
              <a:rPr lang="en-US" altLang="he-IL" smtClean="0"/>
              <a:t>Copying Collection</a:t>
            </a:r>
          </a:p>
          <a:p>
            <a:r>
              <a:rPr lang="en-US" altLang="he-IL" smtClean="0"/>
              <a:t>Generational Collection</a:t>
            </a:r>
          </a:p>
          <a:p>
            <a:r>
              <a:rPr lang="en-US" altLang="he-IL" smtClean="0"/>
              <a:t>Incremental Collection</a:t>
            </a:r>
          </a:p>
          <a:p>
            <a:r>
              <a:rPr lang="en-US" altLang="he-IL" smtClean="0"/>
              <a:t>Interfaces to the Compiler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211888" y="3367088"/>
            <a:ext cx="973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Tracing</a:t>
            </a: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5880100" y="2924175"/>
            <a:ext cx="180975" cy="1285875"/>
          </a:xfrm>
          <a:prstGeom prst="rightBrace">
            <a:avLst>
              <a:gd name="adj1" fmla="val 5921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889A968-679C-4DA7-84EF-90BD54FEBC16}" type="slidenum">
              <a:rPr lang="he-IL" altLang="en-US" sz="1400">
                <a:solidFill>
                  <a:schemeClr val="tx1"/>
                </a:solidFill>
              </a:rPr>
              <a:pPr/>
              <a:t>32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9725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A Pathological C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49363" y="1997075"/>
            <a:ext cx="6980237" cy="372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solidFill>
                  <a:schemeClr val="tx1"/>
                </a:solidFill>
              </a:rPr>
              <a:t>a =  malloc(…) ;</a:t>
            </a:r>
          </a:p>
          <a:p>
            <a:r>
              <a:rPr lang="en-US" altLang="en-US" sz="2800">
                <a:solidFill>
                  <a:schemeClr val="tx1"/>
                </a:solidFill>
              </a:rPr>
              <a:t>b = a;</a:t>
            </a:r>
          </a:p>
          <a:p>
            <a:r>
              <a:rPr lang="en-US" altLang="en-US" sz="2800">
                <a:solidFill>
                  <a:schemeClr val="tx1"/>
                </a:solidFill>
              </a:rPr>
              <a:t>free (a);</a:t>
            </a:r>
          </a:p>
          <a:p>
            <a:r>
              <a:rPr lang="en-US" altLang="en-US" sz="2800">
                <a:solidFill>
                  <a:schemeClr val="tx1"/>
                </a:solidFill>
              </a:rPr>
              <a:t>c = malloc (…);</a:t>
            </a:r>
          </a:p>
          <a:p>
            <a:r>
              <a:rPr lang="en-US" altLang="en-US" sz="2800">
                <a:solidFill>
                  <a:schemeClr val="tx1"/>
                </a:solidFill>
              </a:rPr>
              <a:t>if  (b == c)  printf(“unexpected equality”);</a:t>
            </a:r>
          </a:p>
          <a:p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FF69674-3219-43F8-87B7-27931CEE55DB}" type="slidenum">
              <a:rPr lang="he-IL" altLang="en-US" sz="1400">
                <a:solidFill>
                  <a:schemeClr val="tx1"/>
                </a:solidFill>
              </a:rPr>
              <a:pPr/>
              <a:t>33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Garbage Collection vs. </a:t>
            </a:r>
            <a:br>
              <a:rPr lang="en-US" altLang="he-IL" sz="3200" smtClean="0">
                <a:solidFill>
                  <a:schemeClr val="tx1"/>
                </a:solidFill>
              </a:rPr>
            </a:br>
            <a:r>
              <a:rPr lang="en-US" altLang="he-IL" sz="3200" smtClean="0">
                <a:solidFill>
                  <a:schemeClr val="tx1"/>
                </a:solidFill>
              </a:rPr>
              <a:t>Explicit Memory Deallocation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98925" cy="44354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400" smtClean="0"/>
              <a:t>Faster program development</a:t>
            </a:r>
          </a:p>
          <a:p>
            <a:pPr>
              <a:lnSpc>
                <a:spcPct val="80000"/>
              </a:lnSpc>
            </a:pPr>
            <a:r>
              <a:rPr lang="en-US" altLang="he-IL" sz="2400" smtClean="0"/>
              <a:t>Less error prone</a:t>
            </a:r>
          </a:p>
          <a:p>
            <a:pPr>
              <a:lnSpc>
                <a:spcPct val="80000"/>
              </a:lnSpc>
            </a:pPr>
            <a:r>
              <a:rPr lang="en-US" altLang="he-IL" sz="2400" smtClean="0"/>
              <a:t>Can lead to faster programs</a:t>
            </a:r>
          </a:p>
          <a:p>
            <a:pPr lvl="1">
              <a:lnSpc>
                <a:spcPct val="80000"/>
              </a:lnSpc>
            </a:pPr>
            <a:r>
              <a:rPr lang="en-US" altLang="he-IL" sz="2000" smtClean="0"/>
              <a:t>Can improve locality of references</a:t>
            </a:r>
          </a:p>
          <a:p>
            <a:pPr>
              <a:lnSpc>
                <a:spcPct val="80000"/>
              </a:lnSpc>
            </a:pPr>
            <a:r>
              <a:rPr lang="en-US" altLang="he-IL" sz="2400" smtClean="0"/>
              <a:t>Support very general programming styles, e.g. higher order and OO programming</a:t>
            </a:r>
          </a:p>
          <a:p>
            <a:pPr>
              <a:lnSpc>
                <a:spcPct val="80000"/>
              </a:lnSpc>
            </a:pPr>
            <a:r>
              <a:rPr lang="en-US" altLang="he-IL" sz="2400" smtClean="0"/>
              <a:t>Standard in ML, Java, C#</a:t>
            </a:r>
          </a:p>
          <a:p>
            <a:pPr>
              <a:lnSpc>
                <a:spcPct val="80000"/>
              </a:lnSpc>
            </a:pPr>
            <a:r>
              <a:rPr lang="en-US" altLang="he-IL" sz="2400" smtClean="0"/>
              <a:t>Supported in C and C++ via separate libraries</a:t>
            </a:r>
          </a:p>
        </p:txBody>
      </p:sp>
      <p:sp>
        <p:nvSpPr>
          <p:cNvPr id="68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3950" y="1981200"/>
            <a:ext cx="38100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May require more space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Needs a large memory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Can lead to long pauses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Can change locality of references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Effectiveness depends on programming language and style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Hides documentation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More trusted code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B324F95-81E6-434E-AFED-C911B86BC0A9}" type="slidenum">
              <a:rPr lang="he-IL" altLang="en-US" sz="1400">
                <a:solidFill>
                  <a:schemeClr val="tx1"/>
                </a:solidFill>
              </a:rPr>
              <a:pPr/>
              <a:t>34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build="p" autoUpdateAnimBg="0"/>
      <p:bldP spid="68813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Interesting Aspects of Garbage Collection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Data structures</a:t>
            </a:r>
          </a:p>
          <a:p>
            <a:r>
              <a:rPr lang="en-US" altLang="he-IL" smtClean="0"/>
              <a:t>Non constant time costs</a:t>
            </a:r>
          </a:p>
          <a:p>
            <a:r>
              <a:rPr lang="en-US" altLang="he-IL" smtClean="0"/>
              <a:t>Amortized algorithms</a:t>
            </a:r>
          </a:p>
          <a:p>
            <a:r>
              <a:rPr lang="en-US" altLang="he-IL" smtClean="0"/>
              <a:t>Constant factors matter</a:t>
            </a:r>
          </a:p>
          <a:p>
            <a:r>
              <a:rPr lang="en-US" altLang="he-IL" smtClean="0"/>
              <a:t>Interfaces between compilers and runtime environments</a:t>
            </a:r>
          </a:p>
          <a:p>
            <a:r>
              <a:rPr lang="en-US" altLang="he-IL" smtClean="0"/>
              <a:t>Interfaces between compilers and virtual memory management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1A4698D-4FBC-4334-B6B3-070D7B99C264}" type="slidenum">
              <a:rPr lang="he-IL" altLang="en-US" sz="1400">
                <a:solidFill>
                  <a:schemeClr val="tx1"/>
                </a:solidFill>
              </a:rPr>
              <a:pPr/>
              <a:t>35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dirty="0" smtClean="0">
                <a:solidFill>
                  <a:schemeClr val="tx1"/>
                </a:solidFill>
              </a:rPr>
              <a:t>Reference Counts</a:t>
            </a:r>
            <a:endParaRPr lang="en-US" altLang="he-IL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3978275"/>
          </a:xfrm>
        </p:spPr>
        <p:txBody>
          <a:bodyPr/>
          <a:lstStyle/>
          <a:p>
            <a:r>
              <a:rPr lang="en-US" altLang="he-IL" sz="3600" dirty="0" smtClean="0"/>
              <a:t>Maintain a counter per chunk</a:t>
            </a:r>
          </a:p>
          <a:p>
            <a:r>
              <a:rPr lang="en-US" altLang="he-IL" sz="3600" dirty="0" smtClean="0"/>
              <a:t>The compiler generates code to update counter</a:t>
            </a:r>
          </a:p>
          <a:p>
            <a:r>
              <a:rPr lang="en-US" altLang="he-IL" sz="3600" dirty="0" smtClean="0"/>
              <a:t>Constant overhead per instruction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AC8F528-6443-49AE-8F49-99BFF5E9B8F8}" type="slidenum">
              <a:rPr lang="he-IL" altLang="en-US" sz="1400">
                <a:solidFill>
                  <a:schemeClr val="tx1"/>
                </a:solidFill>
              </a:rPr>
              <a:pPr/>
              <a:t>36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84613" y="67627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897563" y="2711450"/>
            <a:ext cx="70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927725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986463" y="2740025"/>
            <a:ext cx="715962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957888" y="6121400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5895975" y="65563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7656" name="AutoShape 8"/>
          <p:cNvCxnSpPr>
            <a:cxnSpLocks noChangeShapeType="1"/>
            <a:stCxn id="27662" idx="3"/>
            <a:endCxn id="27651" idx="3"/>
          </p:cNvCxnSpPr>
          <p:nvPr/>
        </p:nvCxnSpPr>
        <p:spPr bwMode="auto">
          <a:xfrm flipH="1" flipV="1">
            <a:off x="6599238" y="2895600"/>
            <a:ext cx="11112" cy="3444875"/>
          </a:xfrm>
          <a:prstGeom prst="curvedConnector3">
            <a:avLst>
              <a:gd name="adj1" fmla="val -195714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206875" y="681038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625850" y="81438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625850" y="11795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656013" y="1666875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205288" y="1239838"/>
            <a:ext cx="62388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889625" y="61372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27663" name="AutoShape 15"/>
          <p:cNvCxnSpPr>
            <a:cxnSpLocks noChangeShapeType="1"/>
            <a:stCxn id="27651" idx="1"/>
            <a:endCxn id="27662" idx="1"/>
          </p:cNvCxnSpPr>
          <p:nvPr/>
        </p:nvCxnSpPr>
        <p:spPr bwMode="auto">
          <a:xfrm rot="10800000" flipV="1">
            <a:off x="5870575" y="2895600"/>
            <a:ext cx="26988" cy="3444875"/>
          </a:xfrm>
          <a:prstGeom prst="curvedConnector3">
            <a:avLst>
              <a:gd name="adj1" fmla="val 876472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4254500" y="158750"/>
            <a:ext cx="2454275" cy="6699250"/>
            <a:chOff x="3967" y="0"/>
            <a:chExt cx="1546" cy="4220"/>
          </a:xfrm>
        </p:grpSpPr>
        <p:grpSp>
          <p:nvGrpSpPr>
            <p:cNvPr id="27674" name="Group 17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cxnSp>
            <p:nvCxnSpPr>
              <p:cNvPr id="27676" name="AutoShape 18"/>
              <p:cNvCxnSpPr>
                <a:cxnSpLocks noChangeShapeType="1"/>
                <a:stCxn id="27705" idx="1"/>
                <a:endCxn id="27681" idx="1"/>
              </p:cNvCxnSpPr>
              <p:nvPr/>
            </p:nvCxnSpPr>
            <p:spPr bwMode="auto">
              <a:xfrm rot="10800000" flipH="1" flipV="1">
                <a:off x="5003" y="1496"/>
                <a:ext cx="9" cy="774"/>
              </a:xfrm>
              <a:prstGeom prst="curvedConnector3">
                <a:avLst>
                  <a:gd name="adj1" fmla="val -146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7677" name="Group 19"/>
              <p:cNvGrpSpPr>
                <a:grpSpLocks/>
              </p:cNvGrpSpPr>
              <p:nvPr/>
            </p:nvGrpSpPr>
            <p:grpSpPr bwMode="auto">
              <a:xfrm>
                <a:off x="3967" y="0"/>
                <a:ext cx="1546" cy="4220"/>
                <a:chOff x="3967" y="0"/>
                <a:chExt cx="1546" cy="4220"/>
              </a:xfrm>
            </p:grpSpPr>
            <p:grpSp>
              <p:nvGrpSpPr>
                <p:cNvPr id="27689" name="Group 20"/>
                <p:cNvGrpSpPr>
                  <a:grpSpLocks/>
                </p:cNvGrpSpPr>
                <p:nvPr/>
              </p:nvGrpSpPr>
              <p:grpSpPr bwMode="auto">
                <a:xfrm>
                  <a:off x="5008" y="0"/>
                  <a:ext cx="505" cy="1623"/>
                  <a:chOff x="5008" y="0"/>
                  <a:chExt cx="505" cy="1623"/>
                </a:xfrm>
              </p:grpSpPr>
              <p:sp>
                <p:nvSpPr>
                  <p:cNvPr id="27697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7" y="1371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7698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5" y="0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>
                        <a:solidFill>
                          <a:schemeClr val="tx1"/>
                        </a:solidFill>
                      </a:rPr>
                      <a:t>12</a:t>
                    </a:r>
                  </a:p>
                </p:txBody>
              </p:sp>
              <p:sp>
                <p:nvSpPr>
                  <p:cNvPr id="27699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" y="29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770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578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770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2" y="318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2770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3" y="607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770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83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15</a:t>
                    </a:r>
                  </a:p>
                </p:txBody>
              </p:sp>
              <p:sp>
                <p:nvSpPr>
                  <p:cNvPr id="2770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" y="1114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5" y="136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706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6" y="1081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cxnSp>
                <p:nvCxnSpPr>
                  <p:cNvPr id="27707" name="AutoShape 31"/>
                  <p:cNvCxnSpPr>
                    <a:cxnSpLocks noChangeShapeType="1"/>
                    <a:stCxn id="27704" idx="1"/>
                  </p:cNvCxnSpPr>
                  <p:nvPr/>
                </p:nvCxnSpPr>
                <p:spPr bwMode="auto">
                  <a:xfrm rot="10800000">
                    <a:off x="5008" y="156"/>
                    <a:ext cx="3" cy="1086"/>
                  </a:xfrm>
                  <a:prstGeom prst="curvedConnector3">
                    <a:avLst>
                      <a:gd name="adj1" fmla="val 12300005"/>
                    </a:avLst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7690" name="Group 32"/>
                <p:cNvGrpSpPr>
                  <a:grpSpLocks/>
                </p:cNvGrpSpPr>
                <p:nvPr/>
              </p:nvGrpSpPr>
              <p:grpSpPr bwMode="auto">
                <a:xfrm>
                  <a:off x="3967" y="2554"/>
                  <a:ext cx="1092" cy="1666"/>
                  <a:chOff x="3967" y="2554"/>
                  <a:chExt cx="1092" cy="1666"/>
                </a:xfrm>
              </p:grpSpPr>
              <p:sp>
                <p:nvSpPr>
                  <p:cNvPr id="27691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8" y="339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20</a:t>
                    </a:r>
                  </a:p>
                </p:txBody>
              </p:sp>
              <p:sp>
                <p:nvSpPr>
                  <p:cNvPr id="27692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3655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769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3946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2769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" y="3703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2769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" y="3963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27696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7" y="2554"/>
                    <a:ext cx="922" cy="79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678" name="Group 39"/>
              <p:cNvGrpSpPr>
                <a:grpSpLocks/>
              </p:cNvGrpSpPr>
              <p:nvPr/>
            </p:nvGrpSpPr>
            <p:grpSpPr bwMode="auto">
              <a:xfrm>
                <a:off x="4976" y="2142"/>
                <a:ext cx="528" cy="1613"/>
                <a:chOff x="4976" y="2142"/>
                <a:chExt cx="528" cy="1613"/>
              </a:xfrm>
            </p:grpSpPr>
            <p:sp>
              <p:nvSpPr>
                <p:cNvPr id="2767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034" y="2672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2768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992" y="3481"/>
                  <a:ext cx="44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7681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024" y="21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37</a:t>
                  </a:r>
                </a:p>
              </p:txBody>
            </p:sp>
            <p:sp>
              <p:nvSpPr>
                <p:cNvPr id="2768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15" y="238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7683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14" y="26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8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15" y="2907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59</a:t>
                  </a:r>
                </a:p>
              </p:txBody>
            </p:sp>
            <p:sp>
              <p:nvSpPr>
                <p:cNvPr id="2768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06" y="319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rPr>
                    <a:t>left</a:t>
                  </a:r>
                </a:p>
              </p:txBody>
            </p:sp>
            <p:sp>
              <p:nvSpPr>
                <p:cNvPr id="2768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034" y="2377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2768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976" y="3495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cxnSp>
              <p:nvCxnSpPr>
                <p:cNvPr id="27688" name="AutoShape 49"/>
                <p:cNvCxnSpPr>
                  <a:cxnSpLocks noChangeShapeType="1"/>
                  <a:stCxn id="27683" idx="1"/>
                  <a:endCxn id="27684" idx="1"/>
                </p:cNvCxnSpPr>
                <p:nvPr/>
              </p:nvCxnSpPr>
              <p:spPr bwMode="auto">
                <a:xfrm rot="10800000" flipH="1" flipV="1">
                  <a:off x="5002" y="2770"/>
                  <a:ext cx="1" cy="265"/>
                </a:xfrm>
                <a:prstGeom prst="curvedConnector3">
                  <a:avLst>
                    <a:gd name="adj1" fmla="val -132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27675" name="Line 50"/>
            <p:cNvSpPr>
              <a:spLocks noChangeShapeType="1"/>
            </p:cNvSpPr>
            <p:nvPr/>
          </p:nvSpPr>
          <p:spPr bwMode="auto">
            <a:xfrm>
              <a:off x="4070" y="470"/>
              <a:ext cx="932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7665" name="Line 51"/>
          <p:cNvSpPr>
            <a:spLocks noChangeShapeType="1"/>
          </p:cNvSpPr>
          <p:nvPr/>
        </p:nvSpPr>
        <p:spPr bwMode="auto">
          <a:xfrm>
            <a:off x="4479925" y="1789113"/>
            <a:ext cx="1385888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6" name="Text Box 52"/>
          <p:cNvSpPr txBox="1">
            <a:spLocks noChangeArrowheads="1"/>
          </p:cNvSpPr>
          <p:nvPr/>
        </p:nvSpPr>
        <p:spPr bwMode="auto">
          <a:xfrm>
            <a:off x="6689725" y="230188"/>
            <a:ext cx="258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7" name="Text Box 53"/>
          <p:cNvSpPr txBox="1">
            <a:spLocks noChangeArrowheads="1"/>
          </p:cNvSpPr>
          <p:nvPr/>
        </p:nvSpPr>
        <p:spPr bwMode="auto">
          <a:xfrm>
            <a:off x="6765925" y="1585913"/>
            <a:ext cx="258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8" name="Text Box 54"/>
          <p:cNvSpPr txBox="1">
            <a:spLocks noChangeArrowheads="1"/>
          </p:cNvSpPr>
          <p:nvPr/>
        </p:nvSpPr>
        <p:spPr bwMode="auto">
          <a:xfrm>
            <a:off x="6780213" y="2713038"/>
            <a:ext cx="25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9" name="Text Box 55"/>
          <p:cNvSpPr txBox="1">
            <a:spLocks noChangeArrowheads="1"/>
          </p:cNvSpPr>
          <p:nvPr/>
        </p:nvSpPr>
        <p:spPr bwMode="auto">
          <a:xfrm>
            <a:off x="6900863" y="3536950"/>
            <a:ext cx="25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670" name="Text Box 56"/>
          <p:cNvSpPr txBox="1">
            <a:spLocks noChangeArrowheads="1"/>
          </p:cNvSpPr>
          <p:nvPr/>
        </p:nvSpPr>
        <p:spPr bwMode="auto">
          <a:xfrm>
            <a:off x="7037388" y="4741863"/>
            <a:ext cx="25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71" name="Text Box 57"/>
          <p:cNvSpPr txBox="1">
            <a:spLocks noChangeArrowheads="1"/>
          </p:cNvSpPr>
          <p:nvPr/>
        </p:nvSpPr>
        <p:spPr bwMode="auto">
          <a:xfrm>
            <a:off x="6945313" y="6053138"/>
            <a:ext cx="25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72" name="Text Box 58"/>
          <p:cNvSpPr txBox="1">
            <a:spLocks noChangeArrowheads="1"/>
          </p:cNvSpPr>
          <p:nvPr/>
        </p:nvSpPr>
        <p:spPr bwMode="auto">
          <a:xfrm>
            <a:off x="3852863" y="5534025"/>
            <a:ext cx="258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73" name="Slide Number Placeholder 5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C2EB0D8-C205-4845-A2DF-8C92C8724BDC}" type="slidenum">
              <a:rPr lang="he-IL" altLang="en-US" sz="1400">
                <a:solidFill>
                  <a:schemeClr val="tx1"/>
                </a:solidFill>
              </a:rPr>
              <a:pPr/>
              <a:t>37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Another Example</a:t>
            </a:r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1963" y="2119313"/>
            <a:ext cx="6894512" cy="4027487"/>
          </a:xfrm>
          <a:noFill/>
        </p:spPr>
      </p:pic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909888" y="4019550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89D67B7-ED9F-4EEB-A7C2-86CF3AEA61D8}" type="slidenum">
              <a:rPr lang="he-IL" altLang="en-US" sz="1400">
                <a:solidFill>
                  <a:schemeClr val="tx1"/>
                </a:solidFill>
              </a:rPr>
              <a:pPr/>
              <a:t>38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Another Example (x</a:t>
            </a:r>
            <a:r>
              <a:rPr lang="en-US" altLang="en-US" smtClean="0">
                <a:solidFill>
                  <a:schemeClr val="tx1"/>
                </a:solidFill>
                <a:sym typeface="Symbol" panose="05050102010706020507" pitchFamily="18" charset="2"/>
              </a:rPr>
              <a:t>b=NULL)</a:t>
            </a:r>
          </a:p>
        </p:txBody>
      </p:sp>
      <p:pic>
        <p:nvPicPr>
          <p:cNvPr id="29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1488" y="1957388"/>
            <a:ext cx="7104062" cy="4108450"/>
          </a:xfrm>
          <a:noFill/>
        </p:spPr>
      </p:pic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2446338" y="3787775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A1EFE9D-E23B-4468-ACC1-2FC2D38E5F81}" type="slidenum">
              <a:rPr lang="he-IL" altLang="en-US" sz="1400">
                <a:solidFill>
                  <a:schemeClr val="tx1"/>
                </a:solidFill>
              </a:rPr>
              <a:pPr/>
              <a:t>39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Limitations of Stack Frames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897812" cy="5789612"/>
          </a:xfrm>
        </p:spPr>
        <p:txBody>
          <a:bodyPr/>
          <a:lstStyle/>
          <a:p>
            <a:r>
              <a:rPr lang="en-US" altLang="he-IL" smtClean="0"/>
              <a:t>A local variable of P cannot be stored in the activation record of P if its duration exceeds the duration of P</a:t>
            </a:r>
          </a:p>
          <a:p>
            <a:r>
              <a:rPr lang="en-US" altLang="he-IL" smtClean="0"/>
              <a:t>Example: Dynamic allocation</a:t>
            </a:r>
            <a:br>
              <a:rPr lang="en-US" altLang="he-IL" smtClean="0"/>
            </a:br>
            <a:r>
              <a:rPr lang="en-US" altLang="he-IL" smtClean="0"/>
              <a:t>int * f()  { return (int *) malloc(sizeof(int)); }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7B6F0A8-79EF-4E4D-BE22-36FC19BC18C8}" type="slidenum">
              <a:rPr lang="he-IL" altLang="en-US" sz="1400">
                <a:solidFill>
                  <a:schemeClr val="tx1"/>
                </a:solidFill>
              </a:rPr>
              <a:pPr/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Code for p := q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AFF11DE-F523-4472-99DD-D8DA738D6810}" type="slidenum">
              <a:rPr lang="he-IL" altLang="en-US" sz="1400">
                <a:solidFill>
                  <a:schemeClr val="tx1"/>
                </a:solidFill>
              </a:rPr>
              <a:pPr/>
              <a:t>40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1127" y="2364509"/>
            <a:ext cx="68533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if points to the heap q increment q’s reference count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points to the heap p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decrement p’s reference count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if p’s reference count becomes zero then recursively free                                  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Recursive Free</a:t>
            </a:r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84388"/>
            <a:ext cx="7772400" cy="3705225"/>
          </a:xfrm>
          <a:noFill/>
        </p:spPr>
      </p:pic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57078DB-F073-4727-B300-3D6D5F220484}" type="slidenum">
              <a:rPr lang="he-IL" altLang="en-US" sz="1400">
                <a:solidFill>
                  <a:schemeClr val="tx1"/>
                </a:solidFill>
              </a:rPr>
              <a:pPr/>
              <a:t>41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counting can be implemented with constant overhead</a:t>
            </a:r>
          </a:p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4D71D-CC10-4CDA-90BD-D735E3BB22EB}" type="slidenum">
              <a:rPr lang="he-IL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3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Lazy Reference Counters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Free one element</a:t>
            </a:r>
          </a:p>
          <a:p>
            <a:r>
              <a:rPr lang="en-US" altLang="en-US" smtClean="0"/>
              <a:t>Free more elements when required</a:t>
            </a:r>
          </a:p>
          <a:p>
            <a:r>
              <a:rPr lang="en-US" altLang="en-US" smtClean="0"/>
              <a:t>Constant time overhead</a:t>
            </a:r>
          </a:p>
          <a:p>
            <a:r>
              <a:rPr lang="en-US" altLang="en-US" smtClean="0"/>
              <a:t>But may require more space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00936DE9-B270-4EAB-A09D-FF1F1382F5A1}" type="slidenum">
              <a:rPr lang="he-IL" altLang="en-US" sz="1400">
                <a:solidFill>
                  <a:schemeClr val="tx1"/>
                </a:solidFill>
              </a:rPr>
              <a:pPr/>
              <a:t>43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Reference Counts (Summary)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Fixed but big constant overhead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Fragmentation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Cyclic Data Structures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Compiler optimizations can help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Can delay updating reference counters from the stack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Implemented in libraries and file systems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No language support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But not currently popular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Will it be popular for large heaps?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D751A71-95CA-4AD4-907A-897E7004435C}" type="slidenum">
              <a:rPr lang="he-IL" altLang="en-US" sz="1400">
                <a:solidFill>
                  <a:schemeClr val="tx1"/>
                </a:solidFill>
              </a:rPr>
              <a:pPr/>
              <a:t>44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chemeClr val="tx1"/>
                </a:solidFill>
              </a:rPr>
              <a:t>Mark-and-Sweep(Scan) Collection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>
                <a:solidFill>
                  <a:srgbClr val="F02E00"/>
                </a:solidFill>
              </a:rPr>
              <a:t>Mark</a:t>
            </a:r>
            <a:r>
              <a:rPr lang="en-US" altLang="he-IL" smtClean="0"/>
              <a:t> the chunks reachable from the roots (stack, static variables and machine registers)</a:t>
            </a:r>
          </a:p>
          <a:p>
            <a:r>
              <a:rPr lang="en-US" altLang="he-IL" smtClean="0">
                <a:solidFill>
                  <a:srgbClr val="F02E00"/>
                </a:solidFill>
              </a:rPr>
              <a:t>Sweep</a:t>
            </a:r>
            <a:r>
              <a:rPr lang="en-US" altLang="he-IL" smtClean="0"/>
              <a:t> the heap space by moving unreachable chunks to the freelist (Scan)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EC16405-8E1F-4359-8010-6440B6C6D2E3}" type="slidenum">
              <a:rPr lang="he-IL" altLang="en-US" sz="1400">
                <a:solidFill>
                  <a:schemeClr val="tx1"/>
                </a:solidFill>
              </a:rPr>
              <a:pPr/>
              <a:t>45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The Mark Phase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173163" y="1981200"/>
            <a:ext cx="5973762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for each root v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DFS(v)</a:t>
            </a:r>
          </a:p>
          <a:p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function DFS(x)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if x is a pointer and chunk x is not marked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mark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for each reference field f</a:t>
            </a:r>
            <a:r>
              <a:rPr lang="en-US" altLang="en-US" sz="2400" baseline="-25000">
                <a:solidFill>
                  <a:schemeClr val="tx1"/>
                </a:solidFill>
              </a:rPr>
              <a:t>i </a:t>
            </a:r>
            <a:r>
              <a:rPr lang="en-US" altLang="en-US" sz="2400">
                <a:solidFill>
                  <a:schemeClr val="tx1"/>
                </a:solidFill>
              </a:rPr>
              <a:t>of chunk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DFS(x.f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1B1F956-D479-4261-9E30-DDE5E099ACB9}" type="slidenum">
              <a:rPr lang="he-IL" altLang="en-US" sz="1400">
                <a:solidFill>
                  <a:schemeClr val="tx1"/>
                </a:solidFill>
              </a:rPr>
              <a:pPr/>
              <a:t>46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The Sweep Phase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173163" y="1706563"/>
            <a:ext cx="7070725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p := first address in heap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while p &lt; last address in the heap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if chunk p is marked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unmark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else let f</a:t>
            </a:r>
            <a:r>
              <a:rPr lang="en-US" altLang="en-US" sz="2400" baseline="-25000">
                <a:solidFill>
                  <a:schemeClr val="tx1"/>
                </a:solidFill>
              </a:rPr>
              <a:t>1 </a:t>
            </a:r>
            <a:r>
              <a:rPr lang="en-US" altLang="en-US" sz="2400">
                <a:solidFill>
                  <a:schemeClr val="tx1"/>
                </a:solidFill>
              </a:rPr>
              <a:t>be the first pointer reference field in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p.f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  <a:r>
              <a:rPr lang="en-US" altLang="en-US" sz="2400">
                <a:solidFill>
                  <a:schemeClr val="tx1"/>
                </a:solidFill>
              </a:rPr>
              <a:t> := freelist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freelist :=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p := p + size of chunk p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3950BA4-E45F-4EB0-A66E-D20F2004580D}" type="slidenum">
              <a:rPr lang="he-IL" altLang="en-US" sz="1400">
                <a:solidFill>
                  <a:schemeClr val="tx1"/>
                </a:solidFill>
              </a:rPr>
              <a:pPr/>
              <a:t>47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884613" y="67627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5897563" y="27114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927725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986463" y="2740025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5957888" y="6121400"/>
            <a:ext cx="715962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5895975" y="65563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7896" name="AutoShape 9"/>
          <p:cNvCxnSpPr>
            <a:cxnSpLocks noChangeShapeType="1"/>
            <a:stCxn id="37902" idx="3"/>
            <a:endCxn id="37891" idx="3"/>
          </p:cNvCxnSpPr>
          <p:nvPr/>
        </p:nvCxnSpPr>
        <p:spPr bwMode="auto">
          <a:xfrm flipV="1">
            <a:off x="6591300" y="2914650"/>
            <a:ext cx="26988" cy="3406775"/>
          </a:xfrm>
          <a:prstGeom prst="curvedConnector3">
            <a:avLst>
              <a:gd name="adj1" fmla="val 876472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206875" y="681038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3625850" y="81438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3625850" y="11795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3656013" y="1666875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7901" name="Text Box 14"/>
          <p:cNvSpPr txBox="1">
            <a:spLocks noChangeArrowheads="1"/>
          </p:cNvSpPr>
          <p:nvPr/>
        </p:nvSpPr>
        <p:spPr bwMode="auto">
          <a:xfrm>
            <a:off x="4205288" y="1239838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37902" name="Text Box 15"/>
          <p:cNvSpPr txBox="1">
            <a:spLocks noChangeArrowheads="1"/>
          </p:cNvSpPr>
          <p:nvPr/>
        </p:nvSpPr>
        <p:spPr bwMode="auto">
          <a:xfrm>
            <a:off x="5889625" y="6137275"/>
            <a:ext cx="70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37903" name="AutoShape 16"/>
          <p:cNvCxnSpPr>
            <a:cxnSpLocks noChangeShapeType="1"/>
            <a:stCxn id="37891" idx="1"/>
            <a:endCxn id="37902" idx="1"/>
          </p:cNvCxnSpPr>
          <p:nvPr/>
        </p:nvCxnSpPr>
        <p:spPr bwMode="auto">
          <a:xfrm rot="10800000" flipH="1" flipV="1">
            <a:off x="5878513" y="2914650"/>
            <a:ext cx="11112" cy="3406775"/>
          </a:xfrm>
          <a:prstGeom prst="curvedConnector3">
            <a:avLst>
              <a:gd name="adj1" fmla="val -195714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904" name="Group 17"/>
          <p:cNvGrpSpPr>
            <a:grpSpLocks/>
          </p:cNvGrpSpPr>
          <p:nvPr/>
        </p:nvGrpSpPr>
        <p:grpSpPr bwMode="auto">
          <a:xfrm>
            <a:off x="4254500" y="158750"/>
            <a:ext cx="2454275" cy="6699250"/>
            <a:chOff x="3967" y="0"/>
            <a:chExt cx="1546" cy="4220"/>
          </a:xfrm>
        </p:grpSpPr>
        <p:grpSp>
          <p:nvGrpSpPr>
            <p:cNvPr id="37913" name="Group 18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cxnSp>
            <p:nvCxnSpPr>
              <p:cNvPr id="37915" name="AutoShape 19"/>
              <p:cNvCxnSpPr>
                <a:cxnSpLocks noChangeShapeType="1"/>
                <a:stCxn id="37944" idx="1"/>
                <a:endCxn id="37920" idx="1"/>
              </p:cNvCxnSpPr>
              <p:nvPr/>
            </p:nvCxnSpPr>
            <p:spPr bwMode="auto">
              <a:xfrm rot="10800000" flipH="1" flipV="1">
                <a:off x="5003" y="1496"/>
                <a:ext cx="9" cy="774"/>
              </a:xfrm>
              <a:prstGeom prst="curvedConnector3">
                <a:avLst>
                  <a:gd name="adj1" fmla="val -146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7916" name="Group 20"/>
              <p:cNvGrpSpPr>
                <a:grpSpLocks/>
              </p:cNvGrpSpPr>
              <p:nvPr/>
            </p:nvGrpSpPr>
            <p:grpSpPr bwMode="auto">
              <a:xfrm>
                <a:off x="3967" y="0"/>
                <a:ext cx="1546" cy="4220"/>
                <a:chOff x="3967" y="0"/>
                <a:chExt cx="1546" cy="4220"/>
              </a:xfrm>
            </p:grpSpPr>
            <p:grpSp>
              <p:nvGrpSpPr>
                <p:cNvPr id="37928" name="Group 21"/>
                <p:cNvGrpSpPr>
                  <a:grpSpLocks/>
                </p:cNvGrpSpPr>
                <p:nvPr/>
              </p:nvGrpSpPr>
              <p:grpSpPr bwMode="auto">
                <a:xfrm>
                  <a:off x="5008" y="0"/>
                  <a:ext cx="505" cy="1623"/>
                  <a:chOff x="5008" y="0"/>
                  <a:chExt cx="505" cy="1623"/>
                </a:xfrm>
              </p:grpSpPr>
              <p:sp>
                <p:nvSpPr>
                  <p:cNvPr id="3793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7" y="1371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793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5" y="0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>
                        <a:solidFill>
                          <a:schemeClr val="tx1"/>
                        </a:solidFill>
                      </a:rPr>
                      <a:t>12</a:t>
                    </a:r>
                  </a:p>
                </p:txBody>
              </p:sp>
              <p:sp>
                <p:nvSpPr>
                  <p:cNvPr id="37938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" y="29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 sz="1800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7939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578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794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2" y="318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7941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3" y="607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794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83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15</a:t>
                    </a:r>
                  </a:p>
                </p:txBody>
              </p:sp>
              <p:sp>
                <p:nvSpPr>
                  <p:cNvPr id="37943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" y="1114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944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5" y="136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794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6" y="1081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cxnSp>
                <p:nvCxnSpPr>
                  <p:cNvPr id="37946" name="AutoShape 32"/>
                  <p:cNvCxnSpPr>
                    <a:cxnSpLocks noChangeShapeType="1"/>
                    <a:stCxn id="37943" idx="1"/>
                  </p:cNvCxnSpPr>
                  <p:nvPr/>
                </p:nvCxnSpPr>
                <p:spPr bwMode="auto">
                  <a:xfrm rot="10800000">
                    <a:off x="5008" y="156"/>
                    <a:ext cx="3" cy="1086"/>
                  </a:xfrm>
                  <a:prstGeom prst="curvedConnector3">
                    <a:avLst>
                      <a:gd name="adj1" fmla="val 12300005"/>
                    </a:avLst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37929" name="Group 33"/>
                <p:cNvGrpSpPr>
                  <a:grpSpLocks/>
                </p:cNvGrpSpPr>
                <p:nvPr/>
              </p:nvGrpSpPr>
              <p:grpSpPr bwMode="auto">
                <a:xfrm>
                  <a:off x="3967" y="2554"/>
                  <a:ext cx="1092" cy="1666"/>
                  <a:chOff x="3967" y="2554"/>
                  <a:chExt cx="1092" cy="1666"/>
                </a:xfrm>
              </p:grpSpPr>
              <p:sp>
                <p:nvSpPr>
                  <p:cNvPr id="37930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8" y="339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20</a:t>
                    </a:r>
                  </a:p>
                </p:txBody>
              </p:sp>
              <p:sp>
                <p:nvSpPr>
                  <p:cNvPr id="3793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3655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7932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3946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7933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" y="3703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7934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" y="3963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7935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7" y="2554"/>
                    <a:ext cx="922" cy="79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917" name="Group 40"/>
              <p:cNvGrpSpPr>
                <a:grpSpLocks/>
              </p:cNvGrpSpPr>
              <p:nvPr/>
            </p:nvGrpSpPr>
            <p:grpSpPr bwMode="auto">
              <a:xfrm>
                <a:off x="4976" y="2142"/>
                <a:ext cx="528" cy="1613"/>
                <a:chOff x="4976" y="2142"/>
                <a:chExt cx="528" cy="1613"/>
              </a:xfrm>
            </p:grpSpPr>
            <p:sp>
              <p:nvSpPr>
                <p:cNvPr id="3791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034" y="2672"/>
                  <a:ext cx="470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3791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992" y="3481"/>
                  <a:ext cx="44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792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24" y="21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1800">
                      <a:solidFill>
                        <a:schemeClr val="tx1"/>
                      </a:solidFill>
                    </a:rPr>
                    <a:t>37</a:t>
                  </a:r>
                </a:p>
              </p:txBody>
            </p:sp>
            <p:sp>
              <p:nvSpPr>
                <p:cNvPr id="3792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15" y="238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792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14" y="2642"/>
                  <a:ext cx="42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92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15" y="2907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59</a:t>
                  </a:r>
                </a:p>
              </p:txBody>
            </p:sp>
            <p:sp>
              <p:nvSpPr>
                <p:cNvPr id="3792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006" y="319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rPr>
                    <a:t>left</a:t>
                  </a:r>
                </a:p>
              </p:txBody>
            </p:sp>
            <p:sp>
              <p:nvSpPr>
                <p:cNvPr id="37925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034" y="2377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3792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976" y="3495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cxnSp>
              <p:nvCxnSpPr>
                <p:cNvPr id="37927" name="AutoShape 50"/>
                <p:cNvCxnSpPr>
                  <a:cxnSpLocks noChangeShapeType="1"/>
                  <a:stCxn id="37922" idx="1"/>
                  <a:endCxn id="37923" idx="1"/>
                </p:cNvCxnSpPr>
                <p:nvPr/>
              </p:nvCxnSpPr>
              <p:spPr bwMode="auto">
                <a:xfrm rot="10800000" flipH="1" flipV="1">
                  <a:off x="5002" y="2770"/>
                  <a:ext cx="1" cy="265"/>
                </a:xfrm>
                <a:prstGeom prst="curvedConnector3">
                  <a:avLst>
                    <a:gd name="adj1" fmla="val -132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7914" name="Line 51"/>
            <p:cNvSpPr>
              <a:spLocks noChangeShapeType="1"/>
            </p:cNvSpPr>
            <p:nvPr/>
          </p:nvSpPr>
          <p:spPr bwMode="auto">
            <a:xfrm>
              <a:off x="4070" y="470"/>
              <a:ext cx="932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7905" name="Line 52"/>
          <p:cNvSpPr>
            <a:spLocks noChangeShapeType="1"/>
          </p:cNvSpPr>
          <p:nvPr/>
        </p:nvSpPr>
        <p:spPr bwMode="auto">
          <a:xfrm>
            <a:off x="4479925" y="1789113"/>
            <a:ext cx="1385888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1494" name="Text Box 54"/>
          <p:cNvSpPr txBox="1">
            <a:spLocks noChangeArrowheads="1"/>
          </p:cNvSpPr>
          <p:nvPr/>
        </p:nvSpPr>
        <p:spPr bwMode="auto">
          <a:xfrm>
            <a:off x="6705600" y="1539875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1495" name="Text Box 55"/>
          <p:cNvSpPr txBox="1">
            <a:spLocks noChangeArrowheads="1"/>
          </p:cNvSpPr>
          <p:nvPr/>
        </p:nvSpPr>
        <p:spPr bwMode="auto">
          <a:xfrm>
            <a:off x="6794500" y="3551238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1496" name="Text Box 56"/>
          <p:cNvSpPr txBox="1">
            <a:spLocks noChangeArrowheads="1"/>
          </p:cNvSpPr>
          <p:nvPr/>
        </p:nvSpPr>
        <p:spPr bwMode="auto">
          <a:xfrm>
            <a:off x="3790950" y="5410200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1497" name="Text Box 57"/>
          <p:cNvSpPr txBox="1">
            <a:spLocks noChangeArrowheads="1"/>
          </p:cNvSpPr>
          <p:nvPr/>
        </p:nvSpPr>
        <p:spPr bwMode="auto">
          <a:xfrm>
            <a:off x="6626225" y="4786313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1498" name="Text Box 58"/>
          <p:cNvSpPr txBox="1">
            <a:spLocks noChangeArrowheads="1"/>
          </p:cNvSpPr>
          <p:nvPr/>
        </p:nvSpPr>
        <p:spPr bwMode="auto">
          <a:xfrm>
            <a:off x="6689725" y="230188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7911" name="Text Box 59"/>
          <p:cNvSpPr txBox="1">
            <a:spLocks noChangeArrowheads="1"/>
          </p:cNvSpPr>
          <p:nvPr/>
        </p:nvSpPr>
        <p:spPr bwMode="auto">
          <a:xfrm>
            <a:off x="746125" y="715963"/>
            <a:ext cx="201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Mark</a:t>
            </a:r>
          </a:p>
        </p:txBody>
      </p:sp>
      <p:sp>
        <p:nvSpPr>
          <p:cNvPr id="37912" name="Slide Number Placeholder 5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B30656B-B99F-4F2F-9FBC-6803756B6E88}" type="slidenum">
              <a:rPr lang="he-IL" altLang="en-US" sz="1400">
                <a:solidFill>
                  <a:schemeClr val="tx1"/>
                </a:solidFill>
              </a:rPr>
              <a:pPr/>
              <a:t>48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94" grpId="0" animBg="1"/>
      <p:bldP spid="701495" grpId="0" animBg="1"/>
      <p:bldP spid="701496" grpId="0" animBg="1"/>
      <p:bldP spid="701497" grpId="0" animBg="1"/>
      <p:bldP spid="70149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84613" y="676275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897563" y="27114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927725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986463" y="2740025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957888" y="6121400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895975" y="65563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8920" name="AutoShape 8"/>
          <p:cNvCxnSpPr>
            <a:cxnSpLocks noChangeShapeType="1"/>
            <a:stCxn id="38926" idx="3"/>
            <a:endCxn id="38915" idx="3"/>
          </p:cNvCxnSpPr>
          <p:nvPr/>
        </p:nvCxnSpPr>
        <p:spPr bwMode="auto">
          <a:xfrm flipV="1">
            <a:off x="6610350" y="2914650"/>
            <a:ext cx="7938" cy="3425825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206875" y="681038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25850" y="81438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625850" y="11795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656013" y="1666875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4205288" y="1239838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889625" y="61372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38927" name="AutoShape 15"/>
          <p:cNvCxnSpPr>
            <a:cxnSpLocks noChangeShapeType="1"/>
            <a:stCxn id="38915" idx="1"/>
            <a:endCxn id="38926" idx="1"/>
          </p:cNvCxnSpPr>
          <p:nvPr/>
        </p:nvCxnSpPr>
        <p:spPr bwMode="auto">
          <a:xfrm rot="10800000" flipV="1">
            <a:off x="5870575" y="2914650"/>
            <a:ext cx="7938" cy="3425825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4254500" y="158750"/>
            <a:ext cx="2454275" cy="6699250"/>
            <a:chOff x="3967" y="0"/>
            <a:chExt cx="1546" cy="4220"/>
          </a:xfrm>
        </p:grpSpPr>
        <p:grpSp>
          <p:nvGrpSpPr>
            <p:cNvPr id="38939" name="Group 17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cxnSp>
            <p:nvCxnSpPr>
              <p:cNvPr id="38941" name="AutoShape 18"/>
              <p:cNvCxnSpPr>
                <a:cxnSpLocks noChangeShapeType="1"/>
                <a:stCxn id="38970" idx="1"/>
                <a:endCxn id="38946" idx="1"/>
              </p:cNvCxnSpPr>
              <p:nvPr/>
            </p:nvCxnSpPr>
            <p:spPr bwMode="auto">
              <a:xfrm rot="10800000" flipH="1" flipV="1">
                <a:off x="5003" y="1496"/>
                <a:ext cx="9" cy="774"/>
              </a:xfrm>
              <a:prstGeom prst="curvedConnector3">
                <a:avLst>
                  <a:gd name="adj1" fmla="val -146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8942" name="Group 19"/>
              <p:cNvGrpSpPr>
                <a:grpSpLocks/>
              </p:cNvGrpSpPr>
              <p:nvPr/>
            </p:nvGrpSpPr>
            <p:grpSpPr bwMode="auto">
              <a:xfrm>
                <a:off x="3967" y="0"/>
                <a:ext cx="1546" cy="4220"/>
                <a:chOff x="3967" y="0"/>
                <a:chExt cx="1546" cy="4220"/>
              </a:xfrm>
            </p:grpSpPr>
            <p:grpSp>
              <p:nvGrpSpPr>
                <p:cNvPr id="38954" name="Group 20"/>
                <p:cNvGrpSpPr>
                  <a:grpSpLocks/>
                </p:cNvGrpSpPr>
                <p:nvPr/>
              </p:nvGrpSpPr>
              <p:grpSpPr bwMode="auto">
                <a:xfrm>
                  <a:off x="5008" y="0"/>
                  <a:ext cx="505" cy="1626"/>
                  <a:chOff x="5008" y="0"/>
                  <a:chExt cx="505" cy="1626"/>
                </a:xfrm>
              </p:grpSpPr>
              <p:sp>
                <p:nvSpPr>
                  <p:cNvPr id="38962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7" y="1371"/>
                    <a:ext cx="470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8963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5" y="0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>
                        <a:solidFill>
                          <a:schemeClr val="tx1"/>
                        </a:solidFill>
                      </a:rPr>
                      <a:t>12</a:t>
                    </a:r>
                  </a:p>
                </p:txBody>
              </p:sp>
              <p:sp>
                <p:nvSpPr>
                  <p:cNvPr id="38964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" y="29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 sz="1800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896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578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896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2" y="318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896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3" y="607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8968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83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15</a:t>
                    </a:r>
                  </a:p>
                </p:txBody>
              </p:sp>
              <p:sp>
                <p:nvSpPr>
                  <p:cNvPr id="3896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" y="1114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97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5" y="1368"/>
                    <a:ext cx="42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897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6" y="1081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cxnSp>
                <p:nvCxnSpPr>
                  <p:cNvPr id="38972" name="AutoShape 31"/>
                  <p:cNvCxnSpPr>
                    <a:cxnSpLocks noChangeShapeType="1"/>
                    <a:stCxn id="38969" idx="1"/>
                  </p:cNvCxnSpPr>
                  <p:nvPr/>
                </p:nvCxnSpPr>
                <p:spPr bwMode="auto">
                  <a:xfrm rot="10800000">
                    <a:off x="5008" y="156"/>
                    <a:ext cx="3" cy="1086"/>
                  </a:xfrm>
                  <a:prstGeom prst="curvedConnector3">
                    <a:avLst>
                      <a:gd name="adj1" fmla="val 12300005"/>
                    </a:avLst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38955" name="Group 32"/>
                <p:cNvGrpSpPr>
                  <a:grpSpLocks/>
                </p:cNvGrpSpPr>
                <p:nvPr/>
              </p:nvGrpSpPr>
              <p:grpSpPr bwMode="auto">
                <a:xfrm>
                  <a:off x="3967" y="2554"/>
                  <a:ext cx="1092" cy="1666"/>
                  <a:chOff x="3967" y="2554"/>
                  <a:chExt cx="1092" cy="1666"/>
                </a:xfrm>
              </p:grpSpPr>
              <p:sp>
                <p:nvSpPr>
                  <p:cNvPr id="38956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8" y="339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20</a:t>
                    </a:r>
                  </a:p>
                </p:txBody>
              </p:sp>
              <p:sp>
                <p:nvSpPr>
                  <p:cNvPr id="3895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3655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895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3946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8959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" y="3703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8960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" y="3963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8961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7" y="2554"/>
                    <a:ext cx="922" cy="79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943" name="Group 39"/>
              <p:cNvGrpSpPr>
                <a:grpSpLocks/>
              </p:cNvGrpSpPr>
              <p:nvPr/>
            </p:nvGrpSpPr>
            <p:grpSpPr bwMode="auto">
              <a:xfrm>
                <a:off x="4976" y="2142"/>
                <a:ext cx="528" cy="1613"/>
                <a:chOff x="4976" y="2142"/>
                <a:chExt cx="528" cy="1613"/>
              </a:xfrm>
            </p:grpSpPr>
            <p:sp>
              <p:nvSpPr>
                <p:cNvPr id="3894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034" y="2672"/>
                  <a:ext cx="470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3894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992" y="3481"/>
                  <a:ext cx="44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894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024" y="21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1800">
                      <a:solidFill>
                        <a:schemeClr val="tx1"/>
                      </a:solidFill>
                    </a:rPr>
                    <a:t>37</a:t>
                  </a:r>
                </a:p>
              </p:txBody>
            </p:sp>
            <p:sp>
              <p:nvSpPr>
                <p:cNvPr id="3894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15" y="238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894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14" y="2642"/>
                  <a:ext cx="42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94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15" y="2907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59</a:t>
                  </a:r>
                </a:p>
              </p:txBody>
            </p:sp>
            <p:sp>
              <p:nvSpPr>
                <p:cNvPr id="3895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06" y="319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rPr>
                    <a:t>left</a:t>
                  </a:r>
                </a:p>
              </p:txBody>
            </p:sp>
            <p:sp>
              <p:nvSpPr>
                <p:cNvPr id="3895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034" y="2377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3895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976" y="3495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cxnSp>
              <p:nvCxnSpPr>
                <p:cNvPr id="38953" name="AutoShape 49"/>
                <p:cNvCxnSpPr>
                  <a:cxnSpLocks noChangeShapeType="1"/>
                  <a:stCxn id="38948" idx="1"/>
                  <a:endCxn id="38949" idx="1"/>
                </p:cNvCxnSpPr>
                <p:nvPr/>
              </p:nvCxnSpPr>
              <p:spPr bwMode="auto">
                <a:xfrm rot="10800000" flipH="1" flipV="1">
                  <a:off x="5002" y="2770"/>
                  <a:ext cx="1" cy="265"/>
                </a:xfrm>
                <a:prstGeom prst="curvedConnector3">
                  <a:avLst>
                    <a:gd name="adj1" fmla="val -132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8940" name="Line 50"/>
            <p:cNvSpPr>
              <a:spLocks noChangeShapeType="1"/>
            </p:cNvSpPr>
            <p:nvPr/>
          </p:nvSpPr>
          <p:spPr bwMode="auto">
            <a:xfrm>
              <a:off x="4070" y="470"/>
              <a:ext cx="932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8929" name="Line 51"/>
          <p:cNvSpPr>
            <a:spLocks noChangeShapeType="1"/>
          </p:cNvSpPr>
          <p:nvPr/>
        </p:nvSpPr>
        <p:spPr bwMode="auto">
          <a:xfrm>
            <a:off x="4479925" y="1789113"/>
            <a:ext cx="1385888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2516" name="Text Box 52"/>
          <p:cNvSpPr txBox="1">
            <a:spLocks noChangeArrowheads="1"/>
          </p:cNvSpPr>
          <p:nvPr/>
        </p:nvSpPr>
        <p:spPr bwMode="auto">
          <a:xfrm>
            <a:off x="6705600" y="1539875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2517" name="Text Box 53"/>
          <p:cNvSpPr txBox="1">
            <a:spLocks noChangeArrowheads="1"/>
          </p:cNvSpPr>
          <p:nvPr/>
        </p:nvSpPr>
        <p:spPr bwMode="auto">
          <a:xfrm>
            <a:off x="6794500" y="3551238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32" name="Text Box 54"/>
          <p:cNvSpPr txBox="1">
            <a:spLocks noChangeArrowheads="1"/>
          </p:cNvSpPr>
          <p:nvPr/>
        </p:nvSpPr>
        <p:spPr bwMode="auto">
          <a:xfrm>
            <a:off x="3790950" y="5410200"/>
            <a:ext cx="2587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2519" name="Text Box 55"/>
          <p:cNvSpPr txBox="1">
            <a:spLocks noChangeArrowheads="1"/>
          </p:cNvSpPr>
          <p:nvPr/>
        </p:nvSpPr>
        <p:spPr bwMode="auto">
          <a:xfrm>
            <a:off x="6626225" y="4786313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2520" name="Text Box 56"/>
          <p:cNvSpPr txBox="1">
            <a:spLocks noChangeArrowheads="1"/>
          </p:cNvSpPr>
          <p:nvPr/>
        </p:nvSpPr>
        <p:spPr bwMode="auto">
          <a:xfrm>
            <a:off x="6689725" y="230188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8935" name="Text Box 57"/>
          <p:cNvSpPr txBox="1">
            <a:spLocks noChangeArrowheads="1"/>
          </p:cNvSpPr>
          <p:nvPr/>
        </p:nvSpPr>
        <p:spPr bwMode="auto">
          <a:xfrm>
            <a:off x="2574925" y="4403725"/>
            <a:ext cx="1157288" cy="4349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freelist</a:t>
            </a:r>
          </a:p>
        </p:txBody>
      </p:sp>
      <p:sp>
        <p:nvSpPr>
          <p:cNvPr id="702522" name="Line 58"/>
          <p:cNvSpPr>
            <a:spLocks noChangeShapeType="1"/>
          </p:cNvSpPr>
          <p:nvPr/>
        </p:nvSpPr>
        <p:spPr bwMode="auto">
          <a:xfrm flipV="1">
            <a:off x="3763963" y="3048000"/>
            <a:ext cx="2239962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37" name="Text Box 59"/>
          <p:cNvSpPr txBox="1">
            <a:spLocks noChangeArrowheads="1"/>
          </p:cNvSpPr>
          <p:nvPr/>
        </p:nvSpPr>
        <p:spPr bwMode="auto">
          <a:xfrm>
            <a:off x="746125" y="715963"/>
            <a:ext cx="201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Sweep</a:t>
            </a:r>
          </a:p>
        </p:txBody>
      </p:sp>
      <p:sp>
        <p:nvSpPr>
          <p:cNvPr id="38938" name="Slide Number Placeholder 5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80A3EE0C-B050-4868-AC2A-CA19C944792A}" type="slidenum">
              <a:rPr lang="he-IL" altLang="en-US" sz="1400">
                <a:solidFill>
                  <a:schemeClr val="tx1"/>
                </a:solidFill>
              </a:rPr>
              <a:pPr/>
              <a:t>49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0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0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0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0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0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0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516" grpId="0" animBg="1"/>
      <p:bldP spid="702517" grpId="0" animBg="1"/>
      <p:bldP spid="702519" grpId="0" animBg="1"/>
      <p:bldP spid="7025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46125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Currying Functions</a:t>
            </a:r>
            <a:r>
              <a:rPr lang="en-US" altLang="he-IL" sz="40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97100" y="1182688"/>
            <a:ext cx="35210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 (*)() f(int x) 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  int g(int y)   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  {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      return x + y;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   }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   return g ;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 }</a:t>
            </a:r>
          </a:p>
          <a:p>
            <a:pPr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 (*h)() = f(3);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 (*j)()  = f(4);</a:t>
            </a:r>
          </a:p>
          <a:p>
            <a:pPr>
              <a:spcBef>
                <a:spcPct val="0"/>
              </a:spcBef>
            </a:pPr>
            <a:endParaRPr lang="en-US" altLang="en-US" sz="24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 z = h(5);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solidFill>
                  <a:schemeClr val="tx1"/>
                </a:solidFill>
              </a:rPr>
              <a:t>int  w = j(7);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028771D-6D50-4303-BB50-F3DB6FF4821F}" type="slidenum">
              <a:rPr lang="he-IL" altLang="en-US" sz="1400">
                <a:solidFill>
                  <a:schemeClr val="tx1"/>
                </a:solidFill>
              </a:rPr>
              <a:pPr/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84613" y="609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897563" y="26447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927725" y="307022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986463" y="2673350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957888" y="6054725"/>
            <a:ext cx="715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5895975" y="64897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9944" name="AutoShape 8"/>
          <p:cNvCxnSpPr>
            <a:cxnSpLocks noChangeShapeType="1"/>
            <a:stCxn id="39950" idx="3"/>
            <a:endCxn id="39939" idx="3"/>
          </p:cNvCxnSpPr>
          <p:nvPr/>
        </p:nvCxnSpPr>
        <p:spPr bwMode="auto">
          <a:xfrm flipV="1">
            <a:off x="6610350" y="2847975"/>
            <a:ext cx="7938" cy="3425825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06875" y="6143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25850" y="7477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625850" y="1112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656013" y="1600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205288" y="117316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889625" y="60706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39951" name="AutoShape 15"/>
          <p:cNvCxnSpPr>
            <a:cxnSpLocks noChangeShapeType="1"/>
            <a:stCxn id="39939" idx="1"/>
            <a:endCxn id="39950" idx="1"/>
          </p:cNvCxnSpPr>
          <p:nvPr/>
        </p:nvCxnSpPr>
        <p:spPr bwMode="auto">
          <a:xfrm rot="10800000" flipV="1">
            <a:off x="5870575" y="2847975"/>
            <a:ext cx="7938" cy="3425825"/>
          </a:xfrm>
          <a:prstGeom prst="curvedConnector3">
            <a:avLst>
              <a:gd name="adj1" fmla="val 10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9952" name="Group 16"/>
          <p:cNvGrpSpPr>
            <a:grpSpLocks/>
          </p:cNvGrpSpPr>
          <p:nvPr/>
        </p:nvGrpSpPr>
        <p:grpSpPr bwMode="auto">
          <a:xfrm>
            <a:off x="4254500" y="92075"/>
            <a:ext cx="2454275" cy="6699250"/>
            <a:chOff x="3967" y="0"/>
            <a:chExt cx="1546" cy="4220"/>
          </a:xfrm>
        </p:grpSpPr>
        <p:grpSp>
          <p:nvGrpSpPr>
            <p:cNvPr id="39958" name="Group 17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cxnSp>
            <p:nvCxnSpPr>
              <p:cNvPr id="39960" name="AutoShape 18"/>
              <p:cNvCxnSpPr>
                <a:cxnSpLocks noChangeShapeType="1"/>
                <a:stCxn id="39989" idx="1"/>
                <a:endCxn id="39965" idx="1"/>
              </p:cNvCxnSpPr>
              <p:nvPr/>
            </p:nvCxnSpPr>
            <p:spPr bwMode="auto">
              <a:xfrm rot="10800000" flipH="1" flipV="1">
                <a:off x="5003" y="1496"/>
                <a:ext cx="9" cy="774"/>
              </a:xfrm>
              <a:prstGeom prst="curvedConnector3">
                <a:avLst>
                  <a:gd name="adj1" fmla="val -1466667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9961" name="Group 19"/>
              <p:cNvGrpSpPr>
                <a:grpSpLocks/>
              </p:cNvGrpSpPr>
              <p:nvPr/>
            </p:nvGrpSpPr>
            <p:grpSpPr bwMode="auto">
              <a:xfrm>
                <a:off x="3967" y="0"/>
                <a:ext cx="1546" cy="4220"/>
                <a:chOff x="3967" y="0"/>
                <a:chExt cx="1546" cy="4220"/>
              </a:xfrm>
            </p:grpSpPr>
            <p:grpSp>
              <p:nvGrpSpPr>
                <p:cNvPr id="39973" name="Group 20"/>
                <p:cNvGrpSpPr>
                  <a:grpSpLocks/>
                </p:cNvGrpSpPr>
                <p:nvPr/>
              </p:nvGrpSpPr>
              <p:grpSpPr bwMode="auto">
                <a:xfrm>
                  <a:off x="5008" y="0"/>
                  <a:ext cx="505" cy="1623"/>
                  <a:chOff x="5008" y="0"/>
                  <a:chExt cx="505" cy="1623"/>
                </a:xfrm>
              </p:grpSpPr>
              <p:sp>
                <p:nvSpPr>
                  <p:cNvPr id="3998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7" y="1371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99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5" y="0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>
                        <a:solidFill>
                          <a:schemeClr val="tx1"/>
                        </a:solidFill>
                      </a:rPr>
                      <a:t>12</a:t>
                    </a:r>
                  </a:p>
                </p:txBody>
              </p:sp>
              <p:sp>
                <p:nvSpPr>
                  <p:cNvPr id="399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" y="29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 sz="1800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99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578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998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2" y="318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998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3" y="607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998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4" y="839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15</a:t>
                    </a:r>
                  </a:p>
                </p:txBody>
              </p:sp>
              <p:sp>
                <p:nvSpPr>
                  <p:cNvPr id="3998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3" y="1114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98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15" y="136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endParaRPr lang="en-US" altLang="en-US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999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26" y="1081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cxnSp>
                <p:nvCxnSpPr>
                  <p:cNvPr id="39991" name="AutoShape 31"/>
                  <p:cNvCxnSpPr>
                    <a:cxnSpLocks noChangeShapeType="1"/>
                    <a:stCxn id="39988" idx="1"/>
                  </p:cNvCxnSpPr>
                  <p:nvPr/>
                </p:nvCxnSpPr>
                <p:spPr bwMode="auto">
                  <a:xfrm rot="10800000">
                    <a:off x="5008" y="156"/>
                    <a:ext cx="3" cy="1086"/>
                  </a:xfrm>
                  <a:prstGeom prst="curvedConnector3">
                    <a:avLst>
                      <a:gd name="adj1" fmla="val 12300005"/>
                    </a:avLst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39974" name="Group 32"/>
                <p:cNvGrpSpPr>
                  <a:grpSpLocks/>
                </p:cNvGrpSpPr>
                <p:nvPr/>
              </p:nvGrpSpPr>
              <p:grpSpPr bwMode="auto">
                <a:xfrm>
                  <a:off x="3967" y="2554"/>
                  <a:ext cx="1092" cy="1666"/>
                  <a:chOff x="3967" y="2554"/>
                  <a:chExt cx="1092" cy="1666"/>
                </a:xfrm>
              </p:grpSpPr>
              <p:sp>
                <p:nvSpPr>
                  <p:cNvPr id="3997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8" y="3398"/>
                    <a:ext cx="422" cy="25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20</a:t>
                    </a:r>
                  </a:p>
                </p:txBody>
              </p:sp>
              <p:sp>
                <p:nvSpPr>
                  <p:cNvPr id="39976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7" y="3655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997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69" y="3946"/>
                    <a:ext cx="422" cy="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ctr"/>
                    <a:endPara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39978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05" y="3703"/>
                    <a:ext cx="35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left</a:t>
                    </a:r>
                  </a:p>
                </p:txBody>
              </p:sp>
              <p:sp>
                <p:nvSpPr>
                  <p:cNvPr id="39979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97" y="3963"/>
                    <a:ext cx="470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r>
                      <a:rPr lang="en-US" altLang="en-US" sz="1800">
                        <a:solidFill>
                          <a:schemeClr val="tx1"/>
                        </a:solidFill>
                      </a:rPr>
                      <a:t>right</a:t>
                    </a:r>
                  </a:p>
                </p:txBody>
              </p:sp>
              <p:sp>
                <p:nvSpPr>
                  <p:cNvPr id="39980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37" y="2554"/>
                    <a:ext cx="922" cy="79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962" name="Group 39"/>
              <p:cNvGrpSpPr>
                <a:grpSpLocks/>
              </p:cNvGrpSpPr>
              <p:nvPr/>
            </p:nvGrpSpPr>
            <p:grpSpPr bwMode="auto">
              <a:xfrm>
                <a:off x="4976" y="2142"/>
                <a:ext cx="528" cy="1613"/>
                <a:chOff x="4976" y="2142"/>
                <a:chExt cx="528" cy="1613"/>
              </a:xfrm>
            </p:grpSpPr>
            <p:sp>
              <p:nvSpPr>
                <p:cNvPr id="39963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5034" y="2672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39964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992" y="3481"/>
                  <a:ext cx="44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996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5024" y="21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 sz="1800">
                      <a:solidFill>
                        <a:schemeClr val="tx1"/>
                      </a:solidFill>
                    </a:rPr>
                    <a:t>37</a:t>
                  </a:r>
                </a:p>
              </p:txBody>
            </p:sp>
            <p:sp>
              <p:nvSpPr>
                <p:cNvPr id="3996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015" y="238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996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5014" y="2642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96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015" y="2907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59</a:t>
                  </a:r>
                </a:p>
              </p:txBody>
            </p:sp>
            <p:sp>
              <p:nvSpPr>
                <p:cNvPr id="3996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5006" y="3194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sym typeface="Symbol" panose="05050102010706020507" pitchFamily="18" charset="2"/>
                    </a:rPr>
                    <a:t>left</a:t>
                  </a:r>
                </a:p>
              </p:txBody>
            </p:sp>
            <p:sp>
              <p:nvSpPr>
                <p:cNvPr id="39970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5034" y="2377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39971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976" y="3495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cxnSp>
              <p:nvCxnSpPr>
                <p:cNvPr id="39972" name="AutoShape 49"/>
                <p:cNvCxnSpPr>
                  <a:cxnSpLocks noChangeShapeType="1"/>
                  <a:stCxn id="39967" idx="1"/>
                  <a:endCxn id="39968" idx="1"/>
                </p:cNvCxnSpPr>
                <p:nvPr/>
              </p:nvCxnSpPr>
              <p:spPr bwMode="auto">
                <a:xfrm rot="10800000" flipH="1" flipV="1">
                  <a:off x="5002" y="2770"/>
                  <a:ext cx="1" cy="265"/>
                </a:xfrm>
                <a:prstGeom prst="curvedConnector3">
                  <a:avLst>
                    <a:gd name="adj1" fmla="val -132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9959" name="Line 50"/>
            <p:cNvSpPr>
              <a:spLocks noChangeShapeType="1"/>
            </p:cNvSpPr>
            <p:nvPr/>
          </p:nvSpPr>
          <p:spPr bwMode="auto">
            <a:xfrm>
              <a:off x="4070" y="470"/>
              <a:ext cx="932" cy="4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39953" name="Line 51"/>
          <p:cNvSpPr>
            <a:spLocks noChangeShapeType="1"/>
          </p:cNvSpPr>
          <p:nvPr/>
        </p:nvSpPr>
        <p:spPr bwMode="auto">
          <a:xfrm>
            <a:off x="4479925" y="1722438"/>
            <a:ext cx="1385888" cy="1858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3542" name="Text Box 54"/>
          <p:cNvSpPr txBox="1">
            <a:spLocks noChangeArrowheads="1"/>
          </p:cNvSpPr>
          <p:nvPr/>
        </p:nvSpPr>
        <p:spPr bwMode="auto">
          <a:xfrm>
            <a:off x="3790950" y="5343525"/>
            <a:ext cx="258763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9955" name="Text Box 57"/>
          <p:cNvSpPr txBox="1">
            <a:spLocks noChangeArrowheads="1"/>
          </p:cNvSpPr>
          <p:nvPr/>
        </p:nvSpPr>
        <p:spPr bwMode="auto">
          <a:xfrm>
            <a:off x="2574925" y="4337050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freelist</a:t>
            </a:r>
          </a:p>
        </p:txBody>
      </p:sp>
      <p:sp>
        <p:nvSpPr>
          <p:cNvPr id="39956" name="Line 59"/>
          <p:cNvSpPr>
            <a:spLocks noChangeShapeType="1"/>
          </p:cNvSpPr>
          <p:nvPr/>
        </p:nvSpPr>
        <p:spPr bwMode="auto">
          <a:xfrm>
            <a:off x="3794125" y="4489450"/>
            <a:ext cx="2043113" cy="178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7" name="Slide Number Placeholder 5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7A1E748-F3CE-4C4B-8BAB-037F5AC4344E}" type="slidenum">
              <a:rPr lang="he-IL" altLang="en-US" sz="1400">
                <a:solidFill>
                  <a:schemeClr val="tx1"/>
                </a:solidFill>
              </a:rPr>
              <a:pPr/>
              <a:t>50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03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03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4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Cost of GC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800" smtClean="0"/>
              <a:t>The cost of a single garbage collection can be linear in the size of the store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may cause quadratic program slowdown</a:t>
            </a:r>
          </a:p>
          <a:p>
            <a:pPr>
              <a:lnSpc>
                <a:spcPct val="80000"/>
              </a:lnSpc>
            </a:pPr>
            <a:r>
              <a:rPr lang="en-US" altLang="he-IL" sz="2800" smtClean="0"/>
              <a:t>Amortized cost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collection-time/storage reclaimed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Cost of one garbage collection</a:t>
            </a:r>
          </a:p>
          <a:p>
            <a:pPr lvl="2">
              <a:lnSpc>
                <a:spcPct val="80000"/>
              </a:lnSpc>
            </a:pPr>
            <a:r>
              <a:rPr lang="en-US" altLang="he-IL" sz="2000" smtClean="0"/>
              <a:t>c</a:t>
            </a:r>
            <a:r>
              <a:rPr lang="en-US" altLang="he-IL" sz="2000" baseline="-25000" smtClean="0"/>
              <a:t>1</a:t>
            </a:r>
            <a:r>
              <a:rPr lang="en-US" altLang="he-IL" sz="2000" smtClean="0"/>
              <a:t> R + c</a:t>
            </a:r>
            <a:r>
              <a:rPr lang="en-US" altLang="he-IL" sz="2000" baseline="-25000" smtClean="0"/>
              <a:t>2</a:t>
            </a:r>
            <a:r>
              <a:rPr lang="en-US" altLang="he-IL" sz="2000" smtClean="0"/>
              <a:t> H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H - R Reclaimed chunks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Cost per reclaimed chunk</a:t>
            </a:r>
          </a:p>
          <a:p>
            <a:pPr lvl="2">
              <a:lnSpc>
                <a:spcPct val="80000"/>
              </a:lnSpc>
            </a:pPr>
            <a:r>
              <a:rPr lang="en-US" altLang="he-IL" sz="2000" smtClean="0"/>
              <a:t>(c</a:t>
            </a:r>
            <a:r>
              <a:rPr lang="en-US" altLang="he-IL" sz="2000" baseline="-25000" smtClean="0"/>
              <a:t>1</a:t>
            </a:r>
            <a:r>
              <a:rPr lang="en-US" altLang="he-IL" sz="2000" smtClean="0"/>
              <a:t> R + c</a:t>
            </a:r>
            <a:r>
              <a:rPr lang="en-US" altLang="he-IL" sz="2000" baseline="-25000" smtClean="0"/>
              <a:t>2</a:t>
            </a:r>
            <a:r>
              <a:rPr lang="en-US" altLang="he-IL" sz="2000" smtClean="0"/>
              <a:t> H)/ (H - R)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If R/H &gt; 0.5</a:t>
            </a:r>
          </a:p>
          <a:p>
            <a:pPr lvl="2">
              <a:lnSpc>
                <a:spcPct val="80000"/>
              </a:lnSpc>
            </a:pPr>
            <a:r>
              <a:rPr lang="en-US" altLang="he-IL" sz="2000" smtClean="0"/>
              <a:t> increase H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if R/H &lt; 0.5 </a:t>
            </a:r>
          </a:p>
          <a:p>
            <a:pPr lvl="2">
              <a:lnSpc>
                <a:spcPct val="80000"/>
              </a:lnSpc>
            </a:pPr>
            <a:r>
              <a:rPr lang="en-US" altLang="he-IL" sz="2000" smtClean="0"/>
              <a:t> cost per reclaimed word is c</a:t>
            </a:r>
            <a:r>
              <a:rPr lang="en-US" altLang="he-IL" sz="2000" baseline="-25000" smtClean="0"/>
              <a:t>1</a:t>
            </a:r>
            <a:r>
              <a:rPr lang="en-US" altLang="he-IL" sz="2000" smtClean="0"/>
              <a:t> + 2c</a:t>
            </a:r>
            <a:r>
              <a:rPr lang="en-US" altLang="he-IL" sz="2000" baseline="-25000" smtClean="0"/>
              <a:t>2</a:t>
            </a:r>
            <a:r>
              <a:rPr lang="en-US" altLang="he-IL" sz="2000" smtClean="0"/>
              <a:t> ~16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There is no lower bound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B6EF316-A4A1-481E-8960-99D838355467}" type="slidenum">
              <a:rPr lang="he-IL" altLang="en-US" sz="1400">
                <a:solidFill>
                  <a:schemeClr val="tx1"/>
                </a:solidFill>
              </a:rPr>
              <a:pPr/>
              <a:t>51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2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The Mark Phase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73163" y="1981200"/>
            <a:ext cx="5973762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for each root v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DFS(v)</a:t>
            </a:r>
          </a:p>
          <a:p>
            <a:endParaRPr lang="en-US" altLang="en-US" sz="2400">
              <a:solidFill>
                <a:schemeClr val="tx1"/>
              </a:solidFill>
            </a:endParaRPr>
          </a:p>
          <a:p>
            <a:r>
              <a:rPr lang="en-US" altLang="en-US" sz="2400">
                <a:solidFill>
                  <a:schemeClr val="tx1"/>
                </a:solidFill>
              </a:rPr>
              <a:t>function DFS(x)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if x is a pointer and chunk x is not marked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mark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for each reference field f</a:t>
            </a:r>
            <a:r>
              <a:rPr lang="en-US" altLang="en-US" sz="2400" baseline="-25000">
                <a:solidFill>
                  <a:schemeClr val="tx1"/>
                </a:solidFill>
              </a:rPr>
              <a:t>i </a:t>
            </a:r>
            <a:r>
              <a:rPr lang="en-US" altLang="en-US" sz="2400">
                <a:solidFill>
                  <a:schemeClr val="tx1"/>
                </a:solidFill>
              </a:rPr>
              <a:t>of chunk x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DFS(x.f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348F465-5608-449B-BF39-2EE8AD6E92F0}" type="slidenum">
              <a:rPr lang="he-IL" altLang="en-US" sz="1400">
                <a:solidFill>
                  <a:schemeClr val="tx1"/>
                </a:solidFill>
              </a:rPr>
              <a:pPr/>
              <a:t>52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Efficient implementation of Mark(DFS)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Explicit stack</a:t>
            </a:r>
          </a:p>
          <a:p>
            <a:r>
              <a:rPr lang="en-US" altLang="he-IL" smtClean="0"/>
              <a:t>Parent pointers</a:t>
            </a:r>
          </a:p>
          <a:p>
            <a:r>
              <a:rPr lang="en-US" altLang="he-IL" smtClean="0"/>
              <a:t>Pointer reversal</a:t>
            </a:r>
          </a:p>
          <a:p>
            <a:r>
              <a:rPr lang="en-US" altLang="he-IL" smtClean="0"/>
              <a:t>Other data structures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E0FD249-B34E-4E7B-A4FA-893D7EEE5162}" type="slidenum">
              <a:rPr lang="he-IL" altLang="en-US" sz="1400">
                <a:solidFill>
                  <a:schemeClr val="tx1"/>
                </a:solidFill>
              </a:rPr>
              <a:pPr/>
              <a:t>53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7363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Adding Parent Pointer</a:t>
            </a:r>
          </a:p>
        </p:txBody>
      </p:sp>
      <p:pic>
        <p:nvPicPr>
          <p:cNvPr id="440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2363" y="1751013"/>
            <a:ext cx="6897687" cy="4330700"/>
          </a:xfrm>
          <a:noFill/>
        </p:spPr>
      </p:pic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BA93A30-AA80-4F53-AFC2-31C67DD52FFF}" type="slidenum">
              <a:rPr lang="he-IL" altLang="en-US" sz="1400">
                <a:solidFill>
                  <a:schemeClr val="tx1"/>
                </a:solidFill>
              </a:rPr>
              <a:pPr/>
              <a:t>54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chemeClr val="tx1"/>
                </a:solidFill>
              </a:rPr>
              <a:t>Avoiding Parent Pointers</a:t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(Deutch-Schorr-Waite)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Depth first search can be implemented without recursion or stack</a:t>
            </a:r>
          </a:p>
          <a:p>
            <a:r>
              <a:rPr lang="en-US" altLang="en-US" sz="2800" smtClean="0"/>
              <a:t>Maintain a counter of visited children</a:t>
            </a:r>
          </a:p>
          <a:p>
            <a:r>
              <a:rPr lang="en-US" altLang="en-US" sz="2800" smtClean="0"/>
              <a:t>Observation:</a:t>
            </a:r>
          </a:p>
          <a:p>
            <a:pPr lvl="1"/>
            <a:r>
              <a:rPr lang="en-US" altLang="en-US" sz="2400" smtClean="0">
                <a:solidFill>
                  <a:srgbClr val="F02E00"/>
                </a:solidFill>
              </a:rPr>
              <a:t>The pointer link from a parent to a child is not needed when it is visited</a:t>
            </a:r>
          </a:p>
          <a:p>
            <a:pPr lvl="1"/>
            <a:r>
              <a:rPr lang="en-US" altLang="en-US" sz="2400" smtClean="0"/>
              <a:t>Temporary store pointer to the parent (instead of the field)</a:t>
            </a:r>
          </a:p>
          <a:p>
            <a:pPr lvl="1"/>
            <a:r>
              <a:rPr lang="en-US" altLang="en-US" sz="2400" smtClean="0"/>
              <a:t>Restore when the visit of child is finished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27B88C59-E2F0-4710-AC2C-30C3F13D643A}" type="slidenum">
              <a:rPr lang="he-IL" altLang="en-US" sz="1400">
                <a:solidFill>
                  <a:schemeClr val="tx1"/>
                </a:solidFill>
              </a:rPr>
              <a:pPr/>
              <a:t>55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2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Arriving at C</a:t>
            </a:r>
          </a:p>
        </p:txBody>
      </p:sp>
      <p:pic>
        <p:nvPicPr>
          <p:cNvPr id="4608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2157413"/>
            <a:ext cx="5305425" cy="3508375"/>
          </a:xfrm>
          <a:noFill/>
        </p:spPr>
      </p:pic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6AAABA4D-19BE-43BF-8258-614EABD17069}" type="slidenum">
              <a:rPr lang="he-IL" altLang="en-US" sz="1400">
                <a:solidFill>
                  <a:schemeClr val="tx1"/>
                </a:solidFill>
              </a:rPr>
              <a:pPr/>
              <a:t>56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Visiting n-pointer field D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2116138" y="1812925"/>
            <a:ext cx="576103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SET old parent pointer TO parent pointer ;</a:t>
            </a:r>
          </a:p>
          <a:p>
            <a:r>
              <a:rPr lang="en-US" altLang="en-US">
                <a:solidFill>
                  <a:schemeClr val="tx1"/>
                </a:solidFill>
              </a:rPr>
              <a:t>SET Parent pointer TO chunk pointer ; </a:t>
            </a:r>
          </a:p>
          <a:p>
            <a:r>
              <a:rPr lang="en-US" altLang="en-US">
                <a:solidFill>
                  <a:schemeClr val="tx1"/>
                </a:solidFill>
              </a:rPr>
              <a:t>SET Chunk pointer TO n-th pointer field of C;</a:t>
            </a:r>
          </a:p>
          <a:p>
            <a:r>
              <a:rPr lang="en-US" altLang="en-US">
                <a:solidFill>
                  <a:schemeClr val="tx1"/>
                </a:solidFill>
              </a:rPr>
              <a:t>SET n-th pointer field in C TO  old parent pointer; </a:t>
            </a:r>
          </a:p>
        </p:txBody>
      </p:sp>
      <p:pic>
        <p:nvPicPr>
          <p:cNvPr id="4710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0688" y="3619500"/>
            <a:ext cx="5762625" cy="2971800"/>
          </a:xfrm>
          <a:noFill/>
        </p:spPr>
      </p:pic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5921F692-13CC-44C0-93DD-4CECBF4AB595}" type="slidenum">
              <a:rPr lang="he-IL" altLang="en-US" sz="1400">
                <a:solidFill>
                  <a:schemeClr val="tx1"/>
                </a:solidFill>
              </a:rPr>
              <a:pPr/>
              <a:t>57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1775"/>
            <a:ext cx="77724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About to return from D</a:t>
            </a:r>
          </a:p>
        </p:txBody>
      </p:sp>
      <p:sp>
        <p:nvSpPr>
          <p:cNvPr id="801795" name="Text Box 3"/>
          <p:cNvSpPr txBox="1">
            <a:spLocks noChangeArrowheads="1"/>
          </p:cNvSpPr>
          <p:nvPr/>
        </p:nvSpPr>
        <p:spPr bwMode="auto">
          <a:xfrm>
            <a:off x="1987550" y="4818063"/>
            <a:ext cx="5761038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SET old parent pointer TO Parent pointer ;</a:t>
            </a:r>
          </a:p>
          <a:p>
            <a:r>
              <a:rPr lang="en-US" altLang="en-US">
                <a:solidFill>
                  <a:schemeClr val="tx1"/>
                </a:solidFill>
              </a:rPr>
              <a:t>SET Parent pointer TO n-th pointer field of C ; </a:t>
            </a:r>
          </a:p>
          <a:p>
            <a:r>
              <a:rPr lang="en-US" altLang="en-US">
                <a:solidFill>
                  <a:schemeClr val="tx1"/>
                </a:solidFill>
              </a:rPr>
              <a:t>SET n-th pointer field of C TO chunk pointer;</a:t>
            </a:r>
          </a:p>
          <a:p>
            <a:r>
              <a:rPr lang="en-US" altLang="en-US">
                <a:solidFill>
                  <a:schemeClr val="tx1"/>
                </a:solidFill>
              </a:rPr>
              <a:t>SET chunk pointer TO  old parent pointer; </a:t>
            </a:r>
          </a:p>
        </p:txBody>
      </p:sp>
      <p:pic>
        <p:nvPicPr>
          <p:cNvPr id="4813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6863" y="1487488"/>
            <a:ext cx="6010275" cy="3190875"/>
          </a:xfrm>
          <a:noFill/>
        </p:spPr>
      </p:pic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9A14894-43F7-45A9-A224-197DD39F1D1D}" type="slidenum">
              <a:rPr lang="he-IL" altLang="en-US" sz="1400">
                <a:solidFill>
                  <a:schemeClr val="tx1"/>
                </a:solidFill>
              </a:rPr>
              <a:pPr/>
              <a:t>58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Compaction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sweep phase can compact adjacent chunks</a:t>
            </a:r>
          </a:p>
          <a:p>
            <a:r>
              <a:rPr lang="en-US" altLang="en-US" smtClean="0"/>
              <a:t>Reduce fragmentation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B93F61B-EF67-49D2-AE57-CB33FD173F31}" type="slidenum">
              <a:rPr lang="he-IL" altLang="en-US" sz="1400">
                <a:solidFill>
                  <a:schemeClr val="tx1"/>
                </a:solidFill>
              </a:rPr>
              <a:pPr/>
              <a:t>59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Browser events (</a:t>
            </a:r>
            <a:r>
              <a:rPr lang="en-US" dirty="0" err="1" smtClean="0"/>
              <a:t>Javascript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&lt;script type="text/JavaScript"&gt;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    function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whichButton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(event) {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	if (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event.button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==1) {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		alert("You clicked the left mouse button!") }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	else {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			alert("You clicked the right mouse button!")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		}}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&lt;/script&gt;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&lt;body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onmousedown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="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whichButton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(event)"&gt;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&lt;/body&gt;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15000" y="1447800"/>
            <a:ext cx="2819400" cy="10160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Mouse event causes  page-defined function to be called </a:t>
            </a:r>
          </a:p>
        </p:txBody>
      </p:sp>
    </p:spTree>
    <p:extLst>
      <p:ext uri="{BB962C8B-B14F-4D97-AF65-F5344CB8AC3E}">
        <p14:creationId xmlns:p14="http://schemas.microsoft.com/office/powerpoint/2010/main" val="34700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Copying Collection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3978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800" smtClean="0"/>
              <a:t>Maintains two separate heaps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>
                <a:solidFill>
                  <a:srgbClr val="F02E00"/>
                </a:solidFill>
              </a:rPr>
              <a:t>from-space 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>
                <a:solidFill>
                  <a:srgbClr val="F02E00"/>
                </a:solidFill>
              </a:rPr>
              <a:t>to-space</a:t>
            </a:r>
          </a:p>
          <a:p>
            <a:pPr>
              <a:lnSpc>
                <a:spcPct val="80000"/>
              </a:lnSpc>
            </a:pPr>
            <a:r>
              <a:rPr lang="en-US" altLang="he-IL" sz="2800" smtClean="0"/>
              <a:t>pointer </a:t>
            </a:r>
            <a:r>
              <a:rPr lang="en-US" altLang="he-IL" sz="2800" smtClean="0">
                <a:solidFill>
                  <a:srgbClr val="F02E00"/>
                </a:solidFill>
              </a:rPr>
              <a:t>next</a:t>
            </a:r>
            <a:r>
              <a:rPr lang="en-US" altLang="he-IL" sz="2800" smtClean="0"/>
              <a:t> to the next free chunk in from-space</a:t>
            </a:r>
          </a:p>
          <a:p>
            <a:pPr>
              <a:lnSpc>
                <a:spcPct val="80000"/>
              </a:lnSpc>
            </a:pPr>
            <a:r>
              <a:rPr lang="en-US" altLang="he-IL" sz="2800" smtClean="0"/>
              <a:t>A pointer </a:t>
            </a:r>
            <a:r>
              <a:rPr lang="en-US" altLang="he-IL" sz="2800" smtClean="0">
                <a:solidFill>
                  <a:srgbClr val="F02E00"/>
                </a:solidFill>
              </a:rPr>
              <a:t>limit</a:t>
            </a:r>
            <a:r>
              <a:rPr lang="en-US" altLang="he-IL" sz="2800" smtClean="0"/>
              <a:t> to the last chunk in from-space</a:t>
            </a:r>
          </a:p>
          <a:p>
            <a:pPr>
              <a:lnSpc>
                <a:spcPct val="80000"/>
              </a:lnSpc>
            </a:pPr>
            <a:r>
              <a:rPr lang="en-US" altLang="he-IL" sz="2800" smtClean="0"/>
              <a:t>If </a:t>
            </a:r>
            <a:r>
              <a:rPr lang="en-US" altLang="he-IL" sz="2800" smtClean="0">
                <a:solidFill>
                  <a:srgbClr val="F02E00"/>
                </a:solidFill>
              </a:rPr>
              <a:t>next</a:t>
            </a:r>
            <a:r>
              <a:rPr lang="en-US" altLang="he-IL" sz="2800" smtClean="0"/>
              <a:t> = </a:t>
            </a:r>
            <a:r>
              <a:rPr lang="en-US" altLang="he-IL" sz="2800" smtClean="0">
                <a:solidFill>
                  <a:srgbClr val="F02E00"/>
                </a:solidFill>
              </a:rPr>
              <a:t>limit</a:t>
            </a:r>
            <a:r>
              <a:rPr lang="en-US" altLang="he-IL" sz="2800" smtClean="0"/>
              <a:t> copy the reachable chunks from from-space into to-space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set</a:t>
            </a:r>
            <a:r>
              <a:rPr lang="en-US" altLang="he-IL" sz="2400" smtClean="0">
                <a:solidFill>
                  <a:srgbClr val="F02E00"/>
                </a:solidFill>
              </a:rPr>
              <a:t> next </a:t>
            </a:r>
            <a:r>
              <a:rPr lang="en-US" altLang="he-IL" sz="2400" smtClean="0"/>
              <a:t>and </a:t>
            </a:r>
            <a:r>
              <a:rPr lang="en-US" altLang="he-IL" sz="2400" smtClean="0">
                <a:solidFill>
                  <a:srgbClr val="F02E00"/>
                </a:solidFill>
              </a:rPr>
              <a:t>limit</a:t>
            </a:r>
          </a:p>
          <a:p>
            <a:pPr lvl="1">
              <a:lnSpc>
                <a:spcPct val="80000"/>
              </a:lnSpc>
            </a:pPr>
            <a:r>
              <a:rPr lang="en-US" altLang="he-IL" sz="2400" smtClean="0"/>
              <a:t>Switch from-space and to-space</a:t>
            </a:r>
          </a:p>
          <a:p>
            <a:pPr>
              <a:lnSpc>
                <a:spcPct val="80000"/>
              </a:lnSpc>
            </a:pPr>
            <a:r>
              <a:rPr lang="en-US" altLang="he-IL" sz="2800" smtClean="0"/>
              <a:t>Requires type information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85838" y="5230813"/>
            <a:ext cx="3486150" cy="1349375"/>
            <a:chOff x="621" y="3295"/>
            <a:chExt cx="2196" cy="850"/>
          </a:xfrm>
        </p:grpSpPr>
        <p:sp>
          <p:nvSpPr>
            <p:cNvPr id="50190" name="Rectangle 7"/>
            <p:cNvSpPr>
              <a:spLocks noChangeArrowheads="1"/>
            </p:cNvSpPr>
            <p:nvPr/>
          </p:nvSpPr>
          <p:spPr bwMode="auto">
            <a:xfrm>
              <a:off x="621" y="3295"/>
              <a:ext cx="894" cy="8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From-space</a:t>
              </a:r>
            </a:p>
            <a:p>
              <a:pPr algn="ctr"/>
              <a:endParaRPr lang="en-US" altLang="en-US">
                <a:solidFill>
                  <a:schemeClr val="tx1"/>
                </a:solidFill>
              </a:endParaRPr>
            </a:p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0191" name="Rectangle 8"/>
            <p:cNvSpPr>
              <a:spLocks noChangeArrowheads="1"/>
            </p:cNvSpPr>
            <p:nvPr/>
          </p:nvSpPr>
          <p:spPr bwMode="auto">
            <a:xfrm>
              <a:off x="1872" y="3295"/>
              <a:ext cx="945" cy="8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To-Space</a:t>
              </a:r>
            </a:p>
            <a:p>
              <a:pPr algn="ctr"/>
              <a:endParaRPr lang="en-US" altLang="en-US">
                <a:solidFill>
                  <a:schemeClr val="tx1"/>
                </a:solidFill>
              </a:endParaRPr>
            </a:p>
            <a:p>
              <a:pPr algn="ctr"/>
              <a:endParaRPr lang="en-US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-80963" y="5746750"/>
            <a:ext cx="1069976" cy="396875"/>
            <a:chOff x="-51" y="3851"/>
            <a:chExt cx="674" cy="250"/>
          </a:xfrm>
        </p:grpSpPr>
        <p:sp>
          <p:nvSpPr>
            <p:cNvPr id="50188" name="Line 9"/>
            <p:cNvSpPr>
              <a:spLocks noChangeShapeType="1"/>
            </p:cNvSpPr>
            <p:nvPr/>
          </p:nvSpPr>
          <p:spPr bwMode="auto">
            <a:xfrm>
              <a:off x="297" y="4012"/>
              <a:ext cx="3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189" name="Text Box 12"/>
            <p:cNvSpPr txBox="1">
              <a:spLocks noChangeArrowheads="1"/>
            </p:cNvSpPr>
            <p:nvPr/>
          </p:nvSpPr>
          <p:spPr bwMode="auto">
            <a:xfrm>
              <a:off x="-51" y="3851"/>
              <a:ext cx="5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02E00"/>
                  </a:solidFill>
                </a:rPr>
                <a:t>next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-50800" y="6254750"/>
            <a:ext cx="1069975" cy="396875"/>
            <a:chOff x="-51" y="3851"/>
            <a:chExt cx="674" cy="250"/>
          </a:xfrm>
        </p:grpSpPr>
        <p:sp>
          <p:nvSpPr>
            <p:cNvPr id="50186" name="Line 15"/>
            <p:cNvSpPr>
              <a:spLocks noChangeShapeType="1"/>
            </p:cNvSpPr>
            <p:nvPr/>
          </p:nvSpPr>
          <p:spPr bwMode="auto">
            <a:xfrm>
              <a:off x="297" y="4012"/>
              <a:ext cx="3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187" name="Text Box 16"/>
            <p:cNvSpPr txBox="1">
              <a:spLocks noChangeArrowheads="1"/>
            </p:cNvSpPr>
            <p:nvPr/>
          </p:nvSpPr>
          <p:spPr bwMode="auto">
            <a:xfrm>
              <a:off x="-51" y="3851"/>
              <a:ext cx="5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rgbClr val="F02E00"/>
                  </a:solidFill>
                </a:rPr>
                <a:t>limit</a:t>
              </a:r>
            </a:p>
          </p:txBody>
        </p:sp>
      </p:grpSp>
      <p:sp>
        <p:nvSpPr>
          <p:cNvPr id="708625" name="Text Box 17"/>
          <p:cNvSpPr txBox="1">
            <a:spLocks noChangeArrowheads="1"/>
          </p:cNvSpPr>
          <p:nvPr/>
        </p:nvSpPr>
        <p:spPr bwMode="auto">
          <a:xfrm>
            <a:off x="1011238" y="5243513"/>
            <a:ext cx="1319212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08626" name="Text Box 18"/>
          <p:cNvSpPr txBox="1">
            <a:spLocks noChangeArrowheads="1"/>
          </p:cNvSpPr>
          <p:nvPr/>
        </p:nvSpPr>
        <p:spPr bwMode="auto">
          <a:xfrm>
            <a:off x="1030288" y="6140450"/>
            <a:ext cx="1319212" cy="3968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018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3CBBAE5-918B-4878-956B-1B6797C87E01}" type="slidenum">
              <a:rPr lang="he-IL" altLang="en-US" sz="1400">
                <a:solidFill>
                  <a:schemeClr val="tx1"/>
                </a:solidFill>
              </a:rPr>
              <a:pPr/>
              <a:t>60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774 0.00625 L 0.21285 0.0034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08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21181 -0.0900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08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11" grpId="0" build="p" autoUpdateAnimBg="0"/>
      <p:bldP spid="708625" grpId="0" animBg="1"/>
      <p:bldP spid="708625" grpId="1" animBg="1"/>
      <p:bldP spid="708625" grpId="2" animBg="1"/>
      <p:bldP spid="708626" grpId="0" animBg="1"/>
      <p:bldP spid="708626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43000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Breadth-first Copying Garbage Collection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173163" y="1214438"/>
            <a:ext cx="7070725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next := beginning of to-space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scan := next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for each root r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r := Forward(r)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while scan &lt; next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for each reference field 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of chunk at scan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scan.f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:= Forward(scan.f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scan := scan + size of chunk at scan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980770C-1FDF-4CD5-9C5A-1D39FA3458D1}" type="slidenum">
              <a:rPr lang="he-IL" altLang="en-US" sz="1400">
                <a:solidFill>
                  <a:schemeClr val="tx1"/>
                </a:solidFill>
              </a:rPr>
              <a:pPr/>
              <a:t>61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The Forwarding Procedure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73163" y="1214438"/>
            <a:ext cx="7070725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function  Forward(p)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if p points to from-space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then if p.f</a:t>
            </a:r>
            <a:r>
              <a:rPr lang="en-US" altLang="en-US" sz="2400" baseline="-25000">
                <a:solidFill>
                  <a:schemeClr val="tx1"/>
                </a:solidFill>
              </a:rPr>
              <a:t>1 </a:t>
            </a:r>
            <a:r>
              <a:rPr lang="en-US" altLang="en-US" sz="2400">
                <a:solidFill>
                  <a:schemeClr val="tx1"/>
                </a:solidFill>
              </a:rPr>
              <a:t>points to to-space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return p.f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else for each reference field 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of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    	 next.f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:= p.f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     p.f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  <a:r>
              <a:rPr lang="en-US" altLang="en-US" sz="2400">
                <a:solidFill>
                  <a:schemeClr val="tx1"/>
                </a:solidFill>
              </a:rPr>
              <a:t> := next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     next := next size of chunk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         return p.f</a:t>
            </a:r>
            <a:r>
              <a:rPr lang="en-US" altLang="en-US" sz="2400" baseline="-25000">
                <a:solidFill>
                  <a:schemeClr val="tx1"/>
                </a:solidFill>
              </a:rPr>
              <a:t>1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       else return p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5676E86-558F-43A9-9BDC-9F3B1514D61C}" type="slidenum">
              <a:rPr lang="he-IL" altLang="en-US" sz="1400">
                <a:solidFill>
                  <a:schemeClr val="tx1"/>
                </a:solidFill>
              </a:rPr>
              <a:pPr/>
              <a:t>62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A Simple Example </a:t>
            </a:r>
          </a:p>
        </p:txBody>
      </p:sp>
      <p:sp>
        <p:nvSpPr>
          <p:cNvPr id="532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653DAB9-7269-4024-9091-1FC5B2153ABC}" type="slidenum">
              <a:rPr lang="he-IL" altLang="en-US" sz="1400">
                <a:solidFill>
                  <a:schemeClr val="tx1"/>
                </a:solidFill>
              </a:rPr>
              <a:pPr/>
              <a:t>63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2933700" y="1876425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300163" y="18764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1300163" y="2247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1300163" y="2628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1300163" y="37528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1300163" y="4124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258" name="Rectangle 9"/>
          <p:cNvSpPr>
            <a:spLocks noChangeArrowheads="1"/>
          </p:cNvSpPr>
          <p:nvPr/>
        </p:nvSpPr>
        <p:spPr bwMode="auto">
          <a:xfrm>
            <a:off x="1300163" y="4505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3259" name="TextBox 10"/>
          <p:cNvSpPr txBox="1">
            <a:spLocks noChangeArrowheads="1"/>
          </p:cNvSpPr>
          <p:nvPr/>
        </p:nvSpPr>
        <p:spPr bwMode="auto">
          <a:xfrm>
            <a:off x="449263" y="37322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3260" name="TextBox 16"/>
          <p:cNvSpPr txBox="1">
            <a:spLocks noChangeArrowheads="1"/>
          </p:cNvSpPr>
          <p:nvPr/>
        </p:nvSpPr>
        <p:spPr bwMode="auto">
          <a:xfrm>
            <a:off x="476250" y="18653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3261" name="Straight Arrow Connector 20"/>
          <p:cNvCxnSpPr>
            <a:cxnSpLocks noChangeShapeType="1"/>
            <a:stCxn id="53252" idx="1"/>
            <a:endCxn id="53253" idx="3"/>
          </p:cNvCxnSpPr>
          <p:nvPr/>
        </p:nvCxnSpPr>
        <p:spPr bwMode="auto">
          <a:xfrm flipH="1" flipV="1">
            <a:off x="2014538" y="2076450"/>
            <a:ext cx="9191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2" name="Curved Connector 22"/>
          <p:cNvCxnSpPr>
            <a:cxnSpLocks noChangeShapeType="1"/>
            <a:stCxn id="53258" idx="3"/>
            <a:endCxn id="53253" idx="3"/>
          </p:cNvCxnSpPr>
          <p:nvPr/>
        </p:nvCxnSpPr>
        <p:spPr bwMode="auto">
          <a:xfrm flipV="1">
            <a:off x="2014538" y="2076450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3" name="TextBox 23"/>
          <p:cNvSpPr txBox="1">
            <a:spLocks noChangeArrowheads="1"/>
          </p:cNvSpPr>
          <p:nvPr/>
        </p:nvSpPr>
        <p:spPr bwMode="auto">
          <a:xfrm>
            <a:off x="989013" y="1338263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3264" name="TextBox 24"/>
          <p:cNvSpPr txBox="1">
            <a:spLocks noChangeArrowheads="1"/>
          </p:cNvSpPr>
          <p:nvPr/>
        </p:nvSpPr>
        <p:spPr bwMode="auto">
          <a:xfrm>
            <a:off x="5851525" y="1654175"/>
            <a:ext cx="21621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struct DL{</a:t>
            </a:r>
          </a:p>
          <a:p>
            <a:r>
              <a:rPr lang="en-US" altLang="en-US">
                <a:solidFill>
                  <a:schemeClr val="tx1"/>
                </a:solidFill>
              </a:rPr>
              <a:t>    int data;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struct DL* f;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struct DL *b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}</a:t>
            </a:r>
          </a:p>
        </p:txBody>
      </p:sp>
      <p:sp>
        <p:nvSpPr>
          <p:cNvPr id="53265" name="TextBox 25"/>
          <p:cNvSpPr txBox="1">
            <a:spLocks noChangeArrowheads="1"/>
          </p:cNvSpPr>
          <p:nvPr/>
        </p:nvSpPr>
        <p:spPr bwMode="auto">
          <a:xfrm>
            <a:off x="1304925" y="3159125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3266" name="TextBox 26"/>
          <p:cNvSpPr txBox="1">
            <a:spLocks noChangeArrowheads="1"/>
          </p:cNvSpPr>
          <p:nvPr/>
        </p:nvSpPr>
        <p:spPr bwMode="auto">
          <a:xfrm>
            <a:off x="2346325" y="2895600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3267" name="TextBox 27"/>
          <p:cNvSpPr txBox="1">
            <a:spLocks noChangeArrowheads="1"/>
          </p:cNvSpPr>
          <p:nvPr/>
        </p:nvSpPr>
        <p:spPr bwMode="auto">
          <a:xfrm>
            <a:off x="2613025" y="1341438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cxnSp>
        <p:nvCxnSpPr>
          <p:cNvPr id="53268" name="Curved Connector 28"/>
          <p:cNvCxnSpPr>
            <a:cxnSpLocks noChangeShapeType="1"/>
            <a:stCxn id="53254" idx="1"/>
            <a:endCxn id="53256" idx="1"/>
          </p:cNvCxnSpPr>
          <p:nvPr/>
        </p:nvCxnSpPr>
        <p:spPr bwMode="auto">
          <a:xfrm rot="10800000" flipV="1">
            <a:off x="1300163" y="2447925"/>
            <a:ext cx="12700" cy="150495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Before Forward(f400)</a:t>
            </a:r>
          </a:p>
        </p:txBody>
      </p:sp>
      <p:sp>
        <p:nvSpPr>
          <p:cNvPr id="542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72A8640-55B3-4303-AF97-FCABF49C3407}" type="slidenum">
              <a:rPr lang="he-IL" altLang="en-US" sz="1400">
                <a:solidFill>
                  <a:schemeClr val="tx1"/>
                </a:solidFill>
              </a:rPr>
              <a:pPr/>
              <a:t>64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2933700" y="1876425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1300163" y="18764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1300163" y="2247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4279" name="Rectangle 6"/>
          <p:cNvSpPr>
            <a:spLocks noChangeArrowheads="1"/>
          </p:cNvSpPr>
          <p:nvPr/>
        </p:nvSpPr>
        <p:spPr bwMode="auto">
          <a:xfrm>
            <a:off x="1300163" y="2628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1300163" y="37528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1300163" y="4124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1300163" y="4505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4283" name="TextBox 10"/>
          <p:cNvSpPr txBox="1">
            <a:spLocks noChangeArrowheads="1"/>
          </p:cNvSpPr>
          <p:nvPr/>
        </p:nvSpPr>
        <p:spPr bwMode="auto">
          <a:xfrm>
            <a:off x="449263" y="37322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4284" name="TextBox 16"/>
          <p:cNvSpPr txBox="1">
            <a:spLocks noChangeArrowheads="1"/>
          </p:cNvSpPr>
          <p:nvPr/>
        </p:nvSpPr>
        <p:spPr bwMode="auto">
          <a:xfrm>
            <a:off x="476250" y="18653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4285" name="Straight Arrow Connector 20"/>
          <p:cNvCxnSpPr>
            <a:cxnSpLocks noChangeShapeType="1"/>
            <a:stCxn id="54276" idx="1"/>
            <a:endCxn id="54277" idx="3"/>
          </p:cNvCxnSpPr>
          <p:nvPr/>
        </p:nvCxnSpPr>
        <p:spPr bwMode="auto">
          <a:xfrm flipH="1" flipV="1">
            <a:off x="2014538" y="2076450"/>
            <a:ext cx="9191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86" name="Curved Connector 22"/>
          <p:cNvCxnSpPr>
            <a:cxnSpLocks noChangeShapeType="1"/>
            <a:stCxn id="54282" idx="3"/>
            <a:endCxn id="54277" idx="3"/>
          </p:cNvCxnSpPr>
          <p:nvPr/>
        </p:nvCxnSpPr>
        <p:spPr bwMode="auto">
          <a:xfrm flipV="1">
            <a:off x="2014538" y="2076450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7" name="TextBox 23"/>
          <p:cNvSpPr txBox="1">
            <a:spLocks noChangeArrowheads="1"/>
          </p:cNvSpPr>
          <p:nvPr/>
        </p:nvSpPr>
        <p:spPr bwMode="auto">
          <a:xfrm>
            <a:off x="989013" y="1338263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4288" name="TextBox 25"/>
          <p:cNvSpPr txBox="1">
            <a:spLocks noChangeArrowheads="1"/>
          </p:cNvSpPr>
          <p:nvPr/>
        </p:nvSpPr>
        <p:spPr bwMode="auto">
          <a:xfrm>
            <a:off x="1304925" y="3159125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4289" name="TextBox 26"/>
          <p:cNvSpPr txBox="1">
            <a:spLocks noChangeArrowheads="1"/>
          </p:cNvSpPr>
          <p:nvPr/>
        </p:nvSpPr>
        <p:spPr bwMode="auto">
          <a:xfrm>
            <a:off x="2346325" y="2895600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4290" name="TextBox 27"/>
          <p:cNvSpPr txBox="1">
            <a:spLocks noChangeArrowheads="1"/>
          </p:cNvSpPr>
          <p:nvPr/>
        </p:nvSpPr>
        <p:spPr bwMode="auto">
          <a:xfrm>
            <a:off x="2613025" y="1341438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cxnSp>
        <p:nvCxnSpPr>
          <p:cNvPr id="54291" name="Curved Connector 28"/>
          <p:cNvCxnSpPr>
            <a:cxnSpLocks noChangeShapeType="1"/>
            <a:stCxn id="54278" idx="1"/>
            <a:endCxn id="54280" idx="1"/>
          </p:cNvCxnSpPr>
          <p:nvPr/>
        </p:nvCxnSpPr>
        <p:spPr bwMode="auto">
          <a:xfrm rot="10800000" flipV="1">
            <a:off x="1300163" y="2447925"/>
            <a:ext cx="12700" cy="150495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2" name="TextBox 21"/>
          <p:cNvSpPr txBox="1">
            <a:spLocks noChangeArrowheads="1"/>
          </p:cNvSpPr>
          <p:nvPr/>
        </p:nvSpPr>
        <p:spPr bwMode="auto">
          <a:xfrm>
            <a:off x="4773613" y="1341438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4293" name="TextBox 24"/>
          <p:cNvSpPr txBox="1">
            <a:spLocks noChangeArrowheads="1"/>
          </p:cNvSpPr>
          <p:nvPr/>
        </p:nvSpPr>
        <p:spPr bwMode="auto">
          <a:xfrm>
            <a:off x="5205413" y="1824038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4294" name="Text Box 93"/>
          <p:cNvSpPr txBox="1">
            <a:spLocks noChangeArrowheads="1"/>
          </p:cNvSpPr>
          <p:nvPr/>
        </p:nvSpPr>
        <p:spPr bwMode="auto">
          <a:xfrm>
            <a:off x="6080125" y="1898650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sp>
        <p:nvSpPr>
          <p:cNvPr id="54295" name="Text Box 92"/>
          <p:cNvSpPr txBox="1">
            <a:spLocks noChangeArrowheads="1"/>
          </p:cNvSpPr>
          <p:nvPr/>
        </p:nvSpPr>
        <p:spPr bwMode="auto">
          <a:xfrm>
            <a:off x="6037263" y="1582738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cxnSp>
        <p:nvCxnSpPr>
          <p:cNvPr id="54296" name="AutoShape 95"/>
          <p:cNvCxnSpPr>
            <a:cxnSpLocks noChangeShapeType="1"/>
          </p:cNvCxnSpPr>
          <p:nvPr/>
        </p:nvCxnSpPr>
        <p:spPr bwMode="auto">
          <a:xfrm flipH="1">
            <a:off x="5772150" y="1803400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97" name="AutoShape 96"/>
          <p:cNvCxnSpPr>
            <a:cxnSpLocks noChangeShapeType="1"/>
            <a:stCxn id="54294" idx="1"/>
          </p:cNvCxnSpPr>
          <p:nvPr/>
        </p:nvCxnSpPr>
        <p:spPr bwMode="auto">
          <a:xfrm flipH="1" flipV="1">
            <a:off x="5724525" y="2009775"/>
            <a:ext cx="355600" cy="873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After Forward(f400) </a:t>
            </a:r>
            <a:br>
              <a:rPr lang="en-US" altLang="en-US" sz="3600" smtClean="0"/>
            </a:br>
            <a:r>
              <a:rPr lang="en-US" altLang="en-US" sz="3600" smtClean="0"/>
              <a:t>before Forward(f800)</a:t>
            </a:r>
          </a:p>
        </p:txBody>
      </p:sp>
      <p:sp>
        <p:nvSpPr>
          <p:cNvPr id="5529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2BF6168-75D9-4BCD-8989-9570F08C1BCA}" type="slidenum">
              <a:rPr lang="he-IL" altLang="en-US" sz="1400">
                <a:solidFill>
                  <a:schemeClr val="tx1"/>
                </a:solidFill>
              </a:rPr>
              <a:pPr/>
              <a:t>65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2933700" y="2230438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1300163" y="22304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1300163" y="26019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1300163" y="29829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1300163" y="41068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5305" name="Rectangle 8"/>
          <p:cNvSpPr>
            <a:spLocks noChangeArrowheads="1"/>
          </p:cNvSpPr>
          <p:nvPr/>
        </p:nvSpPr>
        <p:spPr bwMode="auto">
          <a:xfrm>
            <a:off x="1300163" y="44783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06" name="Rectangle 9"/>
          <p:cNvSpPr>
            <a:spLocks noChangeArrowheads="1"/>
          </p:cNvSpPr>
          <p:nvPr/>
        </p:nvSpPr>
        <p:spPr bwMode="auto">
          <a:xfrm>
            <a:off x="1300163" y="48593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5307" name="TextBox 10"/>
          <p:cNvSpPr txBox="1">
            <a:spLocks noChangeArrowheads="1"/>
          </p:cNvSpPr>
          <p:nvPr/>
        </p:nvSpPr>
        <p:spPr bwMode="auto">
          <a:xfrm>
            <a:off x="449263" y="408622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5308" name="TextBox 16"/>
          <p:cNvSpPr txBox="1">
            <a:spLocks noChangeArrowheads="1"/>
          </p:cNvSpPr>
          <p:nvPr/>
        </p:nvSpPr>
        <p:spPr bwMode="auto">
          <a:xfrm>
            <a:off x="476250" y="221932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5309" name="Curved Connector 22"/>
          <p:cNvCxnSpPr>
            <a:cxnSpLocks noChangeShapeType="1"/>
            <a:stCxn id="55306" idx="3"/>
            <a:endCxn id="55301" idx="3"/>
          </p:cNvCxnSpPr>
          <p:nvPr/>
        </p:nvCxnSpPr>
        <p:spPr bwMode="auto">
          <a:xfrm flipV="1">
            <a:off x="2014538" y="2430463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989013" y="1692275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5311" name="TextBox 26"/>
          <p:cNvSpPr txBox="1">
            <a:spLocks noChangeArrowheads="1"/>
          </p:cNvSpPr>
          <p:nvPr/>
        </p:nvSpPr>
        <p:spPr bwMode="auto">
          <a:xfrm>
            <a:off x="2322513" y="324961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5312" name="TextBox 27"/>
          <p:cNvSpPr txBox="1">
            <a:spLocks noChangeArrowheads="1"/>
          </p:cNvSpPr>
          <p:nvPr/>
        </p:nvSpPr>
        <p:spPr bwMode="auto">
          <a:xfrm>
            <a:off x="2613025" y="1695450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5313" name="TextBox 21"/>
          <p:cNvSpPr txBox="1">
            <a:spLocks noChangeArrowheads="1"/>
          </p:cNvSpPr>
          <p:nvPr/>
        </p:nvSpPr>
        <p:spPr bwMode="auto">
          <a:xfrm>
            <a:off x="4773613" y="16954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5314" name="TextBox 24"/>
          <p:cNvSpPr txBox="1">
            <a:spLocks noChangeArrowheads="1"/>
          </p:cNvSpPr>
          <p:nvPr/>
        </p:nvSpPr>
        <p:spPr bwMode="auto">
          <a:xfrm>
            <a:off x="5808663" y="2230438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5315" name="Rectangle 28"/>
          <p:cNvSpPr>
            <a:spLocks noChangeArrowheads="1"/>
          </p:cNvSpPr>
          <p:nvPr/>
        </p:nvSpPr>
        <p:spPr bwMode="auto">
          <a:xfrm>
            <a:off x="5018088" y="22336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5316" name="Rectangle 29"/>
          <p:cNvSpPr>
            <a:spLocks noChangeArrowheads="1"/>
          </p:cNvSpPr>
          <p:nvPr/>
        </p:nvSpPr>
        <p:spPr bwMode="auto">
          <a:xfrm>
            <a:off x="5018088" y="26050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5317" name="Rectangle 30"/>
          <p:cNvSpPr>
            <a:spLocks noChangeArrowheads="1"/>
          </p:cNvSpPr>
          <p:nvPr/>
        </p:nvSpPr>
        <p:spPr bwMode="auto">
          <a:xfrm>
            <a:off x="5018088" y="29860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55318" name="Straight Arrow Connector 32"/>
          <p:cNvCxnSpPr>
            <a:cxnSpLocks noChangeShapeType="1"/>
            <a:stCxn id="55302" idx="3"/>
            <a:endCxn id="55315" idx="1"/>
          </p:cNvCxnSpPr>
          <p:nvPr/>
        </p:nvCxnSpPr>
        <p:spPr bwMode="auto">
          <a:xfrm flipV="1">
            <a:off x="2014538" y="2433638"/>
            <a:ext cx="3003550" cy="3683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19" name="Straight Arrow Connector 34"/>
          <p:cNvCxnSpPr>
            <a:cxnSpLocks noChangeShapeType="1"/>
            <a:stCxn id="55300" idx="3"/>
          </p:cNvCxnSpPr>
          <p:nvPr/>
        </p:nvCxnSpPr>
        <p:spPr bwMode="auto">
          <a:xfrm flipV="1">
            <a:off x="3806825" y="2424113"/>
            <a:ext cx="1289050" cy="635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20" name="Text Box 92"/>
          <p:cNvSpPr txBox="1">
            <a:spLocks noChangeArrowheads="1"/>
          </p:cNvSpPr>
          <p:nvPr/>
        </p:nvSpPr>
        <p:spPr bwMode="auto">
          <a:xfrm>
            <a:off x="6037263" y="1936750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55321" name="Text Box 93"/>
          <p:cNvSpPr txBox="1">
            <a:spLocks noChangeArrowheads="1"/>
          </p:cNvSpPr>
          <p:nvPr/>
        </p:nvSpPr>
        <p:spPr bwMode="auto">
          <a:xfrm>
            <a:off x="6080125" y="3395663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55322" name="AutoShape 95"/>
          <p:cNvCxnSpPr>
            <a:cxnSpLocks noChangeShapeType="1"/>
          </p:cNvCxnSpPr>
          <p:nvPr/>
        </p:nvCxnSpPr>
        <p:spPr bwMode="auto">
          <a:xfrm flipH="1">
            <a:off x="5772150" y="2157413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3" name="AutoShape 96"/>
          <p:cNvCxnSpPr>
            <a:cxnSpLocks noChangeShapeType="1"/>
            <a:stCxn id="55321" idx="1"/>
          </p:cNvCxnSpPr>
          <p:nvPr/>
        </p:nvCxnSpPr>
        <p:spPr bwMode="auto">
          <a:xfrm flipH="1" flipV="1">
            <a:off x="5724525" y="3506788"/>
            <a:ext cx="355600" cy="873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324" name="Straight Arrow Connector 43"/>
          <p:cNvCxnSpPr>
            <a:cxnSpLocks noChangeShapeType="1"/>
            <a:stCxn id="55316" idx="1"/>
          </p:cNvCxnSpPr>
          <p:nvPr/>
        </p:nvCxnSpPr>
        <p:spPr bwMode="auto">
          <a:xfrm flipH="1">
            <a:off x="1995488" y="2805113"/>
            <a:ext cx="3022600" cy="13319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25" name="TextBox 44"/>
          <p:cNvSpPr txBox="1">
            <a:spLocks noChangeArrowheads="1"/>
          </p:cNvSpPr>
          <p:nvPr/>
        </p:nvSpPr>
        <p:spPr bwMode="auto">
          <a:xfrm>
            <a:off x="3144838" y="3216275"/>
            <a:ext cx="374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5326" name="TextBox 48"/>
          <p:cNvSpPr txBox="1">
            <a:spLocks noChangeArrowheads="1"/>
          </p:cNvSpPr>
          <p:nvPr/>
        </p:nvSpPr>
        <p:spPr bwMode="auto">
          <a:xfrm>
            <a:off x="2735263" y="2632075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After Forward(f800) </a:t>
            </a:r>
            <a:br>
              <a:rPr lang="en-US" altLang="en-US" sz="3600" smtClean="0"/>
            </a:br>
            <a:r>
              <a:rPr lang="en-US" altLang="en-US" sz="3600" smtClean="0"/>
              <a:t>Before Forward(0)</a:t>
            </a:r>
          </a:p>
        </p:txBody>
      </p:sp>
      <p:sp>
        <p:nvSpPr>
          <p:cNvPr id="563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1AF4AAA-9425-4293-BCC5-FA1FBCC428F0}" type="slidenum">
              <a:rPr lang="he-IL" altLang="en-US" sz="1400">
                <a:solidFill>
                  <a:schemeClr val="tx1"/>
                </a:solidFill>
              </a:rPr>
              <a:pPr/>
              <a:t>66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2933700" y="2116138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1300163" y="21161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300163" y="24876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1300163" y="28686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1300163" y="39925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1300163" y="43640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t612</a:t>
            </a:r>
          </a:p>
        </p:txBody>
      </p:sp>
      <p:sp>
        <p:nvSpPr>
          <p:cNvPr id="56330" name="Rectangle 9"/>
          <p:cNvSpPr>
            <a:spLocks noChangeArrowheads="1"/>
          </p:cNvSpPr>
          <p:nvPr/>
        </p:nvSpPr>
        <p:spPr bwMode="auto">
          <a:xfrm>
            <a:off x="1300163" y="47450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6331" name="TextBox 10"/>
          <p:cNvSpPr txBox="1">
            <a:spLocks noChangeArrowheads="1"/>
          </p:cNvSpPr>
          <p:nvPr/>
        </p:nvSpPr>
        <p:spPr bwMode="auto">
          <a:xfrm>
            <a:off x="449263" y="397192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6332" name="TextBox 16"/>
          <p:cNvSpPr txBox="1">
            <a:spLocks noChangeArrowheads="1"/>
          </p:cNvSpPr>
          <p:nvPr/>
        </p:nvSpPr>
        <p:spPr bwMode="auto">
          <a:xfrm>
            <a:off x="476250" y="210502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6333" name="Curved Connector 22"/>
          <p:cNvCxnSpPr>
            <a:cxnSpLocks noChangeShapeType="1"/>
            <a:stCxn id="56330" idx="3"/>
            <a:endCxn id="56325" idx="3"/>
          </p:cNvCxnSpPr>
          <p:nvPr/>
        </p:nvCxnSpPr>
        <p:spPr bwMode="auto">
          <a:xfrm flipV="1">
            <a:off x="2014538" y="2316163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4" name="TextBox 23"/>
          <p:cNvSpPr txBox="1">
            <a:spLocks noChangeArrowheads="1"/>
          </p:cNvSpPr>
          <p:nvPr/>
        </p:nvSpPr>
        <p:spPr bwMode="auto">
          <a:xfrm>
            <a:off x="989013" y="1577975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6335" name="TextBox 26"/>
          <p:cNvSpPr txBox="1">
            <a:spLocks noChangeArrowheads="1"/>
          </p:cNvSpPr>
          <p:nvPr/>
        </p:nvSpPr>
        <p:spPr bwMode="auto">
          <a:xfrm>
            <a:off x="2322513" y="313531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6336" name="TextBox 27"/>
          <p:cNvSpPr txBox="1">
            <a:spLocks noChangeArrowheads="1"/>
          </p:cNvSpPr>
          <p:nvPr/>
        </p:nvSpPr>
        <p:spPr bwMode="auto">
          <a:xfrm>
            <a:off x="2613025" y="1581150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6337" name="TextBox 21"/>
          <p:cNvSpPr txBox="1">
            <a:spLocks noChangeArrowheads="1"/>
          </p:cNvSpPr>
          <p:nvPr/>
        </p:nvSpPr>
        <p:spPr bwMode="auto">
          <a:xfrm>
            <a:off x="4773613" y="15811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6338" name="TextBox 24"/>
          <p:cNvSpPr txBox="1">
            <a:spLocks noChangeArrowheads="1"/>
          </p:cNvSpPr>
          <p:nvPr/>
        </p:nvSpPr>
        <p:spPr bwMode="auto">
          <a:xfrm>
            <a:off x="5776913" y="2022475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6339" name="Rectangle 28"/>
          <p:cNvSpPr>
            <a:spLocks noChangeArrowheads="1"/>
          </p:cNvSpPr>
          <p:nvPr/>
        </p:nvSpPr>
        <p:spPr bwMode="auto">
          <a:xfrm>
            <a:off x="5018088" y="21193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6340" name="Rectangle 29"/>
          <p:cNvSpPr>
            <a:spLocks noChangeArrowheads="1"/>
          </p:cNvSpPr>
          <p:nvPr/>
        </p:nvSpPr>
        <p:spPr bwMode="auto">
          <a:xfrm>
            <a:off x="5018088" y="24907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6341" name="Rectangle 30"/>
          <p:cNvSpPr>
            <a:spLocks noChangeArrowheads="1"/>
          </p:cNvSpPr>
          <p:nvPr/>
        </p:nvSpPr>
        <p:spPr bwMode="auto">
          <a:xfrm>
            <a:off x="5018088" y="28717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56342" name="Straight Arrow Connector 32"/>
          <p:cNvCxnSpPr>
            <a:cxnSpLocks noChangeShapeType="1"/>
            <a:stCxn id="56326" idx="3"/>
            <a:endCxn id="56339" idx="1"/>
          </p:cNvCxnSpPr>
          <p:nvPr/>
        </p:nvCxnSpPr>
        <p:spPr bwMode="auto">
          <a:xfrm flipV="1">
            <a:off x="2014538" y="2319338"/>
            <a:ext cx="3003550" cy="3683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3" name="Straight Arrow Connector 34"/>
          <p:cNvCxnSpPr>
            <a:cxnSpLocks noChangeShapeType="1"/>
            <a:stCxn id="56324" idx="3"/>
          </p:cNvCxnSpPr>
          <p:nvPr/>
        </p:nvCxnSpPr>
        <p:spPr bwMode="auto">
          <a:xfrm flipV="1">
            <a:off x="3806825" y="2309813"/>
            <a:ext cx="1289050" cy="63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4" name="Text Box 92"/>
          <p:cNvSpPr txBox="1">
            <a:spLocks noChangeArrowheads="1"/>
          </p:cNvSpPr>
          <p:nvPr/>
        </p:nvSpPr>
        <p:spPr bwMode="auto">
          <a:xfrm>
            <a:off x="6037263" y="1879600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56345" name="Text Box 93"/>
          <p:cNvSpPr txBox="1">
            <a:spLocks noChangeArrowheads="1"/>
          </p:cNvSpPr>
          <p:nvPr/>
        </p:nvSpPr>
        <p:spPr bwMode="auto">
          <a:xfrm>
            <a:off x="6080125" y="4413250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56346" name="AutoShape 95"/>
          <p:cNvCxnSpPr>
            <a:cxnSpLocks noChangeShapeType="1"/>
          </p:cNvCxnSpPr>
          <p:nvPr/>
        </p:nvCxnSpPr>
        <p:spPr bwMode="auto">
          <a:xfrm flipH="1">
            <a:off x="5772150" y="2100263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47" name="AutoShape 96"/>
          <p:cNvCxnSpPr>
            <a:cxnSpLocks noChangeShapeType="1"/>
            <a:stCxn id="56345" idx="1"/>
          </p:cNvCxnSpPr>
          <p:nvPr/>
        </p:nvCxnSpPr>
        <p:spPr bwMode="auto">
          <a:xfrm flipH="1" flipV="1">
            <a:off x="5724525" y="4524375"/>
            <a:ext cx="355600" cy="873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8" name="TextBox 48"/>
          <p:cNvSpPr txBox="1">
            <a:spLocks noChangeArrowheads="1"/>
          </p:cNvSpPr>
          <p:nvPr/>
        </p:nvSpPr>
        <p:spPr bwMode="auto">
          <a:xfrm>
            <a:off x="2662238" y="211296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6349" name="Rectangle 7"/>
          <p:cNvSpPr>
            <a:spLocks noChangeArrowheads="1"/>
          </p:cNvSpPr>
          <p:nvPr/>
        </p:nvSpPr>
        <p:spPr bwMode="auto">
          <a:xfrm>
            <a:off x="5027613" y="33035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6350" name="Rectangle 8"/>
          <p:cNvSpPr>
            <a:spLocks noChangeArrowheads="1"/>
          </p:cNvSpPr>
          <p:nvPr/>
        </p:nvSpPr>
        <p:spPr bwMode="auto">
          <a:xfrm>
            <a:off x="5027613" y="36750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351" name="Rectangle 9"/>
          <p:cNvSpPr>
            <a:spLocks noChangeArrowheads="1"/>
          </p:cNvSpPr>
          <p:nvPr/>
        </p:nvSpPr>
        <p:spPr bwMode="auto">
          <a:xfrm>
            <a:off x="5027613" y="40560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6352" name="TextBox 24"/>
          <p:cNvSpPr txBox="1">
            <a:spLocks noChangeArrowheads="1"/>
          </p:cNvSpPr>
          <p:nvPr/>
        </p:nvSpPr>
        <p:spPr bwMode="auto">
          <a:xfrm>
            <a:off x="5826125" y="32242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cxnSp>
        <p:nvCxnSpPr>
          <p:cNvPr id="56353" name="Straight Arrow Connector 35"/>
          <p:cNvCxnSpPr>
            <a:cxnSpLocks noChangeShapeType="1"/>
            <a:stCxn id="56329" idx="3"/>
            <a:endCxn id="56349" idx="1"/>
          </p:cNvCxnSpPr>
          <p:nvPr/>
        </p:nvCxnSpPr>
        <p:spPr bwMode="auto">
          <a:xfrm flipV="1">
            <a:off x="2014538" y="3503613"/>
            <a:ext cx="3013075" cy="10604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54" name="Straight Arrow Connector 37"/>
          <p:cNvCxnSpPr>
            <a:cxnSpLocks noChangeShapeType="1"/>
          </p:cNvCxnSpPr>
          <p:nvPr/>
        </p:nvCxnSpPr>
        <p:spPr bwMode="auto">
          <a:xfrm flipH="1" flipV="1">
            <a:off x="1931988" y="2193925"/>
            <a:ext cx="3032125" cy="2082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55" name="TextBox 26"/>
          <p:cNvSpPr txBox="1">
            <a:spLocks noChangeArrowheads="1"/>
          </p:cNvSpPr>
          <p:nvPr/>
        </p:nvSpPr>
        <p:spPr bwMode="auto">
          <a:xfrm>
            <a:off x="3389313" y="2933700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56356" name="Group 42"/>
          <p:cNvGrpSpPr>
            <a:grpSpLocks/>
          </p:cNvGrpSpPr>
          <p:nvPr/>
        </p:nvGrpSpPr>
        <p:grpSpPr bwMode="auto">
          <a:xfrm>
            <a:off x="5732463" y="2700338"/>
            <a:ext cx="541337" cy="812800"/>
            <a:chOff x="5732463" y="2461488"/>
            <a:chExt cx="541653" cy="812504"/>
          </a:xfrm>
        </p:grpSpPr>
        <p:cxnSp>
          <p:nvCxnSpPr>
            <p:cNvPr id="56357" name="Curved Connector 40"/>
            <p:cNvCxnSpPr>
              <a:cxnSpLocks noChangeShapeType="1"/>
              <a:stCxn id="56340" idx="3"/>
              <a:endCxn id="56349" idx="3"/>
            </p:cNvCxnSpPr>
            <p:nvPr/>
          </p:nvCxnSpPr>
          <p:spPr bwMode="auto">
            <a:xfrm>
              <a:off x="5732463" y="2461488"/>
              <a:ext cx="9531" cy="812504"/>
            </a:xfrm>
            <a:prstGeom prst="curvedConnector3">
              <a:avLst>
                <a:gd name="adj1" fmla="val 2500000"/>
              </a:avLst>
            </a:prstGeom>
            <a:noFill/>
            <a:ln w="381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58" name="TextBox 48"/>
            <p:cNvSpPr txBox="1">
              <a:spLocks noChangeArrowheads="1"/>
            </p:cNvSpPr>
            <p:nvPr/>
          </p:nvSpPr>
          <p:spPr bwMode="auto">
            <a:xfrm>
              <a:off x="5901054" y="2575941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40"/>
          <p:cNvGrpSpPr>
            <a:grpSpLocks/>
          </p:cNvGrpSpPr>
          <p:nvPr/>
        </p:nvGrpSpPr>
        <p:grpSpPr bwMode="auto">
          <a:xfrm>
            <a:off x="5732463" y="2876550"/>
            <a:ext cx="541337" cy="812800"/>
            <a:chOff x="5732463" y="2451100"/>
            <a:chExt cx="541653" cy="812504"/>
          </a:xfrm>
        </p:grpSpPr>
        <p:cxnSp>
          <p:nvCxnSpPr>
            <p:cNvPr id="57382" name="Curved Connector 41"/>
            <p:cNvCxnSpPr>
              <a:cxnSpLocks noChangeShapeType="1"/>
            </p:cNvCxnSpPr>
            <p:nvPr/>
          </p:nvCxnSpPr>
          <p:spPr bwMode="auto">
            <a:xfrm>
              <a:off x="5732463" y="2451100"/>
              <a:ext cx="8979" cy="812504"/>
            </a:xfrm>
            <a:prstGeom prst="curvedConnector3">
              <a:avLst>
                <a:gd name="adj1" fmla="val 2645940"/>
              </a:avLst>
            </a:prstGeom>
            <a:noFill/>
            <a:ln w="381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3" name="TextBox 48"/>
            <p:cNvSpPr txBox="1">
              <a:spLocks noChangeArrowheads="1"/>
            </p:cNvSpPr>
            <p:nvPr/>
          </p:nvSpPr>
          <p:spPr bwMode="auto">
            <a:xfrm>
              <a:off x="5901054" y="2575941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57347" name="TextBox 24"/>
          <p:cNvSpPr txBox="1">
            <a:spLocks noChangeArrowheads="1"/>
          </p:cNvSpPr>
          <p:nvPr/>
        </p:nvSpPr>
        <p:spPr bwMode="auto">
          <a:xfrm>
            <a:off x="5826125" y="340995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7348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After Forward(0)</a:t>
            </a:r>
            <a:br>
              <a:rPr lang="en-US" altLang="en-US" sz="3600" smtClean="0"/>
            </a:br>
            <a:r>
              <a:rPr lang="en-US" altLang="en-US" sz="3600" smtClean="0"/>
              <a:t>Before Forward(0)</a:t>
            </a:r>
          </a:p>
        </p:txBody>
      </p:sp>
      <p:sp>
        <p:nvSpPr>
          <p:cNvPr id="5734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D80882C-75F1-48C6-9431-5F0D2704892B}" type="slidenum">
              <a:rPr lang="he-IL" altLang="en-US" sz="1400">
                <a:solidFill>
                  <a:schemeClr val="tx1"/>
                </a:solidFill>
              </a:rPr>
              <a:pPr/>
              <a:t>67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2933700" y="2301875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7351" name="Rectangle 4"/>
          <p:cNvSpPr>
            <a:spLocks noChangeArrowheads="1"/>
          </p:cNvSpPr>
          <p:nvPr/>
        </p:nvSpPr>
        <p:spPr bwMode="auto">
          <a:xfrm>
            <a:off x="1300163" y="23018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7352" name="Rectangle 5"/>
          <p:cNvSpPr>
            <a:spLocks noChangeArrowheads="1"/>
          </p:cNvSpPr>
          <p:nvPr/>
        </p:nvSpPr>
        <p:spPr bwMode="auto">
          <a:xfrm>
            <a:off x="1300163" y="26733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7353" name="Rectangle 6"/>
          <p:cNvSpPr>
            <a:spLocks noChangeArrowheads="1"/>
          </p:cNvSpPr>
          <p:nvPr/>
        </p:nvSpPr>
        <p:spPr bwMode="auto">
          <a:xfrm>
            <a:off x="1300163" y="30543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7354" name="Rectangle 7"/>
          <p:cNvSpPr>
            <a:spLocks noChangeArrowheads="1"/>
          </p:cNvSpPr>
          <p:nvPr/>
        </p:nvSpPr>
        <p:spPr bwMode="auto">
          <a:xfrm>
            <a:off x="1300163" y="41783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7355" name="Rectangle 8"/>
          <p:cNvSpPr>
            <a:spLocks noChangeArrowheads="1"/>
          </p:cNvSpPr>
          <p:nvPr/>
        </p:nvSpPr>
        <p:spPr bwMode="auto">
          <a:xfrm>
            <a:off x="1300163" y="45497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t612</a:t>
            </a:r>
          </a:p>
        </p:txBody>
      </p:sp>
      <p:sp>
        <p:nvSpPr>
          <p:cNvPr id="57356" name="Rectangle 9"/>
          <p:cNvSpPr>
            <a:spLocks noChangeArrowheads="1"/>
          </p:cNvSpPr>
          <p:nvPr/>
        </p:nvSpPr>
        <p:spPr bwMode="auto">
          <a:xfrm>
            <a:off x="1300163" y="49307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7357" name="TextBox 10"/>
          <p:cNvSpPr txBox="1">
            <a:spLocks noChangeArrowheads="1"/>
          </p:cNvSpPr>
          <p:nvPr/>
        </p:nvSpPr>
        <p:spPr bwMode="auto">
          <a:xfrm>
            <a:off x="449263" y="415766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7358" name="TextBox 16"/>
          <p:cNvSpPr txBox="1">
            <a:spLocks noChangeArrowheads="1"/>
          </p:cNvSpPr>
          <p:nvPr/>
        </p:nvSpPr>
        <p:spPr bwMode="auto">
          <a:xfrm>
            <a:off x="476250" y="229076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7359" name="Curved Connector 22"/>
          <p:cNvCxnSpPr>
            <a:cxnSpLocks noChangeShapeType="1"/>
            <a:stCxn id="57356" idx="3"/>
            <a:endCxn id="57351" idx="3"/>
          </p:cNvCxnSpPr>
          <p:nvPr/>
        </p:nvCxnSpPr>
        <p:spPr bwMode="auto">
          <a:xfrm flipV="1">
            <a:off x="2014538" y="2501900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60" name="TextBox 23"/>
          <p:cNvSpPr txBox="1">
            <a:spLocks noChangeArrowheads="1"/>
          </p:cNvSpPr>
          <p:nvPr/>
        </p:nvSpPr>
        <p:spPr bwMode="auto">
          <a:xfrm>
            <a:off x="989013" y="1763713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7361" name="TextBox 26"/>
          <p:cNvSpPr txBox="1">
            <a:spLocks noChangeArrowheads="1"/>
          </p:cNvSpPr>
          <p:nvPr/>
        </p:nvSpPr>
        <p:spPr bwMode="auto">
          <a:xfrm>
            <a:off x="2322513" y="3321050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7362" name="TextBox 27"/>
          <p:cNvSpPr txBox="1">
            <a:spLocks noChangeArrowheads="1"/>
          </p:cNvSpPr>
          <p:nvPr/>
        </p:nvSpPr>
        <p:spPr bwMode="auto">
          <a:xfrm>
            <a:off x="2613025" y="1766888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7363" name="TextBox 21"/>
          <p:cNvSpPr txBox="1">
            <a:spLocks noChangeArrowheads="1"/>
          </p:cNvSpPr>
          <p:nvPr/>
        </p:nvSpPr>
        <p:spPr bwMode="auto">
          <a:xfrm>
            <a:off x="4773613" y="1766888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7364" name="TextBox 24"/>
          <p:cNvSpPr txBox="1">
            <a:spLocks noChangeArrowheads="1"/>
          </p:cNvSpPr>
          <p:nvPr/>
        </p:nvSpPr>
        <p:spPr bwMode="auto">
          <a:xfrm>
            <a:off x="5776913" y="22082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7365" name="Rectangle 28"/>
          <p:cNvSpPr>
            <a:spLocks noChangeArrowheads="1"/>
          </p:cNvSpPr>
          <p:nvPr/>
        </p:nvSpPr>
        <p:spPr bwMode="auto">
          <a:xfrm>
            <a:off x="5018088" y="23050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7366" name="Rectangle 29"/>
          <p:cNvSpPr>
            <a:spLocks noChangeArrowheads="1"/>
          </p:cNvSpPr>
          <p:nvPr/>
        </p:nvSpPr>
        <p:spPr bwMode="auto">
          <a:xfrm>
            <a:off x="5018088" y="26765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7367" name="Rectangle 30"/>
          <p:cNvSpPr>
            <a:spLocks noChangeArrowheads="1"/>
          </p:cNvSpPr>
          <p:nvPr/>
        </p:nvSpPr>
        <p:spPr bwMode="auto">
          <a:xfrm>
            <a:off x="5018088" y="30575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57368" name="Straight Arrow Connector 32"/>
          <p:cNvCxnSpPr>
            <a:cxnSpLocks noChangeShapeType="1"/>
            <a:stCxn id="57352" idx="3"/>
            <a:endCxn id="57365" idx="1"/>
          </p:cNvCxnSpPr>
          <p:nvPr/>
        </p:nvCxnSpPr>
        <p:spPr bwMode="auto">
          <a:xfrm flipV="1">
            <a:off x="2014538" y="2505075"/>
            <a:ext cx="3003550" cy="3683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9" name="Straight Arrow Connector 34"/>
          <p:cNvCxnSpPr>
            <a:cxnSpLocks noChangeShapeType="1"/>
            <a:stCxn id="57350" idx="3"/>
          </p:cNvCxnSpPr>
          <p:nvPr/>
        </p:nvCxnSpPr>
        <p:spPr bwMode="auto">
          <a:xfrm flipV="1">
            <a:off x="3806825" y="2495550"/>
            <a:ext cx="1289050" cy="63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0" name="Text Box 92"/>
          <p:cNvSpPr txBox="1">
            <a:spLocks noChangeArrowheads="1"/>
          </p:cNvSpPr>
          <p:nvPr/>
        </p:nvSpPr>
        <p:spPr bwMode="auto">
          <a:xfrm>
            <a:off x="6037263" y="3090863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57371" name="Text Box 93"/>
          <p:cNvSpPr txBox="1">
            <a:spLocks noChangeArrowheads="1"/>
          </p:cNvSpPr>
          <p:nvPr/>
        </p:nvSpPr>
        <p:spPr bwMode="auto">
          <a:xfrm>
            <a:off x="6080125" y="4598988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57372" name="AutoShape 95"/>
          <p:cNvCxnSpPr>
            <a:cxnSpLocks noChangeShapeType="1"/>
          </p:cNvCxnSpPr>
          <p:nvPr/>
        </p:nvCxnSpPr>
        <p:spPr bwMode="auto">
          <a:xfrm flipH="1">
            <a:off x="5772150" y="3311525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3" name="AutoShape 96"/>
          <p:cNvCxnSpPr>
            <a:cxnSpLocks noChangeShapeType="1"/>
            <a:stCxn id="57371" idx="1"/>
          </p:cNvCxnSpPr>
          <p:nvPr/>
        </p:nvCxnSpPr>
        <p:spPr bwMode="auto">
          <a:xfrm flipH="1" flipV="1">
            <a:off x="5724525" y="4710113"/>
            <a:ext cx="355600" cy="873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4" name="TextBox 48"/>
          <p:cNvSpPr txBox="1">
            <a:spLocks noChangeArrowheads="1"/>
          </p:cNvSpPr>
          <p:nvPr/>
        </p:nvSpPr>
        <p:spPr bwMode="auto">
          <a:xfrm>
            <a:off x="2568575" y="2474913"/>
            <a:ext cx="37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7375" name="Rectangle 7"/>
          <p:cNvSpPr>
            <a:spLocks noChangeArrowheads="1"/>
          </p:cNvSpPr>
          <p:nvPr/>
        </p:nvSpPr>
        <p:spPr bwMode="auto">
          <a:xfrm>
            <a:off x="5027613" y="3489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7376" name="Rectangle 8"/>
          <p:cNvSpPr>
            <a:spLocks noChangeArrowheads="1"/>
          </p:cNvSpPr>
          <p:nvPr/>
        </p:nvSpPr>
        <p:spPr bwMode="auto">
          <a:xfrm>
            <a:off x="5027613" y="38608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377" name="Rectangle 9"/>
          <p:cNvSpPr>
            <a:spLocks noChangeArrowheads="1"/>
          </p:cNvSpPr>
          <p:nvPr/>
        </p:nvSpPr>
        <p:spPr bwMode="auto">
          <a:xfrm>
            <a:off x="5027613" y="42418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cxnSp>
        <p:nvCxnSpPr>
          <p:cNvPr id="57378" name="Straight Arrow Connector 35"/>
          <p:cNvCxnSpPr>
            <a:cxnSpLocks noChangeShapeType="1"/>
            <a:stCxn id="57355" idx="3"/>
            <a:endCxn id="57375" idx="1"/>
          </p:cNvCxnSpPr>
          <p:nvPr/>
        </p:nvCxnSpPr>
        <p:spPr bwMode="auto">
          <a:xfrm flipV="1">
            <a:off x="2014538" y="3689350"/>
            <a:ext cx="3013075" cy="10604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7379" name="Group 43"/>
          <p:cNvGrpSpPr>
            <a:grpSpLocks/>
          </p:cNvGrpSpPr>
          <p:nvPr/>
        </p:nvGrpSpPr>
        <p:grpSpPr bwMode="auto">
          <a:xfrm>
            <a:off x="2016125" y="2795588"/>
            <a:ext cx="3011488" cy="2073275"/>
            <a:chOff x="2015836" y="2369090"/>
            <a:chExt cx="3011231" cy="2072979"/>
          </a:xfrm>
        </p:grpSpPr>
        <p:cxnSp>
          <p:nvCxnSpPr>
            <p:cNvPr id="57380" name="Straight Arrow Connector 38"/>
            <p:cNvCxnSpPr>
              <a:cxnSpLocks noChangeShapeType="1"/>
              <a:stCxn id="57377" idx="1"/>
            </p:cNvCxnSpPr>
            <p:nvPr/>
          </p:nvCxnSpPr>
          <p:spPr bwMode="auto">
            <a:xfrm flipH="1" flipV="1">
              <a:off x="2015836" y="2369090"/>
              <a:ext cx="3011231" cy="207297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381" name="TextBox 26"/>
            <p:cNvSpPr txBox="1">
              <a:spLocks noChangeArrowheads="1"/>
            </p:cNvSpPr>
            <p:nvPr/>
          </p:nvSpPr>
          <p:spPr bwMode="auto">
            <a:xfrm>
              <a:off x="2890553" y="2653142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24"/>
          <p:cNvSpPr txBox="1">
            <a:spLocks noChangeArrowheads="1"/>
          </p:cNvSpPr>
          <p:nvPr/>
        </p:nvSpPr>
        <p:spPr bwMode="auto">
          <a:xfrm>
            <a:off x="5826125" y="3379788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3600" smtClean="0"/>
              <a:t>After Forward(0)</a:t>
            </a:r>
            <a:br>
              <a:rPr lang="en-US" altLang="en-US" sz="3600" smtClean="0"/>
            </a:br>
            <a:r>
              <a:rPr lang="en-US" altLang="en-US" sz="3600" smtClean="0"/>
              <a:t>Before Forward(f400)</a:t>
            </a:r>
          </a:p>
        </p:txBody>
      </p:sp>
      <p:sp>
        <p:nvSpPr>
          <p:cNvPr id="583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5A5C12D-3830-495F-82D3-39413FBCF37F}" type="slidenum">
              <a:rPr lang="he-IL" altLang="en-US" sz="1400">
                <a:solidFill>
                  <a:schemeClr val="tx1"/>
                </a:solidFill>
              </a:rPr>
              <a:pPr/>
              <a:t>68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2933700" y="2271713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8374" name="Rectangle 4"/>
          <p:cNvSpPr>
            <a:spLocks noChangeArrowheads="1"/>
          </p:cNvSpPr>
          <p:nvPr/>
        </p:nvSpPr>
        <p:spPr bwMode="auto">
          <a:xfrm>
            <a:off x="1300163" y="22717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8375" name="Rectangle 5"/>
          <p:cNvSpPr>
            <a:spLocks noChangeArrowheads="1"/>
          </p:cNvSpPr>
          <p:nvPr/>
        </p:nvSpPr>
        <p:spPr bwMode="auto">
          <a:xfrm>
            <a:off x="1300163" y="26431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8376" name="Rectangle 6"/>
          <p:cNvSpPr>
            <a:spLocks noChangeArrowheads="1"/>
          </p:cNvSpPr>
          <p:nvPr/>
        </p:nvSpPr>
        <p:spPr bwMode="auto">
          <a:xfrm>
            <a:off x="1300163" y="30241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8377" name="Rectangle 7"/>
          <p:cNvSpPr>
            <a:spLocks noChangeArrowheads="1"/>
          </p:cNvSpPr>
          <p:nvPr/>
        </p:nvSpPr>
        <p:spPr bwMode="auto">
          <a:xfrm>
            <a:off x="1300163" y="41481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8378" name="Rectangle 8"/>
          <p:cNvSpPr>
            <a:spLocks noChangeArrowheads="1"/>
          </p:cNvSpPr>
          <p:nvPr/>
        </p:nvSpPr>
        <p:spPr bwMode="auto">
          <a:xfrm>
            <a:off x="1300163" y="45196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t612</a:t>
            </a:r>
          </a:p>
        </p:txBody>
      </p:sp>
      <p:sp>
        <p:nvSpPr>
          <p:cNvPr id="58379" name="Rectangle 9"/>
          <p:cNvSpPr>
            <a:spLocks noChangeArrowheads="1"/>
          </p:cNvSpPr>
          <p:nvPr/>
        </p:nvSpPr>
        <p:spPr bwMode="auto">
          <a:xfrm>
            <a:off x="1300163" y="490061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8380" name="TextBox 10"/>
          <p:cNvSpPr txBox="1">
            <a:spLocks noChangeArrowheads="1"/>
          </p:cNvSpPr>
          <p:nvPr/>
        </p:nvSpPr>
        <p:spPr bwMode="auto">
          <a:xfrm>
            <a:off x="449263" y="412750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8381" name="TextBox 16"/>
          <p:cNvSpPr txBox="1">
            <a:spLocks noChangeArrowheads="1"/>
          </p:cNvSpPr>
          <p:nvPr/>
        </p:nvSpPr>
        <p:spPr bwMode="auto">
          <a:xfrm>
            <a:off x="476250" y="226060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8382" name="Curved Connector 22"/>
          <p:cNvCxnSpPr>
            <a:cxnSpLocks noChangeShapeType="1"/>
            <a:stCxn id="58379" idx="3"/>
            <a:endCxn id="58374" idx="3"/>
          </p:cNvCxnSpPr>
          <p:nvPr/>
        </p:nvCxnSpPr>
        <p:spPr bwMode="auto">
          <a:xfrm flipV="1">
            <a:off x="2014538" y="2471738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3" name="TextBox 23"/>
          <p:cNvSpPr txBox="1">
            <a:spLocks noChangeArrowheads="1"/>
          </p:cNvSpPr>
          <p:nvPr/>
        </p:nvSpPr>
        <p:spPr bwMode="auto">
          <a:xfrm>
            <a:off x="989013" y="1733550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8384" name="TextBox 26"/>
          <p:cNvSpPr txBox="1">
            <a:spLocks noChangeArrowheads="1"/>
          </p:cNvSpPr>
          <p:nvPr/>
        </p:nvSpPr>
        <p:spPr bwMode="auto">
          <a:xfrm>
            <a:off x="2322513" y="3290888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8385" name="TextBox 27"/>
          <p:cNvSpPr txBox="1">
            <a:spLocks noChangeArrowheads="1"/>
          </p:cNvSpPr>
          <p:nvPr/>
        </p:nvSpPr>
        <p:spPr bwMode="auto">
          <a:xfrm>
            <a:off x="2613025" y="1736725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8386" name="TextBox 21"/>
          <p:cNvSpPr txBox="1">
            <a:spLocks noChangeArrowheads="1"/>
          </p:cNvSpPr>
          <p:nvPr/>
        </p:nvSpPr>
        <p:spPr bwMode="auto">
          <a:xfrm>
            <a:off x="4773613" y="1736725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8387" name="TextBox 24"/>
          <p:cNvSpPr txBox="1">
            <a:spLocks noChangeArrowheads="1"/>
          </p:cNvSpPr>
          <p:nvPr/>
        </p:nvSpPr>
        <p:spPr bwMode="auto">
          <a:xfrm>
            <a:off x="5776913" y="217805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8388" name="Rectangle 28"/>
          <p:cNvSpPr>
            <a:spLocks noChangeArrowheads="1"/>
          </p:cNvSpPr>
          <p:nvPr/>
        </p:nvSpPr>
        <p:spPr bwMode="auto">
          <a:xfrm>
            <a:off x="5018088" y="227488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8389" name="Rectangle 29"/>
          <p:cNvSpPr>
            <a:spLocks noChangeArrowheads="1"/>
          </p:cNvSpPr>
          <p:nvPr/>
        </p:nvSpPr>
        <p:spPr bwMode="auto">
          <a:xfrm>
            <a:off x="5018088" y="26463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8390" name="Rectangle 30"/>
          <p:cNvSpPr>
            <a:spLocks noChangeArrowheads="1"/>
          </p:cNvSpPr>
          <p:nvPr/>
        </p:nvSpPr>
        <p:spPr bwMode="auto">
          <a:xfrm>
            <a:off x="5018088" y="30273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58391" name="Straight Arrow Connector 32"/>
          <p:cNvCxnSpPr>
            <a:cxnSpLocks noChangeShapeType="1"/>
            <a:stCxn id="58375" idx="3"/>
            <a:endCxn id="58388" idx="1"/>
          </p:cNvCxnSpPr>
          <p:nvPr/>
        </p:nvCxnSpPr>
        <p:spPr bwMode="auto">
          <a:xfrm flipV="1">
            <a:off x="2014538" y="2474913"/>
            <a:ext cx="3003550" cy="3683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2" name="Straight Arrow Connector 34"/>
          <p:cNvCxnSpPr>
            <a:cxnSpLocks noChangeShapeType="1"/>
            <a:stCxn id="58373" idx="3"/>
          </p:cNvCxnSpPr>
          <p:nvPr/>
        </p:nvCxnSpPr>
        <p:spPr bwMode="auto">
          <a:xfrm flipV="1">
            <a:off x="3806825" y="2465388"/>
            <a:ext cx="1289050" cy="63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3" name="Text Box 92"/>
          <p:cNvSpPr txBox="1">
            <a:spLocks noChangeArrowheads="1"/>
          </p:cNvSpPr>
          <p:nvPr/>
        </p:nvSpPr>
        <p:spPr bwMode="auto">
          <a:xfrm>
            <a:off x="6037263" y="3130550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58394" name="Text Box 93"/>
          <p:cNvSpPr txBox="1">
            <a:spLocks noChangeArrowheads="1"/>
          </p:cNvSpPr>
          <p:nvPr/>
        </p:nvSpPr>
        <p:spPr bwMode="auto">
          <a:xfrm>
            <a:off x="6080125" y="4568825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58395" name="AutoShape 95"/>
          <p:cNvCxnSpPr>
            <a:cxnSpLocks noChangeShapeType="1"/>
          </p:cNvCxnSpPr>
          <p:nvPr/>
        </p:nvCxnSpPr>
        <p:spPr bwMode="auto">
          <a:xfrm flipH="1">
            <a:off x="5772150" y="3351213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96" name="AutoShape 96"/>
          <p:cNvCxnSpPr>
            <a:cxnSpLocks noChangeShapeType="1"/>
            <a:stCxn id="58394" idx="1"/>
          </p:cNvCxnSpPr>
          <p:nvPr/>
        </p:nvCxnSpPr>
        <p:spPr bwMode="auto">
          <a:xfrm flipH="1" flipV="1">
            <a:off x="5724525" y="4679950"/>
            <a:ext cx="355600" cy="873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7" name="TextBox 48"/>
          <p:cNvSpPr txBox="1">
            <a:spLocks noChangeArrowheads="1"/>
          </p:cNvSpPr>
          <p:nvPr/>
        </p:nvSpPr>
        <p:spPr bwMode="auto">
          <a:xfrm>
            <a:off x="2735263" y="2673350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8398" name="Rectangle 7"/>
          <p:cNvSpPr>
            <a:spLocks noChangeArrowheads="1"/>
          </p:cNvSpPr>
          <p:nvPr/>
        </p:nvSpPr>
        <p:spPr bwMode="auto">
          <a:xfrm>
            <a:off x="5027613" y="3459163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8399" name="Rectangle 8"/>
          <p:cNvSpPr>
            <a:spLocks noChangeArrowheads="1"/>
          </p:cNvSpPr>
          <p:nvPr/>
        </p:nvSpPr>
        <p:spPr bwMode="auto">
          <a:xfrm>
            <a:off x="5027613" y="38306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400" name="Rectangle 9"/>
          <p:cNvSpPr>
            <a:spLocks noChangeArrowheads="1"/>
          </p:cNvSpPr>
          <p:nvPr/>
        </p:nvSpPr>
        <p:spPr bwMode="auto">
          <a:xfrm>
            <a:off x="5027613" y="4211638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cxnSp>
        <p:nvCxnSpPr>
          <p:cNvPr id="58401" name="Straight Arrow Connector 35"/>
          <p:cNvCxnSpPr>
            <a:cxnSpLocks noChangeShapeType="1"/>
            <a:stCxn id="58378" idx="3"/>
            <a:endCxn id="58398" idx="1"/>
          </p:cNvCxnSpPr>
          <p:nvPr/>
        </p:nvCxnSpPr>
        <p:spPr bwMode="auto">
          <a:xfrm flipV="1">
            <a:off x="2014538" y="3659188"/>
            <a:ext cx="3013075" cy="10604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8402" name="Group 34"/>
          <p:cNvGrpSpPr>
            <a:grpSpLocks/>
          </p:cNvGrpSpPr>
          <p:nvPr/>
        </p:nvGrpSpPr>
        <p:grpSpPr bwMode="auto">
          <a:xfrm>
            <a:off x="5732463" y="2846388"/>
            <a:ext cx="541337" cy="812800"/>
            <a:chOff x="5732463" y="2451100"/>
            <a:chExt cx="541653" cy="812504"/>
          </a:xfrm>
        </p:grpSpPr>
        <p:cxnSp>
          <p:nvCxnSpPr>
            <p:cNvPr id="58406" name="Curved Connector 36"/>
            <p:cNvCxnSpPr>
              <a:cxnSpLocks noChangeShapeType="1"/>
            </p:cNvCxnSpPr>
            <p:nvPr/>
          </p:nvCxnSpPr>
          <p:spPr bwMode="auto">
            <a:xfrm>
              <a:off x="5732463" y="2451100"/>
              <a:ext cx="8979" cy="812504"/>
            </a:xfrm>
            <a:prstGeom prst="curvedConnector3">
              <a:avLst>
                <a:gd name="adj1" fmla="val 2645940"/>
              </a:avLst>
            </a:prstGeom>
            <a:noFill/>
            <a:ln w="381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07" name="TextBox 48"/>
            <p:cNvSpPr txBox="1">
              <a:spLocks noChangeArrowheads="1"/>
            </p:cNvSpPr>
            <p:nvPr/>
          </p:nvSpPr>
          <p:spPr bwMode="auto">
            <a:xfrm>
              <a:off x="5901054" y="2575941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58403" name="Group 38"/>
          <p:cNvGrpSpPr>
            <a:grpSpLocks/>
          </p:cNvGrpSpPr>
          <p:nvPr/>
        </p:nvGrpSpPr>
        <p:grpSpPr bwMode="auto">
          <a:xfrm>
            <a:off x="2016125" y="2338388"/>
            <a:ext cx="3011488" cy="2073275"/>
            <a:chOff x="2015836" y="1943100"/>
            <a:chExt cx="3011231" cy="2072979"/>
          </a:xfrm>
        </p:grpSpPr>
        <p:cxnSp>
          <p:nvCxnSpPr>
            <p:cNvPr id="58404" name="Straight Arrow Connector 39"/>
            <p:cNvCxnSpPr>
              <a:cxnSpLocks noChangeShapeType="1"/>
            </p:cNvCxnSpPr>
            <p:nvPr/>
          </p:nvCxnSpPr>
          <p:spPr bwMode="auto">
            <a:xfrm flipH="1" flipV="1">
              <a:off x="2015836" y="1943100"/>
              <a:ext cx="3011231" cy="207297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405" name="TextBox 26"/>
            <p:cNvSpPr txBox="1">
              <a:spLocks noChangeArrowheads="1"/>
            </p:cNvSpPr>
            <p:nvPr/>
          </p:nvSpPr>
          <p:spPr bwMode="auto">
            <a:xfrm>
              <a:off x="2890553" y="2653142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24"/>
          <p:cNvSpPr txBox="1">
            <a:spLocks noChangeArrowheads="1"/>
          </p:cNvSpPr>
          <p:nvPr/>
        </p:nvSpPr>
        <p:spPr bwMode="auto">
          <a:xfrm>
            <a:off x="5826125" y="298450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9395" name="Title 2"/>
          <p:cNvSpPr>
            <a:spLocks noGrp="1"/>
          </p:cNvSpPr>
          <p:nvPr>
            <p:ph type="title"/>
          </p:nvPr>
        </p:nvSpPr>
        <p:spPr>
          <a:xfrm>
            <a:off x="685800" y="466725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After Forward(f400)</a:t>
            </a:r>
          </a:p>
        </p:txBody>
      </p:sp>
      <p:sp>
        <p:nvSpPr>
          <p:cNvPr id="593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9B9C3F8-E664-4B83-BF74-45E2506BE693}" type="slidenum">
              <a:rPr lang="he-IL" altLang="en-US" sz="1400">
                <a:solidFill>
                  <a:schemeClr val="tx1"/>
                </a:solidFill>
              </a:rPr>
              <a:pPr/>
              <a:t>69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9397" name="Rectangle 3"/>
          <p:cNvSpPr>
            <a:spLocks noChangeArrowheads="1"/>
          </p:cNvSpPr>
          <p:nvPr/>
        </p:nvSpPr>
        <p:spPr bwMode="auto">
          <a:xfrm>
            <a:off x="2933700" y="1876425"/>
            <a:ext cx="87312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1300163" y="18764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1300163" y="2247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9400" name="Rectangle 6"/>
          <p:cNvSpPr>
            <a:spLocks noChangeArrowheads="1"/>
          </p:cNvSpPr>
          <p:nvPr/>
        </p:nvSpPr>
        <p:spPr bwMode="auto">
          <a:xfrm>
            <a:off x="1300163" y="26289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sp>
        <p:nvSpPr>
          <p:cNvPr id="59401" name="Rectangle 7"/>
          <p:cNvSpPr>
            <a:spLocks noChangeArrowheads="1"/>
          </p:cNvSpPr>
          <p:nvPr/>
        </p:nvSpPr>
        <p:spPr bwMode="auto">
          <a:xfrm>
            <a:off x="1300163" y="37528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9402" name="Rectangle 8"/>
          <p:cNvSpPr>
            <a:spLocks noChangeArrowheads="1"/>
          </p:cNvSpPr>
          <p:nvPr/>
        </p:nvSpPr>
        <p:spPr bwMode="auto">
          <a:xfrm>
            <a:off x="1300163" y="4124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t612</a:t>
            </a:r>
          </a:p>
        </p:txBody>
      </p:sp>
      <p:sp>
        <p:nvSpPr>
          <p:cNvPr id="59403" name="Rectangle 9"/>
          <p:cNvSpPr>
            <a:spLocks noChangeArrowheads="1"/>
          </p:cNvSpPr>
          <p:nvPr/>
        </p:nvSpPr>
        <p:spPr bwMode="auto">
          <a:xfrm>
            <a:off x="1300163" y="450532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f400</a:t>
            </a:r>
          </a:p>
        </p:txBody>
      </p:sp>
      <p:sp>
        <p:nvSpPr>
          <p:cNvPr id="59404" name="TextBox 10"/>
          <p:cNvSpPr txBox="1">
            <a:spLocks noChangeArrowheads="1"/>
          </p:cNvSpPr>
          <p:nvPr/>
        </p:nvSpPr>
        <p:spPr bwMode="auto">
          <a:xfrm>
            <a:off x="449263" y="37322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f800</a:t>
            </a:r>
          </a:p>
        </p:txBody>
      </p:sp>
      <p:sp>
        <p:nvSpPr>
          <p:cNvPr id="59405" name="TextBox 16"/>
          <p:cNvSpPr txBox="1">
            <a:spLocks noChangeArrowheads="1"/>
          </p:cNvSpPr>
          <p:nvPr/>
        </p:nvSpPr>
        <p:spPr bwMode="auto">
          <a:xfrm>
            <a:off x="476250" y="186531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f400</a:t>
            </a:r>
          </a:p>
        </p:txBody>
      </p:sp>
      <p:cxnSp>
        <p:nvCxnSpPr>
          <p:cNvPr id="59406" name="Curved Connector 22"/>
          <p:cNvCxnSpPr>
            <a:cxnSpLocks noChangeShapeType="1"/>
            <a:stCxn id="59403" idx="3"/>
            <a:endCxn id="59398" idx="3"/>
          </p:cNvCxnSpPr>
          <p:nvPr/>
        </p:nvCxnSpPr>
        <p:spPr bwMode="auto">
          <a:xfrm flipV="1">
            <a:off x="2014538" y="2076450"/>
            <a:ext cx="12700" cy="2628900"/>
          </a:xfrm>
          <a:prstGeom prst="curvedConnector3">
            <a:avLst>
              <a:gd name="adj1" fmla="val 180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07" name="TextBox 23"/>
          <p:cNvSpPr txBox="1">
            <a:spLocks noChangeArrowheads="1"/>
          </p:cNvSpPr>
          <p:nvPr/>
        </p:nvSpPr>
        <p:spPr bwMode="auto">
          <a:xfrm>
            <a:off x="989013" y="1338263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From-Space</a:t>
            </a:r>
          </a:p>
        </p:txBody>
      </p:sp>
      <p:sp>
        <p:nvSpPr>
          <p:cNvPr id="59408" name="TextBox 26"/>
          <p:cNvSpPr txBox="1">
            <a:spLocks noChangeArrowheads="1"/>
          </p:cNvSpPr>
          <p:nvPr/>
        </p:nvSpPr>
        <p:spPr bwMode="auto">
          <a:xfrm>
            <a:off x="2322513" y="2895600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9409" name="TextBox 27"/>
          <p:cNvSpPr txBox="1">
            <a:spLocks noChangeArrowheads="1"/>
          </p:cNvSpPr>
          <p:nvPr/>
        </p:nvSpPr>
        <p:spPr bwMode="auto">
          <a:xfrm>
            <a:off x="2613025" y="1341438"/>
            <a:ext cx="1501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59410" name="TextBox 21"/>
          <p:cNvSpPr txBox="1">
            <a:spLocks noChangeArrowheads="1"/>
          </p:cNvSpPr>
          <p:nvPr/>
        </p:nvSpPr>
        <p:spPr bwMode="auto">
          <a:xfrm>
            <a:off x="4773613" y="1341438"/>
            <a:ext cx="2028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to-Space</a:t>
            </a:r>
          </a:p>
        </p:txBody>
      </p:sp>
      <p:sp>
        <p:nvSpPr>
          <p:cNvPr id="59411" name="TextBox 24"/>
          <p:cNvSpPr txBox="1">
            <a:spLocks noChangeArrowheads="1"/>
          </p:cNvSpPr>
          <p:nvPr/>
        </p:nvSpPr>
        <p:spPr bwMode="auto">
          <a:xfrm>
            <a:off x="5776913" y="1782763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t600</a:t>
            </a:r>
          </a:p>
        </p:txBody>
      </p:sp>
      <p:sp>
        <p:nvSpPr>
          <p:cNvPr id="59412" name="Rectangle 28"/>
          <p:cNvSpPr>
            <a:spLocks noChangeArrowheads="1"/>
          </p:cNvSpPr>
          <p:nvPr/>
        </p:nvSpPr>
        <p:spPr bwMode="auto">
          <a:xfrm>
            <a:off x="5018088" y="187960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59413" name="Rectangle 29"/>
          <p:cNvSpPr>
            <a:spLocks noChangeArrowheads="1"/>
          </p:cNvSpPr>
          <p:nvPr/>
        </p:nvSpPr>
        <p:spPr bwMode="auto">
          <a:xfrm>
            <a:off x="5018088" y="22510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t612</a:t>
            </a:r>
          </a:p>
        </p:txBody>
      </p:sp>
      <p:sp>
        <p:nvSpPr>
          <p:cNvPr id="59414" name="Rectangle 30"/>
          <p:cNvSpPr>
            <a:spLocks noChangeArrowheads="1"/>
          </p:cNvSpPr>
          <p:nvPr/>
        </p:nvSpPr>
        <p:spPr bwMode="auto">
          <a:xfrm>
            <a:off x="5018088" y="26320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2"/>
                </a:solidFill>
              </a:rPr>
              <a:t>0</a:t>
            </a:r>
          </a:p>
        </p:txBody>
      </p:sp>
      <p:cxnSp>
        <p:nvCxnSpPr>
          <p:cNvPr id="59415" name="Straight Arrow Connector 32"/>
          <p:cNvCxnSpPr>
            <a:cxnSpLocks noChangeShapeType="1"/>
            <a:stCxn id="59399" idx="3"/>
            <a:endCxn id="59412" idx="1"/>
          </p:cNvCxnSpPr>
          <p:nvPr/>
        </p:nvCxnSpPr>
        <p:spPr bwMode="auto">
          <a:xfrm flipV="1">
            <a:off x="2014538" y="2079625"/>
            <a:ext cx="3003550" cy="3683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16" name="Straight Arrow Connector 34"/>
          <p:cNvCxnSpPr>
            <a:cxnSpLocks noChangeShapeType="1"/>
            <a:stCxn id="59397" idx="3"/>
          </p:cNvCxnSpPr>
          <p:nvPr/>
        </p:nvCxnSpPr>
        <p:spPr bwMode="auto">
          <a:xfrm flipV="1">
            <a:off x="3806825" y="2070100"/>
            <a:ext cx="1289050" cy="63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17" name="Text Box 92"/>
          <p:cNvSpPr txBox="1">
            <a:spLocks noChangeArrowheads="1"/>
          </p:cNvSpPr>
          <p:nvPr/>
        </p:nvSpPr>
        <p:spPr bwMode="auto">
          <a:xfrm>
            <a:off x="6037263" y="3849688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59418" name="Text Box 93"/>
          <p:cNvSpPr txBox="1">
            <a:spLocks noChangeArrowheads="1"/>
          </p:cNvSpPr>
          <p:nvPr/>
        </p:nvSpPr>
        <p:spPr bwMode="auto">
          <a:xfrm>
            <a:off x="6080125" y="4173538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59419" name="AutoShape 95"/>
          <p:cNvCxnSpPr>
            <a:cxnSpLocks noChangeShapeType="1"/>
          </p:cNvCxnSpPr>
          <p:nvPr/>
        </p:nvCxnSpPr>
        <p:spPr bwMode="auto">
          <a:xfrm flipH="1">
            <a:off x="5772150" y="4070350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20" name="AutoShape 96"/>
          <p:cNvCxnSpPr>
            <a:cxnSpLocks noChangeShapeType="1"/>
            <a:stCxn id="59418" idx="1"/>
          </p:cNvCxnSpPr>
          <p:nvPr/>
        </p:nvCxnSpPr>
        <p:spPr bwMode="auto">
          <a:xfrm flipH="1" flipV="1">
            <a:off x="5724525" y="4284663"/>
            <a:ext cx="355600" cy="873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1" name="TextBox 48"/>
          <p:cNvSpPr txBox="1">
            <a:spLocks noChangeArrowheads="1"/>
          </p:cNvSpPr>
          <p:nvPr/>
        </p:nvSpPr>
        <p:spPr bwMode="auto">
          <a:xfrm>
            <a:off x="2735263" y="2278063"/>
            <a:ext cx="37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9422" name="Rectangle 7"/>
          <p:cNvSpPr>
            <a:spLocks noChangeArrowheads="1"/>
          </p:cNvSpPr>
          <p:nvPr/>
        </p:nvSpPr>
        <p:spPr bwMode="auto">
          <a:xfrm>
            <a:off x="5027613" y="3063875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9423" name="Rectangle 8"/>
          <p:cNvSpPr>
            <a:spLocks noChangeArrowheads="1"/>
          </p:cNvSpPr>
          <p:nvPr/>
        </p:nvSpPr>
        <p:spPr bwMode="auto">
          <a:xfrm>
            <a:off x="5027613" y="34353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9424" name="Rectangle 9"/>
          <p:cNvSpPr>
            <a:spLocks noChangeArrowheads="1"/>
          </p:cNvSpPr>
          <p:nvPr/>
        </p:nvSpPr>
        <p:spPr bwMode="auto">
          <a:xfrm>
            <a:off x="5027613" y="3816350"/>
            <a:ext cx="714375" cy="4000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t600</a:t>
            </a:r>
          </a:p>
        </p:txBody>
      </p:sp>
      <p:cxnSp>
        <p:nvCxnSpPr>
          <p:cNvPr id="59425" name="Straight Arrow Connector 35"/>
          <p:cNvCxnSpPr>
            <a:cxnSpLocks noChangeShapeType="1"/>
            <a:stCxn id="59402" idx="3"/>
            <a:endCxn id="59422" idx="1"/>
          </p:cNvCxnSpPr>
          <p:nvPr/>
        </p:nvCxnSpPr>
        <p:spPr bwMode="auto">
          <a:xfrm flipV="1">
            <a:off x="2014538" y="3263900"/>
            <a:ext cx="3013075" cy="106045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5732463" y="2451100"/>
            <a:ext cx="541337" cy="812800"/>
            <a:chOff x="5732463" y="2451100"/>
            <a:chExt cx="541653" cy="812504"/>
          </a:xfrm>
        </p:grpSpPr>
        <p:cxnSp>
          <p:nvCxnSpPr>
            <p:cNvPr id="59429" name="Curved Connector 36"/>
            <p:cNvCxnSpPr>
              <a:cxnSpLocks noChangeShapeType="1"/>
            </p:cNvCxnSpPr>
            <p:nvPr/>
          </p:nvCxnSpPr>
          <p:spPr bwMode="auto">
            <a:xfrm>
              <a:off x="5732463" y="2451100"/>
              <a:ext cx="8979" cy="812504"/>
            </a:xfrm>
            <a:prstGeom prst="curvedConnector3">
              <a:avLst>
                <a:gd name="adj1" fmla="val 2645940"/>
              </a:avLst>
            </a:prstGeom>
            <a:noFill/>
            <a:ln w="3810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430" name="TextBox 48"/>
            <p:cNvSpPr txBox="1">
              <a:spLocks noChangeArrowheads="1"/>
            </p:cNvSpPr>
            <p:nvPr/>
          </p:nvSpPr>
          <p:spPr bwMode="auto">
            <a:xfrm>
              <a:off x="5901054" y="2575941"/>
              <a:ext cx="3730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f</a:t>
              </a:r>
            </a:p>
          </p:txBody>
        </p:sp>
      </p:grpSp>
      <p:cxnSp>
        <p:nvCxnSpPr>
          <p:cNvPr id="59427" name="Curved Connector 42"/>
          <p:cNvCxnSpPr>
            <a:cxnSpLocks noChangeShapeType="1"/>
            <a:stCxn id="59424" idx="1"/>
            <a:endCxn id="59412" idx="1"/>
          </p:cNvCxnSpPr>
          <p:nvPr/>
        </p:nvCxnSpPr>
        <p:spPr bwMode="auto">
          <a:xfrm rot="10800000">
            <a:off x="5018088" y="2079625"/>
            <a:ext cx="9525" cy="1936750"/>
          </a:xfrm>
          <a:prstGeom prst="curvedConnector3">
            <a:avLst>
              <a:gd name="adj1" fmla="val 2645940"/>
            </a:avLst>
          </a:prstGeom>
          <a:noFill/>
          <a:ln w="381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8" name="TextBox 26"/>
          <p:cNvSpPr txBox="1">
            <a:spLocks noChangeArrowheads="1"/>
          </p:cNvSpPr>
          <p:nvPr/>
        </p:nvSpPr>
        <p:spPr bwMode="auto">
          <a:xfrm>
            <a:off x="4438650" y="2787650"/>
            <a:ext cx="373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914400"/>
          </a:xfrm>
        </p:spPr>
        <p:txBody>
          <a:bodyPr/>
          <a:lstStyle/>
          <a:p>
            <a:r>
              <a:rPr lang="en-US" smtClean="0"/>
              <a:t>Static Scope for Function Argument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5073650" cy="3886200"/>
          </a:xfrm>
        </p:spPr>
        <p:txBody>
          <a:bodyPr/>
          <a:lstStyle/>
          <a:p>
            <a:pPr lvl="1" indent="-628650">
              <a:buFontTx/>
              <a:buNone/>
            </a:pPr>
            <a:r>
              <a:rPr lang="en-US" dirty="0" smtClean="0"/>
              <a:t>{ </a:t>
            </a:r>
            <a:r>
              <a:rPr lang="en-US" dirty="0" err="1" smtClean="0"/>
              <a:t>var</a:t>
            </a:r>
            <a:r>
              <a:rPr lang="en-US" dirty="0" smtClean="0"/>
              <a:t> x = 4;</a:t>
            </a:r>
          </a:p>
          <a:p>
            <a:pPr lvl="1" indent="-628650">
              <a:buFontTx/>
              <a:buNone/>
            </a:pPr>
            <a:r>
              <a:rPr lang="en-US" dirty="0" smtClean="0"/>
              <a:t>  { function f(y) {return x*y};</a:t>
            </a:r>
          </a:p>
          <a:p>
            <a:pPr lvl="1" indent="-628650">
              <a:lnSpc>
                <a:spcPct val="110000"/>
              </a:lnSpc>
              <a:buFontTx/>
              <a:buNone/>
            </a:pPr>
            <a:r>
              <a:rPr lang="en-US" dirty="0" smtClean="0"/>
              <a:t>     { function g(h) {</a:t>
            </a:r>
          </a:p>
          <a:p>
            <a:pPr lvl="1" indent="-628650">
              <a:buFontTx/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int</a:t>
            </a:r>
            <a:r>
              <a:rPr lang="en-US" dirty="0" smtClean="0"/>
              <a:t> x=7;</a:t>
            </a:r>
          </a:p>
          <a:p>
            <a:pPr lvl="1" indent="-628650">
              <a:buFontTx/>
              <a:buNone/>
            </a:pPr>
            <a:r>
              <a:rPr lang="en-US" dirty="0" smtClean="0"/>
              <a:t>            return h(3) + x;</a:t>
            </a:r>
          </a:p>
          <a:p>
            <a:pPr lvl="1" indent="-628650">
              <a:buFontTx/>
              <a:buNone/>
            </a:pPr>
            <a:r>
              <a:rPr lang="en-US" dirty="0" smtClean="0"/>
              <a:t>            };</a:t>
            </a:r>
          </a:p>
          <a:p>
            <a:pPr lvl="1" indent="-628650">
              <a:buFontTx/>
              <a:buNone/>
            </a:pPr>
            <a:r>
              <a:rPr lang="en-US" dirty="0" smtClean="0"/>
              <a:t>       g(f);</a:t>
            </a:r>
          </a:p>
          <a:p>
            <a:pPr lvl="1" indent="-628650">
              <a:buFontTx/>
              <a:buNone/>
            </a:pPr>
            <a:r>
              <a:rPr lang="en-US" dirty="0" smtClean="0"/>
              <a:t>} } }</a:t>
            </a:r>
          </a:p>
          <a:p>
            <a:pPr lvl="1" indent="-628650">
              <a:buFontTx/>
              <a:buNone/>
            </a:pPr>
            <a:endParaRPr lang="en-US" sz="2000" dirty="0" smtClean="0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5257800" y="1676400"/>
            <a:ext cx="1828800" cy="457200"/>
            <a:chOff x="3312" y="1056"/>
            <a:chExt cx="1152" cy="288"/>
          </a:xfrm>
        </p:grpSpPr>
        <p:sp>
          <p:nvSpPr>
            <p:cNvPr id="34854" name="Rectangle 5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55" name="Rectangle 6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5257800" y="3429000"/>
            <a:ext cx="1828800" cy="457200"/>
            <a:chOff x="3312" y="1056"/>
            <a:chExt cx="1152" cy="288"/>
          </a:xfrm>
        </p:grpSpPr>
        <p:sp>
          <p:nvSpPr>
            <p:cNvPr id="34852" name="Rectangle 8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h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53" name="Rectangle 9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5257800" y="4495800"/>
            <a:ext cx="1828800" cy="457200"/>
            <a:chOff x="3312" y="1056"/>
            <a:chExt cx="1152" cy="288"/>
          </a:xfrm>
        </p:grpSpPr>
        <p:sp>
          <p:nvSpPr>
            <p:cNvPr id="34850" name="Rectangle 11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y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51" name="Rectangle 12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4823" name="Group 13"/>
          <p:cNvGrpSpPr>
            <a:grpSpLocks/>
          </p:cNvGrpSpPr>
          <p:nvPr/>
        </p:nvGrpSpPr>
        <p:grpSpPr bwMode="auto">
          <a:xfrm>
            <a:off x="5257800" y="2260600"/>
            <a:ext cx="1828800" cy="457200"/>
            <a:chOff x="3312" y="1056"/>
            <a:chExt cx="1152" cy="288"/>
          </a:xfrm>
        </p:grpSpPr>
        <p:sp>
          <p:nvSpPr>
            <p:cNvPr id="34848" name="Rectangle 14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f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49" name="Rectangle 15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34824" name="Group 16"/>
          <p:cNvGrpSpPr>
            <a:grpSpLocks/>
          </p:cNvGrpSpPr>
          <p:nvPr/>
        </p:nvGrpSpPr>
        <p:grpSpPr bwMode="auto">
          <a:xfrm>
            <a:off x="5257800" y="2844800"/>
            <a:ext cx="1828800" cy="457200"/>
            <a:chOff x="3312" y="1056"/>
            <a:chExt cx="1152" cy="288"/>
          </a:xfrm>
        </p:grpSpPr>
        <p:sp>
          <p:nvSpPr>
            <p:cNvPr id="34846" name="Rectangle 17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47" name="Rectangle 18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4825" name="Rectangle 19"/>
          <p:cNvSpPr>
            <a:spLocks noChangeArrowheads="1"/>
          </p:cNvSpPr>
          <p:nvPr/>
        </p:nvSpPr>
        <p:spPr bwMode="auto">
          <a:xfrm>
            <a:off x="7696200" y="1676400"/>
            <a:ext cx="1143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Code </a:t>
            </a:r>
          </a:p>
          <a:p>
            <a:pPr algn="ctr"/>
            <a:r>
              <a:rPr lang="en-US" sz="2000">
                <a:latin typeface="Tahoma" pitchFamily="34" charset="0"/>
              </a:rPr>
              <a:t>for f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26" name="Rectangle 20"/>
          <p:cNvSpPr>
            <a:spLocks noChangeArrowheads="1"/>
          </p:cNvSpPr>
          <p:nvPr/>
        </p:nvSpPr>
        <p:spPr bwMode="auto">
          <a:xfrm>
            <a:off x="7696200" y="3276600"/>
            <a:ext cx="1143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ahoma" pitchFamily="34" charset="0"/>
              </a:rPr>
              <a:t>Code </a:t>
            </a:r>
          </a:p>
          <a:p>
            <a:pPr algn="ctr"/>
            <a:r>
              <a:rPr lang="en-US" sz="2000">
                <a:latin typeface="Tahoma" pitchFamily="34" charset="0"/>
              </a:rPr>
              <a:t>for 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27" name="Freeform 21"/>
          <p:cNvSpPr>
            <a:spLocks/>
          </p:cNvSpPr>
          <p:nvPr/>
        </p:nvSpPr>
        <p:spPr bwMode="auto">
          <a:xfrm>
            <a:off x="6629400" y="2054225"/>
            <a:ext cx="1066800" cy="460375"/>
          </a:xfrm>
          <a:custGeom>
            <a:avLst/>
            <a:gdLst>
              <a:gd name="T0" fmla="*/ 0 w 672"/>
              <a:gd name="T1" fmla="*/ 2147483647 h 290"/>
              <a:gd name="T2" fmla="*/ 2147483647 w 672"/>
              <a:gd name="T3" fmla="*/ 2147483647 h 290"/>
              <a:gd name="T4" fmla="*/ 2147483647 w 672"/>
              <a:gd name="T5" fmla="*/ 2147483647 h 290"/>
              <a:gd name="T6" fmla="*/ 2147483647 w 672"/>
              <a:gd name="T7" fmla="*/ 2147483647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90"/>
              <a:gd name="T14" fmla="*/ 672 w 672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90">
                <a:moveTo>
                  <a:pt x="0" y="290"/>
                </a:moveTo>
                <a:cubicBezTo>
                  <a:pt x="65" y="281"/>
                  <a:pt x="315" y="279"/>
                  <a:pt x="388" y="237"/>
                </a:cubicBezTo>
                <a:cubicBezTo>
                  <a:pt x="461" y="195"/>
                  <a:pt x="394" y="78"/>
                  <a:pt x="441" y="39"/>
                </a:cubicBezTo>
                <a:cubicBezTo>
                  <a:pt x="488" y="0"/>
                  <a:pt x="624" y="10"/>
                  <a:pt x="672" y="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Freeform 22"/>
          <p:cNvSpPr>
            <a:spLocks/>
          </p:cNvSpPr>
          <p:nvPr/>
        </p:nvSpPr>
        <p:spPr bwMode="auto">
          <a:xfrm>
            <a:off x="6629400" y="3025775"/>
            <a:ext cx="1066800" cy="512763"/>
          </a:xfrm>
          <a:custGeom>
            <a:avLst/>
            <a:gdLst>
              <a:gd name="T0" fmla="*/ 0 w 672"/>
              <a:gd name="T1" fmla="*/ 2147483647 h 323"/>
              <a:gd name="T2" fmla="*/ 2147483647 w 672"/>
              <a:gd name="T3" fmla="*/ 2147483647 h 323"/>
              <a:gd name="T4" fmla="*/ 2147483647 w 672"/>
              <a:gd name="T5" fmla="*/ 2147483647 h 323"/>
              <a:gd name="T6" fmla="*/ 2147483647 w 672"/>
              <a:gd name="T7" fmla="*/ 2147483647 h 323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323"/>
              <a:gd name="T14" fmla="*/ 672 w 672"/>
              <a:gd name="T15" fmla="*/ 323 h 3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323">
                <a:moveTo>
                  <a:pt x="0" y="14"/>
                </a:moveTo>
                <a:cubicBezTo>
                  <a:pt x="88" y="19"/>
                  <a:pt x="439" y="0"/>
                  <a:pt x="525" y="44"/>
                </a:cubicBezTo>
                <a:cubicBezTo>
                  <a:pt x="611" y="88"/>
                  <a:pt x="492" y="237"/>
                  <a:pt x="517" y="280"/>
                </a:cubicBezTo>
                <a:cubicBezTo>
                  <a:pt x="542" y="323"/>
                  <a:pt x="640" y="298"/>
                  <a:pt x="672" y="302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23"/>
          <p:cNvSpPr txBox="1">
            <a:spLocks noChangeArrowheads="1"/>
          </p:cNvSpPr>
          <p:nvPr/>
        </p:nvSpPr>
        <p:spPr bwMode="auto">
          <a:xfrm>
            <a:off x="3733800" y="34893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ahoma" pitchFamily="34" charset="0"/>
              </a:rPr>
              <a:t>g(f)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30" name="Text Box 24"/>
          <p:cNvSpPr txBox="1">
            <a:spLocks noChangeArrowheads="1"/>
          </p:cNvSpPr>
          <p:nvPr/>
        </p:nvSpPr>
        <p:spPr bwMode="auto">
          <a:xfrm>
            <a:off x="3733800" y="45720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ahoma" pitchFamily="34" charset="0"/>
              </a:rPr>
              <a:t>h(3)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31" name="Text Box 25"/>
          <p:cNvSpPr txBox="1">
            <a:spLocks noChangeArrowheads="1"/>
          </p:cNvSpPr>
          <p:nvPr/>
        </p:nvSpPr>
        <p:spPr bwMode="auto">
          <a:xfrm>
            <a:off x="5257800" y="51816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2"/>
                </a:solidFill>
                <a:latin typeface="Tahoma" pitchFamily="34" charset="0"/>
              </a:rPr>
              <a:t>x * y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4832" name="Group 26"/>
          <p:cNvGrpSpPr>
            <a:grpSpLocks/>
          </p:cNvGrpSpPr>
          <p:nvPr/>
        </p:nvGrpSpPr>
        <p:grpSpPr bwMode="auto">
          <a:xfrm>
            <a:off x="5257800" y="3886200"/>
            <a:ext cx="1828800" cy="457200"/>
            <a:chOff x="3312" y="1056"/>
            <a:chExt cx="1152" cy="288"/>
          </a:xfrm>
        </p:grpSpPr>
        <p:sp>
          <p:nvSpPr>
            <p:cNvPr id="34844" name="Rectangle 27"/>
            <p:cNvSpPr>
              <a:spLocks noChangeArrowheads="1"/>
            </p:cNvSpPr>
            <p:nvPr/>
          </p:nvSpPr>
          <p:spPr bwMode="auto">
            <a:xfrm>
              <a:off x="3312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x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34845" name="Rectangle 28"/>
            <p:cNvSpPr>
              <a:spLocks noChangeArrowheads="1"/>
            </p:cNvSpPr>
            <p:nvPr/>
          </p:nvSpPr>
          <p:spPr bwMode="auto">
            <a:xfrm>
              <a:off x="3888" y="1056"/>
              <a:ext cx="5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ahoma" pitchFamily="34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34833" name="Freeform 29"/>
          <p:cNvSpPr>
            <a:spLocks/>
          </p:cNvSpPr>
          <p:nvPr/>
        </p:nvSpPr>
        <p:spPr bwMode="auto">
          <a:xfrm>
            <a:off x="6629400" y="2225675"/>
            <a:ext cx="1062038" cy="1533525"/>
          </a:xfrm>
          <a:custGeom>
            <a:avLst/>
            <a:gdLst>
              <a:gd name="T0" fmla="*/ 0 w 669"/>
              <a:gd name="T1" fmla="*/ 2147483647 h 966"/>
              <a:gd name="T2" fmla="*/ 2147483647 w 669"/>
              <a:gd name="T3" fmla="*/ 2147483647 h 966"/>
              <a:gd name="T4" fmla="*/ 2147483647 w 669"/>
              <a:gd name="T5" fmla="*/ 2147483647 h 966"/>
              <a:gd name="T6" fmla="*/ 2147483647 w 669"/>
              <a:gd name="T7" fmla="*/ 0 h 966"/>
              <a:gd name="T8" fmla="*/ 0 60000 65536"/>
              <a:gd name="T9" fmla="*/ 0 60000 65536"/>
              <a:gd name="T10" fmla="*/ 0 60000 65536"/>
              <a:gd name="T11" fmla="*/ 0 60000 65536"/>
              <a:gd name="T12" fmla="*/ 0 w 669"/>
              <a:gd name="T13" fmla="*/ 0 h 966"/>
              <a:gd name="T14" fmla="*/ 669 w 669"/>
              <a:gd name="T15" fmla="*/ 966 h 9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9" h="966">
                <a:moveTo>
                  <a:pt x="0" y="904"/>
                </a:moveTo>
                <a:cubicBezTo>
                  <a:pt x="65" y="895"/>
                  <a:pt x="304" y="966"/>
                  <a:pt x="388" y="851"/>
                </a:cubicBezTo>
                <a:cubicBezTo>
                  <a:pt x="472" y="736"/>
                  <a:pt x="455" y="355"/>
                  <a:pt x="502" y="213"/>
                </a:cubicBezTo>
                <a:cubicBezTo>
                  <a:pt x="549" y="71"/>
                  <a:pt x="634" y="44"/>
                  <a:pt x="669" y="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30"/>
          <p:cNvSpPr>
            <a:spLocks noChangeArrowheads="1"/>
          </p:cNvSpPr>
          <p:nvPr/>
        </p:nvSpPr>
        <p:spPr bwMode="auto">
          <a:xfrm>
            <a:off x="57150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Freeform 31"/>
          <p:cNvSpPr>
            <a:spLocks/>
          </p:cNvSpPr>
          <p:nvPr/>
        </p:nvSpPr>
        <p:spPr bwMode="auto">
          <a:xfrm>
            <a:off x="3756025" y="1803400"/>
            <a:ext cx="1990725" cy="3810000"/>
          </a:xfrm>
          <a:custGeom>
            <a:avLst/>
            <a:gdLst>
              <a:gd name="T0" fmla="*/ 2147483647 w 1254"/>
              <a:gd name="T1" fmla="*/ 2147483647 h 2400"/>
              <a:gd name="T2" fmla="*/ 2147483647 w 1254"/>
              <a:gd name="T3" fmla="*/ 2147483647 h 2400"/>
              <a:gd name="T4" fmla="*/ 2147483647 w 1254"/>
              <a:gd name="T5" fmla="*/ 2147483647 h 2400"/>
              <a:gd name="T6" fmla="*/ 2147483647 w 1254"/>
              <a:gd name="T7" fmla="*/ 2147483647 h 2400"/>
              <a:gd name="T8" fmla="*/ 0 60000 65536"/>
              <a:gd name="T9" fmla="*/ 0 60000 65536"/>
              <a:gd name="T10" fmla="*/ 0 60000 65536"/>
              <a:gd name="T11" fmla="*/ 0 60000 65536"/>
              <a:gd name="T12" fmla="*/ 0 w 1254"/>
              <a:gd name="T13" fmla="*/ 0 h 2400"/>
              <a:gd name="T14" fmla="*/ 1254 w 1254"/>
              <a:gd name="T15" fmla="*/ 2400 h 2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54" h="2400">
                <a:moveTo>
                  <a:pt x="1254" y="2309"/>
                </a:moveTo>
                <a:cubicBezTo>
                  <a:pt x="1070" y="2269"/>
                  <a:pt x="296" y="2400"/>
                  <a:pt x="148" y="2071"/>
                </a:cubicBezTo>
                <a:cubicBezTo>
                  <a:pt x="0" y="1742"/>
                  <a:pt x="236" y="668"/>
                  <a:pt x="369" y="334"/>
                </a:cubicBezTo>
                <a:cubicBezTo>
                  <a:pt x="502" y="0"/>
                  <a:pt x="828" y="123"/>
                  <a:pt x="948" y="68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Oval 32"/>
          <p:cNvSpPr>
            <a:spLocks noChangeArrowheads="1"/>
          </p:cNvSpPr>
          <p:nvPr/>
        </p:nvSpPr>
        <p:spPr bwMode="auto">
          <a:xfrm>
            <a:off x="6248400" y="5257800"/>
            <a:ext cx="381000" cy="3048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Freeform 33"/>
          <p:cNvSpPr>
            <a:spLocks/>
          </p:cNvSpPr>
          <p:nvPr/>
        </p:nvSpPr>
        <p:spPr bwMode="auto">
          <a:xfrm>
            <a:off x="6627813" y="4729163"/>
            <a:ext cx="1241425" cy="712787"/>
          </a:xfrm>
          <a:custGeom>
            <a:avLst/>
            <a:gdLst>
              <a:gd name="T0" fmla="*/ 0 w 782"/>
              <a:gd name="T1" fmla="*/ 2147483647 h 449"/>
              <a:gd name="T2" fmla="*/ 2147483647 w 782"/>
              <a:gd name="T3" fmla="*/ 2147483647 h 449"/>
              <a:gd name="T4" fmla="*/ 2147483647 w 782"/>
              <a:gd name="T5" fmla="*/ 0 h 449"/>
              <a:gd name="T6" fmla="*/ 0 60000 65536"/>
              <a:gd name="T7" fmla="*/ 0 60000 65536"/>
              <a:gd name="T8" fmla="*/ 0 60000 65536"/>
              <a:gd name="T9" fmla="*/ 0 w 782"/>
              <a:gd name="T10" fmla="*/ 0 h 449"/>
              <a:gd name="T11" fmla="*/ 782 w 782"/>
              <a:gd name="T12" fmla="*/ 449 h 4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2" h="449">
                <a:moveTo>
                  <a:pt x="0" y="449"/>
                </a:moveTo>
                <a:cubicBezTo>
                  <a:pt x="120" y="412"/>
                  <a:pt x="680" y="303"/>
                  <a:pt x="731" y="228"/>
                </a:cubicBezTo>
                <a:cubicBezTo>
                  <a:pt x="782" y="153"/>
                  <a:pt x="394" y="47"/>
                  <a:pt x="305" y="0"/>
                </a:cubicBezTo>
              </a:path>
            </a:pathLst>
          </a:cu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34"/>
          <p:cNvSpPr txBox="1">
            <a:spLocks noChangeArrowheads="1"/>
          </p:cNvSpPr>
          <p:nvPr/>
        </p:nvSpPr>
        <p:spPr bwMode="auto">
          <a:xfrm>
            <a:off x="3505200" y="54864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follow access link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39" name="Text Box 35"/>
          <p:cNvSpPr txBox="1">
            <a:spLocks noChangeArrowheads="1"/>
          </p:cNvSpPr>
          <p:nvPr/>
        </p:nvSpPr>
        <p:spPr bwMode="auto">
          <a:xfrm>
            <a:off x="6934200" y="5257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Tahoma" pitchFamily="34" charset="0"/>
              </a:rPr>
              <a:t>local var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4840" name="Rectangle 36"/>
          <p:cNvSpPr>
            <a:spLocks noChangeArrowheads="1"/>
          </p:cNvSpPr>
          <p:nvPr/>
        </p:nvSpPr>
        <p:spPr bwMode="auto">
          <a:xfrm>
            <a:off x="2971800" y="60198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kumimoji="1" lang="en-US">
                <a:latin typeface="Tahoma" pitchFamily="34" charset="0"/>
              </a:rPr>
              <a:t>How is access link for h(3) set?</a:t>
            </a:r>
            <a:endParaRPr kumimoji="1" lang="en-US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4841" name="Line 37"/>
          <p:cNvSpPr>
            <a:spLocks noChangeShapeType="1"/>
          </p:cNvSpPr>
          <p:nvPr/>
        </p:nvSpPr>
        <p:spPr bwMode="auto">
          <a:xfrm>
            <a:off x="304800" y="1981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38"/>
          <p:cNvSpPr>
            <a:spLocks noChangeShapeType="1"/>
          </p:cNvSpPr>
          <p:nvPr/>
        </p:nvSpPr>
        <p:spPr bwMode="auto">
          <a:xfrm>
            <a:off x="533400" y="2514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39"/>
          <p:cNvSpPr>
            <a:spLocks noChangeShapeType="1"/>
          </p:cNvSpPr>
          <p:nvPr/>
        </p:nvSpPr>
        <p:spPr bwMode="auto">
          <a:xfrm>
            <a:off x="762000" y="2895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43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510088" y="736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759075" y="27114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789238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847975" y="2740025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819400" y="612140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757488" y="65563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0424" name="AutoShape 8"/>
          <p:cNvCxnSpPr>
            <a:cxnSpLocks noChangeShapeType="1"/>
            <a:stCxn id="60430" idx="3"/>
            <a:endCxn id="60419" idx="3"/>
          </p:cNvCxnSpPr>
          <p:nvPr/>
        </p:nvCxnSpPr>
        <p:spPr bwMode="auto">
          <a:xfrm flipV="1">
            <a:off x="3471863" y="2914650"/>
            <a:ext cx="7937" cy="3425825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572000" y="8175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281488" y="61595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251325" y="1239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281488" y="1727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529138" y="134461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2751138" y="613727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60431" name="AutoShape 15"/>
          <p:cNvCxnSpPr>
            <a:cxnSpLocks noChangeShapeType="1"/>
            <a:stCxn id="60419" idx="1"/>
            <a:endCxn id="60430" idx="1"/>
          </p:cNvCxnSpPr>
          <p:nvPr/>
        </p:nvCxnSpPr>
        <p:spPr bwMode="auto">
          <a:xfrm rot="10800000" flipV="1">
            <a:off x="2732088" y="2914650"/>
            <a:ext cx="7937" cy="3425825"/>
          </a:xfrm>
          <a:prstGeom prst="curvedConnector3">
            <a:avLst>
              <a:gd name="adj1" fmla="val 10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0432" name="Group 17"/>
          <p:cNvGrpSpPr>
            <a:grpSpLocks/>
          </p:cNvGrpSpPr>
          <p:nvPr/>
        </p:nvGrpSpPr>
        <p:grpSpPr bwMode="auto">
          <a:xfrm>
            <a:off x="1116013" y="158750"/>
            <a:ext cx="2454275" cy="6699250"/>
            <a:chOff x="3967" y="0"/>
            <a:chExt cx="1546" cy="4220"/>
          </a:xfrm>
        </p:grpSpPr>
        <p:cxnSp>
          <p:nvCxnSpPr>
            <p:cNvPr id="60436" name="AutoShape 18"/>
            <p:cNvCxnSpPr>
              <a:cxnSpLocks noChangeShapeType="1"/>
              <a:stCxn id="60465" idx="1"/>
              <a:endCxn id="60441" idx="1"/>
            </p:cNvCxnSpPr>
            <p:nvPr/>
          </p:nvCxnSpPr>
          <p:spPr bwMode="auto">
            <a:xfrm rot="10800000" flipH="1" flipV="1">
              <a:off x="5003" y="1496"/>
              <a:ext cx="9" cy="774"/>
            </a:xfrm>
            <a:prstGeom prst="curvedConnector3">
              <a:avLst>
                <a:gd name="adj1" fmla="val -146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0437" name="Group 19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grpSp>
            <p:nvGrpSpPr>
              <p:cNvPr id="60449" name="Group 20"/>
              <p:cNvGrpSpPr>
                <a:grpSpLocks/>
              </p:cNvGrpSpPr>
              <p:nvPr/>
            </p:nvGrpSpPr>
            <p:grpSpPr bwMode="auto">
              <a:xfrm>
                <a:off x="5008" y="0"/>
                <a:ext cx="505" cy="1623"/>
                <a:chOff x="5008" y="0"/>
                <a:chExt cx="505" cy="1623"/>
              </a:xfrm>
            </p:grpSpPr>
            <p:sp>
              <p:nvSpPr>
                <p:cNvPr id="6045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37" y="1371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045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025" y="0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solidFill>
                        <a:schemeClr val="tx1"/>
                      </a:solidFill>
                    </a:rPr>
                    <a:t>12</a:t>
                  </a:r>
                </a:p>
              </p:txBody>
            </p:sp>
            <p:sp>
              <p:nvSpPr>
                <p:cNvPr id="604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033" y="29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 sz="1800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04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024" y="578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04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82" y="318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046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43" y="607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046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024" y="83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15</a:t>
                  </a:r>
                </a:p>
              </p:txBody>
            </p:sp>
            <p:sp>
              <p:nvSpPr>
                <p:cNvPr id="6046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23" y="1114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46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15" y="136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46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26" y="1081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cxnSp>
              <p:nvCxnSpPr>
                <p:cNvPr id="60467" name="AutoShape 31"/>
                <p:cNvCxnSpPr>
                  <a:cxnSpLocks noChangeShapeType="1"/>
                  <a:stCxn id="60464" idx="1"/>
                </p:cNvCxnSpPr>
                <p:nvPr/>
              </p:nvCxnSpPr>
              <p:spPr bwMode="auto">
                <a:xfrm rot="10800000">
                  <a:off x="5008" y="156"/>
                  <a:ext cx="3" cy="1086"/>
                </a:xfrm>
                <a:prstGeom prst="curvedConnector3">
                  <a:avLst>
                    <a:gd name="adj1" fmla="val 123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0450" name="Group 32"/>
              <p:cNvGrpSpPr>
                <a:grpSpLocks/>
              </p:cNvGrpSpPr>
              <p:nvPr/>
            </p:nvGrpSpPr>
            <p:grpSpPr bwMode="auto">
              <a:xfrm>
                <a:off x="3967" y="2554"/>
                <a:ext cx="1092" cy="1666"/>
                <a:chOff x="3967" y="2554"/>
                <a:chExt cx="1092" cy="1666"/>
              </a:xfrm>
            </p:grpSpPr>
            <p:sp>
              <p:nvSpPr>
                <p:cNvPr id="604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78" y="339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20</a:t>
                  </a:r>
                </a:p>
              </p:txBody>
            </p:sp>
            <p:sp>
              <p:nvSpPr>
                <p:cNvPr id="604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967" y="3655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045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969" y="3946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045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005" y="3703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04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997" y="3963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045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4137" y="2554"/>
                  <a:ext cx="922" cy="7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438" name="Group 39"/>
            <p:cNvGrpSpPr>
              <a:grpSpLocks/>
            </p:cNvGrpSpPr>
            <p:nvPr/>
          </p:nvGrpSpPr>
          <p:grpSpPr bwMode="auto">
            <a:xfrm>
              <a:off x="4976" y="2142"/>
              <a:ext cx="528" cy="1613"/>
              <a:chOff x="4976" y="2142"/>
              <a:chExt cx="528" cy="1613"/>
            </a:xfrm>
          </p:grpSpPr>
          <p:sp>
            <p:nvSpPr>
              <p:cNvPr id="60439" name="Text Box 40"/>
              <p:cNvSpPr txBox="1">
                <a:spLocks noChangeArrowheads="1"/>
              </p:cNvSpPr>
              <p:nvPr/>
            </p:nvSpPr>
            <p:spPr bwMode="auto">
              <a:xfrm>
                <a:off x="5034" y="2672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sp>
            <p:nvSpPr>
              <p:cNvPr id="60440" name="Text Box 41"/>
              <p:cNvSpPr txBox="1">
                <a:spLocks noChangeArrowheads="1"/>
              </p:cNvSpPr>
              <p:nvPr/>
            </p:nvSpPr>
            <p:spPr bwMode="auto">
              <a:xfrm>
                <a:off x="4992" y="3481"/>
                <a:ext cx="44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0441" name="Text Box 42"/>
              <p:cNvSpPr txBox="1">
                <a:spLocks noChangeArrowheads="1"/>
              </p:cNvSpPr>
              <p:nvPr/>
            </p:nvSpPr>
            <p:spPr bwMode="auto">
              <a:xfrm>
                <a:off x="5024" y="21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800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60442" name="Text Box 43"/>
              <p:cNvSpPr txBox="1">
                <a:spLocks noChangeArrowheads="1"/>
              </p:cNvSpPr>
              <p:nvPr/>
            </p:nvSpPr>
            <p:spPr bwMode="auto">
              <a:xfrm>
                <a:off x="5015" y="238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0443" name="Text Box 44"/>
              <p:cNvSpPr txBox="1">
                <a:spLocks noChangeArrowheads="1"/>
              </p:cNvSpPr>
              <p:nvPr/>
            </p:nvSpPr>
            <p:spPr bwMode="auto">
              <a:xfrm>
                <a:off x="5014" y="26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0444" name="Text Box 45"/>
              <p:cNvSpPr txBox="1">
                <a:spLocks noChangeArrowheads="1"/>
              </p:cNvSpPr>
              <p:nvPr/>
            </p:nvSpPr>
            <p:spPr bwMode="auto">
              <a:xfrm>
                <a:off x="5015" y="2907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59</a:t>
                </a:r>
              </a:p>
            </p:txBody>
          </p:sp>
          <p:sp>
            <p:nvSpPr>
              <p:cNvPr id="60445" name="Text Box 46"/>
              <p:cNvSpPr txBox="1">
                <a:spLocks noChangeArrowheads="1"/>
              </p:cNvSpPr>
              <p:nvPr/>
            </p:nvSpPr>
            <p:spPr bwMode="auto">
              <a:xfrm>
                <a:off x="5006" y="319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chemeClr val="tx1"/>
                    </a:solidFill>
                    <a:sym typeface="Symbol" panose="05050102010706020507" pitchFamily="18" charset="2"/>
                  </a:rPr>
                  <a:t>left</a:t>
                </a:r>
              </a:p>
            </p:txBody>
          </p:sp>
          <p:sp>
            <p:nvSpPr>
              <p:cNvPr id="60446" name="Text Box 47"/>
              <p:cNvSpPr txBox="1">
                <a:spLocks noChangeArrowheads="1"/>
              </p:cNvSpPr>
              <p:nvPr/>
            </p:nvSpPr>
            <p:spPr bwMode="auto">
              <a:xfrm>
                <a:off x="5034" y="2377"/>
                <a:ext cx="3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left</a:t>
                </a:r>
              </a:p>
            </p:txBody>
          </p:sp>
          <p:sp>
            <p:nvSpPr>
              <p:cNvPr id="60447" name="Text Box 48"/>
              <p:cNvSpPr txBox="1">
                <a:spLocks noChangeArrowheads="1"/>
              </p:cNvSpPr>
              <p:nvPr/>
            </p:nvSpPr>
            <p:spPr bwMode="auto">
              <a:xfrm>
                <a:off x="4976" y="3495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cxnSp>
            <p:nvCxnSpPr>
              <p:cNvPr id="60448" name="AutoShape 49"/>
              <p:cNvCxnSpPr>
                <a:cxnSpLocks noChangeShapeType="1"/>
                <a:stCxn id="60443" idx="1"/>
                <a:endCxn id="60444" idx="1"/>
              </p:cNvCxnSpPr>
              <p:nvPr/>
            </p:nvCxnSpPr>
            <p:spPr bwMode="auto">
              <a:xfrm rot="10800000" flipH="1" flipV="1">
                <a:off x="5002" y="2770"/>
                <a:ext cx="1" cy="265"/>
              </a:xfrm>
              <a:prstGeom prst="curvedConnector3">
                <a:avLst>
                  <a:gd name="adj1" fmla="val -1320000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0433" name="Line 120"/>
          <p:cNvSpPr>
            <a:spLocks noChangeShapeType="1"/>
          </p:cNvSpPr>
          <p:nvPr/>
        </p:nvSpPr>
        <p:spPr bwMode="auto">
          <a:xfrm flipH="1">
            <a:off x="3489325" y="1036638"/>
            <a:ext cx="1128713" cy="639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34" name="Line 122"/>
          <p:cNvSpPr>
            <a:spLocks noChangeShapeType="1"/>
          </p:cNvSpPr>
          <p:nvPr/>
        </p:nvSpPr>
        <p:spPr bwMode="auto">
          <a:xfrm flipH="1">
            <a:off x="3521075" y="1905000"/>
            <a:ext cx="1111250" cy="1768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35" name="Slide Number Placeholder 5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5EBF671-6DA5-46E1-94D7-9FED540A273F}" type="slidenum">
              <a:rPr lang="he-IL" altLang="en-US" sz="1400">
                <a:solidFill>
                  <a:schemeClr val="tx1"/>
                </a:solidFill>
              </a:rPr>
              <a:pPr/>
              <a:t>70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10088" y="736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759075" y="2605088"/>
            <a:ext cx="7016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773363" y="2954338"/>
            <a:ext cx="7016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847975" y="2740025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19400" y="612140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757488" y="65087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1448" name="AutoShape 8"/>
          <p:cNvCxnSpPr>
            <a:cxnSpLocks noChangeShapeType="1"/>
            <a:stCxn id="61454" idx="3"/>
            <a:endCxn id="61443" idx="3"/>
          </p:cNvCxnSpPr>
          <p:nvPr/>
        </p:nvCxnSpPr>
        <p:spPr bwMode="auto">
          <a:xfrm flipV="1">
            <a:off x="3471863" y="2808288"/>
            <a:ext cx="7937" cy="3421062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572000" y="8175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251325" y="8747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251325" y="1239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281488" y="1727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513263" y="128111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751138" y="60261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61455" name="AutoShape 15"/>
          <p:cNvCxnSpPr>
            <a:cxnSpLocks noChangeShapeType="1"/>
            <a:stCxn id="61443" idx="1"/>
            <a:endCxn id="61454" idx="1"/>
          </p:cNvCxnSpPr>
          <p:nvPr/>
        </p:nvCxnSpPr>
        <p:spPr bwMode="auto">
          <a:xfrm rot="10800000" flipV="1">
            <a:off x="2732088" y="2808288"/>
            <a:ext cx="7937" cy="3421062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56" name="Group 16"/>
          <p:cNvGrpSpPr>
            <a:grpSpLocks/>
          </p:cNvGrpSpPr>
          <p:nvPr/>
        </p:nvGrpSpPr>
        <p:grpSpPr bwMode="auto">
          <a:xfrm>
            <a:off x="1116013" y="0"/>
            <a:ext cx="2454275" cy="6699250"/>
            <a:chOff x="3967" y="0"/>
            <a:chExt cx="1546" cy="4220"/>
          </a:xfrm>
        </p:grpSpPr>
        <p:cxnSp>
          <p:nvCxnSpPr>
            <p:cNvPr id="61473" name="AutoShape 17"/>
            <p:cNvCxnSpPr>
              <a:cxnSpLocks noChangeShapeType="1"/>
              <a:stCxn id="61502" idx="1"/>
              <a:endCxn id="61478" idx="1"/>
            </p:cNvCxnSpPr>
            <p:nvPr/>
          </p:nvCxnSpPr>
          <p:spPr bwMode="auto">
            <a:xfrm rot="10800000" flipH="1" flipV="1">
              <a:off x="5003" y="1496"/>
              <a:ext cx="9" cy="774"/>
            </a:xfrm>
            <a:prstGeom prst="curvedConnector3">
              <a:avLst>
                <a:gd name="adj1" fmla="val -146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1474" name="Group 18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grpSp>
            <p:nvGrpSpPr>
              <p:cNvPr id="61486" name="Group 19"/>
              <p:cNvGrpSpPr>
                <a:grpSpLocks/>
              </p:cNvGrpSpPr>
              <p:nvPr/>
            </p:nvGrpSpPr>
            <p:grpSpPr bwMode="auto">
              <a:xfrm>
                <a:off x="5008" y="0"/>
                <a:ext cx="505" cy="1623"/>
                <a:chOff x="5008" y="0"/>
                <a:chExt cx="505" cy="1623"/>
              </a:xfrm>
            </p:grpSpPr>
            <p:sp>
              <p:nvSpPr>
                <p:cNvPr id="6149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37" y="1371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149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25" y="0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solidFill>
                        <a:schemeClr val="tx1"/>
                      </a:solidFill>
                    </a:rPr>
                    <a:t>12</a:t>
                  </a:r>
                </a:p>
              </p:txBody>
            </p:sp>
            <p:sp>
              <p:nvSpPr>
                <p:cNvPr id="6149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033" y="29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 sz="1800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149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024" y="578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149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082" y="318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149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43" y="607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150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24" y="83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50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023" y="1114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50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15" y="136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5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26" y="1081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cxnSp>
              <p:nvCxnSpPr>
                <p:cNvPr id="61504" name="AutoShape 30"/>
                <p:cNvCxnSpPr>
                  <a:cxnSpLocks noChangeShapeType="1"/>
                  <a:stCxn id="61501" idx="1"/>
                </p:cNvCxnSpPr>
                <p:nvPr/>
              </p:nvCxnSpPr>
              <p:spPr bwMode="auto">
                <a:xfrm rot="10800000">
                  <a:off x="5008" y="156"/>
                  <a:ext cx="3" cy="1086"/>
                </a:xfrm>
                <a:prstGeom prst="curvedConnector3">
                  <a:avLst>
                    <a:gd name="adj1" fmla="val 123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1487" name="Group 31"/>
              <p:cNvGrpSpPr>
                <a:grpSpLocks/>
              </p:cNvGrpSpPr>
              <p:nvPr/>
            </p:nvGrpSpPr>
            <p:grpSpPr bwMode="auto">
              <a:xfrm>
                <a:off x="3967" y="2554"/>
                <a:ext cx="1092" cy="1666"/>
                <a:chOff x="3967" y="2554"/>
                <a:chExt cx="1092" cy="1666"/>
              </a:xfrm>
            </p:grpSpPr>
            <p:sp>
              <p:nvSpPr>
                <p:cNvPr id="6148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78" y="339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20</a:t>
                  </a:r>
                </a:p>
              </p:txBody>
            </p:sp>
            <p:sp>
              <p:nvSpPr>
                <p:cNvPr id="6148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67" y="3655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149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969" y="3946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149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005" y="3703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14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997" y="3963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1493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137" y="2554"/>
                  <a:ext cx="922" cy="7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1475" name="Group 38"/>
            <p:cNvGrpSpPr>
              <a:grpSpLocks/>
            </p:cNvGrpSpPr>
            <p:nvPr/>
          </p:nvGrpSpPr>
          <p:grpSpPr bwMode="auto">
            <a:xfrm>
              <a:off x="4976" y="2142"/>
              <a:ext cx="528" cy="1613"/>
              <a:chOff x="4976" y="2142"/>
              <a:chExt cx="528" cy="1613"/>
            </a:xfrm>
          </p:grpSpPr>
          <p:sp>
            <p:nvSpPr>
              <p:cNvPr id="61476" name="Text Box 39"/>
              <p:cNvSpPr txBox="1">
                <a:spLocks noChangeArrowheads="1"/>
              </p:cNvSpPr>
              <p:nvPr/>
            </p:nvSpPr>
            <p:spPr bwMode="auto">
              <a:xfrm>
                <a:off x="5034" y="2672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sp>
            <p:nvSpPr>
              <p:cNvPr id="61477" name="Text Box 40"/>
              <p:cNvSpPr txBox="1">
                <a:spLocks noChangeArrowheads="1"/>
              </p:cNvSpPr>
              <p:nvPr/>
            </p:nvSpPr>
            <p:spPr bwMode="auto">
              <a:xfrm>
                <a:off x="4992" y="3481"/>
                <a:ext cx="44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1478" name="Text Box 41"/>
              <p:cNvSpPr txBox="1">
                <a:spLocks noChangeArrowheads="1"/>
              </p:cNvSpPr>
              <p:nvPr/>
            </p:nvSpPr>
            <p:spPr bwMode="auto">
              <a:xfrm>
                <a:off x="5024" y="21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800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61479" name="Text Box 42"/>
              <p:cNvSpPr txBox="1">
                <a:spLocks noChangeArrowheads="1"/>
              </p:cNvSpPr>
              <p:nvPr/>
            </p:nvSpPr>
            <p:spPr bwMode="auto">
              <a:xfrm>
                <a:off x="5015" y="238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1480" name="Text Box 43"/>
              <p:cNvSpPr txBox="1">
                <a:spLocks noChangeArrowheads="1"/>
              </p:cNvSpPr>
              <p:nvPr/>
            </p:nvSpPr>
            <p:spPr bwMode="auto">
              <a:xfrm>
                <a:off x="5014" y="26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1481" name="Text Box 44"/>
              <p:cNvSpPr txBox="1">
                <a:spLocks noChangeArrowheads="1"/>
              </p:cNvSpPr>
              <p:nvPr/>
            </p:nvSpPr>
            <p:spPr bwMode="auto">
              <a:xfrm>
                <a:off x="5015" y="2907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59</a:t>
                </a:r>
              </a:p>
            </p:txBody>
          </p:sp>
          <p:sp>
            <p:nvSpPr>
              <p:cNvPr id="61482" name="Text Box 45"/>
              <p:cNvSpPr txBox="1">
                <a:spLocks noChangeArrowheads="1"/>
              </p:cNvSpPr>
              <p:nvPr/>
            </p:nvSpPr>
            <p:spPr bwMode="auto">
              <a:xfrm>
                <a:off x="5006" y="319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chemeClr val="tx1"/>
                    </a:solidFill>
                    <a:sym typeface="Symbol" panose="05050102010706020507" pitchFamily="18" charset="2"/>
                  </a:rPr>
                  <a:t>left</a:t>
                </a:r>
              </a:p>
            </p:txBody>
          </p:sp>
          <p:sp>
            <p:nvSpPr>
              <p:cNvPr id="61483" name="Text Box 46"/>
              <p:cNvSpPr txBox="1">
                <a:spLocks noChangeArrowheads="1"/>
              </p:cNvSpPr>
              <p:nvPr/>
            </p:nvSpPr>
            <p:spPr bwMode="auto">
              <a:xfrm>
                <a:off x="5034" y="2377"/>
                <a:ext cx="3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left</a:t>
                </a:r>
              </a:p>
            </p:txBody>
          </p:sp>
          <p:sp>
            <p:nvSpPr>
              <p:cNvPr id="61484" name="Text Box 47"/>
              <p:cNvSpPr txBox="1">
                <a:spLocks noChangeArrowheads="1"/>
              </p:cNvSpPr>
              <p:nvPr/>
            </p:nvSpPr>
            <p:spPr bwMode="auto">
              <a:xfrm>
                <a:off x="4976" y="3495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cxnSp>
            <p:nvCxnSpPr>
              <p:cNvPr id="61485" name="AutoShape 48"/>
              <p:cNvCxnSpPr>
                <a:cxnSpLocks noChangeShapeType="1"/>
                <a:stCxn id="61480" idx="1"/>
                <a:endCxn id="61481" idx="1"/>
              </p:cNvCxnSpPr>
              <p:nvPr/>
            </p:nvCxnSpPr>
            <p:spPr bwMode="auto">
              <a:xfrm rot="10800000" flipH="1" flipV="1">
                <a:off x="5002" y="2770"/>
                <a:ext cx="1" cy="265"/>
              </a:xfrm>
              <a:prstGeom prst="curvedConnector3">
                <a:avLst>
                  <a:gd name="adj1" fmla="val -1320000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1457" name="Text Box 49"/>
          <p:cNvSpPr txBox="1">
            <a:spLocks noChangeArrowheads="1"/>
          </p:cNvSpPr>
          <p:nvPr/>
        </p:nvSpPr>
        <p:spPr bwMode="auto">
          <a:xfrm>
            <a:off x="714375" y="5534025"/>
            <a:ext cx="258763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58" name="Text Box 57"/>
          <p:cNvSpPr txBox="1">
            <a:spLocks noChangeArrowheads="1"/>
          </p:cNvSpPr>
          <p:nvPr/>
        </p:nvSpPr>
        <p:spPr bwMode="auto">
          <a:xfrm>
            <a:off x="6107113" y="103981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1459" name="Text Box 63"/>
          <p:cNvSpPr txBox="1">
            <a:spLocks noChangeArrowheads="1"/>
          </p:cNvSpPr>
          <p:nvPr/>
        </p:nvSpPr>
        <p:spPr bwMode="auto">
          <a:xfrm>
            <a:off x="6086475" y="195263"/>
            <a:ext cx="66992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1460" name="Text Box 64"/>
          <p:cNvSpPr txBox="1">
            <a:spLocks noChangeArrowheads="1"/>
          </p:cNvSpPr>
          <p:nvPr/>
        </p:nvSpPr>
        <p:spPr bwMode="auto">
          <a:xfrm>
            <a:off x="6084888" y="6318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61" name="Text Box 65"/>
          <p:cNvSpPr txBox="1">
            <a:spLocks noChangeArrowheads="1"/>
          </p:cNvSpPr>
          <p:nvPr/>
        </p:nvSpPr>
        <p:spPr bwMode="auto">
          <a:xfrm>
            <a:off x="6072188" y="10350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62" name="Text Box 66"/>
          <p:cNvSpPr txBox="1">
            <a:spLocks noChangeArrowheads="1"/>
          </p:cNvSpPr>
          <p:nvPr/>
        </p:nvSpPr>
        <p:spPr bwMode="auto">
          <a:xfrm>
            <a:off x="6089650" y="5794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1463" name="Line 86"/>
          <p:cNvSpPr>
            <a:spLocks noChangeShapeType="1"/>
          </p:cNvSpPr>
          <p:nvPr/>
        </p:nvSpPr>
        <p:spPr bwMode="auto">
          <a:xfrm flipH="1">
            <a:off x="3521075" y="1905000"/>
            <a:ext cx="1111250" cy="1768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64" name="Line 87"/>
          <p:cNvSpPr>
            <a:spLocks noChangeShapeType="1"/>
          </p:cNvSpPr>
          <p:nvPr/>
        </p:nvSpPr>
        <p:spPr bwMode="auto">
          <a:xfrm flipV="1">
            <a:off x="4784725" y="350838"/>
            <a:ext cx="1265238" cy="63976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65" name="Line 88"/>
          <p:cNvSpPr>
            <a:spLocks noChangeShapeType="1"/>
          </p:cNvSpPr>
          <p:nvPr/>
        </p:nvSpPr>
        <p:spPr bwMode="auto">
          <a:xfrm flipH="1" flipV="1">
            <a:off x="3459163" y="411163"/>
            <a:ext cx="2697162" cy="411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66" name="Line 90"/>
          <p:cNvSpPr>
            <a:spLocks noChangeShapeType="1"/>
          </p:cNvSpPr>
          <p:nvPr/>
        </p:nvSpPr>
        <p:spPr bwMode="auto">
          <a:xfrm flipH="1">
            <a:off x="3475038" y="1279525"/>
            <a:ext cx="2681287" cy="2470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67" name="Line 91"/>
          <p:cNvSpPr>
            <a:spLocks noChangeShapeType="1"/>
          </p:cNvSpPr>
          <p:nvPr/>
        </p:nvSpPr>
        <p:spPr bwMode="auto">
          <a:xfrm flipV="1">
            <a:off x="3322638" y="288925"/>
            <a:ext cx="2713037" cy="1387475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68" name="Text Box 92"/>
          <p:cNvSpPr txBox="1">
            <a:spLocks noChangeArrowheads="1"/>
          </p:cNvSpPr>
          <p:nvPr/>
        </p:nvSpPr>
        <p:spPr bwMode="auto">
          <a:xfrm>
            <a:off x="7040563" y="0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61469" name="Text Box 93"/>
          <p:cNvSpPr txBox="1">
            <a:spLocks noChangeArrowheads="1"/>
          </p:cNvSpPr>
          <p:nvPr/>
        </p:nvSpPr>
        <p:spPr bwMode="auto">
          <a:xfrm>
            <a:off x="7116763" y="1127125"/>
            <a:ext cx="868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61470" name="AutoShape 95"/>
          <p:cNvCxnSpPr>
            <a:cxnSpLocks noChangeShapeType="1"/>
            <a:endCxn id="61459" idx="3"/>
          </p:cNvCxnSpPr>
          <p:nvPr/>
        </p:nvCxnSpPr>
        <p:spPr bwMode="auto">
          <a:xfrm flipH="1">
            <a:off x="6775450" y="220663"/>
            <a:ext cx="198438" cy="177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1" name="AutoShape 96"/>
          <p:cNvCxnSpPr>
            <a:cxnSpLocks noChangeShapeType="1"/>
            <a:stCxn id="61469" idx="1"/>
            <a:endCxn id="61461" idx="3"/>
          </p:cNvCxnSpPr>
          <p:nvPr/>
        </p:nvCxnSpPr>
        <p:spPr bwMode="auto">
          <a:xfrm flipH="1" flipV="1">
            <a:off x="6761163" y="1238250"/>
            <a:ext cx="355600" cy="873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2" name="Slide Number Placeholder 6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749B3C8-17D8-4A68-8F63-1CA4250E7751}" type="slidenum">
              <a:rPr lang="he-IL" altLang="en-US" sz="1400">
                <a:solidFill>
                  <a:schemeClr val="tx1"/>
                </a:solidFill>
              </a:rPr>
              <a:pPr/>
              <a:t>71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510088" y="736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773363" y="2541588"/>
            <a:ext cx="70167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774950" y="3006725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847975" y="259715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819400" y="612140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757488" y="65087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2472" name="AutoShape 8"/>
          <p:cNvCxnSpPr>
            <a:cxnSpLocks noChangeShapeType="1"/>
            <a:stCxn id="62478" idx="3"/>
            <a:endCxn id="62467" idx="3"/>
          </p:cNvCxnSpPr>
          <p:nvPr/>
        </p:nvCxnSpPr>
        <p:spPr bwMode="auto">
          <a:xfrm flipV="1">
            <a:off x="3471863" y="2744788"/>
            <a:ext cx="22225" cy="3484562"/>
          </a:xfrm>
          <a:prstGeom prst="curvedConnector3">
            <a:avLst>
              <a:gd name="adj1" fmla="val 1042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572000" y="8175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251325" y="8747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251325" y="1239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4281488" y="1727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4529138" y="137636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751138" y="60261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62479" name="AutoShape 15"/>
          <p:cNvCxnSpPr>
            <a:cxnSpLocks noChangeShapeType="1"/>
            <a:stCxn id="62467" idx="1"/>
            <a:endCxn id="62478" idx="1"/>
          </p:cNvCxnSpPr>
          <p:nvPr/>
        </p:nvCxnSpPr>
        <p:spPr bwMode="auto">
          <a:xfrm rot="10800000" flipV="1">
            <a:off x="2732088" y="2744788"/>
            <a:ext cx="22225" cy="3484562"/>
          </a:xfrm>
          <a:prstGeom prst="curvedConnector3">
            <a:avLst>
              <a:gd name="adj1" fmla="val 1042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2480" name="Group 16"/>
          <p:cNvGrpSpPr>
            <a:grpSpLocks/>
          </p:cNvGrpSpPr>
          <p:nvPr/>
        </p:nvGrpSpPr>
        <p:grpSpPr bwMode="auto">
          <a:xfrm>
            <a:off x="1116013" y="0"/>
            <a:ext cx="2454275" cy="6699250"/>
            <a:chOff x="3967" y="0"/>
            <a:chExt cx="1546" cy="4220"/>
          </a:xfrm>
        </p:grpSpPr>
        <p:cxnSp>
          <p:nvCxnSpPr>
            <p:cNvPr id="62504" name="AutoShape 17"/>
            <p:cNvCxnSpPr>
              <a:cxnSpLocks noChangeShapeType="1"/>
              <a:stCxn id="62533" idx="1"/>
              <a:endCxn id="62509" idx="1"/>
            </p:cNvCxnSpPr>
            <p:nvPr/>
          </p:nvCxnSpPr>
          <p:spPr bwMode="auto">
            <a:xfrm rot="10800000" flipH="1" flipV="1">
              <a:off x="5003" y="1496"/>
              <a:ext cx="9" cy="774"/>
            </a:xfrm>
            <a:prstGeom prst="curvedConnector3">
              <a:avLst>
                <a:gd name="adj1" fmla="val -146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2505" name="Group 18"/>
            <p:cNvGrpSpPr>
              <a:grpSpLocks/>
            </p:cNvGrpSpPr>
            <p:nvPr/>
          </p:nvGrpSpPr>
          <p:grpSpPr bwMode="auto">
            <a:xfrm>
              <a:off x="3967" y="0"/>
              <a:ext cx="1546" cy="4220"/>
              <a:chOff x="3967" y="0"/>
              <a:chExt cx="1546" cy="4220"/>
            </a:xfrm>
          </p:grpSpPr>
          <p:grpSp>
            <p:nvGrpSpPr>
              <p:cNvPr id="62517" name="Group 19"/>
              <p:cNvGrpSpPr>
                <a:grpSpLocks/>
              </p:cNvGrpSpPr>
              <p:nvPr/>
            </p:nvGrpSpPr>
            <p:grpSpPr bwMode="auto">
              <a:xfrm>
                <a:off x="5008" y="0"/>
                <a:ext cx="505" cy="1623"/>
                <a:chOff x="5008" y="0"/>
                <a:chExt cx="505" cy="1623"/>
              </a:xfrm>
            </p:grpSpPr>
            <p:sp>
              <p:nvSpPr>
                <p:cNvPr id="625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037" y="1371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252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025" y="0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>
                      <a:solidFill>
                        <a:schemeClr val="tx1"/>
                      </a:solidFill>
                    </a:rPr>
                    <a:t>12</a:t>
                  </a:r>
                </a:p>
              </p:txBody>
            </p:sp>
            <p:sp>
              <p:nvSpPr>
                <p:cNvPr id="625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033" y="29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 sz="1800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25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024" y="578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25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082" y="318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2530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043" y="607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25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24" y="839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53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023" y="1114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53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5015" y="136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253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026" y="1081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cxnSp>
              <p:nvCxnSpPr>
                <p:cNvPr id="62535" name="AutoShape 30"/>
                <p:cNvCxnSpPr>
                  <a:cxnSpLocks noChangeShapeType="1"/>
                  <a:stCxn id="62532" idx="1"/>
                </p:cNvCxnSpPr>
                <p:nvPr/>
              </p:nvCxnSpPr>
              <p:spPr bwMode="auto">
                <a:xfrm rot="10800000">
                  <a:off x="5008" y="156"/>
                  <a:ext cx="3" cy="1086"/>
                </a:xfrm>
                <a:prstGeom prst="curvedConnector3">
                  <a:avLst>
                    <a:gd name="adj1" fmla="val 12300005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62518" name="Group 31"/>
              <p:cNvGrpSpPr>
                <a:grpSpLocks/>
              </p:cNvGrpSpPr>
              <p:nvPr/>
            </p:nvGrpSpPr>
            <p:grpSpPr bwMode="auto">
              <a:xfrm>
                <a:off x="3967" y="2554"/>
                <a:ext cx="1092" cy="1666"/>
                <a:chOff x="3967" y="2554"/>
                <a:chExt cx="1092" cy="1666"/>
              </a:xfrm>
            </p:grpSpPr>
            <p:sp>
              <p:nvSpPr>
                <p:cNvPr id="6251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78" y="3398"/>
                  <a:ext cx="422" cy="25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20</a:t>
                  </a:r>
                </a:p>
              </p:txBody>
            </p:sp>
            <p:sp>
              <p:nvSpPr>
                <p:cNvPr id="62520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967" y="3655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252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969" y="3946"/>
                  <a:ext cx="422" cy="274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/>
                  <a:endParaRPr lang="en-US" altLang="en-US">
                    <a:solidFill>
                      <a:schemeClr val="tx1"/>
                    </a:solidFill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62522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005" y="3703"/>
                  <a:ext cx="35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left</a:t>
                  </a:r>
                </a:p>
              </p:txBody>
            </p:sp>
            <p:sp>
              <p:nvSpPr>
                <p:cNvPr id="6252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997" y="3963"/>
                  <a:ext cx="47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en-US" sz="1800">
                      <a:solidFill>
                        <a:schemeClr val="tx1"/>
                      </a:solidFill>
                    </a:rPr>
                    <a:t>right</a:t>
                  </a:r>
                </a:p>
              </p:txBody>
            </p:sp>
            <p:sp>
              <p:nvSpPr>
                <p:cNvPr id="6252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137" y="2554"/>
                  <a:ext cx="922" cy="79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2506" name="Group 38"/>
            <p:cNvGrpSpPr>
              <a:grpSpLocks/>
            </p:cNvGrpSpPr>
            <p:nvPr/>
          </p:nvGrpSpPr>
          <p:grpSpPr bwMode="auto">
            <a:xfrm>
              <a:off x="4976" y="2142"/>
              <a:ext cx="528" cy="1613"/>
              <a:chOff x="4976" y="2142"/>
              <a:chExt cx="528" cy="1613"/>
            </a:xfrm>
          </p:grpSpPr>
          <p:sp>
            <p:nvSpPr>
              <p:cNvPr id="62507" name="Text Box 39"/>
              <p:cNvSpPr txBox="1">
                <a:spLocks noChangeArrowheads="1"/>
              </p:cNvSpPr>
              <p:nvPr/>
            </p:nvSpPr>
            <p:spPr bwMode="auto">
              <a:xfrm>
                <a:off x="5034" y="2672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sp>
            <p:nvSpPr>
              <p:cNvPr id="62508" name="Text Box 40"/>
              <p:cNvSpPr txBox="1">
                <a:spLocks noChangeArrowheads="1"/>
              </p:cNvSpPr>
              <p:nvPr/>
            </p:nvSpPr>
            <p:spPr bwMode="auto">
              <a:xfrm>
                <a:off x="4992" y="3481"/>
                <a:ext cx="44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2509" name="Text Box 41"/>
              <p:cNvSpPr txBox="1">
                <a:spLocks noChangeArrowheads="1"/>
              </p:cNvSpPr>
              <p:nvPr/>
            </p:nvSpPr>
            <p:spPr bwMode="auto">
              <a:xfrm>
                <a:off x="5024" y="21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2510" name="Text Box 42"/>
              <p:cNvSpPr txBox="1">
                <a:spLocks noChangeArrowheads="1"/>
              </p:cNvSpPr>
              <p:nvPr/>
            </p:nvSpPr>
            <p:spPr bwMode="auto">
              <a:xfrm>
                <a:off x="5015" y="238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</p:txBody>
          </p:sp>
          <p:sp>
            <p:nvSpPr>
              <p:cNvPr id="62511" name="Text Box 43"/>
              <p:cNvSpPr txBox="1">
                <a:spLocks noChangeArrowheads="1"/>
              </p:cNvSpPr>
              <p:nvPr/>
            </p:nvSpPr>
            <p:spPr bwMode="auto">
              <a:xfrm>
                <a:off x="5014" y="2642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62512" name="Text Box 44"/>
              <p:cNvSpPr txBox="1">
                <a:spLocks noChangeArrowheads="1"/>
              </p:cNvSpPr>
              <p:nvPr/>
            </p:nvSpPr>
            <p:spPr bwMode="auto">
              <a:xfrm>
                <a:off x="5015" y="2907"/>
                <a:ext cx="422" cy="25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59</a:t>
                </a:r>
              </a:p>
            </p:txBody>
          </p:sp>
          <p:sp>
            <p:nvSpPr>
              <p:cNvPr id="62513" name="Text Box 45"/>
              <p:cNvSpPr txBox="1">
                <a:spLocks noChangeArrowheads="1"/>
              </p:cNvSpPr>
              <p:nvPr/>
            </p:nvSpPr>
            <p:spPr bwMode="auto">
              <a:xfrm>
                <a:off x="5006" y="3194"/>
                <a:ext cx="422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>
                    <a:solidFill>
                      <a:schemeClr val="tx1"/>
                    </a:solidFill>
                    <a:sym typeface="Symbol" panose="05050102010706020507" pitchFamily="18" charset="2"/>
                  </a:rPr>
                  <a:t>left</a:t>
                </a:r>
              </a:p>
            </p:txBody>
          </p:sp>
          <p:sp>
            <p:nvSpPr>
              <p:cNvPr id="62514" name="Text Box 46"/>
              <p:cNvSpPr txBox="1">
                <a:spLocks noChangeArrowheads="1"/>
              </p:cNvSpPr>
              <p:nvPr/>
            </p:nvSpPr>
            <p:spPr bwMode="auto">
              <a:xfrm>
                <a:off x="5034" y="2377"/>
                <a:ext cx="3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left</a:t>
                </a:r>
              </a:p>
            </p:txBody>
          </p:sp>
          <p:sp>
            <p:nvSpPr>
              <p:cNvPr id="62515" name="Text Box 47"/>
              <p:cNvSpPr txBox="1">
                <a:spLocks noChangeArrowheads="1"/>
              </p:cNvSpPr>
              <p:nvPr/>
            </p:nvSpPr>
            <p:spPr bwMode="auto">
              <a:xfrm>
                <a:off x="4976" y="3495"/>
                <a:ext cx="47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en-US" sz="1800">
                    <a:solidFill>
                      <a:schemeClr val="tx1"/>
                    </a:solidFill>
                  </a:rPr>
                  <a:t>right</a:t>
                </a:r>
              </a:p>
            </p:txBody>
          </p:sp>
          <p:cxnSp>
            <p:nvCxnSpPr>
              <p:cNvPr id="62516" name="AutoShape 48"/>
              <p:cNvCxnSpPr>
                <a:cxnSpLocks noChangeShapeType="1"/>
                <a:stCxn id="62511" idx="1"/>
                <a:endCxn id="62512" idx="1"/>
              </p:cNvCxnSpPr>
              <p:nvPr/>
            </p:nvCxnSpPr>
            <p:spPr bwMode="auto">
              <a:xfrm rot="10800000" flipH="1" flipV="1">
                <a:off x="5002" y="2770"/>
                <a:ext cx="1" cy="265"/>
              </a:xfrm>
              <a:prstGeom prst="curvedConnector3">
                <a:avLst>
                  <a:gd name="adj1" fmla="val -1320000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2481" name="Text Box 50"/>
          <p:cNvSpPr txBox="1">
            <a:spLocks noChangeArrowheads="1"/>
          </p:cNvSpPr>
          <p:nvPr/>
        </p:nvSpPr>
        <p:spPr bwMode="auto">
          <a:xfrm>
            <a:off x="6107113" y="103981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2482" name="Text Box 51"/>
          <p:cNvSpPr txBox="1">
            <a:spLocks noChangeArrowheads="1"/>
          </p:cNvSpPr>
          <p:nvPr/>
        </p:nvSpPr>
        <p:spPr bwMode="auto">
          <a:xfrm>
            <a:off x="6086475" y="195263"/>
            <a:ext cx="66992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483" name="Text Box 52"/>
          <p:cNvSpPr txBox="1">
            <a:spLocks noChangeArrowheads="1"/>
          </p:cNvSpPr>
          <p:nvPr/>
        </p:nvSpPr>
        <p:spPr bwMode="auto">
          <a:xfrm>
            <a:off x="6084888" y="6318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2484" name="Text Box 53"/>
          <p:cNvSpPr txBox="1">
            <a:spLocks noChangeArrowheads="1"/>
          </p:cNvSpPr>
          <p:nvPr/>
        </p:nvSpPr>
        <p:spPr bwMode="auto">
          <a:xfrm>
            <a:off x="6072188" y="10350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2485" name="Text Box 54"/>
          <p:cNvSpPr txBox="1">
            <a:spLocks noChangeArrowheads="1"/>
          </p:cNvSpPr>
          <p:nvPr/>
        </p:nvSpPr>
        <p:spPr bwMode="auto">
          <a:xfrm>
            <a:off x="6089650" y="5794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2486" name="Text Box 55"/>
          <p:cNvSpPr txBox="1">
            <a:spLocks noChangeArrowheads="1"/>
          </p:cNvSpPr>
          <p:nvPr/>
        </p:nvSpPr>
        <p:spPr bwMode="auto">
          <a:xfrm>
            <a:off x="6081713" y="2339975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2487" name="Text Box 56"/>
          <p:cNvSpPr txBox="1">
            <a:spLocks noChangeArrowheads="1"/>
          </p:cNvSpPr>
          <p:nvPr/>
        </p:nvSpPr>
        <p:spPr bwMode="auto">
          <a:xfrm>
            <a:off x="6065838" y="149860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2488" name="Text Box 57"/>
          <p:cNvSpPr txBox="1">
            <a:spLocks noChangeArrowheads="1"/>
          </p:cNvSpPr>
          <p:nvPr/>
        </p:nvSpPr>
        <p:spPr bwMode="auto">
          <a:xfrm>
            <a:off x="6051550" y="18827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2489" name="Text Box 58"/>
          <p:cNvSpPr txBox="1">
            <a:spLocks noChangeArrowheads="1"/>
          </p:cNvSpPr>
          <p:nvPr/>
        </p:nvSpPr>
        <p:spPr bwMode="auto">
          <a:xfrm>
            <a:off x="6049963" y="22923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2490" name="Text Box 59"/>
          <p:cNvSpPr txBox="1">
            <a:spLocks noChangeArrowheads="1"/>
          </p:cNvSpPr>
          <p:nvPr/>
        </p:nvSpPr>
        <p:spPr bwMode="auto">
          <a:xfrm>
            <a:off x="6081713" y="1871663"/>
            <a:ext cx="56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2491" name="Line 63"/>
          <p:cNvSpPr>
            <a:spLocks noChangeShapeType="1"/>
          </p:cNvSpPr>
          <p:nvPr/>
        </p:nvSpPr>
        <p:spPr bwMode="auto">
          <a:xfrm flipV="1">
            <a:off x="4784725" y="350838"/>
            <a:ext cx="1265238" cy="63976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2" name="Line 64"/>
          <p:cNvSpPr>
            <a:spLocks noChangeShapeType="1"/>
          </p:cNvSpPr>
          <p:nvPr/>
        </p:nvSpPr>
        <p:spPr bwMode="auto">
          <a:xfrm flipH="1" flipV="1">
            <a:off x="3459163" y="411163"/>
            <a:ext cx="2697162" cy="411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3" name="Line 65"/>
          <p:cNvSpPr>
            <a:spLocks noChangeShapeType="1"/>
          </p:cNvSpPr>
          <p:nvPr/>
        </p:nvSpPr>
        <p:spPr bwMode="auto">
          <a:xfrm flipH="1">
            <a:off x="3475038" y="1279525"/>
            <a:ext cx="2681287" cy="2470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4" name="Line 66"/>
          <p:cNvSpPr>
            <a:spLocks noChangeShapeType="1"/>
          </p:cNvSpPr>
          <p:nvPr/>
        </p:nvSpPr>
        <p:spPr bwMode="auto">
          <a:xfrm flipV="1">
            <a:off x="3322638" y="288925"/>
            <a:ext cx="2713037" cy="1387475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5" name="Line 67"/>
          <p:cNvSpPr>
            <a:spLocks noChangeShapeType="1"/>
          </p:cNvSpPr>
          <p:nvPr/>
        </p:nvSpPr>
        <p:spPr bwMode="auto">
          <a:xfrm flipV="1">
            <a:off x="4830763" y="1692275"/>
            <a:ext cx="1189037" cy="304800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6" name="Line 68"/>
          <p:cNvSpPr>
            <a:spLocks noChangeShapeType="1"/>
          </p:cNvSpPr>
          <p:nvPr/>
        </p:nvSpPr>
        <p:spPr bwMode="auto">
          <a:xfrm flipH="1">
            <a:off x="1828800" y="2073275"/>
            <a:ext cx="4327525" cy="3382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7" name="Line 69"/>
          <p:cNvSpPr>
            <a:spLocks noChangeShapeType="1"/>
          </p:cNvSpPr>
          <p:nvPr/>
        </p:nvSpPr>
        <p:spPr bwMode="auto">
          <a:xfrm flipH="1">
            <a:off x="3475038" y="2544763"/>
            <a:ext cx="2849562" cy="2195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8" name="Line 70"/>
          <p:cNvSpPr>
            <a:spLocks noChangeShapeType="1"/>
          </p:cNvSpPr>
          <p:nvPr/>
        </p:nvSpPr>
        <p:spPr bwMode="auto">
          <a:xfrm flipV="1">
            <a:off x="3292475" y="1752600"/>
            <a:ext cx="2711450" cy="187483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99" name="Text Box 71"/>
          <p:cNvSpPr txBox="1">
            <a:spLocks noChangeArrowheads="1"/>
          </p:cNvSpPr>
          <p:nvPr/>
        </p:nvSpPr>
        <p:spPr bwMode="auto">
          <a:xfrm>
            <a:off x="7850188" y="0"/>
            <a:ext cx="868362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62500" name="Text Box 72"/>
          <p:cNvSpPr txBox="1">
            <a:spLocks noChangeArrowheads="1"/>
          </p:cNvSpPr>
          <p:nvPr/>
        </p:nvSpPr>
        <p:spPr bwMode="auto">
          <a:xfrm>
            <a:off x="7880350" y="2468563"/>
            <a:ext cx="868363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cxnSp>
        <p:nvCxnSpPr>
          <p:cNvPr id="62501" name="AutoShape 73"/>
          <p:cNvCxnSpPr>
            <a:cxnSpLocks noChangeShapeType="1"/>
            <a:stCxn id="62499" idx="1"/>
            <a:endCxn id="62482" idx="3"/>
          </p:cNvCxnSpPr>
          <p:nvPr/>
        </p:nvCxnSpPr>
        <p:spPr bwMode="auto">
          <a:xfrm flipH="1">
            <a:off x="6775450" y="217488"/>
            <a:ext cx="1055688" cy="180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502" name="AutoShape 74"/>
          <p:cNvCxnSpPr>
            <a:cxnSpLocks noChangeShapeType="1"/>
            <a:stCxn id="62500" idx="1"/>
            <a:endCxn id="62489" idx="3"/>
          </p:cNvCxnSpPr>
          <p:nvPr/>
        </p:nvCxnSpPr>
        <p:spPr bwMode="auto">
          <a:xfrm flipH="1" flipV="1">
            <a:off x="6738938" y="2495550"/>
            <a:ext cx="1122362" cy="19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503" name="Slide Number Placeholder 7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C215899C-4CFC-414F-8B65-425D35DA5C9D}" type="slidenum">
              <a:rPr lang="he-IL" altLang="en-US" sz="1400">
                <a:solidFill>
                  <a:schemeClr val="tx1"/>
                </a:solidFill>
              </a:rPr>
              <a:pPr/>
              <a:t>72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10088" y="736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759075" y="2711450"/>
            <a:ext cx="70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89238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847975" y="2740025"/>
            <a:ext cx="715963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819400" y="612140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757488" y="65087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3496" name="AutoShape 8"/>
          <p:cNvCxnSpPr>
            <a:cxnSpLocks noChangeShapeType="1"/>
            <a:stCxn id="63502" idx="3"/>
            <a:endCxn id="63491" idx="3"/>
          </p:cNvCxnSpPr>
          <p:nvPr/>
        </p:nvCxnSpPr>
        <p:spPr bwMode="auto">
          <a:xfrm flipH="1" flipV="1">
            <a:off x="3460750" y="2895600"/>
            <a:ext cx="11113" cy="3333750"/>
          </a:xfrm>
          <a:prstGeom prst="curvedConnector3">
            <a:avLst>
              <a:gd name="adj1" fmla="val -1957144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572000" y="8175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251325" y="8747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4251325" y="1239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281488" y="1727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465638" y="137636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751138" y="60261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63503" name="AutoShape 15"/>
          <p:cNvCxnSpPr>
            <a:cxnSpLocks noChangeShapeType="1"/>
            <a:stCxn id="63491" idx="1"/>
            <a:endCxn id="63502" idx="1"/>
          </p:cNvCxnSpPr>
          <p:nvPr/>
        </p:nvCxnSpPr>
        <p:spPr bwMode="auto">
          <a:xfrm rot="10800000" flipV="1">
            <a:off x="2732088" y="2895600"/>
            <a:ext cx="26987" cy="3333750"/>
          </a:xfrm>
          <a:prstGeom prst="curvedConnector3">
            <a:avLst>
              <a:gd name="adj1" fmla="val 876472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04" name="AutoShape 16"/>
          <p:cNvCxnSpPr>
            <a:cxnSpLocks noChangeShapeType="1"/>
            <a:stCxn id="63560" idx="1"/>
            <a:endCxn id="63544" idx="1"/>
          </p:cNvCxnSpPr>
          <p:nvPr/>
        </p:nvCxnSpPr>
        <p:spPr bwMode="auto">
          <a:xfrm rot="10800000" flipH="1" flipV="1">
            <a:off x="2760663" y="2374900"/>
            <a:ext cx="14287" cy="1228725"/>
          </a:xfrm>
          <a:prstGeom prst="curvedConnector3">
            <a:avLst>
              <a:gd name="adj1" fmla="val -1466667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3505" name="Group 17"/>
          <p:cNvGrpSpPr>
            <a:grpSpLocks/>
          </p:cNvGrpSpPr>
          <p:nvPr/>
        </p:nvGrpSpPr>
        <p:grpSpPr bwMode="auto">
          <a:xfrm>
            <a:off x="2768600" y="0"/>
            <a:ext cx="801688" cy="2576513"/>
            <a:chOff x="5008" y="0"/>
            <a:chExt cx="505" cy="1623"/>
          </a:xfrm>
        </p:grpSpPr>
        <p:sp>
          <p:nvSpPr>
            <p:cNvPr id="63552" name="Text Box 18"/>
            <p:cNvSpPr txBox="1">
              <a:spLocks noChangeArrowheads="1"/>
            </p:cNvSpPr>
            <p:nvPr/>
          </p:nvSpPr>
          <p:spPr bwMode="auto">
            <a:xfrm>
              <a:off x="5037" y="1371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sp>
          <p:nvSpPr>
            <p:cNvPr id="63553" name="Text Box 19"/>
            <p:cNvSpPr txBox="1">
              <a:spLocks noChangeArrowheads="1"/>
            </p:cNvSpPr>
            <p:nvPr/>
          </p:nvSpPr>
          <p:spPr bwMode="auto">
            <a:xfrm>
              <a:off x="5025" y="0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63554" name="Text Box 20"/>
            <p:cNvSpPr txBox="1">
              <a:spLocks noChangeArrowheads="1"/>
            </p:cNvSpPr>
            <p:nvPr/>
          </p:nvSpPr>
          <p:spPr bwMode="auto">
            <a:xfrm>
              <a:off x="5033" y="299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 sz="1800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3555" name="Text Box 21"/>
            <p:cNvSpPr txBox="1">
              <a:spLocks noChangeArrowheads="1"/>
            </p:cNvSpPr>
            <p:nvPr/>
          </p:nvSpPr>
          <p:spPr bwMode="auto">
            <a:xfrm>
              <a:off x="5024" y="578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3556" name="Text Box 22"/>
            <p:cNvSpPr txBox="1">
              <a:spLocks noChangeArrowheads="1"/>
            </p:cNvSpPr>
            <p:nvPr/>
          </p:nvSpPr>
          <p:spPr bwMode="auto">
            <a:xfrm>
              <a:off x="5082" y="318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63557" name="Text Box 23"/>
            <p:cNvSpPr txBox="1">
              <a:spLocks noChangeArrowheads="1"/>
            </p:cNvSpPr>
            <p:nvPr/>
          </p:nvSpPr>
          <p:spPr bwMode="auto">
            <a:xfrm>
              <a:off x="5043" y="607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sp>
          <p:nvSpPr>
            <p:cNvPr id="63558" name="Text Box 24"/>
            <p:cNvSpPr txBox="1">
              <a:spLocks noChangeArrowheads="1"/>
            </p:cNvSpPr>
            <p:nvPr/>
          </p:nvSpPr>
          <p:spPr bwMode="auto">
            <a:xfrm>
              <a:off x="5024" y="839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3559" name="Text Box 25"/>
            <p:cNvSpPr txBox="1">
              <a:spLocks noChangeArrowheads="1"/>
            </p:cNvSpPr>
            <p:nvPr/>
          </p:nvSpPr>
          <p:spPr bwMode="auto">
            <a:xfrm>
              <a:off x="5023" y="1114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3560" name="Text Box 26"/>
            <p:cNvSpPr txBox="1">
              <a:spLocks noChangeArrowheads="1"/>
            </p:cNvSpPr>
            <p:nvPr/>
          </p:nvSpPr>
          <p:spPr bwMode="auto">
            <a:xfrm>
              <a:off x="5015" y="1368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3561" name="Text Box 27"/>
            <p:cNvSpPr txBox="1">
              <a:spLocks noChangeArrowheads="1"/>
            </p:cNvSpPr>
            <p:nvPr/>
          </p:nvSpPr>
          <p:spPr bwMode="auto">
            <a:xfrm>
              <a:off x="5026" y="1081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63562" name="AutoShape 28"/>
            <p:cNvCxnSpPr>
              <a:cxnSpLocks noChangeShapeType="1"/>
              <a:stCxn id="63559" idx="1"/>
            </p:cNvCxnSpPr>
            <p:nvPr/>
          </p:nvCxnSpPr>
          <p:spPr bwMode="auto">
            <a:xfrm rot="10800000">
              <a:off x="5008" y="156"/>
              <a:ext cx="3" cy="1086"/>
            </a:xfrm>
            <a:prstGeom prst="curvedConnector3">
              <a:avLst>
                <a:gd name="adj1" fmla="val 123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506" name="Text Box 29"/>
          <p:cNvSpPr txBox="1">
            <a:spLocks noChangeArrowheads="1"/>
          </p:cNvSpPr>
          <p:nvPr/>
        </p:nvSpPr>
        <p:spPr bwMode="auto">
          <a:xfrm>
            <a:off x="1133475" y="53943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63507" name="Text Box 30"/>
          <p:cNvSpPr txBox="1">
            <a:spLocks noChangeArrowheads="1"/>
          </p:cNvSpPr>
          <p:nvPr/>
        </p:nvSpPr>
        <p:spPr bwMode="auto">
          <a:xfrm>
            <a:off x="1116013" y="5802313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3508" name="Text Box 31"/>
          <p:cNvSpPr txBox="1">
            <a:spLocks noChangeArrowheads="1"/>
          </p:cNvSpPr>
          <p:nvPr/>
        </p:nvSpPr>
        <p:spPr bwMode="auto">
          <a:xfrm>
            <a:off x="1119188" y="62642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3509" name="Text Box 32"/>
          <p:cNvSpPr txBox="1">
            <a:spLocks noChangeArrowheads="1"/>
          </p:cNvSpPr>
          <p:nvPr/>
        </p:nvSpPr>
        <p:spPr bwMode="auto">
          <a:xfrm>
            <a:off x="1176338" y="5878513"/>
            <a:ext cx="56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3510" name="Text Box 33"/>
          <p:cNvSpPr txBox="1">
            <a:spLocks noChangeArrowheads="1"/>
          </p:cNvSpPr>
          <p:nvPr/>
        </p:nvSpPr>
        <p:spPr bwMode="auto">
          <a:xfrm>
            <a:off x="1163638" y="629126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3511" name="Line 34"/>
          <p:cNvSpPr>
            <a:spLocks noChangeShapeType="1"/>
          </p:cNvSpPr>
          <p:nvPr/>
        </p:nvSpPr>
        <p:spPr bwMode="auto">
          <a:xfrm flipH="1">
            <a:off x="1385888" y="4054475"/>
            <a:ext cx="1463675" cy="1265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3512" name="Group 35"/>
          <p:cNvGrpSpPr>
            <a:grpSpLocks/>
          </p:cNvGrpSpPr>
          <p:nvPr/>
        </p:nvGrpSpPr>
        <p:grpSpPr bwMode="auto">
          <a:xfrm>
            <a:off x="2717800" y="3400425"/>
            <a:ext cx="838200" cy="2560638"/>
            <a:chOff x="4976" y="2142"/>
            <a:chExt cx="528" cy="1613"/>
          </a:xfrm>
        </p:grpSpPr>
        <p:sp>
          <p:nvSpPr>
            <p:cNvPr id="63542" name="Text Box 36"/>
            <p:cNvSpPr txBox="1">
              <a:spLocks noChangeArrowheads="1"/>
            </p:cNvSpPr>
            <p:nvPr/>
          </p:nvSpPr>
          <p:spPr bwMode="auto">
            <a:xfrm>
              <a:off x="5034" y="2672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sp>
          <p:nvSpPr>
            <p:cNvPr id="63543" name="Text Box 37"/>
            <p:cNvSpPr txBox="1">
              <a:spLocks noChangeArrowheads="1"/>
            </p:cNvSpPr>
            <p:nvPr/>
          </p:nvSpPr>
          <p:spPr bwMode="auto">
            <a:xfrm>
              <a:off x="4992" y="3481"/>
              <a:ext cx="44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3544" name="Text Box 38"/>
            <p:cNvSpPr txBox="1">
              <a:spLocks noChangeArrowheads="1"/>
            </p:cNvSpPr>
            <p:nvPr/>
          </p:nvSpPr>
          <p:spPr bwMode="auto">
            <a:xfrm>
              <a:off x="5024" y="2142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chemeClr val="tx1"/>
                  </a:solidFill>
                </a:rPr>
                <a:t>37</a:t>
              </a:r>
            </a:p>
          </p:txBody>
        </p:sp>
        <p:sp>
          <p:nvSpPr>
            <p:cNvPr id="63545" name="Text Box 39"/>
            <p:cNvSpPr txBox="1">
              <a:spLocks noChangeArrowheads="1"/>
            </p:cNvSpPr>
            <p:nvPr/>
          </p:nvSpPr>
          <p:spPr bwMode="auto">
            <a:xfrm>
              <a:off x="5015" y="2384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3546" name="Text Box 40"/>
            <p:cNvSpPr txBox="1">
              <a:spLocks noChangeArrowheads="1"/>
            </p:cNvSpPr>
            <p:nvPr/>
          </p:nvSpPr>
          <p:spPr bwMode="auto">
            <a:xfrm>
              <a:off x="5014" y="2642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3547" name="Text Box 41"/>
            <p:cNvSpPr txBox="1">
              <a:spLocks noChangeArrowheads="1"/>
            </p:cNvSpPr>
            <p:nvPr/>
          </p:nvSpPr>
          <p:spPr bwMode="auto">
            <a:xfrm>
              <a:off x="5015" y="2907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59</a:t>
              </a:r>
            </a:p>
          </p:txBody>
        </p:sp>
        <p:sp>
          <p:nvSpPr>
            <p:cNvPr id="63548" name="Text Box 42"/>
            <p:cNvSpPr txBox="1">
              <a:spLocks noChangeArrowheads="1"/>
            </p:cNvSpPr>
            <p:nvPr/>
          </p:nvSpPr>
          <p:spPr bwMode="auto">
            <a:xfrm>
              <a:off x="5006" y="3194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  <a:sym typeface="Symbol" panose="05050102010706020507" pitchFamily="18" charset="2"/>
                </a:rPr>
                <a:t>left</a:t>
              </a:r>
            </a:p>
          </p:txBody>
        </p:sp>
        <p:sp>
          <p:nvSpPr>
            <p:cNvPr id="63549" name="Text Box 43"/>
            <p:cNvSpPr txBox="1">
              <a:spLocks noChangeArrowheads="1"/>
            </p:cNvSpPr>
            <p:nvPr/>
          </p:nvSpPr>
          <p:spPr bwMode="auto">
            <a:xfrm>
              <a:off x="5034" y="2377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63550" name="Text Box 44"/>
            <p:cNvSpPr txBox="1">
              <a:spLocks noChangeArrowheads="1"/>
            </p:cNvSpPr>
            <p:nvPr/>
          </p:nvSpPr>
          <p:spPr bwMode="auto">
            <a:xfrm>
              <a:off x="4976" y="3495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cxnSp>
          <p:nvCxnSpPr>
            <p:cNvPr id="63551" name="AutoShape 45"/>
            <p:cNvCxnSpPr>
              <a:cxnSpLocks noChangeShapeType="1"/>
              <a:stCxn id="63546" idx="1"/>
              <a:endCxn id="63547" idx="1"/>
            </p:cNvCxnSpPr>
            <p:nvPr/>
          </p:nvCxnSpPr>
          <p:spPr bwMode="auto">
            <a:xfrm rot="10800000" flipH="1" flipV="1">
              <a:off x="5002" y="2770"/>
              <a:ext cx="1" cy="265"/>
            </a:xfrm>
            <a:prstGeom prst="curvedConnector3">
              <a:avLst>
                <a:gd name="adj1" fmla="val -132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3513" name="Text Box 46"/>
          <p:cNvSpPr txBox="1">
            <a:spLocks noChangeArrowheads="1"/>
          </p:cNvSpPr>
          <p:nvPr/>
        </p:nvSpPr>
        <p:spPr bwMode="auto">
          <a:xfrm>
            <a:off x="6107113" y="103981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3514" name="Text Box 47"/>
          <p:cNvSpPr txBox="1">
            <a:spLocks noChangeArrowheads="1"/>
          </p:cNvSpPr>
          <p:nvPr/>
        </p:nvSpPr>
        <p:spPr bwMode="auto">
          <a:xfrm>
            <a:off x="6086475" y="195263"/>
            <a:ext cx="66992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515" name="Text Box 48"/>
          <p:cNvSpPr txBox="1">
            <a:spLocks noChangeArrowheads="1"/>
          </p:cNvSpPr>
          <p:nvPr/>
        </p:nvSpPr>
        <p:spPr bwMode="auto">
          <a:xfrm>
            <a:off x="6084888" y="6318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3516" name="Text Box 49"/>
          <p:cNvSpPr txBox="1">
            <a:spLocks noChangeArrowheads="1"/>
          </p:cNvSpPr>
          <p:nvPr/>
        </p:nvSpPr>
        <p:spPr bwMode="auto">
          <a:xfrm>
            <a:off x="6072188" y="10350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3517" name="Text Box 50"/>
          <p:cNvSpPr txBox="1">
            <a:spLocks noChangeArrowheads="1"/>
          </p:cNvSpPr>
          <p:nvPr/>
        </p:nvSpPr>
        <p:spPr bwMode="auto">
          <a:xfrm>
            <a:off x="6089650" y="5794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3518" name="Text Box 51"/>
          <p:cNvSpPr txBox="1">
            <a:spLocks noChangeArrowheads="1"/>
          </p:cNvSpPr>
          <p:nvPr/>
        </p:nvSpPr>
        <p:spPr bwMode="auto">
          <a:xfrm>
            <a:off x="6081713" y="2339975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3519" name="Text Box 52"/>
          <p:cNvSpPr txBox="1">
            <a:spLocks noChangeArrowheads="1"/>
          </p:cNvSpPr>
          <p:nvPr/>
        </p:nvSpPr>
        <p:spPr bwMode="auto">
          <a:xfrm>
            <a:off x="6065838" y="149860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3520" name="Text Box 53"/>
          <p:cNvSpPr txBox="1">
            <a:spLocks noChangeArrowheads="1"/>
          </p:cNvSpPr>
          <p:nvPr/>
        </p:nvSpPr>
        <p:spPr bwMode="auto">
          <a:xfrm>
            <a:off x="6051550" y="18827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3521" name="Text Box 54"/>
          <p:cNvSpPr txBox="1">
            <a:spLocks noChangeArrowheads="1"/>
          </p:cNvSpPr>
          <p:nvPr/>
        </p:nvSpPr>
        <p:spPr bwMode="auto">
          <a:xfrm>
            <a:off x="6049963" y="22923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3522" name="Text Box 55"/>
          <p:cNvSpPr txBox="1">
            <a:spLocks noChangeArrowheads="1"/>
          </p:cNvSpPr>
          <p:nvPr/>
        </p:nvSpPr>
        <p:spPr bwMode="auto">
          <a:xfrm>
            <a:off x="6081713" y="1871663"/>
            <a:ext cx="56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3523" name="Line 58"/>
          <p:cNvSpPr>
            <a:spLocks noChangeShapeType="1"/>
          </p:cNvSpPr>
          <p:nvPr/>
        </p:nvSpPr>
        <p:spPr bwMode="auto">
          <a:xfrm flipV="1">
            <a:off x="4784725" y="350838"/>
            <a:ext cx="1265238" cy="63976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4" name="Line 59"/>
          <p:cNvSpPr>
            <a:spLocks noChangeShapeType="1"/>
          </p:cNvSpPr>
          <p:nvPr/>
        </p:nvSpPr>
        <p:spPr bwMode="auto">
          <a:xfrm flipH="1">
            <a:off x="3475038" y="1279525"/>
            <a:ext cx="2681287" cy="2470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5" name="Line 60"/>
          <p:cNvSpPr>
            <a:spLocks noChangeShapeType="1"/>
          </p:cNvSpPr>
          <p:nvPr/>
        </p:nvSpPr>
        <p:spPr bwMode="auto">
          <a:xfrm flipV="1">
            <a:off x="3322638" y="288925"/>
            <a:ext cx="2713037" cy="1387475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6" name="Line 61"/>
          <p:cNvSpPr>
            <a:spLocks noChangeShapeType="1"/>
          </p:cNvSpPr>
          <p:nvPr/>
        </p:nvSpPr>
        <p:spPr bwMode="auto">
          <a:xfrm flipV="1">
            <a:off x="4830763" y="1692275"/>
            <a:ext cx="1189037" cy="304800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7" name="Line 62"/>
          <p:cNvSpPr>
            <a:spLocks noChangeShapeType="1"/>
          </p:cNvSpPr>
          <p:nvPr/>
        </p:nvSpPr>
        <p:spPr bwMode="auto">
          <a:xfrm flipH="1">
            <a:off x="1828800" y="2073275"/>
            <a:ext cx="4327525" cy="3382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8" name="Line 63"/>
          <p:cNvSpPr>
            <a:spLocks noChangeShapeType="1"/>
          </p:cNvSpPr>
          <p:nvPr/>
        </p:nvSpPr>
        <p:spPr bwMode="auto">
          <a:xfrm flipH="1">
            <a:off x="3475038" y="2544763"/>
            <a:ext cx="2849562" cy="2195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29" name="Line 64"/>
          <p:cNvSpPr>
            <a:spLocks noChangeShapeType="1"/>
          </p:cNvSpPr>
          <p:nvPr/>
        </p:nvSpPr>
        <p:spPr bwMode="auto">
          <a:xfrm flipV="1">
            <a:off x="3292475" y="1752600"/>
            <a:ext cx="2711450" cy="187483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530" name="Text Box 65"/>
          <p:cNvSpPr txBox="1">
            <a:spLocks noChangeArrowheads="1"/>
          </p:cNvSpPr>
          <p:nvPr/>
        </p:nvSpPr>
        <p:spPr bwMode="auto">
          <a:xfrm>
            <a:off x="8016875" y="0"/>
            <a:ext cx="868363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63531" name="Text Box 66"/>
          <p:cNvSpPr txBox="1">
            <a:spLocks noChangeArrowheads="1"/>
          </p:cNvSpPr>
          <p:nvPr/>
        </p:nvSpPr>
        <p:spPr bwMode="auto">
          <a:xfrm>
            <a:off x="8047038" y="4040188"/>
            <a:ext cx="868362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sp>
        <p:nvSpPr>
          <p:cNvPr id="63532" name="Text Box 67"/>
          <p:cNvSpPr txBox="1">
            <a:spLocks noChangeArrowheads="1"/>
          </p:cNvSpPr>
          <p:nvPr/>
        </p:nvSpPr>
        <p:spPr bwMode="auto">
          <a:xfrm>
            <a:off x="6056313" y="27114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3533" name="Text Box 68"/>
          <p:cNvSpPr txBox="1">
            <a:spLocks noChangeArrowheads="1"/>
          </p:cNvSpPr>
          <p:nvPr/>
        </p:nvSpPr>
        <p:spPr bwMode="auto">
          <a:xfrm>
            <a:off x="6038850" y="3119438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3534" name="Text Box 69"/>
          <p:cNvSpPr txBox="1">
            <a:spLocks noChangeArrowheads="1"/>
          </p:cNvSpPr>
          <p:nvPr/>
        </p:nvSpPr>
        <p:spPr bwMode="auto">
          <a:xfrm>
            <a:off x="6042025" y="3581400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3535" name="Text Box 70"/>
          <p:cNvSpPr txBox="1">
            <a:spLocks noChangeArrowheads="1"/>
          </p:cNvSpPr>
          <p:nvPr/>
        </p:nvSpPr>
        <p:spPr bwMode="auto">
          <a:xfrm>
            <a:off x="6099175" y="31956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3536" name="Text Box 71"/>
          <p:cNvSpPr txBox="1">
            <a:spLocks noChangeArrowheads="1"/>
          </p:cNvSpPr>
          <p:nvPr/>
        </p:nvSpPr>
        <p:spPr bwMode="auto">
          <a:xfrm>
            <a:off x="6086475" y="3608388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3537" name="Line 72"/>
          <p:cNvSpPr>
            <a:spLocks noChangeShapeType="1"/>
          </p:cNvSpPr>
          <p:nvPr/>
        </p:nvSpPr>
        <p:spPr bwMode="auto">
          <a:xfrm>
            <a:off x="3459163" y="212725"/>
            <a:ext cx="2544762" cy="263683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63538" name="AutoShape 73"/>
          <p:cNvCxnSpPr>
            <a:cxnSpLocks noChangeShapeType="1"/>
            <a:stCxn id="63515" idx="3"/>
            <a:endCxn id="63532" idx="3"/>
          </p:cNvCxnSpPr>
          <p:nvPr/>
        </p:nvCxnSpPr>
        <p:spPr bwMode="auto">
          <a:xfrm flipH="1">
            <a:off x="6745288" y="835025"/>
            <a:ext cx="28575" cy="2079625"/>
          </a:xfrm>
          <a:prstGeom prst="curvedConnector3">
            <a:avLst>
              <a:gd name="adj1" fmla="val -733333"/>
            </a:avLst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39" name="AutoShape 74"/>
          <p:cNvCxnSpPr>
            <a:cxnSpLocks noChangeShapeType="1"/>
            <a:stCxn id="63530" idx="1"/>
            <a:endCxn id="63514" idx="3"/>
          </p:cNvCxnSpPr>
          <p:nvPr/>
        </p:nvCxnSpPr>
        <p:spPr bwMode="auto">
          <a:xfrm flipH="1">
            <a:off x="6775450" y="217488"/>
            <a:ext cx="1222375" cy="180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0" name="AutoShape 75"/>
          <p:cNvCxnSpPr>
            <a:cxnSpLocks noChangeShapeType="1"/>
          </p:cNvCxnSpPr>
          <p:nvPr/>
        </p:nvCxnSpPr>
        <p:spPr bwMode="auto">
          <a:xfrm flipH="1" flipV="1">
            <a:off x="6756400" y="3729038"/>
            <a:ext cx="1195388" cy="4651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41" name="Slide Number Placeholder 7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1EABBAE8-6735-4339-8C8A-8DC0B0765B2B}" type="slidenum">
              <a:rPr lang="he-IL" altLang="en-US" sz="1400">
                <a:solidFill>
                  <a:schemeClr val="tx1"/>
                </a:solidFill>
              </a:rPr>
              <a:pPr/>
              <a:t>73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510088" y="736600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759075" y="27114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789238" y="313690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847975" y="2740025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819400" y="6121400"/>
            <a:ext cx="715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757488" y="65087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4520" name="AutoShape 8"/>
          <p:cNvCxnSpPr>
            <a:cxnSpLocks noChangeShapeType="1"/>
            <a:stCxn id="64526" idx="3"/>
            <a:endCxn id="64515" idx="3"/>
          </p:cNvCxnSpPr>
          <p:nvPr/>
        </p:nvCxnSpPr>
        <p:spPr bwMode="auto">
          <a:xfrm flipV="1">
            <a:off x="3471863" y="2914650"/>
            <a:ext cx="7937" cy="3314700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572000" y="817563"/>
            <a:ext cx="411163" cy="134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251325" y="874713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251325" y="1239838"/>
            <a:ext cx="427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q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281488" y="1727200"/>
            <a:ext cx="427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465638" y="1376363"/>
            <a:ext cx="623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2751138" y="6026150"/>
            <a:ext cx="70167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1800">
              <a:solidFill>
                <a:schemeClr val="tx1"/>
              </a:solidFill>
            </a:endParaRPr>
          </a:p>
        </p:txBody>
      </p:sp>
      <p:cxnSp>
        <p:nvCxnSpPr>
          <p:cNvPr id="64527" name="AutoShape 15"/>
          <p:cNvCxnSpPr>
            <a:cxnSpLocks noChangeShapeType="1"/>
            <a:stCxn id="64515" idx="1"/>
            <a:endCxn id="64526" idx="1"/>
          </p:cNvCxnSpPr>
          <p:nvPr/>
        </p:nvCxnSpPr>
        <p:spPr bwMode="auto">
          <a:xfrm rot="10800000" flipV="1">
            <a:off x="2732088" y="2914650"/>
            <a:ext cx="7937" cy="3314700"/>
          </a:xfrm>
          <a:prstGeom prst="curvedConnector3">
            <a:avLst>
              <a:gd name="adj1" fmla="val 274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8" name="AutoShape 16"/>
          <p:cNvCxnSpPr>
            <a:cxnSpLocks noChangeShapeType="1"/>
            <a:stCxn id="64583" idx="1"/>
            <a:endCxn id="64538" idx="1"/>
          </p:cNvCxnSpPr>
          <p:nvPr/>
        </p:nvCxnSpPr>
        <p:spPr bwMode="auto">
          <a:xfrm rot="10800000" flipH="1" flipV="1">
            <a:off x="2760663" y="2374900"/>
            <a:ext cx="14287" cy="1228725"/>
          </a:xfrm>
          <a:prstGeom prst="curvedConnector3">
            <a:avLst>
              <a:gd name="adj1" fmla="val -1466667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4529" name="Group 17"/>
          <p:cNvGrpSpPr>
            <a:grpSpLocks/>
          </p:cNvGrpSpPr>
          <p:nvPr/>
        </p:nvGrpSpPr>
        <p:grpSpPr bwMode="auto">
          <a:xfrm>
            <a:off x="2768600" y="0"/>
            <a:ext cx="801688" cy="2576513"/>
            <a:chOff x="5008" y="0"/>
            <a:chExt cx="505" cy="1623"/>
          </a:xfrm>
        </p:grpSpPr>
        <p:sp>
          <p:nvSpPr>
            <p:cNvPr id="64575" name="Text Box 18"/>
            <p:cNvSpPr txBox="1">
              <a:spLocks noChangeArrowheads="1"/>
            </p:cNvSpPr>
            <p:nvPr/>
          </p:nvSpPr>
          <p:spPr bwMode="auto">
            <a:xfrm>
              <a:off x="5037" y="1371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sp>
          <p:nvSpPr>
            <p:cNvPr id="64576" name="Text Box 19"/>
            <p:cNvSpPr txBox="1">
              <a:spLocks noChangeArrowheads="1"/>
            </p:cNvSpPr>
            <p:nvPr/>
          </p:nvSpPr>
          <p:spPr bwMode="auto">
            <a:xfrm>
              <a:off x="5025" y="0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64577" name="Text Box 20"/>
            <p:cNvSpPr txBox="1">
              <a:spLocks noChangeArrowheads="1"/>
            </p:cNvSpPr>
            <p:nvPr/>
          </p:nvSpPr>
          <p:spPr bwMode="auto">
            <a:xfrm>
              <a:off x="5033" y="299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 sz="1800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4578" name="Text Box 21"/>
            <p:cNvSpPr txBox="1">
              <a:spLocks noChangeArrowheads="1"/>
            </p:cNvSpPr>
            <p:nvPr/>
          </p:nvSpPr>
          <p:spPr bwMode="auto">
            <a:xfrm>
              <a:off x="5024" y="578"/>
              <a:ext cx="422" cy="27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>
                <a:solidFill>
                  <a:schemeClr val="tx1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64579" name="Text Box 22"/>
            <p:cNvSpPr txBox="1">
              <a:spLocks noChangeArrowheads="1"/>
            </p:cNvSpPr>
            <p:nvPr/>
          </p:nvSpPr>
          <p:spPr bwMode="auto">
            <a:xfrm>
              <a:off x="5082" y="318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left</a:t>
              </a:r>
            </a:p>
          </p:txBody>
        </p:sp>
        <p:sp>
          <p:nvSpPr>
            <p:cNvPr id="64580" name="Text Box 23"/>
            <p:cNvSpPr txBox="1">
              <a:spLocks noChangeArrowheads="1"/>
            </p:cNvSpPr>
            <p:nvPr/>
          </p:nvSpPr>
          <p:spPr bwMode="auto">
            <a:xfrm>
              <a:off x="5043" y="607"/>
              <a:ext cx="4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right</a:t>
              </a:r>
            </a:p>
          </p:txBody>
        </p:sp>
        <p:sp>
          <p:nvSpPr>
            <p:cNvPr id="64581" name="Text Box 24"/>
            <p:cNvSpPr txBox="1">
              <a:spLocks noChangeArrowheads="1"/>
            </p:cNvSpPr>
            <p:nvPr/>
          </p:nvSpPr>
          <p:spPr bwMode="auto">
            <a:xfrm>
              <a:off x="5024" y="839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4582" name="Text Box 25"/>
            <p:cNvSpPr txBox="1">
              <a:spLocks noChangeArrowheads="1"/>
            </p:cNvSpPr>
            <p:nvPr/>
          </p:nvSpPr>
          <p:spPr bwMode="auto">
            <a:xfrm>
              <a:off x="5023" y="1114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4583" name="Text Box 26"/>
            <p:cNvSpPr txBox="1">
              <a:spLocks noChangeArrowheads="1"/>
            </p:cNvSpPr>
            <p:nvPr/>
          </p:nvSpPr>
          <p:spPr bwMode="auto">
            <a:xfrm>
              <a:off x="5015" y="1368"/>
              <a:ext cx="422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4584" name="Text Box 27"/>
            <p:cNvSpPr txBox="1">
              <a:spLocks noChangeArrowheads="1"/>
            </p:cNvSpPr>
            <p:nvPr/>
          </p:nvSpPr>
          <p:spPr bwMode="auto">
            <a:xfrm>
              <a:off x="5026" y="1081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solidFill>
                    <a:schemeClr val="tx1"/>
                  </a:solidFill>
                </a:rPr>
                <a:t>left</a:t>
              </a:r>
            </a:p>
          </p:txBody>
        </p:sp>
        <p:cxnSp>
          <p:nvCxnSpPr>
            <p:cNvPr id="64585" name="AutoShape 28"/>
            <p:cNvCxnSpPr>
              <a:cxnSpLocks noChangeShapeType="1"/>
              <a:stCxn id="64582" idx="1"/>
            </p:cNvCxnSpPr>
            <p:nvPr/>
          </p:nvCxnSpPr>
          <p:spPr bwMode="auto">
            <a:xfrm rot="10800000">
              <a:off x="5008" y="156"/>
              <a:ext cx="3" cy="1086"/>
            </a:xfrm>
            <a:prstGeom prst="curvedConnector3">
              <a:avLst>
                <a:gd name="adj1" fmla="val 1230000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4530" name="Text Box 29"/>
          <p:cNvSpPr txBox="1">
            <a:spLocks noChangeArrowheads="1"/>
          </p:cNvSpPr>
          <p:nvPr/>
        </p:nvSpPr>
        <p:spPr bwMode="auto">
          <a:xfrm>
            <a:off x="1133475" y="53943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64531" name="Text Box 30"/>
          <p:cNvSpPr txBox="1">
            <a:spLocks noChangeArrowheads="1"/>
          </p:cNvSpPr>
          <p:nvPr/>
        </p:nvSpPr>
        <p:spPr bwMode="auto">
          <a:xfrm>
            <a:off x="1116013" y="5802313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32" name="Text Box 31"/>
          <p:cNvSpPr txBox="1">
            <a:spLocks noChangeArrowheads="1"/>
          </p:cNvSpPr>
          <p:nvPr/>
        </p:nvSpPr>
        <p:spPr bwMode="auto">
          <a:xfrm>
            <a:off x="1119188" y="62642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33" name="Text Box 32"/>
          <p:cNvSpPr txBox="1">
            <a:spLocks noChangeArrowheads="1"/>
          </p:cNvSpPr>
          <p:nvPr/>
        </p:nvSpPr>
        <p:spPr bwMode="auto">
          <a:xfrm>
            <a:off x="1176338" y="5878513"/>
            <a:ext cx="56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4534" name="Text Box 33"/>
          <p:cNvSpPr txBox="1">
            <a:spLocks noChangeArrowheads="1"/>
          </p:cNvSpPr>
          <p:nvPr/>
        </p:nvSpPr>
        <p:spPr bwMode="auto">
          <a:xfrm>
            <a:off x="1163638" y="629126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4535" name="Line 34"/>
          <p:cNvSpPr>
            <a:spLocks noChangeShapeType="1"/>
          </p:cNvSpPr>
          <p:nvPr/>
        </p:nvSpPr>
        <p:spPr bwMode="auto">
          <a:xfrm flipH="1">
            <a:off x="1385888" y="4054475"/>
            <a:ext cx="1463675" cy="1265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36" name="Text Box 35"/>
          <p:cNvSpPr txBox="1">
            <a:spLocks noChangeArrowheads="1"/>
          </p:cNvSpPr>
          <p:nvPr/>
        </p:nvSpPr>
        <p:spPr bwMode="auto">
          <a:xfrm>
            <a:off x="2809875" y="4241800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4537" name="Text Box 36"/>
          <p:cNvSpPr txBox="1">
            <a:spLocks noChangeArrowheads="1"/>
          </p:cNvSpPr>
          <p:nvPr/>
        </p:nvSpPr>
        <p:spPr bwMode="auto">
          <a:xfrm>
            <a:off x="2743200" y="5526088"/>
            <a:ext cx="70167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38" name="Text Box 37"/>
          <p:cNvSpPr txBox="1">
            <a:spLocks noChangeArrowheads="1"/>
          </p:cNvSpPr>
          <p:nvPr/>
        </p:nvSpPr>
        <p:spPr bwMode="auto">
          <a:xfrm>
            <a:off x="2794000" y="34004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4539" name="Text Box 38"/>
          <p:cNvSpPr txBox="1">
            <a:spLocks noChangeArrowheads="1"/>
          </p:cNvSpPr>
          <p:nvPr/>
        </p:nvSpPr>
        <p:spPr bwMode="auto">
          <a:xfrm>
            <a:off x="2779713" y="3784600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40" name="Text Box 39"/>
          <p:cNvSpPr txBox="1">
            <a:spLocks noChangeArrowheads="1"/>
          </p:cNvSpPr>
          <p:nvPr/>
        </p:nvSpPr>
        <p:spPr bwMode="auto">
          <a:xfrm>
            <a:off x="2778125" y="419417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4541" name="Text Box 40"/>
          <p:cNvSpPr txBox="1">
            <a:spLocks noChangeArrowheads="1"/>
          </p:cNvSpPr>
          <p:nvPr/>
        </p:nvSpPr>
        <p:spPr bwMode="auto">
          <a:xfrm>
            <a:off x="2779713" y="4614863"/>
            <a:ext cx="66992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64542" name="Text Box 41"/>
          <p:cNvSpPr txBox="1">
            <a:spLocks noChangeArrowheads="1"/>
          </p:cNvSpPr>
          <p:nvPr/>
        </p:nvSpPr>
        <p:spPr bwMode="auto">
          <a:xfrm>
            <a:off x="2765425" y="50704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  <a:sym typeface="Symbol" panose="05050102010706020507" pitchFamily="18" charset="2"/>
              </a:rPr>
              <a:t>left</a:t>
            </a:r>
          </a:p>
        </p:txBody>
      </p:sp>
      <p:sp>
        <p:nvSpPr>
          <p:cNvPr id="64543" name="Text Box 42"/>
          <p:cNvSpPr txBox="1">
            <a:spLocks noChangeArrowheads="1"/>
          </p:cNvSpPr>
          <p:nvPr/>
        </p:nvSpPr>
        <p:spPr bwMode="auto">
          <a:xfrm>
            <a:off x="2809875" y="377348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4544" name="Text Box 43"/>
          <p:cNvSpPr txBox="1">
            <a:spLocks noChangeArrowheads="1"/>
          </p:cNvSpPr>
          <p:nvPr/>
        </p:nvSpPr>
        <p:spPr bwMode="auto">
          <a:xfrm>
            <a:off x="2717800" y="554831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cxnSp>
        <p:nvCxnSpPr>
          <p:cNvPr id="64545" name="AutoShape 44"/>
          <p:cNvCxnSpPr>
            <a:cxnSpLocks noChangeShapeType="1"/>
          </p:cNvCxnSpPr>
          <p:nvPr/>
        </p:nvCxnSpPr>
        <p:spPr bwMode="auto">
          <a:xfrm rot="10800000" flipH="1" flipV="1">
            <a:off x="6081713" y="1212850"/>
            <a:ext cx="1587" cy="420688"/>
          </a:xfrm>
          <a:prstGeom prst="curvedConnector3">
            <a:avLst>
              <a:gd name="adj1" fmla="val -13200005"/>
            </a:avLst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46" name="Text Box 45"/>
          <p:cNvSpPr txBox="1">
            <a:spLocks noChangeArrowheads="1"/>
          </p:cNvSpPr>
          <p:nvPr/>
        </p:nvSpPr>
        <p:spPr bwMode="auto">
          <a:xfrm>
            <a:off x="6107113" y="1039813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4547" name="Text Box 46"/>
          <p:cNvSpPr txBox="1">
            <a:spLocks noChangeArrowheads="1"/>
          </p:cNvSpPr>
          <p:nvPr/>
        </p:nvSpPr>
        <p:spPr bwMode="auto">
          <a:xfrm>
            <a:off x="6086475" y="195263"/>
            <a:ext cx="669925" cy="4048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4548" name="Text Box 47"/>
          <p:cNvSpPr txBox="1">
            <a:spLocks noChangeArrowheads="1"/>
          </p:cNvSpPr>
          <p:nvPr/>
        </p:nvSpPr>
        <p:spPr bwMode="auto">
          <a:xfrm>
            <a:off x="6084888" y="631825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4549" name="Text Box 48"/>
          <p:cNvSpPr txBox="1">
            <a:spLocks noChangeArrowheads="1"/>
          </p:cNvSpPr>
          <p:nvPr/>
        </p:nvSpPr>
        <p:spPr bwMode="auto">
          <a:xfrm>
            <a:off x="6072188" y="10350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4550" name="Text Box 49"/>
          <p:cNvSpPr txBox="1">
            <a:spLocks noChangeArrowheads="1"/>
          </p:cNvSpPr>
          <p:nvPr/>
        </p:nvSpPr>
        <p:spPr bwMode="auto">
          <a:xfrm>
            <a:off x="6089650" y="5794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4551" name="Text Box 50"/>
          <p:cNvSpPr txBox="1">
            <a:spLocks noChangeArrowheads="1"/>
          </p:cNvSpPr>
          <p:nvPr/>
        </p:nvSpPr>
        <p:spPr bwMode="auto">
          <a:xfrm>
            <a:off x="6081713" y="2339975"/>
            <a:ext cx="74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4552" name="Text Box 51"/>
          <p:cNvSpPr txBox="1">
            <a:spLocks noChangeArrowheads="1"/>
          </p:cNvSpPr>
          <p:nvPr/>
        </p:nvSpPr>
        <p:spPr bwMode="auto">
          <a:xfrm>
            <a:off x="6065838" y="149860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64553" name="Text Box 52"/>
          <p:cNvSpPr txBox="1">
            <a:spLocks noChangeArrowheads="1"/>
          </p:cNvSpPr>
          <p:nvPr/>
        </p:nvSpPr>
        <p:spPr bwMode="auto">
          <a:xfrm>
            <a:off x="6051550" y="1882775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54" name="Text Box 53"/>
          <p:cNvSpPr txBox="1">
            <a:spLocks noChangeArrowheads="1"/>
          </p:cNvSpPr>
          <p:nvPr/>
        </p:nvSpPr>
        <p:spPr bwMode="auto">
          <a:xfrm>
            <a:off x="6049963" y="22923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4555" name="Text Box 54"/>
          <p:cNvSpPr txBox="1">
            <a:spLocks noChangeArrowheads="1"/>
          </p:cNvSpPr>
          <p:nvPr/>
        </p:nvSpPr>
        <p:spPr bwMode="auto">
          <a:xfrm>
            <a:off x="6081713" y="1871663"/>
            <a:ext cx="56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4556" name="Line 57"/>
          <p:cNvSpPr>
            <a:spLocks noChangeShapeType="1"/>
          </p:cNvSpPr>
          <p:nvPr/>
        </p:nvSpPr>
        <p:spPr bwMode="auto">
          <a:xfrm flipV="1">
            <a:off x="4784725" y="350838"/>
            <a:ext cx="1265238" cy="639762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57" name="Line 58"/>
          <p:cNvSpPr>
            <a:spLocks noChangeShapeType="1"/>
          </p:cNvSpPr>
          <p:nvPr/>
        </p:nvSpPr>
        <p:spPr bwMode="auto">
          <a:xfrm flipV="1">
            <a:off x="3322638" y="288925"/>
            <a:ext cx="2713037" cy="1387475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58" name="Line 59"/>
          <p:cNvSpPr>
            <a:spLocks noChangeShapeType="1"/>
          </p:cNvSpPr>
          <p:nvPr/>
        </p:nvSpPr>
        <p:spPr bwMode="auto">
          <a:xfrm flipV="1">
            <a:off x="4830763" y="1692275"/>
            <a:ext cx="1189037" cy="304800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59" name="Line 60"/>
          <p:cNvSpPr>
            <a:spLocks noChangeShapeType="1"/>
          </p:cNvSpPr>
          <p:nvPr/>
        </p:nvSpPr>
        <p:spPr bwMode="auto">
          <a:xfrm flipH="1">
            <a:off x="1828800" y="2073275"/>
            <a:ext cx="4327525" cy="3382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60" name="Line 61"/>
          <p:cNvSpPr>
            <a:spLocks noChangeShapeType="1"/>
          </p:cNvSpPr>
          <p:nvPr/>
        </p:nvSpPr>
        <p:spPr bwMode="auto">
          <a:xfrm flipH="1">
            <a:off x="3475038" y="2544763"/>
            <a:ext cx="2849562" cy="2195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61" name="Line 62"/>
          <p:cNvSpPr>
            <a:spLocks noChangeShapeType="1"/>
          </p:cNvSpPr>
          <p:nvPr/>
        </p:nvSpPr>
        <p:spPr bwMode="auto">
          <a:xfrm flipV="1">
            <a:off x="3292475" y="1752600"/>
            <a:ext cx="2711450" cy="187483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62" name="Text Box 63"/>
          <p:cNvSpPr txBox="1">
            <a:spLocks noChangeArrowheads="1"/>
          </p:cNvSpPr>
          <p:nvPr/>
        </p:nvSpPr>
        <p:spPr bwMode="auto">
          <a:xfrm>
            <a:off x="7877175" y="1371600"/>
            <a:ext cx="868363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scan</a:t>
            </a:r>
          </a:p>
        </p:txBody>
      </p:sp>
      <p:sp>
        <p:nvSpPr>
          <p:cNvPr id="64563" name="Text Box 64"/>
          <p:cNvSpPr txBox="1">
            <a:spLocks noChangeArrowheads="1"/>
          </p:cNvSpPr>
          <p:nvPr/>
        </p:nvSpPr>
        <p:spPr bwMode="auto">
          <a:xfrm>
            <a:off x="7796213" y="3802063"/>
            <a:ext cx="868362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next</a:t>
            </a:r>
          </a:p>
        </p:txBody>
      </p:sp>
      <p:sp>
        <p:nvSpPr>
          <p:cNvPr id="64564" name="Text Box 65"/>
          <p:cNvSpPr txBox="1">
            <a:spLocks noChangeArrowheads="1"/>
          </p:cNvSpPr>
          <p:nvPr/>
        </p:nvSpPr>
        <p:spPr bwMode="auto">
          <a:xfrm>
            <a:off x="6056313" y="2711450"/>
            <a:ext cx="669925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4565" name="Text Box 66"/>
          <p:cNvSpPr txBox="1">
            <a:spLocks noChangeArrowheads="1"/>
          </p:cNvSpPr>
          <p:nvPr/>
        </p:nvSpPr>
        <p:spPr bwMode="auto">
          <a:xfrm>
            <a:off x="6038850" y="3119438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66" name="Text Box 67"/>
          <p:cNvSpPr txBox="1">
            <a:spLocks noChangeArrowheads="1"/>
          </p:cNvSpPr>
          <p:nvPr/>
        </p:nvSpPr>
        <p:spPr bwMode="auto">
          <a:xfrm>
            <a:off x="6042025" y="3581400"/>
            <a:ext cx="669925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64567" name="Text Box 68"/>
          <p:cNvSpPr txBox="1">
            <a:spLocks noChangeArrowheads="1"/>
          </p:cNvSpPr>
          <p:nvPr/>
        </p:nvSpPr>
        <p:spPr bwMode="auto">
          <a:xfrm>
            <a:off x="6099175" y="3195638"/>
            <a:ext cx="563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64568" name="Text Box 69"/>
          <p:cNvSpPr txBox="1">
            <a:spLocks noChangeArrowheads="1"/>
          </p:cNvSpPr>
          <p:nvPr/>
        </p:nvSpPr>
        <p:spPr bwMode="auto">
          <a:xfrm>
            <a:off x="6086475" y="3608388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solidFill>
                  <a:schemeClr val="tx1"/>
                </a:solidFill>
              </a:rPr>
              <a:t>right</a:t>
            </a:r>
          </a:p>
        </p:txBody>
      </p:sp>
      <p:sp>
        <p:nvSpPr>
          <p:cNvPr id="64569" name="Line 70"/>
          <p:cNvSpPr>
            <a:spLocks noChangeShapeType="1"/>
          </p:cNvSpPr>
          <p:nvPr/>
        </p:nvSpPr>
        <p:spPr bwMode="auto">
          <a:xfrm>
            <a:off x="3459163" y="212725"/>
            <a:ext cx="2544762" cy="2636838"/>
          </a:xfrm>
          <a:prstGeom prst="line">
            <a:avLst/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64570" name="AutoShape 71"/>
          <p:cNvCxnSpPr>
            <a:cxnSpLocks noChangeShapeType="1"/>
            <a:stCxn id="64548" idx="3"/>
            <a:endCxn id="64564" idx="3"/>
          </p:cNvCxnSpPr>
          <p:nvPr/>
        </p:nvCxnSpPr>
        <p:spPr bwMode="auto">
          <a:xfrm flipH="1">
            <a:off x="6745288" y="835025"/>
            <a:ext cx="28575" cy="2079625"/>
          </a:xfrm>
          <a:prstGeom prst="curvedConnector3">
            <a:avLst>
              <a:gd name="adj1" fmla="val -733333"/>
            </a:avLst>
          </a:prstGeom>
          <a:noFill/>
          <a:ln w="38100">
            <a:solidFill>
              <a:srgbClr val="F02E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71" name="AutoShape 72"/>
          <p:cNvCxnSpPr>
            <a:cxnSpLocks noChangeShapeType="1"/>
          </p:cNvCxnSpPr>
          <p:nvPr/>
        </p:nvCxnSpPr>
        <p:spPr bwMode="auto">
          <a:xfrm rot="10800000" flipH="1" flipV="1">
            <a:off x="2911475" y="4549775"/>
            <a:ext cx="1588" cy="420688"/>
          </a:xfrm>
          <a:prstGeom prst="curvedConnector3">
            <a:avLst>
              <a:gd name="adj1" fmla="val -13200005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72" name="AutoShape 74"/>
          <p:cNvCxnSpPr>
            <a:cxnSpLocks noChangeShapeType="1"/>
            <a:stCxn id="64563" idx="1"/>
            <a:endCxn id="64568" idx="3"/>
          </p:cNvCxnSpPr>
          <p:nvPr/>
        </p:nvCxnSpPr>
        <p:spPr bwMode="auto">
          <a:xfrm flipH="1" flipV="1">
            <a:off x="6832600" y="3792538"/>
            <a:ext cx="944563" cy="2270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73" name="AutoShape 75"/>
          <p:cNvCxnSpPr>
            <a:cxnSpLocks noChangeShapeType="1"/>
            <a:stCxn id="64562" idx="1"/>
            <a:endCxn id="64552" idx="3"/>
          </p:cNvCxnSpPr>
          <p:nvPr/>
        </p:nvCxnSpPr>
        <p:spPr bwMode="auto">
          <a:xfrm flipH="1">
            <a:off x="6754813" y="1589088"/>
            <a:ext cx="1103312" cy="1127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74" name="Slide Number Placeholder 7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B12D3FFC-D188-4B49-AAB3-71D4DF65DB65}" type="slidenum">
              <a:rPr lang="he-IL" altLang="en-US" sz="1400">
                <a:solidFill>
                  <a:schemeClr val="tx1"/>
                </a:solidFill>
              </a:rPr>
              <a:pPr/>
              <a:t>74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Amortized Cost of Copy Collection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503238" y="1935163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c</a:t>
            </a:r>
            <a:r>
              <a:rPr lang="en-US" altLang="en-US" sz="2400" baseline="-25000">
                <a:solidFill>
                  <a:schemeClr val="tx1"/>
                </a:solidFill>
              </a:rPr>
              <a:t>3</a:t>
            </a:r>
            <a:r>
              <a:rPr lang="en-US" altLang="en-US" sz="2400">
                <a:solidFill>
                  <a:schemeClr val="tx1"/>
                </a:solidFill>
              </a:rPr>
              <a:t>R / (H/2 - R)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15B3DB6-7EE3-410D-B099-7115D3B57A3D}" type="slidenum">
              <a:rPr lang="he-IL" altLang="en-US" sz="1400">
                <a:solidFill>
                  <a:schemeClr val="tx1"/>
                </a:solidFill>
              </a:rPr>
              <a:pPr/>
              <a:t>75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200" smtClean="0">
                <a:solidFill>
                  <a:schemeClr val="tx1"/>
                </a:solidFill>
              </a:rPr>
              <a:t>Locality of references</a:t>
            </a:r>
            <a:endParaRPr lang="en-US" altLang="he-IL" smtClean="0">
              <a:solidFill>
                <a:schemeClr val="tx1"/>
              </a:solidFill>
            </a:endParaRP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/>
              <a:t>Copy collection does not create fragmentation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Cheney's algorithm may lead to subfields that point to far away chunks 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poor virtual memory and cache performance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DFS normally yields better locality but is harder to implement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DFS may also be bad for locality for chunks with more than one pointer fields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A compromise is a hybrid breadth first search with two levels down (Semi-depth first forwarding)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Results can be improved using dynamic information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F422DD20-63ED-41E2-969F-6202AF52B343}" type="slidenum">
              <a:rPr lang="he-IL" altLang="en-US" sz="1400">
                <a:solidFill>
                  <a:schemeClr val="tx1"/>
                </a:solidFill>
              </a:rPr>
              <a:pPr/>
              <a:t>76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1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5400"/>
            <a:ext cx="7772400" cy="1143000"/>
          </a:xfrm>
          <a:noFill/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The New Forwarding Procedure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68288" y="1214438"/>
            <a:ext cx="423703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function Forward(p)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p points to from-space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then if p.f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points to to-space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return p.f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else Chase(p); return p.f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</a:p>
          <a:p>
            <a:r>
              <a:rPr lang="en-US" altLang="en-US">
                <a:solidFill>
                  <a:schemeClr val="tx1"/>
                </a:solidFill>
              </a:rPr>
              <a:t>else return p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4202113" y="768350"/>
            <a:ext cx="4708525" cy="573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function Chase(p)</a:t>
            </a:r>
          </a:p>
          <a:p>
            <a:r>
              <a:rPr lang="en-US" altLang="en-US">
                <a:solidFill>
                  <a:schemeClr val="tx1"/>
                </a:solidFill>
              </a:rPr>
              <a:t>repeat</a:t>
            </a:r>
          </a:p>
          <a:p>
            <a:r>
              <a:rPr lang="en-US" altLang="en-US">
                <a:solidFill>
                  <a:schemeClr val="tx1"/>
                </a:solidFill>
              </a:rPr>
              <a:t>    q :=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next := next +size of chunk p</a:t>
            </a:r>
          </a:p>
          <a:p>
            <a:r>
              <a:rPr lang="en-US" altLang="en-US">
                <a:solidFill>
                  <a:schemeClr val="tx1"/>
                </a:solidFill>
              </a:rPr>
              <a:t>    r := null</a:t>
            </a:r>
          </a:p>
          <a:p>
            <a:r>
              <a:rPr lang="en-US" altLang="en-US">
                <a:solidFill>
                  <a:schemeClr val="tx1"/>
                </a:solidFill>
              </a:rPr>
              <a:t>   for each reference field f</a:t>
            </a:r>
            <a:r>
              <a:rPr lang="en-US" altLang="en-US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 of p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q.f</a:t>
            </a:r>
            <a:r>
              <a:rPr lang="en-US" altLang="en-US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 := p.f</a:t>
            </a:r>
            <a:r>
              <a:rPr lang="en-US" altLang="en-US" baseline="-25000">
                <a:solidFill>
                  <a:schemeClr val="tx1"/>
                </a:solidFill>
              </a:rPr>
              <a:t>i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if q.f</a:t>
            </a:r>
            <a:r>
              <a:rPr lang="en-US" altLang="en-US" baseline="-25000">
                <a:solidFill>
                  <a:schemeClr val="tx1"/>
                </a:solidFill>
              </a:rPr>
              <a:t>i </a:t>
            </a:r>
            <a:r>
              <a:rPr lang="en-US" altLang="en-US">
                <a:solidFill>
                  <a:schemeClr val="tx1"/>
                </a:solidFill>
              </a:rPr>
              <a:t>points to from-space and                                   	q.f</a:t>
            </a:r>
            <a:r>
              <a:rPr lang="en-US" altLang="en-US" baseline="-25000">
                <a:solidFill>
                  <a:schemeClr val="tx1"/>
                </a:solidFill>
              </a:rPr>
              <a:t>i</a:t>
            </a:r>
            <a:r>
              <a:rPr lang="en-US" altLang="en-US">
                <a:solidFill>
                  <a:schemeClr val="tx1"/>
                </a:solidFill>
              </a:rPr>
              <a:t>.f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does not point to to-space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                   then r := q.f</a:t>
            </a:r>
            <a:r>
              <a:rPr lang="en-US" altLang="en-US" baseline="-25000">
                <a:solidFill>
                  <a:schemeClr val="tx1"/>
                </a:solidFill>
              </a:rPr>
              <a:t>i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p.f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:= 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p := r</a:t>
            </a:r>
          </a:p>
          <a:p>
            <a:r>
              <a:rPr lang="en-US" altLang="en-US">
                <a:solidFill>
                  <a:schemeClr val="tx1"/>
                </a:solidFill>
              </a:rPr>
              <a:t>    until p = null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D323E9A-D2DB-40C3-B089-52B938628F00}" type="slidenum">
              <a:rPr lang="he-IL" altLang="en-US" sz="1400">
                <a:solidFill>
                  <a:schemeClr val="tx1"/>
                </a:solidFill>
              </a:rPr>
              <a:pPr/>
              <a:t>77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Copy Garbage Collection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</a:p>
          <a:p>
            <a:r>
              <a:rPr lang="en-US" dirty="0" smtClean="0"/>
              <a:t>Can improve memory locality</a:t>
            </a:r>
          </a:p>
          <a:p>
            <a:r>
              <a:rPr lang="en-US" dirty="0" smtClean="0"/>
              <a:t>Cost proportional to reachable heap</a:t>
            </a:r>
          </a:p>
          <a:p>
            <a:pPr lvl="1"/>
            <a:r>
              <a:rPr lang="en-US" dirty="0" smtClean="0"/>
              <a:t>Especially good when large amounts of garbage exist when </a:t>
            </a:r>
            <a:r>
              <a:rPr lang="en-US" dirty="0" err="1" smtClean="0"/>
              <a:t>gc</a:t>
            </a:r>
            <a:r>
              <a:rPr lang="en-US" dirty="0" smtClean="0"/>
              <a:t> is called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type information</a:t>
            </a:r>
          </a:p>
          <a:p>
            <a:r>
              <a:rPr lang="en-US" smtClean="0"/>
              <a:t>May affect </a:t>
            </a:r>
            <a:r>
              <a:rPr lang="en-US" dirty="0" smtClean="0"/>
              <a:t>memory locality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3666A-04E1-4180-BA08-5DEC46DA3ABA}" type="slidenum">
              <a:rPr lang="he-IL" altLang="en-US" smtClean="0"/>
              <a:pPr/>
              <a:t>78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1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Generational Garbage Collection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098550"/>
            <a:ext cx="7897812" cy="5395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mtClean="0"/>
              <a:t>Newly created objects contain higher percentage of garbage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Partition the heap into generations G</a:t>
            </a:r>
            <a:r>
              <a:rPr lang="en-US" altLang="he-IL" baseline="-25000" smtClean="0"/>
              <a:t>1</a:t>
            </a:r>
            <a:r>
              <a:rPr lang="en-US" altLang="he-IL" smtClean="0"/>
              <a:t> and G</a:t>
            </a:r>
            <a:r>
              <a:rPr lang="en-US" altLang="he-IL" baseline="-25000" smtClean="0"/>
              <a:t>2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First garbage collect the G</a:t>
            </a:r>
            <a:r>
              <a:rPr lang="en-US" altLang="he-IL" baseline="-25000" smtClean="0"/>
              <a:t>1</a:t>
            </a:r>
            <a:r>
              <a:rPr lang="en-US" altLang="he-IL" smtClean="0"/>
              <a:t> heap </a:t>
            </a:r>
          </a:p>
          <a:p>
            <a:pPr lvl="1">
              <a:lnSpc>
                <a:spcPct val="90000"/>
              </a:lnSpc>
            </a:pPr>
            <a:r>
              <a:rPr lang="en-US" altLang="he-IL" smtClean="0"/>
              <a:t>chunks which are reachable 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After two or three collections chunks are promoted to G</a:t>
            </a:r>
            <a:r>
              <a:rPr lang="en-US" altLang="he-IL" baseline="-25000" smtClean="0"/>
              <a:t>2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Once a while garbage collect G</a:t>
            </a:r>
            <a:r>
              <a:rPr lang="en-US" altLang="he-IL" baseline="-25000" smtClean="0"/>
              <a:t>2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Can be generalized to more than two heaps</a:t>
            </a:r>
          </a:p>
          <a:p>
            <a:pPr>
              <a:lnSpc>
                <a:spcPct val="90000"/>
              </a:lnSpc>
            </a:pPr>
            <a:r>
              <a:rPr lang="en-US" altLang="he-IL" smtClean="0"/>
              <a:t>But how can we garbage collect in G</a:t>
            </a:r>
            <a:r>
              <a:rPr lang="en-US" altLang="he-IL" baseline="-25000" smtClean="0"/>
              <a:t>1</a:t>
            </a:r>
            <a:r>
              <a:rPr lang="en-US" altLang="he-IL" smtClean="0"/>
              <a:t>?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6D24376-DCA2-4792-A065-B6A6AD7854F4}" type="slidenum">
              <a:rPr lang="he-IL" altLang="en-US" sz="1400">
                <a:solidFill>
                  <a:schemeClr val="tx1"/>
                </a:solidFill>
              </a:rPr>
              <a:pPr/>
              <a:t>79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 of function call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2133600"/>
            <a:ext cx="750093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00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z="3600" smtClean="0">
                <a:solidFill>
                  <a:schemeClr val="tx1"/>
                </a:solidFill>
              </a:rPr>
              <a:t>Scanning roots from older generations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098550"/>
            <a:ext cx="7897812" cy="5395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02E00"/>
                </a:solidFill>
              </a:rPr>
              <a:t>remembered list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The compiler generates code after each destructive update  b.f</a:t>
            </a:r>
            <a:r>
              <a:rPr lang="en-US" altLang="he-IL" sz="2400" baseline="-25000" smtClean="0"/>
              <a:t>i</a:t>
            </a:r>
            <a:r>
              <a:rPr lang="en-US" altLang="he-IL" sz="2400" smtClean="0"/>
              <a:t> := a</a:t>
            </a:r>
            <a:br>
              <a:rPr lang="en-US" altLang="he-IL" sz="2400" smtClean="0"/>
            </a:br>
            <a:r>
              <a:rPr lang="en-US" altLang="he-IL" sz="2400" smtClean="0"/>
              <a:t>to put b into a vector of updated objects scanned by the garbage collector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0000"/>
                </a:solidFill>
              </a:rPr>
              <a:t>remembered set</a:t>
            </a:r>
            <a:r>
              <a:rPr lang="en-US" altLang="he-IL" sz="28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remembered-list + “set-bit”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F0000"/>
                </a:solidFill>
              </a:rPr>
              <a:t>Card marking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Divide the memory into 2</a:t>
            </a:r>
            <a:r>
              <a:rPr lang="en-US" altLang="he-IL" sz="2400" baseline="30000" smtClean="0"/>
              <a:t>k</a:t>
            </a:r>
            <a:r>
              <a:rPr lang="en-US" altLang="he-IL" sz="2400" smtClean="0"/>
              <a:t> cards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solidFill>
                  <a:srgbClr val="F02E00"/>
                </a:solidFill>
              </a:rPr>
              <a:t>Page marking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k = page size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virtual memory system catches updates to old-generations using the dirty-bit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3695B60F-0DA2-451B-9A01-50C200254E3C}" type="slidenum">
              <a:rPr lang="he-IL" altLang="en-US" sz="1400">
                <a:solidFill>
                  <a:schemeClr val="tx1"/>
                </a:solidFill>
              </a:rPr>
              <a:pPr/>
              <a:t>80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7" grpId="0" build="p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Incremental Collection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098550"/>
            <a:ext cx="7897812" cy="5395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/>
              <a:t>Even the most efficient garbage collection can interrupt the program for quite a while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Under certain conditions the collector can run concurrently with the program (mutator)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Need to guarantee that mutator leaves the chunks in consistent state, e.g., may need to restart collection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Two solutions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compile-time</a:t>
            </a:r>
          </a:p>
          <a:p>
            <a:pPr lvl="2">
              <a:lnSpc>
                <a:spcPct val="90000"/>
              </a:lnSpc>
            </a:pPr>
            <a:r>
              <a:rPr lang="en-US" altLang="he-IL" sz="2000" smtClean="0"/>
              <a:t> Generate extra instructions at store/load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/>
              <a:t>virtual-memory </a:t>
            </a:r>
          </a:p>
          <a:p>
            <a:pPr lvl="2">
              <a:lnSpc>
                <a:spcPct val="90000"/>
              </a:lnSpc>
            </a:pPr>
            <a:r>
              <a:rPr lang="en-US" altLang="he-IL" sz="2000" smtClean="0"/>
              <a:t>Mark certain pages as read(write)-only</a:t>
            </a:r>
          </a:p>
          <a:p>
            <a:pPr lvl="2">
              <a:lnSpc>
                <a:spcPct val="90000"/>
              </a:lnSpc>
            </a:pPr>
            <a:r>
              <a:rPr lang="en-US" altLang="he-IL" sz="2000" smtClean="0"/>
              <a:t> a write into (read from) this page by the program restart mutator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442A54D-8167-4614-9A8D-3CF38A946D07}" type="slidenum">
              <a:rPr lang="he-IL" altLang="en-US" sz="1400">
                <a:solidFill>
                  <a:schemeClr val="tx1"/>
                </a:solidFill>
              </a:rPr>
              <a:pPr/>
              <a:t>81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Tricolor marking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mtClean="0"/>
              <a:t>Generalized GC </a:t>
            </a:r>
          </a:p>
          <a:p>
            <a:r>
              <a:rPr lang="en-US" altLang="he-IL" smtClean="0"/>
              <a:t>Three kinds of chunks</a:t>
            </a:r>
          </a:p>
          <a:p>
            <a:pPr lvl="1"/>
            <a:r>
              <a:rPr lang="en-US" altLang="he-IL" smtClean="0"/>
              <a:t>White</a:t>
            </a:r>
          </a:p>
          <a:p>
            <a:pPr lvl="2"/>
            <a:r>
              <a:rPr lang="en-US" altLang="he-IL" smtClean="0"/>
              <a:t>Not visited (not marked or not copied)</a:t>
            </a:r>
          </a:p>
          <a:p>
            <a:pPr lvl="1"/>
            <a:r>
              <a:rPr lang="en-US" altLang="he-IL" smtClean="0"/>
              <a:t>Grey </a:t>
            </a:r>
          </a:p>
          <a:p>
            <a:pPr lvl="2"/>
            <a:r>
              <a:rPr lang="en-US" altLang="he-IL" smtClean="0"/>
              <a:t>Marked or copied but children have not been examined</a:t>
            </a:r>
          </a:p>
          <a:p>
            <a:pPr lvl="1"/>
            <a:r>
              <a:rPr lang="en-US" altLang="he-IL" smtClean="0"/>
              <a:t>Black</a:t>
            </a:r>
          </a:p>
          <a:p>
            <a:pPr lvl="2"/>
            <a:r>
              <a:rPr lang="en-US" altLang="he-IL" smtClean="0"/>
              <a:t> Marked and their children are marked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99222674-BDB0-468B-A593-2D7187EFF915}" type="slidenum">
              <a:rPr lang="he-IL" altLang="en-US" sz="1400">
                <a:solidFill>
                  <a:schemeClr val="tx1"/>
                </a:solidFill>
              </a:rPr>
              <a:pPr/>
              <a:t>82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39" grpId="0" build="p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5400"/>
            <a:ext cx="7772400" cy="1143000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Basic Tricolor marking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68288" y="1214438"/>
            <a:ext cx="4237037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>
                <a:solidFill>
                  <a:schemeClr val="tx1"/>
                </a:solidFill>
              </a:rPr>
              <a:t>while there are any grey objects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select a grey chunk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for each reference field 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of chunk p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if chunk p.f</a:t>
            </a:r>
            <a:r>
              <a:rPr lang="en-US" altLang="en-US" sz="2400" baseline="-25000">
                <a:solidFill>
                  <a:schemeClr val="tx1"/>
                </a:solidFill>
              </a:rPr>
              <a:t>i</a:t>
            </a:r>
            <a:r>
              <a:rPr lang="en-US" altLang="en-US" sz="2400">
                <a:solidFill>
                  <a:schemeClr val="tx1"/>
                </a:solidFill>
              </a:rPr>
              <a:t> is white</a:t>
            </a:r>
          </a:p>
          <a:p>
            <a:r>
              <a:rPr lang="en-US" altLang="en-US" sz="2400">
                <a:solidFill>
                  <a:schemeClr val="tx1"/>
                </a:solidFill>
              </a:rPr>
              <a:t>                 color chunk p.f</a:t>
            </a:r>
            <a:r>
              <a:rPr lang="en-US" altLang="en-US" sz="2400" baseline="-25000">
                <a:solidFill>
                  <a:schemeClr val="tx1"/>
                </a:solidFill>
              </a:rPr>
              <a:t>i </a:t>
            </a:r>
            <a:r>
              <a:rPr lang="en-US" altLang="en-US">
                <a:solidFill>
                  <a:schemeClr val="tx1"/>
                </a:solidFill>
              </a:rPr>
              <a:t>grey </a:t>
            </a:r>
            <a:r>
              <a:rPr lang="en-US" altLang="en-US" sz="2400">
                <a:solidFill>
                  <a:schemeClr val="tx1"/>
                </a:solidFill>
              </a:rPr>
              <a:t>color chunk p black</a:t>
            </a: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5318125" y="1431925"/>
            <a:ext cx="382587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Invariants</a:t>
            </a:r>
          </a:p>
          <a:p>
            <a:pPr>
              <a:buFontTx/>
              <a:buChar char="•"/>
            </a:pPr>
            <a:r>
              <a:rPr lang="en-US" altLang="he-IL">
                <a:solidFill>
                  <a:schemeClr val="tx1"/>
                </a:solidFill>
              </a:rPr>
              <a:t>No black points to white</a:t>
            </a:r>
          </a:p>
          <a:p>
            <a:pPr>
              <a:buFontTx/>
              <a:buChar char="•"/>
            </a:pPr>
            <a:r>
              <a:rPr lang="en-US" altLang="he-IL">
                <a:solidFill>
                  <a:schemeClr val="tx1"/>
                </a:solidFill>
              </a:rPr>
              <a:t>Every grey is on the collector's (stack or queue) data structure</a:t>
            </a:r>
          </a:p>
          <a:p>
            <a:pPr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27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AEA74F18-FCCD-4324-803F-D8337EFF5864}" type="slidenum">
              <a:rPr lang="he-IL" altLang="en-US" sz="1400">
                <a:solidFill>
                  <a:schemeClr val="tx1"/>
                </a:solidFill>
              </a:rPr>
              <a:pPr/>
              <a:t>83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88"/>
            <a:ext cx="7772400" cy="833437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chemeClr val="tx1"/>
                </a:solidFill>
              </a:rPr>
              <a:t>Establishing the invariants</a:t>
            </a:r>
            <a:br>
              <a:rPr lang="en-US" altLang="he-IL" sz="4000" smtClean="0">
                <a:solidFill>
                  <a:schemeClr val="tx1"/>
                </a:solidFill>
              </a:rPr>
            </a:br>
            <a:endParaRPr lang="en-US" altLang="he-IL" sz="4000" smtClean="0">
              <a:solidFill>
                <a:schemeClr val="tx1"/>
              </a:solidFill>
            </a:endParaRP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he-IL" sz="2000" smtClean="0"/>
              <a:t>Dijkstra, Lamport, et al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 Mutator stores a white pointer </a:t>
            </a:r>
            <a:r>
              <a:rPr lang="en-US" altLang="he-IL" sz="1800" smtClean="0">
                <a:solidFill>
                  <a:srgbClr val="F02E00"/>
                </a:solidFill>
              </a:rPr>
              <a:t>a</a:t>
            </a:r>
            <a:r>
              <a:rPr lang="en-US" altLang="he-IL" sz="1800" smtClean="0"/>
              <a:t> into a black pointer </a:t>
            </a:r>
            <a:r>
              <a:rPr lang="en-US" altLang="he-IL" sz="1800" smtClean="0">
                <a:solidFill>
                  <a:srgbClr val="F02E00"/>
                </a:solidFill>
              </a:rPr>
              <a:t>b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/>
              <a:t>color</a:t>
            </a:r>
            <a:r>
              <a:rPr lang="en-US" altLang="he-IL" sz="1600" smtClean="0">
                <a:solidFill>
                  <a:srgbClr val="F02E00"/>
                </a:solidFill>
              </a:rPr>
              <a:t> a </a:t>
            </a:r>
            <a:r>
              <a:rPr lang="en-US" altLang="he-IL" sz="1600" smtClean="0"/>
              <a:t>grey (compile-time)</a:t>
            </a:r>
          </a:p>
          <a:p>
            <a:pPr>
              <a:lnSpc>
                <a:spcPct val="80000"/>
              </a:lnSpc>
            </a:pPr>
            <a:r>
              <a:rPr lang="en-US" altLang="he-IL" sz="2000" smtClean="0"/>
              <a:t>Steele 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Mutator stores a white pointer </a:t>
            </a:r>
            <a:r>
              <a:rPr lang="en-US" altLang="he-IL" sz="1800" smtClean="0">
                <a:solidFill>
                  <a:srgbClr val="F02E00"/>
                </a:solidFill>
              </a:rPr>
              <a:t>a</a:t>
            </a:r>
            <a:r>
              <a:rPr lang="en-US" altLang="he-IL" sz="1800" smtClean="0"/>
              <a:t> into a black pointer </a:t>
            </a:r>
            <a:r>
              <a:rPr lang="en-US" altLang="he-IL" sz="1800" smtClean="0">
                <a:solidFill>
                  <a:srgbClr val="F02E00"/>
                </a:solidFill>
              </a:rPr>
              <a:t>b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/>
              <a:t>color </a:t>
            </a:r>
            <a:r>
              <a:rPr lang="en-US" altLang="he-IL" sz="1600" smtClean="0">
                <a:solidFill>
                  <a:srgbClr val="F02E00"/>
                </a:solidFill>
              </a:rPr>
              <a:t>b</a:t>
            </a:r>
            <a:r>
              <a:rPr lang="en-US" altLang="he-IL" sz="1600" smtClean="0"/>
              <a:t> grey (compile-time)</a:t>
            </a:r>
          </a:p>
          <a:p>
            <a:pPr>
              <a:lnSpc>
                <a:spcPct val="80000"/>
              </a:lnSpc>
            </a:pPr>
            <a:r>
              <a:rPr lang="en-US" altLang="he-IL" sz="2000" smtClean="0"/>
              <a:t>Boehm, Demers, Shenker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All black pages are marked read-only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A store into black page  mark all the objects in this page grey (virtual memory system)</a:t>
            </a:r>
          </a:p>
          <a:p>
            <a:pPr>
              <a:lnSpc>
                <a:spcPct val="80000"/>
              </a:lnSpc>
            </a:pPr>
            <a:r>
              <a:rPr lang="en-US" altLang="he-IL" sz="2000" smtClean="0"/>
              <a:t>Baker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Whenever the mutator fetches a pointer </a:t>
            </a:r>
            <a:r>
              <a:rPr lang="en-US" altLang="he-IL" sz="1800" smtClean="0">
                <a:solidFill>
                  <a:srgbClr val="FF0000"/>
                </a:solidFill>
              </a:rPr>
              <a:t>b</a:t>
            </a:r>
            <a:r>
              <a:rPr lang="en-US" altLang="he-IL" sz="1800" smtClean="0"/>
              <a:t> to a grey or white object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/>
              <a:t>color </a:t>
            </a:r>
            <a:r>
              <a:rPr lang="en-US" altLang="he-IL" sz="1600" smtClean="0">
                <a:solidFill>
                  <a:srgbClr val="FF0000"/>
                </a:solidFill>
              </a:rPr>
              <a:t>b</a:t>
            </a:r>
            <a:r>
              <a:rPr lang="en-US" altLang="he-IL" sz="1600" smtClean="0"/>
              <a:t> grey (compile-time)</a:t>
            </a:r>
          </a:p>
          <a:p>
            <a:pPr>
              <a:lnSpc>
                <a:spcPct val="80000"/>
              </a:lnSpc>
            </a:pPr>
            <a:r>
              <a:rPr lang="en-US" altLang="he-IL" sz="2000" smtClean="0"/>
              <a:t>Appel, Ellis, Li</a:t>
            </a:r>
          </a:p>
          <a:p>
            <a:pPr lvl="1">
              <a:lnSpc>
                <a:spcPct val="80000"/>
              </a:lnSpc>
            </a:pPr>
            <a:r>
              <a:rPr lang="en-US" altLang="he-IL" sz="1800" smtClean="0"/>
              <a:t>Whenever the mutator fetches a pointer b from a page containing a non black object </a:t>
            </a:r>
          </a:p>
          <a:p>
            <a:pPr lvl="2">
              <a:lnSpc>
                <a:spcPct val="80000"/>
              </a:lnSpc>
            </a:pPr>
            <a:r>
              <a:rPr lang="en-US" altLang="he-IL" sz="1600" smtClean="0"/>
              <a:t>color every object on this page black and children grey (virtual memory system)</a:t>
            </a:r>
          </a:p>
          <a:p>
            <a:pPr>
              <a:lnSpc>
                <a:spcPct val="80000"/>
              </a:lnSpc>
            </a:pPr>
            <a:endParaRPr lang="en-US" altLang="he-IL" sz="2000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4919E67B-3963-4BF4-B7A8-348D0AF5E757}" type="slidenum">
              <a:rPr lang="he-IL" altLang="en-US" sz="1400">
                <a:solidFill>
                  <a:schemeClr val="tx1"/>
                </a:solidFill>
              </a:rPr>
              <a:pPr/>
              <a:t>84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3" grpId="0" build="p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Interfaces to the Compiler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98550"/>
            <a:ext cx="7897812" cy="5395913"/>
          </a:xfrm>
        </p:spPr>
        <p:txBody>
          <a:bodyPr/>
          <a:lstStyle/>
          <a:p>
            <a:r>
              <a:rPr lang="en-US" altLang="he-IL" sz="2800" smtClean="0"/>
              <a:t>The semantic analysis identifies chunk fields which are pointers and their size</a:t>
            </a:r>
          </a:p>
          <a:p>
            <a:r>
              <a:rPr lang="en-US" altLang="he-IL" sz="2800" smtClean="0"/>
              <a:t>Generate runtime descriptors at the beginning of the chunks</a:t>
            </a:r>
          </a:p>
          <a:p>
            <a:pPr lvl="1"/>
            <a:r>
              <a:rPr lang="en-US" altLang="he-IL" sz="2400" smtClean="0"/>
              <a:t>Can employ different allocation/deallocation functions</a:t>
            </a:r>
          </a:p>
          <a:p>
            <a:r>
              <a:rPr lang="en-US" altLang="he-IL" sz="2800" smtClean="0"/>
              <a:t>Pass the descriptors to the allocation function</a:t>
            </a:r>
          </a:p>
          <a:p>
            <a:r>
              <a:rPr lang="en-US" altLang="he-IL" sz="2800" smtClean="0"/>
              <a:t>The compiler also passes pointer-map</a:t>
            </a:r>
          </a:p>
          <a:p>
            <a:pPr lvl="1"/>
            <a:r>
              <a:rPr lang="en-US" altLang="he-IL" sz="2400" smtClean="0"/>
              <a:t>the set of live pointer locals, temporaries, and registers</a:t>
            </a:r>
          </a:p>
          <a:p>
            <a:r>
              <a:rPr lang="en-US" altLang="he-IL" sz="2800" smtClean="0"/>
              <a:t>Recorded at ?-time for every procedure 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DCF66AE2-0F3B-46D4-B322-DE794334D014}" type="slidenum">
              <a:rPr lang="he-IL" altLang="en-US" sz="1400">
                <a:solidFill>
                  <a:schemeClr val="tx1"/>
                </a:solidFill>
              </a:rPr>
              <a:pPr/>
              <a:t>85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1113"/>
            <a:ext cx="7772400" cy="833438"/>
          </a:xfrm>
          <a:noFill/>
        </p:spPr>
        <p:txBody>
          <a:bodyPr/>
          <a:lstStyle/>
          <a:p>
            <a:pPr rtl="1"/>
            <a:r>
              <a:rPr lang="en-US" altLang="he-IL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098550"/>
            <a:ext cx="7897813" cy="5395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/>
              <a:t>Garbage collection is an effective technique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Leads to more secure programs</a:t>
            </a:r>
            <a:endParaRPr lang="en-US" altLang="he-IL" sz="280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Tolerable cost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But is not used in certain applications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>
                <a:cs typeface="Times New Roman" panose="02020603050405020304" pitchFamily="18" charset="0"/>
              </a:rPr>
              <a:t>Realtime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Generational garbage collection works fast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>
                <a:cs typeface="Times New Roman" panose="02020603050405020304" pitchFamily="18" charset="0"/>
              </a:rPr>
              <a:t>Emulates stack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But high synchronization costs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Compiler can allocate data on stack sometimes</a:t>
            </a:r>
          </a:p>
          <a:p>
            <a:pPr lvl="1">
              <a:lnSpc>
                <a:spcPct val="90000"/>
              </a:lnSpc>
            </a:pPr>
            <a:r>
              <a:rPr lang="en-US" altLang="he-IL" sz="2400" smtClean="0">
                <a:cs typeface="Times New Roman" panose="02020603050405020304" pitchFamily="18" charset="0"/>
              </a:rPr>
              <a:t>Escape analysis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>
                <a:cs typeface="Times New Roman" panose="02020603050405020304" pitchFamily="18" charset="0"/>
              </a:rPr>
              <a:t>May be improved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fld id="{E8356FF0-3AB2-440C-A9BB-8F0F0A0BA8A2}" type="slidenum">
              <a:rPr lang="he-IL" altLang="en-US" sz="1400">
                <a:solidFill>
                  <a:schemeClr val="tx1"/>
                </a:solidFill>
              </a:rPr>
              <a:pPr/>
              <a:t>86</a:t>
            </a:fld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Closures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457700"/>
          </a:xfrm>
        </p:spPr>
        <p:txBody>
          <a:bodyPr/>
          <a:lstStyle/>
          <a:p>
            <a:r>
              <a:rPr lang="en-US" dirty="0" smtClean="0"/>
              <a:t>Activation records in the heap</a:t>
            </a:r>
          </a:p>
          <a:p>
            <a:r>
              <a:rPr lang="en-US" dirty="0" smtClean="0"/>
              <a:t>Function value is pair </a:t>
            </a:r>
            <a:r>
              <a:rPr lang="en-US" i="1" dirty="0" smtClean="0"/>
              <a:t>closure</a:t>
            </a:r>
            <a:r>
              <a:rPr lang="en-US" dirty="0" smtClean="0"/>
              <a:t> = </a:t>
            </a:r>
            <a:r>
              <a:rPr lang="en-US" dirty="0" smtClean="0">
                <a:sym typeface="Symbol" pitchFamily="18" charset="2"/>
              </a:rPr>
              <a:t></a:t>
            </a:r>
            <a:r>
              <a:rPr lang="en-US" i="1" dirty="0" err="1" smtClean="0">
                <a:sym typeface="Symbol" pitchFamily="18" charset="2"/>
              </a:rPr>
              <a:t>env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>
                <a:sym typeface="Symbol" pitchFamily="18" charset="2"/>
              </a:rPr>
              <a:t>code </a:t>
            </a:r>
            <a:r>
              <a:rPr lang="en-US" dirty="0" smtClean="0">
                <a:sym typeface="Symbol" pitchFamily="18" charset="2"/>
              </a:rPr>
              <a:t></a:t>
            </a:r>
          </a:p>
          <a:p>
            <a:r>
              <a:rPr lang="en-US" dirty="0" smtClean="0">
                <a:sym typeface="Symbol" pitchFamily="18" charset="2"/>
              </a:rPr>
              <a:t>When a function represented by a closure is called,</a:t>
            </a:r>
          </a:p>
          <a:p>
            <a:pPr lvl="1"/>
            <a:r>
              <a:rPr lang="en-US" dirty="0" smtClean="0"/>
              <a:t>Allocate activation record for call (as always)</a:t>
            </a:r>
          </a:p>
          <a:p>
            <a:pPr lvl="1"/>
            <a:r>
              <a:rPr lang="en-US" dirty="0" smtClean="0"/>
              <a:t>Set the access link in the activation record using the environment pointer from the closure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71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FF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24824</TotalTime>
  <Words>3234</Words>
  <Application>Microsoft Office PowerPoint</Application>
  <PresentationFormat>On-screen Show (4:3)</PresentationFormat>
  <Paragraphs>1176</Paragraphs>
  <Slides>86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  <vt:variant>
        <vt:lpstr>Custom Shows</vt:lpstr>
      </vt:variant>
      <vt:variant>
        <vt:i4>1</vt:i4>
      </vt:variant>
    </vt:vector>
  </HeadingPairs>
  <TitlesOfParts>
    <vt:vector size="94" baseType="lpstr">
      <vt:lpstr>Arial</vt:lpstr>
      <vt:lpstr>Math C</vt:lpstr>
      <vt:lpstr>Symbol</vt:lpstr>
      <vt:lpstr>Tahoma</vt:lpstr>
      <vt:lpstr>Times New Roman</vt:lpstr>
      <vt:lpstr>Wingdings</vt:lpstr>
      <vt:lpstr>Default Design</vt:lpstr>
      <vt:lpstr>Memory Management Chapter 5</vt:lpstr>
      <vt:lpstr>Announcements</vt:lpstr>
      <vt:lpstr>Topics</vt:lpstr>
      <vt:lpstr>Limitations of Stack Frames</vt:lpstr>
      <vt:lpstr>Currying Functions </vt:lpstr>
      <vt:lpstr>Browser events (Javascript)</vt:lpstr>
      <vt:lpstr>Static Scope for Function Argument</vt:lpstr>
      <vt:lpstr>Result of function call</vt:lpstr>
      <vt:lpstr>Closures</vt:lpstr>
      <vt:lpstr>Function Results and Closures</vt:lpstr>
      <vt:lpstr>Duration</vt:lpstr>
      <vt:lpstr>Program Runtime State</vt:lpstr>
      <vt:lpstr>Data Allocation Methods</vt:lpstr>
      <vt:lpstr>Explicit Deallocation </vt:lpstr>
      <vt:lpstr>Memory Structure used by malloc()/free()</vt:lpstr>
      <vt:lpstr>Memory Structure used by malloc()/free()</vt:lpstr>
      <vt:lpstr>Simple Implementation (Init)</vt:lpstr>
      <vt:lpstr>malloc implementation</vt:lpstr>
      <vt:lpstr>Next Free Block</vt:lpstr>
      <vt:lpstr>Splitting Chunks</vt:lpstr>
      <vt:lpstr>Coalescing Chunks</vt:lpstr>
      <vt:lpstr>Implementing Free</vt:lpstr>
      <vt:lpstr>Drawbacks of the simple implementation</vt:lpstr>
      <vt:lpstr>Fragmentation</vt:lpstr>
      <vt:lpstr>Summary Explicit Allocation/Free</vt:lpstr>
      <vt:lpstr>Garbage Collection</vt:lpstr>
      <vt:lpstr>Garbage Collection</vt:lpstr>
      <vt:lpstr>What is garbage collection</vt:lpstr>
      <vt:lpstr>PowerPoint Presentation</vt:lpstr>
      <vt:lpstr>PowerPoint Presentation</vt:lpstr>
      <vt:lpstr>PowerPoint Presentation</vt:lpstr>
      <vt:lpstr>Outline</vt:lpstr>
      <vt:lpstr>A Pathological C Program</vt:lpstr>
      <vt:lpstr>Garbage Collection vs.  Explicit Memory Deallocation</vt:lpstr>
      <vt:lpstr>Interesting Aspects of Garbage Collection</vt:lpstr>
      <vt:lpstr>Reference Counts</vt:lpstr>
      <vt:lpstr>PowerPoint Presentation</vt:lpstr>
      <vt:lpstr>Another Example</vt:lpstr>
      <vt:lpstr>Another Example (xb=NULL)</vt:lpstr>
      <vt:lpstr>Code for p := q</vt:lpstr>
      <vt:lpstr>Recursive Free</vt:lpstr>
      <vt:lpstr>Asymptotic Complexity</vt:lpstr>
      <vt:lpstr>Lazy Reference Counters</vt:lpstr>
      <vt:lpstr>Reference Counts (Summary)</vt:lpstr>
      <vt:lpstr>Mark-and-Sweep(Scan) Collection</vt:lpstr>
      <vt:lpstr>The Mark Phase</vt:lpstr>
      <vt:lpstr>The Sweep Phase</vt:lpstr>
      <vt:lpstr>PowerPoint Presentation</vt:lpstr>
      <vt:lpstr>PowerPoint Presentation</vt:lpstr>
      <vt:lpstr>PowerPoint Presentation</vt:lpstr>
      <vt:lpstr>Cost of GC</vt:lpstr>
      <vt:lpstr>The Mark Phase</vt:lpstr>
      <vt:lpstr>Efficient implementation of Mark(DFS)</vt:lpstr>
      <vt:lpstr>Adding Parent Pointer</vt:lpstr>
      <vt:lpstr>Avoiding Parent Pointers (Deutch-Schorr-Waite)</vt:lpstr>
      <vt:lpstr>Arriving at C</vt:lpstr>
      <vt:lpstr>Visiting n-pointer field D</vt:lpstr>
      <vt:lpstr>About to return from D</vt:lpstr>
      <vt:lpstr>Compaction</vt:lpstr>
      <vt:lpstr>Copying Collection</vt:lpstr>
      <vt:lpstr>Breadth-first Copying Garbage Collection</vt:lpstr>
      <vt:lpstr>The Forwarding Procedure</vt:lpstr>
      <vt:lpstr>A Simple Example </vt:lpstr>
      <vt:lpstr>Before Forward(f400)</vt:lpstr>
      <vt:lpstr>After Forward(f400)  before Forward(f800)</vt:lpstr>
      <vt:lpstr>After Forward(f800)  Before Forward(0)</vt:lpstr>
      <vt:lpstr>After Forward(0) Before Forward(0)</vt:lpstr>
      <vt:lpstr>After Forward(0) Before Forward(f400)</vt:lpstr>
      <vt:lpstr>After Forward(f400)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Amortized Cost of Copy Collection</vt:lpstr>
      <vt:lpstr>Locality of references</vt:lpstr>
      <vt:lpstr>The New Forwarding Procedure</vt:lpstr>
      <vt:lpstr>Summary Copy Garbage Collection</vt:lpstr>
      <vt:lpstr>Generational Garbage Collection</vt:lpstr>
      <vt:lpstr>Scanning roots from older generations</vt:lpstr>
      <vt:lpstr>Incremental Collection</vt:lpstr>
      <vt:lpstr>Tricolor marking</vt:lpstr>
      <vt:lpstr>Basic Tricolor marking</vt:lpstr>
      <vt:lpstr>Establishing the invariants </vt:lpstr>
      <vt:lpstr>Interfaces to the Compiler</vt:lpstr>
      <vt:lpstr>Summary</vt:lpstr>
      <vt:lpstr>Custom Show 1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msagiv</cp:lastModifiedBy>
  <cp:revision>916</cp:revision>
  <cp:lastPrinted>1999-03-30T06:08:28Z</cp:lastPrinted>
  <dcterms:created xsi:type="dcterms:W3CDTF">1998-04-16T20:54:14Z</dcterms:created>
  <dcterms:modified xsi:type="dcterms:W3CDTF">2021-01-05T09:55:23Z</dcterms:modified>
</cp:coreProperties>
</file>